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236" y="42"/>
      </p:cViewPr>
      <p:guideLst>
        <p:guide orient="horz" pos="2160"/>
        <p:guide pos="2880"/>
      </p:guideLst>
    </p:cSldViewPr>
  </p:slideViewPr>
  <p:notesTextViewPr>
    <p:cViewPr>
      <p:scale>
        <a:sx n="400" d="100"/>
        <a:sy n="4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89B686-DA7B-428E-9ACE-B9063C21862F}" type="datetimeFigureOut">
              <a:rPr lang="it-IT" smtClean="0"/>
              <a:pPr/>
              <a:t>28/09/2011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232C1-5BAC-4FEE-8DCC-1901A1556B4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8232C1-5BAC-4FEE-8DCC-1901A1556B49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68FB-F538-4578-BBB2-FA6485D53BFF}" type="datetimeFigureOut">
              <a:rPr lang="it-IT" smtClean="0"/>
              <a:pPr/>
              <a:t>28/09/2011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5AB9-3649-4624-9E65-EA490C3200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68FB-F538-4578-BBB2-FA6485D53BFF}" type="datetimeFigureOut">
              <a:rPr lang="it-IT" smtClean="0"/>
              <a:pPr/>
              <a:t>28/09/2011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5AB9-3649-4624-9E65-EA490C3200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68FB-F538-4578-BBB2-FA6485D53BFF}" type="datetimeFigureOut">
              <a:rPr lang="it-IT" smtClean="0"/>
              <a:pPr/>
              <a:t>28/09/2011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5AB9-3649-4624-9E65-EA490C3200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68FB-F538-4578-BBB2-FA6485D53BFF}" type="datetimeFigureOut">
              <a:rPr lang="it-IT" smtClean="0"/>
              <a:pPr/>
              <a:t>28/09/2011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5AB9-3649-4624-9E65-EA490C3200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68FB-F538-4578-BBB2-FA6485D53BFF}" type="datetimeFigureOut">
              <a:rPr lang="it-IT" smtClean="0"/>
              <a:pPr/>
              <a:t>28/09/2011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5AB9-3649-4624-9E65-EA490C3200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68FB-F538-4578-BBB2-FA6485D53BFF}" type="datetimeFigureOut">
              <a:rPr lang="it-IT" smtClean="0"/>
              <a:pPr/>
              <a:t>28/09/2011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5AB9-3649-4624-9E65-EA490C3200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68FB-F538-4578-BBB2-FA6485D53BFF}" type="datetimeFigureOut">
              <a:rPr lang="it-IT" smtClean="0"/>
              <a:pPr/>
              <a:t>28/09/2011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5AB9-3649-4624-9E65-EA490C3200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68FB-F538-4578-BBB2-FA6485D53BFF}" type="datetimeFigureOut">
              <a:rPr lang="it-IT" smtClean="0"/>
              <a:pPr/>
              <a:t>28/09/2011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5AB9-3649-4624-9E65-EA490C3200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68FB-F538-4578-BBB2-FA6485D53BFF}" type="datetimeFigureOut">
              <a:rPr lang="it-IT" smtClean="0"/>
              <a:pPr/>
              <a:t>28/09/2011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5AB9-3649-4624-9E65-EA490C3200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68FB-F538-4578-BBB2-FA6485D53BFF}" type="datetimeFigureOut">
              <a:rPr lang="it-IT" smtClean="0"/>
              <a:pPr/>
              <a:t>28/09/2011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5AB9-3649-4624-9E65-EA490C3200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268FB-F538-4578-BBB2-FA6485D53BFF}" type="datetimeFigureOut">
              <a:rPr lang="it-IT" smtClean="0"/>
              <a:pPr/>
              <a:t>28/09/2011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5AB9-3649-4624-9E65-EA490C32006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268FB-F538-4578-BBB2-FA6485D53BFF}" type="datetimeFigureOut">
              <a:rPr lang="it-IT" smtClean="0"/>
              <a:pPr/>
              <a:t>28/09/2011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25AB9-3649-4624-9E65-EA490C32006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Diritto internazionale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27.09.2011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sz="3200" dirty="0" err="1"/>
              <a:t>Ris</a:t>
            </a:r>
            <a:r>
              <a:rPr lang="it-IT" sz="3200" dirty="0"/>
              <a:t>. 1514(XV), 1960</a:t>
            </a:r>
            <a:br>
              <a:rPr lang="it-IT" sz="3200" dirty="0"/>
            </a:br>
            <a:r>
              <a:rPr lang="it-IT" sz="3200" dirty="0" err="1">
                <a:solidFill>
                  <a:schemeClr val="bg1"/>
                </a:solidFill>
              </a:rPr>
              <a:t>Declaration</a:t>
            </a:r>
            <a:r>
              <a:rPr lang="it-IT" sz="3200" dirty="0">
                <a:solidFill>
                  <a:schemeClr val="bg1"/>
                </a:solidFill>
              </a:rPr>
              <a:t> on the </a:t>
            </a:r>
            <a:r>
              <a:rPr lang="it-IT" sz="3200" dirty="0" err="1">
                <a:solidFill>
                  <a:schemeClr val="bg1"/>
                </a:solidFill>
              </a:rPr>
              <a:t>granting</a:t>
            </a:r>
            <a:r>
              <a:rPr lang="it-IT" sz="3200" dirty="0">
                <a:solidFill>
                  <a:schemeClr val="bg1"/>
                </a:solidFill>
              </a:rPr>
              <a:t> </a:t>
            </a:r>
            <a:r>
              <a:rPr lang="it-IT" sz="3200" dirty="0" err="1">
                <a:solidFill>
                  <a:schemeClr val="bg1"/>
                </a:solidFill>
              </a:rPr>
              <a:t>of</a:t>
            </a:r>
            <a:r>
              <a:rPr lang="it-IT" sz="3200" dirty="0">
                <a:solidFill>
                  <a:schemeClr val="bg1"/>
                </a:solidFill>
              </a:rPr>
              <a:t> </a:t>
            </a:r>
            <a:r>
              <a:rPr lang="it-IT" sz="3200" dirty="0" err="1">
                <a:solidFill>
                  <a:schemeClr val="bg1"/>
                </a:solidFill>
              </a:rPr>
              <a:t>independence</a:t>
            </a:r>
            <a:r>
              <a:rPr lang="it-IT" sz="3200" dirty="0">
                <a:solidFill>
                  <a:schemeClr val="bg1"/>
                </a:solidFill>
              </a:rPr>
              <a:t> </a:t>
            </a:r>
            <a:r>
              <a:rPr lang="it-IT" sz="3200" dirty="0" err="1">
                <a:solidFill>
                  <a:schemeClr val="bg1"/>
                </a:solidFill>
              </a:rPr>
              <a:t>to</a:t>
            </a:r>
            <a:r>
              <a:rPr lang="it-IT" sz="3200" dirty="0">
                <a:solidFill>
                  <a:schemeClr val="bg1"/>
                </a:solidFill>
              </a:rPr>
              <a:t> </a:t>
            </a:r>
            <a:r>
              <a:rPr lang="it-IT" sz="3200" dirty="0" err="1">
                <a:solidFill>
                  <a:schemeClr val="bg1"/>
                </a:solidFill>
              </a:rPr>
              <a:t>colonial</a:t>
            </a:r>
            <a:r>
              <a:rPr lang="it-IT" sz="3200" dirty="0">
                <a:solidFill>
                  <a:schemeClr val="bg1"/>
                </a:solidFill>
              </a:rPr>
              <a:t> </a:t>
            </a:r>
            <a:r>
              <a:rPr lang="it-IT" sz="3200" dirty="0" err="1">
                <a:solidFill>
                  <a:schemeClr val="bg1"/>
                </a:solidFill>
              </a:rPr>
              <a:t>countries</a:t>
            </a:r>
            <a:r>
              <a:rPr lang="it-IT" sz="3200" dirty="0">
                <a:solidFill>
                  <a:schemeClr val="bg1"/>
                </a:solidFill>
              </a:rPr>
              <a:t> and </a:t>
            </a:r>
            <a:r>
              <a:rPr lang="it-IT" sz="3200" dirty="0" err="1">
                <a:solidFill>
                  <a:schemeClr val="bg1"/>
                </a:solidFill>
              </a:rPr>
              <a:t>peoples</a:t>
            </a:r>
            <a:endParaRPr lang="it-IT" sz="3200" dirty="0">
              <a:solidFill>
                <a:schemeClr val="bg1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buFontTx/>
              <a:buNone/>
            </a:pPr>
            <a:endParaRPr lang="it-IT" dirty="0"/>
          </a:p>
          <a:p>
            <a:pPr>
              <a:buFontTx/>
              <a:buNone/>
            </a:pPr>
            <a:r>
              <a:rPr lang="it-IT" dirty="0"/>
              <a:t>6. </a:t>
            </a:r>
            <a:r>
              <a:rPr lang="it-IT" dirty="0" err="1"/>
              <a:t>Any</a:t>
            </a:r>
            <a:r>
              <a:rPr lang="it-IT" dirty="0"/>
              <a:t> </a:t>
            </a:r>
            <a:r>
              <a:rPr lang="it-IT" dirty="0" err="1"/>
              <a:t>attempt</a:t>
            </a:r>
            <a:r>
              <a:rPr lang="it-IT" dirty="0"/>
              <a:t> </a:t>
            </a:r>
            <a:r>
              <a:rPr lang="it-IT" dirty="0" err="1"/>
              <a:t>aimed</a:t>
            </a:r>
            <a:r>
              <a:rPr lang="it-IT" dirty="0"/>
              <a:t> at the </a:t>
            </a:r>
            <a:r>
              <a:rPr lang="it-IT" dirty="0" err="1"/>
              <a:t>partial</a:t>
            </a:r>
            <a:r>
              <a:rPr lang="it-IT" dirty="0"/>
              <a:t> or total </a:t>
            </a:r>
            <a:r>
              <a:rPr lang="it-IT" dirty="0" err="1"/>
              <a:t>disruption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</a:t>
            </a:r>
            <a:r>
              <a:rPr lang="it-IT" dirty="0" err="1"/>
              <a:t>national</a:t>
            </a:r>
            <a:r>
              <a:rPr lang="it-IT" dirty="0"/>
              <a:t> </a:t>
            </a:r>
            <a:r>
              <a:rPr lang="it-IT" dirty="0" err="1"/>
              <a:t>unity</a:t>
            </a:r>
            <a:r>
              <a:rPr lang="it-IT" dirty="0"/>
              <a:t> and </a:t>
            </a:r>
            <a:r>
              <a:rPr lang="it-IT" dirty="0" err="1"/>
              <a:t>territorial</a:t>
            </a:r>
            <a:r>
              <a:rPr lang="it-IT" dirty="0"/>
              <a:t> </a:t>
            </a:r>
            <a:r>
              <a:rPr lang="it-IT" dirty="0" err="1"/>
              <a:t>integrity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a </a:t>
            </a:r>
            <a:r>
              <a:rPr lang="it-IT" dirty="0" err="1"/>
              <a:t>country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incompatible</a:t>
            </a:r>
            <a:r>
              <a:rPr lang="it-IT" dirty="0"/>
              <a:t> </a:t>
            </a:r>
            <a:r>
              <a:rPr lang="it-IT" dirty="0" err="1"/>
              <a:t>with</a:t>
            </a:r>
            <a:r>
              <a:rPr lang="it-IT" dirty="0"/>
              <a:t> the </a:t>
            </a:r>
            <a:r>
              <a:rPr lang="it-IT" dirty="0" err="1"/>
              <a:t>purposes</a:t>
            </a:r>
            <a:r>
              <a:rPr lang="it-IT" dirty="0"/>
              <a:t> and </a:t>
            </a:r>
            <a:r>
              <a:rPr lang="it-IT" dirty="0" err="1"/>
              <a:t>principles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the </a:t>
            </a:r>
            <a:r>
              <a:rPr lang="it-IT" dirty="0" err="1"/>
              <a:t>United</a:t>
            </a:r>
            <a:r>
              <a:rPr lang="it-IT" dirty="0"/>
              <a:t> </a:t>
            </a:r>
            <a:r>
              <a:rPr lang="it-IT" dirty="0" err="1"/>
              <a:t>Nations</a:t>
            </a:r>
            <a:r>
              <a:rPr lang="it-IT" dirty="0"/>
              <a:t>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86766" cy="136841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sz="3200" dirty="0" err="1"/>
              <a:t>Ris</a:t>
            </a:r>
            <a:r>
              <a:rPr lang="it-IT" sz="3200" dirty="0"/>
              <a:t>. 1541(XV), 1960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 err="1">
                <a:solidFill>
                  <a:schemeClr val="bg1"/>
                </a:solidFill>
              </a:rPr>
              <a:t>Principles</a:t>
            </a:r>
            <a:r>
              <a:rPr lang="it-IT" sz="2400" dirty="0">
                <a:solidFill>
                  <a:schemeClr val="bg1"/>
                </a:solidFill>
              </a:rPr>
              <a:t> </a:t>
            </a:r>
            <a:r>
              <a:rPr lang="it-IT" sz="2400" dirty="0" err="1">
                <a:solidFill>
                  <a:schemeClr val="bg1"/>
                </a:solidFill>
              </a:rPr>
              <a:t>which</a:t>
            </a:r>
            <a:r>
              <a:rPr lang="it-IT" sz="2400" dirty="0">
                <a:solidFill>
                  <a:schemeClr val="bg1"/>
                </a:solidFill>
              </a:rPr>
              <a:t> </a:t>
            </a:r>
            <a:r>
              <a:rPr lang="it-IT" sz="2400" dirty="0" err="1">
                <a:solidFill>
                  <a:schemeClr val="bg1"/>
                </a:solidFill>
              </a:rPr>
              <a:t>should</a:t>
            </a:r>
            <a:r>
              <a:rPr lang="it-IT" sz="2400" dirty="0">
                <a:solidFill>
                  <a:schemeClr val="bg1"/>
                </a:solidFill>
              </a:rPr>
              <a:t> guide </a:t>
            </a:r>
            <a:r>
              <a:rPr lang="it-IT" sz="2400" dirty="0" err="1">
                <a:solidFill>
                  <a:schemeClr val="bg1"/>
                </a:solidFill>
              </a:rPr>
              <a:t>Members</a:t>
            </a:r>
            <a:r>
              <a:rPr lang="it-IT" sz="2400" dirty="0">
                <a:solidFill>
                  <a:schemeClr val="bg1"/>
                </a:solidFill>
              </a:rPr>
              <a:t> in </a:t>
            </a:r>
            <a:r>
              <a:rPr lang="it-IT" sz="2400" dirty="0" err="1">
                <a:solidFill>
                  <a:schemeClr val="bg1"/>
                </a:solidFill>
              </a:rPr>
              <a:t>determining</a:t>
            </a:r>
            <a:r>
              <a:rPr lang="it-IT" sz="2400" dirty="0">
                <a:solidFill>
                  <a:schemeClr val="bg1"/>
                </a:solidFill>
              </a:rPr>
              <a:t> </a:t>
            </a:r>
            <a:r>
              <a:rPr lang="it-IT" sz="2400" dirty="0" err="1">
                <a:solidFill>
                  <a:schemeClr val="bg1"/>
                </a:solidFill>
              </a:rPr>
              <a:t>whether</a:t>
            </a:r>
            <a:r>
              <a:rPr lang="it-IT" sz="2400" dirty="0">
                <a:solidFill>
                  <a:schemeClr val="bg1"/>
                </a:solidFill>
              </a:rPr>
              <a:t> or </a:t>
            </a:r>
            <a:r>
              <a:rPr lang="it-IT" sz="2400" dirty="0" err="1">
                <a:solidFill>
                  <a:schemeClr val="bg1"/>
                </a:solidFill>
              </a:rPr>
              <a:t>not</a:t>
            </a:r>
            <a:r>
              <a:rPr lang="it-IT" sz="2400" dirty="0">
                <a:solidFill>
                  <a:schemeClr val="bg1"/>
                </a:solidFill>
              </a:rPr>
              <a:t> </a:t>
            </a:r>
            <a:r>
              <a:rPr lang="it-IT" sz="2400" dirty="0" err="1">
                <a:solidFill>
                  <a:schemeClr val="bg1"/>
                </a:solidFill>
              </a:rPr>
              <a:t>an</a:t>
            </a:r>
            <a:r>
              <a:rPr lang="it-IT" sz="2400" dirty="0">
                <a:solidFill>
                  <a:schemeClr val="bg1"/>
                </a:solidFill>
              </a:rPr>
              <a:t> </a:t>
            </a:r>
            <a:r>
              <a:rPr lang="it-IT" sz="2400" dirty="0" err="1">
                <a:solidFill>
                  <a:schemeClr val="bg1"/>
                </a:solidFill>
              </a:rPr>
              <a:t>obligation</a:t>
            </a:r>
            <a:r>
              <a:rPr lang="it-IT" sz="2400" dirty="0">
                <a:solidFill>
                  <a:schemeClr val="bg1"/>
                </a:solidFill>
              </a:rPr>
              <a:t> </a:t>
            </a:r>
            <a:r>
              <a:rPr lang="it-IT" sz="2400" dirty="0" err="1">
                <a:solidFill>
                  <a:schemeClr val="bg1"/>
                </a:solidFill>
              </a:rPr>
              <a:t>exists</a:t>
            </a:r>
            <a:r>
              <a:rPr lang="it-IT" sz="2400" dirty="0">
                <a:solidFill>
                  <a:schemeClr val="bg1"/>
                </a:solidFill>
              </a:rPr>
              <a:t> </a:t>
            </a:r>
            <a:r>
              <a:rPr lang="it-IT" sz="2400" dirty="0" err="1">
                <a:solidFill>
                  <a:schemeClr val="bg1"/>
                </a:solidFill>
              </a:rPr>
              <a:t>to</a:t>
            </a:r>
            <a:r>
              <a:rPr lang="it-IT" sz="2400" dirty="0">
                <a:solidFill>
                  <a:schemeClr val="bg1"/>
                </a:solidFill>
              </a:rPr>
              <a:t> </a:t>
            </a:r>
            <a:r>
              <a:rPr lang="it-IT" sz="2400" dirty="0" err="1">
                <a:solidFill>
                  <a:schemeClr val="bg1"/>
                </a:solidFill>
              </a:rPr>
              <a:t>transmit</a:t>
            </a:r>
            <a:r>
              <a:rPr lang="it-IT" sz="2400" dirty="0">
                <a:solidFill>
                  <a:schemeClr val="bg1"/>
                </a:solidFill>
              </a:rPr>
              <a:t> the information </a:t>
            </a:r>
            <a:r>
              <a:rPr lang="it-IT" sz="2400" dirty="0" err="1">
                <a:solidFill>
                  <a:schemeClr val="bg1"/>
                </a:solidFill>
              </a:rPr>
              <a:t>called</a:t>
            </a:r>
            <a:r>
              <a:rPr lang="it-IT" sz="2400" dirty="0">
                <a:solidFill>
                  <a:schemeClr val="bg1"/>
                </a:solidFill>
              </a:rPr>
              <a:t> </a:t>
            </a:r>
            <a:r>
              <a:rPr lang="it-IT" sz="2400" dirty="0" err="1">
                <a:solidFill>
                  <a:schemeClr val="bg1"/>
                </a:solidFill>
              </a:rPr>
              <a:t>for</a:t>
            </a:r>
            <a:r>
              <a:rPr lang="it-IT" sz="2400" dirty="0">
                <a:solidFill>
                  <a:schemeClr val="bg1"/>
                </a:solidFill>
              </a:rPr>
              <a:t> </a:t>
            </a:r>
            <a:r>
              <a:rPr lang="it-IT" sz="2400" dirty="0" err="1">
                <a:solidFill>
                  <a:schemeClr val="bg1"/>
                </a:solidFill>
              </a:rPr>
              <a:t>by</a:t>
            </a:r>
            <a:r>
              <a:rPr lang="it-IT" sz="2400" dirty="0">
                <a:solidFill>
                  <a:schemeClr val="bg1"/>
                </a:solidFill>
              </a:rPr>
              <a:t> </a:t>
            </a:r>
            <a:r>
              <a:rPr lang="it-IT" sz="2400" dirty="0" err="1">
                <a:solidFill>
                  <a:schemeClr val="bg1"/>
                </a:solidFill>
              </a:rPr>
              <a:t>Article</a:t>
            </a:r>
            <a:r>
              <a:rPr lang="it-IT" sz="2400" dirty="0">
                <a:solidFill>
                  <a:schemeClr val="bg1"/>
                </a:solidFill>
              </a:rPr>
              <a:t> 73 </a:t>
            </a:r>
            <a:r>
              <a:rPr lang="it-IT" sz="2400" dirty="0" err="1">
                <a:solidFill>
                  <a:schemeClr val="bg1"/>
                </a:solidFill>
              </a:rPr>
              <a:t>of</a:t>
            </a:r>
            <a:r>
              <a:rPr lang="it-IT" sz="2400" dirty="0">
                <a:solidFill>
                  <a:schemeClr val="bg1"/>
                </a:solidFill>
              </a:rPr>
              <a:t> the Charter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844675"/>
            <a:ext cx="8229600" cy="4525963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buFontTx/>
              <a:buNone/>
            </a:pPr>
            <a:r>
              <a:rPr lang="it-IT" dirty="0" err="1"/>
              <a:t>Annex</a:t>
            </a:r>
            <a:r>
              <a:rPr lang="it-IT" dirty="0"/>
              <a:t>, </a:t>
            </a:r>
            <a:r>
              <a:rPr lang="it-IT" dirty="0" err="1"/>
              <a:t>Principle</a:t>
            </a:r>
            <a:r>
              <a:rPr lang="it-IT" dirty="0"/>
              <a:t> IV</a:t>
            </a:r>
          </a:p>
          <a:p>
            <a:pPr>
              <a:buFontTx/>
              <a:buNone/>
            </a:pPr>
            <a:r>
              <a:rPr lang="it-IT" i="1" dirty="0"/>
              <a:t>	Prima </a:t>
            </a:r>
            <a:r>
              <a:rPr lang="it-IT" i="1" dirty="0" err="1"/>
              <a:t>facie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an</a:t>
            </a:r>
            <a:r>
              <a:rPr lang="it-IT" dirty="0"/>
              <a:t> </a:t>
            </a:r>
            <a:r>
              <a:rPr lang="it-IT" dirty="0" err="1"/>
              <a:t>obligation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transmit</a:t>
            </a:r>
            <a:r>
              <a:rPr lang="it-IT" dirty="0"/>
              <a:t> information in </a:t>
            </a:r>
            <a:r>
              <a:rPr lang="it-IT" dirty="0" err="1"/>
              <a:t>respect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a </a:t>
            </a:r>
            <a:r>
              <a:rPr lang="it-IT" dirty="0" err="1"/>
              <a:t>territory</a:t>
            </a:r>
            <a:r>
              <a:rPr lang="it-IT" dirty="0"/>
              <a:t>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geographically</a:t>
            </a:r>
            <a:r>
              <a:rPr lang="it-IT" dirty="0"/>
              <a:t> separate and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distinct</a:t>
            </a:r>
            <a:r>
              <a:rPr lang="it-IT" dirty="0"/>
              <a:t> </a:t>
            </a:r>
            <a:r>
              <a:rPr lang="it-IT" dirty="0" err="1"/>
              <a:t>ethnically</a:t>
            </a:r>
            <a:r>
              <a:rPr lang="it-IT" dirty="0"/>
              <a:t> and/or </a:t>
            </a:r>
            <a:r>
              <a:rPr lang="it-IT" dirty="0" err="1"/>
              <a:t>culturally</a:t>
            </a:r>
            <a:r>
              <a:rPr lang="it-IT" dirty="0"/>
              <a:t> </a:t>
            </a:r>
            <a:r>
              <a:rPr lang="it-IT" dirty="0" err="1"/>
              <a:t>from</a:t>
            </a:r>
            <a:r>
              <a:rPr lang="it-IT" dirty="0"/>
              <a:t> the </a:t>
            </a:r>
            <a:r>
              <a:rPr lang="it-IT" dirty="0" err="1"/>
              <a:t>country</a:t>
            </a:r>
            <a:r>
              <a:rPr lang="it-IT" dirty="0"/>
              <a:t> </a:t>
            </a:r>
            <a:r>
              <a:rPr lang="it-IT" dirty="0" err="1"/>
              <a:t>administering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sz="4000" dirty="0"/>
              <a:t>CIG, Parere sul </a:t>
            </a:r>
            <a:r>
              <a:rPr lang="it-IT" sz="4000" i="1" dirty="0"/>
              <a:t>Sahara Occidentale</a:t>
            </a:r>
            <a:r>
              <a:rPr lang="it-IT" sz="4000" dirty="0"/>
              <a:t> (16.10.1975), par. 162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it-IT" sz="2800" dirty="0"/>
              <a:t>	“the Court's </a:t>
            </a:r>
            <a:r>
              <a:rPr lang="it-IT" sz="2800" dirty="0" err="1"/>
              <a:t>conclusion</a:t>
            </a:r>
            <a:r>
              <a:rPr lang="it-IT" sz="2800" dirty="0"/>
              <a:t>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the </a:t>
            </a:r>
            <a:r>
              <a:rPr lang="it-IT" sz="2800" dirty="0" err="1"/>
              <a:t>materials</a:t>
            </a:r>
            <a:r>
              <a:rPr lang="it-IT" sz="2800" dirty="0"/>
              <a:t> and information </a:t>
            </a:r>
            <a:r>
              <a:rPr lang="it-IT" sz="2800" dirty="0" err="1"/>
              <a:t>presented</a:t>
            </a:r>
            <a:r>
              <a:rPr lang="it-IT" sz="2800" dirty="0"/>
              <a:t> </a:t>
            </a:r>
            <a:r>
              <a:rPr lang="it-IT" sz="2800" dirty="0" err="1"/>
              <a:t>to</a:t>
            </a:r>
            <a:r>
              <a:rPr lang="it-IT" sz="2800" dirty="0"/>
              <a:t> </a:t>
            </a:r>
            <a:r>
              <a:rPr lang="it-IT" sz="2800" dirty="0" err="1"/>
              <a:t>it</a:t>
            </a:r>
            <a:r>
              <a:rPr lang="it-IT" sz="2800" dirty="0"/>
              <a:t> do </a:t>
            </a:r>
            <a:r>
              <a:rPr lang="it-IT" sz="2800" dirty="0" err="1"/>
              <a:t>not</a:t>
            </a:r>
            <a:r>
              <a:rPr lang="it-IT" sz="2800" dirty="0"/>
              <a:t> </a:t>
            </a:r>
            <a:r>
              <a:rPr lang="it-IT" sz="2800" dirty="0" err="1"/>
              <a:t>establish</a:t>
            </a:r>
            <a:r>
              <a:rPr lang="it-IT" sz="2800" dirty="0"/>
              <a:t> </a:t>
            </a:r>
            <a:r>
              <a:rPr lang="it-IT" sz="2800" dirty="0" err="1"/>
              <a:t>any</a:t>
            </a:r>
            <a:r>
              <a:rPr lang="it-IT" sz="2800" dirty="0"/>
              <a:t> </a:t>
            </a:r>
            <a:r>
              <a:rPr lang="it-IT" sz="2800" dirty="0" err="1"/>
              <a:t>tie</a:t>
            </a:r>
            <a:r>
              <a:rPr lang="it-IT" sz="2800" dirty="0"/>
              <a:t> </a:t>
            </a:r>
            <a:r>
              <a:rPr lang="it-IT" sz="2800" dirty="0" err="1"/>
              <a:t>of</a:t>
            </a:r>
            <a:r>
              <a:rPr lang="it-IT" sz="2800" dirty="0"/>
              <a:t> </a:t>
            </a:r>
            <a:r>
              <a:rPr lang="it-IT" sz="2800" dirty="0" err="1"/>
              <a:t>territorial</a:t>
            </a:r>
            <a:r>
              <a:rPr lang="it-IT" sz="2800" dirty="0"/>
              <a:t> </a:t>
            </a:r>
            <a:r>
              <a:rPr lang="it-IT" sz="2800" dirty="0" err="1"/>
              <a:t>sovereignty</a:t>
            </a:r>
            <a:r>
              <a:rPr lang="it-IT" sz="2800" dirty="0"/>
              <a:t> </a:t>
            </a:r>
            <a:r>
              <a:rPr lang="it-IT" sz="2800" dirty="0" err="1"/>
              <a:t>between</a:t>
            </a:r>
            <a:r>
              <a:rPr lang="it-IT" sz="2800" dirty="0"/>
              <a:t> the </a:t>
            </a:r>
            <a:r>
              <a:rPr lang="it-IT" sz="2800" dirty="0" err="1"/>
              <a:t>territory</a:t>
            </a:r>
            <a:r>
              <a:rPr lang="it-IT" sz="2800" dirty="0"/>
              <a:t> </a:t>
            </a:r>
            <a:r>
              <a:rPr lang="it-IT" sz="2800" dirty="0" err="1"/>
              <a:t>of</a:t>
            </a:r>
            <a:r>
              <a:rPr lang="it-IT" sz="2800" dirty="0"/>
              <a:t> Western Sahara and the Kingdom </a:t>
            </a:r>
            <a:r>
              <a:rPr lang="it-IT" sz="2800" dirty="0" err="1"/>
              <a:t>of</a:t>
            </a:r>
            <a:r>
              <a:rPr lang="it-IT" sz="2800" dirty="0"/>
              <a:t> </a:t>
            </a:r>
            <a:r>
              <a:rPr lang="it-IT" sz="2800" dirty="0" err="1"/>
              <a:t>Morocco</a:t>
            </a:r>
            <a:r>
              <a:rPr lang="it-IT" sz="2800" dirty="0"/>
              <a:t> or the </a:t>
            </a:r>
            <a:r>
              <a:rPr lang="it-IT" sz="2800" dirty="0" err="1"/>
              <a:t>Mauritanian</a:t>
            </a:r>
            <a:r>
              <a:rPr lang="it-IT" sz="2800" dirty="0"/>
              <a:t> </a:t>
            </a:r>
            <a:r>
              <a:rPr lang="it-IT" sz="2800" dirty="0" err="1"/>
              <a:t>entity</a:t>
            </a:r>
            <a:r>
              <a:rPr lang="it-IT" sz="2800" dirty="0"/>
              <a:t>. </a:t>
            </a:r>
            <a:r>
              <a:rPr lang="it-IT" sz="2800" dirty="0" err="1"/>
              <a:t>Thus</a:t>
            </a:r>
            <a:r>
              <a:rPr lang="it-IT" sz="2800" dirty="0"/>
              <a:t> the Court </a:t>
            </a:r>
            <a:r>
              <a:rPr lang="it-IT" sz="2800" dirty="0" err="1"/>
              <a:t>has</a:t>
            </a:r>
            <a:r>
              <a:rPr lang="it-IT" sz="2800" dirty="0"/>
              <a:t> </a:t>
            </a:r>
            <a:r>
              <a:rPr lang="it-IT" sz="2800" dirty="0" err="1"/>
              <a:t>not</a:t>
            </a:r>
            <a:r>
              <a:rPr lang="it-IT" sz="2800" dirty="0"/>
              <a:t> </a:t>
            </a:r>
            <a:r>
              <a:rPr lang="it-IT" sz="2800" dirty="0" err="1"/>
              <a:t>found</a:t>
            </a:r>
            <a:r>
              <a:rPr lang="it-IT" sz="2800" dirty="0"/>
              <a:t> </a:t>
            </a:r>
            <a:r>
              <a:rPr lang="it-IT" sz="2800" dirty="0" err="1"/>
              <a:t>legal</a:t>
            </a:r>
            <a:r>
              <a:rPr lang="it-IT" sz="2800" dirty="0"/>
              <a:t> </a:t>
            </a:r>
            <a:r>
              <a:rPr lang="it-IT" sz="2800" dirty="0" err="1"/>
              <a:t>ties</a:t>
            </a:r>
            <a:r>
              <a:rPr lang="it-IT" sz="2800" dirty="0"/>
              <a:t> </a:t>
            </a:r>
            <a:r>
              <a:rPr lang="it-IT" sz="2800" dirty="0" err="1"/>
              <a:t>of</a:t>
            </a:r>
            <a:r>
              <a:rPr lang="it-IT" sz="2800" dirty="0"/>
              <a:t> </a:t>
            </a:r>
            <a:r>
              <a:rPr lang="it-IT" sz="2800" dirty="0" err="1"/>
              <a:t>such</a:t>
            </a:r>
            <a:r>
              <a:rPr lang="it-IT" sz="2800" dirty="0"/>
              <a:t> a nature </a:t>
            </a:r>
            <a:r>
              <a:rPr lang="it-IT" sz="2800" dirty="0" err="1"/>
              <a:t>as</a:t>
            </a:r>
            <a:r>
              <a:rPr lang="it-IT" sz="2800" dirty="0"/>
              <a:t> </a:t>
            </a:r>
            <a:r>
              <a:rPr lang="it-IT" sz="2800" dirty="0" err="1"/>
              <a:t>might</a:t>
            </a:r>
            <a:r>
              <a:rPr lang="it-IT" sz="2800" dirty="0"/>
              <a:t> </a:t>
            </a:r>
            <a:r>
              <a:rPr lang="it-IT" sz="2800" dirty="0" err="1"/>
              <a:t>affect</a:t>
            </a:r>
            <a:r>
              <a:rPr lang="it-IT" sz="2800" dirty="0"/>
              <a:t> the </a:t>
            </a:r>
            <a:r>
              <a:rPr lang="it-IT" sz="2800" dirty="0" err="1"/>
              <a:t>application</a:t>
            </a:r>
            <a:r>
              <a:rPr lang="it-IT" sz="2800" dirty="0"/>
              <a:t> </a:t>
            </a:r>
            <a:r>
              <a:rPr lang="it-IT" sz="2800" dirty="0" err="1"/>
              <a:t>of</a:t>
            </a:r>
            <a:r>
              <a:rPr lang="it-IT" sz="2800" dirty="0"/>
              <a:t> </a:t>
            </a:r>
            <a:r>
              <a:rPr lang="it-IT" sz="2800" dirty="0" err="1"/>
              <a:t>resolution</a:t>
            </a:r>
            <a:r>
              <a:rPr lang="it-IT" sz="2800" dirty="0"/>
              <a:t> 1514 (</a:t>
            </a:r>
            <a:r>
              <a:rPr lang="it-IT" sz="2800" dirty="0" err="1"/>
              <a:t>XV</a:t>
            </a:r>
            <a:r>
              <a:rPr lang="it-IT" sz="2800" dirty="0"/>
              <a:t>) in the </a:t>
            </a:r>
            <a:r>
              <a:rPr lang="it-IT" sz="2800" dirty="0" err="1"/>
              <a:t>decolonization</a:t>
            </a:r>
            <a:r>
              <a:rPr lang="it-IT" sz="2800" dirty="0"/>
              <a:t> </a:t>
            </a:r>
            <a:r>
              <a:rPr lang="it-IT" sz="2800" dirty="0" err="1"/>
              <a:t>of</a:t>
            </a:r>
            <a:r>
              <a:rPr lang="it-IT" sz="2800" dirty="0"/>
              <a:t> Western Sahara and, in </a:t>
            </a:r>
            <a:r>
              <a:rPr lang="it-IT" sz="2800" dirty="0" err="1"/>
              <a:t>particular</a:t>
            </a:r>
            <a:r>
              <a:rPr lang="it-IT" sz="2800" dirty="0"/>
              <a:t>, </a:t>
            </a:r>
            <a:r>
              <a:rPr lang="it-IT" sz="2800" dirty="0" err="1"/>
              <a:t>of</a:t>
            </a:r>
            <a:r>
              <a:rPr lang="it-IT" sz="2800" dirty="0"/>
              <a:t> the </a:t>
            </a:r>
            <a:r>
              <a:rPr lang="it-IT" sz="2800" dirty="0" err="1"/>
              <a:t>principle</a:t>
            </a:r>
            <a:r>
              <a:rPr lang="it-IT" sz="2800" dirty="0"/>
              <a:t> </a:t>
            </a:r>
            <a:r>
              <a:rPr lang="it-IT" sz="2800" dirty="0" err="1"/>
              <a:t>of</a:t>
            </a:r>
            <a:r>
              <a:rPr lang="it-IT" sz="2800" dirty="0"/>
              <a:t> </a:t>
            </a:r>
            <a:r>
              <a:rPr lang="it-IT" sz="2800" dirty="0" err="1"/>
              <a:t>self-determination</a:t>
            </a:r>
            <a:r>
              <a:rPr lang="it-IT" sz="2800" dirty="0"/>
              <a:t> </a:t>
            </a:r>
            <a:r>
              <a:rPr lang="it-IT" sz="2800" dirty="0" err="1"/>
              <a:t>through</a:t>
            </a:r>
            <a:r>
              <a:rPr lang="it-IT" sz="2800" dirty="0"/>
              <a:t> the free and genuine </a:t>
            </a:r>
            <a:r>
              <a:rPr lang="it-IT" sz="2800" dirty="0" err="1"/>
              <a:t>expression</a:t>
            </a:r>
            <a:r>
              <a:rPr lang="it-IT" sz="2800" dirty="0"/>
              <a:t> </a:t>
            </a:r>
            <a:r>
              <a:rPr lang="it-IT" sz="2800" dirty="0" err="1"/>
              <a:t>of</a:t>
            </a:r>
            <a:r>
              <a:rPr lang="it-IT" sz="2800" dirty="0"/>
              <a:t> the </a:t>
            </a:r>
            <a:r>
              <a:rPr lang="it-IT" sz="2800" dirty="0" err="1"/>
              <a:t>will</a:t>
            </a:r>
            <a:r>
              <a:rPr lang="it-IT" sz="2800" dirty="0"/>
              <a:t> </a:t>
            </a:r>
            <a:r>
              <a:rPr lang="it-IT" sz="2800" dirty="0" err="1"/>
              <a:t>of</a:t>
            </a:r>
            <a:r>
              <a:rPr lang="it-IT" sz="2800" dirty="0"/>
              <a:t> the </a:t>
            </a:r>
            <a:r>
              <a:rPr lang="it-IT" sz="2800" dirty="0" err="1"/>
              <a:t>peoples</a:t>
            </a:r>
            <a:r>
              <a:rPr lang="it-IT" sz="2800" dirty="0"/>
              <a:t> </a:t>
            </a:r>
            <a:r>
              <a:rPr lang="it-IT" sz="2800" dirty="0" err="1"/>
              <a:t>of</a:t>
            </a:r>
            <a:r>
              <a:rPr lang="it-IT" sz="2800" dirty="0"/>
              <a:t> the </a:t>
            </a:r>
            <a:r>
              <a:rPr lang="it-IT" sz="2800" dirty="0" err="1"/>
              <a:t>Territory</a:t>
            </a:r>
            <a:r>
              <a:rPr lang="it-IT" sz="2800" dirty="0"/>
              <a:t>”.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err="1"/>
              <a:t>Ris</a:t>
            </a:r>
            <a:r>
              <a:rPr lang="it-IT" dirty="0"/>
              <a:t>. 1541, </a:t>
            </a:r>
            <a:r>
              <a:rPr lang="it-IT" dirty="0" err="1"/>
              <a:t>Principle</a:t>
            </a:r>
            <a:r>
              <a:rPr lang="it-IT" dirty="0"/>
              <a:t> </a:t>
            </a:r>
            <a:r>
              <a:rPr lang="it-IT" dirty="0" err="1"/>
              <a:t>VI</a:t>
            </a:r>
            <a:endParaRPr lang="it-IT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609600" indent="-609600">
              <a:buFontTx/>
              <a:buNone/>
            </a:pPr>
            <a:r>
              <a:rPr lang="it-IT" dirty="0"/>
              <a:t>	A non </a:t>
            </a:r>
            <a:r>
              <a:rPr lang="it-IT" dirty="0" err="1"/>
              <a:t>self-governing</a:t>
            </a:r>
            <a:r>
              <a:rPr lang="it-IT" dirty="0"/>
              <a:t> </a:t>
            </a:r>
            <a:r>
              <a:rPr lang="it-IT" dirty="0" err="1"/>
              <a:t>territory</a:t>
            </a:r>
            <a:r>
              <a:rPr lang="it-IT" dirty="0"/>
              <a:t> can </a:t>
            </a:r>
            <a:r>
              <a:rPr lang="it-IT" dirty="0" err="1"/>
              <a:t>be</a:t>
            </a:r>
            <a:r>
              <a:rPr lang="it-IT" dirty="0"/>
              <a:t> </a:t>
            </a:r>
            <a:r>
              <a:rPr lang="it-IT" dirty="0" err="1"/>
              <a:t>said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</a:t>
            </a:r>
            <a:r>
              <a:rPr lang="it-IT" dirty="0" err="1"/>
              <a:t>reached</a:t>
            </a:r>
            <a:r>
              <a:rPr lang="it-IT" dirty="0"/>
              <a:t> a full </a:t>
            </a:r>
            <a:r>
              <a:rPr lang="it-IT" dirty="0" err="1"/>
              <a:t>measure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self-government </a:t>
            </a:r>
            <a:r>
              <a:rPr lang="it-IT" dirty="0" err="1"/>
              <a:t>by</a:t>
            </a:r>
            <a:r>
              <a:rPr lang="it-IT" dirty="0"/>
              <a:t>: </a:t>
            </a:r>
          </a:p>
          <a:p>
            <a:pPr marL="609600" indent="-609600">
              <a:buFontTx/>
              <a:buAutoNum type="alphaLcParenBoth"/>
            </a:pPr>
            <a:r>
              <a:rPr lang="it-IT" dirty="0" err="1"/>
              <a:t>Emergence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</a:t>
            </a:r>
            <a:r>
              <a:rPr lang="it-IT" dirty="0" err="1"/>
              <a:t>sovereign</a:t>
            </a:r>
            <a:r>
              <a:rPr lang="it-IT" dirty="0"/>
              <a:t> </a:t>
            </a:r>
            <a:r>
              <a:rPr lang="it-IT" dirty="0" err="1"/>
              <a:t>independent</a:t>
            </a:r>
            <a:r>
              <a:rPr lang="it-IT" dirty="0"/>
              <a:t> State</a:t>
            </a:r>
          </a:p>
          <a:p>
            <a:pPr marL="609600" indent="-609600">
              <a:buFontTx/>
              <a:buAutoNum type="alphaLcParenBoth"/>
            </a:pPr>
            <a:r>
              <a:rPr lang="it-IT" dirty="0"/>
              <a:t>Free </a:t>
            </a:r>
            <a:r>
              <a:rPr lang="it-IT" dirty="0" err="1"/>
              <a:t>association</a:t>
            </a:r>
            <a:r>
              <a:rPr lang="it-IT" dirty="0"/>
              <a:t> </a:t>
            </a:r>
            <a:r>
              <a:rPr lang="it-IT" dirty="0" err="1"/>
              <a:t>with</a:t>
            </a:r>
            <a:r>
              <a:rPr lang="it-IT" dirty="0"/>
              <a:t> </a:t>
            </a:r>
            <a:r>
              <a:rPr lang="it-IT" dirty="0" err="1"/>
              <a:t>an</a:t>
            </a:r>
            <a:r>
              <a:rPr lang="it-IT" dirty="0"/>
              <a:t> </a:t>
            </a:r>
            <a:r>
              <a:rPr lang="it-IT" dirty="0" err="1"/>
              <a:t>independent</a:t>
            </a:r>
            <a:r>
              <a:rPr lang="it-IT" dirty="0"/>
              <a:t> State</a:t>
            </a:r>
          </a:p>
          <a:p>
            <a:pPr marL="609600" indent="-609600">
              <a:buFontTx/>
              <a:buAutoNum type="alphaLcParenBoth"/>
            </a:pPr>
            <a:r>
              <a:rPr lang="it-IT" dirty="0" err="1"/>
              <a:t>Integration</a:t>
            </a:r>
            <a:r>
              <a:rPr lang="it-IT" dirty="0"/>
              <a:t> </a:t>
            </a:r>
            <a:r>
              <a:rPr lang="it-IT" dirty="0" err="1"/>
              <a:t>with</a:t>
            </a:r>
            <a:r>
              <a:rPr lang="it-IT" dirty="0"/>
              <a:t> </a:t>
            </a:r>
            <a:r>
              <a:rPr lang="it-IT" dirty="0" err="1"/>
              <a:t>an</a:t>
            </a:r>
            <a:r>
              <a:rPr lang="it-IT" dirty="0"/>
              <a:t> </a:t>
            </a:r>
            <a:r>
              <a:rPr lang="it-IT" dirty="0" err="1"/>
              <a:t>independent</a:t>
            </a:r>
            <a:r>
              <a:rPr lang="it-IT" dirty="0"/>
              <a:t> State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58204" cy="136841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sz="4000" dirty="0" err="1"/>
              <a:t>Ris</a:t>
            </a:r>
            <a:r>
              <a:rPr lang="it-IT" sz="4000" dirty="0"/>
              <a:t>. 2625(XXV), 1970</a:t>
            </a:r>
            <a:br>
              <a:rPr lang="it-IT" sz="4000" dirty="0"/>
            </a:br>
            <a:r>
              <a:rPr lang="it-IT" sz="2400" dirty="0">
                <a:solidFill>
                  <a:schemeClr val="bg1"/>
                </a:solidFill>
              </a:rPr>
              <a:t>Dichiarazione relativa ai principi di diritto internazionale concernenti le relazioni amichevoli e la cooperazione fra gli Stati, in conformità della Carta delle Nazioni Unite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9138"/>
            <a:ext cx="8208963" cy="439261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it-IT" sz="2400" i="1" dirty="0"/>
              <a:t>Il principio dell’uguaglianza dei diritti dei popoli e del loro diritto all’autodeterminazione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it-IT" sz="2400" i="1" dirty="0"/>
              <a:t>(…)</a:t>
            </a:r>
            <a:r>
              <a:rPr lang="it-IT" sz="2400" dirty="0"/>
              <a:t> </a:t>
            </a:r>
            <a:r>
              <a:rPr lang="it-IT" sz="2400" dirty="0">
                <a:solidFill>
                  <a:schemeClr val="bg2"/>
                </a:solidFill>
              </a:rPr>
              <a:t>I paragrafi precedenti non devono essere in alcun modo interpretati nel senso di autorizzare o incoraggiare un’azione di qualsiasi genere che porti allo smembramento o minacci, totalmente o parzialmente, l’integrità territoriale e l’unità politica di uno Stato sovrano e indipendente,</a:t>
            </a:r>
            <a:r>
              <a:rPr lang="it-IT" sz="2400" dirty="0"/>
              <a:t> che si comporti in conformità con il principio dell’eguaglianza dei diritti e del diritto all’autodeterminazione dei popoli sopra enunciato e che sia dotato di un governo che rappresenti l’insieme del popolo appartenente al territorio,senza distinzioni di razza, di fede e di colore.</a:t>
            </a:r>
            <a:endParaRPr lang="it-IT" sz="2400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sz="2800" dirty="0">
                <a:solidFill>
                  <a:schemeClr val="bg1"/>
                </a:solidFill>
              </a:rPr>
              <a:t>I Protocollo aggiuntivo alle Convenzioni di Ginevra del 12 agosto 1949 relativo alla protezione delle vittime dei conflitti armati internazionali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931150" cy="434975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it-IT" sz="2400" dirty="0"/>
          </a:p>
          <a:p>
            <a:pPr>
              <a:lnSpc>
                <a:spcPct val="80000"/>
              </a:lnSpc>
              <a:buFontTx/>
              <a:buNone/>
            </a:pPr>
            <a:r>
              <a:rPr lang="it-IT" sz="2400" dirty="0"/>
              <a:t>3. Il presente Protocollo, che completa le Convenzioni di Ginevra del 12 agosto 1949 per la protezione delle vittime della guerra, si applicherà nelle situazioni previste nell’articolo 2 comune a dette Convenzioni.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it-IT" sz="2400" dirty="0"/>
              <a:t> 4. Le situazioni indicate nel paragrafo precedente comprendono i conflitti armati nei quali i popoli lottano contro la dominazione coloniale e l’occupazione straniera e contro i regimi razzisti, nell’esercizio del diritto dei popoli di disporre di sé stessi, consacrato nella Carta delle Nazioni Unite e nella Dichiarazione relativa ai principi di diritto internazionale concernenti le relazioni amichevoli e la cooperazione fra gli Stati in conformità della Carta delle Nazioni. </a:t>
            </a:r>
          </a:p>
          <a:p>
            <a:pPr>
              <a:lnSpc>
                <a:spcPct val="80000"/>
              </a:lnSpc>
            </a:pPr>
            <a:endParaRPr lang="it-IT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sz="4000" dirty="0"/>
              <a:t>Quali confini territoriali per il popolo che esercita l’autodeterminazione?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buFontTx/>
              <a:buNone/>
            </a:pPr>
            <a:r>
              <a:rPr lang="it-IT" dirty="0"/>
              <a:t>	Principio dell’</a:t>
            </a:r>
            <a:r>
              <a:rPr lang="it-IT" i="1" dirty="0" err="1">
                <a:solidFill>
                  <a:schemeClr val="hlink"/>
                </a:solidFill>
              </a:rPr>
              <a:t>uti</a:t>
            </a:r>
            <a:r>
              <a:rPr lang="it-IT" i="1" dirty="0">
                <a:solidFill>
                  <a:schemeClr val="hlink"/>
                </a:solidFill>
              </a:rPr>
              <a:t> </a:t>
            </a:r>
            <a:r>
              <a:rPr lang="it-IT" i="1" dirty="0" err="1">
                <a:solidFill>
                  <a:schemeClr val="hlink"/>
                </a:solidFill>
              </a:rPr>
              <a:t>possidetis</a:t>
            </a:r>
            <a:r>
              <a:rPr lang="it-IT" i="1" dirty="0">
                <a:solidFill>
                  <a:schemeClr val="hlink"/>
                </a:solidFill>
              </a:rPr>
              <a:t> </a:t>
            </a:r>
            <a:r>
              <a:rPr lang="it-IT" i="1" dirty="0" err="1">
                <a:solidFill>
                  <a:schemeClr val="hlink"/>
                </a:solidFill>
              </a:rPr>
              <a:t>iuris</a:t>
            </a:r>
            <a:r>
              <a:rPr lang="it-IT" dirty="0"/>
              <a:t>: rilevano le frontiere esterne ed i confini amministrativi interni istituiti o accettati dalla Potenza coloniale.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  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buFontTx/>
              <a:buNone/>
            </a:pPr>
            <a:r>
              <a:rPr lang="it-IT" dirty="0"/>
              <a:t>	Il popolo è dotato di personalità giuridica internazionale? </a:t>
            </a:r>
          </a:p>
          <a:p>
            <a:pPr>
              <a:buFontTx/>
              <a:buNone/>
            </a:pPr>
            <a:endParaRPr lang="it-IT" dirty="0"/>
          </a:p>
          <a:p>
            <a:pPr>
              <a:buFontTx/>
              <a:buNone/>
            </a:pPr>
            <a:r>
              <a:rPr lang="it-IT" dirty="0"/>
              <a:t>	</a:t>
            </a:r>
            <a:r>
              <a:rPr lang="it-IT" dirty="0" smtClean="0"/>
              <a:t>Lo status dei movimenti di liberazione nazionale</a:t>
            </a:r>
            <a:endParaRPr lang="it-IT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Personalità giuridica internazionale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Gli Stati</a:t>
            </a:r>
          </a:p>
          <a:p>
            <a:r>
              <a:rPr lang="it-IT" dirty="0" smtClean="0"/>
              <a:t>Gli insorti</a:t>
            </a:r>
          </a:p>
          <a:p>
            <a:r>
              <a:rPr lang="it-IT" dirty="0" smtClean="0"/>
              <a:t>I popoli e il principio di autodeterminazione</a:t>
            </a:r>
          </a:p>
          <a:p>
            <a:r>
              <a:rPr lang="it-IT" dirty="0" smtClean="0"/>
              <a:t>Le organizzazioni internazionali</a:t>
            </a:r>
          </a:p>
          <a:p>
            <a:r>
              <a:rPr lang="it-IT" dirty="0" smtClean="0"/>
              <a:t>Gli individui</a:t>
            </a:r>
          </a:p>
          <a:p>
            <a:r>
              <a:rPr lang="it-IT" dirty="0" smtClean="0"/>
              <a:t>Le imprese e le ONG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Soggettività dello Stato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Controllo effettivo</a:t>
            </a:r>
          </a:p>
          <a:p>
            <a:r>
              <a:rPr lang="it-IT" dirty="0" smtClean="0"/>
              <a:t>Indipendenza</a:t>
            </a:r>
          </a:p>
          <a:p>
            <a:pPr lvl="1">
              <a:buNone/>
            </a:pPr>
            <a:r>
              <a:rPr lang="it-IT" i="1" dirty="0"/>
              <a:t>	</a:t>
            </a:r>
            <a:r>
              <a:rPr lang="it-IT" i="1" dirty="0" smtClean="0"/>
              <a:t>	- regioni ed altre unità territoriali decentrate</a:t>
            </a:r>
          </a:p>
          <a:p>
            <a:pPr lvl="1">
              <a:buNone/>
            </a:pPr>
            <a:r>
              <a:rPr lang="it-IT" i="1" dirty="0"/>
              <a:t>	</a:t>
            </a:r>
            <a:r>
              <a:rPr lang="it-IT" i="1" dirty="0" smtClean="0"/>
              <a:t>  - governi in esilio</a:t>
            </a:r>
          </a:p>
          <a:p>
            <a:pPr lvl="1">
              <a:buNone/>
            </a:pPr>
            <a:r>
              <a:rPr lang="it-IT" i="1" dirty="0"/>
              <a:t>	 </a:t>
            </a:r>
            <a:r>
              <a:rPr lang="it-IT" i="1" dirty="0" smtClean="0"/>
              <a:t>	- stati fantoccio</a:t>
            </a:r>
          </a:p>
          <a:p>
            <a:pPr lvl="1">
              <a:buNone/>
            </a:pPr>
            <a:r>
              <a:rPr lang="it-IT" i="1" dirty="0"/>
              <a:t>	</a:t>
            </a:r>
            <a:r>
              <a:rPr lang="it-IT" i="1" dirty="0" smtClean="0"/>
              <a:t>	- </a:t>
            </a:r>
            <a:r>
              <a:rPr lang="it-IT" i="1" dirty="0" err="1" smtClean="0"/>
              <a:t>Statualità</a:t>
            </a:r>
            <a:r>
              <a:rPr lang="it-IT" i="1" dirty="0" smtClean="0"/>
              <a:t> “anticipata” o “ridotta”, stati “falliti”</a:t>
            </a:r>
          </a:p>
          <a:p>
            <a:pPr lvl="1">
              <a:buNone/>
            </a:pPr>
            <a:r>
              <a:rPr lang="it-IT" i="1" dirty="0" smtClean="0"/>
              <a:t>			</a:t>
            </a:r>
          </a:p>
          <a:p>
            <a:r>
              <a:rPr lang="it-IT" dirty="0" smtClean="0"/>
              <a:t>Il riconoscimento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296842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668971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Santa Sede</a:t>
            </a:r>
          </a:p>
          <a:p>
            <a:endParaRPr lang="it-IT" u="sng" dirty="0" smtClean="0"/>
          </a:p>
          <a:p>
            <a:r>
              <a:rPr lang="it-IT" i="1" dirty="0" smtClean="0"/>
              <a:t>Sovrano Militare Ordine di Malta</a:t>
            </a:r>
          </a:p>
          <a:p>
            <a:endParaRPr lang="it-IT" dirty="0" smtClean="0"/>
          </a:p>
          <a:p>
            <a:r>
              <a:rPr lang="it-IT" dirty="0" smtClean="0"/>
              <a:t>Gli insorti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L’autodeterminazione dei popoli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 smtClean="0"/>
              <a:t>Art. 22 Patto </a:t>
            </a:r>
            <a:r>
              <a:rPr lang="it-IT" dirty="0" err="1" smtClean="0"/>
              <a:t>SdN</a:t>
            </a:r>
            <a:endParaRPr lang="it-IT" dirty="0" smtClean="0"/>
          </a:p>
          <a:p>
            <a:r>
              <a:rPr lang="it-IT" dirty="0" smtClean="0"/>
              <a:t>Carta ONU</a:t>
            </a:r>
          </a:p>
          <a:p>
            <a:r>
              <a:rPr lang="it-IT" dirty="0" smtClean="0"/>
              <a:t>Risoluzioni 1514(XV), 1541(XV), 2625(</a:t>
            </a:r>
            <a:r>
              <a:rPr lang="it-IT" dirty="0" err="1" smtClean="0"/>
              <a:t>XXV</a:t>
            </a:r>
            <a:r>
              <a:rPr lang="it-IT" dirty="0" smtClean="0"/>
              <a:t>)</a:t>
            </a:r>
          </a:p>
          <a:p>
            <a:r>
              <a:rPr lang="it-IT" dirty="0" smtClean="0"/>
              <a:t>Art. 1 comune ai Patti ONU del 1966</a:t>
            </a:r>
          </a:p>
          <a:p>
            <a:r>
              <a:rPr lang="it-IT" dirty="0" smtClean="0"/>
              <a:t>I Protocollo addizionale alle Convenzioni di Ginevra (1977)</a:t>
            </a:r>
          </a:p>
          <a:p>
            <a:pPr lvl="1">
              <a:buNone/>
            </a:pPr>
            <a:endParaRPr lang="it-IT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368280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0034" y="928670"/>
            <a:ext cx="8186766" cy="5197493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lvl="1">
              <a:buFont typeface="Wingdings" pitchFamily="2" charset="2"/>
              <a:buChar char="§"/>
            </a:pPr>
            <a:r>
              <a:rPr lang="it-IT" dirty="0" smtClean="0"/>
              <a:t>Dominio coloniale </a:t>
            </a:r>
          </a:p>
          <a:p>
            <a:pPr lvl="1">
              <a:buNone/>
            </a:pPr>
            <a:r>
              <a:rPr lang="it-IT" i="1" dirty="0" smtClean="0"/>
              <a:t>Parere CIG sul Sahara occidentale (1975)</a:t>
            </a:r>
          </a:p>
          <a:p>
            <a:pPr lvl="1">
              <a:buNone/>
            </a:pPr>
            <a:endParaRPr lang="it-IT" dirty="0" smtClean="0"/>
          </a:p>
          <a:p>
            <a:pPr lvl="1">
              <a:buFont typeface="Wingdings" pitchFamily="2" charset="2"/>
              <a:buChar char="§"/>
            </a:pPr>
            <a:r>
              <a:rPr lang="it-IT" dirty="0" smtClean="0"/>
              <a:t>Occupazione straniera</a:t>
            </a:r>
          </a:p>
          <a:p>
            <a:pPr lvl="1">
              <a:buNone/>
            </a:pPr>
            <a:r>
              <a:rPr lang="it-IT" i="1" dirty="0" smtClean="0"/>
              <a:t>Parere CIG sul Muro nei territori palestinesi occupati (2004)</a:t>
            </a:r>
          </a:p>
          <a:p>
            <a:pPr lvl="1">
              <a:buFont typeface="Wingdings" pitchFamily="2" charset="2"/>
              <a:buChar char="§"/>
            </a:pPr>
            <a:endParaRPr lang="it-IT" dirty="0" smtClean="0"/>
          </a:p>
          <a:p>
            <a:pPr lvl="1">
              <a:buFont typeface="Wingdings" pitchFamily="2" charset="2"/>
              <a:buChar char="§"/>
            </a:pPr>
            <a:r>
              <a:rPr lang="it-IT" dirty="0" smtClean="0"/>
              <a:t>“</a:t>
            </a:r>
            <a:r>
              <a:rPr lang="it-IT" dirty="0" err="1" smtClean="0"/>
              <a:t>remedial</a:t>
            </a:r>
            <a:r>
              <a:rPr lang="it-IT" dirty="0" smtClean="0"/>
              <a:t> </a:t>
            </a:r>
            <a:r>
              <a:rPr lang="it-IT" dirty="0" err="1" smtClean="0"/>
              <a:t>secession</a:t>
            </a:r>
            <a:r>
              <a:rPr lang="it-IT" dirty="0" smtClean="0"/>
              <a:t>”?</a:t>
            </a:r>
          </a:p>
          <a:p>
            <a:pPr lvl="1">
              <a:buNone/>
            </a:pPr>
            <a:r>
              <a:rPr lang="it-IT" dirty="0" smtClean="0"/>
              <a:t>Parere CIG sulla </a:t>
            </a:r>
            <a:r>
              <a:rPr lang="it-IT" i="1" dirty="0" smtClean="0"/>
              <a:t>Dichiarazione di indipendenza del Kosovo (2010)</a:t>
            </a:r>
            <a:endParaRPr lang="it-IT" dirty="0" smtClean="0"/>
          </a:p>
          <a:p>
            <a:pPr lvl="1">
              <a:buNone/>
            </a:pPr>
            <a:endParaRPr lang="it-IT" i="1" dirty="0"/>
          </a:p>
          <a:p>
            <a:pPr lvl="1">
              <a:buNone/>
            </a:pPr>
            <a:endParaRPr lang="it-IT" i="1" dirty="0" smtClean="0"/>
          </a:p>
          <a:p>
            <a:pPr lvl="1">
              <a:buNone/>
            </a:pPr>
            <a:endParaRPr lang="it-IT" i="1" dirty="0"/>
          </a:p>
          <a:p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it-IT" dirty="0"/>
              <a:t>Carta ONU – Art. 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buFontTx/>
              <a:buNone/>
            </a:pPr>
            <a:r>
              <a:rPr lang="it-IT" b="1" dirty="0"/>
              <a:t>The </a:t>
            </a:r>
            <a:r>
              <a:rPr lang="it-IT" b="1" dirty="0" err="1"/>
              <a:t>Purposes</a:t>
            </a:r>
            <a:r>
              <a:rPr lang="it-IT" b="1" dirty="0"/>
              <a:t> </a:t>
            </a:r>
            <a:r>
              <a:rPr lang="it-IT" b="1" dirty="0" err="1"/>
              <a:t>of</a:t>
            </a:r>
            <a:r>
              <a:rPr lang="it-IT" b="1" dirty="0"/>
              <a:t> the </a:t>
            </a:r>
            <a:r>
              <a:rPr lang="it-IT" b="1" dirty="0" err="1"/>
              <a:t>United</a:t>
            </a:r>
            <a:r>
              <a:rPr lang="it-IT" b="1" dirty="0"/>
              <a:t> </a:t>
            </a:r>
            <a:r>
              <a:rPr lang="it-IT" b="1" dirty="0" err="1"/>
              <a:t>Nations</a:t>
            </a:r>
            <a:r>
              <a:rPr lang="it-IT" b="1" dirty="0"/>
              <a:t> are:</a:t>
            </a:r>
          </a:p>
          <a:p>
            <a:pPr>
              <a:buFontTx/>
              <a:buNone/>
            </a:pPr>
            <a:r>
              <a:rPr lang="it-IT" dirty="0"/>
              <a:t>(…)</a:t>
            </a:r>
          </a:p>
          <a:p>
            <a:pPr>
              <a:buFontTx/>
              <a:buNone/>
            </a:pPr>
            <a:r>
              <a:rPr lang="it-IT" dirty="0"/>
              <a:t>	2.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develop</a:t>
            </a:r>
            <a:r>
              <a:rPr lang="it-IT" dirty="0"/>
              <a:t> </a:t>
            </a:r>
            <a:r>
              <a:rPr lang="it-IT" dirty="0" err="1"/>
              <a:t>friendly</a:t>
            </a:r>
            <a:r>
              <a:rPr lang="it-IT" dirty="0"/>
              <a:t> relations </a:t>
            </a:r>
            <a:r>
              <a:rPr lang="it-IT" dirty="0" err="1"/>
              <a:t>among</a:t>
            </a:r>
            <a:r>
              <a:rPr lang="it-IT" dirty="0"/>
              <a:t> </a:t>
            </a:r>
            <a:r>
              <a:rPr lang="it-IT" dirty="0" err="1"/>
              <a:t>nations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</a:t>
            </a:r>
            <a:r>
              <a:rPr lang="it-IT" dirty="0" err="1"/>
              <a:t>respect</a:t>
            </a:r>
            <a:r>
              <a:rPr lang="it-IT" dirty="0"/>
              <a:t> </a:t>
            </a:r>
            <a:r>
              <a:rPr lang="it-IT" dirty="0" err="1"/>
              <a:t>for</a:t>
            </a:r>
            <a:r>
              <a:rPr lang="it-IT" dirty="0"/>
              <a:t> the </a:t>
            </a:r>
            <a:r>
              <a:rPr lang="it-IT" dirty="0" err="1"/>
              <a:t>principle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equal</a:t>
            </a:r>
            <a:r>
              <a:rPr lang="it-IT" dirty="0"/>
              <a:t> </a:t>
            </a:r>
            <a:r>
              <a:rPr lang="it-IT" dirty="0" err="1"/>
              <a:t>rights</a:t>
            </a:r>
            <a:r>
              <a:rPr lang="it-IT" dirty="0"/>
              <a:t> and </a:t>
            </a:r>
            <a:r>
              <a:rPr lang="it-IT" dirty="0" err="1"/>
              <a:t>self-determination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peoples</a:t>
            </a:r>
            <a:r>
              <a:rPr lang="it-IT" dirty="0"/>
              <a:t>, and </a:t>
            </a:r>
            <a:r>
              <a:rPr lang="it-IT" dirty="0" err="1"/>
              <a:t>to</a:t>
            </a:r>
            <a:r>
              <a:rPr lang="it-IT" dirty="0"/>
              <a:t> take </a:t>
            </a:r>
            <a:r>
              <a:rPr lang="it-IT" dirty="0" err="1"/>
              <a:t>other</a:t>
            </a:r>
            <a:r>
              <a:rPr lang="it-IT" dirty="0"/>
              <a:t> appropriate </a:t>
            </a:r>
            <a:r>
              <a:rPr lang="it-IT" dirty="0" err="1"/>
              <a:t>measures</a:t>
            </a:r>
            <a:r>
              <a:rPr lang="it-IT" dirty="0"/>
              <a:t> </a:t>
            </a:r>
            <a:r>
              <a:rPr lang="it-IT" dirty="0" err="1"/>
              <a:t>to</a:t>
            </a:r>
            <a:r>
              <a:rPr lang="it-IT" dirty="0"/>
              <a:t> </a:t>
            </a:r>
            <a:r>
              <a:rPr lang="it-IT" dirty="0" err="1"/>
              <a:t>strengthen</a:t>
            </a:r>
            <a:r>
              <a:rPr lang="it-IT" dirty="0"/>
              <a:t> </a:t>
            </a:r>
            <a:r>
              <a:rPr lang="it-IT" dirty="0" err="1"/>
              <a:t>universal</a:t>
            </a:r>
            <a:r>
              <a:rPr lang="it-IT" dirty="0"/>
              <a:t> </a:t>
            </a:r>
            <a:r>
              <a:rPr lang="it-IT" dirty="0" err="1"/>
              <a:t>peace</a:t>
            </a:r>
            <a:r>
              <a:rPr lang="it-IT" dirty="0"/>
              <a:t>; </a:t>
            </a:r>
          </a:p>
          <a:p>
            <a:pPr>
              <a:buFontTx/>
              <a:buNone/>
            </a:pPr>
            <a:r>
              <a:rPr lang="it-IT" dirty="0"/>
              <a:t>(…)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sz="4000" dirty="0"/>
              <a:t>Patto sui diritti civili e politici,1966 Art. 1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0034" y="1643050"/>
            <a:ext cx="8229600" cy="4525962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>
              <a:buFontTx/>
              <a:buNone/>
            </a:pPr>
            <a:r>
              <a:rPr lang="it-IT" dirty="0"/>
              <a:t>1. </a:t>
            </a:r>
            <a:r>
              <a:rPr lang="it-IT" dirty="0" err="1"/>
              <a:t>All</a:t>
            </a:r>
            <a:r>
              <a:rPr lang="it-IT" dirty="0"/>
              <a:t> </a:t>
            </a:r>
            <a:r>
              <a:rPr lang="it-IT" dirty="0" err="1"/>
              <a:t>peoples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the right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self-determination</a:t>
            </a:r>
            <a:r>
              <a:rPr lang="it-IT" dirty="0"/>
              <a:t>. </a:t>
            </a:r>
            <a:r>
              <a:rPr lang="it-IT" dirty="0" err="1"/>
              <a:t>By</a:t>
            </a:r>
            <a:r>
              <a:rPr lang="it-IT" dirty="0"/>
              <a:t> </a:t>
            </a:r>
            <a:r>
              <a:rPr lang="it-IT" dirty="0" err="1"/>
              <a:t>virtue</a:t>
            </a:r>
            <a:r>
              <a:rPr lang="it-IT" dirty="0"/>
              <a:t> </a:t>
            </a:r>
            <a:r>
              <a:rPr lang="it-IT" dirty="0" err="1"/>
              <a:t>of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right </a:t>
            </a:r>
            <a:r>
              <a:rPr lang="it-IT" dirty="0" err="1"/>
              <a:t>they</a:t>
            </a:r>
            <a:r>
              <a:rPr lang="it-IT" dirty="0"/>
              <a:t> </a:t>
            </a:r>
            <a:r>
              <a:rPr lang="it-IT" dirty="0" err="1"/>
              <a:t>freely</a:t>
            </a:r>
            <a:r>
              <a:rPr lang="it-IT" dirty="0"/>
              <a:t> </a:t>
            </a:r>
            <a:r>
              <a:rPr lang="it-IT" dirty="0" err="1"/>
              <a:t>determine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political</a:t>
            </a:r>
            <a:r>
              <a:rPr lang="it-IT" dirty="0"/>
              <a:t> status and </a:t>
            </a:r>
            <a:r>
              <a:rPr lang="it-IT" dirty="0" err="1"/>
              <a:t>freely</a:t>
            </a:r>
            <a:r>
              <a:rPr lang="it-IT" dirty="0"/>
              <a:t> </a:t>
            </a:r>
            <a:r>
              <a:rPr lang="it-IT" dirty="0" err="1"/>
              <a:t>pursue</a:t>
            </a:r>
            <a:r>
              <a:rPr lang="it-IT" dirty="0"/>
              <a:t> </a:t>
            </a:r>
            <a:r>
              <a:rPr lang="it-IT" dirty="0" err="1"/>
              <a:t>their</a:t>
            </a:r>
            <a:r>
              <a:rPr lang="it-IT" dirty="0"/>
              <a:t> </a:t>
            </a:r>
            <a:r>
              <a:rPr lang="it-IT" dirty="0" err="1"/>
              <a:t>economic</a:t>
            </a:r>
            <a:r>
              <a:rPr lang="it-IT" dirty="0"/>
              <a:t>, social and cultural </a:t>
            </a:r>
            <a:r>
              <a:rPr lang="it-IT" dirty="0" err="1"/>
              <a:t>development</a:t>
            </a:r>
            <a:r>
              <a:rPr lang="it-IT" dirty="0"/>
              <a:t>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sz="3200" dirty="0" err="1"/>
              <a:t>Ris</a:t>
            </a:r>
            <a:r>
              <a:rPr lang="it-IT" sz="3200" dirty="0"/>
              <a:t>. 1514(XV), 1960</a:t>
            </a:r>
            <a:br>
              <a:rPr lang="it-IT" sz="3200" dirty="0"/>
            </a:br>
            <a:r>
              <a:rPr lang="it-IT" sz="3200" dirty="0" err="1">
                <a:solidFill>
                  <a:schemeClr val="bg1"/>
                </a:solidFill>
              </a:rPr>
              <a:t>Declaration</a:t>
            </a:r>
            <a:r>
              <a:rPr lang="it-IT" sz="3200" dirty="0">
                <a:solidFill>
                  <a:schemeClr val="bg1"/>
                </a:solidFill>
              </a:rPr>
              <a:t> on the </a:t>
            </a:r>
            <a:r>
              <a:rPr lang="it-IT" sz="3200" dirty="0" err="1">
                <a:solidFill>
                  <a:schemeClr val="bg1"/>
                </a:solidFill>
              </a:rPr>
              <a:t>granting</a:t>
            </a:r>
            <a:r>
              <a:rPr lang="it-IT" sz="3200" dirty="0">
                <a:solidFill>
                  <a:schemeClr val="bg1"/>
                </a:solidFill>
              </a:rPr>
              <a:t> </a:t>
            </a:r>
            <a:r>
              <a:rPr lang="it-IT" sz="3200" dirty="0" err="1">
                <a:solidFill>
                  <a:schemeClr val="bg1"/>
                </a:solidFill>
              </a:rPr>
              <a:t>of</a:t>
            </a:r>
            <a:r>
              <a:rPr lang="it-IT" sz="3200" dirty="0">
                <a:solidFill>
                  <a:schemeClr val="bg1"/>
                </a:solidFill>
              </a:rPr>
              <a:t> </a:t>
            </a:r>
            <a:r>
              <a:rPr lang="it-IT" sz="3200" dirty="0" err="1">
                <a:solidFill>
                  <a:schemeClr val="bg1"/>
                </a:solidFill>
              </a:rPr>
              <a:t>independence</a:t>
            </a:r>
            <a:r>
              <a:rPr lang="it-IT" sz="3200" dirty="0">
                <a:solidFill>
                  <a:schemeClr val="bg1"/>
                </a:solidFill>
              </a:rPr>
              <a:t> </a:t>
            </a:r>
            <a:r>
              <a:rPr lang="it-IT" sz="3200" dirty="0" err="1">
                <a:solidFill>
                  <a:schemeClr val="bg1"/>
                </a:solidFill>
              </a:rPr>
              <a:t>to</a:t>
            </a:r>
            <a:r>
              <a:rPr lang="it-IT" sz="3200" dirty="0">
                <a:solidFill>
                  <a:schemeClr val="bg1"/>
                </a:solidFill>
              </a:rPr>
              <a:t> </a:t>
            </a:r>
            <a:r>
              <a:rPr lang="it-IT" sz="3200" dirty="0" err="1">
                <a:solidFill>
                  <a:schemeClr val="bg1"/>
                </a:solidFill>
              </a:rPr>
              <a:t>colonial</a:t>
            </a:r>
            <a:r>
              <a:rPr lang="it-IT" sz="3200" dirty="0">
                <a:solidFill>
                  <a:schemeClr val="bg1"/>
                </a:solidFill>
              </a:rPr>
              <a:t> </a:t>
            </a:r>
            <a:r>
              <a:rPr lang="it-IT" sz="3200" dirty="0" err="1">
                <a:solidFill>
                  <a:schemeClr val="bg1"/>
                </a:solidFill>
              </a:rPr>
              <a:t>countries</a:t>
            </a:r>
            <a:r>
              <a:rPr lang="it-IT" sz="3200" dirty="0">
                <a:solidFill>
                  <a:schemeClr val="bg1"/>
                </a:solidFill>
              </a:rPr>
              <a:t> and </a:t>
            </a:r>
            <a:r>
              <a:rPr lang="it-IT" sz="3200" dirty="0" err="1">
                <a:solidFill>
                  <a:schemeClr val="bg1"/>
                </a:solidFill>
              </a:rPr>
              <a:t>peoples</a:t>
            </a:r>
            <a:endParaRPr lang="it-IT" sz="3200" dirty="0">
              <a:solidFill>
                <a:schemeClr val="bg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marL="609600" indent="-609600">
              <a:buFontTx/>
              <a:buAutoNum type="arabicPeriod"/>
            </a:pPr>
            <a:r>
              <a:rPr lang="it-IT" sz="2800" dirty="0"/>
              <a:t>The </a:t>
            </a:r>
            <a:r>
              <a:rPr lang="it-IT" sz="2800" dirty="0" err="1"/>
              <a:t>subjection</a:t>
            </a:r>
            <a:r>
              <a:rPr lang="it-IT" sz="2800" dirty="0"/>
              <a:t> </a:t>
            </a:r>
            <a:r>
              <a:rPr lang="it-IT" sz="2800" dirty="0" err="1"/>
              <a:t>of</a:t>
            </a:r>
            <a:r>
              <a:rPr lang="it-IT" sz="2800" dirty="0"/>
              <a:t> </a:t>
            </a:r>
            <a:r>
              <a:rPr lang="it-IT" sz="2800" dirty="0" err="1"/>
              <a:t>peoples</a:t>
            </a:r>
            <a:r>
              <a:rPr lang="it-IT" sz="2800" dirty="0"/>
              <a:t> </a:t>
            </a:r>
            <a:r>
              <a:rPr lang="it-IT" sz="2800" dirty="0" err="1"/>
              <a:t>to</a:t>
            </a:r>
            <a:r>
              <a:rPr lang="it-IT" sz="2800" dirty="0"/>
              <a:t> </a:t>
            </a:r>
            <a:r>
              <a:rPr lang="it-IT" sz="2800" dirty="0" err="1"/>
              <a:t>alien</a:t>
            </a:r>
            <a:r>
              <a:rPr lang="it-IT" sz="2800" dirty="0"/>
              <a:t> </a:t>
            </a:r>
            <a:r>
              <a:rPr lang="it-IT" sz="2800" dirty="0" err="1"/>
              <a:t>subjugation</a:t>
            </a:r>
            <a:r>
              <a:rPr lang="it-IT" sz="2800" dirty="0"/>
              <a:t>, </a:t>
            </a:r>
            <a:r>
              <a:rPr lang="it-IT" sz="2800" dirty="0" err="1"/>
              <a:t>domination</a:t>
            </a:r>
            <a:r>
              <a:rPr lang="it-IT" sz="2800" dirty="0"/>
              <a:t> and </a:t>
            </a:r>
            <a:r>
              <a:rPr lang="it-IT" sz="2800" dirty="0" err="1"/>
              <a:t>exploitation</a:t>
            </a:r>
            <a:r>
              <a:rPr lang="it-IT" sz="2800" dirty="0"/>
              <a:t> </a:t>
            </a:r>
            <a:r>
              <a:rPr lang="it-IT" sz="2800" dirty="0" err="1"/>
              <a:t>constitutes</a:t>
            </a:r>
            <a:r>
              <a:rPr lang="it-IT" sz="2800" dirty="0"/>
              <a:t> a </a:t>
            </a:r>
            <a:r>
              <a:rPr lang="it-IT" sz="2800" dirty="0" err="1"/>
              <a:t>denial</a:t>
            </a:r>
            <a:r>
              <a:rPr lang="it-IT" sz="2800" dirty="0"/>
              <a:t> </a:t>
            </a:r>
            <a:r>
              <a:rPr lang="it-IT" sz="2800" dirty="0" err="1"/>
              <a:t>of</a:t>
            </a:r>
            <a:r>
              <a:rPr lang="it-IT" sz="2800" dirty="0"/>
              <a:t> </a:t>
            </a:r>
            <a:r>
              <a:rPr lang="it-IT" sz="2800" dirty="0" err="1"/>
              <a:t>fundamental</a:t>
            </a:r>
            <a:r>
              <a:rPr lang="it-IT" sz="2800" dirty="0"/>
              <a:t> </a:t>
            </a:r>
            <a:r>
              <a:rPr lang="it-IT" sz="2800" dirty="0" err="1"/>
              <a:t>human</a:t>
            </a:r>
            <a:r>
              <a:rPr lang="it-IT" sz="2800" dirty="0"/>
              <a:t> </a:t>
            </a:r>
            <a:r>
              <a:rPr lang="it-IT" sz="2800" dirty="0" err="1"/>
              <a:t>rights</a:t>
            </a:r>
            <a:r>
              <a:rPr lang="it-IT" sz="2800" dirty="0"/>
              <a:t>,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contrary</a:t>
            </a:r>
            <a:r>
              <a:rPr lang="it-IT" sz="2800" dirty="0"/>
              <a:t> </a:t>
            </a:r>
            <a:r>
              <a:rPr lang="it-IT" sz="2800" dirty="0" err="1"/>
              <a:t>to</a:t>
            </a:r>
            <a:r>
              <a:rPr lang="it-IT" sz="2800" dirty="0"/>
              <a:t> the Charter </a:t>
            </a:r>
            <a:r>
              <a:rPr lang="it-IT" sz="2800" dirty="0" err="1"/>
              <a:t>of</a:t>
            </a:r>
            <a:r>
              <a:rPr lang="it-IT" sz="2800" dirty="0"/>
              <a:t> the </a:t>
            </a:r>
            <a:r>
              <a:rPr lang="it-IT" sz="2800" dirty="0" err="1"/>
              <a:t>United</a:t>
            </a:r>
            <a:r>
              <a:rPr lang="it-IT" sz="2800" dirty="0"/>
              <a:t> </a:t>
            </a:r>
            <a:r>
              <a:rPr lang="it-IT" sz="2800" dirty="0" err="1"/>
              <a:t>Nations</a:t>
            </a:r>
            <a:r>
              <a:rPr lang="it-IT" sz="2800" dirty="0"/>
              <a:t> and </a:t>
            </a:r>
            <a:r>
              <a:rPr lang="it-IT" sz="2800" dirty="0" err="1"/>
              <a:t>is</a:t>
            </a:r>
            <a:r>
              <a:rPr lang="it-IT" sz="2800" dirty="0"/>
              <a:t> </a:t>
            </a:r>
            <a:r>
              <a:rPr lang="it-IT" sz="2800" dirty="0" err="1"/>
              <a:t>an</a:t>
            </a:r>
            <a:r>
              <a:rPr lang="it-IT" sz="2800" dirty="0"/>
              <a:t> </a:t>
            </a:r>
            <a:r>
              <a:rPr lang="it-IT" sz="2800" dirty="0" err="1"/>
              <a:t>impediment</a:t>
            </a:r>
            <a:r>
              <a:rPr lang="it-IT" sz="2800" dirty="0"/>
              <a:t> </a:t>
            </a:r>
            <a:r>
              <a:rPr lang="it-IT" sz="2800" dirty="0" err="1"/>
              <a:t>to</a:t>
            </a:r>
            <a:r>
              <a:rPr lang="it-IT" sz="2800" dirty="0"/>
              <a:t> the promotion </a:t>
            </a:r>
            <a:r>
              <a:rPr lang="it-IT" sz="2800" dirty="0" err="1"/>
              <a:t>of</a:t>
            </a:r>
            <a:r>
              <a:rPr lang="it-IT" sz="2800" dirty="0"/>
              <a:t> world </a:t>
            </a:r>
            <a:r>
              <a:rPr lang="it-IT" sz="2800" dirty="0" err="1"/>
              <a:t>peace</a:t>
            </a:r>
            <a:r>
              <a:rPr lang="it-IT" sz="2800" dirty="0"/>
              <a:t> and </a:t>
            </a:r>
            <a:r>
              <a:rPr lang="it-IT" sz="2800" dirty="0" err="1"/>
              <a:t>cooperation</a:t>
            </a:r>
            <a:r>
              <a:rPr lang="it-IT" sz="2800" dirty="0"/>
              <a:t>.</a:t>
            </a:r>
          </a:p>
          <a:p>
            <a:pPr marL="609600" indent="-609600">
              <a:buFontTx/>
              <a:buAutoNum type="arabicPeriod"/>
            </a:pPr>
            <a:r>
              <a:rPr lang="it-IT" sz="2800" dirty="0" err="1"/>
              <a:t>All</a:t>
            </a:r>
            <a:r>
              <a:rPr lang="it-IT" sz="2800" dirty="0"/>
              <a:t> </a:t>
            </a:r>
            <a:r>
              <a:rPr lang="it-IT" sz="2800" dirty="0" err="1"/>
              <a:t>peoples</a:t>
            </a:r>
            <a:r>
              <a:rPr lang="it-IT" sz="2800" dirty="0"/>
              <a:t> </a:t>
            </a:r>
            <a:r>
              <a:rPr lang="it-IT" sz="2800" dirty="0" err="1"/>
              <a:t>have</a:t>
            </a:r>
            <a:r>
              <a:rPr lang="it-IT" sz="2800" dirty="0"/>
              <a:t> the right </a:t>
            </a:r>
            <a:r>
              <a:rPr lang="it-IT" sz="2800" dirty="0" err="1"/>
              <a:t>to</a:t>
            </a:r>
            <a:r>
              <a:rPr lang="it-IT" sz="2800" dirty="0"/>
              <a:t> </a:t>
            </a:r>
            <a:r>
              <a:rPr lang="it-IT" sz="2800" dirty="0" err="1"/>
              <a:t>self-determination</a:t>
            </a:r>
            <a:r>
              <a:rPr lang="it-IT" sz="2800" dirty="0"/>
              <a:t>. </a:t>
            </a:r>
            <a:r>
              <a:rPr lang="it-IT" sz="2800" dirty="0" err="1"/>
              <a:t>By</a:t>
            </a:r>
            <a:r>
              <a:rPr lang="it-IT" sz="2800" dirty="0"/>
              <a:t> </a:t>
            </a:r>
            <a:r>
              <a:rPr lang="it-IT" sz="2800" dirty="0" err="1"/>
              <a:t>virtue</a:t>
            </a:r>
            <a:r>
              <a:rPr lang="it-IT" sz="2800" dirty="0"/>
              <a:t> </a:t>
            </a:r>
            <a:r>
              <a:rPr lang="it-IT" sz="2800" dirty="0" err="1"/>
              <a:t>of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right </a:t>
            </a:r>
            <a:r>
              <a:rPr lang="it-IT" sz="2800" dirty="0" err="1"/>
              <a:t>they</a:t>
            </a:r>
            <a:r>
              <a:rPr lang="it-IT" sz="2800" dirty="0"/>
              <a:t> </a:t>
            </a:r>
            <a:r>
              <a:rPr lang="it-IT" sz="2800" dirty="0" err="1"/>
              <a:t>freely</a:t>
            </a:r>
            <a:r>
              <a:rPr lang="it-IT" sz="2800" dirty="0"/>
              <a:t> </a:t>
            </a:r>
            <a:r>
              <a:rPr lang="it-IT" sz="2800" dirty="0" err="1"/>
              <a:t>determine</a:t>
            </a:r>
            <a:r>
              <a:rPr lang="it-IT" sz="2800" dirty="0"/>
              <a:t> </a:t>
            </a:r>
            <a:r>
              <a:rPr lang="it-IT" sz="2800" dirty="0" err="1"/>
              <a:t>their</a:t>
            </a:r>
            <a:r>
              <a:rPr lang="it-IT" sz="2800" dirty="0"/>
              <a:t> </a:t>
            </a:r>
            <a:r>
              <a:rPr lang="it-IT" sz="2800" dirty="0" err="1"/>
              <a:t>political</a:t>
            </a:r>
            <a:r>
              <a:rPr lang="it-IT" sz="2800" dirty="0"/>
              <a:t> status and </a:t>
            </a:r>
            <a:r>
              <a:rPr lang="it-IT" sz="2800" dirty="0" err="1"/>
              <a:t>freely</a:t>
            </a:r>
            <a:r>
              <a:rPr lang="it-IT" sz="2800" dirty="0"/>
              <a:t> </a:t>
            </a:r>
            <a:r>
              <a:rPr lang="it-IT" sz="2800" dirty="0" err="1"/>
              <a:t>pursue</a:t>
            </a:r>
            <a:r>
              <a:rPr lang="it-IT" sz="2800" dirty="0"/>
              <a:t> </a:t>
            </a:r>
            <a:r>
              <a:rPr lang="it-IT" sz="2800" dirty="0" err="1"/>
              <a:t>their</a:t>
            </a:r>
            <a:r>
              <a:rPr lang="it-IT" sz="2800" dirty="0"/>
              <a:t> </a:t>
            </a:r>
            <a:r>
              <a:rPr lang="it-IT" sz="2800" dirty="0" err="1"/>
              <a:t>economic</a:t>
            </a:r>
            <a:r>
              <a:rPr lang="it-IT" sz="2800" dirty="0"/>
              <a:t>, social and cultural </a:t>
            </a:r>
            <a:r>
              <a:rPr lang="it-IT" sz="2800" dirty="0" err="1"/>
              <a:t>development</a:t>
            </a:r>
            <a:r>
              <a:rPr lang="it-IT" sz="2800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560</Words>
  <Application>Microsoft Office PowerPoint</Application>
  <PresentationFormat>Presentazione su schermo (4:3)</PresentationFormat>
  <Paragraphs>77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Tema di Office</vt:lpstr>
      <vt:lpstr>Diritto internazionale</vt:lpstr>
      <vt:lpstr>Personalità giuridica internazionale</vt:lpstr>
      <vt:lpstr>Soggettività dello Stato</vt:lpstr>
      <vt:lpstr>Diapositiva 4</vt:lpstr>
      <vt:lpstr>L’autodeterminazione dei popoli </vt:lpstr>
      <vt:lpstr>Diapositiva 6</vt:lpstr>
      <vt:lpstr>Carta ONU – Art. 1</vt:lpstr>
      <vt:lpstr>Patto sui diritti civili e politici,1966 Art. 1</vt:lpstr>
      <vt:lpstr>Ris. 1514(XV), 1960 Declaration on the granting of independence to colonial countries and peoples</vt:lpstr>
      <vt:lpstr>Ris. 1514(XV), 1960 Declaration on the granting of independence to colonial countries and peoples</vt:lpstr>
      <vt:lpstr>Ris. 1541(XV), 1960 Principles which should guide Members in determining whether or not an obligation exists to transmit the information called for by Article 73 of the Charter</vt:lpstr>
      <vt:lpstr>CIG, Parere sul Sahara Occidentale (16.10.1975), par. 162</vt:lpstr>
      <vt:lpstr>Ris. 1541, Principle VI</vt:lpstr>
      <vt:lpstr>Ris. 2625(XXV), 1970 Dichiarazione relativa ai principi di diritto internazionale concernenti le relazioni amichevoli e la cooperazione fra gli Stati, in conformità della Carta delle Nazioni Unite</vt:lpstr>
      <vt:lpstr>I Protocollo aggiuntivo alle Convenzioni di Ginevra del 12 agosto 1949 relativo alla protezione delle vittime dei conflitti armati internazionali</vt:lpstr>
      <vt:lpstr>Quali confini territoriali per il popolo che esercita l’autodeterminazione?</vt:lpstr>
      <vt:lpstr>   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Diritto internazionale</dc:title>
  <dc:creator>Serena Forlati</dc:creator>
  <cp:lastModifiedBy>Serena Forlati</cp:lastModifiedBy>
  <cp:revision>2</cp:revision>
  <dcterms:created xsi:type="dcterms:W3CDTF">2011-09-27T06:27:33Z</dcterms:created>
  <dcterms:modified xsi:type="dcterms:W3CDTF">2011-09-28T06:31:01Z</dcterms:modified>
</cp:coreProperties>
</file>