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586"/>
  </p:normalViewPr>
  <p:slideViewPr>
    <p:cSldViewPr snapToGrid="0" snapToObjects="1">
      <p:cViewPr varScale="1">
        <p:scale>
          <a:sx n="104" d="100"/>
          <a:sy n="104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96985A-14C8-1748-B72A-AB701CC198A0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02537-A113-974C-BCA0-44800CB21021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0247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9394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5939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C1B474F-9471-0A44-9F76-D7288A0D2B18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83674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704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8704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126ED3E-D6B7-9E44-A2C7-B6A5510D25EE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81576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4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901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BAE2F8B-92CD-B146-8E05-D1049C20D7A7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02743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318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9318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13B4E64-39D2-7B46-9D75-63182B2EC76C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32465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6258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96259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3C98345-4246-5E43-8C55-277FBCEB3D17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831572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30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9830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86DCBB5-783C-0D43-B511-33014E2751E4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597731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4514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6451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7F6073F-6E37-344E-9786-BBC1D5DE216D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69282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656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6656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0E42ADD-9B41-E24E-AC8E-BF27FC595182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5977336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8610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6861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082279-6444-ED47-B77D-152388F6AEC2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736632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1682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71683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ADB8AFB-5E62-1641-82C5-56102C0EAE77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71659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3730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7373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022A0E6-BC74-4B46-AC1D-EA471E879C80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75796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82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7782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F94883-1235-CA4D-ACB2-BA7B6F58CDD2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892572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9874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79875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46EA72-D2B4-164A-8F99-17E387653707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575390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2946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altLang="it-IT"/>
          </a:p>
        </p:txBody>
      </p:sp>
      <p:sp>
        <p:nvSpPr>
          <p:cNvPr id="82947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CD4D726-5322-E74F-9A82-761638DCC041}" type="slidenum">
              <a:rPr lang="it-IT" altLang="it-IT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63864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5330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5734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0230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9662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2075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681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2038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02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8388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2193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495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BB1D-5ED6-5843-8B27-14F4A0FE8BFD}" type="datetimeFigureOut">
              <a:rPr lang="it-IT" smtClean="0"/>
              <a:t>12/12/18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C576E-3ED0-8A44-9E88-62EDA7C995A3}" type="slidenum">
              <a:rPr lang="it-IT" smtClean="0"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788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522413" y="1455738"/>
            <a:ext cx="92630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scriba laico che lavora per un abate e condivide le competenze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grafiche del suo circolo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522413" y="2638425"/>
            <a:ext cx="7994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 	un ritratto? † Chartres, BM, 29 (70) (X-XI secolo)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58371" name="CasellaDiTesto 8"/>
          <p:cNvSpPr txBox="1">
            <a:spLocks noChangeArrowheads="1"/>
          </p:cNvSpPr>
          <p:nvPr/>
        </p:nvSpPr>
        <p:spPr bwMode="auto">
          <a:xfrm>
            <a:off x="4649788" y="363538"/>
            <a:ext cx="28924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Chi è </a:t>
            </a:r>
            <a:r>
              <a:rPr lang="it-IT" altLang="it-IT" sz="3600" i="1">
                <a:latin typeface="Garamond" charset="0"/>
                <a:ea typeface="Garamond" charset="0"/>
                <a:cs typeface="Garamond" charset="0"/>
              </a:rPr>
              <a:t>Rotbertus</a:t>
            </a: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21313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CasellaDiTesto 10"/>
          <p:cNvSpPr txBox="1">
            <a:spLocks noChangeArrowheads="1"/>
          </p:cNvSpPr>
          <p:nvPr/>
        </p:nvSpPr>
        <p:spPr bwMode="auto">
          <a:xfrm>
            <a:off x="4103688" y="317500"/>
            <a:ext cx="3984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Paris, BNF, Lat. 4632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524000" y="1462088"/>
            <a:ext cx="90979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manoscritto: almeno 3 mani, stile di Saint-Amand, IX</a:t>
            </a:r>
            <a:r>
              <a:rPr lang="it-IT" altLang="it-IT" baseline="30000">
                <a:latin typeface="Garamond" charset="0"/>
                <a:ea typeface="Garamond" charset="0"/>
                <a:cs typeface="Garamond" charset="0"/>
                <a:sym typeface="Wingdings" charset="2"/>
              </a:rPr>
              <a:t>2/4 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sec.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86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825" y="12700"/>
            <a:ext cx="85931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 flipH="1" flipV="1">
            <a:off x="9307513" y="5302250"/>
            <a:ext cx="411162" cy="641350"/>
          </a:xfrm>
          <a:prstGeom prst="rect">
            <a:avLst/>
          </a:prstGeom>
          <a:solidFill>
            <a:srgbClr val="FF66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4" name="Rettangolo 3"/>
          <p:cNvSpPr/>
          <p:nvPr/>
        </p:nvSpPr>
        <p:spPr>
          <a:xfrm flipH="1" flipV="1">
            <a:off x="8631238" y="3495675"/>
            <a:ext cx="525462" cy="625475"/>
          </a:xfrm>
          <a:prstGeom prst="rect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6" name="Rettangolo 5"/>
          <p:cNvSpPr/>
          <p:nvPr/>
        </p:nvSpPr>
        <p:spPr>
          <a:xfrm flipV="1">
            <a:off x="4960938" y="2468563"/>
            <a:ext cx="449262" cy="474662"/>
          </a:xfrm>
          <a:prstGeom prst="rect">
            <a:avLst/>
          </a:prstGeom>
          <a:solidFill>
            <a:schemeClr val="tx2">
              <a:lumMod val="60000"/>
              <a:lumOff val="40000"/>
              <a:alpha val="3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7" name="Rettangolo 6"/>
          <p:cNvSpPr/>
          <p:nvPr/>
        </p:nvSpPr>
        <p:spPr>
          <a:xfrm flipV="1">
            <a:off x="2552700" y="5607050"/>
            <a:ext cx="449263" cy="474663"/>
          </a:xfrm>
          <a:prstGeom prst="rect">
            <a:avLst/>
          </a:prstGeom>
          <a:solidFill>
            <a:schemeClr val="tx2">
              <a:lumMod val="60000"/>
              <a:lumOff val="40000"/>
              <a:alpha val="34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8" name="Rettangolo 7"/>
          <p:cNvSpPr/>
          <p:nvPr/>
        </p:nvSpPr>
        <p:spPr>
          <a:xfrm flipH="1" flipV="1">
            <a:off x="4054475" y="5160963"/>
            <a:ext cx="525463" cy="625475"/>
          </a:xfrm>
          <a:prstGeom prst="rect">
            <a:avLst/>
          </a:prstGeom>
          <a:solidFill>
            <a:srgbClr val="FFFF00">
              <a:alpha val="3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24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66700"/>
            <a:ext cx="9144000" cy="632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831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CasellaDiTesto 10"/>
          <p:cNvSpPr txBox="1">
            <a:spLocks noChangeArrowheads="1"/>
          </p:cNvSpPr>
          <p:nvPr/>
        </p:nvSpPr>
        <p:spPr bwMode="auto">
          <a:xfrm>
            <a:off x="4103688" y="317500"/>
            <a:ext cx="3984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Paris, BNF, Lat. 4632</a:t>
            </a:r>
          </a:p>
        </p:txBody>
      </p:sp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1524000" y="1462088"/>
            <a:ext cx="90979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manoscritto: almeno 3 mani, stile di Saint-Amand, IX</a:t>
            </a:r>
            <a:r>
              <a:rPr lang="it-IT" altLang="it-IT" baseline="30000">
                <a:latin typeface="Garamond" charset="0"/>
                <a:ea typeface="Garamond" charset="0"/>
                <a:cs typeface="Garamond" charset="0"/>
                <a:sym typeface="Wingdings" charset="2"/>
              </a:rPr>
              <a:t>2/4 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sec.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524000" y="2108200"/>
            <a:ext cx="8424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mano di Auttramnus: carolina inesperta, ‘elementare’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57488"/>
            <a:ext cx="91440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16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522413" y="2719388"/>
            <a:ext cx="71739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basso livello culturale (normale per gli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advocati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)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522413" y="3438525"/>
            <a:ext cx="93075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 	H. Hoffmann: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scripsi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 = ho fatto scrivere (destinazione laica)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78851" name="CasellaDiTesto 8"/>
          <p:cNvSpPr txBox="1">
            <a:spLocks noChangeArrowheads="1"/>
          </p:cNvSpPr>
          <p:nvPr/>
        </p:nvSpPr>
        <p:spPr bwMode="auto">
          <a:xfrm>
            <a:off x="4429125" y="363538"/>
            <a:ext cx="33337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Chi è </a:t>
            </a:r>
            <a:r>
              <a:rPr lang="it-IT" altLang="it-IT" sz="3600" i="1">
                <a:latin typeface="Garamond" charset="0"/>
                <a:ea typeface="Garamond" charset="0"/>
                <a:cs typeface="Garamond" charset="0"/>
              </a:rPr>
              <a:t>Auttramnus</a:t>
            </a: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?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522413" y="4159250"/>
            <a:ext cx="84042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scrive il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colophon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 fingendosi lo scriba o per ribadire la sua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	proprietà  e personalità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522413" y="2000250"/>
            <a:ext cx="78184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non è lo scriba del codice! (copiato a Saint-Amand) 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1522413" y="5308600"/>
            <a:ext cx="4749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conosce le formule di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colophon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22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15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74825"/>
            <a:ext cx="2452688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898" name="CasellaDiTesto 4"/>
          <p:cNvSpPr txBox="1">
            <a:spLocks noChangeArrowheads="1"/>
          </p:cNvSpPr>
          <p:nvPr/>
        </p:nvSpPr>
        <p:spPr bwMode="auto">
          <a:xfrm>
            <a:off x="4579938" y="1814513"/>
            <a:ext cx="3494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0" indent="-5715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4000">
                <a:latin typeface="Garamond" charset="0"/>
                <a:ea typeface="Garamond" charset="0"/>
                <a:cs typeface="Garamond" charset="0"/>
              </a:rPr>
              <a:t>Introduzione </a:t>
            </a:r>
          </a:p>
        </p:txBody>
      </p:sp>
      <p:sp>
        <p:nvSpPr>
          <p:cNvPr id="80899" name="CasellaDiTesto 5"/>
          <p:cNvSpPr txBox="1">
            <a:spLocks noChangeArrowheads="1"/>
          </p:cNvSpPr>
          <p:nvPr/>
        </p:nvSpPr>
        <p:spPr bwMode="auto">
          <a:xfrm>
            <a:off x="4579938" y="2678113"/>
            <a:ext cx="5254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0" indent="-5715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4000" i="1">
                <a:latin typeface="Garamond" charset="0"/>
                <a:ea typeface="Garamond" charset="0"/>
                <a:cs typeface="Garamond" charset="0"/>
              </a:rPr>
              <a:t>Colophons</a:t>
            </a:r>
            <a:r>
              <a:rPr lang="it-IT" altLang="it-IT" sz="4000">
                <a:latin typeface="Garamond" charset="0"/>
                <a:ea typeface="Garamond" charset="0"/>
                <a:cs typeface="Garamond" charset="0"/>
              </a:rPr>
              <a:t> di scribi laici </a:t>
            </a:r>
          </a:p>
        </p:txBody>
      </p:sp>
      <p:sp>
        <p:nvSpPr>
          <p:cNvPr id="80900" name="CasellaDiTesto 6"/>
          <p:cNvSpPr txBox="1">
            <a:spLocks noChangeArrowheads="1"/>
          </p:cNvSpPr>
          <p:nvPr/>
        </p:nvSpPr>
        <p:spPr bwMode="auto">
          <a:xfrm>
            <a:off x="4579938" y="3541713"/>
            <a:ext cx="43386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0" indent="-5715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4000">
                <a:latin typeface="Garamond" charset="0"/>
                <a:ea typeface="Garamond" charset="0"/>
                <a:cs typeface="Garamond" charset="0"/>
              </a:rPr>
              <a:t>Altri casi di studio</a:t>
            </a:r>
          </a:p>
        </p:txBody>
      </p:sp>
      <p:sp>
        <p:nvSpPr>
          <p:cNvPr id="80901" name="CasellaDiTesto 7"/>
          <p:cNvSpPr txBox="1">
            <a:spLocks noChangeArrowheads="1"/>
          </p:cNvSpPr>
          <p:nvPr/>
        </p:nvSpPr>
        <p:spPr bwMode="auto">
          <a:xfrm>
            <a:off x="4579938" y="4405313"/>
            <a:ext cx="3133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0" indent="-5715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4000">
                <a:latin typeface="Garamond" charset="0"/>
                <a:ea typeface="Garamond" charset="0"/>
                <a:cs typeface="Garamond" charset="0"/>
              </a:rPr>
              <a:t>Conclusioni</a:t>
            </a:r>
          </a:p>
        </p:txBody>
      </p:sp>
      <p:sp>
        <p:nvSpPr>
          <p:cNvPr id="9" name="Rettangolo 8"/>
          <p:cNvSpPr/>
          <p:nvPr/>
        </p:nvSpPr>
        <p:spPr>
          <a:xfrm>
            <a:off x="4579938" y="3544888"/>
            <a:ext cx="4338637" cy="704850"/>
          </a:xfrm>
          <a:prstGeom prst="rect">
            <a:avLst/>
          </a:prstGeom>
          <a:solidFill>
            <a:srgbClr val="C0504D">
              <a:alpha val="4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11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CasellaDiTesto 10"/>
          <p:cNvSpPr txBox="1">
            <a:spLocks noChangeArrowheads="1"/>
          </p:cNvSpPr>
          <p:nvPr/>
        </p:nvSpPr>
        <p:spPr bwMode="auto">
          <a:xfrm>
            <a:off x="4078288" y="330200"/>
            <a:ext cx="40354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Sankt Gallen, SB, 731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524000" y="1570038"/>
            <a:ext cx="81645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Romana Visigothorum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Salica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Alamannorum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(+ genealogia di Cristo e lista dei re franchi) 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524000" y="2786063"/>
            <a:ext cx="55832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-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scriba (e miniatore):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Vandalgarius</a:t>
            </a:r>
          </a:p>
        </p:txBody>
      </p:sp>
    </p:spTree>
    <p:extLst>
      <p:ext uri="{BB962C8B-B14F-4D97-AF65-F5344CB8AC3E}">
        <p14:creationId xmlns:p14="http://schemas.microsoft.com/office/powerpoint/2010/main" val="726385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13" y="0"/>
            <a:ext cx="41290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1524000" y="6219825"/>
            <a:ext cx="36941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  <a:sym typeface="Wingdings" charset="2"/>
              </a:rPr>
              <a:t>Sankt Gallen, SB, 731,  p. 234</a:t>
            </a:r>
          </a:p>
        </p:txBody>
      </p:sp>
      <p:sp>
        <p:nvSpPr>
          <p:cNvPr id="83971" name="Rettangolo 3"/>
          <p:cNvSpPr>
            <a:spLocks noChangeArrowheads="1"/>
          </p:cNvSpPr>
          <p:nvPr/>
        </p:nvSpPr>
        <p:spPr bwMode="auto">
          <a:xfrm>
            <a:off x="5862638" y="6219825"/>
            <a:ext cx="3295650" cy="5222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9" tIns="60949" rIns="121899" bIns="6094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  <a:sym typeface="Wingdings" charset="2"/>
              </a:rPr>
              <a:t>Wandalgarius fecit hec</a:t>
            </a:r>
            <a:endParaRPr lang="is-IS" altLang="it-IT" sz="260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20764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8850" y="0"/>
            <a:ext cx="40703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6437313" y="6378575"/>
            <a:ext cx="36941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  <a:sym typeface="Wingdings" charset="2"/>
              </a:rPr>
              <a:t>Sankt Gallen, SB, 731,  p. 342</a:t>
            </a:r>
          </a:p>
        </p:txBody>
      </p:sp>
      <p:sp>
        <p:nvSpPr>
          <p:cNvPr id="84995" name="Rettangolo 4"/>
          <p:cNvSpPr>
            <a:spLocks noChangeArrowheads="1"/>
          </p:cNvSpPr>
          <p:nvPr/>
        </p:nvSpPr>
        <p:spPr bwMode="auto">
          <a:xfrm>
            <a:off x="6437313" y="890588"/>
            <a:ext cx="3976687" cy="4556125"/>
          </a:xfrm>
          <a:prstGeom prst="rect">
            <a:avLst/>
          </a:prstGeom>
          <a:solidFill>
            <a:srgbClr val="C050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899" tIns="60949" rIns="121899" bIns="6094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expleto libro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[tertio die ve]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neris kalendas novem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[bris anno xxvi]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rigni domno nostro karolo regi.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Deus domine, tu ho(mo?) qui legis hunc librum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istum vel hanc pagina ora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in pro Vandalgario scriptore quia nimium peccabilis sum.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</a:rPr>
              <a:t>vandalgarius </a:t>
            </a:r>
            <a:endParaRPr lang="is-IS" altLang="it-IT" sz="240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97418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CasellaDiTesto 10"/>
          <p:cNvSpPr txBox="1">
            <a:spLocks noChangeArrowheads="1"/>
          </p:cNvSpPr>
          <p:nvPr/>
        </p:nvSpPr>
        <p:spPr bwMode="auto">
          <a:xfrm>
            <a:off x="4078288" y="330200"/>
            <a:ext cx="40354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Sankt Gallen, SB, 731</a:t>
            </a:r>
          </a:p>
        </p:txBody>
      </p:sp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1524000" y="1570038"/>
            <a:ext cx="81645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Romana Visigothorum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Salica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Alamannorum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(+ genealogia di Cristo e lista dei re franchi) 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86019" name="Text Box 2"/>
          <p:cNvSpPr txBox="1">
            <a:spLocks noChangeArrowheads="1"/>
          </p:cNvSpPr>
          <p:nvPr/>
        </p:nvSpPr>
        <p:spPr bwMode="auto">
          <a:xfrm>
            <a:off x="1524000" y="2786063"/>
            <a:ext cx="55832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-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scriba (e miniatore):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Vandalgarius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524000" y="3570288"/>
            <a:ext cx="90852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precise indicazioni cronologiche: 30 ottobre-1 novembre 793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(ultime 105 pagine)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92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70000"/>
            <a:ext cx="9144000" cy="431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4294188" y="288925"/>
            <a:ext cx="3603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† Chartres, BM, 29 (070)</a:t>
            </a:r>
          </a:p>
        </p:txBody>
      </p:sp>
    </p:spTree>
    <p:extLst>
      <p:ext uri="{BB962C8B-B14F-4D97-AF65-F5344CB8AC3E}">
        <p14:creationId xmlns:p14="http://schemas.microsoft.com/office/powerpoint/2010/main" val="16072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249238"/>
            <a:ext cx="2684463" cy="2919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0475" y="0"/>
            <a:ext cx="26955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63" y="3516313"/>
            <a:ext cx="2778125" cy="334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7149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CasellaDiTesto 10"/>
          <p:cNvSpPr txBox="1">
            <a:spLocks noChangeArrowheads="1"/>
          </p:cNvSpPr>
          <p:nvPr/>
        </p:nvSpPr>
        <p:spPr bwMode="auto">
          <a:xfrm>
            <a:off x="4078288" y="330200"/>
            <a:ext cx="40354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Sankt Gallen, SB, 731</a:t>
            </a:r>
          </a:p>
        </p:txBody>
      </p:sp>
      <p:sp>
        <p:nvSpPr>
          <p:cNvPr id="89090" name="Text Box 2"/>
          <p:cNvSpPr txBox="1">
            <a:spLocks noChangeArrowheads="1"/>
          </p:cNvSpPr>
          <p:nvPr/>
        </p:nvSpPr>
        <p:spPr bwMode="auto">
          <a:xfrm>
            <a:off x="1524000" y="1570038"/>
            <a:ext cx="81645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Romana Visigothorum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Salica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Alamannorum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(+ genealogia di Cristo e lista dei re franchi) 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89091" name="Text Box 2"/>
          <p:cNvSpPr txBox="1">
            <a:spLocks noChangeArrowheads="1"/>
          </p:cNvSpPr>
          <p:nvPr/>
        </p:nvSpPr>
        <p:spPr bwMode="auto">
          <a:xfrm>
            <a:off x="1524000" y="2786063"/>
            <a:ext cx="55832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-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scriba (e miniatore):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Vandalgarius</a:t>
            </a:r>
          </a:p>
        </p:txBody>
      </p:sp>
      <p:sp>
        <p:nvSpPr>
          <p:cNvPr id="89092" name="Text Box 2"/>
          <p:cNvSpPr txBox="1">
            <a:spLocks noChangeArrowheads="1"/>
          </p:cNvSpPr>
          <p:nvPr/>
        </p:nvSpPr>
        <p:spPr bwMode="auto">
          <a:xfrm>
            <a:off x="1524000" y="3570288"/>
            <a:ext cx="90852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precise indicazioni cronologiche: 30 ottobre-1 novembre 793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(ultime 105 pagine)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562100" y="4784725"/>
            <a:ext cx="9047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scrittura (e stile dell’ornamentazione) difficili da inquadrare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43113" y="5570538"/>
            <a:ext cx="57499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Borgogna, Svizzera occidentale, Italia</a:t>
            </a:r>
            <a:r>
              <a:rPr lang="is-IS" altLang="it-IT" sz="2600">
                <a:latin typeface="Garamond" charset="0"/>
                <a:ea typeface="Garamond" charset="0"/>
                <a:cs typeface="Garamond" charset="0"/>
              </a:rPr>
              <a:t>…</a:t>
            </a:r>
            <a:endParaRPr lang="it-IT" altLang="it-IT" sz="260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18922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0"/>
            <a:ext cx="42862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23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CasellaDiTesto 10"/>
          <p:cNvSpPr txBox="1">
            <a:spLocks noChangeArrowheads="1"/>
          </p:cNvSpPr>
          <p:nvPr/>
        </p:nvSpPr>
        <p:spPr bwMode="auto">
          <a:xfrm>
            <a:off x="4319588" y="330200"/>
            <a:ext cx="3552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Chi è </a:t>
            </a:r>
            <a:r>
              <a:rPr lang="it-IT" altLang="it-IT" sz="3600" i="1">
                <a:latin typeface="Garamond" charset="0"/>
                <a:ea typeface="Garamond" charset="0"/>
                <a:cs typeface="Garamond" charset="0"/>
              </a:rPr>
              <a:t>Wandalgarius</a:t>
            </a: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?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506538" y="2184400"/>
            <a:ext cx="91614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educazione grafica e attività esterne a istituzioni ecclesiastiche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506538" y="2940050"/>
            <a:ext cx="4665662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-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precisione nella datazione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197100" y="3694113"/>
            <a:ext cx="5840413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familiarità con le formule dei documenti</a:t>
            </a:r>
            <a:endParaRPr lang="it-IT" altLang="it-IT" sz="260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197100" y="4418013"/>
            <a:ext cx="56340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necessità di specificare i tempi di copia</a:t>
            </a:r>
            <a:endParaRPr lang="it-IT" altLang="it-IT" sz="260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506538" y="5141913"/>
            <a:ext cx="63230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-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volontà di specificare il proprio nome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543050" y="1430338"/>
            <a:ext cx="4565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-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chierico (Lione?) o laico?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197100" y="5897563"/>
            <a:ext cx="80343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scriba che lavora fuori da un’istituzione ecclesiastica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o perlomeno meno </a:t>
            </a:r>
            <a:r>
              <a:rPr lang="it-IT" altLang="it-IT" b="1">
                <a:latin typeface="Garamond" charset="0"/>
                <a:ea typeface="Garamond" charset="0"/>
                <a:cs typeface="Garamond" charset="0"/>
                <a:sym typeface="Wingdings" charset="2"/>
              </a:rPr>
              <a:t>per 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un’istituzione </a:t>
            </a:r>
            <a:r>
              <a:rPr lang="it-IT" altLang="it-IT" b="1">
                <a:latin typeface="Garamond" charset="0"/>
                <a:ea typeface="Garamond" charset="0"/>
                <a:cs typeface="Garamond" charset="0"/>
                <a:sym typeface="Wingdings" charset="2"/>
              </a:rPr>
              <a:t>non ecclesiastica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31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9" grpId="0"/>
      <p:bldP spid="8" grpId="0"/>
      <p:bldP spid="9" grpId="0"/>
      <p:bldP spid="12" grpId="0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09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774825"/>
            <a:ext cx="2452688" cy="330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0" name="CasellaDiTesto 4"/>
          <p:cNvSpPr txBox="1">
            <a:spLocks noChangeArrowheads="1"/>
          </p:cNvSpPr>
          <p:nvPr/>
        </p:nvSpPr>
        <p:spPr bwMode="auto">
          <a:xfrm>
            <a:off x="4579938" y="1814513"/>
            <a:ext cx="34940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0" indent="-5715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4000">
                <a:latin typeface="Garamond" charset="0"/>
                <a:ea typeface="Garamond" charset="0"/>
                <a:cs typeface="Garamond" charset="0"/>
              </a:rPr>
              <a:t>Introduzione </a:t>
            </a:r>
          </a:p>
        </p:txBody>
      </p:sp>
      <p:sp>
        <p:nvSpPr>
          <p:cNvPr id="94211" name="CasellaDiTesto 5"/>
          <p:cNvSpPr txBox="1">
            <a:spLocks noChangeArrowheads="1"/>
          </p:cNvSpPr>
          <p:nvPr/>
        </p:nvSpPr>
        <p:spPr bwMode="auto">
          <a:xfrm>
            <a:off x="4579938" y="2678113"/>
            <a:ext cx="52546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0" indent="-5715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4000" i="1">
                <a:latin typeface="Garamond" charset="0"/>
                <a:ea typeface="Garamond" charset="0"/>
                <a:cs typeface="Garamond" charset="0"/>
              </a:rPr>
              <a:t>Colophons</a:t>
            </a:r>
            <a:r>
              <a:rPr lang="it-IT" altLang="it-IT" sz="4000">
                <a:latin typeface="Garamond" charset="0"/>
                <a:ea typeface="Garamond" charset="0"/>
                <a:cs typeface="Garamond" charset="0"/>
              </a:rPr>
              <a:t> di scribi laici </a:t>
            </a:r>
          </a:p>
        </p:txBody>
      </p:sp>
      <p:sp>
        <p:nvSpPr>
          <p:cNvPr id="94212" name="CasellaDiTesto 6"/>
          <p:cNvSpPr txBox="1">
            <a:spLocks noChangeArrowheads="1"/>
          </p:cNvSpPr>
          <p:nvPr/>
        </p:nvSpPr>
        <p:spPr bwMode="auto">
          <a:xfrm>
            <a:off x="4579938" y="3541713"/>
            <a:ext cx="43386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0" indent="-5715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4000">
                <a:latin typeface="Garamond" charset="0"/>
                <a:ea typeface="Garamond" charset="0"/>
                <a:cs typeface="Garamond" charset="0"/>
              </a:rPr>
              <a:t>Altri casi di studio</a:t>
            </a:r>
          </a:p>
        </p:txBody>
      </p:sp>
      <p:sp>
        <p:nvSpPr>
          <p:cNvPr id="94213" name="CasellaDiTesto 7"/>
          <p:cNvSpPr txBox="1">
            <a:spLocks noChangeArrowheads="1"/>
          </p:cNvSpPr>
          <p:nvPr/>
        </p:nvSpPr>
        <p:spPr bwMode="auto">
          <a:xfrm>
            <a:off x="4579938" y="4405313"/>
            <a:ext cx="313372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571500" indent="-5715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4000">
                <a:latin typeface="Garamond" charset="0"/>
                <a:ea typeface="Garamond" charset="0"/>
                <a:cs typeface="Garamond" charset="0"/>
              </a:rPr>
              <a:t>Conclusioni</a:t>
            </a:r>
          </a:p>
        </p:txBody>
      </p:sp>
      <p:sp>
        <p:nvSpPr>
          <p:cNvPr id="9" name="Rettangolo 8"/>
          <p:cNvSpPr/>
          <p:nvPr/>
        </p:nvSpPr>
        <p:spPr>
          <a:xfrm>
            <a:off x="4579938" y="4440238"/>
            <a:ext cx="4338637" cy="704850"/>
          </a:xfrm>
          <a:prstGeom prst="rect">
            <a:avLst/>
          </a:prstGeom>
          <a:solidFill>
            <a:srgbClr val="C0504D">
              <a:alpha val="47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19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CasellaDiTesto 10"/>
          <p:cNvSpPr txBox="1">
            <a:spLocks noChangeArrowheads="1"/>
          </p:cNvSpPr>
          <p:nvPr/>
        </p:nvSpPr>
        <p:spPr bwMode="auto">
          <a:xfrm>
            <a:off x="4933950" y="330200"/>
            <a:ext cx="2324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Conclusioni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524000" y="1570038"/>
            <a:ext cx="71802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3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colophons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 sono pochi MA elementi in comune: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2044700" y="2185988"/>
            <a:ext cx="79073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stessa struttura dei contemporanei </a:t>
            </a:r>
            <a:r>
              <a:rPr lang="it-IT" altLang="it-IT" sz="2600" i="1">
                <a:latin typeface="Garamond" charset="0"/>
                <a:ea typeface="Garamond" charset="0"/>
                <a:cs typeface="Garamond" charset="0"/>
              </a:rPr>
              <a:t>colophons</a:t>
            </a: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 ‘ecclesiastici’</a:t>
            </a:r>
            <a:endParaRPr lang="it-IT" altLang="it-IT" sz="260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044700" y="3756025"/>
            <a:ext cx="16081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  <a:sym typeface="Wingdings" charset="2"/>
              </a:rPr>
              <a:t>no data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524000" y="4341813"/>
            <a:ext cx="3487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-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situazioni diverse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2044700" y="2771775"/>
            <a:ext cx="7840663" cy="892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/>
              <a:buChar char="•"/>
              <a:defRPr/>
            </a:pPr>
            <a:r>
              <a:rPr lang="it-IT" sz="2600">
                <a:latin typeface="Garamond"/>
                <a:cs typeface="Garamond"/>
              </a:rPr>
              <a:t>scriba (‘indignus’) sostituisce il titolo ecclesiastico con la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600">
                <a:latin typeface="Garamond"/>
                <a:cs typeface="Garamond"/>
                <a:sym typeface="Wingdings"/>
              </a:rPr>
              <a:t>	qualifica di laico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044700" y="4957763"/>
            <a:ext cx="58134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libretti di uso personale (Par. lat. 8658A)</a:t>
            </a:r>
            <a:endParaRPr lang="it-IT" altLang="it-IT" sz="260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2044700" y="6127750"/>
            <a:ext cx="613410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  <a:sym typeface="Wingdings" charset="2"/>
              </a:rPr>
              <a:t>semplici fruitori laici di libri (Par. lat. 4632)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044700" y="5543550"/>
            <a:ext cx="79565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scribi che lavorano all’interno di abbazie </a:t>
            </a:r>
            <a:r>
              <a:rPr lang="it-IT" altLang="it-IT" sz="2600">
                <a:latin typeface="Garamond" charset="0"/>
                <a:ea typeface="Garamond" charset="0"/>
                <a:cs typeface="Garamond" charset="0"/>
                <a:sym typeface="Wingdings" charset="2"/>
              </a:rPr>
              <a:t>(Bern, BB, 183)</a:t>
            </a:r>
          </a:p>
        </p:txBody>
      </p:sp>
    </p:spTree>
    <p:extLst>
      <p:ext uri="{BB962C8B-B14F-4D97-AF65-F5344CB8AC3E}">
        <p14:creationId xmlns:p14="http://schemas.microsoft.com/office/powerpoint/2010/main" val="596753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9" grpId="0"/>
      <p:bldP spid="8" grpId="0"/>
      <p:bldP spid="9" grpId="0"/>
      <p:bldP spid="14" grpId="0"/>
      <p:bldP spid="15" grpId="0"/>
      <p:bldP spid="16" grpId="0"/>
      <p:bldP spid="1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CasellaDiTesto 10"/>
          <p:cNvSpPr txBox="1">
            <a:spLocks noChangeArrowheads="1"/>
          </p:cNvSpPr>
          <p:nvPr/>
        </p:nvSpPr>
        <p:spPr bwMode="auto">
          <a:xfrm>
            <a:off x="4933950" y="330200"/>
            <a:ext cx="23241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Conclusioni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524000" y="1570038"/>
            <a:ext cx="8994775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presenza di scribi laici in contesti diversi, ma non più diffusa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	di quanto è ragionevole credere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524000" y="2759075"/>
            <a:ext cx="925195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Vandalgarius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: indizi su scribi laici / scribi che operano fuori da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</a:rPr>
              <a:t>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</a:rPr>
              <a:t>un contesto ecclesiastico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2263775" y="3948113"/>
            <a:ext cx="30956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  <a:sym typeface="Wingdings" charset="2"/>
              </a:rPr>
              <a:t>contenuto del libro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263775" y="5403850"/>
            <a:ext cx="49942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 i="1">
                <a:latin typeface="Garamond" charset="0"/>
                <a:ea typeface="Garamond" charset="0"/>
                <a:cs typeface="Garamond" charset="0"/>
              </a:rPr>
              <a:t>colophon</a:t>
            </a: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 dettagliato in nome e data</a:t>
            </a:r>
            <a:endParaRPr lang="it-IT" altLang="it-IT" sz="2600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2263775" y="4675188"/>
            <a:ext cx="45847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  <a:sym typeface="Wingdings" charset="2"/>
              </a:rPr>
              <a:t>scrittura difficile da inquadrare</a:t>
            </a:r>
          </a:p>
        </p:txBody>
      </p:sp>
    </p:spTree>
    <p:extLst>
      <p:ext uri="{BB962C8B-B14F-4D97-AF65-F5344CB8AC3E}">
        <p14:creationId xmlns:p14="http://schemas.microsoft.com/office/powerpoint/2010/main" val="196399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5" grpId="0"/>
      <p:bldP spid="17" grpId="0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CasellaDiTesto 1"/>
          <p:cNvSpPr txBox="1">
            <a:spLocks noChangeArrowheads="1"/>
          </p:cNvSpPr>
          <p:nvPr/>
        </p:nvSpPr>
        <p:spPr bwMode="auto">
          <a:xfrm>
            <a:off x="4535488" y="4267200"/>
            <a:ext cx="5613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4000" i="1">
                <a:latin typeface="Garamond" charset="0"/>
                <a:ea typeface="Garamond" charset="0"/>
                <a:cs typeface="Garamond" charset="0"/>
              </a:rPr>
              <a:t>Grazie per la vostra attenzione</a:t>
            </a:r>
          </a:p>
        </p:txBody>
      </p:sp>
      <p:pic>
        <p:nvPicPr>
          <p:cNvPr id="99330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875" y="1892300"/>
            <a:ext cx="2293938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2203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63500"/>
            <a:ext cx="8204200" cy="673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1524000" y="6421438"/>
            <a:ext cx="41513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  <a:sym typeface="Wingdings" charset="2"/>
              </a:rPr>
              <a:t>† Chartres, BM, 29 (070),  f. 244v</a:t>
            </a:r>
          </a:p>
        </p:txBody>
      </p:sp>
    </p:spTree>
    <p:extLst>
      <p:ext uri="{BB962C8B-B14F-4D97-AF65-F5344CB8AC3E}">
        <p14:creationId xmlns:p14="http://schemas.microsoft.com/office/powerpoint/2010/main" val="193759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>
            <a:grpSpLocks/>
          </p:cNvGrpSpPr>
          <p:nvPr/>
        </p:nvGrpSpPr>
        <p:grpSpPr bwMode="auto">
          <a:xfrm>
            <a:off x="2062163" y="1755775"/>
            <a:ext cx="7326312" cy="1784350"/>
            <a:chOff x="1410555" y="2755900"/>
            <a:chExt cx="7326118" cy="1784872"/>
          </a:xfrm>
        </p:grpSpPr>
        <p:pic>
          <p:nvPicPr>
            <p:cNvPr id="62471" name="Immagin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0555" y="2755900"/>
              <a:ext cx="1937861" cy="1784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2472" name="Immagin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9974" y="2784611"/>
              <a:ext cx="5076699" cy="16365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2466" name="Text Box 2"/>
          <p:cNvSpPr txBox="1">
            <a:spLocks noChangeArrowheads="1"/>
          </p:cNvSpPr>
          <p:nvPr/>
        </p:nvSpPr>
        <p:spPr bwMode="auto">
          <a:xfrm>
            <a:off x="4294188" y="288925"/>
            <a:ext cx="3603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† Chartres, BM, 29 (070)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882775" y="1014413"/>
            <a:ext cx="55895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f. 244v: non di mano di Roberto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946275" y="4756150"/>
            <a:ext cx="86137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Giuseppe Flavio,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Antiquitates Iudaicae + Bellum Iudaicum</a:t>
            </a:r>
            <a:endParaRPr lang="it-IT" altLang="it-IT">
              <a:latin typeface="Garamond" charset="0"/>
              <a:ea typeface="Garamond" charset="0"/>
              <a:cs typeface="Garamond" charset="0"/>
              <a:sym typeface="Wingdings" charset="2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419350" y="5516563"/>
            <a:ext cx="4597400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  <a:sym typeface="Wingdings" charset="2"/>
              </a:rPr>
              <a:t>Bern, BB, 183: forse apografo?</a:t>
            </a: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1946275" y="3994150"/>
            <a:ext cx="80343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scrittura di altri fogli (frammenti): ‘Abbonic script’</a:t>
            </a:r>
          </a:p>
        </p:txBody>
      </p:sp>
    </p:spTree>
    <p:extLst>
      <p:ext uri="{BB962C8B-B14F-4D97-AF65-F5344CB8AC3E}">
        <p14:creationId xmlns:p14="http://schemas.microsoft.com/office/powerpoint/2010/main" val="122460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ext Box 2"/>
          <p:cNvSpPr txBox="1">
            <a:spLocks noChangeArrowheads="1"/>
          </p:cNvSpPr>
          <p:nvPr/>
        </p:nvSpPr>
        <p:spPr bwMode="auto">
          <a:xfrm>
            <a:off x="1522413" y="1455738"/>
            <a:ext cx="92630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scriba laico che lavora per un abate e condivide le competenze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	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grafiche del suo circolo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63490" name="Text Box 2"/>
          <p:cNvSpPr txBox="1">
            <a:spLocks noChangeArrowheads="1"/>
          </p:cNvSpPr>
          <p:nvPr/>
        </p:nvSpPr>
        <p:spPr bwMode="auto">
          <a:xfrm>
            <a:off x="1522413" y="2638425"/>
            <a:ext cx="79946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 	un ritratto? † Chartres, BM, 29 (70) (X-XI secolo)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63491" name="CasellaDiTesto 8"/>
          <p:cNvSpPr txBox="1">
            <a:spLocks noChangeArrowheads="1"/>
          </p:cNvSpPr>
          <p:nvPr/>
        </p:nvSpPr>
        <p:spPr bwMode="auto">
          <a:xfrm>
            <a:off x="4649788" y="363538"/>
            <a:ext cx="28924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Chi è </a:t>
            </a:r>
            <a:r>
              <a:rPr lang="it-IT" altLang="it-IT" sz="3600" i="1">
                <a:latin typeface="Garamond" charset="0"/>
                <a:ea typeface="Garamond" charset="0"/>
                <a:cs typeface="Garamond" charset="0"/>
              </a:rPr>
              <a:t>Rotbertus</a:t>
            </a: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?</a:t>
            </a: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522413" y="3390900"/>
            <a:ext cx="5721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 	scriba itinerante Fleury-Chartres?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522413" y="4144963"/>
            <a:ext cx="61991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 	la sua mano in altri codici di Fleury? 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2900363" y="5062538"/>
            <a:ext cx="639127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scriba laico,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che lavora in un’abbazia, 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non necessariamente in modo estemporaneo</a:t>
            </a:r>
          </a:p>
        </p:txBody>
      </p:sp>
    </p:spTree>
    <p:extLst>
      <p:ext uri="{BB962C8B-B14F-4D97-AF65-F5344CB8AC3E}">
        <p14:creationId xmlns:p14="http://schemas.microsoft.com/office/powerpoint/2010/main" val="381246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CasellaDiTesto 10"/>
          <p:cNvSpPr txBox="1">
            <a:spLocks noChangeArrowheads="1"/>
          </p:cNvSpPr>
          <p:nvPr/>
        </p:nvSpPr>
        <p:spPr bwMode="auto">
          <a:xfrm>
            <a:off x="4103688" y="330200"/>
            <a:ext cx="3984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Paris, BNF, Lat. 4632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82675"/>
            <a:ext cx="9144000" cy="3992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879600" y="4360863"/>
            <a:ext cx="8555038" cy="2493962"/>
          </a:xfrm>
          <a:prstGeom prst="rect">
            <a:avLst/>
          </a:prstGeom>
          <a:solidFill>
            <a:srgbClr val="C050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‘Omnis labor finem abet. Premium autem eius non abet finem. Q[uia sicut navigant]i desiderabilis est portus, ita scriptori novissimus versus. Quoties digiti scribunt, unde totus corpus laborat. Ego enim </a:t>
            </a:r>
            <a:r>
              <a:rPr lang="it-IT" altLang="it-IT" sz="2600" b="1">
                <a:latin typeface="Garamond" charset="0"/>
                <a:ea typeface="Garamond" charset="0"/>
                <a:cs typeface="Garamond" charset="0"/>
              </a:rPr>
              <a:t>Auttramnus indignus advocatus laicus </a:t>
            </a: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scripsi hunc librum </a:t>
            </a:r>
            <a:r>
              <a:rPr lang="it-IT" altLang="it-IT" sz="2600" b="1">
                <a:latin typeface="Garamond" charset="0"/>
                <a:ea typeface="Garamond" charset="0"/>
                <a:cs typeface="Garamond" charset="0"/>
              </a:rPr>
              <a:t>in eclesia Sancti Estefani, in villa no(mine) Templovia</a:t>
            </a: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; precor vos omnis.</a:t>
            </a:r>
          </a:p>
        </p:txBody>
      </p:sp>
    </p:spTree>
    <p:extLst>
      <p:ext uri="{BB962C8B-B14F-4D97-AF65-F5344CB8AC3E}">
        <p14:creationId xmlns:p14="http://schemas.microsoft.com/office/powerpoint/2010/main" val="89923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CasellaDiTesto 10"/>
          <p:cNvSpPr txBox="1">
            <a:spLocks noChangeArrowheads="1"/>
          </p:cNvSpPr>
          <p:nvPr/>
        </p:nvSpPr>
        <p:spPr bwMode="auto">
          <a:xfrm>
            <a:off x="4103688" y="330200"/>
            <a:ext cx="3984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Paris, BNF, Lat. 4632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1524000" y="1570038"/>
            <a:ext cx="93456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acefalo;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Ribuaria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Salica Karolina emendata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capp. di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	Carlo Magno e Ludovico il Pio (803-819/20),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Alamann.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524000" y="2792413"/>
            <a:ext cx="6931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colophon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: concentrato di formule stereotipe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0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ext Box 2"/>
          <p:cNvSpPr txBox="1">
            <a:spLocks noChangeArrowheads="1"/>
          </p:cNvSpPr>
          <p:nvPr/>
        </p:nvSpPr>
        <p:spPr bwMode="auto">
          <a:xfrm>
            <a:off x="4241800" y="6165850"/>
            <a:ext cx="3533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400">
                <a:latin typeface="Garamond" charset="0"/>
                <a:ea typeface="Garamond" charset="0"/>
                <a:cs typeface="Garamond" charset="0"/>
                <a:sym typeface="Wingdings" charset="2"/>
              </a:rPr>
              <a:t>Paris, BNF, Lat. 4632, f. 49v</a:t>
            </a:r>
          </a:p>
        </p:txBody>
      </p:sp>
      <p:pic>
        <p:nvPicPr>
          <p:cNvPr id="6963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0338"/>
            <a:ext cx="91440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5" name="Rettangolo 4"/>
          <p:cNvSpPr>
            <a:spLocks noChangeArrowheads="1"/>
          </p:cNvSpPr>
          <p:nvPr/>
        </p:nvSpPr>
        <p:spPr bwMode="auto">
          <a:xfrm>
            <a:off x="1879600" y="4181475"/>
            <a:ext cx="8555038" cy="2492375"/>
          </a:xfrm>
          <a:prstGeom prst="rect">
            <a:avLst/>
          </a:prstGeom>
          <a:solidFill>
            <a:srgbClr val="C0504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‘</a:t>
            </a:r>
            <a:r>
              <a:rPr lang="it-IT" altLang="it-IT" sz="2600" u="sng">
                <a:latin typeface="Garamond" charset="0"/>
                <a:ea typeface="Garamond" charset="0"/>
                <a:cs typeface="Garamond" charset="0"/>
              </a:rPr>
              <a:t>Omnis labor finem abet. Premium autem eius non abet finem</a:t>
            </a: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. </a:t>
            </a:r>
            <a:r>
              <a:rPr lang="it-IT" altLang="it-IT" sz="2600" u="sng">
                <a:latin typeface="Garamond" charset="0"/>
                <a:ea typeface="Garamond" charset="0"/>
                <a:cs typeface="Garamond" charset="0"/>
              </a:rPr>
              <a:t>Q[uia sicut navigant]i desiderabilis est portus, ita scriptori novissimus versus. Quoties digiti scribunt, unde totus corpus laborat</a:t>
            </a:r>
            <a:r>
              <a:rPr lang="it-IT" altLang="it-IT" sz="2600">
                <a:latin typeface="Garamond" charset="0"/>
                <a:ea typeface="Garamond" charset="0"/>
                <a:cs typeface="Garamond" charset="0"/>
              </a:rPr>
              <a:t>. Ego enim Auttramnus indignus advocatus laicus scripsi hunc librum in eclesia Sancti Estefani, in villa no(mine) Templovia; precor vos omnes.</a:t>
            </a:r>
          </a:p>
        </p:txBody>
      </p:sp>
    </p:spTree>
    <p:extLst>
      <p:ext uri="{BB962C8B-B14F-4D97-AF65-F5344CB8AC3E}">
        <p14:creationId xmlns:p14="http://schemas.microsoft.com/office/powerpoint/2010/main" val="1900052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CasellaDiTesto 10"/>
          <p:cNvSpPr txBox="1">
            <a:spLocks noChangeArrowheads="1"/>
          </p:cNvSpPr>
          <p:nvPr/>
        </p:nvSpPr>
        <p:spPr bwMode="auto">
          <a:xfrm>
            <a:off x="4103688" y="330200"/>
            <a:ext cx="39846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 sz="3600">
                <a:latin typeface="Garamond" charset="0"/>
                <a:ea typeface="Garamond" charset="0"/>
                <a:cs typeface="Garamond" charset="0"/>
              </a:rPr>
              <a:t>Paris, BNF, Lat. 4632</a:t>
            </a:r>
          </a:p>
        </p:txBody>
      </p:sp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1524000" y="1570038"/>
            <a:ext cx="93456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acefalo;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Ribuaria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Salica Karolina emendata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, capp. di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	Carlo Magno e Ludovico il Pio (803-819/20),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Lex Alamann.</a:t>
            </a:r>
            <a:endParaRPr lang="it-IT" altLang="it-IT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70659" name="Text Box 2"/>
          <p:cNvSpPr txBox="1">
            <a:spLocks noChangeArrowheads="1"/>
          </p:cNvSpPr>
          <p:nvPr/>
        </p:nvSpPr>
        <p:spPr bwMode="auto">
          <a:xfrm>
            <a:off x="1524000" y="2792413"/>
            <a:ext cx="6931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-	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colophon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: concentrato di formule stereotipe</a:t>
            </a:r>
            <a:endParaRPr lang="it-IT" altLang="it-IT" i="1">
              <a:latin typeface="Garamond" charset="0"/>
              <a:ea typeface="Garamond" charset="0"/>
              <a:cs typeface="Garamond" charset="0"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1524000" y="3586163"/>
            <a:ext cx="781685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marL="457200" indent="-45720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it-IT" sz="2800" i="1">
                <a:latin typeface="Garamond"/>
                <a:cs typeface="Garamond"/>
                <a:sym typeface="Wingdings"/>
              </a:rPr>
              <a:t>advocatus</a:t>
            </a:r>
            <a:r>
              <a:rPr lang="it-IT" sz="2800">
                <a:latin typeface="Garamond"/>
                <a:cs typeface="Garamond"/>
                <a:sym typeface="Wingdings"/>
              </a:rPr>
              <a:t>: rappresentante di istituzioni ecclesiastiche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800">
                <a:latin typeface="Garamond"/>
                <a:cs typeface="Garamond"/>
                <a:sym typeface="Wingdings"/>
              </a:rPr>
              <a:t>	nei tribunali secolari (spesso laico)</a:t>
            </a:r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524000" y="4808538"/>
            <a:ext cx="92122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Auttramnus 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volontà di distinguersi in un contesto ecclesiastico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524000" y="5600700"/>
            <a:ext cx="78533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Char char="-"/>
            </a:pP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MA scrittura del </a:t>
            </a:r>
            <a:r>
              <a:rPr lang="it-IT" altLang="it-IT" i="1">
                <a:latin typeface="Garamond" charset="0"/>
                <a:ea typeface="Garamond" charset="0"/>
                <a:cs typeface="Garamond" charset="0"/>
                <a:sym typeface="Wingdings" charset="2"/>
              </a:rPr>
              <a:t>colophon</a:t>
            </a:r>
            <a:r>
              <a:rPr lang="it-IT" altLang="it-IT">
                <a:latin typeface="Garamond" charset="0"/>
                <a:ea typeface="Garamond" charset="0"/>
                <a:cs typeface="Garamond" charset="0"/>
                <a:sym typeface="Wingdings" charset="2"/>
              </a:rPr>
              <a:t> diversa da quella del codice</a:t>
            </a:r>
          </a:p>
        </p:txBody>
      </p:sp>
    </p:spTree>
    <p:extLst>
      <p:ext uri="{BB962C8B-B14F-4D97-AF65-F5344CB8AC3E}">
        <p14:creationId xmlns:p14="http://schemas.microsoft.com/office/powerpoint/2010/main" val="109904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9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706</Words>
  <Application>Microsoft Macintosh PowerPoint</Application>
  <PresentationFormat>Widescreen</PresentationFormat>
  <Paragraphs>128</Paragraphs>
  <Slides>27</Slides>
  <Notes>14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Garamond</vt:lpstr>
      <vt:lpstr>Wingdings</vt:lpstr>
      <vt:lpstr>Tema di Office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  <vt:lpstr>Presentazione di PowerPoint</vt:lpstr>
    </vt:vector>
  </TitlesOfParts>
  <Company/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di PowerPoint</dc:title>
  <dc:creator>Utente di Microsoft Office</dc:creator>
  <cp:lastModifiedBy>Utente di Microsoft Office</cp:lastModifiedBy>
  <cp:revision>1</cp:revision>
  <dcterms:created xsi:type="dcterms:W3CDTF">2018-12-12T21:06:25Z</dcterms:created>
  <dcterms:modified xsi:type="dcterms:W3CDTF">2018-12-12T21:06:45Z</dcterms:modified>
</cp:coreProperties>
</file>