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586"/>
  </p:normalViewPr>
  <p:slideViewPr>
    <p:cSldViewPr snapToGrid="0" snapToObjects="1">
      <p:cViewPr varScale="1">
        <p:scale>
          <a:sx n="104" d="100"/>
          <a:sy n="104" d="100"/>
        </p:scale>
        <p:origin x="2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6985A-14C8-1748-B72A-AB701CC198A0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02537-A113-974C-BCA0-44800CB2102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247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93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1B474F-9471-0A44-9F76-D7288A0D2B18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8367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70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6ED3E-D6B7-9E44-A2C7-B6A5510D25EE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1576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01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AE2F8B-92CD-B146-8E05-D1049C20D7A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2743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31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3B4E64-39D2-7B46-9D75-63182B2EC76C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246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62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98345-4246-5E43-8C55-277FBCEB3D1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3157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83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6DCBB5-783C-0D43-B511-33014E2751E4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977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F6073F-6E37-344E-9786-BBC1D5DE216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928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65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E42ADD-9B41-E24E-AC8E-BF27FC595182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7733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86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082279-6444-ED47-B77D-152388F6AEC2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3663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16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DB8AFB-5E62-1641-82C5-56102C0EAE7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1659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37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2A0E6-BC74-4B46-AC1D-EA471E879C80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5796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78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F94883-1235-CA4D-ACB2-BA7B6F58CDD2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9257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987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46EA72-D2B4-164A-8F99-17E38765370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753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29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4D726-5322-E74F-9A82-761638DCC041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386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33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73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23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66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07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81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038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0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88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19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9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ABB1D-5ED6-5843-8B27-14F4A0FE8BF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576E-3ED0-8A44-9E88-62EDA7C995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8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2413" y="1455738"/>
            <a:ext cx="9263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scriba laico che lavora per un abate e condivide le competenze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grafiche del suo circolo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2413" y="2638425"/>
            <a:ext cx="799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 	un ritratto? † Chartres, BM, 29 (70) (X-XI secolo)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8371" name="CasellaDiTesto 8"/>
          <p:cNvSpPr txBox="1">
            <a:spLocks noChangeArrowheads="1"/>
          </p:cNvSpPr>
          <p:nvPr/>
        </p:nvSpPr>
        <p:spPr bwMode="auto">
          <a:xfrm>
            <a:off x="4649788" y="363538"/>
            <a:ext cx="2892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Chi è </a:t>
            </a:r>
            <a:r>
              <a:rPr lang="it-IT" altLang="it-IT" sz="3600" i="1">
                <a:latin typeface="Garamond" charset="0"/>
                <a:ea typeface="Garamond" charset="0"/>
                <a:cs typeface="Garamond" charset="0"/>
              </a:rPr>
              <a:t>Rotbertus</a:t>
            </a: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131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CasellaDiTesto 10"/>
          <p:cNvSpPr txBox="1">
            <a:spLocks noChangeArrowheads="1"/>
          </p:cNvSpPr>
          <p:nvPr/>
        </p:nvSpPr>
        <p:spPr bwMode="auto">
          <a:xfrm>
            <a:off x="4103688" y="317500"/>
            <a:ext cx="398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Paris, BNF, Lat. 4632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4000" y="1462088"/>
            <a:ext cx="9097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manoscritto: almeno 3 mani, stile di Saint-Amand, IX</a:t>
            </a:r>
            <a:r>
              <a:rPr lang="it-IT" altLang="it-IT" baseline="30000">
                <a:latin typeface="Garamond" charset="0"/>
                <a:ea typeface="Garamond" charset="0"/>
                <a:cs typeface="Garamond" charset="0"/>
                <a:sym typeface="Wingdings" charset="2"/>
              </a:rPr>
              <a:t>2/4 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sec.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12700"/>
            <a:ext cx="8593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 flipH="1" flipV="1">
            <a:off x="9307513" y="5302250"/>
            <a:ext cx="411162" cy="641350"/>
          </a:xfrm>
          <a:prstGeom prst="rect">
            <a:avLst/>
          </a:prstGeom>
          <a:solidFill>
            <a:srgbClr val="FF66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Rettangolo 3"/>
          <p:cNvSpPr/>
          <p:nvPr/>
        </p:nvSpPr>
        <p:spPr>
          <a:xfrm flipH="1" flipV="1">
            <a:off x="8631238" y="3495675"/>
            <a:ext cx="525462" cy="625475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 flipV="1">
            <a:off x="4960938" y="2468563"/>
            <a:ext cx="449262" cy="474662"/>
          </a:xfrm>
          <a:prstGeom prst="rect">
            <a:avLst/>
          </a:prstGeom>
          <a:solidFill>
            <a:schemeClr val="tx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 flipV="1">
            <a:off x="2552700" y="5607050"/>
            <a:ext cx="449263" cy="474663"/>
          </a:xfrm>
          <a:prstGeom prst="rect">
            <a:avLst/>
          </a:prstGeom>
          <a:solidFill>
            <a:schemeClr val="tx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 flipH="1" flipV="1">
            <a:off x="4054475" y="5160963"/>
            <a:ext cx="525463" cy="625475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24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"/>
            <a:ext cx="914400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CasellaDiTesto 10"/>
          <p:cNvSpPr txBox="1">
            <a:spLocks noChangeArrowheads="1"/>
          </p:cNvSpPr>
          <p:nvPr/>
        </p:nvSpPr>
        <p:spPr bwMode="auto">
          <a:xfrm>
            <a:off x="4103688" y="317500"/>
            <a:ext cx="398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Paris, BNF, Lat. 4632</a:t>
            </a:r>
          </a:p>
        </p:txBody>
      </p:sp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524000" y="1462088"/>
            <a:ext cx="9097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manoscritto: almeno 3 mani, stile di Saint-Amand, IX</a:t>
            </a:r>
            <a:r>
              <a:rPr lang="it-IT" altLang="it-IT" baseline="30000">
                <a:latin typeface="Garamond" charset="0"/>
                <a:ea typeface="Garamond" charset="0"/>
                <a:cs typeface="Garamond" charset="0"/>
                <a:sym typeface="Wingdings" charset="2"/>
              </a:rPr>
              <a:t>2/4 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sec.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24000" y="2108200"/>
            <a:ext cx="8424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	mano di Auttramnus: carolina inesperta, ‘elementare’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57488"/>
            <a:ext cx="91440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2413" y="2719388"/>
            <a:ext cx="717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basso livello culturale (normale per gli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advocati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)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2413" y="3438525"/>
            <a:ext cx="9307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 	H. Hoffmann: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scripsi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 = ho fatto scrivere (destinazione laica)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78851" name="CasellaDiTesto 8"/>
          <p:cNvSpPr txBox="1">
            <a:spLocks noChangeArrowheads="1"/>
          </p:cNvSpPr>
          <p:nvPr/>
        </p:nvSpPr>
        <p:spPr bwMode="auto">
          <a:xfrm>
            <a:off x="4429125" y="363538"/>
            <a:ext cx="333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Chi è </a:t>
            </a:r>
            <a:r>
              <a:rPr lang="it-IT" altLang="it-IT" sz="3600" i="1">
                <a:latin typeface="Garamond" charset="0"/>
                <a:ea typeface="Garamond" charset="0"/>
                <a:cs typeface="Garamond" charset="0"/>
              </a:rPr>
              <a:t>Auttramnus</a:t>
            </a: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?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522413" y="4159250"/>
            <a:ext cx="8404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scrive il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colophon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 fingendosi lo scriba o per ribadire la sua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	proprietà  e personalità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2413" y="2000250"/>
            <a:ext cx="7818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non è lo scriba del codice! (copiato a Saint-Amand) 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22413" y="5308600"/>
            <a:ext cx="474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conosce le formule di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colophon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5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4825"/>
            <a:ext cx="2452688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CasellaDiTesto 4"/>
          <p:cNvSpPr txBox="1">
            <a:spLocks noChangeArrowheads="1"/>
          </p:cNvSpPr>
          <p:nvPr/>
        </p:nvSpPr>
        <p:spPr bwMode="auto">
          <a:xfrm>
            <a:off x="4579938" y="1814513"/>
            <a:ext cx="349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4000">
                <a:latin typeface="Garamond" charset="0"/>
                <a:ea typeface="Garamond" charset="0"/>
                <a:cs typeface="Garamond" charset="0"/>
              </a:rPr>
              <a:t>Introduzione </a:t>
            </a:r>
          </a:p>
        </p:txBody>
      </p:sp>
      <p:sp>
        <p:nvSpPr>
          <p:cNvPr id="80899" name="CasellaDiTesto 5"/>
          <p:cNvSpPr txBox="1">
            <a:spLocks noChangeArrowheads="1"/>
          </p:cNvSpPr>
          <p:nvPr/>
        </p:nvSpPr>
        <p:spPr bwMode="auto">
          <a:xfrm>
            <a:off x="4579938" y="2678113"/>
            <a:ext cx="5254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4000" i="1">
                <a:latin typeface="Garamond" charset="0"/>
                <a:ea typeface="Garamond" charset="0"/>
                <a:cs typeface="Garamond" charset="0"/>
              </a:rPr>
              <a:t>Colophons</a:t>
            </a:r>
            <a:r>
              <a:rPr lang="it-IT" altLang="it-IT" sz="4000">
                <a:latin typeface="Garamond" charset="0"/>
                <a:ea typeface="Garamond" charset="0"/>
                <a:cs typeface="Garamond" charset="0"/>
              </a:rPr>
              <a:t> di scribi laici </a:t>
            </a:r>
          </a:p>
        </p:txBody>
      </p:sp>
      <p:sp>
        <p:nvSpPr>
          <p:cNvPr id="80900" name="CasellaDiTesto 6"/>
          <p:cNvSpPr txBox="1">
            <a:spLocks noChangeArrowheads="1"/>
          </p:cNvSpPr>
          <p:nvPr/>
        </p:nvSpPr>
        <p:spPr bwMode="auto">
          <a:xfrm>
            <a:off x="4579938" y="3541713"/>
            <a:ext cx="4338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4000">
                <a:latin typeface="Garamond" charset="0"/>
                <a:ea typeface="Garamond" charset="0"/>
                <a:cs typeface="Garamond" charset="0"/>
              </a:rPr>
              <a:t>Altri casi di studio</a:t>
            </a:r>
          </a:p>
        </p:txBody>
      </p:sp>
      <p:sp>
        <p:nvSpPr>
          <p:cNvPr id="80901" name="CasellaDiTesto 7"/>
          <p:cNvSpPr txBox="1">
            <a:spLocks noChangeArrowheads="1"/>
          </p:cNvSpPr>
          <p:nvPr/>
        </p:nvSpPr>
        <p:spPr bwMode="auto">
          <a:xfrm>
            <a:off x="4579938" y="4405313"/>
            <a:ext cx="3133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4000">
                <a:latin typeface="Garamond" charset="0"/>
                <a:ea typeface="Garamond" charset="0"/>
                <a:cs typeface="Garamond" charset="0"/>
              </a:rPr>
              <a:t>Conclusioni</a:t>
            </a:r>
          </a:p>
        </p:txBody>
      </p:sp>
      <p:sp>
        <p:nvSpPr>
          <p:cNvPr id="9" name="Rettangolo 8"/>
          <p:cNvSpPr/>
          <p:nvPr/>
        </p:nvSpPr>
        <p:spPr>
          <a:xfrm>
            <a:off x="4579938" y="3544888"/>
            <a:ext cx="4338637" cy="704850"/>
          </a:xfrm>
          <a:prstGeom prst="rect">
            <a:avLst/>
          </a:prstGeom>
          <a:solidFill>
            <a:srgbClr val="C0504D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1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CasellaDiTesto 10"/>
          <p:cNvSpPr txBox="1">
            <a:spLocks noChangeArrowheads="1"/>
          </p:cNvSpPr>
          <p:nvPr/>
        </p:nvSpPr>
        <p:spPr bwMode="auto">
          <a:xfrm>
            <a:off x="4078288" y="330200"/>
            <a:ext cx="4035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Sankt Gallen, SB, 731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4000" y="1570038"/>
            <a:ext cx="81645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Romana Visigothorum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Salica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Alamannorum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(+ genealogia di Cristo e lista dei re franchi) 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24000" y="2786063"/>
            <a:ext cx="558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-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scriba (e miniatore):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Vandalgarius</a:t>
            </a:r>
          </a:p>
        </p:txBody>
      </p:sp>
    </p:spTree>
    <p:extLst>
      <p:ext uri="{BB962C8B-B14F-4D97-AF65-F5344CB8AC3E}">
        <p14:creationId xmlns:p14="http://schemas.microsoft.com/office/powerpoint/2010/main" val="72638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0"/>
            <a:ext cx="4129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524000" y="6219825"/>
            <a:ext cx="3694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  <a:sym typeface="Wingdings" charset="2"/>
              </a:rPr>
              <a:t>Sankt Gallen, SB, 731,  p. 234</a:t>
            </a:r>
          </a:p>
        </p:txBody>
      </p:sp>
      <p:sp>
        <p:nvSpPr>
          <p:cNvPr id="83971" name="Rettangolo 3"/>
          <p:cNvSpPr>
            <a:spLocks noChangeArrowheads="1"/>
          </p:cNvSpPr>
          <p:nvPr/>
        </p:nvSpPr>
        <p:spPr bwMode="auto">
          <a:xfrm>
            <a:off x="5862638" y="6219825"/>
            <a:ext cx="3295650" cy="5222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  <a:sym typeface="Wingdings" charset="2"/>
              </a:rPr>
              <a:t>Wandalgarius fecit hec</a:t>
            </a:r>
            <a:endParaRPr lang="is-IS" altLang="it-IT" sz="2600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076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0"/>
            <a:ext cx="407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6437313" y="6378575"/>
            <a:ext cx="3694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  <a:sym typeface="Wingdings" charset="2"/>
              </a:rPr>
              <a:t>Sankt Gallen, SB, 731,  p. 342</a:t>
            </a:r>
          </a:p>
        </p:txBody>
      </p:sp>
      <p:sp>
        <p:nvSpPr>
          <p:cNvPr id="84995" name="Rettangolo 4"/>
          <p:cNvSpPr>
            <a:spLocks noChangeArrowheads="1"/>
          </p:cNvSpPr>
          <p:nvPr/>
        </p:nvSpPr>
        <p:spPr bwMode="auto">
          <a:xfrm>
            <a:off x="6437313" y="890588"/>
            <a:ext cx="3976687" cy="4556125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expleto libro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[tertio die ve]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neris kalendas novem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[bris anno xxvi]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rigni domno nostro karolo regi.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Deus domine, tu ho(mo?) qui legis hunc librum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istum vel hanc pagina ora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in pro Vandalgario scriptore quia nimium peccabilis sum.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</a:rPr>
              <a:t>vandalgarius </a:t>
            </a:r>
            <a:endParaRPr lang="is-IS" altLang="it-IT" sz="2400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741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CasellaDiTesto 10"/>
          <p:cNvSpPr txBox="1">
            <a:spLocks noChangeArrowheads="1"/>
          </p:cNvSpPr>
          <p:nvPr/>
        </p:nvSpPr>
        <p:spPr bwMode="auto">
          <a:xfrm>
            <a:off x="4078288" y="330200"/>
            <a:ext cx="4035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Sankt Gallen, SB, 731</a:t>
            </a:r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524000" y="1570038"/>
            <a:ext cx="81645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Romana Visigothorum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Salica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Alamannorum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(+ genealogia di Cristo e lista dei re franchi) 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1524000" y="2786063"/>
            <a:ext cx="558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-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scriba (e miniatore):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Vandalgarius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524000" y="3570288"/>
            <a:ext cx="90852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precise indicazioni cronologiche: 30 ottobre-1 novembre 793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(ultime 105 pagine)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000"/>
            <a:ext cx="9144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294188" y="288925"/>
            <a:ext cx="3603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† Chartres, BM, 29 (070)</a:t>
            </a:r>
          </a:p>
        </p:txBody>
      </p:sp>
    </p:spTree>
    <p:extLst>
      <p:ext uri="{BB962C8B-B14F-4D97-AF65-F5344CB8AC3E}">
        <p14:creationId xmlns:p14="http://schemas.microsoft.com/office/powerpoint/2010/main" val="1607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49238"/>
            <a:ext cx="268446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0"/>
            <a:ext cx="269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3516313"/>
            <a:ext cx="2778125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1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CasellaDiTesto 10"/>
          <p:cNvSpPr txBox="1">
            <a:spLocks noChangeArrowheads="1"/>
          </p:cNvSpPr>
          <p:nvPr/>
        </p:nvSpPr>
        <p:spPr bwMode="auto">
          <a:xfrm>
            <a:off x="4078288" y="330200"/>
            <a:ext cx="4035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Sankt Gallen, SB, 731</a:t>
            </a: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524000" y="1570038"/>
            <a:ext cx="81645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Romana Visigothorum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Salica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Alamannorum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(+ genealogia di Cristo e lista dei re franchi) 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9091" name="Text Box 2"/>
          <p:cNvSpPr txBox="1">
            <a:spLocks noChangeArrowheads="1"/>
          </p:cNvSpPr>
          <p:nvPr/>
        </p:nvSpPr>
        <p:spPr bwMode="auto">
          <a:xfrm>
            <a:off x="1524000" y="2786063"/>
            <a:ext cx="558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-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scriba (e miniatore):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Vandalgarius</a:t>
            </a: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1524000" y="3570288"/>
            <a:ext cx="90852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precise indicazioni cronologiche: 30 ottobre-1 novembre 793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(ultime 105 pagine)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62100" y="4784725"/>
            <a:ext cx="9047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scrittura (e stile dell’ornamentazione) difficili da inquadrare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043113" y="5570538"/>
            <a:ext cx="5749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Borgogna, Svizzera occidentale, Italia</a:t>
            </a:r>
            <a:r>
              <a:rPr lang="is-IS" altLang="it-IT" sz="2600">
                <a:latin typeface="Garamond" charset="0"/>
                <a:ea typeface="Garamond" charset="0"/>
                <a:cs typeface="Garamond" charset="0"/>
              </a:rPr>
              <a:t>…</a:t>
            </a:r>
            <a:endParaRPr lang="it-IT" altLang="it-IT" sz="2600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8922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0"/>
            <a:ext cx="428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2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CasellaDiTesto 10"/>
          <p:cNvSpPr txBox="1">
            <a:spLocks noChangeArrowheads="1"/>
          </p:cNvSpPr>
          <p:nvPr/>
        </p:nvSpPr>
        <p:spPr bwMode="auto">
          <a:xfrm>
            <a:off x="4319588" y="330200"/>
            <a:ext cx="3552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Chi è </a:t>
            </a:r>
            <a:r>
              <a:rPr lang="it-IT" altLang="it-IT" sz="3600" i="1">
                <a:latin typeface="Garamond" charset="0"/>
                <a:ea typeface="Garamond" charset="0"/>
                <a:cs typeface="Garamond" charset="0"/>
              </a:rPr>
              <a:t>Wandalgarius</a:t>
            </a: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?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06538" y="2184400"/>
            <a:ext cx="9161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educazione grafica e attività esterne a istituzioni ecclesiastiche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06538" y="2940050"/>
            <a:ext cx="4665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-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precisione nella datazione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197100" y="3694113"/>
            <a:ext cx="5840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familiarità con le formule dei documenti</a:t>
            </a:r>
            <a:endParaRPr lang="it-IT" altLang="it-IT" sz="2600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197100" y="4418013"/>
            <a:ext cx="56340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necessità di specificare i tempi di copia</a:t>
            </a:r>
            <a:endParaRPr lang="it-IT" altLang="it-IT" sz="2600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06538" y="5141913"/>
            <a:ext cx="6323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-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volontà di specificare il proprio nome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43050" y="1430338"/>
            <a:ext cx="456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-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chierico (Lione?) o laico?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197100" y="5897563"/>
            <a:ext cx="8034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scriba che lavora fuori da un’istituzione ecclesiastica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o perlomeno meno </a:t>
            </a:r>
            <a:r>
              <a:rPr lang="it-IT" altLang="it-IT" b="1">
                <a:latin typeface="Garamond" charset="0"/>
                <a:ea typeface="Garamond" charset="0"/>
                <a:cs typeface="Garamond" charset="0"/>
                <a:sym typeface="Wingdings" charset="2"/>
              </a:rPr>
              <a:t>per 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un’istituzione </a:t>
            </a:r>
            <a:r>
              <a:rPr lang="it-IT" altLang="it-IT" b="1">
                <a:latin typeface="Garamond" charset="0"/>
                <a:ea typeface="Garamond" charset="0"/>
                <a:cs typeface="Garamond" charset="0"/>
                <a:sym typeface="Wingdings" charset="2"/>
              </a:rPr>
              <a:t>non ecclesiastica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1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  <p:bldP spid="8" grpId="0"/>
      <p:bldP spid="9" grpId="0"/>
      <p:bldP spid="1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4825"/>
            <a:ext cx="2452688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CasellaDiTesto 4"/>
          <p:cNvSpPr txBox="1">
            <a:spLocks noChangeArrowheads="1"/>
          </p:cNvSpPr>
          <p:nvPr/>
        </p:nvSpPr>
        <p:spPr bwMode="auto">
          <a:xfrm>
            <a:off x="4579938" y="1814513"/>
            <a:ext cx="349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4000">
                <a:latin typeface="Garamond" charset="0"/>
                <a:ea typeface="Garamond" charset="0"/>
                <a:cs typeface="Garamond" charset="0"/>
              </a:rPr>
              <a:t>Introduzione </a:t>
            </a:r>
          </a:p>
        </p:txBody>
      </p:sp>
      <p:sp>
        <p:nvSpPr>
          <p:cNvPr id="94211" name="CasellaDiTesto 5"/>
          <p:cNvSpPr txBox="1">
            <a:spLocks noChangeArrowheads="1"/>
          </p:cNvSpPr>
          <p:nvPr/>
        </p:nvSpPr>
        <p:spPr bwMode="auto">
          <a:xfrm>
            <a:off x="4579938" y="2678113"/>
            <a:ext cx="5254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4000" i="1">
                <a:latin typeface="Garamond" charset="0"/>
                <a:ea typeface="Garamond" charset="0"/>
                <a:cs typeface="Garamond" charset="0"/>
              </a:rPr>
              <a:t>Colophons</a:t>
            </a:r>
            <a:r>
              <a:rPr lang="it-IT" altLang="it-IT" sz="4000">
                <a:latin typeface="Garamond" charset="0"/>
                <a:ea typeface="Garamond" charset="0"/>
                <a:cs typeface="Garamond" charset="0"/>
              </a:rPr>
              <a:t> di scribi laici </a:t>
            </a:r>
          </a:p>
        </p:txBody>
      </p:sp>
      <p:sp>
        <p:nvSpPr>
          <p:cNvPr id="94212" name="CasellaDiTesto 6"/>
          <p:cNvSpPr txBox="1">
            <a:spLocks noChangeArrowheads="1"/>
          </p:cNvSpPr>
          <p:nvPr/>
        </p:nvSpPr>
        <p:spPr bwMode="auto">
          <a:xfrm>
            <a:off x="4579938" y="3541713"/>
            <a:ext cx="4338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4000">
                <a:latin typeface="Garamond" charset="0"/>
                <a:ea typeface="Garamond" charset="0"/>
                <a:cs typeface="Garamond" charset="0"/>
              </a:rPr>
              <a:t>Altri casi di studio</a:t>
            </a:r>
          </a:p>
        </p:txBody>
      </p:sp>
      <p:sp>
        <p:nvSpPr>
          <p:cNvPr id="94213" name="CasellaDiTesto 7"/>
          <p:cNvSpPr txBox="1">
            <a:spLocks noChangeArrowheads="1"/>
          </p:cNvSpPr>
          <p:nvPr/>
        </p:nvSpPr>
        <p:spPr bwMode="auto">
          <a:xfrm>
            <a:off x="4579938" y="4405313"/>
            <a:ext cx="3133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4000">
                <a:latin typeface="Garamond" charset="0"/>
                <a:ea typeface="Garamond" charset="0"/>
                <a:cs typeface="Garamond" charset="0"/>
              </a:rPr>
              <a:t>Conclusioni</a:t>
            </a:r>
          </a:p>
        </p:txBody>
      </p:sp>
      <p:sp>
        <p:nvSpPr>
          <p:cNvPr id="9" name="Rettangolo 8"/>
          <p:cNvSpPr/>
          <p:nvPr/>
        </p:nvSpPr>
        <p:spPr>
          <a:xfrm>
            <a:off x="4579938" y="4440238"/>
            <a:ext cx="4338637" cy="704850"/>
          </a:xfrm>
          <a:prstGeom prst="rect">
            <a:avLst/>
          </a:prstGeom>
          <a:solidFill>
            <a:srgbClr val="C0504D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1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CasellaDiTesto 10"/>
          <p:cNvSpPr txBox="1">
            <a:spLocks noChangeArrowheads="1"/>
          </p:cNvSpPr>
          <p:nvPr/>
        </p:nvSpPr>
        <p:spPr bwMode="auto">
          <a:xfrm>
            <a:off x="4933950" y="330200"/>
            <a:ext cx="2324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Conclusioni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4000" y="1570038"/>
            <a:ext cx="7180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3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colophons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 sono pochi MA elementi in comune: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044700" y="2185988"/>
            <a:ext cx="79073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stessa struttura dei contemporanei </a:t>
            </a:r>
            <a:r>
              <a:rPr lang="it-IT" altLang="it-IT" sz="2600" i="1">
                <a:latin typeface="Garamond" charset="0"/>
                <a:ea typeface="Garamond" charset="0"/>
                <a:cs typeface="Garamond" charset="0"/>
              </a:rPr>
              <a:t>colophons</a:t>
            </a: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 ‘ecclesiastici’</a:t>
            </a:r>
            <a:endParaRPr lang="it-IT" altLang="it-IT" sz="2600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44700" y="3756025"/>
            <a:ext cx="1608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  <a:sym typeface="Wingdings" charset="2"/>
              </a:rPr>
              <a:t>no data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4000" y="4341813"/>
            <a:ext cx="3487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-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situazioni diverse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044700" y="2771775"/>
            <a:ext cx="78406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600">
                <a:latin typeface="Garamond"/>
                <a:cs typeface="Garamond"/>
              </a:rPr>
              <a:t>scriba (‘indignus’) sostituisce il titolo ecclesiastico con la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00">
                <a:latin typeface="Garamond"/>
                <a:cs typeface="Garamond"/>
                <a:sym typeface="Wingdings"/>
              </a:rPr>
              <a:t>	qualifica di laico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044700" y="4957763"/>
            <a:ext cx="58134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libretti di uso personale (Par. lat. 8658A)</a:t>
            </a:r>
            <a:endParaRPr lang="it-IT" altLang="it-IT" sz="2600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044700" y="6127750"/>
            <a:ext cx="61341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  <a:sym typeface="Wingdings" charset="2"/>
              </a:rPr>
              <a:t>semplici fruitori laici di libri (Par. lat. 4632)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044700" y="5543550"/>
            <a:ext cx="7956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scribi che lavorano all’interno di abbazie </a:t>
            </a:r>
            <a:r>
              <a:rPr lang="it-IT" altLang="it-IT" sz="2600">
                <a:latin typeface="Garamond" charset="0"/>
                <a:ea typeface="Garamond" charset="0"/>
                <a:cs typeface="Garamond" charset="0"/>
                <a:sym typeface="Wingdings" charset="2"/>
              </a:rPr>
              <a:t>(Bern, BB, 183)</a:t>
            </a:r>
          </a:p>
        </p:txBody>
      </p:sp>
    </p:spTree>
    <p:extLst>
      <p:ext uri="{BB962C8B-B14F-4D97-AF65-F5344CB8AC3E}">
        <p14:creationId xmlns:p14="http://schemas.microsoft.com/office/powerpoint/2010/main" val="5967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CasellaDiTesto 10"/>
          <p:cNvSpPr txBox="1">
            <a:spLocks noChangeArrowheads="1"/>
          </p:cNvSpPr>
          <p:nvPr/>
        </p:nvSpPr>
        <p:spPr bwMode="auto">
          <a:xfrm>
            <a:off x="4933950" y="330200"/>
            <a:ext cx="2324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Conclusioni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4000" y="1570038"/>
            <a:ext cx="89947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presenza di scribi laici in contesti diversi, ma non più diffusa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	di quanto è ragionevole credere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4000" y="2759075"/>
            <a:ext cx="9251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Vandalgarius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: indizi su scribi laici / scribi che operano fuori da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</a:rPr>
              <a:t>un contesto ecclesiastico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63775" y="3948113"/>
            <a:ext cx="30956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  <a:sym typeface="Wingdings" charset="2"/>
              </a:rPr>
              <a:t>contenuto del libro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263775" y="5403850"/>
            <a:ext cx="4994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 i="1">
                <a:latin typeface="Garamond" charset="0"/>
                <a:ea typeface="Garamond" charset="0"/>
                <a:cs typeface="Garamond" charset="0"/>
              </a:rPr>
              <a:t>colophon</a:t>
            </a: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 dettagliato in nome e data</a:t>
            </a:r>
            <a:endParaRPr lang="it-IT" altLang="it-IT" sz="2600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263775" y="4675188"/>
            <a:ext cx="45847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  <a:sym typeface="Wingdings" charset="2"/>
              </a:rPr>
              <a:t>scrittura difficile da inquadrare</a:t>
            </a:r>
          </a:p>
        </p:txBody>
      </p:sp>
    </p:spTree>
    <p:extLst>
      <p:ext uri="{BB962C8B-B14F-4D97-AF65-F5344CB8AC3E}">
        <p14:creationId xmlns:p14="http://schemas.microsoft.com/office/powerpoint/2010/main" val="196399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5" grpId="0"/>
      <p:bldP spid="1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CasellaDiTesto 1"/>
          <p:cNvSpPr txBox="1">
            <a:spLocks noChangeArrowheads="1"/>
          </p:cNvSpPr>
          <p:nvPr/>
        </p:nvSpPr>
        <p:spPr bwMode="auto">
          <a:xfrm>
            <a:off x="4535488" y="4267200"/>
            <a:ext cx="561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i="1">
                <a:latin typeface="Garamond" charset="0"/>
                <a:ea typeface="Garamond" charset="0"/>
                <a:cs typeface="Garamond" charset="0"/>
              </a:rPr>
              <a:t>Grazie per la vostra attenzione</a:t>
            </a:r>
          </a:p>
        </p:txBody>
      </p:sp>
      <p:pic>
        <p:nvPicPr>
          <p:cNvPr id="9933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892300"/>
            <a:ext cx="2293938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2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63500"/>
            <a:ext cx="82042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524000" y="6421438"/>
            <a:ext cx="4151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  <a:sym typeface="Wingdings" charset="2"/>
              </a:rPr>
              <a:t>† Chartres, BM, 29 (070),  f. 244v</a:t>
            </a:r>
          </a:p>
        </p:txBody>
      </p:sp>
    </p:spTree>
    <p:extLst>
      <p:ext uri="{BB962C8B-B14F-4D97-AF65-F5344CB8AC3E}">
        <p14:creationId xmlns:p14="http://schemas.microsoft.com/office/powerpoint/2010/main" val="19375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2062163" y="1755775"/>
            <a:ext cx="7326312" cy="1784350"/>
            <a:chOff x="1410555" y="2755900"/>
            <a:chExt cx="7326118" cy="1784872"/>
          </a:xfrm>
        </p:grpSpPr>
        <p:pic>
          <p:nvPicPr>
            <p:cNvPr id="62471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555" y="2755900"/>
              <a:ext cx="1937861" cy="1784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2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974" y="2784611"/>
              <a:ext cx="5076699" cy="1636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4294188" y="288925"/>
            <a:ext cx="3603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† Chartres, BM, 29 (070)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82775" y="1014413"/>
            <a:ext cx="55895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	f. 244v: non di mano di Roberto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46275" y="4756150"/>
            <a:ext cx="8613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	Giuseppe Flavio,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Antiquitates Iudaicae + Bellum Iudaicum</a:t>
            </a:r>
            <a:endParaRPr lang="it-IT" altLang="it-IT">
              <a:latin typeface="Garamond" charset="0"/>
              <a:ea typeface="Garamond" charset="0"/>
              <a:cs typeface="Garamond" charset="0"/>
              <a:sym typeface="Wingdings" charset="2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19350" y="5516563"/>
            <a:ext cx="4597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  <a:sym typeface="Wingdings" charset="2"/>
              </a:rPr>
              <a:t>Bern, BB, 183: forse apografo?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946275" y="3994150"/>
            <a:ext cx="8034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	scrittura di altri fogli (frammenti): ‘Abbonic script’</a:t>
            </a:r>
          </a:p>
        </p:txBody>
      </p:sp>
    </p:spTree>
    <p:extLst>
      <p:ext uri="{BB962C8B-B14F-4D97-AF65-F5344CB8AC3E}">
        <p14:creationId xmlns:p14="http://schemas.microsoft.com/office/powerpoint/2010/main" val="12246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/>
          <p:cNvSpPr txBox="1">
            <a:spLocks noChangeArrowheads="1"/>
          </p:cNvSpPr>
          <p:nvPr/>
        </p:nvSpPr>
        <p:spPr bwMode="auto">
          <a:xfrm>
            <a:off x="1522413" y="1455738"/>
            <a:ext cx="9263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scriba laico che lavora per un abate e condivide le competenze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	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grafiche del suo circolo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522413" y="2638425"/>
            <a:ext cx="799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 	un ritratto? † Chartres, BM, 29 (70) (X-XI secolo)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3491" name="CasellaDiTesto 8"/>
          <p:cNvSpPr txBox="1">
            <a:spLocks noChangeArrowheads="1"/>
          </p:cNvSpPr>
          <p:nvPr/>
        </p:nvSpPr>
        <p:spPr bwMode="auto">
          <a:xfrm>
            <a:off x="4649788" y="363538"/>
            <a:ext cx="2892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Chi è </a:t>
            </a:r>
            <a:r>
              <a:rPr lang="it-IT" altLang="it-IT" sz="3600" i="1">
                <a:latin typeface="Garamond" charset="0"/>
                <a:ea typeface="Garamond" charset="0"/>
                <a:cs typeface="Garamond" charset="0"/>
              </a:rPr>
              <a:t>Rotbertus</a:t>
            </a: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?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522413" y="3390900"/>
            <a:ext cx="572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 	scriba itinerante Fleury-Chartres?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522413" y="4144963"/>
            <a:ext cx="61991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 	la sua mano in altri codici di Fleury? 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900363" y="5062538"/>
            <a:ext cx="63912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scriba laico,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che lavora in un’abbazia,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non necessariamente in modo estemporaneo</a:t>
            </a:r>
          </a:p>
        </p:txBody>
      </p:sp>
    </p:spTree>
    <p:extLst>
      <p:ext uri="{BB962C8B-B14F-4D97-AF65-F5344CB8AC3E}">
        <p14:creationId xmlns:p14="http://schemas.microsoft.com/office/powerpoint/2010/main" val="3812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asellaDiTesto 10"/>
          <p:cNvSpPr txBox="1">
            <a:spLocks noChangeArrowheads="1"/>
          </p:cNvSpPr>
          <p:nvPr/>
        </p:nvSpPr>
        <p:spPr bwMode="auto">
          <a:xfrm>
            <a:off x="4103688" y="330200"/>
            <a:ext cx="398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Paris, BNF, Lat. 4632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82675"/>
            <a:ext cx="91440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879600" y="4360863"/>
            <a:ext cx="8555038" cy="2493962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‘Omnis labor finem abet. Premium autem eius non abet finem. Q[uia sicut navigant]i desiderabilis est portus, ita scriptori novissimus versus. Quoties digiti scribunt, unde totus corpus laborat. Ego enim </a:t>
            </a:r>
            <a:r>
              <a:rPr lang="it-IT" altLang="it-IT" sz="2600" b="1">
                <a:latin typeface="Garamond" charset="0"/>
                <a:ea typeface="Garamond" charset="0"/>
                <a:cs typeface="Garamond" charset="0"/>
              </a:rPr>
              <a:t>Auttramnus indignus advocatus laicus </a:t>
            </a: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scripsi hunc librum </a:t>
            </a:r>
            <a:r>
              <a:rPr lang="it-IT" altLang="it-IT" sz="2600" b="1">
                <a:latin typeface="Garamond" charset="0"/>
                <a:ea typeface="Garamond" charset="0"/>
                <a:cs typeface="Garamond" charset="0"/>
              </a:rPr>
              <a:t>in eclesia Sancti Estefani, in villa no(mine) Templovia</a:t>
            </a: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; precor vos omnis.</a:t>
            </a:r>
          </a:p>
        </p:txBody>
      </p:sp>
    </p:spTree>
    <p:extLst>
      <p:ext uri="{BB962C8B-B14F-4D97-AF65-F5344CB8AC3E}">
        <p14:creationId xmlns:p14="http://schemas.microsoft.com/office/powerpoint/2010/main" val="89923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CasellaDiTesto 10"/>
          <p:cNvSpPr txBox="1">
            <a:spLocks noChangeArrowheads="1"/>
          </p:cNvSpPr>
          <p:nvPr/>
        </p:nvSpPr>
        <p:spPr bwMode="auto">
          <a:xfrm>
            <a:off x="4103688" y="330200"/>
            <a:ext cx="398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Paris, BNF, Lat. 4632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4000" y="1570038"/>
            <a:ext cx="9345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acefalo;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Ribuaria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Salica Karolina emendata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capp. di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	Carlo Magno e Ludovico il Pio (803-819/20),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Alamann.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24000" y="2792413"/>
            <a:ext cx="6931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	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colophon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: concentrato di formule stereotipe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/>
          <p:cNvSpPr txBox="1">
            <a:spLocks noChangeArrowheads="1"/>
          </p:cNvSpPr>
          <p:nvPr/>
        </p:nvSpPr>
        <p:spPr bwMode="auto">
          <a:xfrm>
            <a:off x="4241800" y="6165850"/>
            <a:ext cx="3533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Garamond" charset="0"/>
                <a:ea typeface="Garamond" charset="0"/>
                <a:cs typeface="Garamond" charset="0"/>
                <a:sym typeface="Wingdings" charset="2"/>
              </a:rPr>
              <a:t>Paris, BNF, Lat. 4632, f. 49v</a:t>
            </a:r>
          </a:p>
        </p:txBody>
      </p:sp>
      <p:pic>
        <p:nvPicPr>
          <p:cNvPr id="6963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338"/>
            <a:ext cx="91440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ttangolo 4"/>
          <p:cNvSpPr>
            <a:spLocks noChangeArrowheads="1"/>
          </p:cNvSpPr>
          <p:nvPr/>
        </p:nvSpPr>
        <p:spPr bwMode="auto">
          <a:xfrm>
            <a:off x="1879600" y="4181475"/>
            <a:ext cx="8555038" cy="2492375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‘</a:t>
            </a:r>
            <a:r>
              <a:rPr lang="it-IT" altLang="it-IT" sz="2600" u="sng">
                <a:latin typeface="Garamond" charset="0"/>
                <a:ea typeface="Garamond" charset="0"/>
                <a:cs typeface="Garamond" charset="0"/>
              </a:rPr>
              <a:t>Omnis labor finem abet. Premium autem eius non abet finem</a:t>
            </a: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. </a:t>
            </a:r>
            <a:r>
              <a:rPr lang="it-IT" altLang="it-IT" sz="2600" u="sng">
                <a:latin typeface="Garamond" charset="0"/>
                <a:ea typeface="Garamond" charset="0"/>
                <a:cs typeface="Garamond" charset="0"/>
              </a:rPr>
              <a:t>Q[uia sicut navigant]i desiderabilis est portus, ita scriptori novissimus versus. Quoties digiti scribunt, unde totus corpus laborat</a:t>
            </a:r>
            <a:r>
              <a:rPr lang="it-IT" altLang="it-IT" sz="2600">
                <a:latin typeface="Garamond" charset="0"/>
                <a:ea typeface="Garamond" charset="0"/>
                <a:cs typeface="Garamond" charset="0"/>
              </a:rPr>
              <a:t>. Ego enim Auttramnus indignus advocatus laicus scripsi hunc librum in eclesia Sancti Estefani, in villa no(mine) Templovia; precor vos omnes.</a:t>
            </a:r>
          </a:p>
        </p:txBody>
      </p:sp>
    </p:spTree>
    <p:extLst>
      <p:ext uri="{BB962C8B-B14F-4D97-AF65-F5344CB8AC3E}">
        <p14:creationId xmlns:p14="http://schemas.microsoft.com/office/powerpoint/2010/main" val="19000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CasellaDiTesto 10"/>
          <p:cNvSpPr txBox="1">
            <a:spLocks noChangeArrowheads="1"/>
          </p:cNvSpPr>
          <p:nvPr/>
        </p:nvSpPr>
        <p:spPr bwMode="auto">
          <a:xfrm>
            <a:off x="4103688" y="330200"/>
            <a:ext cx="398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>
                <a:latin typeface="Garamond" charset="0"/>
                <a:ea typeface="Garamond" charset="0"/>
                <a:cs typeface="Garamond" charset="0"/>
              </a:rPr>
              <a:t>Paris, BNF, Lat. 4632</a:t>
            </a:r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524000" y="1570038"/>
            <a:ext cx="9345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acefalo;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Ribuaria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Salica Karolina emendata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, capp. di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	Carlo Magno e Ludovico il Pio (803-819/20),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Lex Alamann.</a:t>
            </a:r>
            <a:endParaRPr lang="it-IT" altLang="it-IT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1524000" y="2792413"/>
            <a:ext cx="6931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-	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colophon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: concentrato di formule stereotipe</a:t>
            </a:r>
            <a:endParaRPr lang="it-IT" altLang="it-IT" i="1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524000" y="3586163"/>
            <a:ext cx="78168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800" i="1">
                <a:latin typeface="Garamond"/>
                <a:cs typeface="Garamond"/>
                <a:sym typeface="Wingdings"/>
              </a:rPr>
              <a:t>advocatus</a:t>
            </a:r>
            <a:r>
              <a:rPr lang="it-IT" sz="2800">
                <a:latin typeface="Garamond"/>
                <a:cs typeface="Garamond"/>
                <a:sym typeface="Wingdings"/>
              </a:rPr>
              <a:t>: rappresentante di istituzioni ecclesiastiche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>
                <a:latin typeface="Garamond"/>
                <a:cs typeface="Garamond"/>
                <a:sym typeface="Wingdings"/>
              </a:rPr>
              <a:t>	nei tribunali secolari (spesso laico)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524000" y="4808538"/>
            <a:ext cx="9212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Auttramnus 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volontà di distinguersi in un contesto ecclesiastico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4000" y="5600700"/>
            <a:ext cx="7853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MA scrittura del </a:t>
            </a:r>
            <a:r>
              <a:rPr lang="it-IT" altLang="it-IT" i="1">
                <a:latin typeface="Garamond" charset="0"/>
                <a:ea typeface="Garamond" charset="0"/>
                <a:cs typeface="Garamond" charset="0"/>
                <a:sym typeface="Wingdings" charset="2"/>
              </a:rPr>
              <a:t>colophon</a:t>
            </a:r>
            <a:r>
              <a:rPr lang="it-IT" altLang="it-IT">
                <a:latin typeface="Garamond" charset="0"/>
                <a:ea typeface="Garamond" charset="0"/>
                <a:cs typeface="Garamond" charset="0"/>
                <a:sym typeface="Wingdings" charset="2"/>
              </a:rPr>
              <a:t> diversa da quella del codice</a:t>
            </a:r>
          </a:p>
        </p:txBody>
      </p:sp>
    </p:spTree>
    <p:extLst>
      <p:ext uri="{BB962C8B-B14F-4D97-AF65-F5344CB8AC3E}">
        <p14:creationId xmlns:p14="http://schemas.microsoft.com/office/powerpoint/2010/main" val="10990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Microsoft Macintosh PowerPoint</Application>
  <PresentationFormat>Widescreen</PresentationFormat>
  <Paragraphs>128</Paragraphs>
  <Slides>27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Garamond</vt:lpstr>
      <vt:lpstr>Wingdings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1</cp:revision>
  <dcterms:created xsi:type="dcterms:W3CDTF">2018-12-12T21:06:25Z</dcterms:created>
  <dcterms:modified xsi:type="dcterms:W3CDTF">2018-12-12T21:06:45Z</dcterms:modified>
</cp:coreProperties>
</file>