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09" r:id="rId3"/>
    <p:sldId id="304" r:id="rId4"/>
    <p:sldId id="305" r:id="rId5"/>
    <p:sldId id="257" r:id="rId6"/>
    <p:sldId id="306" r:id="rId7"/>
    <p:sldId id="307" r:id="rId8"/>
    <p:sldId id="30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7" autoAdjust="0"/>
    <p:restoredTop sz="94586"/>
  </p:normalViewPr>
  <p:slideViewPr>
    <p:cSldViewPr snapToGrid="0" snapToObjects="1">
      <p:cViewPr>
        <p:scale>
          <a:sx n="91" d="100"/>
          <a:sy n="91" d="100"/>
        </p:scale>
        <p:origin x="1632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E96A-2B50-A546-9481-52A5E13BCBC5}" type="datetimeFigureOut">
              <a:t>12/12/18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BB90-74B9-0944-9087-A5FF9B67C543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37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B7DD-3AF3-E144-B1FC-A6FA41CB3855}" type="slidenum"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266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C19AEB-3D71-9A46-B67F-C536D8D449C3}" type="slidenum">
              <a:rPr lang="nb-NO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b-NO" altLang="it-IT"/>
          </a:p>
        </p:txBody>
      </p:sp>
    </p:spTree>
    <p:extLst>
      <p:ext uri="{BB962C8B-B14F-4D97-AF65-F5344CB8AC3E}">
        <p14:creationId xmlns:p14="http://schemas.microsoft.com/office/powerpoint/2010/main" val="129088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Petrucci, Everett per Italia longobarda, raccolta di saggi ‘Lay intellectuals</a:t>
            </a:r>
            <a:r>
              <a:rPr lang="it-IT" baseline="0"/>
              <a:t> in the carolingian world’</a:t>
            </a:r>
          </a:p>
          <a:p>
            <a:r>
              <a:rPr lang="it-IT" baseline="0"/>
              <a:t>Bischoff 1958; Hartmut Hoffmann 1986, rarità dei colophon di laici come prova della loro eccezionalità; Mc Kitterick fondamentale punto di partenza Nicolaj ambiti di copia copisti di codici giuridici; caso dello scriptorium di Barcelona a cavallo tra X e XI secolo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B7DD-3AF3-E144-B1FC-A6FA41CB3855}" type="slidenum"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26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Gerberto di Aurillac al monaco Rainardo</a:t>
            </a:r>
            <a:r>
              <a:rPr lang="it-IT" baseline="0"/>
              <a:t> di Bobbio, gli chiede di procurargli libri.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B90-74B9-0944-9087-A5FF9B67C543}" type="slidenum">
              <a:rPr lang="nb-NO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15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Gerberto di Aurillac al monaco Rainardo</a:t>
            </a:r>
            <a:r>
              <a:rPr lang="it-IT" baseline="0"/>
              <a:t> di Bobbio, gli chiede di procurargli libri.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B90-74B9-0944-9087-A5FF9B67C543}" type="slidenum">
              <a:rPr lang="nb-NO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15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E perché quelli che lo fanno, lo fanno? Orgoglio o vergogna? Perché non c’è bisogno, o per distinguersi in un contesto ecclesiastico?</a:t>
            </a:r>
          </a:p>
        </p:txBody>
      </p:sp>
      <p:sp>
        <p:nvSpPr>
          <p:cNvPr id="40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E5EDFB-BE46-C640-BECD-11E9A495B241}" type="slidenum">
              <a:rPr lang="nb-NO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b-NO" altLang="it-IT"/>
          </a:p>
        </p:txBody>
      </p:sp>
    </p:spTree>
    <p:extLst>
      <p:ext uri="{BB962C8B-B14F-4D97-AF65-F5344CB8AC3E}">
        <p14:creationId xmlns:p14="http://schemas.microsoft.com/office/powerpoint/2010/main" val="93428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E perché quelli che lo fanno, lo fanno? Orgoglio o vergogna? Perché non c’è bisogno, o per distinguersi in un contesto ecclesiastico?</a:t>
            </a:r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8DBFC5-54AC-9D46-9CEC-5754B60FC0A7}" type="slidenum">
              <a:rPr lang="nb-NO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b-NO" altLang="it-IT"/>
          </a:p>
        </p:txBody>
      </p:sp>
    </p:spTree>
    <p:extLst>
      <p:ext uri="{BB962C8B-B14F-4D97-AF65-F5344CB8AC3E}">
        <p14:creationId xmlns:p14="http://schemas.microsoft.com/office/powerpoint/2010/main" val="181100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E perché quelli che lo fanno, lo fanno? Orgoglio o vergogna? Perché non c’è bisogno, o per distinguersi in un contesto ecclesiastico?</a:t>
            </a:r>
          </a:p>
        </p:txBody>
      </p:sp>
      <p:sp>
        <p:nvSpPr>
          <p:cNvPr id="81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7C1523-51FD-B24F-B3F6-010D9FF861C9}" type="slidenum">
              <a:rPr lang="nb-NO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b-NO" altLang="it-IT"/>
          </a:p>
        </p:txBody>
      </p:sp>
    </p:spTree>
    <p:extLst>
      <p:ext uri="{BB962C8B-B14F-4D97-AF65-F5344CB8AC3E}">
        <p14:creationId xmlns:p14="http://schemas.microsoft.com/office/powerpoint/2010/main" val="520639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E perché quelli che lo fanno, lo fanno? Orgoglio o vergogna? Perché non c’è bisogno, o per distinguersi in un contesto ecclesiastico?</a:t>
            </a: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14467-A9B9-7E47-BFFA-06716EBC1EC5}" type="slidenum">
              <a:rPr lang="nb-NO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b-NO" altLang="it-IT"/>
          </a:p>
        </p:txBody>
      </p:sp>
    </p:spTree>
    <p:extLst>
      <p:ext uri="{BB962C8B-B14F-4D97-AF65-F5344CB8AC3E}">
        <p14:creationId xmlns:p14="http://schemas.microsoft.com/office/powerpoint/2010/main" val="19570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E perché quelli che lo fanno, lo fanno? Orgoglio o vergogna? Perché non c’è bisogno, o per distinguersi in un contesto ecclesiastico?</a:t>
            </a: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2A44AC-7D50-9B44-9F21-7F77A2ECB661}" type="slidenum">
              <a:rPr lang="nb-NO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b-NO" altLang="it-IT"/>
          </a:p>
        </p:txBody>
      </p:sp>
    </p:spTree>
    <p:extLst>
      <p:ext uri="{BB962C8B-B14F-4D97-AF65-F5344CB8AC3E}">
        <p14:creationId xmlns:p14="http://schemas.microsoft.com/office/powerpoint/2010/main" val="119529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51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4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31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54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7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35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2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22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72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8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77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210A-F2AF-1546-8B6E-9916265B31F7}" type="datetimeFigureOut">
              <a:t>12/12/18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86EB-390C-674A-B212-9C1E4566A5D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03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2606605" y="3913334"/>
            <a:ext cx="6182330" cy="2019359"/>
          </a:xfrm>
        </p:spPr>
        <p:txBody>
          <a:bodyPr>
            <a:noAutofit/>
          </a:bodyPr>
          <a:lstStyle/>
          <a:p>
            <a:r>
              <a:rPr lang="it-IT" sz="3600" b="1" i="1">
                <a:solidFill>
                  <a:schemeClr val="tx1"/>
                </a:solidFill>
                <a:latin typeface="Garamond"/>
                <a:cs typeface="Garamond"/>
              </a:rPr>
              <a:t>Una presenza nascosta? </a:t>
            </a:r>
          </a:p>
          <a:p>
            <a:r>
              <a:rPr lang="it-IT" sz="3600" b="1" i="1">
                <a:solidFill>
                  <a:schemeClr val="tx1"/>
                </a:solidFill>
                <a:latin typeface="Garamond"/>
                <a:cs typeface="Garamond"/>
              </a:rPr>
              <a:t>I copisti laici prima del XII secolo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0" y="296385"/>
            <a:ext cx="9144000" cy="1541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cap="small" dirty="0">
                <a:solidFill>
                  <a:schemeClr val="tx1"/>
                </a:solidFill>
                <a:latin typeface="Garamond"/>
                <a:cs typeface="Garamond"/>
              </a:rPr>
              <a:t>Università degli studi di Ferrara</a:t>
            </a:r>
          </a:p>
          <a:p>
            <a:r>
              <a:rPr lang="it-IT" sz="2800" b="1" i="1" dirty="0">
                <a:solidFill>
                  <a:schemeClr val="tx1"/>
                </a:solidFill>
                <a:latin typeface="Garamond"/>
                <a:cs typeface="Garamond"/>
              </a:rPr>
              <a:t>III seminario di Paleografia latina </a:t>
            </a:r>
            <a:endParaRPr lang="it-IT" sz="2800" dirty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martedì 11 dicembre 2018</a:t>
            </a:r>
          </a:p>
          <a:p>
            <a:endParaRPr lang="it-IT" sz="2800" i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273"/>
            <a:ext cx="2452125" cy="33075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38047" y="2289481"/>
            <a:ext cx="70679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latin typeface="Garamond"/>
                <a:cs typeface="Garamond"/>
              </a:rPr>
              <a:t>Laura Pani (Università degli Studi di Udine)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5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asellaDiTesto 2"/>
          <p:cNvSpPr txBox="1">
            <a:spLocks noChangeArrowheads="1"/>
          </p:cNvSpPr>
          <p:nvPr/>
        </p:nvSpPr>
        <p:spPr bwMode="auto">
          <a:xfrm>
            <a:off x="1983581" y="1127523"/>
            <a:ext cx="52193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700">
                <a:latin typeface="Garamond" charset="0"/>
                <a:ea typeface="Garamond" charset="0"/>
                <a:cs typeface="Garamond" charset="0"/>
              </a:rPr>
              <a:t>Fonti per riconoscere un copista laico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2341960"/>
            <a:ext cx="14782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>
                <a:latin typeface="Garamond" charset="0"/>
                <a:ea typeface="Garamond" charset="0"/>
                <a:cs typeface="Garamond" charset="0"/>
                <a:sym typeface="Wingdings" charset="2"/>
              </a:rPr>
              <a:t>1.	</a:t>
            </a:r>
            <a:r>
              <a:rPr lang="it-IT" altLang="it-IT" sz="2100" i="1">
                <a:latin typeface="Garamond" charset="0"/>
                <a:ea typeface="Garamond" charset="0"/>
                <a:cs typeface="Garamond" charset="0"/>
                <a:sym typeface="Wingdings" charset="2"/>
              </a:rPr>
              <a:t>colophons</a:t>
            </a:r>
            <a:endParaRPr lang="it-IT" altLang="it-IT" sz="2100" i="1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8985" y="2906317"/>
            <a:ext cx="660201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anonimi; nome (+ </a:t>
            </a:r>
            <a:r>
              <a:rPr lang="it-IT" altLang="it-IT" sz="1950" i="1">
                <a:latin typeface="Garamond" charset="0"/>
                <a:ea typeface="Garamond" charset="0"/>
                <a:cs typeface="Garamond" charset="0"/>
                <a:sym typeface="Wingdings" charset="2"/>
              </a:rPr>
              <a:t>scriptor</a:t>
            </a: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); titoli ecclesiastici; titoli ‘ambivalenti’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98985" y="4529138"/>
            <a:ext cx="662713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fino all’XI secolo: laico = non ecclesiastico (inferiore o di pari</a:t>
            </a:r>
          </a:p>
          <a:p>
            <a:pPr eaLnBrk="1" hangingPunct="1"/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	dignità); eventualmente = </a:t>
            </a:r>
            <a:r>
              <a:rPr lang="it-IT" altLang="it-IT" sz="1950" i="1">
                <a:latin typeface="Garamond" charset="0"/>
                <a:ea typeface="Garamond" charset="0"/>
                <a:cs typeface="Garamond" charset="0"/>
                <a:sym typeface="Wingdings" charset="2"/>
              </a:rPr>
              <a:t>illitteratus</a:t>
            </a:r>
            <a:endParaRPr lang="it-IT" altLang="it-IT" sz="1950">
              <a:latin typeface="Garamond" charset="0"/>
              <a:ea typeface="Garamond" charset="0"/>
              <a:cs typeface="Garamond" charset="0"/>
              <a:sym typeface="Wingdings" charset="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98985" y="3988594"/>
            <a:ext cx="388240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termine </a:t>
            </a:r>
            <a:r>
              <a:rPr lang="it-IT" altLang="it-IT" sz="1950" i="1">
                <a:latin typeface="Garamond" charset="0"/>
                <a:ea typeface="Garamond" charset="0"/>
                <a:cs typeface="Garamond" charset="0"/>
                <a:sym typeface="Wingdings" charset="2"/>
              </a:rPr>
              <a:t>laicus</a:t>
            </a: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 raro nei manoscritti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84735" y="5369719"/>
            <a:ext cx="5894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 b="1">
                <a:latin typeface="Garamond" charset="0"/>
                <a:ea typeface="Garamond" charset="0"/>
                <a:cs typeface="Garamond" charset="0"/>
                <a:sym typeface="Wingdings" charset="2"/>
              </a:rPr>
              <a:t>perché così pochi scribi si qualificano come laici?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98985" y="3446860"/>
            <a:ext cx="34307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solo tre con qualifica di </a:t>
            </a:r>
            <a:r>
              <a:rPr lang="it-IT" altLang="it-IT" sz="1950" i="1">
                <a:latin typeface="Garamond" charset="0"/>
                <a:ea typeface="Garamond" charset="0"/>
                <a:cs typeface="Garamond" charset="0"/>
                <a:sym typeface="Wingdings" charset="2"/>
              </a:rPr>
              <a:t>laicus</a:t>
            </a:r>
            <a:endParaRPr lang="it-IT" altLang="it-IT" sz="1950">
              <a:latin typeface="Garamond" charset="0"/>
              <a:ea typeface="Garamond" charset="0"/>
              <a:cs typeface="Garamond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67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asellaDiTesto 2"/>
          <p:cNvSpPr txBox="1">
            <a:spLocks noChangeArrowheads="1"/>
          </p:cNvSpPr>
          <p:nvPr/>
        </p:nvSpPr>
        <p:spPr bwMode="auto">
          <a:xfrm>
            <a:off x="1983581" y="1127523"/>
            <a:ext cx="52193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700">
                <a:latin typeface="Garamond" charset="0"/>
                <a:ea typeface="Garamond" charset="0"/>
                <a:cs typeface="Garamond" charset="0"/>
              </a:rPr>
              <a:t>Fonti per riconoscere un copista laico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2563416"/>
            <a:ext cx="42062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>
                <a:latin typeface="Garamond" charset="0"/>
                <a:ea typeface="Garamond" charset="0"/>
                <a:cs typeface="Garamond" charset="0"/>
                <a:sym typeface="Wingdings" charset="2"/>
              </a:rPr>
              <a:t>2.	ciò che i copisti dicono di se stessi</a:t>
            </a:r>
            <a:endParaRPr lang="it-IT" altLang="it-IT" sz="21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8985" y="3127773"/>
            <a:ext cx="351403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altri titoli, posizione, relazioni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98985" y="3668316"/>
            <a:ext cx="658064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it-IT" sz="1950">
                <a:latin typeface="Garamond"/>
                <a:cs typeface="Garamond"/>
                <a:sym typeface="Wingdings"/>
              </a:rPr>
              <a:t>assenza di titoli ecclesiastici non autorizza a ipotizzare lo stato </a:t>
            </a:r>
          </a:p>
          <a:p>
            <a:pPr>
              <a:defRPr/>
            </a:pPr>
            <a:r>
              <a:rPr lang="it-IT" sz="1950">
                <a:latin typeface="Garamond"/>
                <a:cs typeface="Garamond"/>
                <a:sym typeface="Wingdings"/>
              </a:rPr>
              <a:t>	di laico (né la presenza di titoli diversi)</a:t>
            </a:r>
          </a:p>
        </p:txBody>
      </p:sp>
    </p:spTree>
    <p:extLst>
      <p:ext uri="{BB962C8B-B14F-4D97-AF65-F5344CB8AC3E}">
        <p14:creationId xmlns:p14="http://schemas.microsoft.com/office/powerpoint/2010/main" val="628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sellaDiTesto 2"/>
          <p:cNvSpPr txBox="1">
            <a:spLocks noChangeArrowheads="1"/>
          </p:cNvSpPr>
          <p:nvPr/>
        </p:nvSpPr>
        <p:spPr bwMode="auto">
          <a:xfrm>
            <a:off x="1983581" y="1127523"/>
            <a:ext cx="52193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700">
                <a:latin typeface="Garamond" charset="0"/>
                <a:ea typeface="Garamond" charset="0"/>
                <a:cs typeface="Garamond" charset="0"/>
              </a:rPr>
              <a:t>Fonti per riconoscere un copista laico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2563416"/>
            <a:ext cx="26337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>
                <a:latin typeface="Garamond" charset="0"/>
                <a:ea typeface="Garamond" charset="0"/>
                <a:cs typeface="Garamond" charset="0"/>
                <a:sym typeface="Wingdings" charset="2"/>
              </a:rPr>
              <a:t>3.	fonti iconografiche</a:t>
            </a:r>
            <a:endParaRPr lang="it-IT" altLang="it-IT" sz="21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8985" y="3127773"/>
            <a:ext cx="37930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ritratti o autoritratti di scribi laici</a:t>
            </a:r>
          </a:p>
        </p:txBody>
      </p:sp>
    </p:spTree>
    <p:extLst>
      <p:ext uri="{BB962C8B-B14F-4D97-AF65-F5344CB8AC3E}">
        <p14:creationId xmlns:p14="http://schemas.microsoft.com/office/powerpoint/2010/main" val="13118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69" y="1245394"/>
            <a:ext cx="3450431" cy="47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3213497" cy="4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544242" y="5308998"/>
            <a:ext cx="25255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1650">
                <a:latin typeface="Garamond" charset="0"/>
                <a:ea typeface="Garamond" charset="0"/>
                <a:cs typeface="Garamond" charset="0"/>
                <a:sym typeface="Wingdings" charset="2"/>
              </a:rPr>
              <a:t>Madrid, AHN, L. 1097 (970)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5462588" y="877491"/>
            <a:ext cx="186268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1650">
                <a:latin typeface="Garamond" charset="0"/>
                <a:ea typeface="Garamond" charset="0"/>
                <a:cs typeface="Garamond" charset="0"/>
                <a:sym typeface="Wingdings" charset="2"/>
              </a:rPr>
              <a:t>Bremen, S-UB, 0021</a:t>
            </a:r>
          </a:p>
        </p:txBody>
      </p:sp>
    </p:spTree>
    <p:extLst>
      <p:ext uri="{BB962C8B-B14F-4D97-AF65-F5344CB8AC3E}">
        <p14:creationId xmlns:p14="http://schemas.microsoft.com/office/powerpoint/2010/main" val="15440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asellaDiTesto 2"/>
          <p:cNvSpPr txBox="1">
            <a:spLocks noChangeArrowheads="1"/>
          </p:cNvSpPr>
          <p:nvPr/>
        </p:nvSpPr>
        <p:spPr bwMode="auto">
          <a:xfrm>
            <a:off x="1983581" y="1127523"/>
            <a:ext cx="52193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700">
                <a:latin typeface="Garamond" charset="0"/>
                <a:ea typeface="Garamond" charset="0"/>
                <a:cs typeface="Garamond" charset="0"/>
              </a:rPr>
              <a:t>Fonti per riconoscere un copista laico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0" y="2563416"/>
            <a:ext cx="26337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>
                <a:latin typeface="Garamond" charset="0"/>
                <a:ea typeface="Garamond" charset="0"/>
                <a:cs typeface="Garamond" charset="0"/>
                <a:sym typeface="Wingdings" charset="2"/>
              </a:rPr>
              <a:t>3.	fonti iconografiche</a:t>
            </a:r>
            <a:endParaRPr lang="it-IT" altLang="it-IT" sz="21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398985" y="3127773"/>
            <a:ext cx="37930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ritratti o autoritratti di scribi laici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20491" y="3667125"/>
            <a:ext cx="2932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>
                <a:latin typeface="Garamond" charset="0"/>
                <a:ea typeface="Garamond" charset="0"/>
                <a:cs typeface="Garamond" charset="0"/>
                <a:sym typeface="Wingdings" charset="2"/>
              </a:rPr>
              <a:t>-	chierici e monaci: tonsura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20492" y="4083844"/>
            <a:ext cx="1604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>
                <a:latin typeface="Garamond" charset="0"/>
                <a:ea typeface="Garamond" charset="0"/>
                <a:cs typeface="Garamond" charset="0"/>
                <a:sym typeface="Wingdings" charset="2"/>
              </a:rPr>
              <a:t>-	laici: barba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20491" y="4500563"/>
            <a:ext cx="3836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>
                <a:latin typeface="Garamond" charset="0"/>
                <a:ea typeface="Garamond" charset="0"/>
                <a:cs typeface="Garamond" charset="0"/>
                <a:sym typeface="Wingdings" charset="2"/>
              </a:rPr>
              <a:t>-	vesti ecclesiastiche: lunghe (tonaca)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20491" y="4918472"/>
            <a:ext cx="3462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>
                <a:latin typeface="Garamond" charset="0"/>
                <a:ea typeface="Garamond" charset="0"/>
                <a:cs typeface="Garamond" charset="0"/>
                <a:sym typeface="Wingdings" charset="2"/>
              </a:rPr>
              <a:t>-	vesti laici: corte, mantello, spilla</a:t>
            </a:r>
          </a:p>
        </p:txBody>
      </p:sp>
      <p:pic>
        <p:nvPicPr>
          <p:cNvPr id="10248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29" y="4174332"/>
            <a:ext cx="1343025" cy="18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98" y="2118123"/>
            <a:ext cx="1739503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20492" y="5335191"/>
            <a:ext cx="2632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>
                <a:latin typeface="Garamond" charset="0"/>
                <a:ea typeface="Garamond" charset="0"/>
                <a:cs typeface="Garamond" charset="0"/>
                <a:sym typeface="Wingdings" charset="2"/>
              </a:rPr>
              <a:t>-	cfr. Salterio di Werden</a:t>
            </a:r>
          </a:p>
        </p:txBody>
      </p:sp>
    </p:spTree>
    <p:extLst>
      <p:ext uri="{BB962C8B-B14F-4D97-AF65-F5344CB8AC3E}">
        <p14:creationId xmlns:p14="http://schemas.microsoft.com/office/powerpoint/2010/main" val="4009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asellaDiTesto 2"/>
          <p:cNvSpPr txBox="1">
            <a:spLocks noChangeArrowheads="1"/>
          </p:cNvSpPr>
          <p:nvPr/>
        </p:nvSpPr>
        <p:spPr bwMode="auto">
          <a:xfrm>
            <a:off x="1983581" y="1127523"/>
            <a:ext cx="52193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700">
                <a:latin typeface="Garamond" charset="0"/>
                <a:ea typeface="Garamond" charset="0"/>
                <a:cs typeface="Garamond" charset="0"/>
              </a:rPr>
              <a:t>Fonti per riconoscere un copista laico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2563416"/>
            <a:ext cx="26337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>
                <a:latin typeface="Garamond" charset="0"/>
                <a:ea typeface="Garamond" charset="0"/>
                <a:cs typeface="Garamond" charset="0"/>
                <a:sym typeface="Wingdings" charset="2"/>
              </a:rPr>
              <a:t>3.	fonti iconografiche</a:t>
            </a:r>
            <a:endParaRPr lang="it-IT" altLang="it-IT" sz="21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398985" y="3127773"/>
            <a:ext cx="37930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ritratti o autoritratti di scribi laici</a:t>
            </a:r>
          </a:p>
        </p:txBody>
      </p:sp>
      <p:pic>
        <p:nvPicPr>
          <p:cNvPr id="1229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29" y="4174332"/>
            <a:ext cx="1343025" cy="18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98" y="2118123"/>
            <a:ext cx="1739503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98985" y="3639741"/>
            <a:ext cx="376256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it-IT" sz="1950">
                <a:latin typeface="Garamond"/>
                <a:cs typeface="Garamond"/>
                <a:sym typeface="Wingdings"/>
              </a:rPr>
              <a:t>chiara volontà di distinguere laici </a:t>
            </a:r>
          </a:p>
          <a:p>
            <a:pPr>
              <a:defRPr/>
            </a:pPr>
            <a:r>
              <a:rPr lang="it-IT" sz="1950">
                <a:latin typeface="Garamond"/>
                <a:cs typeface="Garamond"/>
                <a:sym typeface="Wingdings"/>
              </a:rPr>
              <a:t>	ed ecclesiastici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98985" y="4964907"/>
            <a:ext cx="460735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rarità delle fonti = rarità della situazione?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98985" y="4452938"/>
            <a:ext cx="443602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stessa penna, stesso supporto scrittorio</a:t>
            </a:r>
          </a:p>
        </p:txBody>
      </p:sp>
    </p:spTree>
    <p:extLst>
      <p:ext uri="{BB962C8B-B14F-4D97-AF65-F5344CB8AC3E}">
        <p14:creationId xmlns:p14="http://schemas.microsoft.com/office/powerpoint/2010/main" val="14845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sellaDiTesto 2"/>
          <p:cNvSpPr txBox="1">
            <a:spLocks noChangeArrowheads="1"/>
          </p:cNvSpPr>
          <p:nvPr/>
        </p:nvSpPr>
        <p:spPr bwMode="auto">
          <a:xfrm>
            <a:off x="1983581" y="1127523"/>
            <a:ext cx="52193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700">
                <a:latin typeface="Garamond" charset="0"/>
                <a:ea typeface="Garamond" charset="0"/>
                <a:cs typeface="Garamond" charset="0"/>
              </a:rPr>
              <a:t>Fonti per riconoscere un copista laico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1" y="2078831"/>
            <a:ext cx="37914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>
                <a:latin typeface="Garamond" charset="0"/>
                <a:ea typeface="Garamond" charset="0"/>
                <a:cs typeface="Garamond" charset="0"/>
                <a:sym typeface="Wingdings" charset="2"/>
              </a:rPr>
              <a:t>4.	fonti letterarie e documentarie</a:t>
            </a:r>
            <a:endParaRPr lang="it-IT" altLang="it-IT" sz="21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43000" y="2762250"/>
            <a:ext cx="33983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>
                <a:latin typeface="Garamond" charset="0"/>
                <a:ea typeface="Garamond" charset="0"/>
                <a:cs typeface="Garamond" charset="0"/>
                <a:sym typeface="Wingdings" charset="2"/>
              </a:rPr>
              <a:t>5.	contenuto del manoscritto</a:t>
            </a:r>
            <a:endParaRPr lang="it-IT" altLang="it-IT" sz="21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81150" y="3180160"/>
            <a:ext cx="656609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it-IT" sz="1950">
                <a:latin typeface="Garamond"/>
                <a:cs typeface="Garamond"/>
              </a:rPr>
              <a:t>testi di autori ecclesiastici o laici per pubblico laico </a:t>
            </a:r>
          </a:p>
          <a:p>
            <a:pPr>
              <a:defRPr/>
            </a:pPr>
            <a:r>
              <a:rPr lang="it-IT" sz="1950">
                <a:latin typeface="Garamond"/>
                <a:cs typeface="Garamond"/>
                <a:sym typeface="Wingdings"/>
              </a:rPr>
              <a:t>	(Jona of Orléans, </a:t>
            </a:r>
            <a:r>
              <a:rPr lang="it-IT" sz="1950" i="1">
                <a:latin typeface="Garamond"/>
                <a:cs typeface="Garamond"/>
                <a:sym typeface="Wingdings"/>
              </a:rPr>
              <a:t>De institutione laicali</a:t>
            </a:r>
            <a:r>
              <a:rPr lang="it-IT" sz="1950">
                <a:latin typeface="Garamond"/>
                <a:cs typeface="Garamond"/>
                <a:sym typeface="Wingdings"/>
              </a:rPr>
              <a:t>; Dhuoda, </a:t>
            </a:r>
            <a:r>
              <a:rPr lang="it-IT" sz="1950" i="1">
                <a:latin typeface="Garamond"/>
                <a:cs typeface="Garamond"/>
                <a:sym typeface="Wingdings"/>
              </a:rPr>
              <a:t>Liber manualis</a:t>
            </a:r>
            <a:r>
              <a:rPr lang="it-IT" sz="1950">
                <a:latin typeface="Garamond"/>
                <a:cs typeface="Garamond"/>
                <a:sym typeface="Wingdings"/>
              </a:rPr>
              <a:t>)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81150" y="4414838"/>
            <a:ext cx="570540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it-IT" sz="1950">
                <a:latin typeface="Garamond"/>
                <a:cs typeface="Garamond"/>
                <a:sym typeface="Wingdings"/>
              </a:rPr>
              <a:t>testi copiati da laici per uso personale (libri scolastici, </a:t>
            </a:r>
          </a:p>
          <a:p>
            <a:pPr>
              <a:defRPr/>
            </a:pPr>
            <a:r>
              <a:rPr lang="it-IT" sz="1950" i="1">
                <a:latin typeface="Garamond"/>
                <a:cs typeface="Garamond"/>
                <a:sym typeface="Wingdings"/>
              </a:rPr>
              <a:t>	</a:t>
            </a:r>
            <a:r>
              <a:rPr lang="it-IT" sz="1950">
                <a:latin typeface="Garamond"/>
                <a:cs typeface="Garamond"/>
                <a:sym typeface="Wingdings"/>
              </a:rPr>
              <a:t>testi professionali)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81150" y="3948113"/>
            <a:ext cx="44135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</a:rPr>
              <a:t>testi usati in contesti laici (libri di leggi)</a:t>
            </a:r>
            <a:endParaRPr lang="it-IT" altLang="it-IT" sz="1950">
              <a:latin typeface="Garamond" charset="0"/>
              <a:ea typeface="Garamond" charset="0"/>
              <a:cs typeface="Garamond" charset="0"/>
              <a:sym typeface="Wingdings" charset="2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581150" y="5181600"/>
            <a:ext cx="527894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(testi di contenuto laico copiati da ecclesiastici; </a:t>
            </a:r>
          </a:p>
          <a:p>
            <a:pPr eaLnBrk="1" hangingPunct="1"/>
            <a:r>
              <a:rPr lang="it-IT" altLang="it-IT" sz="1950">
                <a:latin typeface="Garamond" charset="0"/>
                <a:ea typeface="Garamond" charset="0"/>
                <a:cs typeface="Garamond" charset="0"/>
                <a:sym typeface="Wingdings" charset="2"/>
              </a:rPr>
              <a:t>	laici interessati a testi di contenuto ecclesiastico)</a:t>
            </a:r>
            <a:endParaRPr lang="it-IT" altLang="it-IT" sz="1950" i="1">
              <a:latin typeface="Garamond" charset="0"/>
              <a:ea typeface="Garamond" charset="0"/>
              <a:cs typeface="Garamond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87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4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2"/>
          <p:cNvSpPr txBox="1">
            <a:spLocks noChangeArrowheads="1"/>
          </p:cNvSpPr>
          <p:nvPr/>
        </p:nvSpPr>
        <p:spPr bwMode="auto">
          <a:xfrm>
            <a:off x="3623073" y="1104901"/>
            <a:ext cx="194155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700">
                <a:latin typeface="Garamond" charset="0"/>
                <a:ea typeface="Garamond" charset="0"/>
                <a:cs typeface="Garamond" charset="0"/>
              </a:rPr>
              <a:t>Introduzione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766" y="2349103"/>
            <a:ext cx="30585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t-IT" altLang="it-IT" sz="2100">
                <a:latin typeface="Garamond" charset="0"/>
                <a:ea typeface="Garamond" charset="0"/>
                <a:cs typeface="Garamond" charset="0"/>
                <a:sym typeface="Wingdings" charset="2"/>
              </a:rPr>
              <a:t>-	chi erano i copisti laici?</a:t>
            </a:r>
            <a:endParaRPr lang="it-IT" altLang="it-IT" sz="21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72766" y="2958704"/>
            <a:ext cx="67073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it-IT" sz="2100">
                <a:latin typeface="Garamond"/>
                <a:cs typeface="Garamond"/>
                <a:sym typeface="Wingdings"/>
              </a:rPr>
              <a:t>cosa possiamo dedurre dalla loro presentazione del testo su</a:t>
            </a:r>
          </a:p>
          <a:p>
            <a:pPr>
              <a:defRPr/>
            </a:pPr>
            <a:r>
              <a:rPr lang="it-IT" sz="2100">
                <a:latin typeface="Garamond"/>
                <a:cs typeface="Garamond"/>
                <a:sym typeface="Wingdings"/>
              </a:rPr>
              <a:t>	ruolo, posizione,  metodo di lavoro?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2766" y="3890963"/>
            <a:ext cx="62584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it-IT" sz="2100">
                <a:latin typeface="Garamond"/>
                <a:cs typeface="Garamond"/>
                <a:sym typeface="Wingdings"/>
              </a:rPr>
              <a:t>ci sono indizi che permettano di ipotizzare la presenza </a:t>
            </a:r>
          </a:p>
          <a:p>
            <a:pPr>
              <a:defRPr/>
            </a:pPr>
            <a:r>
              <a:rPr lang="it-IT" sz="2100">
                <a:latin typeface="Garamond"/>
                <a:cs typeface="Garamond"/>
                <a:sym typeface="Wingdings"/>
              </a:rPr>
              <a:t>	di un copista laico in assenza di altre indicazioni?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72767" y="4824413"/>
            <a:ext cx="62812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it-IT" sz="2100">
                <a:latin typeface="Garamond"/>
                <a:cs typeface="Garamond"/>
                <a:sym typeface="Wingdings"/>
              </a:rPr>
              <a:t>quanto i contesti di conservazione hanno influito </a:t>
            </a:r>
          </a:p>
          <a:p>
            <a:pPr>
              <a:defRPr/>
            </a:pPr>
            <a:r>
              <a:rPr lang="it-IT" sz="2100">
                <a:latin typeface="Garamond"/>
                <a:cs typeface="Garamond"/>
                <a:sym typeface="Wingdings"/>
              </a:rPr>
              <a:t>	sulla sopravvivenza di una eventuale produzione laica?</a:t>
            </a:r>
          </a:p>
        </p:txBody>
      </p:sp>
    </p:spTree>
    <p:extLst>
      <p:ext uri="{BB962C8B-B14F-4D97-AF65-F5344CB8AC3E}">
        <p14:creationId xmlns:p14="http://schemas.microsoft.com/office/powerpoint/2010/main" val="19436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9232" y="1443841"/>
            <a:ext cx="79055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>
                <a:latin typeface="Garamond"/>
                <a:cs typeface="Garamond"/>
              </a:rPr>
              <a:t>L. Pani, </a:t>
            </a:r>
          </a:p>
          <a:p>
            <a:r>
              <a:rPr lang="it-IT" sz="3600" i="1">
                <a:latin typeface="Garamond"/>
                <a:cs typeface="Garamond"/>
              </a:rPr>
              <a:t>Lay Scribes before c. 1100: Books, Texts, Scripts</a:t>
            </a:r>
          </a:p>
          <a:p>
            <a:endParaRPr lang="it-IT" sz="3600" i="1">
              <a:latin typeface="Garamond"/>
              <a:cs typeface="Garamond"/>
            </a:endParaRPr>
          </a:p>
          <a:p>
            <a:endParaRPr lang="it-IT" sz="3600" i="1">
              <a:latin typeface="Garamond"/>
              <a:cs typeface="Garamond"/>
            </a:endParaRPr>
          </a:p>
          <a:p>
            <a:r>
              <a:rPr lang="it-IT" sz="3600">
                <a:latin typeface="Garamond"/>
                <a:cs typeface="Garamond"/>
              </a:rPr>
              <a:t>20. Colloquio del CIPL </a:t>
            </a:r>
          </a:p>
          <a:p>
            <a:r>
              <a:rPr lang="it-IT" sz="3600">
                <a:latin typeface="Garamond"/>
                <a:cs typeface="Garamond"/>
              </a:rPr>
              <a:t>“Scribes and the Presentation of the Text” </a:t>
            </a:r>
          </a:p>
          <a:p>
            <a:r>
              <a:rPr lang="it-IT" sz="3600">
                <a:latin typeface="Garamond"/>
                <a:cs typeface="Garamond"/>
              </a:rPr>
              <a:t>(Yale, settembre 2017)</a:t>
            </a:r>
            <a:r>
              <a:rPr lang="it-IT" sz="3600" i="1">
                <a:latin typeface="Garamond"/>
                <a:cs typeface="Garamon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8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241"/>
            <a:ext cx="2452125" cy="33075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55318" y="1815174"/>
            <a:ext cx="3352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it-IT" sz="4000">
                <a:latin typeface="Garamond"/>
                <a:cs typeface="Garamond"/>
              </a:rPr>
              <a:t>Introduzione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55318" y="2678555"/>
            <a:ext cx="5622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it-IT" sz="4000">
                <a:latin typeface="Garamond"/>
                <a:cs typeface="Garamond"/>
              </a:rPr>
              <a:t>Manoscritti di scribi laici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55318" y="3541936"/>
            <a:ext cx="5250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it-IT" sz="4000">
                <a:latin typeface="Garamond"/>
                <a:cs typeface="Garamond"/>
              </a:rPr>
              <a:t>Un altro caso di studio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55318" y="4405317"/>
            <a:ext cx="3134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it-IT" sz="4000">
                <a:latin typeface="Garamond"/>
                <a:cs typeface="Garamond"/>
              </a:rPr>
              <a:t>Conclusioni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14637" y="1971963"/>
            <a:ext cx="3777604" cy="534386"/>
          </a:xfrm>
          <a:prstGeom prst="rect">
            <a:avLst/>
          </a:prstGeom>
          <a:solidFill>
            <a:srgbClr val="C0504D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306457" y="330510"/>
            <a:ext cx="25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>
                <a:latin typeface="Garamond"/>
                <a:cs typeface="Garamond"/>
              </a:rPr>
              <a:t>Introduzione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91796" y="1931274"/>
            <a:ext cx="8688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1100 circa: spartiacque nei sistemi di produzione del libro</a:t>
            </a:r>
            <a:endParaRPr lang="it-IT" sz="2800" i="1">
              <a:latin typeface="Garamond"/>
              <a:cs typeface="Garamond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91796" y="2833287"/>
            <a:ext cx="8728160" cy="1961701"/>
            <a:chOff x="261865" y="1407728"/>
            <a:chExt cx="8728160" cy="1961701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300399" y="2076767"/>
              <a:ext cx="7230540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it-IT" sz="2600">
                  <a:latin typeface="Garamond"/>
                  <a:cs typeface="Garamond"/>
                  <a:sym typeface="Wingdings"/>
                </a:rPr>
                <a:t>«Des le milieu du IX siècle, il n’y a sûrement plus, dans</a:t>
              </a:r>
            </a:p>
            <a:p>
              <a:pPr algn="just"/>
              <a:r>
                <a:rPr lang="it-IT" sz="2600">
                  <a:latin typeface="Garamond"/>
                  <a:cs typeface="Garamond"/>
                  <a:sym typeface="Wingdings"/>
                </a:rPr>
                <a:t>l’ancienne Gaule, que des </a:t>
              </a:r>
              <a:r>
                <a:rPr lang="it-IT" sz="2600" i="1">
                  <a:latin typeface="Garamond"/>
                  <a:cs typeface="Garamond"/>
                  <a:sym typeface="Wingdings"/>
                </a:rPr>
                <a:t>scriptoria</a:t>
              </a:r>
              <a:r>
                <a:rPr lang="it-IT" sz="2600">
                  <a:latin typeface="Garamond"/>
                  <a:cs typeface="Garamond"/>
                  <a:sym typeface="Wingdings"/>
                </a:rPr>
                <a:t> ecclésiastiques ou</a:t>
              </a:r>
            </a:p>
            <a:p>
              <a:pPr algn="just"/>
              <a:r>
                <a:rPr lang="it-IT" sz="2600">
                  <a:latin typeface="Garamond"/>
                  <a:cs typeface="Garamond"/>
                  <a:sym typeface="Wingdings"/>
                </a:rPr>
                <a:t>monastiques»</a:t>
              </a:r>
              <a:endParaRPr lang="it-IT" sz="2600" i="1">
                <a:latin typeface="Garamond"/>
                <a:cs typeface="Garamond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61865" y="1407728"/>
              <a:ext cx="87281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800">
                  <a:latin typeface="Garamond"/>
                  <a:cs typeface="Garamond"/>
                  <a:sym typeface="Wingdings"/>
                </a:rPr>
                <a:t>-	E. Lesne, </a:t>
              </a:r>
              <a:r>
                <a:rPr lang="it-IT" sz="2800" i="1">
                  <a:latin typeface="Garamond"/>
                  <a:cs typeface="Garamond"/>
                  <a:sym typeface="Wingdings"/>
                </a:rPr>
                <a:t>Histoire de la proprieté ecclesiastique en France </a:t>
              </a:r>
              <a:r>
                <a:rPr lang="it-IT" sz="2800">
                  <a:latin typeface="Garamond"/>
                  <a:cs typeface="Garamond"/>
                  <a:sym typeface="Wingdings"/>
                </a:rPr>
                <a:t>(1938):</a:t>
              </a:r>
              <a:endParaRPr lang="it-IT" sz="2800" i="1">
                <a:latin typeface="Garamond"/>
                <a:cs typeface="Garamond"/>
              </a:endParaRPr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1796" y="5173781"/>
            <a:ext cx="7865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dagli anni ‘50: parziale revisione di questa posizione</a:t>
            </a:r>
            <a:endParaRPr lang="it-IT" sz="2800" i="1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440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306457" y="330510"/>
            <a:ext cx="25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>
                <a:latin typeface="Garamond"/>
                <a:cs typeface="Garamond"/>
              </a:rPr>
              <a:t>Introduzione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755" y="4745528"/>
            <a:ext cx="652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studi su alfabetismo e cultura scritta (laici)</a:t>
            </a:r>
            <a:endParaRPr lang="it-IT" sz="2800" i="1">
              <a:latin typeface="Garamond"/>
              <a:cs typeface="Garamond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54306" y="5381608"/>
            <a:ext cx="52501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</a:rPr>
              <a:t>Petrucci; Everett (Italia longobarda)</a:t>
            </a:r>
            <a:endParaRPr lang="it-IT" sz="2600">
              <a:latin typeface="Garamond"/>
              <a:cs typeface="Garamond"/>
              <a:sym typeface="Wingding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1451165"/>
            <a:ext cx="89522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600">
                <a:latin typeface="Garamond"/>
                <a:cs typeface="Garamond"/>
              </a:rPr>
              <a:t>-	</a:t>
            </a:r>
            <a:r>
              <a:rPr lang="it-IT" sz="2800">
                <a:latin typeface="Garamond"/>
                <a:cs typeface="Garamond"/>
              </a:rPr>
              <a:t>ambiti di copia non ecclesiastici (per specifici testi, </a:t>
            </a:r>
          </a:p>
          <a:p>
            <a:r>
              <a:rPr lang="it-IT" sz="2800">
                <a:latin typeface="Garamond"/>
                <a:cs typeface="Garamond"/>
              </a:rPr>
              <a:t>	casi di studio)</a:t>
            </a:r>
            <a:endParaRPr lang="it-IT" sz="2800">
              <a:latin typeface="Garamond"/>
              <a:cs typeface="Garamond"/>
              <a:sym typeface="Wingdings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37107" y="2544132"/>
            <a:ext cx="67377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</a:rPr>
              <a:t>Bischoff 1958; H. Hoffman 1986; Nicolaj 2001 </a:t>
            </a:r>
            <a:endParaRPr lang="it-IT" sz="2600">
              <a:latin typeface="Garamond"/>
              <a:cs typeface="Garamond"/>
              <a:sym typeface="Wingdings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54306" y="5986911"/>
            <a:ext cx="62632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 i="1">
                <a:latin typeface="Garamond"/>
                <a:cs typeface="Garamond"/>
              </a:rPr>
              <a:t>Lay Intellectuals in the Carolingian World </a:t>
            </a:r>
            <a:r>
              <a:rPr lang="it-IT" sz="2600">
                <a:latin typeface="Garamond"/>
                <a:cs typeface="Garamond"/>
              </a:rPr>
              <a:t>(2007)</a:t>
            </a:r>
            <a:endParaRPr lang="it-IT" sz="2600" i="1">
              <a:latin typeface="Garamond"/>
              <a:cs typeface="Garamond"/>
              <a:sym typeface="Wingdings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37107" y="3175435"/>
            <a:ext cx="80970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</a:rPr>
              <a:t>R. McKitterick, </a:t>
            </a:r>
            <a:r>
              <a:rPr lang="it-IT" sz="2600" i="1">
                <a:latin typeface="Garamond"/>
                <a:cs typeface="Garamond"/>
              </a:rPr>
              <a:t>The Carolingians and the Written Word </a:t>
            </a:r>
            <a:r>
              <a:rPr lang="it-IT" sz="2600">
                <a:latin typeface="Garamond"/>
                <a:cs typeface="Garamond"/>
              </a:rPr>
              <a:t>(1989)</a:t>
            </a:r>
            <a:endParaRPr lang="it-IT" sz="2600">
              <a:latin typeface="Garamond"/>
              <a:cs typeface="Garamond"/>
              <a:sym typeface="Wingdings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37107" y="3806739"/>
            <a:ext cx="83150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 i="1">
                <a:latin typeface="Garamond"/>
                <a:cs typeface="Garamond"/>
                <a:sym typeface="Wingdings"/>
              </a:rPr>
              <a:t>scriptorium</a:t>
            </a:r>
            <a:r>
              <a:rPr lang="it-IT" sz="2600">
                <a:latin typeface="Garamond"/>
                <a:cs typeface="Garamond"/>
                <a:sym typeface="Wingdings"/>
              </a:rPr>
              <a:t> del giudice Bonsom di Barcelona (X-XI secolo)</a:t>
            </a:r>
          </a:p>
        </p:txBody>
      </p:sp>
    </p:spTree>
    <p:extLst>
      <p:ext uri="{BB962C8B-B14F-4D97-AF65-F5344CB8AC3E}">
        <p14:creationId xmlns:p14="http://schemas.microsoft.com/office/powerpoint/2010/main" val="31313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2387" y="3051822"/>
            <a:ext cx="55707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 i="1">
                <a:latin typeface="Garamond"/>
                <a:cs typeface="Garamond"/>
                <a:sym typeface="Wingdings"/>
              </a:rPr>
              <a:t>Documentary Culture and the Laity</a:t>
            </a:r>
            <a:r>
              <a:rPr lang="it-IT" sz="2600">
                <a:latin typeface="Garamond"/>
                <a:cs typeface="Garamond"/>
                <a:sym typeface="Wingdings"/>
              </a:rPr>
              <a:t> (2013)</a:t>
            </a:r>
            <a:endParaRPr lang="it-IT" sz="2600" i="1">
              <a:latin typeface="Garamond"/>
              <a:cs typeface="Garamond"/>
              <a:sym typeface="Wingding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06457" y="330510"/>
            <a:ext cx="25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>
                <a:latin typeface="Garamond"/>
                <a:cs typeface="Garamond"/>
              </a:rPr>
              <a:t>Introduzione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96" y="2106206"/>
            <a:ext cx="8634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cultura documentaria e laici (archivi, documenti, scrittori):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387" y="3966661"/>
            <a:ext cx="5352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  <a:sym typeface="Wingdings"/>
              </a:rPr>
              <a:t>Catalogna; Borgogna; Valle del Reno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2387" y="4881501"/>
            <a:ext cx="54296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  <a:sym typeface="Wingdings"/>
              </a:rPr>
              <a:t>C. West, </a:t>
            </a:r>
            <a:r>
              <a:rPr lang="it-IT" sz="2600" i="1">
                <a:latin typeface="Garamond"/>
                <a:cs typeface="Garamond"/>
                <a:sym typeface="Wingdings"/>
              </a:rPr>
              <a:t>Moringus the Lay Scribe</a:t>
            </a:r>
            <a:r>
              <a:rPr lang="it-IT" sz="2600">
                <a:latin typeface="Garamond"/>
                <a:cs typeface="Garamond"/>
                <a:sym typeface="Wingdings"/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23166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06457" y="330510"/>
            <a:ext cx="25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>
                <a:latin typeface="Garamond"/>
                <a:cs typeface="Garamond"/>
              </a:rPr>
              <a:t>Introduzione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96" y="1989225"/>
            <a:ext cx="8966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‘professional scribes’ (laici o ecclesiastici), pagati per copiare 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26721" y="3880706"/>
            <a:ext cx="40190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  <a:sym typeface="Wingdings"/>
              </a:rPr>
              <a:t>scribi pagati da monasteri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396" y="2719522"/>
            <a:ext cx="7520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>
                <a:latin typeface="Garamond"/>
                <a:cs typeface="Garamond"/>
                <a:sym typeface="Wingdings"/>
              </a:rPr>
              <a:t>fonti letterarie («scriptores in urbibus et in agris»), </a:t>
            </a:r>
          </a:p>
          <a:p>
            <a:r>
              <a:rPr lang="it-IT" sz="2800">
                <a:latin typeface="Garamond"/>
                <a:cs typeface="Garamond"/>
                <a:sym typeface="Wingdings"/>
              </a:rPr>
              <a:t>	documentarie, evidenza manoscritta: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6721" y="4580226"/>
            <a:ext cx="83792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  <a:sym typeface="Wingdings"/>
              </a:rPr>
              <a:t>scribi che condividono la copia coi membri di una comunità </a:t>
            </a:r>
          </a:p>
        </p:txBody>
      </p:sp>
    </p:spTree>
    <p:extLst>
      <p:ext uri="{BB962C8B-B14F-4D97-AF65-F5344CB8AC3E}">
        <p14:creationId xmlns:p14="http://schemas.microsoft.com/office/powerpoint/2010/main" val="96408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6055392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79953" y="5896333"/>
            <a:ext cx="4085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Garamond"/>
                <a:cs typeface="Garamond"/>
                <a:sym typeface="Wingdings"/>
              </a:rPr>
              <a:t>München, BSB, Lat. 6266, fol. 1r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7369"/>
            <a:ext cx="4470400" cy="33401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579026" y="2466823"/>
            <a:ext cx="4572000" cy="2677656"/>
          </a:xfrm>
          <a:prstGeom prst="rect">
            <a:avLst/>
          </a:prstGeom>
          <a:solidFill>
            <a:srgbClr val="C0504D"/>
          </a:solidFill>
        </p:spPr>
        <p:txBody>
          <a:bodyPr>
            <a:spAutoFit/>
          </a:bodyPr>
          <a:lstStyle/>
          <a:p>
            <a:r>
              <a:rPr lang="it-IT" sz="2400">
                <a:latin typeface="Garamond"/>
                <a:cs typeface="Garamond"/>
              </a:rPr>
              <a:t>Abrahamo episcopo praecipiente michi cappellano ipsius Gotescalcho obeunte, Meginhalmo et Willihalmo Frisingensis loci praebendariis et Werinzone </a:t>
            </a:r>
            <a:r>
              <a:rPr lang="it-IT" sz="2400" b="1">
                <a:latin typeface="Garamond"/>
                <a:cs typeface="Garamond"/>
              </a:rPr>
              <a:t>conducto</a:t>
            </a:r>
            <a:r>
              <a:rPr lang="it-IT" sz="2400">
                <a:latin typeface="Garamond"/>
                <a:cs typeface="Garamond"/>
              </a:rPr>
              <a:t> scribentibus egregium opus huius voluminis Metis comparatum est</a:t>
            </a:r>
            <a:r>
              <a:rPr lang="it-IT" sz="2400">
                <a:effectLst/>
                <a:latin typeface="Garamond"/>
                <a:cs typeface="Garamond"/>
              </a:rPr>
              <a:t> </a:t>
            </a:r>
            <a:endParaRPr lang="it-IT" sz="24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012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06457" y="330510"/>
            <a:ext cx="25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>
                <a:latin typeface="Garamond"/>
                <a:cs typeface="Garamond"/>
              </a:rPr>
              <a:t>Introduzione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96" y="1989225"/>
            <a:ext cx="8966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‘professional scribes’ (laici o ecclesiastici), pagati per copiare 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26721" y="3880706"/>
            <a:ext cx="40190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  <a:sym typeface="Wingdings"/>
              </a:rPr>
              <a:t>scribi pagati da monasteri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396" y="2719522"/>
            <a:ext cx="7520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>
                <a:latin typeface="Garamond"/>
                <a:cs typeface="Garamond"/>
                <a:sym typeface="Wingdings"/>
              </a:rPr>
              <a:t>fonti letterarie («scriptores in urbibus et in agris»), </a:t>
            </a:r>
          </a:p>
          <a:p>
            <a:r>
              <a:rPr lang="it-IT" sz="2800">
                <a:latin typeface="Garamond"/>
                <a:cs typeface="Garamond"/>
                <a:sym typeface="Wingdings"/>
              </a:rPr>
              <a:t>	documentarie, evidenza manoscritta: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6721" y="4580226"/>
            <a:ext cx="83792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  <a:sym typeface="Wingdings"/>
              </a:rPr>
              <a:t>scribi che condividono la copia coi membri di una comunità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6721" y="5279746"/>
            <a:ext cx="71352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  <a:sym typeface="Wingdings"/>
              </a:rPr>
              <a:t>scribi di libri e documenti (cfr. Regensburg, Cluny)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26721" y="5979266"/>
            <a:ext cx="51090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>
                <a:latin typeface="Garamond"/>
                <a:cs typeface="Garamond"/>
                <a:sym typeface="Wingdings"/>
              </a:rPr>
              <a:t>scribi itineranti (Bibbie atlantiche?)</a:t>
            </a:r>
          </a:p>
        </p:txBody>
      </p:sp>
    </p:spTree>
    <p:extLst>
      <p:ext uri="{BB962C8B-B14F-4D97-AF65-F5344CB8AC3E}">
        <p14:creationId xmlns:p14="http://schemas.microsoft.com/office/powerpoint/2010/main" val="5913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770</Words>
  <Application>Microsoft Macintosh PowerPoint</Application>
  <PresentationFormat>Presentazione su schermo (4:3)</PresentationFormat>
  <Paragraphs>124</Paragraphs>
  <Slides>17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di Udine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 Pani</dc:creator>
  <cp:lastModifiedBy>Utente di Microsoft Office</cp:lastModifiedBy>
  <cp:revision>218</cp:revision>
  <dcterms:created xsi:type="dcterms:W3CDTF">2017-08-28T15:42:32Z</dcterms:created>
  <dcterms:modified xsi:type="dcterms:W3CDTF">2018-12-12T20:54:49Z</dcterms:modified>
</cp:coreProperties>
</file>