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0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CCFFFF"/>
    <a:srgbClr val="00CC00"/>
    <a:srgbClr val="FF0000"/>
    <a:srgbClr val="990033"/>
    <a:srgbClr val="FF3300"/>
    <a:srgbClr val="3366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42" autoAdjust="0"/>
    <p:restoredTop sz="90929"/>
  </p:normalViewPr>
  <p:slideViewPr>
    <p:cSldViewPr>
      <p:cViewPr varScale="1">
        <p:scale>
          <a:sx n="83" d="100"/>
          <a:sy n="83" d="100"/>
        </p:scale>
        <p:origin x="-162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3181D2-8585-48D9-B2CD-498E5A62016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9513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AC527-6FE7-4C3D-8EDE-6A9CC4987B1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8992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2C30A-2275-460D-9D0D-4BD16F26142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9117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65210-77B6-45D9-979C-2F538D88303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02528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0D5E6-DE92-4E0B-8DCD-1D144EC4790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43269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BF395-D128-42D4-B8A0-DA6257DD0F4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8746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21401-8901-47BB-9E26-969EA908857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9707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C291C-177A-44D5-B8AF-1E48821022A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8589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4CA0A-1D72-4BAC-A9F9-5167449E639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46743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C1DC1-05C4-48DF-B97B-1131CEE859C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6646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D08EA-F459-41BF-B7BE-7398E197AA1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5133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07D3EA3-E0CE-40E9-971A-11CAF542B15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295400" y="3276600"/>
            <a:ext cx="68580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>
                <a:latin typeface="Century Gothic" pitchFamily="34" charset="0"/>
              </a:rPr>
              <a:t>Josè è un feroce bandito, che ha appena rapinato un banca in Texas. Inseguito dai poliziotti attraversa il Rio Grande e riesce a nascondere il bottino sotto il ponte prima di essere catturato in una cittadina messicana. I poliziotti però non parlano spagnolo, così si rivolgono a Manolo. Manolo firma un contratto per cui riceve 10 dollari per fare da interprete…… </a:t>
            </a:r>
          </a:p>
        </p:txBody>
      </p:sp>
      <p:grpSp>
        <p:nvGrpSpPr>
          <p:cNvPr id="2065" name="Group 17"/>
          <p:cNvGrpSpPr>
            <a:grpSpLocks/>
          </p:cNvGrpSpPr>
          <p:nvPr/>
        </p:nvGrpSpPr>
        <p:grpSpPr bwMode="auto">
          <a:xfrm>
            <a:off x="457200" y="330200"/>
            <a:ext cx="7940675" cy="2184400"/>
            <a:chOff x="288" y="208"/>
            <a:chExt cx="5002" cy="1376"/>
          </a:xfrm>
        </p:grpSpPr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288" y="208"/>
              <a:ext cx="17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800"/>
                <a:t>L’Azzardo Morale</a:t>
              </a:r>
            </a:p>
          </p:txBody>
        </p:sp>
        <p:sp>
          <p:nvSpPr>
            <p:cNvPr id="2051" name="Text Box 3"/>
            <p:cNvSpPr txBox="1">
              <a:spLocks noChangeArrowheads="1"/>
            </p:cNvSpPr>
            <p:nvPr/>
          </p:nvSpPr>
          <p:spPr bwMode="auto">
            <a:xfrm>
              <a:off x="2256" y="912"/>
              <a:ext cx="3034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2000"/>
                <a:t>quando un contratto modifica gli incentivi di uno dei soggetti in modo negativo per l’altro soggetto.</a:t>
              </a:r>
            </a:p>
          </p:txBody>
        </p:sp>
        <p:sp>
          <p:nvSpPr>
            <p:cNvPr id="2061" name="Line 13"/>
            <p:cNvSpPr>
              <a:spLocks noChangeShapeType="1"/>
            </p:cNvSpPr>
            <p:nvPr/>
          </p:nvSpPr>
          <p:spPr bwMode="auto">
            <a:xfrm>
              <a:off x="288" y="528"/>
              <a:ext cx="17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2160" y="1008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1152" y="528"/>
              <a:ext cx="912" cy="768"/>
            </a:xfrm>
            <a:custGeom>
              <a:avLst/>
              <a:gdLst>
                <a:gd name="T0" fmla="*/ 0 w 912"/>
                <a:gd name="T1" fmla="*/ 0 h 768"/>
                <a:gd name="T2" fmla="*/ 240 w 912"/>
                <a:gd name="T3" fmla="*/ 624 h 768"/>
                <a:gd name="T4" fmla="*/ 912 w 912"/>
                <a:gd name="T5" fmla="*/ 768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2" h="768">
                  <a:moveTo>
                    <a:pt x="0" y="0"/>
                  </a:moveTo>
                  <a:cubicBezTo>
                    <a:pt x="44" y="248"/>
                    <a:pt x="88" y="496"/>
                    <a:pt x="240" y="624"/>
                  </a:cubicBezTo>
                  <a:cubicBezTo>
                    <a:pt x="392" y="752"/>
                    <a:pt x="652" y="760"/>
                    <a:pt x="912" y="768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762000" y="533400"/>
            <a:ext cx="34909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>
                <a:latin typeface="Tahoma" pitchFamily="34" charset="0"/>
              </a:rPr>
              <a:t>La scelta dello sforzo di lavoro …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504661"/>
              </p:ext>
            </p:extLst>
          </p:nvPr>
        </p:nvGraphicFramePr>
        <p:xfrm>
          <a:off x="1692275" y="1066800"/>
          <a:ext cx="5608638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zione" r:id="rId3" imgW="2920680" imgH="634680" progId="Equation.3">
                  <p:embed/>
                </p:oleObj>
              </mc:Choice>
              <mc:Fallback>
                <p:oleObj name="Equazione" r:id="rId3" imgW="2920680" imgH="6346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066800"/>
                        <a:ext cx="5608638" cy="1223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1752600" y="1371600"/>
            <a:ext cx="5526088" cy="1433513"/>
            <a:chOff x="1056" y="1248"/>
            <a:chExt cx="3481" cy="903"/>
          </a:xfrm>
        </p:grpSpPr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1728" y="1920"/>
              <a:ext cx="280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>
                  <a:latin typeface="Tahoma" pitchFamily="34" charset="0"/>
                </a:rPr>
                <a:t>poichè </a:t>
              </a:r>
              <a:r>
                <a:rPr lang="it-IT" altLang="it-IT" sz="1800" i="1">
                  <a:latin typeface="Tahoma" pitchFamily="34" charset="0"/>
                </a:rPr>
                <a:t>W</a:t>
              </a:r>
              <a:r>
                <a:rPr lang="it-IT" altLang="it-IT" sz="1400">
                  <a:latin typeface="Tahoma" pitchFamily="34" charset="0"/>
                </a:rPr>
                <a:t>1</a:t>
              </a:r>
              <a:r>
                <a:rPr lang="it-IT" altLang="it-IT" sz="1800">
                  <a:latin typeface="Tahoma" pitchFamily="34" charset="0"/>
                </a:rPr>
                <a:t> &gt;</a:t>
              </a:r>
              <a:r>
                <a:rPr lang="it-IT" altLang="it-IT" sz="1800" i="1">
                  <a:latin typeface="Tahoma" pitchFamily="34" charset="0"/>
                </a:rPr>
                <a:t>W</a:t>
              </a:r>
              <a:r>
                <a:rPr lang="it-IT" altLang="it-IT" sz="1400">
                  <a:latin typeface="Tahoma" pitchFamily="34" charset="0"/>
                </a:rPr>
                <a:t>0</a:t>
              </a:r>
              <a:r>
                <a:rPr lang="it-IT" altLang="it-IT" sz="1800">
                  <a:latin typeface="Tahoma" pitchFamily="34" charset="0"/>
                </a:rPr>
                <a:t> il lavoratore sceglierà </a:t>
              </a:r>
              <a:r>
                <a:rPr lang="it-IT" altLang="it-IT" sz="1800" i="1">
                  <a:latin typeface="Tahoma" pitchFamily="34" charset="0"/>
                </a:rPr>
                <a:t>a</a:t>
              </a:r>
              <a:r>
                <a:rPr lang="it-IT" altLang="it-IT" sz="1800">
                  <a:latin typeface="Tahoma" pitchFamily="34" charset="0"/>
                </a:rPr>
                <a:t>=1</a:t>
              </a:r>
            </a:p>
          </p:txBody>
        </p:sp>
        <p:sp>
          <p:nvSpPr>
            <p:cNvPr id="11270" name="Freeform 6"/>
            <p:cNvSpPr>
              <a:spLocks/>
            </p:cNvSpPr>
            <p:nvPr/>
          </p:nvSpPr>
          <p:spPr bwMode="auto">
            <a:xfrm>
              <a:off x="1056" y="1248"/>
              <a:ext cx="576" cy="816"/>
            </a:xfrm>
            <a:custGeom>
              <a:avLst/>
              <a:gdLst>
                <a:gd name="T0" fmla="*/ 160 w 640"/>
                <a:gd name="T1" fmla="*/ 0 h 776"/>
                <a:gd name="T2" fmla="*/ 16 w 640"/>
                <a:gd name="T3" fmla="*/ 432 h 776"/>
                <a:gd name="T4" fmla="*/ 256 w 640"/>
                <a:gd name="T5" fmla="*/ 720 h 776"/>
                <a:gd name="T6" fmla="*/ 640 w 640"/>
                <a:gd name="T7" fmla="*/ 768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0" h="776">
                  <a:moveTo>
                    <a:pt x="160" y="0"/>
                  </a:moveTo>
                  <a:cubicBezTo>
                    <a:pt x="80" y="156"/>
                    <a:pt x="0" y="312"/>
                    <a:pt x="16" y="432"/>
                  </a:cubicBezTo>
                  <a:cubicBezTo>
                    <a:pt x="32" y="552"/>
                    <a:pt x="152" y="664"/>
                    <a:pt x="256" y="720"/>
                  </a:cubicBezTo>
                  <a:cubicBezTo>
                    <a:pt x="360" y="776"/>
                    <a:pt x="500" y="772"/>
                    <a:pt x="640" y="76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228600" y="3048000"/>
            <a:ext cx="77454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 dirty="0">
                <a:latin typeface="Tahoma" pitchFamily="34" charset="0"/>
              </a:rPr>
              <a:t>L’impresa ora è sicura che il manutentore si impegnerà. </a:t>
            </a:r>
            <a:r>
              <a:rPr lang="it-IT" altLang="it-IT" sz="1800">
                <a:latin typeface="Tahoma" pitchFamily="34" charset="0"/>
              </a:rPr>
              <a:t>Vediamo i suoi profitti attesi  …</a:t>
            </a:r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57200" y="3810000"/>
          <a:ext cx="5715000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r:id="rId5" imgW="3187700" imgH="838200" progId="Equation.3">
                  <p:embed/>
                </p:oleObj>
              </mc:Choice>
              <mc:Fallback>
                <p:oleObj r:id="rId5" imgW="3187700" imgH="838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810000"/>
                        <a:ext cx="5715000" cy="150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78" name="Group 14"/>
          <p:cNvGrpSpPr>
            <a:grpSpLocks/>
          </p:cNvGrpSpPr>
          <p:nvPr/>
        </p:nvGrpSpPr>
        <p:grpSpPr bwMode="auto">
          <a:xfrm>
            <a:off x="4876800" y="5105400"/>
            <a:ext cx="3732213" cy="1098550"/>
            <a:chOff x="3072" y="3216"/>
            <a:chExt cx="2351" cy="692"/>
          </a:xfrm>
        </p:grpSpPr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3600" y="3504"/>
              <a:ext cx="182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>
                  <a:solidFill>
                    <a:srgbClr val="CC00CC"/>
                  </a:solidFill>
                  <a:latin typeface="Tahoma" pitchFamily="34" charset="0"/>
                </a:rPr>
                <a:t>L’impresa fa profitti più alti pagando salari più alti !!</a:t>
              </a:r>
            </a:p>
          </p:txBody>
        </p:sp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3072" y="3216"/>
              <a:ext cx="480" cy="432"/>
            </a:xfrm>
            <a:prstGeom prst="line">
              <a:avLst/>
            </a:prstGeom>
            <a:noFill/>
            <a:ln w="19050">
              <a:solidFill>
                <a:srgbClr val="CC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457200"/>
            <a:ext cx="6003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b="1">
                <a:latin typeface="Century Gothic" pitchFamily="34" charset="0"/>
              </a:rPr>
              <a:t>Poliziotti:</a:t>
            </a:r>
            <a:r>
              <a:rPr lang="it-IT" altLang="it-IT" sz="1800">
                <a:latin typeface="Century Gothic" pitchFamily="34" charset="0"/>
              </a:rPr>
              <a:t>    Chiedigli dove ha nascosto il malloppo …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04800" y="1143000"/>
            <a:ext cx="7870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b="1">
                <a:latin typeface="Century Gothic" pitchFamily="34" charset="0"/>
              </a:rPr>
              <a:t>Manolo:</a:t>
            </a:r>
            <a:r>
              <a:rPr lang="it-IT" altLang="it-IT" sz="1800">
                <a:latin typeface="Century Gothic" pitchFamily="34" charset="0"/>
              </a:rPr>
              <a:t>     I gringos vogliono sapere dove hai nascosto il malloppo …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04800" y="1828800"/>
            <a:ext cx="46466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b="1">
                <a:latin typeface="Century Gothic" pitchFamily="34" charset="0"/>
              </a:rPr>
              <a:t>Jose:</a:t>
            </a:r>
            <a:r>
              <a:rPr lang="it-IT" altLang="it-IT" sz="1800">
                <a:latin typeface="Century Gothic" pitchFamily="34" charset="0"/>
              </a:rPr>
              <a:t>          Digli che non glielo dirò mai ..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447800" y="2438400"/>
            <a:ext cx="6330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i="1">
                <a:latin typeface="Century Gothic" pitchFamily="34" charset="0"/>
              </a:rPr>
              <a:t>(I poliziotti tirano fuori le pistole e le puntano verso Jose)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81000" y="3200400"/>
            <a:ext cx="6416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b="1">
                <a:latin typeface="Century Gothic" pitchFamily="34" charset="0"/>
              </a:rPr>
              <a:t>Poliziotti:</a:t>
            </a:r>
            <a:r>
              <a:rPr lang="it-IT" altLang="it-IT" sz="1800">
                <a:latin typeface="Century Gothic" pitchFamily="34" charset="0"/>
              </a:rPr>
              <a:t>   Digli che se non ce lo dice lo facciamo secco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381000" y="3962400"/>
            <a:ext cx="7599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b="1">
                <a:latin typeface="Century Gothic" pitchFamily="34" charset="0"/>
              </a:rPr>
              <a:t>Manolo:</a:t>
            </a:r>
            <a:r>
              <a:rPr lang="it-IT" altLang="it-IT" sz="1800">
                <a:latin typeface="Century Gothic" pitchFamily="34" charset="0"/>
              </a:rPr>
              <a:t>    I gringos dicono che ti fanno subito secco se non canti ..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209800" y="4572000"/>
            <a:ext cx="44846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i="1">
                <a:latin typeface="Century Gothic" pitchFamily="34" charset="0"/>
              </a:rPr>
              <a:t>(Jose comincia a tremare di paura ….)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381000" y="5257800"/>
            <a:ext cx="8342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b="1">
                <a:latin typeface="Century Gothic" pitchFamily="34" charset="0"/>
              </a:rPr>
              <a:t>Jose: ..</a:t>
            </a:r>
            <a:r>
              <a:rPr lang="it-IT" altLang="it-IT" sz="1800">
                <a:latin typeface="Century Gothic" pitchFamily="34" charset="0"/>
              </a:rPr>
              <a:t>      ho nascosto il malloppo sotto il ponte proprio dopo il confine …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81000" y="5943600"/>
            <a:ext cx="6154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b="1">
                <a:latin typeface="Century Gothic" pitchFamily="34" charset="0"/>
              </a:rPr>
              <a:t>Manolo:</a:t>
            </a:r>
            <a:r>
              <a:rPr lang="it-IT" altLang="it-IT" sz="1800">
                <a:latin typeface="Century Gothic" pitchFamily="34" charset="0"/>
              </a:rPr>
              <a:t>  …. </a:t>
            </a:r>
            <a:r>
              <a:rPr lang="it-IT" altLang="it-IT" sz="1800">
                <a:solidFill>
                  <a:srgbClr val="CC3300"/>
                </a:solidFill>
                <a:latin typeface="Century Gothic" pitchFamily="34" charset="0"/>
              </a:rPr>
              <a:t>Ha detto che non ha paura di morire  ….</a:t>
            </a:r>
            <a:r>
              <a:rPr lang="it-IT" altLang="it-IT" sz="1800">
                <a:latin typeface="Century Gothic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utoUpdateAnimBg="0"/>
      <p:bldP spid="3076" grpId="0" autoUpdateAnimBg="0"/>
      <p:bldP spid="3077" grpId="0" autoUpdateAnimBg="0"/>
      <p:bldP spid="3078" grpId="0" autoUpdateAnimBg="0"/>
      <p:bldP spid="3079" grpId="0" autoUpdateAnimBg="0"/>
      <p:bldP spid="3080" grpId="0" autoUpdateAnimBg="0"/>
      <p:bldP spid="3081" grpId="0" autoUpdateAnimBg="0"/>
      <p:bldP spid="308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57200" y="431800"/>
            <a:ext cx="2068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altri esempi …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09600" y="1066800"/>
            <a:ext cx="8077200" cy="2359025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b="1"/>
              <a:t>Assicurazione (</a:t>
            </a:r>
            <a:r>
              <a:rPr lang="it-IT" altLang="it-IT" sz="2000" b="1" u="sng">
                <a:solidFill>
                  <a:srgbClr val="CC3300"/>
                </a:solidFill>
              </a:rPr>
              <a:t>principale</a:t>
            </a:r>
            <a:r>
              <a:rPr lang="it-IT" altLang="it-IT" sz="2000" b="1"/>
              <a:t>)</a:t>
            </a:r>
          </a:p>
          <a:p>
            <a:r>
              <a:rPr lang="it-IT" altLang="it-IT" sz="2000" b="1"/>
              <a:t>Assicurato (</a:t>
            </a:r>
            <a:r>
              <a:rPr lang="it-IT" altLang="it-IT" sz="2000" b="1" u="sng">
                <a:solidFill>
                  <a:srgbClr val="336600"/>
                </a:solidFill>
              </a:rPr>
              <a:t>agente</a:t>
            </a:r>
            <a:r>
              <a:rPr lang="it-IT" altLang="it-IT" sz="2000" b="1"/>
              <a:t>)</a:t>
            </a:r>
          </a:p>
          <a:p>
            <a:r>
              <a:rPr lang="it-IT" altLang="it-IT" sz="1800"/>
              <a:t>Obiettivo dell’assicurazione è che l’assicurato si comporti in modo coerente con il proprio obiettivo (incassare il premio ed evitare il risarcimento). La probabilità dell’evento negativo dipende dal comportamento dell’assicurato. Poiché tale comportamento è non osservabile da parte dell’assicurazione, l’assicurato avrà l’incentivo a non adottare livelli ottimali di diligenza. (assicurazione contro il furto dell’auto: lascio l’auto incustodita invece di metterla in garage …)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3400" y="3810000"/>
            <a:ext cx="8077200" cy="2084388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b="1"/>
              <a:t>Azionista (</a:t>
            </a:r>
            <a:r>
              <a:rPr lang="it-IT" altLang="it-IT" sz="2000" b="1" u="sng">
                <a:solidFill>
                  <a:srgbClr val="CC3300"/>
                </a:solidFill>
              </a:rPr>
              <a:t>principale</a:t>
            </a:r>
            <a:r>
              <a:rPr lang="it-IT" altLang="it-IT" sz="2000" b="1"/>
              <a:t>)</a:t>
            </a:r>
          </a:p>
          <a:p>
            <a:r>
              <a:rPr lang="it-IT" altLang="it-IT" sz="2000" b="1"/>
              <a:t>Manager (</a:t>
            </a:r>
            <a:r>
              <a:rPr lang="it-IT" altLang="it-IT" sz="2000" b="1" u="sng">
                <a:solidFill>
                  <a:srgbClr val="336600"/>
                </a:solidFill>
              </a:rPr>
              <a:t>agente</a:t>
            </a:r>
            <a:r>
              <a:rPr lang="it-IT" altLang="it-IT" sz="2000" b="1"/>
              <a:t>)</a:t>
            </a:r>
          </a:p>
          <a:p>
            <a:r>
              <a:rPr lang="it-IT" altLang="it-IT" sz="1800"/>
              <a:t>Obiettivo dell’azionista è massimizzare il rendimento dell’azione (massimo profitto). La performance dell’impresa dipende dal comportamento del manager. Poiché il comportamento del manager non è osservabile, egli potrebbe perseguire un obbiettivo opportunistico in contrasto con l’obbiettivo del risparmiatore (ad esempio appropriarsi dell’investimento 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 autoUpdateAnimBg="0"/>
      <p:bldP spid="4100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57200" y="457200"/>
            <a:ext cx="8077200" cy="1809750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b="1"/>
              <a:t>Impresa (</a:t>
            </a:r>
            <a:r>
              <a:rPr lang="it-IT" altLang="it-IT" sz="2000" b="1" u="sng">
                <a:solidFill>
                  <a:srgbClr val="CC3300"/>
                </a:solidFill>
              </a:rPr>
              <a:t>principale</a:t>
            </a:r>
            <a:r>
              <a:rPr lang="it-IT" altLang="it-IT" sz="2000" b="1"/>
              <a:t>)</a:t>
            </a:r>
          </a:p>
          <a:p>
            <a:r>
              <a:rPr lang="it-IT" altLang="it-IT" sz="2000" b="1"/>
              <a:t>Lavoratore (</a:t>
            </a:r>
            <a:r>
              <a:rPr lang="it-IT" altLang="it-IT" sz="2000" b="1" u="sng">
                <a:solidFill>
                  <a:srgbClr val="336600"/>
                </a:solidFill>
              </a:rPr>
              <a:t>agente</a:t>
            </a:r>
            <a:r>
              <a:rPr lang="it-IT" altLang="it-IT" sz="2000" b="1"/>
              <a:t>)</a:t>
            </a:r>
          </a:p>
          <a:p>
            <a:r>
              <a:rPr lang="it-IT" altLang="it-IT" sz="1800"/>
              <a:t>Obiettivo dell’impresa è che il lavoratore collabori con il proprio obiettivo (massimo profitto). Obiettivo del lavoratore è minimizzare la fatica dello sforzo di lavoro. Se il comportamento del lavoratore non è osservabile da parte dell’impresa, una volta assunto il lavoratore massimizzerà il proprio benessere oziando.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33400" y="2438400"/>
            <a:ext cx="278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>
                <a:solidFill>
                  <a:srgbClr val="990033"/>
                </a:solidFill>
              </a:rPr>
              <a:t>La soluzione al problema …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533400" y="2895600"/>
            <a:ext cx="7772400" cy="283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/>
              <a:t>LEGISLAZIONE : Reato di Falso in Bilancio</a:t>
            </a:r>
          </a:p>
          <a:p>
            <a:r>
              <a:rPr lang="it-IT" altLang="it-IT" sz="1800"/>
              <a:t>In Italia: art 2621 CC</a:t>
            </a:r>
          </a:p>
          <a:p>
            <a:r>
              <a:rPr lang="it-IT" altLang="it-IT" sz="1400"/>
              <a:t>Salvo quanto previsto dall'articolo 2622, gli amministratori, i direttori generali, i dirigenti preposti alla redazione dei documenti contabili societari, i sindaci e i liquidatori, i quali, con l'intenzione di ingannare i soci o il pubblico e al fine di conseguire per sé o per altri un ingiusto profitto, nei bilanci, nelle relazioni o nelle altre comunicazioni sociali previste dalla legge, dirette ai soci o al pubblico, espongono fatti materiali non rispondenti al vero ancorché oggetto di valutazioni ovvero omettono informazioni la cui comunicazione è imposta dalla legge sulla situazione economica, patrimoniale o finanziaria della società o del gruppo al quale essa appartiene, in modo idoneo ad indurre in errore i destinatari sulla predetta situazione, sono puniti con l'arresto fino a due anni. (</a:t>
            </a:r>
            <a:r>
              <a:rPr lang="it-IT" altLang="it-IT" sz="1400">
                <a:solidFill>
                  <a:srgbClr val="FF3300"/>
                </a:solidFill>
              </a:rPr>
              <a:t>20 anni nel diritto americano …)</a:t>
            </a:r>
          </a:p>
          <a:p>
            <a:endParaRPr lang="it-IT" altLang="it-IT" sz="1400"/>
          </a:p>
          <a:p>
            <a:endParaRPr lang="it-IT" altLang="it-IT" sz="180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685800" y="5486400"/>
            <a:ext cx="1212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>
                <a:solidFill>
                  <a:srgbClr val="990033"/>
                </a:solidFill>
              </a:rPr>
              <a:t>Oppure 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utoUpdateAnimBg="0"/>
      <p:bldP spid="5124" grpId="0" autoUpdateAnimBg="0"/>
      <p:bldP spid="512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914400" y="304800"/>
            <a:ext cx="7165975" cy="925513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>
                <a:solidFill>
                  <a:srgbClr val="990033"/>
                </a:solidFill>
              </a:rPr>
              <a:t>Il principale deve cercare di congegnare un contratto con l’agente che sia …</a:t>
            </a:r>
          </a:p>
          <a:p>
            <a:endParaRPr lang="it-IT" altLang="it-IT" sz="1800">
              <a:solidFill>
                <a:srgbClr val="990033"/>
              </a:solidFill>
            </a:endParaRPr>
          </a:p>
          <a:p>
            <a:r>
              <a:rPr lang="it-IT" altLang="it-IT" sz="1800" b="1">
                <a:solidFill>
                  <a:srgbClr val="990033"/>
                </a:solidFill>
              </a:rPr>
              <a:t>COMPATIBILE   NEGLI   INCENTIVI  !!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914400" y="2438400"/>
            <a:ext cx="701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/>
              <a:t>Valore dell’auto = 50000 </a:t>
            </a:r>
          </a:p>
          <a:p>
            <a:r>
              <a:rPr lang="it-IT" altLang="it-IT" sz="1800"/>
              <a:t>La probabilità di furto (Prob) dipende dal comportamento dell’assicurato</a:t>
            </a:r>
          </a:p>
        </p:txBody>
      </p:sp>
      <p:grpSp>
        <p:nvGrpSpPr>
          <p:cNvPr id="6160" name="Group 16"/>
          <p:cNvGrpSpPr>
            <a:grpSpLocks/>
          </p:cNvGrpSpPr>
          <p:nvPr/>
        </p:nvGrpSpPr>
        <p:grpSpPr bwMode="auto">
          <a:xfrm>
            <a:off x="685800" y="3352800"/>
            <a:ext cx="5773738" cy="1052513"/>
            <a:chOff x="432" y="2112"/>
            <a:chExt cx="3637" cy="663"/>
          </a:xfrm>
        </p:grpSpPr>
        <p:grpSp>
          <p:nvGrpSpPr>
            <p:cNvPr id="6158" name="Group 14"/>
            <p:cNvGrpSpPr>
              <a:grpSpLocks/>
            </p:cNvGrpSpPr>
            <p:nvPr/>
          </p:nvGrpSpPr>
          <p:grpSpPr bwMode="auto">
            <a:xfrm>
              <a:off x="720" y="2112"/>
              <a:ext cx="3157" cy="231"/>
              <a:chOff x="720" y="2112"/>
              <a:chExt cx="3157" cy="231"/>
            </a:xfrm>
          </p:grpSpPr>
          <p:sp>
            <p:nvSpPr>
              <p:cNvPr id="6152" name="Rectangle 8"/>
              <p:cNvSpPr>
                <a:spLocks noChangeArrowheads="1"/>
              </p:cNvSpPr>
              <p:nvPr/>
            </p:nvSpPr>
            <p:spPr bwMode="auto">
              <a:xfrm>
                <a:off x="720" y="2112"/>
                <a:ext cx="18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800"/>
                  <a:t>Comportamento diligente (D)</a:t>
                </a:r>
              </a:p>
            </p:txBody>
          </p:sp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3264" y="2112"/>
                <a:ext cx="61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800"/>
                  <a:t>Prob = 0</a:t>
                </a:r>
              </a:p>
            </p:txBody>
          </p:sp>
          <p:sp>
            <p:nvSpPr>
              <p:cNvPr id="6156" name="Line 12"/>
              <p:cNvSpPr>
                <a:spLocks noChangeShapeType="1"/>
              </p:cNvSpPr>
              <p:nvPr/>
            </p:nvSpPr>
            <p:spPr bwMode="auto">
              <a:xfrm>
                <a:off x="2640" y="2256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6159" name="Group 15"/>
            <p:cNvGrpSpPr>
              <a:grpSpLocks/>
            </p:cNvGrpSpPr>
            <p:nvPr/>
          </p:nvGrpSpPr>
          <p:grpSpPr bwMode="auto">
            <a:xfrm>
              <a:off x="432" y="2496"/>
              <a:ext cx="3637" cy="279"/>
              <a:chOff x="432" y="2496"/>
              <a:chExt cx="3637" cy="279"/>
            </a:xfrm>
          </p:grpSpPr>
          <p:sp>
            <p:nvSpPr>
              <p:cNvPr id="6154" name="Rectangle 10"/>
              <p:cNvSpPr>
                <a:spLocks noChangeArrowheads="1"/>
              </p:cNvSpPr>
              <p:nvPr/>
            </p:nvSpPr>
            <p:spPr bwMode="auto">
              <a:xfrm>
                <a:off x="432" y="2544"/>
                <a:ext cx="21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800"/>
                  <a:t>Comportamento non diligente (ND)</a:t>
                </a:r>
              </a:p>
            </p:txBody>
          </p:sp>
          <p:sp>
            <p:nvSpPr>
              <p:cNvPr id="6155" name="Rectangle 11"/>
              <p:cNvSpPr>
                <a:spLocks noChangeArrowheads="1"/>
              </p:cNvSpPr>
              <p:nvPr/>
            </p:nvSpPr>
            <p:spPr bwMode="auto">
              <a:xfrm>
                <a:off x="3264" y="2496"/>
                <a:ext cx="80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800"/>
                  <a:t>Prob = 10%</a:t>
                </a:r>
              </a:p>
            </p:txBody>
          </p:sp>
          <p:sp>
            <p:nvSpPr>
              <p:cNvPr id="6157" name="Line 13"/>
              <p:cNvSpPr>
                <a:spLocks noChangeShapeType="1"/>
              </p:cNvSpPr>
              <p:nvPr/>
            </p:nvSpPr>
            <p:spPr bwMode="auto">
              <a:xfrm>
                <a:off x="2640" y="2640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990600" y="4800600"/>
            <a:ext cx="64833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/>
              <a:t>La diligenza comporta un costo (ad esempio un garage a pagamento)</a:t>
            </a:r>
          </a:p>
          <a:p>
            <a:r>
              <a:rPr lang="it-IT" altLang="it-IT" sz="1800"/>
              <a:t>La non diligenza ha costo zero</a:t>
            </a:r>
          </a:p>
          <a:p>
            <a:r>
              <a:rPr lang="it-IT" altLang="it-IT" sz="1800"/>
              <a:t>Costo D = 100</a:t>
            </a:r>
          </a:p>
          <a:p>
            <a:r>
              <a:rPr lang="it-IT" altLang="it-IT" sz="1800"/>
              <a:t>Costo ND = 0</a:t>
            </a:r>
          </a:p>
        </p:txBody>
      </p:sp>
      <p:grpSp>
        <p:nvGrpSpPr>
          <p:cNvPr id="6163" name="Group 19"/>
          <p:cNvGrpSpPr>
            <a:grpSpLocks/>
          </p:cNvGrpSpPr>
          <p:nvPr/>
        </p:nvGrpSpPr>
        <p:grpSpPr bwMode="auto">
          <a:xfrm>
            <a:off x="609600" y="1600200"/>
            <a:ext cx="6210300" cy="457200"/>
            <a:chOff x="384" y="1008"/>
            <a:chExt cx="3912" cy="288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384" y="1008"/>
              <a:ext cx="39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Esempio #1: un contratto di assicurazione contro il furto dell’auto</a:t>
              </a:r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>
              <a:off x="384" y="1296"/>
              <a:ext cx="37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utoUpdateAnimBg="0"/>
      <p:bldP spid="616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838200" y="381000"/>
            <a:ext cx="4864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>
                <a:solidFill>
                  <a:srgbClr val="FF0000"/>
                </a:solidFill>
              </a:rPr>
              <a:t>Contratto #1</a:t>
            </a:r>
            <a:r>
              <a:rPr lang="it-IT" altLang="it-IT" sz="1800"/>
              <a:t>: il rimborso totale del valore dell’auto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762000" y="914400"/>
            <a:ext cx="7462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/>
              <a:t>Valore di D = (Rimborso – 50000) </a:t>
            </a:r>
            <a:r>
              <a:rPr lang="it-IT" altLang="it-IT" sz="1800">
                <a:latin typeface="Century Gothic" pitchFamily="34" charset="0"/>
              </a:rPr>
              <a:t>x </a:t>
            </a:r>
            <a:r>
              <a:rPr lang="it-IT" altLang="it-IT" sz="1800"/>
              <a:t>Prob(D) – Costo(D)  = 0 </a:t>
            </a:r>
            <a:r>
              <a:rPr lang="it-IT" altLang="it-IT" sz="1800">
                <a:latin typeface="Century Gothic" pitchFamily="34" charset="0"/>
              </a:rPr>
              <a:t>x</a:t>
            </a:r>
            <a:r>
              <a:rPr lang="it-IT" altLang="it-IT" sz="1800"/>
              <a:t> 0- 100 = - 100</a:t>
            </a:r>
          </a:p>
          <a:p>
            <a:r>
              <a:rPr lang="it-IT" altLang="it-IT" sz="1800"/>
              <a:t>Valore di ND = Rimborso – 50000) </a:t>
            </a:r>
            <a:r>
              <a:rPr lang="it-IT" altLang="it-IT" sz="1800">
                <a:latin typeface="Century Gothic" pitchFamily="34" charset="0"/>
              </a:rPr>
              <a:t>x </a:t>
            </a:r>
            <a:r>
              <a:rPr lang="it-IT" altLang="it-IT" sz="1800"/>
              <a:t>Prob(ND) – Costo(ND)  = 0 </a:t>
            </a:r>
            <a:r>
              <a:rPr lang="it-IT" altLang="it-IT" sz="1800">
                <a:latin typeface="Century Gothic" pitchFamily="34" charset="0"/>
              </a:rPr>
              <a:t>x</a:t>
            </a:r>
            <a:r>
              <a:rPr lang="it-IT" altLang="it-IT" sz="1800"/>
              <a:t> 0.1 – 0 = 0</a:t>
            </a:r>
          </a:p>
        </p:txBody>
      </p:sp>
      <p:grpSp>
        <p:nvGrpSpPr>
          <p:cNvPr id="7177" name="Group 9"/>
          <p:cNvGrpSpPr>
            <a:grpSpLocks/>
          </p:cNvGrpSpPr>
          <p:nvPr/>
        </p:nvGrpSpPr>
        <p:grpSpPr bwMode="auto">
          <a:xfrm>
            <a:off x="381000" y="4953000"/>
            <a:ext cx="8077200" cy="1190625"/>
            <a:chOff x="480" y="1248"/>
            <a:chExt cx="5088" cy="750"/>
          </a:xfrm>
        </p:grpSpPr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480" y="1344"/>
              <a:ext cx="16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Valore di D &gt;Valore di ND</a:t>
              </a:r>
            </a:p>
          </p:txBody>
        </p:sp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2304" y="148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2976" y="1248"/>
              <a:ext cx="2592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Razionalmente l’assicurato sceglie il comportamento Diligente: </a:t>
              </a:r>
              <a:r>
                <a:rPr lang="it-IT" altLang="it-IT" sz="1800" b="1">
                  <a:solidFill>
                    <a:srgbClr val="336600"/>
                  </a:solidFill>
                </a:rPr>
                <a:t>gli incentivi dell’assicurato sono COMPATIBILI con l’obiettivo dell’assicurazione</a:t>
              </a:r>
              <a:r>
                <a:rPr lang="it-IT" altLang="it-IT" sz="1800">
                  <a:solidFill>
                    <a:srgbClr val="336600"/>
                  </a:solidFill>
                </a:rPr>
                <a:t> </a:t>
              </a:r>
            </a:p>
          </p:txBody>
        </p:sp>
      </p:grp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81000" y="3657600"/>
            <a:ext cx="513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>
                <a:solidFill>
                  <a:srgbClr val="00CC00"/>
                </a:solidFill>
              </a:rPr>
              <a:t>Contratto #2</a:t>
            </a:r>
            <a:r>
              <a:rPr lang="it-IT" altLang="it-IT" sz="1800"/>
              <a:t>: il rimborso parziale del valore dell’auto 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81000" y="4191000"/>
            <a:ext cx="7932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/>
              <a:t>Valore di D = (48000 – 50000) </a:t>
            </a:r>
            <a:r>
              <a:rPr lang="it-IT" altLang="it-IT" sz="1800">
                <a:latin typeface="Century Gothic" pitchFamily="34" charset="0"/>
              </a:rPr>
              <a:t>x </a:t>
            </a:r>
            <a:r>
              <a:rPr lang="it-IT" altLang="it-IT" sz="1800"/>
              <a:t>Prob(D) – Costo(D)  = -2000 </a:t>
            </a:r>
            <a:r>
              <a:rPr lang="it-IT" altLang="it-IT" sz="1800">
                <a:latin typeface="Century Gothic" pitchFamily="34" charset="0"/>
              </a:rPr>
              <a:t>x</a:t>
            </a:r>
            <a:r>
              <a:rPr lang="it-IT" altLang="it-IT" sz="1800"/>
              <a:t> 0- 100 = - 100</a:t>
            </a:r>
          </a:p>
          <a:p>
            <a:r>
              <a:rPr lang="it-IT" altLang="it-IT" sz="1800"/>
              <a:t>Valore di ND = (48000 – 50000) </a:t>
            </a:r>
            <a:r>
              <a:rPr lang="it-IT" altLang="it-IT" sz="1800">
                <a:latin typeface="Century Gothic" pitchFamily="34" charset="0"/>
              </a:rPr>
              <a:t>x </a:t>
            </a:r>
            <a:r>
              <a:rPr lang="it-IT" altLang="it-IT" sz="1800"/>
              <a:t>Prob(ND) – Costo(ND)  = -2000 </a:t>
            </a:r>
            <a:r>
              <a:rPr lang="it-IT" altLang="it-IT" sz="1800">
                <a:latin typeface="Century Gothic" pitchFamily="34" charset="0"/>
              </a:rPr>
              <a:t>x</a:t>
            </a:r>
            <a:r>
              <a:rPr lang="it-IT" altLang="it-IT" sz="1800"/>
              <a:t> 0.1 – 0 = -200</a:t>
            </a:r>
          </a:p>
        </p:txBody>
      </p: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838200" y="1676400"/>
            <a:ext cx="8077200" cy="1465263"/>
            <a:chOff x="480" y="1248"/>
            <a:chExt cx="5088" cy="923"/>
          </a:xfrm>
        </p:grpSpPr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480" y="1344"/>
              <a:ext cx="16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Valore di ND &gt;Valore di D</a:t>
              </a:r>
            </a:p>
          </p:txBody>
        </p:sp>
        <p:sp>
          <p:nvSpPr>
            <p:cNvPr id="7180" name="Line 12"/>
            <p:cNvSpPr>
              <a:spLocks noChangeShapeType="1"/>
            </p:cNvSpPr>
            <p:nvPr/>
          </p:nvSpPr>
          <p:spPr bwMode="auto">
            <a:xfrm>
              <a:off x="2304" y="148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2976" y="1248"/>
              <a:ext cx="2592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Razionalmente l’assicurato sceglie il comportamento Non Diligente: </a:t>
              </a:r>
              <a:r>
                <a:rPr lang="it-IT" altLang="it-IT" sz="1800" b="1">
                  <a:solidFill>
                    <a:srgbClr val="990033"/>
                  </a:solidFill>
                </a:rPr>
                <a:t>gli incentivi dell’assicurato NON sono COMPATIBILI con gli incentivi dell’assicurazione</a:t>
              </a:r>
              <a:r>
                <a:rPr lang="it-IT" altLang="it-IT" sz="180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5" grpId="0" autoUpdateAnimBg="0"/>
      <p:bldP spid="717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3" name="Group 11"/>
          <p:cNvGrpSpPr>
            <a:grpSpLocks/>
          </p:cNvGrpSpPr>
          <p:nvPr/>
        </p:nvGrpSpPr>
        <p:grpSpPr bwMode="auto">
          <a:xfrm>
            <a:off x="457200" y="1295400"/>
            <a:ext cx="6007100" cy="366713"/>
            <a:chOff x="288" y="816"/>
            <a:chExt cx="3784" cy="231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480" y="816"/>
              <a:ext cx="35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Un’impresa produce orologi, impiegando lavoro e macchine</a:t>
              </a:r>
            </a:p>
          </p:txBody>
        </p:sp>
        <p:sp>
          <p:nvSpPr>
            <p:cNvPr id="8198" name="Oval 6"/>
            <p:cNvSpPr>
              <a:spLocks noChangeArrowheads="1"/>
            </p:cNvSpPr>
            <p:nvPr/>
          </p:nvSpPr>
          <p:spPr bwMode="auto">
            <a:xfrm>
              <a:off x="288" y="912"/>
              <a:ext cx="96" cy="9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8200" name="Group 8"/>
          <p:cNvGrpSpPr>
            <a:grpSpLocks/>
          </p:cNvGrpSpPr>
          <p:nvPr/>
        </p:nvGrpSpPr>
        <p:grpSpPr bwMode="auto">
          <a:xfrm>
            <a:off x="457200" y="457200"/>
            <a:ext cx="6019800" cy="533400"/>
            <a:chOff x="288" y="288"/>
            <a:chExt cx="3792" cy="336"/>
          </a:xfrm>
        </p:grpSpPr>
        <p:grpSp>
          <p:nvGrpSpPr>
            <p:cNvPr id="8194" name="Group 2"/>
            <p:cNvGrpSpPr>
              <a:grpSpLocks/>
            </p:cNvGrpSpPr>
            <p:nvPr/>
          </p:nvGrpSpPr>
          <p:grpSpPr bwMode="auto">
            <a:xfrm>
              <a:off x="288" y="288"/>
              <a:ext cx="3792" cy="288"/>
              <a:chOff x="384" y="1008"/>
              <a:chExt cx="3792" cy="288"/>
            </a:xfrm>
          </p:grpSpPr>
          <p:sp>
            <p:nvSpPr>
              <p:cNvPr id="8195" name="Rectangle 3"/>
              <p:cNvSpPr>
                <a:spLocks noChangeArrowheads="1"/>
              </p:cNvSpPr>
              <p:nvPr/>
            </p:nvSpPr>
            <p:spPr bwMode="auto">
              <a:xfrm>
                <a:off x="384" y="1008"/>
                <a:ext cx="296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800"/>
                  <a:t>Esempio #2: un contratto tra lavoratore e impresa</a:t>
                </a:r>
              </a:p>
            </p:txBody>
          </p:sp>
          <p:sp>
            <p:nvSpPr>
              <p:cNvPr id="8196" name="Line 4"/>
              <p:cNvSpPr>
                <a:spLocks noChangeShapeType="1"/>
              </p:cNvSpPr>
              <p:nvPr/>
            </p:nvSpPr>
            <p:spPr bwMode="auto">
              <a:xfrm>
                <a:off x="384" y="1296"/>
                <a:ext cx="37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8199" name="Line 7"/>
            <p:cNvSpPr>
              <a:spLocks noChangeShapeType="1"/>
            </p:cNvSpPr>
            <p:nvPr/>
          </p:nvSpPr>
          <p:spPr bwMode="auto">
            <a:xfrm>
              <a:off x="288" y="624"/>
              <a:ext cx="3744" cy="0"/>
            </a:xfrm>
            <a:prstGeom prst="line">
              <a:avLst/>
            </a:prstGeom>
            <a:noFill/>
            <a:ln w="19050">
              <a:solidFill>
                <a:srgbClr val="CC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8219" name="Group 27"/>
          <p:cNvGrpSpPr>
            <a:grpSpLocks/>
          </p:cNvGrpSpPr>
          <p:nvPr/>
        </p:nvGrpSpPr>
        <p:grpSpPr bwMode="auto">
          <a:xfrm>
            <a:off x="457200" y="1905000"/>
            <a:ext cx="5867400" cy="641350"/>
            <a:chOff x="288" y="1200"/>
            <a:chExt cx="3696" cy="404"/>
          </a:xfrm>
        </p:grpSpPr>
        <p:sp>
          <p:nvSpPr>
            <p:cNvPr id="8201" name="Oval 9"/>
            <p:cNvSpPr>
              <a:spLocks noChangeArrowheads="1"/>
            </p:cNvSpPr>
            <p:nvPr/>
          </p:nvSpPr>
          <p:spPr bwMode="auto">
            <a:xfrm>
              <a:off x="288" y="1296"/>
              <a:ext cx="96" cy="9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480" y="1200"/>
              <a:ext cx="350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Le macchine devono essere controllate dai manutentori, il cui impegno di lavoro influenza i profitti dell’impresa</a:t>
              </a:r>
            </a:p>
          </p:txBody>
        </p:sp>
      </p:grpSp>
      <p:grpSp>
        <p:nvGrpSpPr>
          <p:cNvPr id="8204" name="Group 12"/>
          <p:cNvGrpSpPr>
            <a:grpSpLocks/>
          </p:cNvGrpSpPr>
          <p:nvPr/>
        </p:nvGrpSpPr>
        <p:grpSpPr bwMode="auto">
          <a:xfrm>
            <a:off x="457200" y="2743200"/>
            <a:ext cx="5926138" cy="641350"/>
            <a:chOff x="288" y="816"/>
            <a:chExt cx="3733" cy="404"/>
          </a:xfrm>
        </p:grpSpPr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480" y="816"/>
              <a:ext cx="3541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Lo sforzo di lavoro dei manutentori non è osservabile (</a:t>
              </a:r>
              <a:r>
                <a:rPr lang="it-IT" altLang="it-IT" sz="1800" i="1"/>
                <a:t>a</a:t>
              </a:r>
              <a:r>
                <a:rPr lang="it-IT" altLang="it-IT" sz="1800"/>
                <a:t>=1 impegno alto; </a:t>
              </a:r>
              <a:r>
                <a:rPr lang="it-IT" altLang="it-IT" sz="1800" i="1"/>
                <a:t>a</a:t>
              </a:r>
              <a:r>
                <a:rPr lang="it-IT" altLang="it-IT" sz="1800"/>
                <a:t>=0 impegno basso) </a:t>
              </a:r>
            </a:p>
          </p:txBody>
        </p:sp>
        <p:sp>
          <p:nvSpPr>
            <p:cNvPr id="8206" name="Oval 14"/>
            <p:cNvSpPr>
              <a:spLocks noChangeArrowheads="1"/>
            </p:cNvSpPr>
            <p:nvPr/>
          </p:nvSpPr>
          <p:spPr bwMode="auto">
            <a:xfrm>
              <a:off x="288" y="912"/>
              <a:ext cx="96" cy="9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grpSp>
        <p:nvGrpSpPr>
          <p:cNvPr id="8207" name="Group 15"/>
          <p:cNvGrpSpPr>
            <a:grpSpLocks/>
          </p:cNvGrpSpPr>
          <p:nvPr/>
        </p:nvGrpSpPr>
        <p:grpSpPr bwMode="auto">
          <a:xfrm>
            <a:off x="457200" y="3352800"/>
            <a:ext cx="6686550" cy="915988"/>
            <a:chOff x="288" y="816"/>
            <a:chExt cx="4212" cy="577"/>
          </a:xfrm>
        </p:grpSpPr>
        <p:sp>
          <p:nvSpPr>
            <p:cNvPr id="8208" name="Rectangle 16"/>
            <p:cNvSpPr>
              <a:spLocks noChangeArrowheads="1"/>
            </p:cNvSpPr>
            <p:nvPr/>
          </p:nvSpPr>
          <p:spPr bwMode="auto">
            <a:xfrm>
              <a:off x="480" y="816"/>
              <a:ext cx="402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I ricavi dell’impresa dipendono anche da altri fattori casuali (shock positivo con 50% di probabilità, shock  negativo con 50% di probabilità)</a:t>
              </a:r>
            </a:p>
          </p:txBody>
        </p:sp>
        <p:sp>
          <p:nvSpPr>
            <p:cNvPr id="8209" name="Oval 17"/>
            <p:cNvSpPr>
              <a:spLocks noChangeArrowheads="1"/>
            </p:cNvSpPr>
            <p:nvPr/>
          </p:nvSpPr>
          <p:spPr bwMode="auto">
            <a:xfrm>
              <a:off x="288" y="912"/>
              <a:ext cx="96" cy="9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  <p:grpSp>
        <p:nvGrpSpPr>
          <p:cNvPr id="8210" name="Group 18"/>
          <p:cNvGrpSpPr>
            <a:grpSpLocks/>
          </p:cNvGrpSpPr>
          <p:nvPr/>
        </p:nvGrpSpPr>
        <p:grpSpPr bwMode="auto">
          <a:xfrm>
            <a:off x="533400" y="4419600"/>
            <a:ext cx="6172200" cy="1190625"/>
            <a:chOff x="288" y="816"/>
            <a:chExt cx="3888" cy="750"/>
          </a:xfrm>
        </p:grpSpPr>
        <p:sp>
          <p:nvSpPr>
            <p:cNvPr id="8211" name="Rectangle 19"/>
            <p:cNvSpPr>
              <a:spLocks noChangeArrowheads="1"/>
            </p:cNvSpPr>
            <p:nvPr/>
          </p:nvSpPr>
          <p:spPr bwMode="auto">
            <a:xfrm>
              <a:off x="480" y="816"/>
              <a:ext cx="3696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Obiettivo del manutentore è massimizzare il salario (</a:t>
              </a:r>
              <a:r>
                <a:rPr lang="it-IT" altLang="it-IT" sz="1800" i="1"/>
                <a:t>W</a:t>
              </a:r>
              <a:r>
                <a:rPr lang="it-IT" altLang="it-IT" sz="1800"/>
                <a:t>) netto.</a:t>
              </a:r>
            </a:p>
            <a:p>
              <a:r>
                <a:rPr lang="it-IT" altLang="it-IT" sz="1800"/>
                <a:t>con </a:t>
              </a:r>
              <a:r>
                <a:rPr lang="it-IT" altLang="it-IT" sz="1800" i="1"/>
                <a:t>a </a:t>
              </a:r>
              <a:r>
                <a:rPr lang="it-IT" altLang="it-IT" sz="1800"/>
                <a:t>= 1  il costo dell’ impegno è  </a:t>
              </a:r>
              <a:r>
                <a:rPr lang="it-IT" altLang="it-IT" sz="1800" i="1"/>
                <a:t>C</a:t>
              </a:r>
              <a:r>
                <a:rPr lang="it-IT" altLang="it-IT" sz="1800"/>
                <a:t>=10000</a:t>
              </a:r>
            </a:p>
            <a:p>
              <a:r>
                <a:rPr lang="it-IT" altLang="it-IT" sz="1800"/>
                <a:t>con </a:t>
              </a:r>
              <a:r>
                <a:rPr lang="it-IT" altLang="it-IT" sz="1800" i="1"/>
                <a:t>a </a:t>
              </a:r>
              <a:r>
                <a:rPr lang="it-IT" altLang="it-IT" sz="1800"/>
                <a:t>= 0  il costo dell’impegno è   </a:t>
              </a:r>
              <a:r>
                <a:rPr lang="it-IT" altLang="it-IT" sz="1800" i="1"/>
                <a:t>C</a:t>
              </a:r>
              <a:r>
                <a:rPr lang="it-IT" altLang="it-IT" sz="1800"/>
                <a:t>=0</a:t>
              </a:r>
            </a:p>
            <a:p>
              <a:endParaRPr lang="it-IT" altLang="it-IT" sz="1800"/>
            </a:p>
          </p:txBody>
        </p:sp>
        <p:sp>
          <p:nvSpPr>
            <p:cNvPr id="8212" name="Oval 20"/>
            <p:cNvSpPr>
              <a:spLocks noChangeArrowheads="1"/>
            </p:cNvSpPr>
            <p:nvPr/>
          </p:nvSpPr>
          <p:spPr bwMode="auto">
            <a:xfrm>
              <a:off x="288" y="912"/>
              <a:ext cx="96" cy="9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533400" y="5791200"/>
            <a:ext cx="6102350" cy="366713"/>
            <a:chOff x="288" y="816"/>
            <a:chExt cx="3844" cy="231"/>
          </a:xfrm>
        </p:grpSpPr>
        <p:sp>
          <p:nvSpPr>
            <p:cNvPr id="8214" name="Rectangle 22"/>
            <p:cNvSpPr>
              <a:spLocks noChangeArrowheads="1"/>
            </p:cNvSpPr>
            <p:nvPr/>
          </p:nvSpPr>
          <p:spPr bwMode="auto">
            <a:xfrm>
              <a:off x="480" y="816"/>
              <a:ext cx="36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Obiettivo dell’impresa è massimizzare il profitto atteso </a:t>
              </a:r>
              <a:r>
                <a:rPr lang="it-IT" altLang="it-IT" sz="1800" i="1"/>
                <a:t>E</a:t>
              </a:r>
              <a:r>
                <a:rPr lang="it-IT" altLang="it-IT" sz="1800"/>
                <a:t>(</a:t>
              </a:r>
              <a:r>
                <a:rPr lang="en-US" altLang="it-IT" sz="1800">
                  <a:cs typeface="Times New Roman" pitchFamily="18" charset="0"/>
                </a:rPr>
                <a:t>Π</a:t>
              </a:r>
              <a:r>
                <a:rPr lang="it-IT" altLang="it-IT" sz="1800"/>
                <a:t> )</a:t>
              </a:r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auto">
            <a:xfrm>
              <a:off x="288" y="912"/>
              <a:ext cx="96" cy="96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78" name="Group 62"/>
          <p:cNvGrpSpPr>
            <a:grpSpLocks/>
          </p:cNvGrpSpPr>
          <p:nvPr/>
        </p:nvGrpSpPr>
        <p:grpSpPr bwMode="auto">
          <a:xfrm>
            <a:off x="1066800" y="457200"/>
            <a:ext cx="6546850" cy="1281113"/>
            <a:chOff x="672" y="288"/>
            <a:chExt cx="4124" cy="807"/>
          </a:xfrm>
        </p:grpSpPr>
        <p:grpSp>
          <p:nvGrpSpPr>
            <p:cNvPr id="9225" name="Group 9"/>
            <p:cNvGrpSpPr>
              <a:grpSpLocks/>
            </p:cNvGrpSpPr>
            <p:nvPr/>
          </p:nvGrpSpPr>
          <p:grpSpPr bwMode="auto">
            <a:xfrm>
              <a:off x="672" y="288"/>
              <a:ext cx="4124" cy="807"/>
              <a:chOff x="672" y="288"/>
              <a:chExt cx="4124" cy="807"/>
            </a:xfrm>
          </p:grpSpPr>
          <p:grpSp>
            <p:nvGrpSpPr>
              <p:cNvPr id="9218" name="Group 2"/>
              <p:cNvGrpSpPr>
                <a:grpSpLocks/>
              </p:cNvGrpSpPr>
              <p:nvPr/>
            </p:nvGrpSpPr>
            <p:grpSpPr bwMode="auto">
              <a:xfrm>
                <a:off x="672" y="288"/>
                <a:ext cx="4124" cy="404"/>
                <a:chOff x="288" y="816"/>
                <a:chExt cx="4124" cy="404"/>
              </a:xfrm>
            </p:grpSpPr>
            <p:sp>
              <p:nvSpPr>
                <p:cNvPr id="9219" name="Rectangle 3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3932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800"/>
                    <a:t>La sola fonte di informazione sulla performance del manutentore sono i ricavi </a:t>
                  </a:r>
                  <a:r>
                    <a:rPr lang="it-IT" altLang="it-IT" sz="1800" i="1"/>
                    <a:t>R</a:t>
                  </a:r>
                </a:p>
              </p:txBody>
            </p:sp>
            <p:sp>
              <p:nvSpPr>
                <p:cNvPr id="9220" name="Oval 4"/>
                <p:cNvSpPr>
                  <a:spLocks noChangeArrowheads="1"/>
                </p:cNvSpPr>
                <p:nvPr/>
              </p:nvSpPr>
              <p:spPr bwMode="auto">
                <a:xfrm>
                  <a:off x="288" y="912"/>
                  <a:ext cx="96" cy="96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rgbClr val="CC33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/>
                <a:lstStyle/>
                <a:p>
                  <a:endParaRPr lang="it-IT"/>
                </a:p>
              </p:txBody>
            </p:sp>
          </p:grpSp>
          <p:sp>
            <p:nvSpPr>
              <p:cNvPr id="9221" name="Rectangle 5"/>
              <p:cNvSpPr>
                <a:spLocks noChangeArrowheads="1"/>
              </p:cNvSpPr>
              <p:nvPr/>
            </p:nvSpPr>
            <p:spPr bwMode="auto">
              <a:xfrm>
                <a:off x="1728" y="864"/>
                <a:ext cx="27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800"/>
                  <a:t>… ecco quello che può succedere ai ricavi …</a:t>
                </a:r>
              </a:p>
            </p:txBody>
          </p:sp>
        </p:grpSp>
        <p:grpSp>
          <p:nvGrpSpPr>
            <p:cNvPr id="9224" name="Group 8"/>
            <p:cNvGrpSpPr>
              <a:grpSpLocks/>
            </p:cNvGrpSpPr>
            <p:nvPr/>
          </p:nvGrpSpPr>
          <p:grpSpPr bwMode="auto">
            <a:xfrm>
              <a:off x="1920" y="624"/>
              <a:ext cx="816" cy="192"/>
              <a:chOff x="1920" y="624"/>
              <a:chExt cx="816" cy="192"/>
            </a:xfrm>
          </p:grpSpPr>
          <p:sp>
            <p:nvSpPr>
              <p:cNvPr id="9222" name="Line 6"/>
              <p:cNvSpPr>
                <a:spLocks noChangeShapeType="1"/>
              </p:cNvSpPr>
              <p:nvPr/>
            </p:nvSpPr>
            <p:spPr bwMode="auto">
              <a:xfrm>
                <a:off x="1920" y="624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23" name="Line 7"/>
              <p:cNvSpPr>
                <a:spLocks noChangeShapeType="1"/>
              </p:cNvSpPr>
              <p:nvPr/>
            </p:nvSpPr>
            <p:spPr bwMode="auto">
              <a:xfrm>
                <a:off x="2736" y="624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aphicFrame>
        <p:nvGraphicFramePr>
          <p:cNvPr id="9271" name="Group 55"/>
          <p:cNvGraphicFramePr>
            <a:graphicFrameLocks noGrp="1"/>
          </p:cNvGraphicFramePr>
          <p:nvPr/>
        </p:nvGraphicFramePr>
        <p:xfrm>
          <a:off x="2362200" y="2362200"/>
          <a:ext cx="4495800" cy="2133600"/>
        </p:xfrm>
        <a:graphic>
          <a:graphicData uri="http://schemas.openxmlformats.org/drawingml/2006/table">
            <a:tbl>
              <a:tblPr/>
              <a:tblGrid>
                <a:gridCol w="1143000"/>
                <a:gridCol w="1676400"/>
                <a:gridCol w="1676400"/>
              </a:tblGrid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Shock (+)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Shock (-)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a=0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20000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a=1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40000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20000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pSp>
        <p:nvGrpSpPr>
          <p:cNvPr id="9277" name="Group 61"/>
          <p:cNvGrpSpPr>
            <a:grpSpLocks/>
          </p:cNvGrpSpPr>
          <p:nvPr/>
        </p:nvGrpSpPr>
        <p:grpSpPr bwMode="auto">
          <a:xfrm>
            <a:off x="1371600" y="3505200"/>
            <a:ext cx="4572000" cy="2393950"/>
            <a:chOff x="864" y="2208"/>
            <a:chExt cx="2880" cy="1508"/>
          </a:xfrm>
        </p:grpSpPr>
        <p:sp>
          <p:nvSpPr>
            <p:cNvPr id="9274" name="Rectangle 58"/>
            <p:cNvSpPr>
              <a:spLocks noChangeArrowheads="1"/>
            </p:cNvSpPr>
            <p:nvPr/>
          </p:nvSpPr>
          <p:spPr bwMode="auto">
            <a:xfrm>
              <a:off x="864" y="3312"/>
              <a:ext cx="285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800"/>
                <a:t>Quando l’impresa osserva </a:t>
              </a:r>
              <a:r>
                <a:rPr lang="it-IT" altLang="it-IT" sz="1800" i="1"/>
                <a:t>R</a:t>
              </a:r>
              <a:r>
                <a:rPr lang="it-IT" altLang="it-IT" sz="1800"/>
                <a:t>=20000 non sa se è perché (</a:t>
              </a:r>
              <a:r>
                <a:rPr lang="it-IT" altLang="it-IT" sz="1800" i="1"/>
                <a:t>a</a:t>
              </a:r>
              <a:r>
                <a:rPr lang="it-IT" altLang="it-IT" sz="1800"/>
                <a:t>=0, shock +) oppure (</a:t>
              </a:r>
              <a:r>
                <a:rPr lang="it-IT" altLang="it-IT" sz="1800" i="1"/>
                <a:t>a</a:t>
              </a:r>
              <a:r>
                <a:rPr lang="it-IT" altLang="it-IT" sz="1800"/>
                <a:t>=1, shock -) </a:t>
              </a:r>
            </a:p>
          </p:txBody>
        </p:sp>
        <p:sp>
          <p:nvSpPr>
            <p:cNvPr id="9275" name="Line 59"/>
            <p:cNvSpPr>
              <a:spLocks noChangeShapeType="1"/>
            </p:cNvSpPr>
            <p:nvPr/>
          </p:nvSpPr>
          <p:spPr bwMode="auto">
            <a:xfrm flipH="1">
              <a:off x="1920" y="2208"/>
              <a:ext cx="768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76" name="Line 60"/>
            <p:cNvSpPr>
              <a:spLocks noChangeShapeType="1"/>
            </p:cNvSpPr>
            <p:nvPr/>
          </p:nvSpPr>
          <p:spPr bwMode="auto">
            <a:xfrm flipH="1">
              <a:off x="2016" y="2688"/>
              <a:ext cx="1728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524000" y="1219200"/>
            <a:ext cx="50895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/>
              <a:t>non incentiva </a:t>
            </a:r>
            <a:r>
              <a:rPr lang="it-IT" altLang="it-IT" sz="1800" i="1"/>
              <a:t>a</a:t>
            </a:r>
            <a:r>
              <a:rPr lang="it-IT" altLang="it-IT" sz="1800"/>
              <a:t> =1 perché è ottenuto anche con </a:t>
            </a:r>
            <a:r>
              <a:rPr lang="it-IT" altLang="it-IT" sz="1800" i="1"/>
              <a:t>a</a:t>
            </a:r>
            <a:r>
              <a:rPr lang="it-IT" altLang="it-IT" sz="1800"/>
              <a:t> = 0.</a:t>
            </a:r>
          </a:p>
          <a:p>
            <a:r>
              <a:rPr lang="it-IT" altLang="it-IT" sz="1800"/>
              <a:t>Ad esempio, con </a:t>
            </a:r>
            <a:r>
              <a:rPr lang="it-IT" altLang="it-IT" sz="1800" i="1"/>
              <a:t>W</a:t>
            </a:r>
            <a:r>
              <a:rPr lang="it-IT" altLang="it-IT" sz="1800"/>
              <a:t> = 0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600200" y="2209800"/>
          <a:ext cx="41148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r:id="rId3" imgW="2425700" imgH="393700" progId="Equation.3">
                  <p:embed/>
                </p:oleObj>
              </mc:Choice>
              <mc:Fallback>
                <p:oleObj r:id="rId3" imgW="24257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209800"/>
                        <a:ext cx="4114800" cy="66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2286000" y="5715000"/>
            <a:ext cx="5599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>
                <a:latin typeface="Tahoma" pitchFamily="34" charset="0"/>
              </a:rPr>
              <a:t>Vediamo se </a:t>
            </a:r>
            <a:r>
              <a:rPr lang="it-IT" altLang="it-IT" sz="1800" i="1">
                <a:latin typeface="Tahoma" pitchFamily="34" charset="0"/>
              </a:rPr>
              <a:t>è</a:t>
            </a:r>
            <a:r>
              <a:rPr lang="it-IT" altLang="it-IT" sz="1800">
                <a:latin typeface="Tahoma" pitchFamily="34" charset="0"/>
              </a:rPr>
              <a:t> compatibile negli incentivi …. </a:t>
            </a:r>
          </a:p>
        </p:txBody>
      </p:sp>
      <p:grpSp>
        <p:nvGrpSpPr>
          <p:cNvPr id="10257" name="Group 17"/>
          <p:cNvGrpSpPr>
            <a:grpSpLocks/>
          </p:cNvGrpSpPr>
          <p:nvPr/>
        </p:nvGrpSpPr>
        <p:grpSpPr bwMode="auto">
          <a:xfrm>
            <a:off x="381000" y="609600"/>
            <a:ext cx="2781300" cy="990600"/>
            <a:chOff x="240" y="384"/>
            <a:chExt cx="1752" cy="624"/>
          </a:xfrm>
        </p:grpSpPr>
        <p:sp>
          <p:nvSpPr>
            <p:cNvPr id="10242" name="Rectangle 2"/>
            <p:cNvSpPr>
              <a:spLocks noChangeArrowheads="1"/>
            </p:cNvSpPr>
            <p:nvPr/>
          </p:nvSpPr>
          <p:spPr bwMode="auto">
            <a:xfrm>
              <a:off x="384" y="384"/>
              <a:ext cx="16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>
                  <a:solidFill>
                    <a:srgbClr val="FF0000"/>
                  </a:solidFill>
                </a:rPr>
                <a:t>Contratto #1</a:t>
              </a:r>
              <a:r>
                <a:rPr lang="it-IT" altLang="it-IT" sz="1800"/>
                <a:t>: salario fisso</a:t>
              </a:r>
            </a:p>
          </p:txBody>
        </p:sp>
        <p:sp>
          <p:nvSpPr>
            <p:cNvPr id="10250" name="Oval 10"/>
            <p:cNvSpPr>
              <a:spLocks noChangeArrowheads="1"/>
            </p:cNvSpPr>
            <p:nvPr/>
          </p:nvSpPr>
          <p:spPr bwMode="auto">
            <a:xfrm>
              <a:off x="240" y="43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88" y="576"/>
              <a:ext cx="0" cy="43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>
              <a:off x="288" y="1008"/>
              <a:ext cx="62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457200" y="3505200"/>
            <a:ext cx="6454775" cy="1403350"/>
            <a:chOff x="288" y="2208"/>
            <a:chExt cx="4066" cy="884"/>
          </a:xfrm>
        </p:grpSpPr>
        <p:sp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480" y="2208"/>
              <a:ext cx="29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>
                  <a:solidFill>
                    <a:srgbClr val="00CC00"/>
                  </a:solidFill>
                </a:rPr>
                <a:t>Contratto #2</a:t>
              </a:r>
              <a:r>
                <a:rPr lang="it-IT" altLang="it-IT" sz="1800"/>
                <a:t>: salario variabile collegato ai ricavi</a:t>
              </a:r>
            </a:p>
          </p:txBody>
        </p:sp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1776" y="2688"/>
              <a:ext cx="257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/>
                <a:t>Se </a:t>
              </a:r>
              <a:r>
                <a:rPr lang="it-IT" altLang="it-IT" sz="1800" i="1"/>
                <a:t>R </a:t>
              </a:r>
              <a:r>
                <a:rPr lang="it-IT" altLang="it-IT" sz="1800"/>
                <a:t>=  (10000,20000)   allora   </a:t>
              </a:r>
              <a:r>
                <a:rPr lang="it-IT" altLang="it-IT" sz="1800" i="1"/>
                <a:t>W</a:t>
              </a:r>
              <a:r>
                <a:rPr lang="it-IT" altLang="it-IT" sz="1800"/>
                <a:t>=0</a:t>
              </a:r>
            </a:p>
            <a:p>
              <a:r>
                <a:rPr lang="it-IT" altLang="it-IT" sz="1800"/>
                <a:t>Se </a:t>
              </a:r>
              <a:r>
                <a:rPr lang="it-IT" altLang="it-IT" sz="1800" i="1"/>
                <a:t>R </a:t>
              </a:r>
              <a:r>
                <a:rPr lang="it-IT" altLang="it-IT" sz="1800"/>
                <a:t>= 40000                  allora  </a:t>
              </a:r>
              <a:r>
                <a:rPr lang="it-IT" altLang="it-IT" sz="1800" i="1"/>
                <a:t>W</a:t>
              </a:r>
              <a:r>
                <a:rPr lang="it-IT" altLang="it-IT" sz="1800"/>
                <a:t> = 24000</a:t>
              </a:r>
            </a:p>
          </p:txBody>
        </p:sp>
        <p:sp>
          <p:nvSpPr>
            <p:cNvPr id="10253" name="Oval 13"/>
            <p:cNvSpPr>
              <a:spLocks noChangeArrowheads="1"/>
            </p:cNvSpPr>
            <p:nvPr/>
          </p:nvSpPr>
          <p:spPr bwMode="auto">
            <a:xfrm>
              <a:off x="288" y="2256"/>
              <a:ext cx="144" cy="144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55" name="Line 15"/>
            <p:cNvSpPr>
              <a:spLocks noChangeShapeType="1"/>
            </p:cNvSpPr>
            <p:nvPr/>
          </p:nvSpPr>
          <p:spPr bwMode="auto">
            <a:xfrm>
              <a:off x="384" y="2400"/>
              <a:ext cx="0" cy="528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6" name="Line 16"/>
            <p:cNvSpPr>
              <a:spLocks noChangeShapeType="1"/>
            </p:cNvSpPr>
            <p:nvPr/>
          </p:nvSpPr>
          <p:spPr bwMode="auto">
            <a:xfrm>
              <a:off x="384" y="2928"/>
              <a:ext cx="1248" cy="0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  <p:bldP spid="10249" grpId="0" autoUpdateAnimBg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1069</Words>
  <Application>Microsoft Office PowerPoint</Application>
  <PresentationFormat>Presentazione su schermo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2" baseType="lpstr">
      <vt:lpstr>Struttura predefinita</vt:lpstr>
      <vt:lpstr>Microsoft Equation 3.0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clmcrn</dc:creator>
  <cp:lastModifiedBy>user</cp:lastModifiedBy>
  <cp:revision>95</cp:revision>
  <dcterms:created xsi:type="dcterms:W3CDTF">2011-02-07T14:11:11Z</dcterms:created>
  <dcterms:modified xsi:type="dcterms:W3CDTF">2017-04-12T15:22:28Z</dcterms:modified>
</cp:coreProperties>
</file>