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94" r:id="rId3"/>
    <p:sldId id="277" r:id="rId4"/>
    <p:sldId id="295" r:id="rId5"/>
    <p:sldId id="298" r:id="rId6"/>
    <p:sldId id="296" r:id="rId7"/>
    <p:sldId id="281" r:id="rId8"/>
    <p:sldId id="293" r:id="rId9"/>
    <p:sldId id="299" r:id="rId10"/>
    <p:sldId id="297" r:id="rId11"/>
    <p:sldId id="282" r:id="rId12"/>
    <p:sldId id="283" r:id="rId13"/>
    <p:sldId id="284" r:id="rId14"/>
    <p:sldId id="291" r:id="rId15"/>
    <p:sldId id="292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CCFFFF"/>
    <a:srgbClr val="FFFF99"/>
    <a:srgbClr val="FF6600"/>
    <a:srgbClr val="FFCCCC"/>
    <a:srgbClr val="FFFFFF"/>
    <a:srgbClr val="66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1" autoAdjust="0"/>
    <p:restoredTop sz="90929"/>
  </p:normalViewPr>
  <p:slideViewPr>
    <p:cSldViewPr>
      <p:cViewPr varScale="1">
        <p:scale>
          <a:sx n="83" d="100"/>
          <a:sy n="83" d="100"/>
        </p:scale>
        <p:origin x="-16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0494544-45E8-4DBA-A78C-D6A3EB9553BB}" type="datetimeFigureOut">
              <a:rPr lang="it-IT"/>
              <a:pPr>
                <a:defRPr/>
              </a:pPr>
              <a:t>22/02/2017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ACB7FC5-6C80-438A-8099-925448E461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81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9210-582A-4572-87AE-88BF35E8AA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632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DAF5-8958-4FCE-86B5-2287D2828A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53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0879-A543-449F-8E1B-6E720675DF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500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54AB-EA88-47A7-93E3-DBB4667196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2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546E-4585-4558-9360-745562FC2B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472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C2DA-7E8A-4597-B143-AC067AC4DB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016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F1978-E108-4693-8A1D-E6EDEFDE8B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717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25CC-DC5A-4480-A9D8-C65393F674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190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6587-9288-40FA-AE4D-CDF3F2645E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237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BDEE-877C-40E6-B934-97EEEB48D9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314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956C-E12E-4A54-B443-27D6CC7E50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206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4476D4A-02BD-4068-BC4F-6AF2E0F059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533400"/>
            <a:ext cx="6189663" cy="4064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u="sng">
                <a:latin typeface="Arial" charset="0"/>
              </a:rPr>
              <a:t>GLI  INDICATORI  DEL  MERCATO  DEL  LAVORO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0" y="3505200"/>
            <a:ext cx="536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FORZA LAVORO =  </a:t>
            </a:r>
            <a:r>
              <a:rPr lang="it-IT" altLang="it-IT" sz="1800" u="sng">
                <a:latin typeface="Arial" charset="0"/>
              </a:rPr>
              <a:t>OCCUPATI</a:t>
            </a:r>
            <a:r>
              <a:rPr lang="it-IT" altLang="it-IT" sz="1800">
                <a:latin typeface="Arial" charset="0"/>
              </a:rPr>
              <a:t> + </a:t>
            </a:r>
            <a:r>
              <a:rPr lang="it-IT" altLang="it-IT" sz="1800" u="sng">
                <a:latin typeface="Arial" charset="0"/>
              </a:rPr>
              <a:t>DISOCCUPATI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990600" y="2133600"/>
            <a:ext cx="689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charset="0"/>
              </a:rPr>
              <a:t>POPOLAZIONE ATTIVA =  POPOLAZIONE IN </a:t>
            </a:r>
            <a:r>
              <a:rPr lang="it-IT" altLang="it-IT" sz="1800" u="sng">
                <a:latin typeface="Arial" charset="0"/>
              </a:rPr>
              <a:t>ETA’ DA LAVORO</a:t>
            </a:r>
          </a:p>
        </p:txBody>
      </p:sp>
      <p:sp>
        <p:nvSpPr>
          <p:cNvPr id="2053" name="Line 22"/>
          <p:cNvSpPr>
            <a:spLocks noChangeShapeType="1"/>
          </p:cNvSpPr>
          <p:nvPr/>
        </p:nvSpPr>
        <p:spPr bwMode="auto">
          <a:xfrm flipH="1">
            <a:off x="6324600" y="2438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4" name="Text Box 23"/>
          <p:cNvSpPr txBox="1">
            <a:spLocks noChangeArrowheads="1"/>
          </p:cNvSpPr>
          <p:nvPr/>
        </p:nvSpPr>
        <p:spPr bwMode="auto">
          <a:xfrm>
            <a:off x="5638800" y="3048000"/>
            <a:ext cx="144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16 – 64 anni</a:t>
            </a:r>
          </a:p>
        </p:txBody>
      </p:sp>
      <p:sp>
        <p:nvSpPr>
          <p:cNvPr id="2055" name="Line 24"/>
          <p:cNvSpPr>
            <a:spLocks noChangeShapeType="1"/>
          </p:cNvSpPr>
          <p:nvPr/>
        </p:nvSpPr>
        <p:spPr bwMode="auto">
          <a:xfrm>
            <a:off x="5943600" y="38100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auto">
          <a:xfrm>
            <a:off x="5410200" y="4495800"/>
            <a:ext cx="3200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Persone in età da lavoro che hanno effettuato almeno un’azione attiva di ricerca di lavoro nell’ultimo mese e che sono disponibili a lavorare</a:t>
            </a:r>
          </a:p>
        </p:txBody>
      </p:sp>
      <p:sp>
        <p:nvSpPr>
          <p:cNvPr id="2057" name="Line 26"/>
          <p:cNvSpPr>
            <a:spLocks noChangeShapeType="1"/>
          </p:cNvSpPr>
          <p:nvPr/>
        </p:nvSpPr>
        <p:spPr bwMode="auto">
          <a:xfrm flipH="1">
            <a:off x="2895600" y="3810000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8" name="Rectangle 28"/>
          <p:cNvSpPr>
            <a:spLocks noChangeArrowheads="1"/>
          </p:cNvSpPr>
          <p:nvPr/>
        </p:nvSpPr>
        <p:spPr bwMode="auto">
          <a:xfrm>
            <a:off x="685800" y="4572000"/>
            <a:ext cx="4114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Persone in età da lavoro che nell’ultima settimana hanno svolto almeno un’ora di lavoro che preveda un corrispettivo monetario. (sono inclusi gli assenti dal lavoro – ferie, malattia …)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8894763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01000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19200" y="762000"/>
          <a:ext cx="63246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62000"/>
                        <a:ext cx="63246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CC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0" y="457200"/>
            <a:ext cx="339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u="sng">
                <a:latin typeface="Arial" charset="0"/>
              </a:rPr>
              <a:t>Il  TASSO  DI  INFLAZIONE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3716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Il tasso di inflazione misura il tasso di variazione del </a:t>
            </a:r>
            <a:r>
              <a:rPr lang="it-IT" altLang="it-IT" sz="1800" i="1" u="sng">
                <a:latin typeface="Arial" charset="0"/>
              </a:rPr>
              <a:t>livello generale dei prezzi</a:t>
            </a:r>
            <a:r>
              <a:rPr lang="it-IT" altLang="it-IT" sz="1800" i="1">
                <a:latin typeface="Arial" charset="0"/>
              </a:rPr>
              <a:t> nel tempo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038600" y="2362200"/>
            <a:ext cx="4648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Per calcolare il livello generale dei prezzi (cioè un livello medio dei prezzi) si usano degli  </a:t>
            </a:r>
            <a:r>
              <a:rPr lang="it-IT" altLang="it-IT" sz="1800" i="1" u="sng">
                <a:latin typeface="Arial" charset="0"/>
              </a:rPr>
              <a:t>INDICI DI PREZZO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172200" y="1676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5800" y="4267200"/>
            <a:ext cx="3981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L’ IPC (Indice dei Prezzi al Consumo)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è una media dei prezzi riferiti ad un dato paniere di beni di consumo, rappresentativo della famiglia media italiana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3276600" y="32004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876800" y="3886200"/>
            <a:ext cx="3981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Arial" charset="0"/>
              </a:rPr>
              <a:t>Il DEFLATORE del PIL misura il livello generale dei prezzi implicito nel calcolo del PIL reale, ed è calcolato dal rapporto tra il Pil nominale e il Pil reale.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4572000" y="1447800"/>
            <a:ext cx="1143000" cy="1905000"/>
            <a:chOff x="2880" y="912"/>
            <a:chExt cx="720" cy="1200"/>
          </a:xfrm>
        </p:grpSpPr>
        <p:sp>
          <p:nvSpPr>
            <p:cNvPr id="15370" name="Oval 3"/>
            <p:cNvSpPr>
              <a:spLocks noChangeArrowheads="1"/>
            </p:cNvSpPr>
            <p:nvPr/>
          </p:nvSpPr>
          <p:spPr bwMode="auto">
            <a:xfrm>
              <a:off x="2880" y="912"/>
              <a:ext cx="384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5371" name="Line 4"/>
            <p:cNvSpPr>
              <a:spLocks noChangeShapeType="1"/>
            </p:cNvSpPr>
            <p:nvPr/>
          </p:nvSpPr>
          <p:spPr bwMode="auto">
            <a:xfrm>
              <a:off x="3216" y="1056"/>
              <a:ext cx="384" cy="105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2362200" y="1676400"/>
            <a:ext cx="1676400" cy="1143000"/>
            <a:chOff x="1488" y="1056"/>
            <a:chExt cx="1056" cy="720"/>
          </a:xfrm>
        </p:grpSpPr>
        <p:sp>
          <p:nvSpPr>
            <p:cNvPr id="15368" name="Oval 6"/>
            <p:cNvSpPr>
              <a:spLocks noChangeArrowheads="1"/>
            </p:cNvSpPr>
            <p:nvPr/>
          </p:nvSpPr>
          <p:spPr bwMode="auto">
            <a:xfrm>
              <a:off x="2112" y="1056"/>
              <a:ext cx="432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5369" name="Line 7"/>
            <p:cNvSpPr>
              <a:spLocks noChangeShapeType="1"/>
            </p:cNvSpPr>
            <p:nvPr/>
          </p:nvSpPr>
          <p:spPr bwMode="auto">
            <a:xfrm flipH="1">
              <a:off x="1488" y="1200"/>
              <a:ext cx="816" cy="57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15364" name="Object 8"/>
          <p:cNvGraphicFramePr>
            <a:graphicFrameLocks noChangeAspect="1"/>
          </p:cNvGraphicFramePr>
          <p:nvPr/>
        </p:nvGraphicFramePr>
        <p:xfrm>
          <a:off x="381000" y="762000"/>
          <a:ext cx="82296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Foglio di lavoro" r:id="rId3" imgW="6134501" imgH="819628" progId="Excel.Sheet.8">
                  <p:embed/>
                </p:oleObj>
              </mc:Choice>
              <mc:Fallback>
                <p:oleObj name="Foglio di lavoro" r:id="rId3" imgW="6134501" imgH="819628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82296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609600" y="2895600"/>
            <a:ext cx="3475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Deflatore (2010) = 993 / 810 = 1.226</a:t>
            </a: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2895600" y="3429000"/>
            <a:ext cx="5016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Tasso di Inflazione  (2009) = </a:t>
            </a:r>
            <a:r>
              <a:rPr lang="it-IT" altLang="it-IT" sz="1600" u="sng">
                <a:latin typeface="Arial" charset="0"/>
              </a:rPr>
              <a:t>Def (2009) – Def (2008)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                                                         Def</a:t>
            </a:r>
            <a:r>
              <a:rPr lang="it-IT" altLang="it-IT" sz="1600" u="sng">
                <a:latin typeface="Arial" charset="0"/>
              </a:rPr>
              <a:t> (2008)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1600200" y="4419600"/>
            <a:ext cx="57673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>
                <a:latin typeface="Arial" charset="0"/>
              </a:rPr>
              <a:t>Il deflatore serve a calcolare il tasso di inflazione. Nota che il deflatore del Pil non ha significato nei livelli, poiché cambia al cambiare dell’anno base, il quale è scelto arbitrariamente.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6059488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4213225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72475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518525" cy="52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74738" y="196850"/>
            <a:ext cx="6934200" cy="976313"/>
            <a:chOff x="576" y="2128"/>
            <a:chExt cx="4368" cy="615"/>
          </a:xfrm>
        </p:grpSpPr>
        <p:sp>
          <p:nvSpPr>
            <p:cNvPr id="3094" name="Rectangle 3"/>
            <p:cNvSpPr>
              <a:spLocks noChangeArrowheads="1"/>
            </p:cNvSpPr>
            <p:nvPr/>
          </p:nvSpPr>
          <p:spPr bwMode="auto">
            <a:xfrm>
              <a:off x="576" y="2320"/>
              <a:ext cx="2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TASSO DI DISOCCUPAZIONE = </a:t>
              </a:r>
            </a:p>
          </p:txBody>
        </p:sp>
        <p:sp>
          <p:nvSpPr>
            <p:cNvPr id="3095" name="Line 4"/>
            <p:cNvSpPr>
              <a:spLocks noChangeShapeType="1"/>
            </p:cNvSpPr>
            <p:nvPr/>
          </p:nvSpPr>
          <p:spPr bwMode="auto">
            <a:xfrm>
              <a:off x="3168" y="244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6" name="Rectangle 5"/>
            <p:cNvSpPr>
              <a:spLocks noChangeArrowheads="1"/>
            </p:cNvSpPr>
            <p:nvPr/>
          </p:nvSpPr>
          <p:spPr bwMode="auto">
            <a:xfrm>
              <a:off x="3456" y="2128"/>
              <a:ext cx="11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DISOCCUPATI</a:t>
              </a:r>
            </a:p>
          </p:txBody>
        </p:sp>
        <p:sp>
          <p:nvSpPr>
            <p:cNvPr id="3097" name="Rectangle 6"/>
            <p:cNvSpPr>
              <a:spLocks noChangeArrowheads="1"/>
            </p:cNvSpPr>
            <p:nvPr/>
          </p:nvSpPr>
          <p:spPr bwMode="auto">
            <a:xfrm>
              <a:off x="3408" y="2512"/>
              <a:ext cx="1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FORZA LAVORO</a:t>
              </a:r>
            </a:p>
          </p:txBody>
        </p:sp>
      </p:grp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1009650" y="2824163"/>
            <a:ext cx="6934200" cy="1052512"/>
            <a:chOff x="768" y="2512"/>
            <a:chExt cx="4368" cy="663"/>
          </a:xfrm>
        </p:grpSpPr>
        <p:sp>
          <p:nvSpPr>
            <p:cNvPr id="3090" name="Rectangle 8"/>
            <p:cNvSpPr>
              <a:spLocks noChangeArrowheads="1"/>
            </p:cNvSpPr>
            <p:nvPr/>
          </p:nvSpPr>
          <p:spPr bwMode="auto">
            <a:xfrm>
              <a:off x="768" y="2704"/>
              <a:ext cx="2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TASSO DI PARTECIPAZIONE = </a:t>
              </a:r>
            </a:p>
          </p:txBody>
        </p:sp>
        <p:sp>
          <p:nvSpPr>
            <p:cNvPr id="3091" name="Line 9"/>
            <p:cNvSpPr>
              <a:spLocks noChangeShapeType="1"/>
            </p:cNvSpPr>
            <p:nvPr/>
          </p:nvSpPr>
          <p:spPr bwMode="auto">
            <a:xfrm>
              <a:off x="3360" y="283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92" name="Rectangle 10"/>
            <p:cNvSpPr>
              <a:spLocks noChangeArrowheads="1"/>
            </p:cNvSpPr>
            <p:nvPr/>
          </p:nvSpPr>
          <p:spPr bwMode="auto">
            <a:xfrm>
              <a:off x="3648" y="2512"/>
              <a:ext cx="1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FORZA LAVORO</a:t>
              </a:r>
            </a:p>
          </p:txBody>
        </p:sp>
        <p:sp>
          <p:nvSpPr>
            <p:cNvPr id="3093" name="Rectangle 11"/>
            <p:cNvSpPr>
              <a:spLocks noChangeArrowheads="1"/>
            </p:cNvSpPr>
            <p:nvPr/>
          </p:nvSpPr>
          <p:spPr bwMode="auto">
            <a:xfrm>
              <a:off x="3360" y="2944"/>
              <a:ext cx="1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POPOLAZIONE ATTIVA</a:t>
              </a:r>
            </a:p>
          </p:txBody>
        </p:sp>
      </p:grp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1046163" y="1552575"/>
            <a:ext cx="6934200" cy="1052513"/>
            <a:chOff x="768" y="2512"/>
            <a:chExt cx="4368" cy="663"/>
          </a:xfrm>
        </p:grpSpPr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768" y="2704"/>
              <a:ext cx="20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TASSO DI OCCUPAZIONE = </a:t>
              </a:r>
            </a:p>
          </p:txBody>
        </p:sp>
        <p:sp>
          <p:nvSpPr>
            <p:cNvPr id="3087" name="Line 14"/>
            <p:cNvSpPr>
              <a:spLocks noChangeShapeType="1"/>
            </p:cNvSpPr>
            <p:nvPr/>
          </p:nvSpPr>
          <p:spPr bwMode="auto">
            <a:xfrm>
              <a:off x="3360" y="283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88" name="Rectangle 15"/>
            <p:cNvSpPr>
              <a:spLocks noChangeArrowheads="1"/>
            </p:cNvSpPr>
            <p:nvPr/>
          </p:nvSpPr>
          <p:spPr bwMode="auto">
            <a:xfrm>
              <a:off x="3648" y="2512"/>
              <a:ext cx="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OCCUPATI</a:t>
              </a:r>
            </a:p>
          </p:txBody>
        </p:sp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3360" y="2944"/>
              <a:ext cx="1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POPOLAZIONE ATTIVA</a:t>
              </a:r>
            </a:p>
          </p:txBody>
        </p:sp>
      </p:grp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804863" y="804863"/>
            <a:ext cx="4191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Arial" charset="0"/>
              </a:rPr>
              <a:t>E’ la quota di forza lavoro che sta attivamente cercando un’occupazione (sono esclusi i lavoratori “scoraggiati”)</a:t>
            </a: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687388" y="2238375"/>
            <a:ext cx="419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Arial" charset="0"/>
              </a:rPr>
              <a:t>Misura il grado di utilizzo della forza lavoro in un sistema economico</a:t>
            </a:r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247650" y="3486150"/>
            <a:ext cx="49053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Arial" charset="0"/>
              </a:rPr>
              <a:t>Misura il grado di “fiducia” nel mercato del lavoro, ma è influenzato da diversi  fattori sociali e culturali (ingresso delle donne nel mercato del lavoro, fenomeni migratori etc )</a:t>
            </a:r>
          </a:p>
        </p:txBody>
      </p:sp>
      <p:grpSp>
        <p:nvGrpSpPr>
          <p:cNvPr id="3080" name="Group 7"/>
          <p:cNvGrpSpPr>
            <a:grpSpLocks/>
          </p:cNvGrpSpPr>
          <p:nvPr/>
        </p:nvGrpSpPr>
        <p:grpSpPr bwMode="auto">
          <a:xfrm>
            <a:off x="1009650" y="4325938"/>
            <a:ext cx="7666038" cy="890587"/>
            <a:chOff x="768" y="2554"/>
            <a:chExt cx="4829" cy="561"/>
          </a:xfrm>
        </p:grpSpPr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768" y="2704"/>
              <a:ext cx="17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TASSO DI INATTIVITA’ = </a:t>
              </a:r>
            </a:p>
          </p:txBody>
        </p:sp>
        <p:sp>
          <p:nvSpPr>
            <p:cNvPr id="3083" name="Line 9"/>
            <p:cNvSpPr>
              <a:spLocks noChangeShapeType="1"/>
            </p:cNvSpPr>
            <p:nvPr/>
          </p:nvSpPr>
          <p:spPr bwMode="auto">
            <a:xfrm>
              <a:off x="3360" y="283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84" name="Rectangle 10"/>
            <p:cNvSpPr>
              <a:spLocks noChangeArrowheads="1"/>
            </p:cNvSpPr>
            <p:nvPr/>
          </p:nvSpPr>
          <p:spPr bwMode="auto">
            <a:xfrm>
              <a:off x="3360" y="2554"/>
              <a:ext cx="223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POP ATTIVA - FORZA LAVORO</a:t>
              </a:r>
            </a:p>
          </p:txBody>
        </p:sp>
        <p:sp>
          <p:nvSpPr>
            <p:cNvPr id="3085" name="Rectangle 11"/>
            <p:cNvSpPr>
              <a:spLocks noChangeArrowheads="1"/>
            </p:cNvSpPr>
            <p:nvPr/>
          </p:nvSpPr>
          <p:spPr bwMode="auto">
            <a:xfrm>
              <a:off x="3479" y="2884"/>
              <a:ext cx="1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charset="0"/>
                </a:rPr>
                <a:t>POPOLAZIONE ATTIVA</a:t>
              </a:r>
            </a:p>
          </p:txBody>
        </p:sp>
      </p:grpSp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220663" y="4786313"/>
            <a:ext cx="49053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Arial" charset="0"/>
              </a:rPr>
              <a:t>Un altro indicatore del il grado di “fiducia” nel mercato del lavoro (è 1- tasso di partecipazione). Il numero di persone in età da lavoro che non hanno un lavoro e non lo stanno cercando.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19200" y="838200"/>
          <a:ext cx="65532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oglio di lavoro" r:id="rId3" imgW="4743651" imgH="4220058" progId="Excel.Sheet.8">
                  <p:embed/>
                </p:oleObj>
              </mc:Choice>
              <mc:Fallback>
                <p:oleObj name="Foglio di lavoro" r:id="rId3" imgW="4743651" imgH="422005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38200"/>
                        <a:ext cx="6553200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0" y="5638800"/>
            <a:ext cx="47069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Dati in variazioni percentuali rispetto all’anno precedente.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charset="0"/>
              </a:rPr>
              <a:t>Fonte: Istat e Banca d’Italia Relazione Annuale (vari anni)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43000" y="228600"/>
            <a:ext cx="664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9900FF"/>
                </a:solidFill>
                <a:latin typeface="Arial" charset="0"/>
              </a:rPr>
              <a:t>Occupazione,  disoccupazione  e  partecipazione  in Italia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4795838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44838"/>
            <a:ext cx="4795838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92188"/>
            <a:ext cx="7920037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CasellaDiTesto 1"/>
          <p:cNvSpPr txBox="1">
            <a:spLocks noChangeArrowheads="1"/>
          </p:cNvSpPr>
          <p:nvPr/>
        </p:nvSpPr>
        <p:spPr bwMode="auto">
          <a:xfrm>
            <a:off x="1619250" y="280988"/>
            <a:ext cx="6003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/>
              <a:t>Disoccupazione rispetto alla popolazione attiva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9638"/>
            <a:ext cx="7813675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3357563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05105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CasellaDiTesto 1"/>
          <p:cNvSpPr txBox="1">
            <a:spLocks noChangeArrowheads="1"/>
          </p:cNvSpPr>
          <p:nvPr/>
        </p:nvSpPr>
        <p:spPr bwMode="auto">
          <a:xfrm>
            <a:off x="2843213" y="1111250"/>
            <a:ext cx="3065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/>
              <a:t>Tasso di partecipazione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423</Words>
  <Application>Microsoft Office PowerPoint</Application>
  <PresentationFormat>Presentazione su schermo (4:3)</PresentationFormat>
  <Paragraphs>37</Paragraphs>
  <Slides>21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Calibri</vt:lpstr>
      <vt:lpstr>Struttura predefinita</vt:lpstr>
      <vt:lpstr>Microsoft Excel Worksheet</vt:lpstr>
      <vt:lpstr>Diapositiva di Microsoft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clmcrn</dc:creator>
  <cp:lastModifiedBy>user</cp:lastModifiedBy>
  <cp:revision>219</cp:revision>
  <dcterms:created xsi:type="dcterms:W3CDTF">2011-02-10T11:01:42Z</dcterms:created>
  <dcterms:modified xsi:type="dcterms:W3CDTF">2017-02-22T13:11:17Z</dcterms:modified>
</cp:coreProperties>
</file>