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84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3" r:id="rId17"/>
    <p:sldId id="272" r:id="rId18"/>
    <p:sldId id="273" r:id="rId19"/>
    <p:sldId id="280" r:id="rId20"/>
    <p:sldId id="274" r:id="rId21"/>
    <p:sldId id="276" r:id="rId22"/>
    <p:sldId id="277" r:id="rId23"/>
    <p:sldId id="287" r:id="rId24"/>
    <p:sldId id="281" r:id="rId25"/>
    <p:sldId id="282" r:id="rId26"/>
    <p:sldId id="285" r:id="rId27"/>
    <p:sldId id="278" r:id="rId28"/>
    <p:sldId id="279" r:id="rId29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25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0033CC"/>
    <a:srgbClr val="CCFFFF"/>
    <a:srgbClr val="FFFF99"/>
    <a:srgbClr val="FF6600"/>
    <a:srgbClr val="FFCCCC"/>
    <a:srgbClr val="FFFF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21" autoAdjust="0"/>
    <p:restoredTop sz="90929"/>
  </p:normalViewPr>
  <p:slideViewPr>
    <p:cSldViewPr>
      <p:cViewPr>
        <p:scale>
          <a:sx n="100" d="100"/>
          <a:sy n="100" d="100"/>
        </p:scale>
        <p:origin x="-118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F30E2C9-58C3-4C85-845A-09E4D0D53BF3}" type="datetimeFigureOut">
              <a:rPr lang="it-IT"/>
              <a:pPr>
                <a:defRPr/>
              </a:pPr>
              <a:t>21/02/2017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4D2F111-436C-4D37-BAC7-31B9BA97904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2635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EDCF5-503C-4CAF-9044-1ED6F09A4F8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7549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0EFD5-7177-491D-B2FD-EC2F20D4FB5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0360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88EE2-8BD8-4467-BDAC-66B4DBE3ED1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1179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B99C9-8E61-414D-8AA4-21B3D5F3488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74514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45DC4-A844-4206-BDC8-C96DD1D7CBD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948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10D06-0A9F-4251-B743-29F15F58A04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9608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56C50-BA1B-46AE-989C-4560ABE5313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131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AB04A-1E5A-4A83-A4A4-F210B01C28F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2168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910CC-A307-447F-B8FC-301BB7D4C3E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696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BA269-1F2D-45A1-99EE-733AC5D322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8623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C7590-1DAB-4EFA-98B0-516708CCE8B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1931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D94E70DC-96B7-467B-89BF-08268F20657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2"/>
          <p:cNvGrpSpPr>
            <a:grpSpLocks/>
          </p:cNvGrpSpPr>
          <p:nvPr/>
        </p:nvGrpSpPr>
        <p:grpSpPr bwMode="auto">
          <a:xfrm>
            <a:off x="2057400" y="384175"/>
            <a:ext cx="4953000" cy="1827213"/>
            <a:chOff x="1296" y="242"/>
            <a:chExt cx="3120" cy="1151"/>
          </a:xfrm>
        </p:grpSpPr>
        <p:sp>
          <p:nvSpPr>
            <p:cNvPr id="2059" name="Text Box 2"/>
            <p:cNvSpPr txBox="1">
              <a:spLocks noChangeArrowheads="1"/>
            </p:cNvSpPr>
            <p:nvPr/>
          </p:nvSpPr>
          <p:spPr bwMode="auto">
            <a:xfrm>
              <a:off x="1392" y="242"/>
              <a:ext cx="26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>
                  <a:latin typeface="Bookman Old Style" pitchFamily="18" charset="0"/>
                </a:rPr>
                <a:t>M A C R O E C O N O M I A</a:t>
              </a:r>
            </a:p>
          </p:txBody>
        </p:sp>
        <p:sp>
          <p:nvSpPr>
            <p:cNvPr id="2060" name="Line 3"/>
            <p:cNvSpPr>
              <a:spLocks noChangeShapeType="1"/>
            </p:cNvSpPr>
            <p:nvPr/>
          </p:nvSpPr>
          <p:spPr bwMode="auto">
            <a:xfrm>
              <a:off x="1344" y="576"/>
              <a:ext cx="28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" name="Line 4"/>
            <p:cNvSpPr>
              <a:spLocks noChangeShapeType="1"/>
            </p:cNvSpPr>
            <p:nvPr/>
          </p:nvSpPr>
          <p:spPr bwMode="auto">
            <a:xfrm>
              <a:off x="2688" y="576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" name="Text Box 5"/>
            <p:cNvSpPr txBox="1">
              <a:spLocks noChangeArrowheads="1"/>
            </p:cNvSpPr>
            <p:nvPr/>
          </p:nvSpPr>
          <p:spPr bwMode="auto">
            <a:xfrm>
              <a:off x="1296" y="816"/>
              <a:ext cx="312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Bookman Old Style" pitchFamily="18" charset="0"/>
                </a:rPr>
                <a:t>Analisi dei meccanismi che determinano il funzionamento e la performance di un sistema economico nel suo complesso</a:t>
              </a:r>
            </a:p>
          </p:txBody>
        </p:sp>
      </p:grpSp>
      <p:grpSp>
        <p:nvGrpSpPr>
          <p:cNvPr id="2061" name="Group 13"/>
          <p:cNvGrpSpPr>
            <a:grpSpLocks/>
          </p:cNvGrpSpPr>
          <p:nvPr/>
        </p:nvGrpSpPr>
        <p:grpSpPr bwMode="auto">
          <a:xfrm>
            <a:off x="685800" y="2590800"/>
            <a:ext cx="3165475" cy="381000"/>
            <a:chOff x="432" y="1632"/>
            <a:chExt cx="1994" cy="240"/>
          </a:xfrm>
        </p:grpSpPr>
        <p:sp>
          <p:nvSpPr>
            <p:cNvPr id="2057" name="Rectangle 6"/>
            <p:cNvSpPr>
              <a:spLocks noChangeArrowheads="1"/>
            </p:cNvSpPr>
            <p:nvPr/>
          </p:nvSpPr>
          <p:spPr bwMode="auto">
            <a:xfrm>
              <a:off x="432" y="1632"/>
              <a:ext cx="19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Bookman Old Style" pitchFamily="18" charset="0"/>
                </a:rPr>
                <a:t>Fenomeni macroeconomici</a:t>
              </a:r>
            </a:p>
          </p:txBody>
        </p:sp>
        <p:sp>
          <p:nvSpPr>
            <p:cNvPr id="4" name="Line 7"/>
            <p:cNvSpPr>
              <a:spLocks noChangeShapeType="1"/>
            </p:cNvSpPr>
            <p:nvPr/>
          </p:nvSpPr>
          <p:spPr bwMode="auto">
            <a:xfrm>
              <a:off x="528" y="1872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62000" y="3276600"/>
            <a:ext cx="3354388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la produzione nazionale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l’inflazione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la disoccupazione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la crescita economica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il ciclo economico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la recessione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il boom economico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la distribuzione del reddito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4876800" y="3124200"/>
            <a:ext cx="35052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da quali fattori dipende la       produzione nazionale?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perché i governi temono un’inflazione troppo alta?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come diminuire la disoccupazione?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Quali sono gli incentivi alla crescita economica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 sz="1800">
                <a:latin typeface="Bookman Old Style" pitchFamily="18" charset="0"/>
              </a:rPr>
              <a:t> perché le economie attraversano fasi di espansione cui seguono fasi di recessione? </a:t>
            </a:r>
          </a:p>
        </p:txBody>
      </p:sp>
      <p:grpSp>
        <p:nvGrpSpPr>
          <p:cNvPr id="2062" name="Group 14"/>
          <p:cNvGrpSpPr>
            <a:grpSpLocks/>
          </p:cNvGrpSpPr>
          <p:nvPr/>
        </p:nvGrpSpPr>
        <p:grpSpPr bwMode="auto">
          <a:xfrm>
            <a:off x="4953000" y="2590800"/>
            <a:ext cx="3298825" cy="381000"/>
            <a:chOff x="3120" y="1632"/>
            <a:chExt cx="2078" cy="240"/>
          </a:xfrm>
        </p:grpSpPr>
        <p:sp>
          <p:nvSpPr>
            <p:cNvPr id="2055" name="Rectangle 9"/>
            <p:cNvSpPr>
              <a:spLocks noChangeArrowheads="1"/>
            </p:cNvSpPr>
            <p:nvPr/>
          </p:nvSpPr>
          <p:spPr bwMode="auto">
            <a:xfrm>
              <a:off x="3120" y="1632"/>
              <a:ext cx="207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Bookman Old Style" pitchFamily="18" charset="0"/>
                </a:rPr>
                <a:t>domande macroeconomiche</a:t>
              </a:r>
            </a:p>
          </p:txBody>
        </p:sp>
        <p:sp>
          <p:nvSpPr>
            <p:cNvPr id="5" name="Line 11"/>
            <p:cNvSpPr>
              <a:spLocks noChangeShapeType="1"/>
            </p:cNvSpPr>
            <p:nvPr/>
          </p:nvSpPr>
          <p:spPr bwMode="auto">
            <a:xfrm>
              <a:off x="3120" y="1872"/>
              <a:ext cx="20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utoUpdateAnimBg="0"/>
      <p:bldP spid="205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5"/>
          <p:cNvGrpSpPr>
            <a:grpSpLocks/>
          </p:cNvGrpSpPr>
          <p:nvPr/>
        </p:nvGrpSpPr>
        <p:grpSpPr bwMode="auto">
          <a:xfrm>
            <a:off x="685800" y="2895600"/>
            <a:ext cx="2184400" cy="2160588"/>
            <a:chOff x="576" y="2304"/>
            <a:chExt cx="1376" cy="1361"/>
          </a:xfrm>
        </p:grpSpPr>
        <p:graphicFrame>
          <p:nvGraphicFramePr>
            <p:cNvPr id="2" name="Object 6"/>
            <p:cNvGraphicFramePr>
              <a:graphicFrameLocks noChangeAspect="1"/>
            </p:cNvGraphicFramePr>
            <p:nvPr/>
          </p:nvGraphicFramePr>
          <p:xfrm>
            <a:off x="624" y="2592"/>
            <a:ext cx="1296" cy="10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08" name="Foglio di lavoro" r:id="rId3" imgW="1378800" imgH="1086480" progId="Excel.Sheet.8">
                    <p:embed/>
                  </p:oleObj>
                </mc:Choice>
                <mc:Fallback>
                  <p:oleObj name="Foglio di lavoro" r:id="rId3" imgW="1378800" imgH="1086480" progId="Excel.Sheet.8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2592"/>
                          <a:ext cx="1296" cy="10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3" name="Rectangle 7"/>
            <p:cNvSpPr>
              <a:spLocks noChangeArrowheads="1"/>
            </p:cNvSpPr>
            <p:nvPr/>
          </p:nvSpPr>
          <p:spPr bwMode="auto">
            <a:xfrm>
              <a:off x="576" y="2304"/>
              <a:ext cx="13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bene intermedio</a:t>
              </a:r>
            </a:p>
          </p:txBody>
        </p:sp>
      </p:grpSp>
      <p:grpSp>
        <p:nvGrpSpPr>
          <p:cNvPr id="11267" name="Group 20"/>
          <p:cNvGrpSpPr>
            <a:grpSpLocks/>
          </p:cNvGrpSpPr>
          <p:nvPr/>
        </p:nvGrpSpPr>
        <p:grpSpPr bwMode="auto">
          <a:xfrm>
            <a:off x="5334000" y="3048000"/>
            <a:ext cx="1981200" cy="2224088"/>
            <a:chOff x="3360" y="1920"/>
            <a:chExt cx="1248" cy="1401"/>
          </a:xfrm>
        </p:grpSpPr>
        <p:graphicFrame>
          <p:nvGraphicFramePr>
            <p:cNvPr id="3" name="Object 4"/>
            <p:cNvGraphicFramePr>
              <a:graphicFrameLocks noChangeAspect="1"/>
            </p:cNvGraphicFramePr>
            <p:nvPr/>
          </p:nvGraphicFramePr>
          <p:xfrm>
            <a:off x="3360" y="2160"/>
            <a:ext cx="1248" cy="11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09" name="Foglio di lavoro" r:id="rId5" imgW="1378800" imgH="1265760" progId="Excel.Sheet.8">
                    <p:embed/>
                  </p:oleObj>
                </mc:Choice>
                <mc:Fallback>
                  <p:oleObj name="Foglio di lavoro" r:id="rId5" imgW="1378800" imgH="1265760" progId="Excel.Sheet.8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0" y="2160"/>
                          <a:ext cx="1248" cy="11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Rectangle 9"/>
            <p:cNvSpPr>
              <a:spLocks noChangeArrowheads="1"/>
            </p:cNvSpPr>
            <p:nvPr/>
          </p:nvSpPr>
          <p:spPr bwMode="auto">
            <a:xfrm>
              <a:off x="3504" y="1920"/>
              <a:ext cx="9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solidFill>
                    <a:srgbClr val="CC0000"/>
                  </a:solidFill>
                  <a:latin typeface="Bookman Old Style" pitchFamily="18" charset="0"/>
                </a:rPr>
                <a:t>bene finale</a:t>
              </a:r>
            </a:p>
          </p:txBody>
        </p:sp>
      </p:grpSp>
      <p:sp>
        <p:nvSpPr>
          <p:cNvPr id="11268" name="Rectangle 13"/>
          <p:cNvSpPr>
            <a:spLocks noChangeArrowheads="1"/>
          </p:cNvSpPr>
          <p:nvPr/>
        </p:nvSpPr>
        <p:spPr bwMode="auto">
          <a:xfrm>
            <a:off x="304800" y="152400"/>
            <a:ext cx="8001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Un’altra definizione di PIL  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CC0000"/>
                </a:solidFill>
                <a:latin typeface="Bookman Old Style" pitchFamily="18" charset="0"/>
              </a:rPr>
              <a:t>Il PIL è pari alla somma dei valori aggiunti nell’economia in un dato periodo di tempo</a:t>
            </a:r>
          </a:p>
        </p:txBody>
      </p:sp>
      <p:grpSp>
        <p:nvGrpSpPr>
          <p:cNvPr id="11286" name="Group 22"/>
          <p:cNvGrpSpPr>
            <a:grpSpLocks/>
          </p:cNvGrpSpPr>
          <p:nvPr/>
        </p:nvGrpSpPr>
        <p:grpSpPr bwMode="auto">
          <a:xfrm>
            <a:off x="3276600" y="838200"/>
            <a:ext cx="5715000" cy="1766888"/>
            <a:chOff x="2064" y="528"/>
            <a:chExt cx="3600" cy="1113"/>
          </a:xfrm>
        </p:grpSpPr>
        <p:sp>
          <p:nvSpPr>
            <p:cNvPr id="11277" name="Rectangle 2"/>
            <p:cNvSpPr>
              <a:spLocks noChangeArrowheads="1"/>
            </p:cNvSpPr>
            <p:nvPr/>
          </p:nvSpPr>
          <p:spPr bwMode="auto">
            <a:xfrm>
              <a:off x="2064" y="672"/>
              <a:ext cx="3600" cy="9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133308" rIns="0" bIns="0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b="1"/>
                <a:t>Valore aggiunto </a:t>
              </a:r>
            </a:p>
            <a:p>
              <a:pPr algn="just">
                <a:spcBef>
                  <a:spcPct val="0"/>
                </a:spcBef>
                <a:buFontTx/>
                <a:buNone/>
              </a:pPr>
              <a:r>
                <a:rPr lang="it-IT" altLang="it-IT" sz="1000"/>
                <a:t>(Sistema europeo dei conti, Sec 95)</a:t>
              </a:r>
              <a:endParaRPr lang="it-IT" altLang="it-IT" sz="2800"/>
            </a:p>
            <a:p>
              <a:pPr algn="just">
                <a:spcBef>
                  <a:spcPct val="0"/>
                </a:spcBef>
                <a:buFontTx/>
                <a:buNone/>
              </a:pPr>
              <a:r>
                <a:rPr lang="it-IT" altLang="it-IT" sz="1600"/>
                <a:t>È la risultante della differenza tra il valore della produzione di beni e servizi conseguita dalle singole branche produttive ed il valore dei beni e servizi intermedi dalle stesse consumati (materie prime e ausiliarie impiegate da altre unità produttive)..</a:t>
              </a:r>
            </a:p>
          </p:txBody>
        </p:sp>
        <p:sp>
          <p:nvSpPr>
            <p:cNvPr id="11278" name="Line 14"/>
            <p:cNvSpPr>
              <a:spLocks noChangeShapeType="1"/>
            </p:cNvSpPr>
            <p:nvPr/>
          </p:nvSpPr>
          <p:spPr bwMode="auto">
            <a:xfrm>
              <a:off x="2448" y="528"/>
              <a:ext cx="10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 flipH="1">
              <a:off x="2688" y="528"/>
              <a:ext cx="24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457200" y="5105400"/>
            <a:ext cx="2605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Bookman Old Style" pitchFamily="18" charset="0"/>
              </a:rPr>
              <a:t>Valore aggiunto</a:t>
            </a:r>
            <a:r>
              <a:rPr lang="it-IT" altLang="it-IT" sz="1800">
                <a:latin typeface="Bookman Old Style" pitchFamily="18" charset="0"/>
              </a:rPr>
              <a:t> = 100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4876800" y="5334000"/>
            <a:ext cx="3922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Bookman Old Style" pitchFamily="18" charset="0"/>
              </a:rPr>
              <a:t>Valore aggiunto</a:t>
            </a:r>
            <a:r>
              <a:rPr lang="it-IT" altLang="it-IT" sz="1800">
                <a:latin typeface="Bookman Old Style" pitchFamily="18" charset="0"/>
              </a:rPr>
              <a:t> = 210 – 100 =110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2667000" y="5942013"/>
            <a:ext cx="2692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rgbClr val="CC0000"/>
                </a:solidFill>
                <a:latin typeface="Bookman Old Style" pitchFamily="18" charset="0"/>
              </a:rPr>
              <a:t>PIL</a:t>
            </a:r>
            <a:r>
              <a:rPr lang="it-IT" altLang="it-IT" sz="1800">
                <a:latin typeface="Bookman Old Style" pitchFamily="18" charset="0"/>
              </a:rPr>
              <a:t> = 100 + 110 = 210</a:t>
            </a:r>
          </a:p>
        </p:txBody>
      </p:sp>
      <p:grpSp>
        <p:nvGrpSpPr>
          <p:cNvPr id="11285" name="Group 21"/>
          <p:cNvGrpSpPr>
            <a:grpSpLocks/>
          </p:cNvGrpSpPr>
          <p:nvPr/>
        </p:nvGrpSpPr>
        <p:grpSpPr bwMode="auto">
          <a:xfrm>
            <a:off x="4800600" y="3886200"/>
            <a:ext cx="2514600" cy="2438400"/>
            <a:chOff x="3024" y="2448"/>
            <a:chExt cx="1584" cy="1536"/>
          </a:xfrm>
        </p:grpSpPr>
        <p:sp>
          <p:nvSpPr>
            <p:cNvPr id="11274" name="Oval 11"/>
            <p:cNvSpPr>
              <a:spLocks noChangeArrowheads="1"/>
            </p:cNvSpPr>
            <p:nvPr/>
          </p:nvSpPr>
          <p:spPr bwMode="auto">
            <a:xfrm>
              <a:off x="4320" y="2448"/>
              <a:ext cx="288" cy="240"/>
            </a:xfrm>
            <a:prstGeom prst="ellips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it-IT" altLang="it-IT" sz="2400">
                <a:solidFill>
                  <a:srgbClr val="CC0000"/>
                </a:solidFill>
              </a:endParaRPr>
            </a:p>
          </p:txBody>
        </p:sp>
        <p:sp>
          <p:nvSpPr>
            <p:cNvPr id="11275" name="Line 12"/>
            <p:cNvSpPr>
              <a:spLocks noChangeShapeType="1"/>
            </p:cNvSpPr>
            <p:nvPr/>
          </p:nvSpPr>
          <p:spPr bwMode="auto">
            <a:xfrm flipV="1">
              <a:off x="3264" y="2640"/>
              <a:ext cx="1056" cy="1104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276" name="Oval 19"/>
            <p:cNvSpPr>
              <a:spLocks noChangeArrowheads="1"/>
            </p:cNvSpPr>
            <p:nvPr/>
          </p:nvSpPr>
          <p:spPr bwMode="auto">
            <a:xfrm>
              <a:off x="3024" y="3744"/>
              <a:ext cx="288" cy="240"/>
            </a:xfrm>
            <a:prstGeom prst="ellips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it-IT" altLang="it-IT" sz="2400">
                <a:solidFill>
                  <a:srgbClr val="CC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0" grpId="0" autoUpdateAnimBg="0"/>
      <p:bldP spid="11281" grpId="0" autoUpdateAnimBg="0"/>
      <p:bldP spid="1128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00" y="152400"/>
            <a:ext cx="8001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La terza definizione di PIL  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CC0000"/>
                </a:solidFill>
                <a:latin typeface="Bookman Old Style" pitchFamily="18" charset="0"/>
              </a:rPr>
              <a:t>Il PIL è pari alla somma dei redditi dell’economia in un dato periodo di tempo</a:t>
            </a:r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>
            <a:off x="1066800" y="1676400"/>
            <a:ext cx="2184400" cy="2160588"/>
            <a:chOff x="576" y="2304"/>
            <a:chExt cx="1376" cy="1361"/>
          </a:xfrm>
        </p:grpSpPr>
        <p:graphicFrame>
          <p:nvGraphicFramePr>
            <p:cNvPr id="12303" name="Object 4"/>
            <p:cNvGraphicFramePr>
              <a:graphicFrameLocks noChangeAspect="1"/>
            </p:cNvGraphicFramePr>
            <p:nvPr/>
          </p:nvGraphicFramePr>
          <p:xfrm>
            <a:off x="624" y="2592"/>
            <a:ext cx="1296" cy="10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29" name="Foglio di lavoro" r:id="rId3" imgW="1378800" imgH="1086480" progId="Excel.Sheet.8">
                    <p:embed/>
                  </p:oleObj>
                </mc:Choice>
                <mc:Fallback>
                  <p:oleObj name="Foglio di lavoro" r:id="rId3" imgW="1378800" imgH="1086480" progId="Excel.Sheet.8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2592"/>
                          <a:ext cx="1296" cy="10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4" name="Rectangle 5"/>
            <p:cNvSpPr>
              <a:spLocks noChangeArrowheads="1"/>
            </p:cNvSpPr>
            <p:nvPr/>
          </p:nvSpPr>
          <p:spPr bwMode="auto">
            <a:xfrm>
              <a:off x="576" y="2304"/>
              <a:ext cx="13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bene intermedio</a:t>
              </a:r>
            </a:p>
          </p:txBody>
        </p:sp>
      </p:grpSp>
      <p:grpSp>
        <p:nvGrpSpPr>
          <p:cNvPr id="12292" name="Group 6"/>
          <p:cNvGrpSpPr>
            <a:grpSpLocks/>
          </p:cNvGrpSpPr>
          <p:nvPr/>
        </p:nvGrpSpPr>
        <p:grpSpPr bwMode="auto">
          <a:xfrm>
            <a:off x="5257800" y="1676400"/>
            <a:ext cx="1981200" cy="2224088"/>
            <a:chOff x="3360" y="1920"/>
            <a:chExt cx="1248" cy="1401"/>
          </a:xfrm>
        </p:grpSpPr>
        <p:graphicFrame>
          <p:nvGraphicFramePr>
            <p:cNvPr id="12301" name="Object 7"/>
            <p:cNvGraphicFramePr>
              <a:graphicFrameLocks noChangeAspect="1"/>
            </p:cNvGraphicFramePr>
            <p:nvPr/>
          </p:nvGraphicFramePr>
          <p:xfrm>
            <a:off x="3360" y="2160"/>
            <a:ext cx="1248" cy="11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0" name="Foglio di lavoro" r:id="rId5" imgW="1378800" imgH="1265760" progId="Excel.Sheet.8">
                    <p:embed/>
                  </p:oleObj>
                </mc:Choice>
                <mc:Fallback>
                  <p:oleObj name="Foglio di lavoro" r:id="rId5" imgW="1378800" imgH="1265760" progId="Excel.Sheet.8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0" y="2160"/>
                          <a:ext cx="1248" cy="11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2" name="Rectangle 8"/>
            <p:cNvSpPr>
              <a:spLocks noChangeArrowheads="1"/>
            </p:cNvSpPr>
            <p:nvPr/>
          </p:nvSpPr>
          <p:spPr bwMode="auto">
            <a:xfrm>
              <a:off x="3504" y="1920"/>
              <a:ext cx="9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solidFill>
                    <a:srgbClr val="CC0000"/>
                  </a:solidFill>
                  <a:latin typeface="Bookman Old Style" pitchFamily="18" charset="0"/>
                </a:rPr>
                <a:t>bene finale</a:t>
              </a:r>
            </a:p>
          </p:txBody>
        </p:sp>
      </p:grpSp>
      <p:sp>
        <p:nvSpPr>
          <p:cNvPr id="12293" name="Rectangle 9"/>
          <p:cNvSpPr>
            <a:spLocks noChangeArrowheads="1"/>
          </p:cNvSpPr>
          <p:nvPr/>
        </p:nvSpPr>
        <p:spPr bwMode="auto">
          <a:xfrm>
            <a:off x="762000" y="4038600"/>
            <a:ext cx="2801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Bookman Old Style" pitchFamily="18" charset="0"/>
              </a:rPr>
              <a:t>Redditi</a:t>
            </a:r>
            <a:r>
              <a:rPr lang="it-IT" altLang="it-IT" sz="1800">
                <a:latin typeface="Bookman Old Style" pitchFamily="18" charset="0"/>
              </a:rPr>
              <a:t> = 80 + 20 = 100</a:t>
            </a:r>
          </a:p>
        </p:txBody>
      </p:sp>
      <p:sp>
        <p:nvSpPr>
          <p:cNvPr id="12294" name="Rectangle 10"/>
          <p:cNvSpPr>
            <a:spLocks noChangeArrowheads="1"/>
          </p:cNvSpPr>
          <p:nvPr/>
        </p:nvSpPr>
        <p:spPr bwMode="auto">
          <a:xfrm>
            <a:off x="5105400" y="4114800"/>
            <a:ext cx="2801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Bookman Old Style" pitchFamily="18" charset="0"/>
              </a:rPr>
              <a:t>Redditi</a:t>
            </a:r>
            <a:r>
              <a:rPr lang="it-IT" altLang="it-IT" sz="1800">
                <a:latin typeface="Bookman Old Style" pitchFamily="18" charset="0"/>
              </a:rPr>
              <a:t> = 70 + 40 = 110</a:t>
            </a:r>
          </a:p>
        </p:txBody>
      </p:sp>
      <p:grpSp>
        <p:nvGrpSpPr>
          <p:cNvPr id="12295" name="Group 17"/>
          <p:cNvGrpSpPr>
            <a:grpSpLocks/>
          </p:cNvGrpSpPr>
          <p:nvPr/>
        </p:nvGrpSpPr>
        <p:grpSpPr bwMode="auto">
          <a:xfrm>
            <a:off x="2590800" y="2514600"/>
            <a:ext cx="4648200" cy="2438400"/>
            <a:chOff x="1680" y="2448"/>
            <a:chExt cx="2928" cy="1536"/>
          </a:xfrm>
        </p:grpSpPr>
        <p:sp>
          <p:nvSpPr>
            <p:cNvPr id="12296" name="Rectangle 12"/>
            <p:cNvSpPr>
              <a:spLocks noChangeArrowheads="1"/>
            </p:cNvSpPr>
            <p:nvPr/>
          </p:nvSpPr>
          <p:spPr bwMode="auto">
            <a:xfrm>
              <a:off x="1680" y="3743"/>
              <a:ext cx="16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b="1">
                  <a:solidFill>
                    <a:srgbClr val="CC0000"/>
                  </a:solidFill>
                  <a:latin typeface="Bookman Old Style" pitchFamily="18" charset="0"/>
                </a:rPr>
                <a:t>PIL</a:t>
              </a:r>
              <a:r>
                <a:rPr lang="it-IT" altLang="it-IT" sz="1800">
                  <a:latin typeface="Bookman Old Style" pitchFamily="18" charset="0"/>
                </a:rPr>
                <a:t> = 100 + 110 = 210</a:t>
              </a:r>
            </a:p>
          </p:txBody>
        </p:sp>
        <p:grpSp>
          <p:nvGrpSpPr>
            <p:cNvPr id="12297" name="Group 13"/>
            <p:cNvGrpSpPr>
              <a:grpSpLocks/>
            </p:cNvGrpSpPr>
            <p:nvPr/>
          </p:nvGrpSpPr>
          <p:grpSpPr bwMode="auto">
            <a:xfrm>
              <a:off x="3024" y="2448"/>
              <a:ext cx="1584" cy="1536"/>
              <a:chOff x="3024" y="2448"/>
              <a:chExt cx="1584" cy="1536"/>
            </a:xfrm>
          </p:grpSpPr>
          <p:sp>
            <p:nvSpPr>
              <p:cNvPr id="12298" name="Oval 14"/>
              <p:cNvSpPr>
                <a:spLocks noChangeArrowheads="1"/>
              </p:cNvSpPr>
              <p:nvPr/>
            </p:nvSpPr>
            <p:spPr bwMode="auto">
              <a:xfrm>
                <a:off x="4320" y="2448"/>
                <a:ext cx="288" cy="240"/>
              </a:xfrm>
              <a:prstGeom prst="ellips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>
                  <a:solidFill>
                    <a:srgbClr val="CC0000"/>
                  </a:solidFill>
                </a:endParaRPr>
              </a:p>
            </p:txBody>
          </p:sp>
          <p:sp>
            <p:nvSpPr>
              <p:cNvPr id="12299" name="Line 15"/>
              <p:cNvSpPr>
                <a:spLocks noChangeShapeType="1"/>
              </p:cNvSpPr>
              <p:nvPr/>
            </p:nvSpPr>
            <p:spPr bwMode="auto">
              <a:xfrm flipV="1">
                <a:off x="3264" y="2640"/>
                <a:ext cx="1056" cy="1104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0" name="Oval 16"/>
              <p:cNvSpPr>
                <a:spLocks noChangeArrowheads="1"/>
              </p:cNvSpPr>
              <p:nvPr/>
            </p:nvSpPr>
            <p:spPr bwMode="auto">
              <a:xfrm>
                <a:off x="3024" y="3744"/>
                <a:ext cx="288" cy="240"/>
              </a:xfrm>
              <a:prstGeom prst="ellips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>
                  <a:solidFill>
                    <a:srgbClr val="CC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914400" y="1219200"/>
            <a:ext cx="6705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CC0000"/>
                </a:solidFill>
                <a:latin typeface="Bookman Old Style" pitchFamily="18" charset="0"/>
              </a:rPr>
              <a:t> … </a:t>
            </a:r>
            <a:r>
              <a:rPr lang="it-IT" altLang="it-IT" sz="2400">
                <a:solidFill>
                  <a:srgbClr val="CC0000"/>
                </a:solidFill>
                <a:latin typeface="Bookman Old Style" pitchFamily="18" charset="0"/>
              </a:rPr>
              <a:t>prodotti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il PIL comprende i beni e servizi prodotti attualmente e non le transazioni che riguardano i beni prodotti nel passato</a:t>
            </a:r>
            <a:r>
              <a:rPr lang="it-IT" altLang="it-IT" sz="1600">
                <a:latin typeface="Bookman Old Style" pitchFamily="18" charset="0"/>
              </a:rPr>
              <a:t>. 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057400" y="3124200"/>
            <a:ext cx="5715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CC0000"/>
                </a:solidFill>
                <a:latin typeface="Bookman Old Style" pitchFamily="18" charset="0"/>
              </a:rPr>
              <a:t> …  </a:t>
            </a:r>
            <a:r>
              <a:rPr lang="it-IT" altLang="it-IT" sz="2400">
                <a:solidFill>
                  <a:srgbClr val="CC0000"/>
                </a:solidFill>
                <a:latin typeface="Bookman Old Style" pitchFamily="18" charset="0"/>
              </a:rPr>
              <a:t>in un paese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il PIL misura il valore della produzione nell’ambito dei confini geografici di un paese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295400" y="609600"/>
            <a:ext cx="784860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95300" indent="-495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952500" indent="-4953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409700" indent="-4953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66900" indent="-4953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324100" indent="-4953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813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385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957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52900" indent="-495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Il PIL misura la produzione complessiva del sistema economico valutata ai prezzi di mercato.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Pertanto, se il PIL aumenta, la ragione può essere determinata da due cause: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000">
              <a:latin typeface="Bookman Old Style" pitchFamily="18" charset="0"/>
            </a:endParaRPr>
          </a:p>
          <a:p>
            <a:pPr eaLnBrk="1" hangingPunct="1">
              <a:spcBef>
                <a:spcPct val="0"/>
              </a:spcBef>
              <a:buFontTx/>
              <a:buAutoNum type="romanLcParenR"/>
            </a:pPr>
            <a:r>
              <a:rPr lang="it-IT" altLang="it-IT" sz="2000" i="1">
                <a:latin typeface="Bookman Old Style" pitchFamily="18" charset="0"/>
              </a:rPr>
              <a:t>L’economia ha prodotto una maggiore quantità di merci e servizi</a:t>
            </a:r>
          </a:p>
          <a:p>
            <a:pPr eaLnBrk="1" hangingPunct="1">
              <a:spcBef>
                <a:spcPct val="0"/>
              </a:spcBef>
              <a:buFontTx/>
              <a:buAutoNum type="romanLcParenR"/>
            </a:pPr>
            <a:r>
              <a:rPr lang="it-IT" altLang="it-IT" sz="2000" i="1">
                <a:latin typeface="Bookman Old Style" pitchFamily="18" charset="0"/>
              </a:rPr>
              <a:t>I beni e servizi prodotti sono stati venduti a prezzi più elevati</a:t>
            </a:r>
          </a:p>
        </p:txBody>
      </p: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1066800" y="3657600"/>
            <a:ext cx="4648200" cy="2540000"/>
            <a:chOff x="1728" y="2160"/>
            <a:chExt cx="2928" cy="1600"/>
          </a:xfrm>
        </p:grpSpPr>
        <p:sp>
          <p:nvSpPr>
            <p:cNvPr id="14340" name="Rectangle 3"/>
            <p:cNvSpPr>
              <a:spLocks noChangeArrowheads="1"/>
            </p:cNvSpPr>
            <p:nvPr/>
          </p:nvSpPr>
          <p:spPr bwMode="auto">
            <a:xfrm>
              <a:off x="1728" y="2736"/>
              <a:ext cx="2928" cy="1024"/>
            </a:xfrm>
            <a:prstGeom prst="rect">
              <a:avLst/>
            </a:prstGeom>
            <a:noFill/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Per separare la variazione del PIL dovuta all’ effetto quantità dalla variazione dovuta all’effetto prezzi si distingue tra </a:t>
              </a:r>
              <a:r>
                <a:rPr lang="it-IT" altLang="it-IT" sz="2000" b="1">
                  <a:solidFill>
                    <a:srgbClr val="CC0000"/>
                  </a:solidFill>
                  <a:latin typeface="Bookman Old Style" pitchFamily="18" charset="0"/>
                </a:rPr>
                <a:t>PIL NOMINALE</a:t>
              </a:r>
              <a:r>
                <a:rPr lang="it-IT" altLang="it-IT" sz="2000">
                  <a:latin typeface="Bookman Old Style" pitchFamily="18" charset="0"/>
                </a:rPr>
                <a:t> e </a:t>
              </a:r>
              <a:r>
                <a:rPr lang="it-IT" altLang="it-IT" sz="2000" b="1">
                  <a:solidFill>
                    <a:srgbClr val="006600"/>
                  </a:solidFill>
                  <a:latin typeface="Bookman Old Style" pitchFamily="18" charset="0"/>
                </a:rPr>
                <a:t>PIL REALE</a:t>
              </a:r>
            </a:p>
          </p:txBody>
        </p:sp>
        <p:sp>
          <p:nvSpPr>
            <p:cNvPr id="2" name="AutoShape 4"/>
            <p:cNvSpPr>
              <a:spLocks noChangeArrowheads="1"/>
            </p:cNvSpPr>
            <p:nvPr/>
          </p:nvSpPr>
          <p:spPr bwMode="auto">
            <a:xfrm>
              <a:off x="2928" y="2160"/>
              <a:ext cx="384" cy="528"/>
            </a:xfrm>
            <a:prstGeom prst="downArrow">
              <a:avLst>
                <a:gd name="adj1" fmla="val 50000"/>
                <a:gd name="adj2" fmla="val 34375"/>
              </a:avLst>
            </a:prstGeom>
            <a:solidFill>
              <a:srgbClr val="FFFFFF"/>
            </a:solidFill>
            <a:ln w="38100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74" name="Group 14"/>
          <p:cNvGrpSpPr>
            <a:grpSpLocks/>
          </p:cNvGrpSpPr>
          <p:nvPr/>
        </p:nvGrpSpPr>
        <p:grpSpPr bwMode="auto">
          <a:xfrm>
            <a:off x="5105400" y="1371600"/>
            <a:ext cx="3048000" cy="2508250"/>
            <a:chOff x="3216" y="864"/>
            <a:chExt cx="1920" cy="1580"/>
          </a:xfrm>
        </p:grpSpPr>
        <p:grpSp>
          <p:nvGrpSpPr>
            <p:cNvPr id="2" name="Group 9"/>
            <p:cNvGrpSpPr>
              <a:grpSpLocks/>
            </p:cNvGrpSpPr>
            <p:nvPr/>
          </p:nvGrpSpPr>
          <p:grpSpPr bwMode="auto">
            <a:xfrm>
              <a:off x="3984" y="864"/>
              <a:ext cx="720" cy="1008"/>
              <a:chOff x="3840" y="1776"/>
              <a:chExt cx="720" cy="1008"/>
            </a:xfrm>
          </p:grpSpPr>
          <p:sp>
            <p:nvSpPr>
              <p:cNvPr id="3" name="Oval 7"/>
              <p:cNvSpPr>
                <a:spLocks noChangeArrowheads="1"/>
              </p:cNvSpPr>
              <p:nvPr/>
            </p:nvSpPr>
            <p:spPr bwMode="auto">
              <a:xfrm>
                <a:off x="4176" y="1776"/>
                <a:ext cx="384" cy="19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4" name="Line 8"/>
              <p:cNvSpPr>
                <a:spLocks noChangeShapeType="1"/>
              </p:cNvSpPr>
              <p:nvPr/>
            </p:nvSpPr>
            <p:spPr bwMode="auto">
              <a:xfrm flipH="1">
                <a:off x="3840" y="1968"/>
                <a:ext cx="528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5" name="Text Box 10"/>
            <p:cNvSpPr txBox="1">
              <a:spLocks noChangeArrowheads="1"/>
            </p:cNvSpPr>
            <p:nvPr/>
          </p:nvSpPr>
          <p:spPr bwMode="auto">
            <a:xfrm>
              <a:off x="3216" y="1920"/>
              <a:ext cx="1920" cy="524"/>
            </a:xfrm>
            <a:prstGeom prst="rect">
              <a:avLst/>
            </a:prstGeom>
            <a:noFill/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 u="sng">
                  <a:latin typeface="Arial" charset="0"/>
                </a:rPr>
                <a:t>(PIL </a:t>
              </a:r>
              <a:r>
                <a:rPr lang="it-IT" altLang="it-IT" sz="1400" u="sng">
                  <a:latin typeface="Arial" charset="0"/>
                </a:rPr>
                <a:t>t</a:t>
              </a:r>
              <a:r>
                <a:rPr lang="it-IT" altLang="it-IT" sz="2000" u="sng">
                  <a:latin typeface="Arial" charset="0"/>
                </a:rPr>
                <a:t> – PIL </a:t>
              </a:r>
              <a:r>
                <a:rPr lang="it-IT" altLang="it-IT" sz="1400" u="sng">
                  <a:latin typeface="Arial" charset="0"/>
                </a:rPr>
                <a:t>t-1</a:t>
              </a:r>
              <a:r>
                <a:rPr lang="it-IT" altLang="it-IT" sz="2000" u="sng">
                  <a:latin typeface="Arial" charset="0"/>
                </a:rPr>
                <a:t>)/ PIL </a:t>
              </a:r>
              <a:r>
                <a:rPr lang="it-IT" altLang="it-IT" sz="1400" u="sng">
                  <a:latin typeface="Arial" charset="0"/>
                </a:rPr>
                <a:t>t-1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400" u="sng">
                <a:latin typeface="Arial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400">
                  <a:latin typeface="Arial" charset="0"/>
                </a:rPr>
                <a:t>(869 – 700) / 700 = 24%</a:t>
              </a:r>
            </a:p>
          </p:txBody>
        </p:sp>
      </p:grp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1524000" y="1600200"/>
            <a:ext cx="5105400" cy="1641475"/>
            <a:chOff x="960" y="1008"/>
            <a:chExt cx="3216" cy="1034"/>
          </a:xfrm>
        </p:grpSpPr>
        <p:grpSp>
          <p:nvGrpSpPr>
            <p:cNvPr id="15369" name="Group 6"/>
            <p:cNvGrpSpPr>
              <a:grpSpLocks/>
            </p:cNvGrpSpPr>
            <p:nvPr/>
          </p:nvGrpSpPr>
          <p:grpSpPr bwMode="auto">
            <a:xfrm>
              <a:off x="2112" y="1008"/>
              <a:ext cx="2064" cy="816"/>
              <a:chOff x="2112" y="1008"/>
              <a:chExt cx="2064" cy="816"/>
            </a:xfrm>
          </p:grpSpPr>
          <p:sp>
            <p:nvSpPr>
              <p:cNvPr id="15371" name="Oval 3"/>
              <p:cNvSpPr>
                <a:spLocks noChangeArrowheads="1"/>
              </p:cNvSpPr>
              <p:nvPr/>
            </p:nvSpPr>
            <p:spPr bwMode="auto">
              <a:xfrm>
                <a:off x="3696" y="1008"/>
                <a:ext cx="480" cy="19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15372" name="Line 4"/>
              <p:cNvSpPr>
                <a:spLocks noChangeShapeType="1"/>
              </p:cNvSpPr>
              <p:nvPr/>
            </p:nvSpPr>
            <p:spPr bwMode="auto">
              <a:xfrm flipH="1">
                <a:off x="2112" y="1152"/>
                <a:ext cx="1632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5370" name="Text Box 5"/>
            <p:cNvSpPr txBox="1">
              <a:spLocks noChangeArrowheads="1"/>
            </p:cNvSpPr>
            <p:nvPr/>
          </p:nvSpPr>
          <p:spPr bwMode="auto">
            <a:xfrm>
              <a:off x="960" y="1824"/>
              <a:ext cx="2197" cy="218"/>
            </a:xfrm>
            <a:prstGeom prst="rect">
              <a:avLst/>
            </a:prstGeom>
            <a:noFill/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>
                  <a:latin typeface="Arial" charset="0"/>
                </a:rPr>
                <a:t>Pil (2009) = 1.3x230 + 13x60 = 1079</a:t>
              </a:r>
            </a:p>
          </p:txBody>
        </p:sp>
      </p:grp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7086600" cy="120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375" name="Group 15"/>
          <p:cNvGrpSpPr>
            <a:grpSpLocks/>
          </p:cNvGrpSpPr>
          <p:nvPr/>
        </p:nvGrpSpPr>
        <p:grpSpPr bwMode="auto">
          <a:xfrm>
            <a:off x="4648200" y="152400"/>
            <a:ext cx="4051300" cy="838200"/>
            <a:chOff x="2928" y="96"/>
            <a:chExt cx="2552" cy="528"/>
          </a:xfrm>
        </p:grpSpPr>
        <p:sp>
          <p:nvSpPr>
            <p:cNvPr id="15367" name="Line 11"/>
            <p:cNvSpPr>
              <a:spLocks noChangeShapeType="1"/>
            </p:cNvSpPr>
            <p:nvPr/>
          </p:nvSpPr>
          <p:spPr bwMode="auto">
            <a:xfrm flipH="1">
              <a:off x="4896" y="336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368" name="Rectangle 12"/>
            <p:cNvSpPr>
              <a:spLocks noChangeArrowheads="1"/>
            </p:cNvSpPr>
            <p:nvPr/>
          </p:nvSpPr>
          <p:spPr bwMode="auto">
            <a:xfrm>
              <a:off x="2928" y="96"/>
              <a:ext cx="255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 u="sng">
                  <a:latin typeface="Arial" charset="0"/>
                </a:rPr>
                <a:t>Tasso di crescita del PIL nominale</a:t>
              </a:r>
            </a:p>
          </p:txBody>
        </p:sp>
      </p:grp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1066800" y="4419600"/>
            <a:ext cx="715803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>
                <a:latin typeface="Arial" charset="0"/>
              </a:rPr>
              <a:t>Per costruire il PIL REALE si sceglie un </a:t>
            </a:r>
            <a:r>
              <a:rPr lang="it-IT" altLang="it-IT" sz="1600" b="1">
                <a:solidFill>
                  <a:schemeClr val="accent2"/>
                </a:solidFill>
                <a:latin typeface="Arial" charset="0"/>
              </a:rPr>
              <a:t>ANNO BASE</a:t>
            </a:r>
            <a:r>
              <a:rPr lang="it-IT" altLang="it-IT" sz="1600">
                <a:latin typeface="Arial" charset="0"/>
              </a:rPr>
              <a:t> (uno qualunque va bene) e si calcola il PIL di ogni anno usando le quantità registrate in quell’anno e i prezzi dell’anno base. Per tale motivo il </a:t>
            </a:r>
            <a:r>
              <a:rPr lang="it-IT" altLang="it-IT" sz="1600" b="1">
                <a:solidFill>
                  <a:srgbClr val="006600"/>
                </a:solidFill>
                <a:latin typeface="Arial" charset="0"/>
              </a:rPr>
              <a:t>PIL reale</a:t>
            </a:r>
            <a:r>
              <a:rPr lang="it-IT" altLang="it-IT" sz="1600">
                <a:latin typeface="Arial" charset="0"/>
              </a:rPr>
              <a:t> è anche detto </a:t>
            </a:r>
            <a:r>
              <a:rPr lang="it-IT" altLang="it-IT" sz="1600" b="1">
                <a:solidFill>
                  <a:srgbClr val="006600"/>
                </a:solidFill>
                <a:latin typeface="Arial" charset="0"/>
              </a:rPr>
              <a:t>PIL a prezzi costanti</a:t>
            </a:r>
            <a:r>
              <a:rPr lang="it-IT" altLang="it-IT" sz="1600">
                <a:latin typeface="Arial" charset="0"/>
              </a:rPr>
              <a:t>. Ad esempio ….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03" name="Group 19"/>
          <p:cNvGrpSpPr>
            <a:grpSpLocks/>
          </p:cNvGrpSpPr>
          <p:nvPr/>
        </p:nvGrpSpPr>
        <p:grpSpPr bwMode="auto">
          <a:xfrm>
            <a:off x="381000" y="304800"/>
            <a:ext cx="2205038" cy="1219200"/>
            <a:chOff x="240" y="192"/>
            <a:chExt cx="1389" cy="768"/>
          </a:xfrm>
        </p:grpSpPr>
        <p:grpSp>
          <p:nvGrpSpPr>
            <p:cNvPr id="16398" name="Group 10"/>
            <p:cNvGrpSpPr>
              <a:grpSpLocks/>
            </p:cNvGrpSpPr>
            <p:nvPr/>
          </p:nvGrpSpPr>
          <p:grpSpPr bwMode="auto">
            <a:xfrm>
              <a:off x="240" y="384"/>
              <a:ext cx="816" cy="576"/>
              <a:chOff x="288" y="384"/>
              <a:chExt cx="816" cy="576"/>
            </a:xfrm>
          </p:grpSpPr>
          <p:sp>
            <p:nvSpPr>
              <p:cNvPr id="16400" name="Oval 8"/>
              <p:cNvSpPr>
                <a:spLocks noChangeArrowheads="1"/>
              </p:cNvSpPr>
              <p:nvPr/>
            </p:nvSpPr>
            <p:spPr bwMode="auto">
              <a:xfrm>
                <a:off x="288" y="768"/>
                <a:ext cx="384" cy="192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2" name="Line 9"/>
              <p:cNvSpPr>
                <a:spLocks noChangeShapeType="1"/>
              </p:cNvSpPr>
              <p:nvPr/>
            </p:nvSpPr>
            <p:spPr bwMode="auto">
              <a:xfrm flipV="1">
                <a:off x="624" y="384"/>
                <a:ext cx="480" cy="432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6399" name="Rectangle 12"/>
            <p:cNvSpPr>
              <a:spLocks noChangeArrowheads="1"/>
            </p:cNvSpPr>
            <p:nvPr/>
          </p:nvSpPr>
          <p:spPr bwMode="auto">
            <a:xfrm>
              <a:off x="768" y="192"/>
              <a:ext cx="86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>
                  <a:latin typeface="Arial" charset="0"/>
                </a:rPr>
                <a:t>ANNO BASE</a:t>
              </a:r>
            </a:p>
          </p:txBody>
        </p:sp>
      </p:grpSp>
      <p:grpSp>
        <p:nvGrpSpPr>
          <p:cNvPr id="16402" name="Group 18"/>
          <p:cNvGrpSpPr>
            <a:grpSpLocks/>
          </p:cNvGrpSpPr>
          <p:nvPr/>
        </p:nvGrpSpPr>
        <p:grpSpPr bwMode="auto">
          <a:xfrm>
            <a:off x="6096000" y="1676400"/>
            <a:ext cx="2667000" cy="3330575"/>
            <a:chOff x="3840" y="1056"/>
            <a:chExt cx="1680" cy="2098"/>
          </a:xfrm>
        </p:grpSpPr>
        <p:grpSp>
          <p:nvGrpSpPr>
            <p:cNvPr id="16394" name="Group 16"/>
            <p:cNvGrpSpPr>
              <a:grpSpLocks/>
            </p:cNvGrpSpPr>
            <p:nvPr/>
          </p:nvGrpSpPr>
          <p:grpSpPr bwMode="auto">
            <a:xfrm>
              <a:off x="4608" y="1056"/>
              <a:ext cx="624" cy="1440"/>
              <a:chOff x="4416" y="1728"/>
              <a:chExt cx="528" cy="1008"/>
            </a:xfrm>
          </p:grpSpPr>
          <p:sp>
            <p:nvSpPr>
              <p:cNvPr id="16396" name="Oval 14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384" cy="19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16397" name="Line 15"/>
              <p:cNvSpPr>
                <a:spLocks noChangeShapeType="1"/>
              </p:cNvSpPr>
              <p:nvPr/>
            </p:nvSpPr>
            <p:spPr bwMode="auto">
              <a:xfrm flipH="1">
                <a:off x="4416" y="1920"/>
                <a:ext cx="288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6395" name="Rectangle 13"/>
            <p:cNvSpPr>
              <a:spLocks noChangeArrowheads="1"/>
            </p:cNvSpPr>
            <p:nvPr/>
          </p:nvSpPr>
          <p:spPr bwMode="auto">
            <a:xfrm>
              <a:off x="3840" y="2496"/>
              <a:ext cx="1680" cy="65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2000" u="sng">
                  <a:latin typeface="Arial" charset="0"/>
                </a:rPr>
                <a:t>(PIL </a:t>
              </a:r>
              <a:r>
                <a:rPr lang="it-IT" altLang="it-IT" sz="1400" u="sng">
                  <a:latin typeface="Arial" charset="0"/>
                </a:rPr>
                <a:t>t</a:t>
              </a:r>
              <a:r>
                <a:rPr lang="it-IT" altLang="it-IT" sz="2000" u="sng">
                  <a:latin typeface="Arial" charset="0"/>
                </a:rPr>
                <a:t> – PIL </a:t>
              </a:r>
              <a:r>
                <a:rPr lang="it-IT" altLang="it-IT" sz="1400" u="sng">
                  <a:latin typeface="Arial" charset="0"/>
                </a:rPr>
                <a:t>t-1</a:t>
              </a:r>
              <a:r>
                <a:rPr lang="it-IT" altLang="it-IT" sz="2000" u="sng">
                  <a:latin typeface="Arial" charset="0"/>
                </a:rPr>
                <a:t>)/ PIL </a:t>
              </a:r>
              <a:r>
                <a:rPr lang="it-IT" altLang="it-IT" sz="1400" u="sng">
                  <a:latin typeface="Arial" charset="0"/>
                </a:rPr>
                <a:t>t-1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it-IT" altLang="it-IT" sz="1400" u="sng">
                <a:latin typeface="Arial" charset="0"/>
              </a:endParaRP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it-IT" altLang="it-IT" sz="1400">
                  <a:latin typeface="Arial" charset="0"/>
                </a:rPr>
                <a:t>(830 – 770) / 770 =  7.8%</a:t>
              </a:r>
            </a:p>
          </p:txBody>
        </p:sp>
      </p:grpSp>
      <p:grpSp>
        <p:nvGrpSpPr>
          <p:cNvPr id="16401" name="Group 17"/>
          <p:cNvGrpSpPr>
            <a:grpSpLocks/>
          </p:cNvGrpSpPr>
          <p:nvPr/>
        </p:nvGrpSpPr>
        <p:grpSpPr bwMode="auto">
          <a:xfrm>
            <a:off x="2286000" y="1981200"/>
            <a:ext cx="4953000" cy="2098675"/>
            <a:chOff x="1440" y="1248"/>
            <a:chExt cx="3120" cy="1322"/>
          </a:xfrm>
        </p:grpSpPr>
        <p:grpSp>
          <p:nvGrpSpPr>
            <p:cNvPr id="16390" name="Group 6"/>
            <p:cNvGrpSpPr>
              <a:grpSpLocks/>
            </p:cNvGrpSpPr>
            <p:nvPr/>
          </p:nvGrpSpPr>
          <p:grpSpPr bwMode="auto">
            <a:xfrm>
              <a:off x="3168" y="1248"/>
              <a:ext cx="1392" cy="1056"/>
              <a:chOff x="3216" y="1008"/>
              <a:chExt cx="1392" cy="1056"/>
            </a:xfrm>
          </p:grpSpPr>
          <p:sp>
            <p:nvSpPr>
              <p:cNvPr id="16392" name="Oval 4"/>
              <p:cNvSpPr>
                <a:spLocks noChangeArrowheads="1"/>
              </p:cNvSpPr>
              <p:nvPr/>
            </p:nvSpPr>
            <p:spPr bwMode="auto">
              <a:xfrm>
                <a:off x="4224" y="1008"/>
                <a:ext cx="384" cy="24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16393" name="Line 5"/>
              <p:cNvSpPr>
                <a:spLocks noChangeShapeType="1"/>
              </p:cNvSpPr>
              <p:nvPr/>
            </p:nvSpPr>
            <p:spPr bwMode="auto">
              <a:xfrm flipH="1">
                <a:off x="3216" y="1248"/>
                <a:ext cx="1152" cy="81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6391" name="Rectangle 7"/>
            <p:cNvSpPr>
              <a:spLocks noChangeArrowheads="1"/>
            </p:cNvSpPr>
            <p:nvPr/>
          </p:nvSpPr>
          <p:spPr bwMode="auto">
            <a:xfrm>
              <a:off x="1440" y="2352"/>
              <a:ext cx="2388" cy="21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>
                  <a:latin typeface="Arial" charset="0"/>
                </a:rPr>
                <a:t>Pil Reale (2010) = 1x210 + 10x60 = 810</a:t>
              </a:r>
            </a:p>
          </p:txBody>
        </p:sp>
      </p:grpSp>
      <p:graphicFrame>
        <p:nvGraphicFramePr>
          <p:cNvPr id="16389" name="Object 3"/>
          <p:cNvGraphicFramePr>
            <a:graphicFrameLocks noChangeAspect="1"/>
          </p:cNvGraphicFramePr>
          <p:nvPr/>
        </p:nvGraphicFramePr>
        <p:xfrm>
          <a:off x="228600" y="990600"/>
          <a:ext cx="8305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Foglio di lavoro" r:id="rId3" imgW="6572880" imgH="907200" progId="Excel.Sheet.8">
                  <p:embed/>
                </p:oleObj>
              </mc:Choice>
              <mc:Fallback>
                <p:oleObj name="Foglio di lavoro" r:id="rId3" imgW="6572880" imgH="90720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990600"/>
                        <a:ext cx="83058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http://www.statista.com/graphic/1/268173/countries-with-the-largest-gross-domestic-product-gd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63" y="404813"/>
            <a:ext cx="7627937" cy="473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071" y="1668066"/>
            <a:ext cx="45720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55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707" y="0"/>
            <a:ext cx="4865921" cy="2924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57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924944"/>
            <a:ext cx="4899098" cy="294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1125538"/>
            <a:ext cx="5594350" cy="335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1295400" y="1371600"/>
          <a:ext cx="6629400" cy="407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Diapositiva" r:id="rId3" imgW="4572000" imgH="3429000" progId="PowerPoint.Slide.8">
                  <p:embed/>
                </p:oleObj>
              </mc:Choice>
              <mc:Fallback>
                <p:oleObj name="Diapositiva" r:id="rId3" imgW="4572000" imgH="3429000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1600"/>
                        <a:ext cx="6629400" cy="407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524000" y="1295400"/>
            <a:ext cx="59880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/>
              <a:t>esiste dibattito sulla capacità del Pil di misurare il benessere di una nazione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743200" y="381000"/>
            <a:ext cx="35052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Fenomeni macroeconomici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2743200" y="1752600"/>
            <a:ext cx="365283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domande macroeconomiche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2819400" y="3124200"/>
            <a:ext cx="3521075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modelli macroeconomici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(</a:t>
            </a:r>
            <a:r>
              <a:rPr lang="it-IT" altLang="it-IT" sz="2000" i="1">
                <a:latin typeface="Bookman Old Style" pitchFamily="18" charset="0"/>
              </a:rPr>
              <a:t>risposte macroeconomiche</a:t>
            </a:r>
            <a:r>
              <a:rPr lang="it-IT" altLang="it-IT" sz="2000">
                <a:latin typeface="Bookman Old Style" pitchFamily="18" charset="0"/>
              </a:rPr>
              <a:t>)</a:t>
            </a:r>
          </a:p>
        </p:txBody>
      </p:sp>
      <p:sp>
        <p:nvSpPr>
          <p:cNvPr id="3077" name="Line 8"/>
          <p:cNvSpPr>
            <a:spLocks noChangeShapeType="1"/>
          </p:cNvSpPr>
          <p:nvPr/>
        </p:nvSpPr>
        <p:spPr bwMode="auto">
          <a:xfrm>
            <a:off x="4572000" y="762000"/>
            <a:ext cx="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078" name="Line 9"/>
          <p:cNvSpPr>
            <a:spLocks noChangeShapeType="1"/>
          </p:cNvSpPr>
          <p:nvPr/>
        </p:nvSpPr>
        <p:spPr bwMode="auto">
          <a:xfrm flipH="1">
            <a:off x="4572000" y="2209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3086" name="Group 14"/>
          <p:cNvGrpSpPr>
            <a:grpSpLocks/>
          </p:cNvGrpSpPr>
          <p:nvPr/>
        </p:nvGrpSpPr>
        <p:grpSpPr bwMode="auto">
          <a:xfrm>
            <a:off x="914400" y="3886200"/>
            <a:ext cx="6681788" cy="1549400"/>
            <a:chOff x="576" y="2448"/>
            <a:chExt cx="4209" cy="976"/>
          </a:xfrm>
        </p:grpSpPr>
        <p:sp>
          <p:nvSpPr>
            <p:cNvPr id="3080" name="Rectangle 6"/>
            <p:cNvSpPr>
              <a:spLocks noChangeArrowheads="1"/>
            </p:cNvSpPr>
            <p:nvPr/>
          </p:nvSpPr>
          <p:spPr bwMode="auto">
            <a:xfrm>
              <a:off x="576" y="2976"/>
              <a:ext cx="1530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Previsioni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macroeconomiche</a:t>
              </a:r>
            </a:p>
          </p:txBody>
        </p:sp>
        <p:sp>
          <p:nvSpPr>
            <p:cNvPr id="3081" name="Rectangle 7"/>
            <p:cNvSpPr>
              <a:spLocks noChangeArrowheads="1"/>
            </p:cNvSpPr>
            <p:nvPr/>
          </p:nvSpPr>
          <p:spPr bwMode="auto">
            <a:xfrm>
              <a:off x="3216" y="3072"/>
              <a:ext cx="1569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Politica economica</a:t>
              </a:r>
            </a:p>
          </p:txBody>
        </p:sp>
        <p:sp>
          <p:nvSpPr>
            <p:cNvPr id="3082" name="Line 11"/>
            <p:cNvSpPr>
              <a:spLocks noChangeShapeType="1"/>
            </p:cNvSpPr>
            <p:nvPr/>
          </p:nvSpPr>
          <p:spPr bwMode="auto">
            <a:xfrm flipH="1">
              <a:off x="1728" y="2448"/>
              <a:ext cx="1008" cy="5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083" name="Line 12"/>
            <p:cNvSpPr>
              <a:spLocks noChangeShapeType="1"/>
            </p:cNvSpPr>
            <p:nvPr/>
          </p:nvSpPr>
          <p:spPr bwMode="auto">
            <a:xfrm>
              <a:off x="2976" y="2448"/>
              <a:ext cx="1056" cy="6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084" name="Line 13"/>
            <p:cNvSpPr>
              <a:spLocks noChangeShapeType="1"/>
            </p:cNvSpPr>
            <p:nvPr/>
          </p:nvSpPr>
          <p:spPr bwMode="auto">
            <a:xfrm>
              <a:off x="2112" y="3168"/>
              <a:ext cx="11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524000" y="533400"/>
            <a:ext cx="6189663" cy="40640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u="sng">
                <a:latin typeface="Arial" charset="0"/>
              </a:rPr>
              <a:t>GLI  INDICATORI  DEL  MERCATO  DEL  LAVORO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524000" y="3505200"/>
            <a:ext cx="5365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Arial" charset="0"/>
              </a:rPr>
              <a:t>FORZA LAVORO =  </a:t>
            </a:r>
            <a:r>
              <a:rPr lang="it-IT" altLang="it-IT" sz="1800" u="sng">
                <a:latin typeface="Arial" charset="0"/>
              </a:rPr>
              <a:t>OCCUPATI</a:t>
            </a:r>
            <a:r>
              <a:rPr lang="it-IT" altLang="it-IT" sz="1800">
                <a:latin typeface="Arial" charset="0"/>
              </a:rPr>
              <a:t> + </a:t>
            </a:r>
            <a:r>
              <a:rPr lang="it-IT" altLang="it-IT" sz="1800" u="sng">
                <a:latin typeface="Arial" charset="0"/>
              </a:rPr>
              <a:t>DISOCCUPATI 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90600" y="2133600"/>
            <a:ext cx="6896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Arial" charset="0"/>
              </a:rPr>
              <a:t>POPOLAZIONE ATTIVA =  POPOLAZIONE IN </a:t>
            </a:r>
            <a:r>
              <a:rPr lang="it-IT" altLang="it-IT" sz="1800" u="sng">
                <a:latin typeface="Arial" charset="0"/>
              </a:rPr>
              <a:t>ETA’ DA LAVORO</a:t>
            </a:r>
          </a:p>
        </p:txBody>
      </p:sp>
      <p:sp>
        <p:nvSpPr>
          <p:cNvPr id="21509" name="Line 22"/>
          <p:cNvSpPr>
            <a:spLocks noChangeShapeType="1"/>
          </p:cNvSpPr>
          <p:nvPr/>
        </p:nvSpPr>
        <p:spPr bwMode="auto">
          <a:xfrm flipH="1">
            <a:off x="6324600" y="2438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1510" name="Text Box 23"/>
          <p:cNvSpPr txBox="1">
            <a:spLocks noChangeArrowheads="1"/>
          </p:cNvSpPr>
          <p:nvPr/>
        </p:nvSpPr>
        <p:spPr bwMode="auto">
          <a:xfrm>
            <a:off x="5638800" y="3048000"/>
            <a:ext cx="1441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Arial" charset="0"/>
              </a:rPr>
              <a:t>16 – 64 anni</a:t>
            </a:r>
          </a:p>
        </p:txBody>
      </p:sp>
      <p:sp>
        <p:nvSpPr>
          <p:cNvPr id="21511" name="Line 24"/>
          <p:cNvSpPr>
            <a:spLocks noChangeShapeType="1"/>
          </p:cNvSpPr>
          <p:nvPr/>
        </p:nvSpPr>
        <p:spPr bwMode="auto">
          <a:xfrm>
            <a:off x="5943600" y="38100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1512" name="Rectangle 25"/>
          <p:cNvSpPr>
            <a:spLocks noChangeArrowheads="1"/>
          </p:cNvSpPr>
          <p:nvPr/>
        </p:nvSpPr>
        <p:spPr bwMode="auto">
          <a:xfrm>
            <a:off x="5410200" y="4495800"/>
            <a:ext cx="32004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Arial" charset="0"/>
              </a:rPr>
              <a:t>Persone in età da lavoro che hanno effettuato almeno un’azione attiva di ricerca di lavoro nell’ultimo mese e che sono disponibili a lavorare</a:t>
            </a:r>
          </a:p>
        </p:txBody>
      </p:sp>
      <p:sp>
        <p:nvSpPr>
          <p:cNvPr id="21513" name="Line 26"/>
          <p:cNvSpPr>
            <a:spLocks noChangeShapeType="1"/>
          </p:cNvSpPr>
          <p:nvPr/>
        </p:nvSpPr>
        <p:spPr bwMode="auto">
          <a:xfrm flipH="1">
            <a:off x="2895600" y="3810000"/>
            <a:ext cx="1371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1514" name="Rectangle 28"/>
          <p:cNvSpPr>
            <a:spLocks noChangeArrowheads="1"/>
          </p:cNvSpPr>
          <p:nvPr/>
        </p:nvSpPr>
        <p:spPr bwMode="auto">
          <a:xfrm>
            <a:off x="685800" y="4572000"/>
            <a:ext cx="41148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Arial" charset="0"/>
              </a:rPr>
              <a:t>Persone in età da lavoro che nell’ultima settimana hanno svolto almeno un’ora di lavoro che preveda un corrispettivo monetario. (sono inclusi gli assenti dal lavoro – ferie, malattia 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1074341" y="197643"/>
            <a:ext cx="6934200" cy="976313"/>
            <a:chOff x="576" y="2128"/>
            <a:chExt cx="4368" cy="615"/>
          </a:xfrm>
        </p:grpSpPr>
        <p:sp>
          <p:nvSpPr>
            <p:cNvPr id="22544" name="Rectangle 3"/>
            <p:cNvSpPr>
              <a:spLocks noChangeArrowheads="1"/>
            </p:cNvSpPr>
            <p:nvPr/>
          </p:nvSpPr>
          <p:spPr bwMode="auto">
            <a:xfrm>
              <a:off x="576" y="2320"/>
              <a:ext cx="2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dirty="0">
                  <a:latin typeface="Arial" charset="0"/>
                </a:rPr>
                <a:t>TASSO DI DISOCCUPAZIONE = </a:t>
              </a:r>
            </a:p>
          </p:txBody>
        </p:sp>
        <p:sp>
          <p:nvSpPr>
            <p:cNvPr id="22545" name="Line 4"/>
            <p:cNvSpPr>
              <a:spLocks noChangeShapeType="1"/>
            </p:cNvSpPr>
            <p:nvPr/>
          </p:nvSpPr>
          <p:spPr bwMode="auto">
            <a:xfrm>
              <a:off x="3168" y="2448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2546" name="Rectangle 5"/>
            <p:cNvSpPr>
              <a:spLocks noChangeArrowheads="1"/>
            </p:cNvSpPr>
            <p:nvPr/>
          </p:nvSpPr>
          <p:spPr bwMode="auto">
            <a:xfrm>
              <a:off x="3456" y="2128"/>
              <a:ext cx="11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Arial" charset="0"/>
                </a:rPr>
                <a:t>DISOCCUPATI</a:t>
              </a:r>
            </a:p>
          </p:txBody>
        </p:sp>
        <p:sp>
          <p:nvSpPr>
            <p:cNvPr id="22547" name="Rectangle 6"/>
            <p:cNvSpPr>
              <a:spLocks noChangeArrowheads="1"/>
            </p:cNvSpPr>
            <p:nvPr/>
          </p:nvSpPr>
          <p:spPr bwMode="auto">
            <a:xfrm>
              <a:off x="3408" y="2512"/>
              <a:ext cx="12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Arial" charset="0"/>
                </a:rPr>
                <a:t>FORZA LAVORO</a:t>
              </a:r>
            </a:p>
          </p:txBody>
        </p:sp>
      </p:grpSp>
      <p:grpSp>
        <p:nvGrpSpPr>
          <p:cNvPr id="22531" name="Group 7"/>
          <p:cNvGrpSpPr>
            <a:grpSpLocks/>
          </p:cNvGrpSpPr>
          <p:nvPr/>
        </p:nvGrpSpPr>
        <p:grpSpPr bwMode="auto">
          <a:xfrm>
            <a:off x="1009055" y="2824086"/>
            <a:ext cx="6934200" cy="1052513"/>
            <a:chOff x="768" y="2512"/>
            <a:chExt cx="4368" cy="663"/>
          </a:xfrm>
        </p:grpSpPr>
        <p:sp>
          <p:nvSpPr>
            <p:cNvPr id="22540" name="Rectangle 8"/>
            <p:cNvSpPr>
              <a:spLocks noChangeArrowheads="1"/>
            </p:cNvSpPr>
            <p:nvPr/>
          </p:nvSpPr>
          <p:spPr bwMode="auto">
            <a:xfrm>
              <a:off x="768" y="2704"/>
              <a:ext cx="22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dirty="0">
                  <a:latin typeface="Arial" charset="0"/>
                </a:rPr>
                <a:t>TASSO DI PARTECIPAZIONE = </a:t>
              </a:r>
            </a:p>
          </p:txBody>
        </p:sp>
        <p:sp>
          <p:nvSpPr>
            <p:cNvPr id="22541" name="Line 9"/>
            <p:cNvSpPr>
              <a:spLocks noChangeShapeType="1"/>
            </p:cNvSpPr>
            <p:nvPr/>
          </p:nvSpPr>
          <p:spPr bwMode="auto">
            <a:xfrm>
              <a:off x="3360" y="2832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2542" name="Rectangle 10"/>
            <p:cNvSpPr>
              <a:spLocks noChangeArrowheads="1"/>
            </p:cNvSpPr>
            <p:nvPr/>
          </p:nvSpPr>
          <p:spPr bwMode="auto">
            <a:xfrm>
              <a:off x="3648" y="2512"/>
              <a:ext cx="12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Arial" charset="0"/>
                </a:rPr>
                <a:t>FORZA LAVORO</a:t>
              </a:r>
            </a:p>
          </p:txBody>
        </p:sp>
        <p:sp>
          <p:nvSpPr>
            <p:cNvPr id="22543" name="Rectangle 11"/>
            <p:cNvSpPr>
              <a:spLocks noChangeArrowheads="1"/>
            </p:cNvSpPr>
            <p:nvPr/>
          </p:nvSpPr>
          <p:spPr bwMode="auto">
            <a:xfrm>
              <a:off x="3360" y="2944"/>
              <a:ext cx="16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dirty="0">
                  <a:latin typeface="Arial" charset="0"/>
                </a:rPr>
                <a:t>POPOLAZIONE ATTIVA</a:t>
              </a:r>
            </a:p>
          </p:txBody>
        </p:sp>
      </p:grpSp>
      <p:grpSp>
        <p:nvGrpSpPr>
          <p:cNvPr id="22532" name="Group 12"/>
          <p:cNvGrpSpPr>
            <a:grpSpLocks/>
          </p:cNvGrpSpPr>
          <p:nvPr/>
        </p:nvGrpSpPr>
        <p:grpSpPr bwMode="auto">
          <a:xfrm>
            <a:off x="1045766" y="1553200"/>
            <a:ext cx="6934200" cy="1052513"/>
            <a:chOff x="768" y="2512"/>
            <a:chExt cx="4368" cy="663"/>
          </a:xfrm>
        </p:grpSpPr>
        <p:sp>
          <p:nvSpPr>
            <p:cNvPr id="22536" name="Rectangle 13"/>
            <p:cNvSpPr>
              <a:spLocks noChangeArrowheads="1"/>
            </p:cNvSpPr>
            <p:nvPr/>
          </p:nvSpPr>
          <p:spPr bwMode="auto">
            <a:xfrm>
              <a:off x="768" y="2704"/>
              <a:ext cx="204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dirty="0">
                  <a:latin typeface="Arial" charset="0"/>
                </a:rPr>
                <a:t>TASSO DI OCCUPAZIONE = </a:t>
              </a:r>
            </a:p>
          </p:txBody>
        </p:sp>
        <p:sp>
          <p:nvSpPr>
            <p:cNvPr id="22537" name="Line 14"/>
            <p:cNvSpPr>
              <a:spLocks noChangeShapeType="1"/>
            </p:cNvSpPr>
            <p:nvPr/>
          </p:nvSpPr>
          <p:spPr bwMode="auto">
            <a:xfrm>
              <a:off x="3360" y="2832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2538" name="Rectangle 15"/>
            <p:cNvSpPr>
              <a:spLocks noChangeArrowheads="1"/>
            </p:cNvSpPr>
            <p:nvPr/>
          </p:nvSpPr>
          <p:spPr bwMode="auto">
            <a:xfrm>
              <a:off x="3648" y="2512"/>
              <a:ext cx="86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Arial" charset="0"/>
                </a:rPr>
                <a:t>OCCUPATI</a:t>
              </a:r>
            </a:p>
          </p:txBody>
        </p:sp>
        <p:sp>
          <p:nvSpPr>
            <p:cNvPr id="22539" name="Rectangle 16"/>
            <p:cNvSpPr>
              <a:spLocks noChangeArrowheads="1"/>
            </p:cNvSpPr>
            <p:nvPr/>
          </p:nvSpPr>
          <p:spPr bwMode="auto">
            <a:xfrm>
              <a:off x="3360" y="2944"/>
              <a:ext cx="16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Arial" charset="0"/>
                </a:rPr>
                <a:t>POPOLAZIONE ATTIVA</a:t>
              </a:r>
            </a:p>
          </p:txBody>
        </p:sp>
      </p:grpSp>
      <p:sp>
        <p:nvSpPr>
          <p:cNvPr id="22533" name="Rectangle 17"/>
          <p:cNvSpPr>
            <a:spLocks noChangeArrowheads="1"/>
          </p:cNvSpPr>
          <p:nvPr/>
        </p:nvSpPr>
        <p:spPr bwMode="auto">
          <a:xfrm>
            <a:off x="804565" y="804624"/>
            <a:ext cx="41910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 i="1" dirty="0">
                <a:latin typeface="Arial" charset="0"/>
              </a:rPr>
              <a:t>E’ la quota di forza lavoro che sta attivamente cercando un’occupazione (sono esclusi i lavoratori “scoraggiati”)</a:t>
            </a:r>
          </a:p>
        </p:txBody>
      </p:sp>
      <p:sp>
        <p:nvSpPr>
          <p:cNvPr id="22534" name="Rectangle 18"/>
          <p:cNvSpPr>
            <a:spLocks noChangeArrowheads="1"/>
          </p:cNvSpPr>
          <p:nvPr/>
        </p:nvSpPr>
        <p:spPr bwMode="auto">
          <a:xfrm>
            <a:off x="687487" y="2239000"/>
            <a:ext cx="419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 i="1" dirty="0">
                <a:latin typeface="Arial" charset="0"/>
              </a:rPr>
              <a:t>Misura il grado di utilizzo della forza lavoro in un sistema economico</a:t>
            </a:r>
          </a:p>
        </p:txBody>
      </p:sp>
      <p:sp>
        <p:nvSpPr>
          <p:cNvPr id="22535" name="Rectangle 19"/>
          <p:cNvSpPr>
            <a:spLocks noChangeArrowheads="1"/>
          </p:cNvSpPr>
          <p:nvPr/>
        </p:nvSpPr>
        <p:spPr bwMode="auto">
          <a:xfrm>
            <a:off x="247874" y="3485999"/>
            <a:ext cx="490495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 i="1" dirty="0">
                <a:latin typeface="Arial" charset="0"/>
              </a:rPr>
              <a:t>Misura il grado di “fiducia” nel mercato del lavoro, ma è influenzato da diversi  fattori sociali e culturali (ingresso delle donne nel mercato del lavoro, fenomeni migratori </a:t>
            </a:r>
            <a:r>
              <a:rPr lang="it-IT" altLang="it-IT" sz="1400" i="1" dirty="0" err="1">
                <a:latin typeface="Arial" charset="0"/>
              </a:rPr>
              <a:t>etc</a:t>
            </a:r>
            <a:r>
              <a:rPr lang="it-IT" altLang="it-IT" sz="1400" i="1" dirty="0">
                <a:latin typeface="Arial" charset="0"/>
              </a:rPr>
              <a:t> </a:t>
            </a:r>
            <a:r>
              <a:rPr lang="it-IT" altLang="it-IT" sz="1400" i="1" dirty="0" smtClean="0">
                <a:latin typeface="Arial" charset="0"/>
              </a:rPr>
              <a:t>)</a:t>
            </a:r>
            <a:endParaRPr lang="it-IT" altLang="it-IT" sz="1400" i="1" dirty="0">
              <a:latin typeface="Arial" charset="0"/>
            </a:endParaRPr>
          </a:p>
        </p:txBody>
      </p:sp>
      <p:grpSp>
        <p:nvGrpSpPr>
          <p:cNvPr id="20" name="Group 7"/>
          <p:cNvGrpSpPr>
            <a:grpSpLocks/>
          </p:cNvGrpSpPr>
          <p:nvPr/>
        </p:nvGrpSpPr>
        <p:grpSpPr bwMode="auto">
          <a:xfrm>
            <a:off x="1009055" y="4325153"/>
            <a:ext cx="7666038" cy="890588"/>
            <a:chOff x="768" y="2554"/>
            <a:chExt cx="4829" cy="561"/>
          </a:xfrm>
        </p:grpSpPr>
        <p:sp>
          <p:nvSpPr>
            <p:cNvPr id="21" name="Rectangle 8"/>
            <p:cNvSpPr>
              <a:spLocks noChangeArrowheads="1"/>
            </p:cNvSpPr>
            <p:nvPr/>
          </p:nvSpPr>
          <p:spPr bwMode="auto">
            <a:xfrm>
              <a:off x="768" y="2704"/>
              <a:ext cx="177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dirty="0">
                  <a:latin typeface="Arial" charset="0"/>
                </a:rPr>
                <a:t>TASSO DI </a:t>
              </a:r>
              <a:r>
                <a:rPr lang="it-IT" altLang="it-IT" sz="1800" dirty="0" smtClean="0">
                  <a:latin typeface="Arial" charset="0"/>
                </a:rPr>
                <a:t>INATTIVITA’ </a:t>
              </a:r>
              <a:r>
                <a:rPr lang="it-IT" altLang="it-IT" sz="1800" dirty="0">
                  <a:latin typeface="Arial" charset="0"/>
                </a:rPr>
                <a:t>= </a:t>
              </a:r>
            </a:p>
          </p:txBody>
        </p:sp>
        <p:sp>
          <p:nvSpPr>
            <p:cNvPr id="22" name="Line 9"/>
            <p:cNvSpPr>
              <a:spLocks noChangeShapeType="1"/>
            </p:cNvSpPr>
            <p:nvPr/>
          </p:nvSpPr>
          <p:spPr bwMode="auto">
            <a:xfrm>
              <a:off x="3360" y="2832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3" name="Rectangle 10"/>
            <p:cNvSpPr>
              <a:spLocks noChangeArrowheads="1"/>
            </p:cNvSpPr>
            <p:nvPr/>
          </p:nvSpPr>
          <p:spPr bwMode="auto">
            <a:xfrm>
              <a:off x="3360" y="2554"/>
              <a:ext cx="223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</a:pPr>
              <a:r>
                <a:rPr lang="it-IT" altLang="it-IT" sz="1800" dirty="0" smtClean="0">
                  <a:latin typeface="Arial" charset="0"/>
                </a:rPr>
                <a:t>POP ATTIVA - FORZA LAVORO</a:t>
              </a:r>
              <a:endParaRPr lang="it-IT" altLang="it-IT" sz="1800" dirty="0">
                <a:latin typeface="Arial" charset="0"/>
              </a:endParaRPr>
            </a:p>
          </p:txBody>
        </p:sp>
        <p:sp>
          <p:nvSpPr>
            <p:cNvPr id="24" name="Rectangle 11"/>
            <p:cNvSpPr>
              <a:spLocks noChangeArrowheads="1"/>
            </p:cNvSpPr>
            <p:nvPr/>
          </p:nvSpPr>
          <p:spPr bwMode="auto">
            <a:xfrm>
              <a:off x="3479" y="2884"/>
              <a:ext cx="16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dirty="0">
                  <a:latin typeface="Arial" charset="0"/>
                </a:rPr>
                <a:t>POPOLAZIONE ATTIVA</a:t>
              </a:r>
            </a:p>
          </p:txBody>
        </p:sp>
      </p:grp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220787" y="4786937"/>
            <a:ext cx="490495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 i="1" dirty="0" smtClean="0">
                <a:latin typeface="Arial" charset="0"/>
              </a:rPr>
              <a:t>Un altro indicatore del </a:t>
            </a:r>
            <a:r>
              <a:rPr lang="it-IT" altLang="it-IT" sz="1400" i="1" dirty="0">
                <a:latin typeface="Arial" charset="0"/>
              </a:rPr>
              <a:t>il grado di “fiducia” nel mercato del </a:t>
            </a:r>
            <a:r>
              <a:rPr lang="it-IT" altLang="it-IT" sz="1400" i="1" dirty="0" smtClean="0">
                <a:latin typeface="Arial" charset="0"/>
              </a:rPr>
              <a:t>lavoro (è 1- tasso di partecipazione). Il numero di persone in età da lavoro che non hanno un lavoro e non lo stanno cercando.</a:t>
            </a:r>
            <a:endParaRPr lang="it-IT" altLang="it-IT" sz="1400" i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219200" y="838200"/>
          <a:ext cx="6553200" cy="458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Foglio di lavoro" r:id="rId3" imgW="4743651" imgH="4220058" progId="Excel.Sheet.8">
                  <p:embed/>
                </p:oleObj>
              </mc:Choice>
              <mc:Fallback>
                <p:oleObj name="Foglio di lavoro" r:id="rId3" imgW="4743651" imgH="4220058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838200"/>
                        <a:ext cx="6553200" cy="458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286000" y="5638800"/>
            <a:ext cx="470693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>
                <a:latin typeface="Arial" charset="0"/>
              </a:rPr>
              <a:t>Dati in variazioni percentuali rispetto all’anno precedente.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>
                <a:latin typeface="Arial" charset="0"/>
              </a:rPr>
              <a:t>Fonte: Istat e Banca d’Italia Relazione Annuale (vari anni)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143000" y="228600"/>
            <a:ext cx="664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9900FF"/>
                </a:solidFill>
                <a:latin typeface="Arial" charset="0"/>
              </a:rPr>
              <a:t>Occupazione,  disoccupazione  e  partecipazione  in Italia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8760"/>
            <a:ext cx="6710092" cy="4033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913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112046"/>
            <a:ext cx="5870575" cy="353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90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819" y="232047"/>
            <a:ext cx="5870575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1481138"/>
            <a:ext cx="5238750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2816"/>
            <a:ext cx="8532440" cy="291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54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048000" y="457200"/>
            <a:ext cx="3398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u="sng">
                <a:latin typeface="Arial" charset="0"/>
              </a:rPr>
              <a:t>Il  TASSO  DI  INFLAZIONE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33400" y="1371600"/>
            <a:ext cx="807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Arial" charset="0"/>
              </a:rPr>
              <a:t>Il tasso di inflazione misura il tasso di variazione del </a:t>
            </a:r>
            <a:r>
              <a:rPr lang="it-IT" altLang="it-IT" sz="1800" i="1" u="sng">
                <a:latin typeface="Arial" charset="0"/>
              </a:rPr>
              <a:t>livello generale dei prezzi</a:t>
            </a:r>
            <a:r>
              <a:rPr lang="it-IT" altLang="it-IT" sz="1800" i="1">
                <a:latin typeface="Arial" charset="0"/>
              </a:rPr>
              <a:t> nel tempo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4038600" y="2362200"/>
            <a:ext cx="4648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Arial" charset="0"/>
              </a:rPr>
              <a:t>Per calcolare il livello generale dei prezzi (cioè un livello medio dei prezzi) si usano degli  </a:t>
            </a:r>
            <a:r>
              <a:rPr lang="it-IT" altLang="it-IT" sz="1800" i="1" u="sng">
                <a:latin typeface="Arial" charset="0"/>
              </a:rPr>
              <a:t>INDICI DI PREZZO</a:t>
            </a:r>
          </a:p>
        </p:txBody>
      </p:sp>
      <p:sp>
        <p:nvSpPr>
          <p:cNvPr id="26629" name="Line 6"/>
          <p:cNvSpPr>
            <a:spLocks noChangeShapeType="1"/>
          </p:cNvSpPr>
          <p:nvPr/>
        </p:nvSpPr>
        <p:spPr bwMode="auto">
          <a:xfrm>
            <a:off x="6172200" y="1676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685800" y="4267200"/>
            <a:ext cx="39814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Arial" charset="0"/>
              </a:rPr>
              <a:t>L’ IPC (Indice dei Prezzi al Consumo)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Arial" charset="0"/>
              </a:rPr>
              <a:t>è una media dei prezzi riferiti ad un dato paniere di beni di consumo, rappresentativo della famiglia media italiana</a:t>
            </a:r>
          </a:p>
        </p:txBody>
      </p:sp>
      <p:sp>
        <p:nvSpPr>
          <p:cNvPr id="26631" name="Line 9"/>
          <p:cNvSpPr>
            <a:spLocks noChangeShapeType="1"/>
          </p:cNvSpPr>
          <p:nvPr/>
        </p:nvSpPr>
        <p:spPr bwMode="auto">
          <a:xfrm flipH="1">
            <a:off x="3276600" y="32004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32" name="Rectangle 10"/>
          <p:cNvSpPr>
            <a:spLocks noChangeArrowheads="1"/>
          </p:cNvSpPr>
          <p:nvPr/>
        </p:nvSpPr>
        <p:spPr bwMode="auto">
          <a:xfrm>
            <a:off x="4876800" y="3886200"/>
            <a:ext cx="39814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i="1">
                <a:latin typeface="Arial" charset="0"/>
              </a:rPr>
              <a:t>Il DEFLATORE del PIL misura il livello generale dei prezzi implicito nel calcolo del PIL reale, ed è calcolato dal rapporto tra il Pil nominale e il Pil reale.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10"/>
          <p:cNvGrpSpPr>
            <a:grpSpLocks/>
          </p:cNvGrpSpPr>
          <p:nvPr/>
        </p:nvGrpSpPr>
        <p:grpSpPr bwMode="auto">
          <a:xfrm>
            <a:off x="4572000" y="1447800"/>
            <a:ext cx="1143000" cy="1905000"/>
            <a:chOff x="2880" y="912"/>
            <a:chExt cx="720" cy="1200"/>
          </a:xfrm>
        </p:grpSpPr>
        <p:sp>
          <p:nvSpPr>
            <p:cNvPr id="27658" name="Oval 8"/>
            <p:cNvSpPr>
              <a:spLocks noChangeArrowheads="1"/>
            </p:cNvSpPr>
            <p:nvPr/>
          </p:nvSpPr>
          <p:spPr bwMode="auto">
            <a:xfrm>
              <a:off x="2880" y="912"/>
              <a:ext cx="384" cy="14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27659" name="Line 9"/>
            <p:cNvSpPr>
              <a:spLocks noChangeShapeType="1"/>
            </p:cNvSpPr>
            <p:nvPr/>
          </p:nvSpPr>
          <p:spPr bwMode="auto">
            <a:xfrm>
              <a:off x="3216" y="1056"/>
              <a:ext cx="384" cy="1056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27651" name="Group 7"/>
          <p:cNvGrpSpPr>
            <a:grpSpLocks/>
          </p:cNvGrpSpPr>
          <p:nvPr/>
        </p:nvGrpSpPr>
        <p:grpSpPr bwMode="auto">
          <a:xfrm>
            <a:off x="2362200" y="1676400"/>
            <a:ext cx="1676400" cy="1143000"/>
            <a:chOff x="1488" y="1056"/>
            <a:chExt cx="1056" cy="720"/>
          </a:xfrm>
        </p:grpSpPr>
        <p:sp>
          <p:nvSpPr>
            <p:cNvPr id="27656" name="Oval 4"/>
            <p:cNvSpPr>
              <a:spLocks noChangeArrowheads="1"/>
            </p:cNvSpPr>
            <p:nvPr/>
          </p:nvSpPr>
          <p:spPr bwMode="auto">
            <a:xfrm>
              <a:off x="2112" y="1056"/>
              <a:ext cx="432" cy="14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27657" name="Line 5"/>
            <p:cNvSpPr>
              <a:spLocks noChangeShapeType="1"/>
            </p:cNvSpPr>
            <p:nvPr/>
          </p:nvSpPr>
          <p:spPr bwMode="auto">
            <a:xfrm flipH="1">
              <a:off x="1488" y="1200"/>
              <a:ext cx="816" cy="576"/>
            </a:xfrm>
            <a:prstGeom prst="line">
              <a:avLst/>
            </a:prstGeom>
            <a:noFill/>
            <a:ln w="9525">
              <a:solidFill>
                <a:srgbClr val="00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aphicFrame>
        <p:nvGraphicFramePr>
          <p:cNvPr id="27652" name="Object 3"/>
          <p:cNvGraphicFramePr>
            <a:graphicFrameLocks noChangeAspect="1"/>
          </p:cNvGraphicFramePr>
          <p:nvPr/>
        </p:nvGraphicFramePr>
        <p:xfrm>
          <a:off x="381000" y="762000"/>
          <a:ext cx="8229600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Foglio di lavoro" r:id="rId3" imgW="6134501" imgH="819628" progId="Excel.Sheet.8">
                  <p:embed/>
                </p:oleObj>
              </mc:Choice>
              <mc:Fallback>
                <p:oleObj name="Foglio di lavoro" r:id="rId3" imgW="6134501" imgH="819628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762000"/>
                        <a:ext cx="8229600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609600" y="2895600"/>
            <a:ext cx="34750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>
                <a:latin typeface="Arial" charset="0"/>
              </a:rPr>
              <a:t>Deflatore (2010) = 993 / 810 = 1.226</a:t>
            </a:r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2895600" y="3429000"/>
            <a:ext cx="50165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>
                <a:latin typeface="Arial" charset="0"/>
              </a:rPr>
              <a:t>Tasso di Inflazione  (2009) = </a:t>
            </a:r>
            <a:r>
              <a:rPr lang="it-IT" altLang="it-IT" sz="1600" u="sng">
                <a:latin typeface="Arial" charset="0"/>
              </a:rPr>
              <a:t>Def (2009) – Def (2008)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>
                <a:latin typeface="Arial" charset="0"/>
              </a:rPr>
              <a:t>                                                         Def</a:t>
            </a:r>
            <a:r>
              <a:rPr lang="it-IT" altLang="it-IT" sz="1600" u="sng">
                <a:latin typeface="Arial" charset="0"/>
              </a:rPr>
              <a:t> (2008)</a:t>
            </a:r>
          </a:p>
        </p:txBody>
      </p:sp>
      <p:sp>
        <p:nvSpPr>
          <p:cNvPr id="27655" name="Rectangle 12"/>
          <p:cNvSpPr>
            <a:spLocks noChangeArrowheads="1"/>
          </p:cNvSpPr>
          <p:nvPr/>
        </p:nvSpPr>
        <p:spPr bwMode="auto">
          <a:xfrm>
            <a:off x="1600200" y="4419600"/>
            <a:ext cx="57673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600">
                <a:latin typeface="Arial" charset="0"/>
              </a:rPr>
              <a:t>Il deflatore serve a calcolare il tasso di inflazione. Nota che il deflatore del Pil non ha significato nei livelli, poiché cambia al cambiare dell’anno base, il quale è scelto arbitrariamente.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1"/>
          <p:cNvSpPr>
            <a:spLocks noChangeArrowheads="1"/>
          </p:cNvSpPr>
          <p:nvPr/>
        </p:nvSpPr>
        <p:spPr bwMode="auto">
          <a:xfrm>
            <a:off x="685800" y="914400"/>
            <a:ext cx="7924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515179"/>
                </a:solidFill>
                <a:latin typeface="Bookman Old Style" pitchFamily="18" charset="0"/>
              </a:rPr>
              <a:t>Un sistema economico è l’esito di miriadi di singole decisioni individuali (decisioni microeconomiche). La visione macro di tale insieme micro si ottiene allontanandosi dalla “scala” micro per osservare l’economia “dall’alto”.</a:t>
            </a:r>
          </a:p>
        </p:txBody>
      </p:sp>
      <p:grpSp>
        <p:nvGrpSpPr>
          <p:cNvPr id="4117" name="Group 21"/>
          <p:cNvGrpSpPr>
            <a:grpSpLocks/>
          </p:cNvGrpSpPr>
          <p:nvPr/>
        </p:nvGrpSpPr>
        <p:grpSpPr bwMode="auto">
          <a:xfrm>
            <a:off x="228600" y="2209800"/>
            <a:ext cx="5638800" cy="1311275"/>
            <a:chOff x="144" y="1392"/>
            <a:chExt cx="3552" cy="826"/>
          </a:xfrm>
        </p:grpSpPr>
        <p:sp>
          <p:nvSpPr>
            <p:cNvPr id="4104" name="Line 12"/>
            <p:cNvSpPr>
              <a:spLocks noChangeShapeType="1"/>
            </p:cNvSpPr>
            <p:nvPr/>
          </p:nvSpPr>
          <p:spPr bwMode="auto">
            <a:xfrm>
              <a:off x="1296" y="1392"/>
              <a:ext cx="2400" cy="0"/>
            </a:xfrm>
            <a:prstGeom prst="line">
              <a:avLst/>
            </a:prstGeom>
            <a:noFill/>
            <a:ln w="28575">
              <a:solidFill>
                <a:srgbClr val="51517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05" name="Line 13"/>
            <p:cNvSpPr>
              <a:spLocks noChangeShapeType="1"/>
            </p:cNvSpPr>
            <p:nvPr/>
          </p:nvSpPr>
          <p:spPr bwMode="auto">
            <a:xfrm>
              <a:off x="1296" y="1392"/>
              <a:ext cx="0" cy="336"/>
            </a:xfrm>
            <a:prstGeom prst="line">
              <a:avLst/>
            </a:prstGeom>
            <a:noFill/>
            <a:ln w="28575">
              <a:solidFill>
                <a:srgbClr val="51517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06" name="Rectangle 14"/>
            <p:cNvSpPr>
              <a:spLocks noChangeArrowheads="1"/>
            </p:cNvSpPr>
            <p:nvPr/>
          </p:nvSpPr>
          <p:spPr bwMode="auto">
            <a:xfrm>
              <a:off x="144" y="1776"/>
              <a:ext cx="283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solidFill>
                    <a:srgbClr val="515179"/>
                  </a:solidFill>
                  <a:latin typeface="Bookman Old Style" pitchFamily="18" charset="0"/>
                </a:rPr>
                <a:t>osservare l’economia “dall’alto l’economia significa </a:t>
              </a:r>
              <a:r>
                <a:rPr lang="it-IT" altLang="it-IT" sz="2000" b="1">
                  <a:solidFill>
                    <a:srgbClr val="515179"/>
                  </a:solidFill>
                  <a:latin typeface="Bookman Old Style" pitchFamily="18" charset="0"/>
                </a:rPr>
                <a:t>AGGREGARE</a:t>
              </a:r>
            </a:p>
          </p:txBody>
        </p:sp>
      </p:grpSp>
      <p:grpSp>
        <p:nvGrpSpPr>
          <p:cNvPr id="4118" name="Group 22"/>
          <p:cNvGrpSpPr>
            <a:grpSpLocks/>
          </p:cNvGrpSpPr>
          <p:nvPr/>
        </p:nvGrpSpPr>
        <p:grpSpPr bwMode="auto">
          <a:xfrm>
            <a:off x="2362200" y="3505200"/>
            <a:ext cx="5029200" cy="1873250"/>
            <a:chOff x="1488" y="2208"/>
            <a:chExt cx="3168" cy="1180"/>
          </a:xfrm>
        </p:grpSpPr>
        <p:sp>
          <p:nvSpPr>
            <p:cNvPr id="4101" name="Rectangle 18"/>
            <p:cNvSpPr>
              <a:spLocks noChangeArrowheads="1"/>
            </p:cNvSpPr>
            <p:nvPr/>
          </p:nvSpPr>
          <p:spPr bwMode="auto">
            <a:xfrm>
              <a:off x="1488" y="2640"/>
              <a:ext cx="316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>
                  <a:solidFill>
                    <a:srgbClr val="515179"/>
                  </a:solidFill>
                  <a:latin typeface="Bookman Old Style" pitchFamily="18" charset="0"/>
                </a:rPr>
                <a:t>La macroeconomia è lo studio dei comportamenti aggregati all’interno di una nazione</a:t>
              </a:r>
            </a:p>
          </p:txBody>
        </p:sp>
        <p:sp>
          <p:nvSpPr>
            <p:cNvPr id="4102" name="Line 19"/>
            <p:cNvSpPr>
              <a:spLocks noChangeShapeType="1"/>
            </p:cNvSpPr>
            <p:nvPr/>
          </p:nvSpPr>
          <p:spPr bwMode="auto">
            <a:xfrm>
              <a:off x="1824" y="2208"/>
              <a:ext cx="1008" cy="0"/>
            </a:xfrm>
            <a:prstGeom prst="line">
              <a:avLst/>
            </a:prstGeom>
            <a:noFill/>
            <a:ln w="28575">
              <a:solidFill>
                <a:srgbClr val="51517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4103" name="Line 20"/>
            <p:cNvSpPr>
              <a:spLocks noChangeShapeType="1"/>
            </p:cNvSpPr>
            <p:nvPr/>
          </p:nvSpPr>
          <p:spPr bwMode="auto">
            <a:xfrm>
              <a:off x="2832" y="2208"/>
              <a:ext cx="0" cy="432"/>
            </a:xfrm>
            <a:prstGeom prst="line">
              <a:avLst/>
            </a:prstGeom>
            <a:noFill/>
            <a:ln w="28575">
              <a:solidFill>
                <a:srgbClr val="51517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5"/>
          <p:cNvGrpSpPr>
            <a:grpSpLocks/>
          </p:cNvGrpSpPr>
          <p:nvPr/>
        </p:nvGrpSpPr>
        <p:grpSpPr bwMode="auto">
          <a:xfrm>
            <a:off x="304800" y="457200"/>
            <a:ext cx="6019800" cy="2301875"/>
            <a:chOff x="192" y="288"/>
            <a:chExt cx="3792" cy="1450"/>
          </a:xfrm>
        </p:grpSpPr>
        <p:sp>
          <p:nvSpPr>
            <p:cNvPr id="5136" name="Rectangle 6"/>
            <p:cNvSpPr>
              <a:spLocks noChangeArrowheads="1"/>
            </p:cNvSpPr>
            <p:nvPr/>
          </p:nvSpPr>
          <p:spPr bwMode="auto">
            <a:xfrm>
              <a:off x="192" y="288"/>
              <a:ext cx="37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La rappresentazione del Sistema Economico</a:t>
              </a:r>
            </a:p>
          </p:txBody>
        </p:sp>
        <p:sp>
          <p:nvSpPr>
            <p:cNvPr id="5137" name="Rectangle 7"/>
            <p:cNvSpPr>
              <a:spLocks noChangeArrowheads="1"/>
            </p:cNvSpPr>
            <p:nvPr/>
          </p:nvSpPr>
          <p:spPr bwMode="auto">
            <a:xfrm>
              <a:off x="336" y="1104"/>
              <a:ext cx="2234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Macrosoggetti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Variabili macroeconomiche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000">
                <a:latin typeface="Bookman Old Style" pitchFamily="18" charset="0"/>
              </a:endParaRPr>
            </a:p>
          </p:txBody>
        </p:sp>
        <p:sp>
          <p:nvSpPr>
            <p:cNvPr id="5138" name="AutoShape 8"/>
            <p:cNvSpPr>
              <a:spLocks noChangeArrowheads="1"/>
            </p:cNvSpPr>
            <p:nvPr/>
          </p:nvSpPr>
          <p:spPr bwMode="auto">
            <a:xfrm>
              <a:off x="480" y="576"/>
              <a:ext cx="240" cy="48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5139" name="Line 9"/>
            <p:cNvSpPr>
              <a:spLocks noChangeShapeType="1"/>
            </p:cNvSpPr>
            <p:nvPr/>
          </p:nvSpPr>
          <p:spPr bwMode="auto">
            <a:xfrm>
              <a:off x="384" y="576"/>
              <a:ext cx="34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5144" name="Group 24"/>
          <p:cNvGrpSpPr>
            <a:grpSpLocks/>
          </p:cNvGrpSpPr>
          <p:nvPr/>
        </p:nvGrpSpPr>
        <p:grpSpPr bwMode="auto">
          <a:xfrm>
            <a:off x="381000" y="1905000"/>
            <a:ext cx="6889750" cy="2281238"/>
            <a:chOff x="240" y="1200"/>
            <a:chExt cx="4340" cy="1437"/>
          </a:xfrm>
        </p:grpSpPr>
        <p:grpSp>
          <p:nvGrpSpPr>
            <p:cNvPr id="5131" name="Group 23"/>
            <p:cNvGrpSpPr>
              <a:grpSpLocks/>
            </p:cNvGrpSpPr>
            <p:nvPr/>
          </p:nvGrpSpPr>
          <p:grpSpPr bwMode="auto">
            <a:xfrm>
              <a:off x="240" y="1200"/>
              <a:ext cx="1152" cy="816"/>
              <a:chOff x="240" y="1200"/>
              <a:chExt cx="1152" cy="816"/>
            </a:xfrm>
          </p:grpSpPr>
          <p:sp>
            <p:nvSpPr>
              <p:cNvPr id="5133" name="Oval 10"/>
              <p:cNvSpPr>
                <a:spLocks noChangeArrowheads="1"/>
              </p:cNvSpPr>
              <p:nvPr/>
            </p:nvSpPr>
            <p:spPr bwMode="auto">
              <a:xfrm>
                <a:off x="240" y="1200"/>
                <a:ext cx="96" cy="96"/>
              </a:xfrm>
              <a:prstGeom prst="ellipse">
                <a:avLst/>
              </a:prstGeom>
              <a:solidFill>
                <a:srgbClr val="CC66FF"/>
              </a:solidFill>
              <a:ln w="19050">
                <a:solidFill>
                  <a:srgbClr val="CC66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5134" name="Line 11"/>
              <p:cNvSpPr>
                <a:spLocks noChangeShapeType="1"/>
              </p:cNvSpPr>
              <p:nvPr/>
            </p:nvSpPr>
            <p:spPr bwMode="auto">
              <a:xfrm>
                <a:off x="288" y="1296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CC66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5135" name="Line 12"/>
              <p:cNvSpPr>
                <a:spLocks noChangeShapeType="1"/>
              </p:cNvSpPr>
              <p:nvPr/>
            </p:nvSpPr>
            <p:spPr bwMode="auto">
              <a:xfrm>
                <a:off x="288" y="2016"/>
                <a:ext cx="1104" cy="0"/>
              </a:xfrm>
              <a:prstGeom prst="line">
                <a:avLst/>
              </a:prstGeom>
              <a:noFill/>
              <a:ln w="19050">
                <a:solidFill>
                  <a:srgbClr val="CC66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5132" name="Rectangle 14"/>
            <p:cNvSpPr>
              <a:spLocks noChangeArrowheads="1"/>
            </p:cNvSpPr>
            <p:nvPr/>
          </p:nvSpPr>
          <p:spPr bwMode="auto">
            <a:xfrm>
              <a:off x="1536" y="1887"/>
              <a:ext cx="3044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Bookman Old Style" pitchFamily="18" charset="0"/>
                </a:rPr>
                <a:t>un soggetto o un insieme di soggetti il cui comportamento può modificare la performance di un sistema economico (di una nazione)</a:t>
              </a:r>
            </a:p>
          </p:txBody>
        </p:sp>
      </p:grpSp>
      <p:grpSp>
        <p:nvGrpSpPr>
          <p:cNvPr id="5145" name="Group 25"/>
          <p:cNvGrpSpPr>
            <a:grpSpLocks/>
          </p:cNvGrpSpPr>
          <p:nvPr/>
        </p:nvGrpSpPr>
        <p:grpSpPr bwMode="auto">
          <a:xfrm>
            <a:off x="1447800" y="3352800"/>
            <a:ext cx="5975350" cy="2987675"/>
            <a:chOff x="912" y="2112"/>
            <a:chExt cx="3764" cy="1882"/>
          </a:xfrm>
        </p:grpSpPr>
        <p:sp>
          <p:nvSpPr>
            <p:cNvPr id="5125" name="Line 16"/>
            <p:cNvSpPr>
              <a:spLocks noChangeShapeType="1"/>
            </p:cNvSpPr>
            <p:nvPr/>
          </p:nvSpPr>
          <p:spPr bwMode="auto">
            <a:xfrm>
              <a:off x="1824" y="2112"/>
              <a:ext cx="624" cy="0"/>
            </a:xfrm>
            <a:prstGeom prst="line">
              <a:avLst/>
            </a:prstGeom>
            <a:noFill/>
            <a:ln w="28575">
              <a:solidFill>
                <a:srgbClr val="CC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26" name="Line 17"/>
            <p:cNvSpPr>
              <a:spLocks noChangeShapeType="1"/>
            </p:cNvSpPr>
            <p:nvPr/>
          </p:nvSpPr>
          <p:spPr bwMode="auto">
            <a:xfrm flipH="1">
              <a:off x="1440" y="2112"/>
              <a:ext cx="672" cy="1104"/>
            </a:xfrm>
            <a:prstGeom prst="line">
              <a:avLst/>
            </a:prstGeom>
            <a:noFill/>
            <a:ln w="9525">
              <a:solidFill>
                <a:srgbClr val="CC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27" name="Rectangle 18"/>
            <p:cNvSpPr>
              <a:spLocks noChangeArrowheads="1"/>
            </p:cNvSpPr>
            <p:nvPr/>
          </p:nvSpPr>
          <p:spPr bwMode="auto">
            <a:xfrm>
              <a:off x="912" y="3057"/>
              <a:ext cx="132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Stato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Banca Centrale</a:t>
              </a:r>
            </a:p>
          </p:txBody>
        </p:sp>
        <p:sp>
          <p:nvSpPr>
            <p:cNvPr id="5128" name="Line 20"/>
            <p:cNvSpPr>
              <a:spLocks noChangeShapeType="1"/>
            </p:cNvSpPr>
            <p:nvPr/>
          </p:nvSpPr>
          <p:spPr bwMode="auto">
            <a:xfrm>
              <a:off x="2832" y="2112"/>
              <a:ext cx="1440" cy="0"/>
            </a:xfrm>
            <a:prstGeom prst="line">
              <a:avLst/>
            </a:prstGeom>
            <a:noFill/>
            <a:ln w="28575">
              <a:solidFill>
                <a:srgbClr val="CC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29" name="Line 21"/>
            <p:cNvSpPr>
              <a:spLocks noChangeShapeType="1"/>
            </p:cNvSpPr>
            <p:nvPr/>
          </p:nvSpPr>
          <p:spPr bwMode="auto">
            <a:xfrm>
              <a:off x="3552" y="2112"/>
              <a:ext cx="48" cy="1008"/>
            </a:xfrm>
            <a:prstGeom prst="line">
              <a:avLst/>
            </a:prstGeom>
            <a:noFill/>
            <a:ln w="9525">
              <a:solidFill>
                <a:srgbClr val="CC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130" name="Rectangle 22"/>
            <p:cNvSpPr>
              <a:spLocks noChangeArrowheads="1"/>
            </p:cNvSpPr>
            <p:nvPr/>
          </p:nvSpPr>
          <p:spPr bwMode="auto">
            <a:xfrm>
              <a:off x="3264" y="3168"/>
              <a:ext cx="1412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Famiglie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Imprese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Resto del Mondo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000">
                <a:latin typeface="Bookman Old Style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5"/>
          <p:cNvGrpSpPr>
            <a:grpSpLocks/>
          </p:cNvGrpSpPr>
          <p:nvPr/>
        </p:nvGrpSpPr>
        <p:grpSpPr bwMode="auto">
          <a:xfrm>
            <a:off x="304800" y="457200"/>
            <a:ext cx="6019800" cy="2301875"/>
            <a:chOff x="192" y="288"/>
            <a:chExt cx="3792" cy="1450"/>
          </a:xfrm>
        </p:grpSpPr>
        <p:sp>
          <p:nvSpPr>
            <p:cNvPr id="6173" name="Rectangle 6"/>
            <p:cNvSpPr>
              <a:spLocks noChangeArrowheads="1"/>
            </p:cNvSpPr>
            <p:nvPr/>
          </p:nvSpPr>
          <p:spPr bwMode="auto">
            <a:xfrm>
              <a:off x="192" y="288"/>
              <a:ext cx="37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La rappresentazione del Sistema Economico</a:t>
              </a:r>
            </a:p>
          </p:txBody>
        </p:sp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336" y="1104"/>
              <a:ext cx="2234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Macrosoggetti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Variabili macroeconomiche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000">
                <a:latin typeface="Bookman Old Style" pitchFamily="18" charset="0"/>
              </a:endParaRPr>
            </a:p>
          </p:txBody>
        </p:sp>
        <p:sp>
          <p:nvSpPr>
            <p:cNvPr id="6175" name="AutoShape 8"/>
            <p:cNvSpPr>
              <a:spLocks noChangeArrowheads="1"/>
            </p:cNvSpPr>
            <p:nvPr/>
          </p:nvSpPr>
          <p:spPr bwMode="auto">
            <a:xfrm>
              <a:off x="480" y="576"/>
              <a:ext cx="240" cy="48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3" name="Line 9"/>
            <p:cNvSpPr>
              <a:spLocks noChangeShapeType="1"/>
            </p:cNvSpPr>
            <p:nvPr/>
          </p:nvSpPr>
          <p:spPr bwMode="auto">
            <a:xfrm>
              <a:off x="384" y="576"/>
              <a:ext cx="34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147" name="Oval 10"/>
          <p:cNvSpPr>
            <a:spLocks noChangeArrowheads="1"/>
          </p:cNvSpPr>
          <p:nvPr/>
        </p:nvSpPr>
        <p:spPr bwMode="auto">
          <a:xfrm>
            <a:off x="381000" y="1905000"/>
            <a:ext cx="152400" cy="152400"/>
          </a:xfrm>
          <a:prstGeom prst="ellipse">
            <a:avLst/>
          </a:prstGeom>
          <a:solidFill>
            <a:srgbClr val="CC66FF"/>
          </a:solidFill>
          <a:ln w="19050">
            <a:solidFill>
              <a:srgbClr val="CC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/>
          </a:p>
        </p:txBody>
      </p:sp>
      <p:grpSp>
        <p:nvGrpSpPr>
          <p:cNvPr id="6167" name="Group 23"/>
          <p:cNvGrpSpPr>
            <a:grpSpLocks/>
          </p:cNvGrpSpPr>
          <p:nvPr/>
        </p:nvGrpSpPr>
        <p:grpSpPr bwMode="auto">
          <a:xfrm>
            <a:off x="381000" y="2209800"/>
            <a:ext cx="6889750" cy="1427163"/>
            <a:chOff x="240" y="1392"/>
            <a:chExt cx="4340" cy="899"/>
          </a:xfrm>
        </p:grpSpPr>
        <p:sp>
          <p:nvSpPr>
            <p:cNvPr id="6169" name="Rectangle 13"/>
            <p:cNvSpPr>
              <a:spLocks noChangeArrowheads="1"/>
            </p:cNvSpPr>
            <p:nvPr/>
          </p:nvSpPr>
          <p:spPr bwMode="auto">
            <a:xfrm>
              <a:off x="1536" y="1887"/>
              <a:ext cx="304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>
                  <a:latin typeface="Bookman Old Style" pitchFamily="18" charset="0"/>
                </a:rPr>
                <a:t>L’</a:t>
              </a:r>
              <a:r>
                <a:rPr lang="it-IT" altLang="it-IT" sz="1800" i="1">
                  <a:latin typeface="Bookman Old Style" pitchFamily="18" charset="0"/>
                </a:rPr>
                <a:t>azione</a:t>
              </a:r>
              <a:r>
                <a:rPr lang="it-IT" altLang="it-IT" sz="1800">
                  <a:latin typeface="Bookman Old Style" pitchFamily="18" charset="0"/>
                </a:rPr>
                <a:t> intrapresa da un soggetto macroeconomico …</a:t>
              </a:r>
            </a:p>
          </p:txBody>
        </p:sp>
        <p:sp>
          <p:nvSpPr>
            <p:cNvPr id="4" name="Oval 20"/>
            <p:cNvSpPr>
              <a:spLocks noChangeArrowheads="1"/>
            </p:cNvSpPr>
            <p:nvPr/>
          </p:nvSpPr>
          <p:spPr bwMode="auto">
            <a:xfrm>
              <a:off x="240" y="1392"/>
              <a:ext cx="96" cy="96"/>
            </a:xfrm>
            <a:prstGeom prst="ellipse">
              <a:avLst/>
            </a:prstGeom>
            <a:solidFill>
              <a:srgbClr val="FF6600"/>
            </a:solidFill>
            <a:ln w="19050">
              <a:solidFill>
                <a:srgbClr val="FF66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171" name="Line 21"/>
            <p:cNvSpPr>
              <a:spLocks noChangeShapeType="1"/>
            </p:cNvSpPr>
            <p:nvPr/>
          </p:nvSpPr>
          <p:spPr bwMode="auto">
            <a:xfrm>
              <a:off x="288" y="1488"/>
              <a:ext cx="0" cy="576"/>
            </a:xfrm>
            <a:prstGeom prst="line">
              <a:avLst/>
            </a:prstGeom>
            <a:noFill/>
            <a:ln w="19050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Line 22"/>
            <p:cNvSpPr>
              <a:spLocks noChangeShapeType="1"/>
            </p:cNvSpPr>
            <p:nvPr/>
          </p:nvSpPr>
          <p:spPr bwMode="auto">
            <a:xfrm>
              <a:off x="288" y="2064"/>
              <a:ext cx="1200" cy="0"/>
            </a:xfrm>
            <a:prstGeom prst="line">
              <a:avLst/>
            </a:prstGeom>
            <a:noFill/>
            <a:ln w="19050">
              <a:solidFill>
                <a:srgbClr val="FF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2590800" y="3962400"/>
            <a:ext cx="18891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Spesa pubblica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Tassazione </a:t>
            </a:r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2514600" y="4953000"/>
            <a:ext cx="2136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Offerta di Moneta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2590800" y="5715000"/>
            <a:ext cx="15922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Importazioni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Esportazioni</a:t>
            </a:r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4876800" y="3886200"/>
            <a:ext cx="20589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Consumo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Offerta di lavoro </a:t>
            </a:r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5254625" y="5105400"/>
            <a:ext cx="23018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Investimenti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Domanda di lavoro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Produzione</a:t>
            </a:r>
          </a:p>
        </p:txBody>
      </p:sp>
      <p:grpSp>
        <p:nvGrpSpPr>
          <p:cNvPr id="6185" name="Group 41"/>
          <p:cNvGrpSpPr>
            <a:grpSpLocks/>
          </p:cNvGrpSpPr>
          <p:nvPr/>
        </p:nvGrpSpPr>
        <p:grpSpPr bwMode="auto">
          <a:xfrm>
            <a:off x="0" y="3352800"/>
            <a:ext cx="8943975" cy="2819400"/>
            <a:chOff x="0" y="2112"/>
            <a:chExt cx="5634" cy="1776"/>
          </a:xfrm>
        </p:grpSpPr>
        <p:sp>
          <p:nvSpPr>
            <p:cNvPr id="6155" name="Rectangle 16"/>
            <p:cNvSpPr>
              <a:spLocks noChangeArrowheads="1"/>
            </p:cNvSpPr>
            <p:nvPr/>
          </p:nvSpPr>
          <p:spPr bwMode="auto">
            <a:xfrm>
              <a:off x="816" y="2592"/>
              <a:ext cx="5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Stato</a:t>
              </a:r>
            </a:p>
          </p:txBody>
        </p:sp>
        <p:sp>
          <p:nvSpPr>
            <p:cNvPr id="6156" name="Rectangle 19"/>
            <p:cNvSpPr>
              <a:spLocks noChangeArrowheads="1"/>
            </p:cNvSpPr>
            <p:nvPr/>
          </p:nvSpPr>
          <p:spPr bwMode="auto">
            <a:xfrm>
              <a:off x="4464" y="2496"/>
              <a:ext cx="77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Famiglie</a:t>
              </a:r>
            </a:p>
          </p:txBody>
        </p:sp>
        <p:sp>
          <p:nvSpPr>
            <p:cNvPr id="6157" name="Rectangle 25"/>
            <p:cNvSpPr>
              <a:spLocks noChangeArrowheads="1"/>
            </p:cNvSpPr>
            <p:nvPr/>
          </p:nvSpPr>
          <p:spPr bwMode="auto">
            <a:xfrm>
              <a:off x="96" y="3120"/>
              <a:ext cx="137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Banca Centrale </a:t>
              </a:r>
            </a:p>
          </p:txBody>
        </p:sp>
        <p:sp>
          <p:nvSpPr>
            <p:cNvPr id="6158" name="Rectangle 27"/>
            <p:cNvSpPr>
              <a:spLocks noChangeArrowheads="1"/>
            </p:cNvSpPr>
            <p:nvPr/>
          </p:nvSpPr>
          <p:spPr bwMode="auto">
            <a:xfrm>
              <a:off x="0" y="3600"/>
              <a:ext cx="14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Resto del Mondo </a:t>
              </a:r>
            </a:p>
          </p:txBody>
        </p:sp>
        <p:sp>
          <p:nvSpPr>
            <p:cNvPr id="6159" name="Rectangle 31"/>
            <p:cNvSpPr>
              <a:spLocks noChangeArrowheads="1"/>
            </p:cNvSpPr>
            <p:nvPr/>
          </p:nvSpPr>
          <p:spPr bwMode="auto">
            <a:xfrm>
              <a:off x="4896" y="3312"/>
              <a:ext cx="7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Imprese</a:t>
              </a:r>
            </a:p>
          </p:txBody>
        </p:sp>
        <p:grpSp>
          <p:nvGrpSpPr>
            <p:cNvPr id="6160" name="Group 40"/>
            <p:cNvGrpSpPr>
              <a:grpSpLocks/>
            </p:cNvGrpSpPr>
            <p:nvPr/>
          </p:nvGrpSpPr>
          <p:grpSpPr bwMode="auto">
            <a:xfrm>
              <a:off x="1392" y="2112"/>
              <a:ext cx="3504" cy="1776"/>
              <a:chOff x="1392" y="2112"/>
              <a:chExt cx="3504" cy="1776"/>
            </a:xfrm>
          </p:grpSpPr>
          <p:sp>
            <p:nvSpPr>
              <p:cNvPr id="6161" name="Line 14"/>
              <p:cNvSpPr>
                <a:spLocks noChangeShapeType="1"/>
              </p:cNvSpPr>
              <p:nvPr/>
            </p:nvSpPr>
            <p:spPr bwMode="auto">
              <a:xfrm>
                <a:off x="1584" y="2112"/>
                <a:ext cx="624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62" name="AutoShape 33"/>
              <p:cNvSpPr>
                <a:spLocks/>
              </p:cNvSpPr>
              <p:nvPr/>
            </p:nvSpPr>
            <p:spPr bwMode="auto">
              <a:xfrm>
                <a:off x="1392" y="2496"/>
                <a:ext cx="240" cy="480"/>
              </a:xfrm>
              <a:prstGeom prst="leftBrace">
                <a:avLst>
                  <a:gd name="adj1" fmla="val 16667"/>
                  <a:gd name="adj2" fmla="val 47500"/>
                </a:avLst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6163" name="AutoShape 34"/>
              <p:cNvSpPr>
                <a:spLocks/>
              </p:cNvSpPr>
              <p:nvPr/>
            </p:nvSpPr>
            <p:spPr bwMode="auto">
              <a:xfrm>
                <a:off x="1440" y="3120"/>
                <a:ext cx="192" cy="288"/>
              </a:xfrm>
              <a:prstGeom prst="leftBrace">
                <a:avLst>
                  <a:gd name="adj1" fmla="val 12500"/>
                  <a:gd name="adj2" fmla="val 47500"/>
                </a:avLst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6164" name="AutoShape 35"/>
              <p:cNvSpPr>
                <a:spLocks/>
              </p:cNvSpPr>
              <p:nvPr/>
            </p:nvSpPr>
            <p:spPr bwMode="auto">
              <a:xfrm>
                <a:off x="1440" y="3600"/>
                <a:ext cx="192" cy="288"/>
              </a:xfrm>
              <a:prstGeom prst="leftBrace">
                <a:avLst>
                  <a:gd name="adj1" fmla="val 12500"/>
                  <a:gd name="adj2" fmla="val 47500"/>
                </a:avLst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6165" name="AutoShape 36"/>
              <p:cNvSpPr>
                <a:spLocks/>
              </p:cNvSpPr>
              <p:nvPr/>
            </p:nvSpPr>
            <p:spPr bwMode="auto">
              <a:xfrm flipH="1">
                <a:off x="4272" y="2448"/>
                <a:ext cx="240" cy="480"/>
              </a:xfrm>
              <a:prstGeom prst="leftBrace">
                <a:avLst>
                  <a:gd name="adj1" fmla="val 16667"/>
                  <a:gd name="adj2" fmla="val 47500"/>
                </a:avLst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6166" name="AutoShape 37"/>
              <p:cNvSpPr>
                <a:spLocks/>
              </p:cNvSpPr>
              <p:nvPr/>
            </p:nvSpPr>
            <p:spPr bwMode="auto">
              <a:xfrm flipH="1">
                <a:off x="4656" y="3216"/>
                <a:ext cx="240" cy="480"/>
              </a:xfrm>
              <a:prstGeom prst="leftBrace">
                <a:avLst>
                  <a:gd name="adj1" fmla="val 16667"/>
                  <a:gd name="adj2" fmla="val 47500"/>
                </a:avLst>
              </a:prstGeom>
              <a:noFill/>
              <a:ln w="19050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2400"/>
              </a:p>
            </p:txBody>
          </p:sp>
          <p:sp>
            <p:nvSpPr>
              <p:cNvPr id="6" name="Line 38"/>
              <p:cNvSpPr>
                <a:spLocks noChangeShapeType="1"/>
              </p:cNvSpPr>
              <p:nvPr/>
            </p:nvSpPr>
            <p:spPr bwMode="auto">
              <a:xfrm flipH="1">
                <a:off x="1824" y="2112"/>
                <a:ext cx="48" cy="336"/>
              </a:xfrm>
              <a:prstGeom prst="line">
                <a:avLst/>
              </a:prstGeom>
              <a:noFill/>
              <a:ln w="9525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" name="Line 39"/>
              <p:cNvSpPr>
                <a:spLocks noChangeShapeType="1"/>
              </p:cNvSpPr>
              <p:nvPr/>
            </p:nvSpPr>
            <p:spPr bwMode="auto">
              <a:xfrm>
                <a:off x="2016" y="2112"/>
                <a:ext cx="1920" cy="336"/>
              </a:xfrm>
              <a:prstGeom prst="line">
                <a:avLst/>
              </a:prstGeom>
              <a:noFill/>
              <a:ln w="9525">
                <a:solidFill>
                  <a:srgbClr val="FF66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8" grpId="0" autoUpdateAnimBg="0"/>
      <p:bldP spid="6170" grpId="0" autoUpdateAnimBg="0"/>
      <p:bldP spid="6172" grpId="0" autoUpdateAnimBg="0"/>
      <p:bldP spid="6174" grpId="0" autoUpdateAnimBg="0"/>
      <p:bldP spid="617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905000" y="457200"/>
            <a:ext cx="41767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Bookman Old Style" pitchFamily="18" charset="0"/>
              </a:rPr>
              <a:t>Misurare il reddito di una nazione</a:t>
            </a:r>
            <a:r>
              <a:rPr lang="it-IT" altLang="it-IT" sz="2000">
                <a:latin typeface="Bookman Old Style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000" u="sng">
                <a:latin typeface="Bookman Old Style" pitchFamily="18" charset="0"/>
              </a:rPr>
              <a:t>il </a:t>
            </a:r>
            <a:r>
              <a:rPr lang="it-IT" altLang="it-IT" sz="2000" u="sng">
                <a:solidFill>
                  <a:srgbClr val="CC0000"/>
                </a:solidFill>
                <a:latin typeface="Bookman Old Style" pitchFamily="18" charset="0"/>
              </a:rPr>
              <a:t>PRODOTTO INTERNO LORDO</a:t>
            </a:r>
          </a:p>
        </p:txBody>
      </p:sp>
      <p:grpSp>
        <p:nvGrpSpPr>
          <p:cNvPr id="8208" name="Group 16"/>
          <p:cNvGrpSpPr>
            <a:grpSpLocks/>
          </p:cNvGrpSpPr>
          <p:nvPr/>
        </p:nvGrpSpPr>
        <p:grpSpPr bwMode="auto">
          <a:xfrm>
            <a:off x="838200" y="1066800"/>
            <a:ext cx="6097588" cy="1387475"/>
            <a:chOff x="528" y="672"/>
            <a:chExt cx="3841" cy="874"/>
          </a:xfrm>
        </p:grpSpPr>
        <p:sp>
          <p:nvSpPr>
            <p:cNvPr id="7176" name="Line 3"/>
            <p:cNvSpPr>
              <a:spLocks noChangeShapeType="1"/>
            </p:cNvSpPr>
            <p:nvPr/>
          </p:nvSpPr>
          <p:spPr bwMode="auto">
            <a:xfrm flipH="1">
              <a:off x="1104" y="672"/>
              <a:ext cx="1392" cy="528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77" name="Line 4"/>
            <p:cNvSpPr>
              <a:spLocks noChangeShapeType="1"/>
            </p:cNvSpPr>
            <p:nvPr/>
          </p:nvSpPr>
          <p:spPr bwMode="auto">
            <a:xfrm>
              <a:off x="2496" y="672"/>
              <a:ext cx="1392" cy="576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178" name="Rectangle 5"/>
            <p:cNvSpPr>
              <a:spLocks noChangeArrowheads="1"/>
            </p:cNvSpPr>
            <p:nvPr/>
          </p:nvSpPr>
          <p:spPr bwMode="auto">
            <a:xfrm>
              <a:off x="528" y="1296"/>
              <a:ext cx="12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solidFill>
                    <a:srgbClr val="CC0000"/>
                  </a:solidFill>
                  <a:latin typeface="Bookman Old Style" pitchFamily="18" charset="0"/>
                </a:rPr>
                <a:t>Reddito Totale</a:t>
              </a:r>
            </a:p>
          </p:txBody>
        </p:sp>
        <p:sp>
          <p:nvSpPr>
            <p:cNvPr id="7179" name="Rectangle 6"/>
            <p:cNvSpPr>
              <a:spLocks noChangeArrowheads="1"/>
            </p:cNvSpPr>
            <p:nvPr/>
          </p:nvSpPr>
          <p:spPr bwMode="auto">
            <a:xfrm>
              <a:off x="3264" y="1296"/>
              <a:ext cx="11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solidFill>
                    <a:srgbClr val="CC0000"/>
                  </a:solidFill>
                  <a:latin typeface="Bookman Old Style" pitchFamily="18" charset="0"/>
                </a:rPr>
                <a:t>Spesa Totale</a:t>
              </a:r>
            </a:p>
          </p:txBody>
        </p:sp>
        <p:grpSp>
          <p:nvGrpSpPr>
            <p:cNvPr id="7180" name="Group 11"/>
            <p:cNvGrpSpPr>
              <a:grpSpLocks/>
            </p:cNvGrpSpPr>
            <p:nvPr/>
          </p:nvGrpSpPr>
          <p:grpSpPr bwMode="auto">
            <a:xfrm>
              <a:off x="2400" y="1392"/>
              <a:ext cx="144" cy="96"/>
              <a:chOff x="2400" y="1392"/>
              <a:chExt cx="144" cy="96"/>
            </a:xfrm>
          </p:grpSpPr>
          <p:sp>
            <p:nvSpPr>
              <p:cNvPr id="7181" name="Line 8"/>
              <p:cNvSpPr>
                <a:spLocks noChangeShapeType="1"/>
              </p:cNvSpPr>
              <p:nvPr/>
            </p:nvSpPr>
            <p:spPr bwMode="auto">
              <a:xfrm>
                <a:off x="2400" y="1392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182" name="Line 9"/>
              <p:cNvSpPr>
                <a:spLocks noChangeShapeType="1"/>
              </p:cNvSpPr>
              <p:nvPr/>
            </p:nvSpPr>
            <p:spPr bwMode="auto">
              <a:xfrm>
                <a:off x="2400" y="1440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183" name="Line 10"/>
              <p:cNvSpPr>
                <a:spLocks noChangeShapeType="1"/>
              </p:cNvSpPr>
              <p:nvPr/>
            </p:nvSpPr>
            <p:spPr bwMode="auto">
              <a:xfrm>
                <a:off x="2400" y="1488"/>
                <a:ext cx="144" cy="0"/>
              </a:xfrm>
              <a:prstGeom prst="line">
                <a:avLst/>
              </a:prstGeom>
              <a:noFill/>
              <a:ln w="19050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8207" name="Group 15"/>
          <p:cNvGrpSpPr>
            <a:grpSpLocks/>
          </p:cNvGrpSpPr>
          <p:nvPr/>
        </p:nvGrpSpPr>
        <p:grpSpPr bwMode="auto">
          <a:xfrm>
            <a:off x="2209800" y="1219200"/>
            <a:ext cx="3657600" cy="3835400"/>
            <a:chOff x="1392" y="768"/>
            <a:chExt cx="2304" cy="2416"/>
          </a:xfrm>
        </p:grpSpPr>
        <p:sp>
          <p:nvSpPr>
            <p:cNvPr id="7173" name="Rectangle 12"/>
            <p:cNvSpPr>
              <a:spLocks noChangeArrowheads="1"/>
            </p:cNvSpPr>
            <p:nvPr/>
          </p:nvSpPr>
          <p:spPr bwMode="auto">
            <a:xfrm>
              <a:off x="1392" y="2352"/>
              <a:ext cx="2304" cy="8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solidFill>
                    <a:srgbClr val="CC0000"/>
                  </a:solidFill>
                  <a:latin typeface="Bookman Old Style" pitchFamily="18" charset="0"/>
                </a:rPr>
                <a:t>Il PIL è il valore di mercato di tutti i beni e servizi finali prodotti in un paese in un dato periodo di tempo </a:t>
              </a:r>
            </a:p>
          </p:txBody>
        </p:sp>
        <p:sp>
          <p:nvSpPr>
            <p:cNvPr id="7174" name="AutoShape 13"/>
            <p:cNvSpPr>
              <a:spLocks noChangeArrowheads="1"/>
            </p:cNvSpPr>
            <p:nvPr/>
          </p:nvSpPr>
          <p:spPr bwMode="auto">
            <a:xfrm>
              <a:off x="2304" y="1584"/>
              <a:ext cx="306" cy="672"/>
            </a:xfrm>
            <a:prstGeom prst="downArrow">
              <a:avLst>
                <a:gd name="adj1" fmla="val 50000"/>
                <a:gd name="adj2" fmla="val 54902"/>
              </a:avLst>
            </a:prstGeom>
            <a:noFill/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7175" name="Rectangle 14"/>
            <p:cNvSpPr>
              <a:spLocks noChangeArrowheads="1"/>
            </p:cNvSpPr>
            <p:nvPr/>
          </p:nvSpPr>
          <p:spPr bwMode="auto">
            <a:xfrm>
              <a:off x="2400" y="768"/>
              <a:ext cx="144" cy="480"/>
            </a:xfrm>
            <a:prstGeom prst="rect">
              <a:avLst/>
            </a:prstGeom>
            <a:noFill/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685800" y="762000"/>
            <a:ext cx="5715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CC0000"/>
                </a:solidFill>
                <a:latin typeface="Bookman Old Style" pitchFamily="18" charset="0"/>
              </a:rPr>
              <a:t> …  </a:t>
            </a:r>
            <a:r>
              <a:rPr lang="it-IT" altLang="it-IT" sz="2400">
                <a:solidFill>
                  <a:srgbClr val="CC0000"/>
                </a:solidFill>
                <a:latin typeface="Bookman Old Style" pitchFamily="18" charset="0"/>
              </a:rPr>
              <a:t>valore di mercato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per sommare tra loro merci e servizi fisicamente eterogenei si usano i prezzi di mercato ai quali tali beni sono stati venduti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00113" y="3052763"/>
            <a:ext cx="6705600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CC0000"/>
                </a:solidFill>
                <a:latin typeface="Bookman Old Style" pitchFamily="18" charset="0"/>
              </a:rPr>
              <a:t> … </a:t>
            </a:r>
            <a:r>
              <a:rPr lang="it-IT" altLang="it-IT" sz="2400">
                <a:solidFill>
                  <a:srgbClr val="CC0000"/>
                </a:solidFill>
                <a:latin typeface="Bookman Old Style" pitchFamily="18" charset="0"/>
              </a:rPr>
              <a:t>di tutti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il PIL cerca di includere tutti i beni e servizi prodotti compreso il sommerso e parte delle attività criminali</a:t>
            </a:r>
            <a:endParaRPr lang="it-IT" altLang="it-IT" sz="160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ttangolo 3"/>
          <p:cNvSpPr>
            <a:spLocks noChangeArrowheads="1"/>
          </p:cNvSpPr>
          <p:nvPr/>
        </p:nvSpPr>
        <p:spPr bwMode="auto">
          <a:xfrm>
            <a:off x="611188" y="476250"/>
            <a:ext cx="82089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 eaLnBrk="1" hangingPunct="1"/>
            <a:r>
              <a:rPr lang="it-IT" altLang="it-IT" sz="1800">
                <a:latin typeface="Brush Script MT" pitchFamily="66" charset="0"/>
              </a:rPr>
              <a:t>Con l'introduzione del nuovo standard Sec2010 per la compilazione dei conti nazionali, l'Istat ha rinnovato le metodologie di stima delle componenti </a:t>
            </a:r>
            <a:r>
              <a:rPr lang="it-IT" altLang="it-IT" sz="1800" b="1" u="sng">
                <a:solidFill>
                  <a:srgbClr val="009900"/>
                </a:solidFill>
                <a:latin typeface="Brush Script MT" pitchFamily="66" charset="0"/>
              </a:rPr>
              <a:t>dell'economia sommersa </a:t>
            </a:r>
            <a:r>
              <a:rPr lang="it-IT" altLang="it-IT" sz="1800">
                <a:latin typeface="Brush Script MT" pitchFamily="66" charset="0"/>
              </a:rPr>
              <a:t>e ne ha introdotte alcune relative alle  </a:t>
            </a:r>
            <a:r>
              <a:rPr lang="it-IT" altLang="it-IT" sz="1800" b="1" u="sng">
                <a:solidFill>
                  <a:srgbClr val="FF0000"/>
                </a:solidFill>
                <a:latin typeface="Brush Script MT" pitchFamily="66" charset="0"/>
              </a:rPr>
              <a:t>attività illegali</a:t>
            </a:r>
          </a:p>
        </p:txBody>
      </p:sp>
      <p:grpSp>
        <p:nvGrpSpPr>
          <p:cNvPr id="11" name="Gruppo 10"/>
          <p:cNvGrpSpPr>
            <a:grpSpLocks/>
          </p:cNvGrpSpPr>
          <p:nvPr/>
        </p:nvGrpSpPr>
        <p:grpSpPr bwMode="auto">
          <a:xfrm>
            <a:off x="4067175" y="1052513"/>
            <a:ext cx="4572000" cy="2147887"/>
            <a:chOff x="4067944" y="1052735"/>
            <a:chExt cx="4572000" cy="2147070"/>
          </a:xfrm>
        </p:grpSpPr>
        <p:sp>
          <p:nvSpPr>
            <p:cNvPr id="9232" name="Rettangolo 4"/>
            <p:cNvSpPr>
              <a:spLocks noChangeArrowheads="1"/>
            </p:cNvSpPr>
            <p:nvPr/>
          </p:nvSpPr>
          <p:spPr bwMode="auto">
            <a:xfrm>
              <a:off x="4067944" y="2122587"/>
              <a:ext cx="4572000" cy="1077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it-IT" altLang="it-IT" sz="1600">
                  <a:solidFill>
                    <a:srgbClr val="009900"/>
                  </a:solidFill>
                  <a:latin typeface="Vijaya" pitchFamily="34" charset="0"/>
                  <a:cs typeface="Vijaya" pitchFamily="34" charset="0"/>
                </a:rPr>
                <a:t>il valore aggiunto generato dall'economia sommersa vale, nel 2013, circa 190 miliardi di euro, pari all'11,9% del Pil, in aumento rispetto agli anni precedenti (11,7% nel 2012, 11,4% nel 2011). </a:t>
              </a:r>
            </a:p>
          </p:txBody>
        </p:sp>
        <p:cxnSp>
          <p:nvCxnSpPr>
            <p:cNvPr id="7" name="Connettore 4 6"/>
            <p:cNvCxnSpPr/>
            <p:nvPr/>
          </p:nvCxnSpPr>
          <p:spPr>
            <a:xfrm rot="5400000">
              <a:off x="4145141" y="1335901"/>
              <a:ext cx="1069568" cy="503237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o 11"/>
          <p:cNvGrpSpPr>
            <a:grpSpLocks/>
          </p:cNvGrpSpPr>
          <p:nvPr/>
        </p:nvGrpSpPr>
        <p:grpSpPr bwMode="auto">
          <a:xfrm>
            <a:off x="395288" y="1268413"/>
            <a:ext cx="3276600" cy="1223962"/>
            <a:chOff x="395536" y="1268760"/>
            <a:chExt cx="3275856" cy="1223159"/>
          </a:xfrm>
        </p:grpSpPr>
        <p:sp>
          <p:nvSpPr>
            <p:cNvPr id="9230" name="Rettangolo 7"/>
            <p:cNvSpPr>
              <a:spLocks noChangeArrowheads="1"/>
            </p:cNvSpPr>
            <p:nvPr/>
          </p:nvSpPr>
          <p:spPr bwMode="auto">
            <a:xfrm>
              <a:off x="395536" y="1753255"/>
              <a:ext cx="3275856" cy="738664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it-IT" altLang="it-IT" sz="1400">
                  <a:latin typeface="Vijaya" pitchFamily="34" charset="0"/>
                  <a:cs typeface="Vijaya" pitchFamily="34" charset="0"/>
                </a:rPr>
                <a:t>Il valore aggiunto connesso alle attività illegali vale, nel 2013, circa 16 miliardi di euro, pari all'1% del Pil.</a:t>
              </a:r>
            </a:p>
          </p:txBody>
        </p:sp>
        <p:cxnSp>
          <p:nvCxnSpPr>
            <p:cNvPr id="10" name="Connettore 2 9"/>
            <p:cNvCxnSpPr/>
            <p:nvPr/>
          </p:nvCxnSpPr>
          <p:spPr>
            <a:xfrm>
              <a:off x="1331948" y="1268760"/>
              <a:ext cx="0" cy="48386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uppo 15"/>
          <p:cNvGrpSpPr>
            <a:grpSpLocks/>
          </p:cNvGrpSpPr>
          <p:nvPr/>
        </p:nvGrpSpPr>
        <p:grpSpPr bwMode="auto">
          <a:xfrm>
            <a:off x="368300" y="2492375"/>
            <a:ext cx="3449638" cy="2392363"/>
            <a:chOff x="367755" y="2491919"/>
            <a:chExt cx="3449910" cy="2392923"/>
          </a:xfrm>
        </p:grpSpPr>
        <p:sp>
          <p:nvSpPr>
            <p:cNvPr id="9228" name="Rettangolo 12"/>
            <p:cNvSpPr>
              <a:spLocks noChangeArrowheads="1"/>
            </p:cNvSpPr>
            <p:nvPr/>
          </p:nvSpPr>
          <p:spPr bwMode="auto">
            <a:xfrm>
              <a:off x="367755" y="3068960"/>
              <a:ext cx="3449910" cy="181588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it-IT" altLang="it-IT" sz="1400">
                  <a:latin typeface="Vijaya" pitchFamily="34" charset="0"/>
                  <a:cs typeface="Vijaya" pitchFamily="34" charset="0"/>
                </a:rPr>
                <a:t>l’inclusione di specifiche attività illegali nel Pil è una decisione presa a livello europeo e rende operativo, il principio già presente nel Sec 1995, secondo il quale i calcoli che esprimono il reddito di una nazione devono essere esaustivi e, quindi, tenere conto anche di attività vietate dalle leggi nazionali ma che hanno caratteristiche di </a:t>
              </a:r>
              <a:r>
                <a:rPr lang="it-IT" altLang="it-IT" sz="1400" b="1" u="sng">
                  <a:latin typeface="Vijaya" pitchFamily="34" charset="0"/>
                  <a:cs typeface="Vijaya" pitchFamily="34" charset="0"/>
                </a:rPr>
                <a:t>scambio volontario tra soggetti economici</a:t>
              </a:r>
            </a:p>
          </p:txBody>
        </p:sp>
        <p:cxnSp>
          <p:nvCxnSpPr>
            <p:cNvPr id="15" name="Connettore 2 14"/>
            <p:cNvCxnSpPr/>
            <p:nvPr/>
          </p:nvCxnSpPr>
          <p:spPr>
            <a:xfrm>
              <a:off x="1331444" y="2491919"/>
              <a:ext cx="0" cy="57639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uppo 19"/>
          <p:cNvGrpSpPr>
            <a:grpSpLocks/>
          </p:cNvGrpSpPr>
          <p:nvPr/>
        </p:nvGrpSpPr>
        <p:grpSpPr bwMode="auto">
          <a:xfrm>
            <a:off x="3817938" y="3500438"/>
            <a:ext cx="5002212" cy="1168400"/>
            <a:chOff x="3817665" y="3499847"/>
            <a:chExt cx="5002807" cy="1169551"/>
          </a:xfrm>
        </p:grpSpPr>
        <p:sp>
          <p:nvSpPr>
            <p:cNvPr id="9226" name="Rettangolo 16"/>
            <p:cNvSpPr>
              <a:spLocks noChangeArrowheads="1"/>
            </p:cNvSpPr>
            <p:nvPr/>
          </p:nvSpPr>
          <p:spPr bwMode="auto">
            <a:xfrm>
              <a:off x="4248472" y="3499847"/>
              <a:ext cx="4572000" cy="1169551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it-IT" altLang="it-IT" sz="1400">
                  <a:latin typeface="Vijaya" pitchFamily="34" charset="0"/>
                  <a:cs typeface="Vijaya" pitchFamily="34" charset="0"/>
                </a:rPr>
                <a:t>Nel 2011, il contributo principale alla stima delle attività illegali deriva dal valore della </a:t>
              </a:r>
              <a:r>
                <a:rPr lang="it-IT" altLang="it-IT" sz="1400" b="1" u="sng">
                  <a:latin typeface="Vijaya" pitchFamily="34" charset="0"/>
                  <a:cs typeface="Vijaya" pitchFamily="34" charset="0"/>
                </a:rPr>
                <a:t>commercializzazione di droga </a:t>
              </a:r>
              <a:r>
                <a:rPr lang="it-IT" altLang="it-IT" sz="1400">
                  <a:latin typeface="Vijaya" pitchFamily="34" charset="0"/>
                  <a:cs typeface="Vijaya" pitchFamily="34" charset="0"/>
                </a:rPr>
                <a:t>valutata, in termini di valore aggiunto, in 10,5 miliardi di euro e </a:t>
              </a:r>
              <a:r>
                <a:rPr lang="it-IT" altLang="it-IT" sz="1400" b="1" u="sng">
                  <a:latin typeface="Vijaya" pitchFamily="34" charset="0"/>
                  <a:cs typeface="Vijaya" pitchFamily="34" charset="0"/>
                </a:rPr>
                <a:t>dall’attività di prostituzione</a:t>
              </a:r>
              <a:r>
                <a:rPr lang="it-IT" altLang="it-IT" sz="1400">
                  <a:latin typeface="Vijaya" pitchFamily="34" charset="0"/>
                  <a:cs typeface="Vijaya" pitchFamily="34" charset="0"/>
                </a:rPr>
                <a:t>, pari a 3,5 miliardi. Il valore dell’attività di </a:t>
              </a:r>
              <a:r>
                <a:rPr lang="it-IT" altLang="it-IT" sz="1400" b="1" u="sng">
                  <a:latin typeface="Vijaya" pitchFamily="34" charset="0"/>
                  <a:cs typeface="Vijaya" pitchFamily="34" charset="0"/>
                </a:rPr>
                <a:t>contrabbando di sigarette</a:t>
              </a:r>
              <a:r>
                <a:rPr lang="it-IT" altLang="it-IT" sz="1400">
                  <a:latin typeface="Vijaya" pitchFamily="34" charset="0"/>
                  <a:cs typeface="Vijaya" pitchFamily="34" charset="0"/>
                </a:rPr>
                <a:t>, al contrario, risulta modesto e pari a 0,3 miliardi</a:t>
              </a:r>
            </a:p>
          </p:txBody>
        </p:sp>
        <p:cxnSp>
          <p:nvCxnSpPr>
            <p:cNvPr id="19" name="Connettore 2 18"/>
            <p:cNvCxnSpPr/>
            <p:nvPr/>
          </p:nvCxnSpPr>
          <p:spPr>
            <a:xfrm>
              <a:off x="3817665" y="3976566"/>
              <a:ext cx="393747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uppo 23"/>
          <p:cNvGrpSpPr>
            <a:grpSpLocks/>
          </p:cNvGrpSpPr>
          <p:nvPr/>
        </p:nvGrpSpPr>
        <p:grpSpPr bwMode="auto">
          <a:xfrm>
            <a:off x="404813" y="4884738"/>
            <a:ext cx="6534150" cy="1216025"/>
            <a:chOff x="404156" y="4884842"/>
            <a:chExt cx="6534472" cy="1216585"/>
          </a:xfrm>
        </p:grpSpPr>
        <p:sp>
          <p:nvSpPr>
            <p:cNvPr id="9224" name="Rettangolo 20"/>
            <p:cNvSpPr>
              <a:spLocks noChangeArrowheads="1"/>
            </p:cNvSpPr>
            <p:nvPr/>
          </p:nvSpPr>
          <p:spPr bwMode="auto">
            <a:xfrm>
              <a:off x="404156" y="5301208"/>
              <a:ext cx="6534472" cy="800219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it-IT" altLang="it-IT" sz="1800" b="1">
                  <a:latin typeface="Vijaya" pitchFamily="34" charset="0"/>
                  <a:cs typeface="Vijaya" pitchFamily="34" charset="0"/>
                </a:rPr>
                <a:t>NB</a:t>
              </a:r>
              <a:r>
                <a:rPr lang="it-IT" altLang="it-IT" sz="1400">
                  <a:latin typeface="Vijaya" pitchFamily="34" charset="0"/>
                  <a:cs typeface="Vijaya" pitchFamily="34" charset="0"/>
                </a:rPr>
                <a:t> La modifica introdotta non può essere definita in alcun modo come inclusione nella misurazione del Pil dell’economia criminale né, in generale, dell’insieme di transazioni monetarie corrispondenti a comportamenti illegali.</a:t>
              </a:r>
            </a:p>
          </p:txBody>
        </p:sp>
        <p:cxnSp>
          <p:nvCxnSpPr>
            <p:cNvPr id="23" name="Connettore 2 22"/>
            <p:cNvCxnSpPr/>
            <p:nvPr/>
          </p:nvCxnSpPr>
          <p:spPr>
            <a:xfrm>
              <a:off x="1836152" y="4884842"/>
              <a:ext cx="0" cy="41611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533400" y="457200"/>
            <a:ext cx="5715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CC0000"/>
                </a:solidFill>
                <a:latin typeface="Bookman Old Style" pitchFamily="18" charset="0"/>
              </a:rPr>
              <a:t> …  </a:t>
            </a:r>
            <a:r>
              <a:rPr lang="it-IT" altLang="it-IT" sz="2400">
                <a:solidFill>
                  <a:srgbClr val="CC0000"/>
                </a:solidFill>
                <a:latin typeface="Bookman Old Style" pitchFamily="18" charset="0"/>
              </a:rPr>
              <a:t>beni e servizi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il PIL comprende sia i beni tangibili sia beni non tangibili (</a:t>
            </a:r>
            <a:r>
              <a:rPr lang="it-IT" altLang="it-IT" sz="2000" i="1">
                <a:latin typeface="Bookman Old Style" pitchFamily="18" charset="0"/>
              </a:rPr>
              <a:t>visite mediche, servizi bancari, corriere postale</a:t>
            </a:r>
            <a:r>
              <a:rPr lang="it-IT" altLang="it-IT" sz="2000">
                <a:latin typeface="Bookman Old Style" pitchFamily="18" charset="0"/>
              </a:rPr>
              <a:t> ..)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057400" y="1828800"/>
            <a:ext cx="57150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solidFill>
                  <a:srgbClr val="CC0000"/>
                </a:solidFill>
                <a:latin typeface="Bookman Old Style" pitchFamily="18" charset="0"/>
              </a:rPr>
              <a:t> …  </a:t>
            </a:r>
            <a:r>
              <a:rPr lang="it-IT" altLang="it-IT" sz="2400">
                <a:solidFill>
                  <a:srgbClr val="CC0000"/>
                </a:solidFill>
                <a:latin typeface="Bookman Old Style" pitchFamily="18" charset="0"/>
              </a:rPr>
              <a:t>finali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>
                <a:latin typeface="Bookman Old Style" pitchFamily="18" charset="0"/>
              </a:rPr>
              <a:t>nel computo del PIL sono esclusi i beni intermedi (</a:t>
            </a:r>
            <a:r>
              <a:rPr lang="it-IT" altLang="it-IT" sz="2000" i="1">
                <a:latin typeface="Bookman Old Style" pitchFamily="18" charset="0"/>
              </a:rPr>
              <a:t>beni incorporati nella produzione di altri beni</a:t>
            </a:r>
            <a:r>
              <a:rPr lang="it-IT" altLang="it-IT" sz="2000">
                <a:latin typeface="Bookman Old Style" pitchFamily="18" charset="0"/>
              </a:rPr>
              <a:t>) perché il loro valore è già incluso nel valore del bene finale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876800" y="4114800"/>
          <a:ext cx="1981200" cy="184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Foglio di lavoro" r:id="rId3" imgW="1378800" imgH="1265760" progId="Excel.Sheet.8">
                  <p:embed/>
                </p:oleObj>
              </mc:Choice>
              <mc:Fallback>
                <p:oleObj name="Foglio di lavoro" r:id="rId3" imgW="1378800" imgH="1265760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14800"/>
                        <a:ext cx="1981200" cy="184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57" name="Group 17"/>
          <p:cNvGrpSpPr>
            <a:grpSpLocks/>
          </p:cNvGrpSpPr>
          <p:nvPr/>
        </p:nvGrpSpPr>
        <p:grpSpPr bwMode="auto">
          <a:xfrm>
            <a:off x="914400" y="3657600"/>
            <a:ext cx="2184400" cy="2160588"/>
            <a:chOff x="576" y="2304"/>
            <a:chExt cx="1376" cy="1361"/>
          </a:xfrm>
        </p:grpSpPr>
        <p:graphicFrame>
          <p:nvGraphicFramePr>
            <p:cNvPr id="2" name="Object 6"/>
            <p:cNvGraphicFramePr>
              <a:graphicFrameLocks noChangeAspect="1"/>
            </p:cNvGraphicFramePr>
            <p:nvPr/>
          </p:nvGraphicFramePr>
          <p:xfrm>
            <a:off x="624" y="2592"/>
            <a:ext cx="1296" cy="10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4" name="Foglio di lavoro" r:id="rId5" imgW="1378800" imgH="1086480" progId="Excel.Sheet.8">
                    <p:embed/>
                  </p:oleObj>
                </mc:Choice>
                <mc:Fallback>
                  <p:oleObj name="Foglio di lavoro" r:id="rId5" imgW="1378800" imgH="1086480" progId="Excel.Sheet.8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2592"/>
                          <a:ext cx="1296" cy="10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" name="Rectangle 8"/>
            <p:cNvSpPr>
              <a:spLocks noChangeArrowheads="1"/>
            </p:cNvSpPr>
            <p:nvPr/>
          </p:nvSpPr>
          <p:spPr bwMode="auto">
            <a:xfrm>
              <a:off x="576" y="2304"/>
              <a:ext cx="13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latin typeface="Bookman Old Style" pitchFamily="18" charset="0"/>
                </a:rPr>
                <a:t>bene intermedio</a:t>
              </a:r>
            </a:p>
          </p:txBody>
        </p:sp>
      </p:grpSp>
      <p:grpSp>
        <p:nvGrpSpPr>
          <p:cNvPr id="10256" name="Group 16"/>
          <p:cNvGrpSpPr>
            <a:grpSpLocks/>
          </p:cNvGrpSpPr>
          <p:nvPr/>
        </p:nvGrpSpPr>
        <p:grpSpPr bwMode="auto">
          <a:xfrm>
            <a:off x="2590800" y="4648200"/>
            <a:ext cx="4267200" cy="1143000"/>
            <a:chOff x="1632" y="2928"/>
            <a:chExt cx="2688" cy="720"/>
          </a:xfrm>
        </p:grpSpPr>
        <p:sp>
          <p:nvSpPr>
            <p:cNvPr id="10252" name="Line 9"/>
            <p:cNvSpPr>
              <a:spLocks noChangeShapeType="1"/>
            </p:cNvSpPr>
            <p:nvPr/>
          </p:nvSpPr>
          <p:spPr bwMode="auto">
            <a:xfrm>
              <a:off x="1968" y="3072"/>
              <a:ext cx="206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3" name="Oval 10"/>
            <p:cNvSpPr>
              <a:spLocks noChangeArrowheads="1"/>
            </p:cNvSpPr>
            <p:nvPr/>
          </p:nvSpPr>
          <p:spPr bwMode="auto">
            <a:xfrm>
              <a:off x="1632" y="2928"/>
              <a:ext cx="288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10254" name="Oval 11"/>
            <p:cNvSpPr>
              <a:spLocks noChangeArrowheads="1"/>
            </p:cNvSpPr>
            <p:nvPr/>
          </p:nvSpPr>
          <p:spPr bwMode="auto">
            <a:xfrm>
              <a:off x="4032" y="3408"/>
              <a:ext cx="288" cy="24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</p:grpSp>
      <p:grpSp>
        <p:nvGrpSpPr>
          <p:cNvPr id="10255" name="Group 15"/>
          <p:cNvGrpSpPr>
            <a:grpSpLocks/>
          </p:cNvGrpSpPr>
          <p:nvPr/>
        </p:nvGrpSpPr>
        <p:grpSpPr bwMode="auto">
          <a:xfrm>
            <a:off x="5029200" y="3657600"/>
            <a:ext cx="3505200" cy="1295400"/>
            <a:chOff x="3168" y="2304"/>
            <a:chExt cx="2208" cy="816"/>
          </a:xfrm>
        </p:grpSpPr>
        <p:sp>
          <p:nvSpPr>
            <p:cNvPr id="10248" name="Rectangle 7"/>
            <p:cNvSpPr>
              <a:spLocks noChangeArrowheads="1"/>
            </p:cNvSpPr>
            <p:nvPr/>
          </p:nvSpPr>
          <p:spPr bwMode="auto">
            <a:xfrm>
              <a:off x="3168" y="2304"/>
              <a:ext cx="15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000">
                  <a:solidFill>
                    <a:srgbClr val="CC0000"/>
                  </a:solidFill>
                  <a:latin typeface="Bookman Old Style" pitchFamily="18" charset="0"/>
                </a:rPr>
                <a:t> valore bene finale</a:t>
              </a:r>
            </a:p>
          </p:txBody>
        </p:sp>
        <p:graphicFrame>
          <p:nvGraphicFramePr>
            <p:cNvPr id="10249" name="Object 12"/>
            <p:cNvGraphicFramePr>
              <a:graphicFrameLocks noChangeAspect="1"/>
            </p:cNvGraphicFramePr>
            <p:nvPr/>
          </p:nvGraphicFramePr>
          <p:xfrm>
            <a:off x="4368" y="2928"/>
            <a:ext cx="1008" cy="1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5" name="Foglio di lavoro" r:id="rId7" imgW="1164960" imgH="189720" progId="Excel.Sheet.8">
                    <p:embed/>
                  </p:oleObj>
                </mc:Choice>
                <mc:Fallback>
                  <p:oleObj name="Foglio di lavoro" r:id="rId7" imgW="1164960" imgH="189720" progId="Excel.Sheet.8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2928"/>
                          <a:ext cx="1008" cy="1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0" name="Oval 13"/>
            <p:cNvSpPr>
              <a:spLocks noChangeArrowheads="1"/>
            </p:cNvSpPr>
            <p:nvPr/>
          </p:nvSpPr>
          <p:spPr bwMode="auto">
            <a:xfrm>
              <a:off x="4032" y="2880"/>
              <a:ext cx="288" cy="240"/>
            </a:xfrm>
            <a:prstGeom prst="ellips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it-IT" altLang="it-IT" sz="2400">
                <a:solidFill>
                  <a:srgbClr val="CC0000"/>
                </a:solidFill>
              </a:endParaRPr>
            </a:p>
          </p:txBody>
        </p:sp>
        <p:sp>
          <p:nvSpPr>
            <p:cNvPr id="10251" name="Line 14"/>
            <p:cNvSpPr>
              <a:spLocks noChangeShapeType="1"/>
            </p:cNvSpPr>
            <p:nvPr/>
          </p:nvSpPr>
          <p:spPr bwMode="auto">
            <a:xfrm>
              <a:off x="4080" y="2496"/>
              <a:ext cx="96" cy="384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1475</Words>
  <Application>Microsoft Office PowerPoint</Application>
  <PresentationFormat>Presentazione su schermo (4:3)</PresentationFormat>
  <Paragraphs>150</Paragraphs>
  <Slides>28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28</vt:i4>
      </vt:variant>
    </vt:vector>
  </HeadingPairs>
  <TitlesOfParts>
    <vt:vector size="31" baseType="lpstr">
      <vt:lpstr>Struttura predefinita</vt:lpstr>
      <vt:lpstr>Foglio di lavoro</vt:lpstr>
      <vt:lpstr>Diapositiva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clmcrn</dc:creator>
  <cp:lastModifiedBy>user</cp:lastModifiedBy>
  <cp:revision>224</cp:revision>
  <dcterms:created xsi:type="dcterms:W3CDTF">2011-02-10T11:01:42Z</dcterms:created>
  <dcterms:modified xsi:type="dcterms:W3CDTF">2017-02-21T17:04:46Z</dcterms:modified>
</cp:coreProperties>
</file>