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77" r:id="rId15"/>
    <p:sldId id="273" r:id="rId16"/>
    <p:sldId id="274" r:id="rId17"/>
    <p:sldId id="275" r:id="rId18"/>
    <p:sldId id="276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645275" cy="97774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6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CC"/>
    <a:srgbClr val="33CC33"/>
    <a:srgbClr val="FF66CC"/>
    <a:srgbClr val="EF7B11"/>
    <a:srgbClr val="D2592E"/>
    <a:srgbClr val="1ECBE2"/>
    <a:srgbClr val="66FF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99" autoAdjust="0"/>
    <p:restoredTop sz="90929"/>
  </p:normalViewPr>
  <p:slideViewPr>
    <p:cSldViewPr>
      <p:cViewPr varScale="1">
        <p:scale>
          <a:sx n="83" d="100"/>
          <a:sy n="83" d="100"/>
        </p:scale>
        <p:origin x="-166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307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07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66546E-7042-41AB-8801-1EEB348BBEC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14119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08CC2-2FF4-40B0-B797-5ED5AEA25E8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5858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4F314-7337-4804-ACD5-AECDC9A1B43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9016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C4F62-FA26-422B-A827-F82C4B4D488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818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07A6B-AAFA-42BF-BB16-4AA0DF2DC83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9371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F0FE9-161E-4190-994F-4DB6FCC7A94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8433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D5E7D-C75B-4B49-A461-0333620EDC9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49539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04803-CC8F-4B25-B62A-67EB0779197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2613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58EE9-384A-4FE7-817A-DEB3AECB19F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417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A086C-015C-4966-B0E8-1A134837E43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36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E2806-3A65-413E-9207-DD22447D3AC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365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20218-0B6A-4A3D-A8D7-5FA402F577A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3903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0C2E51-AA86-4D81-BCB6-396A52DC138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066800" y="381000"/>
            <a:ext cx="716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I MERCATI CON INFORMAZIONI ASIMMETRICHE</a:t>
            </a:r>
          </a:p>
        </p:txBody>
      </p:sp>
      <p:grpSp>
        <p:nvGrpSpPr>
          <p:cNvPr id="2061" name="Group 13"/>
          <p:cNvGrpSpPr>
            <a:grpSpLocks/>
          </p:cNvGrpSpPr>
          <p:nvPr/>
        </p:nvGrpSpPr>
        <p:grpSpPr bwMode="auto">
          <a:xfrm>
            <a:off x="3581400" y="838200"/>
            <a:ext cx="4572000" cy="2038350"/>
            <a:chOff x="2256" y="528"/>
            <a:chExt cx="2880" cy="1284"/>
          </a:xfrm>
        </p:grpSpPr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2256" y="528"/>
              <a:ext cx="2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3648" y="528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2400" y="1056"/>
              <a:ext cx="2448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Le informazioni rilevanti non sono equamente distribuite tra le parti e il processo di contrattazione non riesce a fare emergere le informazioni nascoste</a:t>
              </a:r>
            </a:p>
          </p:txBody>
        </p:sp>
      </p:grp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70125" y="3241675"/>
            <a:ext cx="4130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/>
              <a:t>I venditori sono più informati sulla qualità del prodotto degli acquirenti</a:t>
            </a:r>
          </a:p>
        </p:txBody>
      </p: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1905000" y="3429000"/>
            <a:ext cx="152400" cy="1981200"/>
            <a:chOff x="1200" y="2160"/>
            <a:chExt cx="96" cy="1248"/>
          </a:xfrm>
        </p:grpSpPr>
        <p:sp>
          <p:nvSpPr>
            <p:cNvPr id="2055" name="Oval 7"/>
            <p:cNvSpPr>
              <a:spLocks noChangeArrowheads="1"/>
            </p:cNvSpPr>
            <p:nvPr/>
          </p:nvSpPr>
          <p:spPr bwMode="auto">
            <a:xfrm>
              <a:off x="1200" y="21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1200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1200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286000" y="4114800"/>
            <a:ext cx="4130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/>
              <a:t>I lavoratori conoscono meglio dell’ impresa le loro capacità e competenze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286000" y="4953000"/>
            <a:ext cx="41306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/>
              <a:t>I manager conoscono meglio degli azionisti le condizioni economiche dell’azienda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utoUpdateAnimBg="0"/>
      <p:bldP spid="2059" grpId="0" autoUpdateAnimBg="0"/>
      <p:bldP spid="206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295400" y="533400"/>
            <a:ext cx="7315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Il processo di </a:t>
            </a:r>
            <a:r>
              <a:rPr lang="it-IT" altLang="it-IT" sz="1800" b="1">
                <a:latin typeface="Tahoma" pitchFamily="34" charset="0"/>
              </a:rPr>
              <a:t>selezione avversa</a:t>
            </a:r>
            <a:r>
              <a:rPr lang="it-IT" altLang="it-IT" sz="1800">
                <a:latin typeface="Tahoma" pitchFamily="34" charset="0"/>
              </a:rPr>
              <a:t> è concluso: la qualità bassa ha eliminato dal mercato da qualità alta. Il prezzo di mercato segnala correttamente la qualità bassa, la sola disponibile.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838200" y="21336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838200" y="5486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962400" y="5562600"/>
            <a:ext cx="484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Q</a:t>
            </a:r>
            <a:r>
              <a:rPr lang="it-IT" altLang="it-IT" sz="1400">
                <a:latin typeface="Tahoma" pitchFamily="34" charset="0"/>
              </a:rPr>
              <a:t>H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04800" y="1981200"/>
            <a:ext cx="44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P</a:t>
            </a:r>
            <a:r>
              <a:rPr lang="it-IT" altLang="it-IT" sz="1400">
                <a:latin typeface="Tahoma" pitchFamily="34" charset="0"/>
              </a:rPr>
              <a:t>H</a:t>
            </a: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V="1">
            <a:off x="838200" y="1981200"/>
            <a:ext cx="2286000" cy="236220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1219200" y="2514600"/>
            <a:ext cx="2819400" cy="990600"/>
          </a:xfrm>
          <a:prstGeom prst="line">
            <a:avLst/>
          </a:prstGeom>
          <a:noFill/>
          <a:ln w="28575">
            <a:solidFill>
              <a:srgbClr val="00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124200" y="1828800"/>
            <a:ext cx="446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S</a:t>
            </a:r>
            <a:r>
              <a:rPr lang="it-IT" altLang="it-IT" sz="1400">
                <a:latin typeface="Tahoma" pitchFamily="34" charset="0"/>
              </a:rPr>
              <a:t>H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962400" y="3124200"/>
            <a:ext cx="477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H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5105400" y="2209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5105400" y="5486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8458200" y="5562600"/>
            <a:ext cx="452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Q</a:t>
            </a:r>
            <a:r>
              <a:rPr lang="it-IT" altLang="it-IT" sz="1400">
                <a:latin typeface="Tahoma" pitchFamily="34" charset="0"/>
              </a:rPr>
              <a:t>L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4572000" y="2057400"/>
            <a:ext cx="41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P</a:t>
            </a:r>
            <a:r>
              <a:rPr lang="it-IT" altLang="it-IT" sz="1400">
                <a:latin typeface="Tahoma" pitchFamily="34" charset="0"/>
              </a:rPr>
              <a:t>L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 flipV="1">
            <a:off x="5562600" y="2590800"/>
            <a:ext cx="2667000" cy="2057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7543800" y="2209800"/>
            <a:ext cx="414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S</a:t>
            </a:r>
            <a:r>
              <a:rPr lang="it-IT" altLang="it-IT" sz="1400">
                <a:latin typeface="Tahoma" pitchFamily="34" charset="0"/>
              </a:rPr>
              <a:t>L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7543800" y="4876800"/>
            <a:ext cx="446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L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5791200" y="5638800"/>
            <a:ext cx="474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>
                <a:latin typeface="Tahoma" pitchFamily="34" charset="0"/>
              </a:rPr>
              <a:t>500</a:t>
            </a: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6019800" y="4343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990600" y="3581400"/>
            <a:ext cx="2286000" cy="990600"/>
          </a:xfrm>
          <a:prstGeom prst="line">
            <a:avLst/>
          </a:prstGeom>
          <a:noFill/>
          <a:ln w="38100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13" name="Rectangle 49"/>
          <p:cNvSpPr>
            <a:spLocks noChangeArrowheads="1"/>
          </p:cNvSpPr>
          <p:nvPr/>
        </p:nvSpPr>
        <p:spPr bwMode="auto">
          <a:xfrm>
            <a:off x="3276600" y="4419600"/>
            <a:ext cx="630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MM</a:t>
            </a:r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>
            <a:off x="838200" y="4343400"/>
            <a:ext cx="1981200" cy="8382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3276600" y="4419600"/>
            <a:ext cx="630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MM</a:t>
            </a:r>
          </a:p>
        </p:txBody>
      </p:sp>
      <p:sp>
        <p:nvSpPr>
          <p:cNvPr id="11318" name="Line 54"/>
          <p:cNvSpPr>
            <a:spLocks noChangeShapeType="1"/>
          </p:cNvSpPr>
          <p:nvPr/>
        </p:nvSpPr>
        <p:spPr bwMode="auto">
          <a:xfrm>
            <a:off x="5334000" y="4038600"/>
            <a:ext cx="2286000" cy="990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3" name="Line 59"/>
          <p:cNvSpPr>
            <a:spLocks noChangeShapeType="1"/>
          </p:cNvSpPr>
          <p:nvPr/>
        </p:nvSpPr>
        <p:spPr bwMode="auto">
          <a:xfrm flipH="1">
            <a:off x="2438400" y="4419600"/>
            <a:ext cx="304800" cy="3810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4" name="Line 60"/>
          <p:cNvSpPr>
            <a:spLocks noChangeShapeType="1"/>
          </p:cNvSpPr>
          <p:nvPr/>
        </p:nvSpPr>
        <p:spPr bwMode="auto">
          <a:xfrm flipH="1">
            <a:off x="7239000" y="4267200"/>
            <a:ext cx="304800" cy="3810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6" name="Line 62"/>
          <p:cNvSpPr>
            <a:spLocks noChangeShapeType="1"/>
          </p:cNvSpPr>
          <p:nvPr/>
        </p:nvSpPr>
        <p:spPr bwMode="auto">
          <a:xfrm flipH="1">
            <a:off x="838200" y="43434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5562600" y="3352800"/>
            <a:ext cx="2286000" cy="990600"/>
          </a:xfrm>
          <a:prstGeom prst="line">
            <a:avLst/>
          </a:prstGeom>
          <a:noFill/>
          <a:ln w="38100">
            <a:solidFill>
              <a:srgbClr val="00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609600" y="5562600"/>
            <a:ext cx="2809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>
                <a:latin typeface="Tahoma" pitchFamily="34" charset="0"/>
              </a:rPr>
              <a:t>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990600" y="457200"/>
            <a:ext cx="672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 b="1">
                <a:latin typeface="Tahoma" pitchFamily="34" charset="0"/>
              </a:rPr>
              <a:t>il mercato assicurativo: </a:t>
            </a:r>
            <a:r>
              <a:rPr lang="it-IT" altLang="it-IT" sz="1800">
                <a:latin typeface="Tahoma" pitchFamily="34" charset="0"/>
              </a:rPr>
              <a:t>L’assicurato conosce meglio dell’assicurazione il proprio grado di rischiosità  …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3217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L’assicurazione SANITARIA ….</a:t>
            </a:r>
          </a:p>
        </p:txBody>
      </p:sp>
      <p:grpSp>
        <p:nvGrpSpPr>
          <p:cNvPr id="12306" name="Group 18"/>
          <p:cNvGrpSpPr>
            <a:grpSpLocks/>
          </p:cNvGrpSpPr>
          <p:nvPr/>
        </p:nvGrpSpPr>
        <p:grpSpPr bwMode="auto">
          <a:xfrm>
            <a:off x="914400" y="1828800"/>
            <a:ext cx="6938963" cy="581025"/>
            <a:chOff x="576" y="1152"/>
            <a:chExt cx="4371" cy="366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768" y="1152"/>
              <a:ext cx="417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Tahoma" pitchFamily="34" charset="0"/>
                </a:rPr>
                <a:t>Le persone in cattiva salute hanno più propensione ad assicurarsi delle persone sane ….  </a:t>
              </a:r>
            </a:p>
          </p:txBody>
        </p:sp>
        <p:sp>
          <p:nvSpPr>
            <p:cNvPr id="12299" name="Oval 11"/>
            <p:cNvSpPr>
              <a:spLocks noChangeArrowheads="1"/>
            </p:cNvSpPr>
            <p:nvPr/>
          </p:nvSpPr>
          <p:spPr bwMode="auto">
            <a:xfrm>
              <a:off x="576" y="1248"/>
              <a:ext cx="96" cy="96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2307" name="Group 19"/>
          <p:cNvGrpSpPr>
            <a:grpSpLocks/>
          </p:cNvGrpSpPr>
          <p:nvPr/>
        </p:nvGrpSpPr>
        <p:grpSpPr bwMode="auto">
          <a:xfrm>
            <a:off x="914400" y="2667000"/>
            <a:ext cx="6938963" cy="581025"/>
            <a:chOff x="576" y="1680"/>
            <a:chExt cx="4371" cy="366"/>
          </a:xfrm>
        </p:grpSpPr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768" y="1680"/>
              <a:ext cx="417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Tahoma" pitchFamily="34" charset="0"/>
                </a:rPr>
                <a:t>Aumenta la percentuale di persone assicurate che si ammalano, e che devono essere risarcite ….  </a:t>
              </a:r>
            </a:p>
          </p:txBody>
        </p:sp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>
              <a:off x="576" y="1776"/>
              <a:ext cx="96" cy="96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838200" y="3505200"/>
            <a:ext cx="7015163" cy="581025"/>
            <a:chOff x="576" y="2640"/>
            <a:chExt cx="4419" cy="366"/>
          </a:xfrm>
        </p:grpSpPr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816" y="2640"/>
              <a:ext cx="417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Tahoma" pitchFamily="34" charset="0"/>
                </a:rPr>
                <a:t>Per recuperare redditività l’assicurazione è costretta ad aumentare il premio ….  </a:t>
              </a:r>
            </a:p>
          </p:txBody>
        </p:sp>
        <p:sp>
          <p:nvSpPr>
            <p:cNvPr id="12302" name="Oval 14"/>
            <p:cNvSpPr>
              <a:spLocks noChangeArrowheads="1"/>
            </p:cNvSpPr>
            <p:nvPr/>
          </p:nvSpPr>
          <p:spPr bwMode="auto">
            <a:xfrm>
              <a:off x="576" y="2736"/>
              <a:ext cx="96" cy="96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2310" name="Group 22"/>
          <p:cNvGrpSpPr>
            <a:grpSpLocks/>
          </p:cNvGrpSpPr>
          <p:nvPr/>
        </p:nvGrpSpPr>
        <p:grpSpPr bwMode="auto">
          <a:xfrm>
            <a:off x="838200" y="4343400"/>
            <a:ext cx="6938963" cy="825500"/>
            <a:chOff x="624" y="3120"/>
            <a:chExt cx="4371" cy="520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816" y="3120"/>
              <a:ext cx="4179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Tahoma" pitchFamily="34" charset="0"/>
                </a:rPr>
                <a:t>…. ma un aumento di premio aumenta l’incentivo a non a acquistare la polizza da parte dei soggetti più sani … cioè l’assicurazione sta “selezionando” in modo avverso per se stessa i soggetti più rischiosi …</a:t>
              </a:r>
            </a:p>
          </p:txBody>
        </p:sp>
        <p:sp>
          <p:nvSpPr>
            <p:cNvPr id="12303" name="Oval 15"/>
            <p:cNvSpPr>
              <a:spLocks noChangeArrowheads="1"/>
            </p:cNvSpPr>
            <p:nvPr/>
          </p:nvSpPr>
          <p:spPr bwMode="auto">
            <a:xfrm>
              <a:off x="624" y="3216"/>
              <a:ext cx="96" cy="96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2311" name="Group 23"/>
          <p:cNvGrpSpPr>
            <a:grpSpLocks/>
          </p:cNvGrpSpPr>
          <p:nvPr/>
        </p:nvGrpSpPr>
        <p:grpSpPr bwMode="auto">
          <a:xfrm>
            <a:off x="762000" y="5105400"/>
            <a:ext cx="7778750" cy="1047750"/>
            <a:chOff x="720" y="3504"/>
            <a:chExt cx="4900" cy="660"/>
          </a:xfrm>
        </p:grpSpPr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640" y="3792"/>
              <a:ext cx="2980" cy="372"/>
            </a:xfrm>
            <a:prstGeom prst="rect">
              <a:avLst/>
            </a:prstGeom>
            <a:noFill/>
            <a:ln w="9525">
              <a:solidFill>
                <a:srgbClr val="99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latin typeface="Tahoma" pitchFamily="34" charset="0"/>
                </a:rPr>
                <a:t>… la polizza cessa di essere redditizia ed esce dal mercato.</a:t>
              </a:r>
            </a:p>
          </p:txBody>
        </p:sp>
        <p:sp>
          <p:nvSpPr>
            <p:cNvPr id="12305" name="Freeform 17"/>
            <p:cNvSpPr>
              <a:spLocks/>
            </p:cNvSpPr>
            <p:nvPr/>
          </p:nvSpPr>
          <p:spPr bwMode="auto">
            <a:xfrm>
              <a:off x="720" y="3504"/>
              <a:ext cx="1776" cy="616"/>
            </a:xfrm>
            <a:custGeom>
              <a:avLst/>
              <a:gdLst>
                <a:gd name="T0" fmla="*/ 0 w 1776"/>
                <a:gd name="T1" fmla="*/ 0 h 616"/>
                <a:gd name="T2" fmla="*/ 528 w 1776"/>
                <a:gd name="T3" fmla="*/ 528 h 616"/>
                <a:gd name="T4" fmla="*/ 1776 w 1776"/>
                <a:gd name="T5" fmla="*/ 528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76" h="616">
                  <a:moveTo>
                    <a:pt x="0" y="0"/>
                  </a:moveTo>
                  <a:cubicBezTo>
                    <a:pt x="116" y="220"/>
                    <a:pt x="232" y="440"/>
                    <a:pt x="528" y="528"/>
                  </a:cubicBezTo>
                  <a:cubicBezTo>
                    <a:pt x="824" y="616"/>
                    <a:pt x="1300" y="572"/>
                    <a:pt x="1776" y="528"/>
                  </a:cubicBezTo>
                </a:path>
              </a:pathLst>
            </a:custGeom>
            <a:noFill/>
            <a:ln w="57150" cmpd="sng">
              <a:solidFill>
                <a:srgbClr val="9933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143000" y="685800"/>
            <a:ext cx="5119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Altri mercati viziati da asimmetrie informative …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286000" y="1371600"/>
            <a:ext cx="4495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francobolli, monete, libri e dipinti rari</a:t>
            </a:r>
          </a:p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(</a:t>
            </a:r>
            <a:r>
              <a:rPr lang="it-IT" altLang="it-IT" sz="1600" i="1">
                <a:solidFill>
                  <a:srgbClr val="800000"/>
                </a:solidFill>
                <a:latin typeface="Verdana" pitchFamily="34" charset="0"/>
              </a:rPr>
              <a:t>il venditore sa se sono veri oppure no</a:t>
            </a:r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 ..)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0" y="2133600"/>
            <a:ext cx="44958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Muratori, idraulici, elettricisti …</a:t>
            </a:r>
          </a:p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(</a:t>
            </a:r>
            <a:r>
              <a:rPr lang="it-IT" altLang="it-IT" sz="1600" i="1">
                <a:solidFill>
                  <a:srgbClr val="800000"/>
                </a:solidFill>
                <a:latin typeface="Verdana" pitchFamily="34" charset="0"/>
              </a:rPr>
              <a:t>sanno meglio del proprietario che cosa si è realmente guastato…</a:t>
            </a:r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286000" y="3124200"/>
            <a:ext cx="44958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ristoranti …</a:t>
            </a:r>
          </a:p>
          <a:p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(</a:t>
            </a:r>
            <a:r>
              <a:rPr lang="it-IT" altLang="it-IT" sz="1600" i="1">
                <a:solidFill>
                  <a:srgbClr val="800000"/>
                </a:solidFill>
                <a:latin typeface="Verdana" pitchFamily="34" charset="0"/>
              </a:rPr>
              <a:t>conoscono meglio del cliente la qualità del cibo…</a:t>
            </a:r>
            <a:r>
              <a:rPr lang="it-IT" altLang="it-IT" sz="1600">
                <a:solidFill>
                  <a:srgbClr val="800000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57200" y="4267200"/>
            <a:ext cx="32353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336600"/>
                </a:solidFill>
                <a:latin typeface="Verdana" pitchFamily="34" charset="0"/>
              </a:rPr>
              <a:t>ma in fondo vi fidereste a comprare …. ad esempio…</a:t>
            </a:r>
            <a:endParaRPr lang="it-IT" altLang="it-IT" sz="1600" i="1">
              <a:solidFill>
                <a:srgbClr val="336600"/>
              </a:solidFill>
              <a:latin typeface="Verdana" pitchFamily="34" charset="0"/>
            </a:endParaRPr>
          </a:p>
        </p:txBody>
      </p:sp>
      <p:grpSp>
        <p:nvGrpSpPr>
          <p:cNvPr id="17420" name="Group 12"/>
          <p:cNvGrpSpPr>
            <a:grpSpLocks/>
          </p:cNvGrpSpPr>
          <p:nvPr/>
        </p:nvGrpSpPr>
        <p:grpSpPr bwMode="auto">
          <a:xfrm>
            <a:off x="4267200" y="4038600"/>
            <a:ext cx="3548063" cy="2438400"/>
            <a:chOff x="2688" y="2544"/>
            <a:chExt cx="2235" cy="1536"/>
          </a:xfrm>
        </p:grpSpPr>
        <p:pic>
          <p:nvPicPr>
            <p:cNvPr id="17417" name="Picture 9" descr="http://www.webstaurantstore.com/tomato-paste-10-can/tomato-paste-10-can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544"/>
              <a:ext cx="1162" cy="1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19" name="Picture 11" descr="http://giamba2016.ilcannocchiale.it/mediamanager/sys.user/165926/punto_interrogativ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928"/>
              <a:ext cx="747" cy="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12" grpId="0" autoUpdateAnimBg="0"/>
      <p:bldP spid="17413" grpId="0" autoUpdateAnimBg="0"/>
      <p:bldP spid="1741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295400" y="381000"/>
            <a:ext cx="6446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latin typeface="Tahoma" pitchFamily="34" charset="0"/>
              </a:rPr>
              <a:t>in che modo le imprese risolvono il problema ?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2133600" y="15240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800" b="1">
                <a:solidFill>
                  <a:srgbClr val="D2592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ORDINAMENTO GIURIDICO</a:t>
            </a:r>
          </a:p>
        </p:txBody>
      </p:sp>
      <p:grpSp>
        <p:nvGrpSpPr>
          <p:cNvPr id="18474" name="Group 42"/>
          <p:cNvGrpSpPr>
            <a:grpSpLocks/>
          </p:cNvGrpSpPr>
          <p:nvPr/>
        </p:nvGrpSpPr>
        <p:grpSpPr bwMode="auto">
          <a:xfrm>
            <a:off x="2378075" y="2362200"/>
            <a:ext cx="4511675" cy="2168525"/>
            <a:chOff x="1498" y="1488"/>
            <a:chExt cx="2842" cy="1366"/>
          </a:xfrm>
        </p:grpSpPr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1728" y="1488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Sistema di garanzie</a:t>
              </a:r>
            </a:p>
          </p:txBody>
        </p:sp>
        <p:grpSp>
          <p:nvGrpSpPr>
            <p:cNvPr id="18467" name="Group 35"/>
            <p:cNvGrpSpPr>
              <a:grpSpLocks/>
            </p:cNvGrpSpPr>
            <p:nvPr/>
          </p:nvGrpSpPr>
          <p:grpSpPr bwMode="auto">
            <a:xfrm>
              <a:off x="1498" y="1606"/>
              <a:ext cx="96" cy="1248"/>
              <a:chOff x="1200" y="2160"/>
              <a:chExt cx="96" cy="1248"/>
            </a:xfrm>
          </p:grpSpPr>
          <p:sp>
            <p:nvSpPr>
              <p:cNvPr id="18468" name="Oval 36"/>
              <p:cNvSpPr>
                <a:spLocks noChangeArrowheads="1"/>
              </p:cNvSpPr>
              <p:nvPr/>
            </p:nvSpPr>
            <p:spPr bwMode="auto">
              <a:xfrm>
                <a:off x="1200" y="2160"/>
                <a:ext cx="96" cy="96"/>
              </a:xfrm>
              <a:prstGeom prst="ellipse">
                <a:avLst/>
              </a:prstGeom>
              <a:solidFill>
                <a:srgbClr val="D2592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69" name="Oval 37"/>
              <p:cNvSpPr>
                <a:spLocks noChangeArrowheads="1"/>
              </p:cNvSpPr>
              <p:nvPr/>
            </p:nvSpPr>
            <p:spPr bwMode="auto">
              <a:xfrm>
                <a:off x="1200" y="2736"/>
                <a:ext cx="96" cy="96"/>
              </a:xfrm>
              <a:prstGeom prst="ellipse">
                <a:avLst/>
              </a:prstGeom>
              <a:solidFill>
                <a:srgbClr val="D2592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8470" name="Oval 38"/>
              <p:cNvSpPr>
                <a:spLocks noChangeArrowheads="1"/>
              </p:cNvSpPr>
              <p:nvPr/>
            </p:nvSpPr>
            <p:spPr bwMode="auto">
              <a:xfrm>
                <a:off x="1200" y="3312"/>
                <a:ext cx="96" cy="96"/>
              </a:xfrm>
              <a:prstGeom prst="ellipse">
                <a:avLst/>
              </a:prstGeom>
              <a:solidFill>
                <a:srgbClr val="D2592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8471" name="Text Box 39"/>
            <p:cNvSpPr txBox="1">
              <a:spLocks noChangeArrowheads="1"/>
            </p:cNvSpPr>
            <p:nvPr/>
          </p:nvSpPr>
          <p:spPr bwMode="auto">
            <a:xfrm>
              <a:off x="1738" y="2038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Diritto dei contratti</a:t>
              </a:r>
            </a:p>
          </p:txBody>
        </p:sp>
        <p:sp>
          <p:nvSpPr>
            <p:cNvPr id="18472" name="Text Box 40"/>
            <p:cNvSpPr txBox="1">
              <a:spLocks noChangeArrowheads="1"/>
            </p:cNvSpPr>
            <p:nvPr/>
          </p:nvSpPr>
          <p:spPr bwMode="auto">
            <a:xfrm>
              <a:off x="1738" y="2566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Responsabilità del produttore</a:t>
              </a:r>
            </a:p>
          </p:txBody>
        </p:sp>
      </p:grp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1600200" y="5410200"/>
            <a:ext cx="1814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latin typeface="Tahoma" pitchFamily="34" charset="0"/>
              </a:rPr>
              <a:t>… oppure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5" grpId="0" autoUpdateAnimBg="0"/>
      <p:bldP spid="1847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/>
          <p:cNvSpPr txBox="1">
            <a:spLocks noChangeArrowheads="1"/>
          </p:cNvSpPr>
          <p:nvPr/>
        </p:nvSpPr>
        <p:spPr bwMode="auto">
          <a:xfrm>
            <a:off x="2743200" y="1295400"/>
            <a:ext cx="396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800" b="1">
                <a:solidFill>
                  <a:srgbClr val="1ECBE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 E P U T A Z I O N E</a:t>
            </a:r>
          </a:p>
        </p:txBody>
      </p:sp>
      <p:grpSp>
        <p:nvGrpSpPr>
          <p:cNvPr id="23562" name="Group 1034"/>
          <p:cNvGrpSpPr>
            <a:grpSpLocks/>
          </p:cNvGrpSpPr>
          <p:nvPr/>
        </p:nvGrpSpPr>
        <p:grpSpPr bwMode="auto">
          <a:xfrm>
            <a:off x="2362200" y="2362200"/>
            <a:ext cx="4511675" cy="2168525"/>
            <a:chOff x="1498" y="1488"/>
            <a:chExt cx="2842" cy="1366"/>
          </a:xfrm>
        </p:grpSpPr>
        <p:sp>
          <p:nvSpPr>
            <p:cNvPr id="23555" name="Text Box 1027"/>
            <p:cNvSpPr txBox="1">
              <a:spLocks noChangeArrowheads="1"/>
            </p:cNvSpPr>
            <p:nvPr/>
          </p:nvSpPr>
          <p:spPr bwMode="auto">
            <a:xfrm>
              <a:off x="1728" y="1488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Rapporto di lungo periodo con i clienti</a:t>
              </a:r>
            </a:p>
          </p:txBody>
        </p:sp>
        <p:grpSp>
          <p:nvGrpSpPr>
            <p:cNvPr id="23556" name="Group 1028"/>
            <p:cNvGrpSpPr>
              <a:grpSpLocks/>
            </p:cNvGrpSpPr>
            <p:nvPr/>
          </p:nvGrpSpPr>
          <p:grpSpPr bwMode="auto">
            <a:xfrm>
              <a:off x="1498" y="1606"/>
              <a:ext cx="96" cy="1248"/>
              <a:chOff x="1200" y="2160"/>
              <a:chExt cx="96" cy="1248"/>
            </a:xfrm>
          </p:grpSpPr>
          <p:sp>
            <p:nvSpPr>
              <p:cNvPr id="23557" name="Oval 1029"/>
              <p:cNvSpPr>
                <a:spLocks noChangeArrowheads="1"/>
              </p:cNvSpPr>
              <p:nvPr/>
            </p:nvSpPr>
            <p:spPr bwMode="auto">
              <a:xfrm>
                <a:off x="1200" y="2160"/>
                <a:ext cx="96" cy="96"/>
              </a:xfrm>
              <a:prstGeom prst="ellipse">
                <a:avLst/>
              </a:prstGeom>
              <a:solidFill>
                <a:srgbClr val="1ECBE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58" name="Oval 1030"/>
              <p:cNvSpPr>
                <a:spLocks noChangeArrowheads="1"/>
              </p:cNvSpPr>
              <p:nvPr/>
            </p:nvSpPr>
            <p:spPr bwMode="auto">
              <a:xfrm>
                <a:off x="1200" y="2736"/>
                <a:ext cx="96" cy="96"/>
              </a:xfrm>
              <a:prstGeom prst="ellipse">
                <a:avLst/>
              </a:prstGeom>
              <a:solidFill>
                <a:srgbClr val="1ECBE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3559" name="Oval 1031"/>
              <p:cNvSpPr>
                <a:spLocks noChangeArrowheads="1"/>
              </p:cNvSpPr>
              <p:nvPr/>
            </p:nvSpPr>
            <p:spPr bwMode="auto">
              <a:xfrm>
                <a:off x="1200" y="3312"/>
                <a:ext cx="96" cy="96"/>
              </a:xfrm>
              <a:prstGeom prst="ellipse">
                <a:avLst/>
              </a:prstGeom>
              <a:solidFill>
                <a:srgbClr val="1ECBE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3560" name="Text Box 1032"/>
            <p:cNvSpPr txBox="1">
              <a:spLocks noChangeArrowheads="1"/>
            </p:cNvSpPr>
            <p:nvPr/>
          </p:nvSpPr>
          <p:spPr bwMode="auto">
            <a:xfrm>
              <a:off x="1738" y="2038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Standardizzazione del prodotto</a:t>
              </a:r>
            </a:p>
          </p:txBody>
        </p:sp>
        <p:sp>
          <p:nvSpPr>
            <p:cNvPr id="23561" name="Text Box 1033"/>
            <p:cNvSpPr txBox="1">
              <a:spLocks noChangeArrowheads="1"/>
            </p:cNvSpPr>
            <p:nvPr/>
          </p:nvSpPr>
          <p:spPr bwMode="auto">
            <a:xfrm>
              <a:off x="1738" y="2566"/>
              <a:ext cx="260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Marchio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static.lemonfree.com/images/LemonFreeLogo_T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95400"/>
            <a:ext cx="337185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59" name="Picture 3" descr="http://www.blog-franchising.com/wp-content/uploads/2009/06/pizza_hut-293x30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1785938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http://www.blogbiologico.it/wp-content/uploads/2009/04/marchio-215x2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09800"/>
            <a:ext cx="184785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http://www.chronica.it/public/uploads/2008/12/logo_colossell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33600"/>
            <a:ext cx="2100263" cy="210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469" name="Group 13"/>
          <p:cNvGrpSpPr>
            <a:grpSpLocks/>
          </p:cNvGrpSpPr>
          <p:nvPr/>
        </p:nvGrpSpPr>
        <p:grpSpPr bwMode="auto">
          <a:xfrm>
            <a:off x="1524000" y="5638800"/>
            <a:ext cx="6248400" cy="1006475"/>
            <a:chOff x="960" y="3552"/>
            <a:chExt cx="3936" cy="634"/>
          </a:xfrm>
        </p:grpSpPr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960" y="3552"/>
              <a:ext cx="3936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2000">
                  <a:latin typeface="Tahoma" pitchFamily="34" charset="0"/>
                </a:rPr>
                <a:t>il valore della reputazione (marchio, guida, curriculum, standardizzazione ..) è la sua capacità di trasmettere un segnale CREDIBILE</a:t>
              </a:r>
            </a:p>
          </p:txBody>
        </p:sp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1248" y="3552"/>
              <a:ext cx="3360" cy="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19472" name="Picture 16" descr="http://www.duurt-lang.nl/wp-content/uploads/2010/06/macdonalds-logo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2400"/>
            <a:ext cx="1905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73" name="Picture 17" descr="http://www.newstreet.it/foto/magazine/20225_32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14478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1600200" y="1447800"/>
            <a:ext cx="4800600" cy="4167188"/>
            <a:chOff x="1008" y="912"/>
            <a:chExt cx="3024" cy="2625"/>
          </a:xfrm>
        </p:grpSpPr>
        <p:grpSp>
          <p:nvGrpSpPr>
            <p:cNvPr id="19463" name="Group 7"/>
            <p:cNvGrpSpPr>
              <a:grpSpLocks/>
            </p:cNvGrpSpPr>
            <p:nvPr/>
          </p:nvGrpSpPr>
          <p:grpSpPr bwMode="auto">
            <a:xfrm>
              <a:off x="1344" y="1296"/>
              <a:ext cx="2688" cy="2241"/>
              <a:chOff x="1344" y="1296"/>
              <a:chExt cx="2688" cy="2241"/>
            </a:xfrm>
          </p:grpSpPr>
          <p:sp>
            <p:nvSpPr>
              <p:cNvPr id="19464" name="Line 8"/>
              <p:cNvSpPr>
                <a:spLocks noChangeShapeType="1"/>
              </p:cNvSpPr>
              <p:nvPr/>
            </p:nvSpPr>
            <p:spPr bwMode="auto">
              <a:xfrm>
                <a:off x="1344" y="2448"/>
                <a:ext cx="864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65" name="Text Box 9"/>
              <p:cNvSpPr txBox="1">
                <a:spLocks noChangeArrowheads="1"/>
              </p:cNvSpPr>
              <p:nvPr/>
            </p:nvSpPr>
            <p:spPr bwMode="auto">
              <a:xfrm>
                <a:off x="2102" y="3210"/>
                <a:ext cx="146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800" b="1"/>
                  <a:t>S E G N A L I</a:t>
                </a:r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>
                <a:off x="1872" y="1296"/>
                <a:ext cx="576" cy="18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 flipH="1">
                <a:off x="2688" y="2592"/>
                <a:ext cx="19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68" name="Line 12"/>
              <p:cNvSpPr>
                <a:spLocks noChangeShapeType="1"/>
              </p:cNvSpPr>
              <p:nvPr/>
            </p:nvSpPr>
            <p:spPr bwMode="auto">
              <a:xfrm flipH="1">
                <a:off x="2928" y="2544"/>
                <a:ext cx="1104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 flipH="1">
              <a:off x="2928" y="1200"/>
              <a:ext cx="1056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>
              <a:off x="1008" y="912"/>
              <a:ext cx="1344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321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Il mercato del lavoro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267200" y="1219200"/>
            <a:ext cx="38322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2000" u="sng">
                <a:latin typeface="Bookman Old Style" pitchFamily="18" charset="0"/>
              </a:rPr>
              <a:t>Asimmetria Informativa</a:t>
            </a:r>
            <a:endParaRPr lang="it-IT" altLang="it-IT" sz="2000">
              <a:latin typeface="Bookman Old Style" pitchFamily="18" charset="0"/>
            </a:endParaRPr>
          </a:p>
          <a:p>
            <a:r>
              <a:rPr lang="it-IT" altLang="it-IT" sz="2000">
                <a:latin typeface="Bookman Old Style" pitchFamily="18" charset="0"/>
              </a:rPr>
              <a:t>i lavoratori dispongono di più informazioni sulla loro “qualità” rispetto all’impresa. L’impresa può verificare le capacità del lavoratore solo dopo l’assunzione</a:t>
            </a:r>
          </a:p>
        </p:txBody>
      </p:sp>
      <p:grpSp>
        <p:nvGrpSpPr>
          <p:cNvPr id="20487" name="Group 7"/>
          <p:cNvGrpSpPr>
            <a:grpSpLocks/>
          </p:cNvGrpSpPr>
          <p:nvPr/>
        </p:nvGrpSpPr>
        <p:grpSpPr bwMode="auto">
          <a:xfrm>
            <a:off x="1905000" y="381000"/>
            <a:ext cx="5334000" cy="533400"/>
            <a:chOff x="1200" y="240"/>
            <a:chExt cx="3360" cy="336"/>
          </a:xfrm>
        </p:grpSpPr>
        <p:sp>
          <p:nvSpPr>
            <p:cNvPr id="20482" name="Text Box 2"/>
            <p:cNvSpPr txBox="1">
              <a:spLocks noChangeArrowheads="1"/>
            </p:cNvSpPr>
            <p:nvPr/>
          </p:nvSpPr>
          <p:spPr bwMode="auto">
            <a:xfrm>
              <a:off x="1200" y="240"/>
              <a:ext cx="33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LA SEGNALAZIONE DI MERCATO</a:t>
              </a:r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>
              <a:off x="1248" y="576"/>
              <a:ext cx="3312" cy="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04800" y="2362200"/>
            <a:ext cx="3581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i="1">
                <a:latin typeface="Bookman Old Style" pitchFamily="18" charset="0"/>
              </a:rPr>
              <a:t>perché semplicemente non assume i lavoratori e poi licenzia quelli di qualità bassa? </a:t>
            </a:r>
          </a:p>
        </p:txBody>
      </p:sp>
      <p:grpSp>
        <p:nvGrpSpPr>
          <p:cNvPr id="20497" name="Group 17"/>
          <p:cNvGrpSpPr>
            <a:grpSpLocks/>
          </p:cNvGrpSpPr>
          <p:nvPr/>
        </p:nvGrpSpPr>
        <p:grpSpPr bwMode="auto">
          <a:xfrm>
            <a:off x="609600" y="3886200"/>
            <a:ext cx="7543800" cy="641350"/>
            <a:chOff x="384" y="2448"/>
            <a:chExt cx="4752" cy="404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576" y="2448"/>
              <a:ext cx="45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Vincoli istituzionali che rendono il licenziamento costoso: sindacati, causa di lavoro …</a:t>
              </a:r>
            </a:p>
          </p:txBody>
        </p:sp>
        <p:sp>
          <p:nvSpPr>
            <p:cNvPr id="20492" name="Oval 12"/>
            <p:cNvSpPr>
              <a:spLocks noChangeArrowheads="1"/>
            </p:cNvSpPr>
            <p:nvPr/>
          </p:nvSpPr>
          <p:spPr bwMode="auto">
            <a:xfrm>
              <a:off x="384" y="2496"/>
              <a:ext cx="96" cy="96"/>
            </a:xfrm>
            <a:prstGeom prst="ellipse">
              <a:avLst/>
            </a:prstGeom>
            <a:solidFill>
              <a:srgbClr val="EF7B1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20505" name="Group 25"/>
          <p:cNvGrpSpPr>
            <a:grpSpLocks/>
          </p:cNvGrpSpPr>
          <p:nvPr/>
        </p:nvGrpSpPr>
        <p:grpSpPr bwMode="auto">
          <a:xfrm>
            <a:off x="609600" y="4800600"/>
            <a:ext cx="7467600" cy="641350"/>
            <a:chOff x="384" y="3024"/>
            <a:chExt cx="4704" cy="404"/>
          </a:xfrm>
        </p:grpSpPr>
        <p:sp>
          <p:nvSpPr>
            <p:cNvPr id="20493" name="Oval 13"/>
            <p:cNvSpPr>
              <a:spLocks noChangeArrowheads="1"/>
            </p:cNvSpPr>
            <p:nvPr/>
          </p:nvSpPr>
          <p:spPr bwMode="auto">
            <a:xfrm>
              <a:off x="384" y="3072"/>
              <a:ext cx="96" cy="96"/>
            </a:xfrm>
            <a:prstGeom prst="ellipse">
              <a:avLst/>
            </a:prstGeom>
            <a:solidFill>
              <a:srgbClr val="EF7B1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624" y="3024"/>
              <a:ext cx="44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Se l’impresa investe in formazione il valore dell’investimento è non recuperabile se licenzia il lavoratore poiché si è rivelato poco produttivo</a:t>
              </a:r>
            </a:p>
          </p:txBody>
        </p:sp>
      </p:grpSp>
      <p:grpSp>
        <p:nvGrpSpPr>
          <p:cNvPr id="20504" name="Group 24"/>
          <p:cNvGrpSpPr>
            <a:grpSpLocks/>
          </p:cNvGrpSpPr>
          <p:nvPr/>
        </p:nvGrpSpPr>
        <p:grpSpPr bwMode="auto">
          <a:xfrm>
            <a:off x="685800" y="4191000"/>
            <a:ext cx="7466013" cy="2233613"/>
            <a:chOff x="432" y="2640"/>
            <a:chExt cx="4703" cy="1407"/>
          </a:xfrm>
        </p:grpSpPr>
        <p:grpSp>
          <p:nvGrpSpPr>
            <p:cNvPr id="20502" name="Group 22"/>
            <p:cNvGrpSpPr>
              <a:grpSpLocks/>
            </p:cNvGrpSpPr>
            <p:nvPr/>
          </p:nvGrpSpPr>
          <p:grpSpPr bwMode="auto">
            <a:xfrm>
              <a:off x="432" y="2640"/>
              <a:ext cx="816" cy="1200"/>
              <a:chOff x="432" y="2640"/>
              <a:chExt cx="672" cy="1104"/>
            </a:xfrm>
          </p:grpSpPr>
          <p:sp>
            <p:nvSpPr>
              <p:cNvPr id="20498" name="Line 18"/>
              <p:cNvSpPr>
                <a:spLocks noChangeShapeType="1"/>
              </p:cNvSpPr>
              <p:nvPr/>
            </p:nvSpPr>
            <p:spPr bwMode="auto">
              <a:xfrm>
                <a:off x="432" y="2640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0501" name="Freeform 21"/>
              <p:cNvSpPr>
                <a:spLocks/>
              </p:cNvSpPr>
              <p:nvPr/>
            </p:nvSpPr>
            <p:spPr bwMode="auto">
              <a:xfrm>
                <a:off x="432" y="3264"/>
                <a:ext cx="672" cy="480"/>
              </a:xfrm>
              <a:custGeom>
                <a:avLst/>
                <a:gdLst>
                  <a:gd name="T0" fmla="*/ 0 w 672"/>
                  <a:gd name="T1" fmla="*/ 0 h 480"/>
                  <a:gd name="T2" fmla="*/ 192 w 672"/>
                  <a:gd name="T3" fmla="*/ 384 h 480"/>
                  <a:gd name="T4" fmla="*/ 672 w 672"/>
                  <a:gd name="T5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2" h="480">
                    <a:moveTo>
                      <a:pt x="0" y="0"/>
                    </a:moveTo>
                    <a:cubicBezTo>
                      <a:pt x="40" y="152"/>
                      <a:pt x="80" y="304"/>
                      <a:pt x="192" y="384"/>
                    </a:cubicBezTo>
                    <a:cubicBezTo>
                      <a:pt x="304" y="464"/>
                      <a:pt x="488" y="472"/>
                      <a:pt x="672" y="480"/>
                    </a:cubicBezTo>
                  </a:path>
                </a:pathLst>
              </a:custGeom>
              <a:noFill/>
              <a:ln w="28575" cmpd="sng">
                <a:solidFill>
                  <a:srgbClr val="FF66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1248" y="3599"/>
              <a:ext cx="3887" cy="448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L’impresa ha incentivo a sapere </a:t>
              </a:r>
              <a:r>
                <a:rPr lang="it-IT" altLang="it-IT" sz="2000" b="1">
                  <a:latin typeface="Bookman Old Style" pitchFamily="18" charset="0"/>
                </a:rPr>
                <a:t>prima</a:t>
              </a:r>
              <a:r>
                <a:rPr lang="it-IT" altLang="it-IT" sz="2000">
                  <a:latin typeface="Bookman Old Style" pitchFamily="18" charset="0"/>
                </a:rPr>
                <a:t> la qualità del lavoratore che assume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utoUpdateAnimBg="0"/>
      <p:bldP spid="20484" grpId="0" autoUpdateAnimBg="0"/>
      <p:bldP spid="2048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16" name="Group 12"/>
          <p:cNvGrpSpPr>
            <a:grpSpLocks/>
          </p:cNvGrpSpPr>
          <p:nvPr/>
        </p:nvGrpSpPr>
        <p:grpSpPr bwMode="auto">
          <a:xfrm>
            <a:off x="990600" y="1524000"/>
            <a:ext cx="6515100" cy="2286000"/>
            <a:chOff x="624" y="960"/>
            <a:chExt cx="4104" cy="1440"/>
          </a:xfrm>
        </p:grpSpPr>
        <p:pic>
          <p:nvPicPr>
            <p:cNvPr id="21506" name="Picture 2" descr="http://www.vermilionsands.org/wp-content/uploads/2010/11/anon1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960"/>
              <a:ext cx="1313" cy="1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508" name="Picture 4" descr="http://news.pinkpaper.com/uploads/harvard20log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1008"/>
              <a:ext cx="1368" cy="13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438400" y="304800"/>
            <a:ext cx="40211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i="1">
                <a:latin typeface="Bookman Old Style" pitchFamily="18" charset="0"/>
              </a:rPr>
              <a:t>Chi preferireste assumere ? Un tizio ben vestito o uno che si è laureato a Harvard? </a:t>
            </a:r>
          </a:p>
        </p:txBody>
      </p:sp>
      <p:grpSp>
        <p:nvGrpSpPr>
          <p:cNvPr id="21517" name="Group 13"/>
          <p:cNvGrpSpPr>
            <a:grpSpLocks/>
          </p:cNvGrpSpPr>
          <p:nvPr/>
        </p:nvGrpSpPr>
        <p:grpSpPr bwMode="auto">
          <a:xfrm>
            <a:off x="914400" y="3886200"/>
            <a:ext cx="7600950" cy="1828800"/>
            <a:chOff x="576" y="2448"/>
            <a:chExt cx="4788" cy="1152"/>
          </a:xfrm>
        </p:grpSpPr>
        <p:grpSp>
          <p:nvGrpSpPr>
            <p:cNvPr id="21514" name="Group 10"/>
            <p:cNvGrpSpPr>
              <a:grpSpLocks/>
            </p:cNvGrpSpPr>
            <p:nvPr/>
          </p:nvGrpSpPr>
          <p:grpSpPr bwMode="auto">
            <a:xfrm>
              <a:off x="576" y="2592"/>
              <a:ext cx="1481" cy="1008"/>
              <a:chOff x="576" y="2592"/>
              <a:chExt cx="1481" cy="1008"/>
            </a:xfrm>
          </p:grpSpPr>
          <p:sp>
            <p:nvSpPr>
              <p:cNvPr id="21510" name="Line 6"/>
              <p:cNvSpPr>
                <a:spLocks noChangeShapeType="1"/>
              </p:cNvSpPr>
              <p:nvPr/>
            </p:nvSpPr>
            <p:spPr bwMode="auto">
              <a:xfrm>
                <a:off x="1248" y="259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1511" name="Rectangle 7"/>
              <p:cNvSpPr>
                <a:spLocks noChangeArrowheads="1"/>
              </p:cNvSpPr>
              <p:nvPr/>
            </p:nvSpPr>
            <p:spPr bwMode="auto">
              <a:xfrm>
                <a:off x="576" y="3312"/>
                <a:ext cx="148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segnale debole</a:t>
                </a:r>
              </a:p>
            </p:txBody>
          </p:sp>
        </p:grpSp>
        <p:grpSp>
          <p:nvGrpSpPr>
            <p:cNvPr id="21515" name="Group 11"/>
            <p:cNvGrpSpPr>
              <a:grpSpLocks/>
            </p:cNvGrpSpPr>
            <p:nvPr/>
          </p:nvGrpSpPr>
          <p:grpSpPr bwMode="auto">
            <a:xfrm>
              <a:off x="2976" y="2448"/>
              <a:ext cx="2388" cy="950"/>
              <a:chOff x="2976" y="2448"/>
              <a:chExt cx="2388" cy="950"/>
            </a:xfrm>
          </p:grpSpPr>
          <p:sp>
            <p:nvSpPr>
              <p:cNvPr id="21512" name="Rectangle 8"/>
              <p:cNvSpPr>
                <a:spLocks noChangeArrowheads="1"/>
              </p:cNvSpPr>
              <p:nvPr/>
            </p:nvSpPr>
            <p:spPr bwMode="auto">
              <a:xfrm>
                <a:off x="2976" y="2880"/>
                <a:ext cx="2388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l’istruzione è un segnale</a:t>
                </a:r>
              </a:p>
              <a:p>
                <a:r>
                  <a:rPr lang="it-IT" altLang="it-IT">
                    <a:latin typeface="Bookman Old Style" pitchFamily="18" charset="0"/>
                  </a:rPr>
                  <a:t>FORTE</a:t>
                </a:r>
              </a:p>
            </p:txBody>
          </p:sp>
          <p:sp>
            <p:nvSpPr>
              <p:cNvPr id="21513" name="Line 9"/>
              <p:cNvSpPr>
                <a:spLocks noChangeShapeType="1"/>
              </p:cNvSpPr>
              <p:nvPr/>
            </p:nvSpPr>
            <p:spPr bwMode="auto">
              <a:xfrm>
                <a:off x="3984" y="2448"/>
                <a:ext cx="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9" name="Group 11"/>
          <p:cNvGrpSpPr>
            <a:grpSpLocks/>
          </p:cNvGrpSpPr>
          <p:nvPr/>
        </p:nvGrpSpPr>
        <p:grpSpPr bwMode="auto">
          <a:xfrm>
            <a:off x="990600" y="4953000"/>
            <a:ext cx="7004050" cy="1011238"/>
            <a:chOff x="576" y="2685"/>
            <a:chExt cx="4412" cy="637"/>
          </a:xfrm>
        </p:grpSpPr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576" y="2685"/>
              <a:ext cx="43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Ricavo Atteso da I = 10000 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€ </a:t>
              </a:r>
              <a:r>
                <a:rPr lang="en-US" altLang="it-IT" sz="2000">
                  <a:latin typeface="Century Gothic" pitchFamily="34" charset="0"/>
                  <a:cs typeface="Times New Roman" pitchFamily="18" charset="0"/>
                </a:rPr>
                <a:t>x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 10 anni </a:t>
              </a:r>
              <a:r>
                <a:rPr lang="en-US" altLang="it-IT" sz="2000">
                  <a:latin typeface="Century Gothic" pitchFamily="34" charset="0"/>
                  <a:cs typeface="Times New Roman" pitchFamily="18" charset="0"/>
                </a:rPr>
                <a:t>x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 1 = 100000 €</a:t>
              </a:r>
              <a:endParaRPr lang="it-IT" altLang="it-IT" sz="2000">
                <a:latin typeface="Bookman Old Style" pitchFamily="18" charset="0"/>
                <a:cs typeface="Times New Roman" pitchFamily="18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576" y="3072"/>
              <a:ext cx="44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Ricavo Atteso da II = 10000 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€ </a:t>
              </a:r>
              <a:r>
                <a:rPr lang="en-US" altLang="it-IT" sz="2000">
                  <a:latin typeface="Century Gothic" pitchFamily="34" charset="0"/>
                  <a:cs typeface="Times New Roman" pitchFamily="18" charset="0"/>
                </a:rPr>
                <a:t>x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 10 anni </a:t>
              </a:r>
              <a:r>
                <a:rPr lang="en-US" altLang="it-IT" sz="2000">
                  <a:latin typeface="Century Gothic" pitchFamily="34" charset="0"/>
                  <a:cs typeface="Times New Roman" pitchFamily="18" charset="0"/>
                </a:rPr>
                <a:t>x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 2 = 200000 €</a:t>
              </a:r>
              <a:endParaRPr lang="it-IT" altLang="it-IT" sz="2000">
                <a:latin typeface="Bookman Old Style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542" name="Group 14"/>
          <p:cNvGrpSpPr>
            <a:grpSpLocks/>
          </p:cNvGrpSpPr>
          <p:nvPr/>
        </p:nvGrpSpPr>
        <p:grpSpPr bwMode="auto">
          <a:xfrm>
            <a:off x="838200" y="304800"/>
            <a:ext cx="7078663" cy="533400"/>
            <a:chOff x="528" y="192"/>
            <a:chExt cx="4459" cy="336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auto">
            <a:xfrm>
              <a:off x="528" y="192"/>
              <a:ext cx="44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UN SEMPLICE MODELLO DI SEGNALAZIONE</a:t>
              </a:r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>
              <a:off x="576" y="528"/>
              <a:ext cx="4368" cy="0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2546" name="Group 18"/>
          <p:cNvGrpSpPr>
            <a:grpSpLocks/>
          </p:cNvGrpSpPr>
          <p:nvPr/>
        </p:nvGrpSpPr>
        <p:grpSpPr bwMode="auto">
          <a:xfrm>
            <a:off x="838200" y="1143000"/>
            <a:ext cx="6781800" cy="3429000"/>
            <a:chOff x="528" y="720"/>
            <a:chExt cx="4272" cy="2160"/>
          </a:xfrm>
        </p:grpSpPr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>
              <a:off x="624" y="2880"/>
              <a:ext cx="4176" cy="0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2545" name="Group 17"/>
            <p:cNvGrpSpPr>
              <a:grpSpLocks/>
            </p:cNvGrpSpPr>
            <p:nvPr/>
          </p:nvGrpSpPr>
          <p:grpSpPr bwMode="auto">
            <a:xfrm>
              <a:off x="528" y="720"/>
              <a:ext cx="3861" cy="2074"/>
              <a:chOff x="528" y="720"/>
              <a:chExt cx="3861" cy="2074"/>
            </a:xfrm>
          </p:grpSpPr>
          <p:grpSp>
            <p:nvGrpSpPr>
              <p:cNvPr id="22538" name="Group 10"/>
              <p:cNvGrpSpPr>
                <a:grpSpLocks/>
              </p:cNvGrpSpPr>
              <p:nvPr/>
            </p:nvGrpSpPr>
            <p:grpSpPr bwMode="auto">
              <a:xfrm>
                <a:off x="528" y="720"/>
                <a:ext cx="3861" cy="1930"/>
                <a:chOff x="528" y="720"/>
                <a:chExt cx="3861" cy="1930"/>
              </a:xfrm>
            </p:grpSpPr>
            <p:sp>
              <p:nvSpPr>
                <p:cNvPr id="22531" name="Rectangle 3"/>
                <p:cNvSpPr>
                  <a:spLocks noChangeArrowheads="1"/>
                </p:cNvSpPr>
                <p:nvPr/>
              </p:nvSpPr>
              <p:spPr bwMode="auto">
                <a:xfrm>
                  <a:off x="528" y="1055"/>
                  <a:ext cx="386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 i="1">
                      <a:latin typeface="Bookman Old Style" pitchFamily="18" charset="0"/>
                    </a:rPr>
                    <a:t>Lavoratori I (Bassa produttività): </a:t>
                  </a:r>
                  <a:r>
                    <a:rPr lang="it-IT" altLang="it-IT" sz="2000">
                      <a:latin typeface="Bookman Old Style" pitchFamily="18" charset="0"/>
                    </a:rPr>
                    <a:t>produttività = 1</a:t>
                  </a:r>
                </a:p>
              </p:txBody>
            </p:sp>
            <p:sp>
              <p:nvSpPr>
                <p:cNvPr id="22532" name="Rectangle 4"/>
                <p:cNvSpPr>
                  <a:spLocks noChangeArrowheads="1"/>
                </p:cNvSpPr>
                <p:nvPr/>
              </p:nvSpPr>
              <p:spPr bwMode="auto">
                <a:xfrm>
                  <a:off x="528" y="1440"/>
                  <a:ext cx="373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 i="1">
                      <a:latin typeface="Bookman Old Style" pitchFamily="18" charset="0"/>
                    </a:rPr>
                    <a:t>Lavoratori II (Alta produttività): </a:t>
                  </a:r>
                  <a:r>
                    <a:rPr lang="it-IT" altLang="it-IT" sz="2000">
                      <a:latin typeface="Bookman Old Style" pitchFamily="18" charset="0"/>
                    </a:rPr>
                    <a:t>produttività = 2</a:t>
                  </a:r>
                </a:p>
              </p:txBody>
            </p:sp>
            <p:sp>
              <p:nvSpPr>
                <p:cNvPr id="22533" name="Rectangle 5"/>
                <p:cNvSpPr>
                  <a:spLocks noChangeArrowheads="1"/>
                </p:cNvSpPr>
                <p:nvPr/>
              </p:nvSpPr>
              <p:spPr bwMode="auto">
                <a:xfrm>
                  <a:off x="528" y="1824"/>
                  <a:ext cx="329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 i="1">
                      <a:latin typeface="Bookman Old Style" pitchFamily="18" charset="0"/>
                    </a:rPr>
                    <a:t>Valore della produzione/anno</a:t>
                  </a:r>
                  <a:r>
                    <a:rPr lang="it-IT" altLang="it-IT" sz="2000">
                      <a:latin typeface="Bookman Old Style" pitchFamily="18" charset="0"/>
                    </a:rPr>
                    <a:t> = 10000 </a:t>
                  </a:r>
                  <a:r>
                    <a:rPr lang="en-US" altLang="it-IT" sz="2000">
                      <a:latin typeface="Bookman Old Style" pitchFamily="18" charset="0"/>
                      <a:cs typeface="Times New Roman" pitchFamily="18" charset="0"/>
                    </a:rPr>
                    <a:t>€</a:t>
                  </a:r>
                  <a:r>
                    <a:rPr lang="it-IT" altLang="it-IT" sz="2000">
                      <a:latin typeface="Bookman Old Style" pitchFamily="18" charset="0"/>
                    </a:rPr>
                    <a:t> </a:t>
                  </a:r>
                </a:p>
              </p:txBody>
            </p:sp>
            <p:sp>
              <p:nvSpPr>
                <p:cNvPr id="22534" name="Rectangle 6"/>
                <p:cNvSpPr>
                  <a:spLocks noChangeArrowheads="1"/>
                </p:cNvSpPr>
                <p:nvPr/>
              </p:nvSpPr>
              <p:spPr bwMode="auto">
                <a:xfrm>
                  <a:off x="528" y="2208"/>
                  <a:ext cx="2708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 i="1">
                      <a:latin typeface="Bookman Old Style" pitchFamily="18" charset="0"/>
                    </a:rPr>
                    <a:t>Periodo di occupazione</a:t>
                  </a:r>
                  <a:r>
                    <a:rPr lang="it-IT" altLang="it-IT" sz="2000">
                      <a:latin typeface="Bookman Old Style" pitchFamily="18" charset="0"/>
                    </a:rPr>
                    <a:t> = 10 anni </a:t>
                  </a:r>
                </a:p>
                <a:p>
                  <a:endParaRPr lang="it-IT" altLang="it-IT" sz="2000">
                    <a:latin typeface="Bookman Old Style" pitchFamily="18" charset="0"/>
                  </a:endParaRPr>
                </a:p>
              </p:txBody>
            </p:sp>
            <p:sp>
              <p:nvSpPr>
                <p:cNvPr id="22537" name="Rectangle 9"/>
                <p:cNvSpPr>
                  <a:spLocks noChangeArrowheads="1"/>
                </p:cNvSpPr>
                <p:nvPr/>
              </p:nvSpPr>
              <p:spPr bwMode="auto">
                <a:xfrm>
                  <a:off x="528" y="720"/>
                  <a:ext cx="290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 i="1">
                      <a:latin typeface="Bookman Old Style" pitchFamily="18" charset="0"/>
                    </a:rPr>
                    <a:t>Impresa concorrenziale (profitti nulli)</a:t>
                  </a:r>
                  <a:endParaRPr lang="it-IT" altLang="it-IT" sz="2000">
                    <a:latin typeface="Bookman Old Style" pitchFamily="18" charset="0"/>
                  </a:endParaRPr>
                </a:p>
              </p:txBody>
            </p:sp>
          </p:grpSp>
          <p:sp>
            <p:nvSpPr>
              <p:cNvPr id="22544" name="Rectangle 16"/>
              <p:cNvSpPr>
                <a:spLocks noChangeArrowheads="1"/>
              </p:cNvSpPr>
              <p:nvPr/>
            </p:nvSpPr>
            <p:spPr bwMode="auto">
              <a:xfrm>
                <a:off x="576" y="2544"/>
                <a:ext cx="336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 i="1">
                    <a:latin typeface="Bookman Old Style" pitchFamily="18" charset="0"/>
                  </a:rPr>
                  <a:t>Ugual numero di Lavoratori I e lavoratori II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457200" y="457200"/>
            <a:ext cx="4656138" cy="1692275"/>
            <a:chOff x="288" y="288"/>
            <a:chExt cx="2933" cy="1066"/>
          </a:xfrm>
        </p:grpSpPr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4" y="288"/>
              <a:ext cx="269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 i="1">
                  <a:latin typeface="Bookman Old Style" pitchFamily="18" charset="0"/>
                </a:rPr>
                <a:t>Se la qualità fosse osservabile ….</a:t>
              </a:r>
            </a:p>
          </p:txBody>
        </p:sp>
        <p:grpSp>
          <p:nvGrpSpPr>
            <p:cNvPr id="24581" name="Group 5"/>
            <p:cNvGrpSpPr>
              <a:grpSpLocks/>
            </p:cNvGrpSpPr>
            <p:nvPr/>
          </p:nvGrpSpPr>
          <p:grpSpPr bwMode="auto">
            <a:xfrm>
              <a:off x="288" y="768"/>
              <a:ext cx="2933" cy="586"/>
              <a:chOff x="288" y="864"/>
              <a:chExt cx="2933" cy="586"/>
            </a:xfrm>
          </p:grpSpPr>
          <p:sp>
            <p:nvSpPr>
              <p:cNvPr id="24579" name="Rectangle 3"/>
              <p:cNvSpPr>
                <a:spLocks noChangeArrowheads="1"/>
              </p:cNvSpPr>
              <p:nvPr/>
            </p:nvSpPr>
            <p:spPr bwMode="auto">
              <a:xfrm>
                <a:off x="288" y="864"/>
                <a:ext cx="287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Bookman Old Style" pitchFamily="18" charset="0"/>
                  </a:rPr>
                  <a:t>Salario lavoratori I</a:t>
                </a:r>
                <a:r>
                  <a:rPr lang="it-IT" altLang="it-IT" sz="2000" i="1">
                    <a:latin typeface="Bookman Old Style" pitchFamily="18" charset="0"/>
                  </a:rPr>
                  <a:t> =10000 </a:t>
                </a:r>
                <a:r>
                  <a:rPr lang="en-US" altLang="it-IT" sz="2000">
                    <a:latin typeface="Bookman Old Style" pitchFamily="18" charset="0"/>
                    <a:cs typeface="Times New Roman" pitchFamily="18" charset="0"/>
                  </a:rPr>
                  <a:t>€</a:t>
                </a:r>
                <a:r>
                  <a:rPr lang="it-IT" altLang="it-IT" sz="2000" i="1">
                    <a:latin typeface="Bookman Old Style" pitchFamily="18" charset="0"/>
                  </a:rPr>
                  <a:t> /anno</a:t>
                </a:r>
              </a:p>
            </p:txBody>
          </p:sp>
          <p:sp>
            <p:nvSpPr>
              <p:cNvPr id="24580" name="Rectangle 4"/>
              <p:cNvSpPr>
                <a:spLocks noChangeArrowheads="1"/>
              </p:cNvSpPr>
              <p:nvPr/>
            </p:nvSpPr>
            <p:spPr bwMode="auto">
              <a:xfrm>
                <a:off x="288" y="1200"/>
                <a:ext cx="29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Bookman Old Style" pitchFamily="18" charset="0"/>
                  </a:rPr>
                  <a:t>Salario lavoratori II</a:t>
                </a:r>
                <a:r>
                  <a:rPr lang="it-IT" altLang="it-IT" sz="2000" i="1">
                    <a:latin typeface="Bookman Old Style" pitchFamily="18" charset="0"/>
                  </a:rPr>
                  <a:t> =20000 </a:t>
                </a:r>
                <a:r>
                  <a:rPr lang="en-US" altLang="it-IT" sz="2000">
                    <a:latin typeface="Bookman Old Style" pitchFamily="18" charset="0"/>
                    <a:cs typeface="Times New Roman" pitchFamily="18" charset="0"/>
                  </a:rPr>
                  <a:t>€</a:t>
                </a:r>
                <a:r>
                  <a:rPr lang="it-IT" altLang="it-IT" sz="2000" i="1">
                    <a:latin typeface="Bookman Old Style" pitchFamily="18" charset="0"/>
                  </a:rPr>
                  <a:t> /anno</a:t>
                </a:r>
              </a:p>
            </p:txBody>
          </p:sp>
        </p:grpSp>
      </p:grpSp>
      <p:grpSp>
        <p:nvGrpSpPr>
          <p:cNvPr id="24590" name="Group 14"/>
          <p:cNvGrpSpPr>
            <a:grpSpLocks/>
          </p:cNvGrpSpPr>
          <p:nvPr/>
        </p:nvGrpSpPr>
        <p:grpSpPr bwMode="auto">
          <a:xfrm>
            <a:off x="457200" y="2590800"/>
            <a:ext cx="8342313" cy="1158875"/>
            <a:chOff x="288" y="1632"/>
            <a:chExt cx="5255" cy="730"/>
          </a:xfrm>
        </p:grpSpPr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288" y="1632"/>
              <a:ext cx="26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 i="1">
                  <a:latin typeface="Bookman Old Style" pitchFamily="18" charset="0"/>
                </a:rPr>
                <a:t>Non riuscendo a discriminare  ….</a:t>
              </a: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384" y="2112"/>
              <a:ext cx="51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Salario = ½ </a:t>
              </a:r>
              <a:r>
                <a:rPr lang="it-IT" altLang="it-IT" sz="2000" i="1">
                  <a:latin typeface="Bookman Old Style" pitchFamily="18" charset="0"/>
                </a:rPr>
                <a:t>10000 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€</a:t>
              </a:r>
              <a:r>
                <a:rPr lang="it-IT" altLang="it-IT" sz="2000" i="1">
                  <a:latin typeface="Bookman Old Style" pitchFamily="18" charset="0"/>
                </a:rPr>
                <a:t> /anno</a:t>
              </a:r>
              <a:r>
                <a:rPr lang="it-IT" altLang="it-IT" sz="2000">
                  <a:latin typeface="Bookman Old Style" pitchFamily="18" charset="0"/>
                </a:rPr>
                <a:t> +½ </a:t>
              </a:r>
              <a:r>
                <a:rPr lang="it-IT" altLang="it-IT" sz="2000" i="1">
                  <a:latin typeface="Bookman Old Style" pitchFamily="18" charset="0"/>
                </a:rPr>
                <a:t>20000 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€</a:t>
              </a:r>
              <a:r>
                <a:rPr lang="it-IT" altLang="it-IT" sz="2000" i="1">
                  <a:latin typeface="Bookman Old Style" pitchFamily="18" charset="0"/>
                </a:rPr>
                <a:t> /anno = 15000 </a:t>
              </a:r>
              <a:r>
                <a:rPr lang="en-US" altLang="it-IT" sz="2000">
                  <a:latin typeface="Bookman Old Style" pitchFamily="18" charset="0"/>
                  <a:cs typeface="Times New Roman" pitchFamily="18" charset="0"/>
                </a:rPr>
                <a:t>€</a:t>
              </a:r>
              <a:r>
                <a:rPr lang="it-IT" altLang="it-IT" sz="2000" i="1">
                  <a:latin typeface="Bookman Old Style" pitchFamily="18" charset="0"/>
                </a:rPr>
                <a:t> /anno</a:t>
              </a:r>
              <a:r>
                <a:rPr lang="it-IT" altLang="it-IT" sz="2000">
                  <a:latin typeface="Bookman Old Style" pitchFamily="18" charset="0"/>
                </a:rPr>
                <a:t> </a:t>
              </a:r>
            </a:p>
          </p:txBody>
        </p:sp>
      </p:grp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685800" y="3810000"/>
            <a:ext cx="7924800" cy="1616075"/>
            <a:chOff x="432" y="2400"/>
            <a:chExt cx="4992" cy="1018"/>
          </a:xfrm>
        </p:grpSpPr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4272" y="2400"/>
              <a:ext cx="1152" cy="0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2928" y="2784"/>
              <a:ext cx="2448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è un salario “sbagliato” : sono pagati troppo i lavoratori I e troppo poco i lavoratori II </a:t>
              </a:r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 flipH="1">
              <a:off x="2400" y="3120"/>
              <a:ext cx="384" cy="0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 flipH="1">
              <a:off x="4032" y="2400"/>
              <a:ext cx="720" cy="336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432" y="2976"/>
              <a:ext cx="1900" cy="256"/>
            </a:xfrm>
            <a:prstGeom prst="rect">
              <a:avLst/>
            </a:prstGeom>
            <a:noFill/>
            <a:ln w="9525">
              <a:solidFill>
                <a:srgbClr val="FF66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SELEZIONE AVVERSA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4600" y="762000"/>
            <a:ext cx="4367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i="1"/>
              <a:t>ASIMMETRIE INFORMATIVE</a:t>
            </a:r>
          </a:p>
          <a:p>
            <a:pPr algn="ctr"/>
            <a:r>
              <a:rPr lang="it-IT" altLang="it-IT"/>
              <a:t>FALLIMENTO DEL MERCATO</a:t>
            </a:r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304800" y="1600200"/>
            <a:ext cx="3657600" cy="3552825"/>
            <a:chOff x="192" y="1008"/>
            <a:chExt cx="2304" cy="2238"/>
          </a:xfrm>
        </p:grpSpPr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192" y="2496"/>
              <a:ext cx="230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L’informazione nascosta riguarda una caratteristica del bene. La rilevanza dell’asimmetria informativa è pre-contrattuale</a:t>
              </a:r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 flipH="1">
              <a:off x="1056" y="1008"/>
              <a:ext cx="129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3088" name="Group 16"/>
            <p:cNvGrpSpPr>
              <a:grpSpLocks/>
            </p:cNvGrpSpPr>
            <p:nvPr/>
          </p:nvGrpSpPr>
          <p:grpSpPr bwMode="auto">
            <a:xfrm>
              <a:off x="288" y="1872"/>
              <a:ext cx="2106" cy="336"/>
              <a:chOff x="336" y="1536"/>
              <a:chExt cx="2106" cy="336"/>
            </a:xfrm>
          </p:grpSpPr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336" y="1536"/>
                <a:ext cx="210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/>
                  <a:t>SELEZIONE AVVERSA</a:t>
                </a:r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336" y="1872"/>
                <a:ext cx="2064" cy="0"/>
              </a:xfrm>
              <a:prstGeom prst="line">
                <a:avLst/>
              </a:prstGeom>
              <a:noFill/>
              <a:ln w="38100">
                <a:solidFill>
                  <a:srgbClr val="0099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105400" y="1676400"/>
            <a:ext cx="3657600" cy="3675063"/>
            <a:chOff x="3216" y="1056"/>
            <a:chExt cx="2304" cy="2315"/>
          </a:xfrm>
        </p:grpSpPr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3552" y="1056"/>
              <a:ext cx="100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3360" y="1920"/>
              <a:ext cx="1893" cy="336"/>
              <a:chOff x="3312" y="1536"/>
              <a:chExt cx="1893" cy="336"/>
            </a:xfrm>
          </p:grpSpPr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3312" y="1536"/>
                <a:ext cx="189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/>
                  <a:t>AZZARDO MORALE</a:t>
                </a:r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3360" y="1872"/>
                <a:ext cx="1824" cy="0"/>
              </a:xfrm>
              <a:prstGeom prst="line">
                <a:avLst/>
              </a:prstGeom>
              <a:noFill/>
              <a:ln w="38100">
                <a:solidFill>
                  <a:srgbClr val="CC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3216" y="2448"/>
              <a:ext cx="2304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L’informazione nascosta riguarda una azione da parte di una (o entrambe) le controparti. La rilevanza dell’asimmetria informativa è quindi post-contrattuale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" y="533400"/>
            <a:ext cx="8501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 i="1">
                <a:latin typeface="Bookman Old Style" pitchFamily="18" charset="0"/>
              </a:rPr>
              <a:t>Introduciamo la possibilità di acquistare un segnale </a:t>
            </a:r>
            <a:r>
              <a:rPr lang="it-IT" altLang="it-IT" sz="2000" b="1" i="1">
                <a:latin typeface="Bookman Old Style" pitchFamily="18" charset="0"/>
              </a:rPr>
              <a:t>y</a:t>
            </a:r>
            <a:r>
              <a:rPr lang="it-IT" altLang="it-IT" sz="2000" i="1">
                <a:latin typeface="Bookman Old Style" pitchFamily="18" charset="0"/>
              </a:rPr>
              <a:t>: </a:t>
            </a:r>
            <a:r>
              <a:rPr lang="it-IT" altLang="it-IT" sz="2000" b="1" i="1">
                <a:latin typeface="Bookman Old Style" pitchFamily="18" charset="0"/>
              </a:rPr>
              <a:t>ISTRUZIONE</a:t>
            </a:r>
          </a:p>
        </p:txBody>
      </p: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3200400" y="914400"/>
            <a:ext cx="3429000" cy="2508250"/>
            <a:chOff x="2016" y="576"/>
            <a:chExt cx="2160" cy="1580"/>
          </a:xfrm>
        </p:grpSpPr>
        <p:grpSp>
          <p:nvGrpSpPr>
            <p:cNvPr id="25607" name="Group 7"/>
            <p:cNvGrpSpPr>
              <a:grpSpLocks/>
            </p:cNvGrpSpPr>
            <p:nvPr/>
          </p:nvGrpSpPr>
          <p:grpSpPr bwMode="auto">
            <a:xfrm>
              <a:off x="2544" y="576"/>
              <a:ext cx="816" cy="432"/>
              <a:chOff x="2544" y="576"/>
              <a:chExt cx="816" cy="432"/>
            </a:xfrm>
          </p:grpSpPr>
          <p:sp>
            <p:nvSpPr>
              <p:cNvPr id="25605" name="Line 5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06" name="Line 6"/>
              <p:cNvSpPr>
                <a:spLocks noChangeShapeType="1"/>
              </p:cNvSpPr>
              <p:nvPr/>
            </p:nvSpPr>
            <p:spPr bwMode="auto">
              <a:xfrm>
                <a:off x="2928" y="576"/>
                <a:ext cx="0" cy="432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2016" y="1056"/>
              <a:ext cx="2160" cy="1100"/>
            </a:xfrm>
            <a:prstGeom prst="rect">
              <a:avLst/>
            </a:prstGeom>
            <a:noFill/>
            <a:ln w="9525">
              <a:solidFill>
                <a:srgbClr val="6600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 i="1">
                  <a:latin typeface="Bookman Old Style" pitchFamily="18" charset="0"/>
                </a:rPr>
                <a:t>Il costo dell’istruzione è più alto per il lavoratori I :</a:t>
              </a:r>
            </a:p>
            <a:p>
              <a:endParaRPr lang="it-IT" altLang="it-IT" sz="2000" i="1">
                <a:latin typeface="Bookman Old Style" pitchFamily="18" charset="0"/>
              </a:endParaRPr>
            </a:p>
            <a:p>
              <a:r>
                <a:rPr lang="it-IT" altLang="it-IT" i="1">
                  <a:latin typeface="Bookman Old Style" pitchFamily="18" charset="0"/>
                </a:rPr>
                <a:t>C</a:t>
              </a:r>
              <a:r>
                <a:rPr lang="it-IT" altLang="it-IT" sz="1600" i="1">
                  <a:latin typeface="Bookman Old Style" pitchFamily="18" charset="0"/>
                </a:rPr>
                <a:t>I</a:t>
              </a:r>
              <a:r>
                <a:rPr lang="it-IT" altLang="it-IT" sz="2000" i="1">
                  <a:latin typeface="Bookman Old Style" pitchFamily="18" charset="0"/>
                </a:rPr>
                <a:t>(y) =40000 y</a:t>
              </a:r>
            </a:p>
            <a:p>
              <a:r>
                <a:rPr lang="it-IT" altLang="it-IT" i="1">
                  <a:latin typeface="Bookman Old Style" pitchFamily="18" charset="0"/>
                </a:rPr>
                <a:t>C</a:t>
              </a:r>
              <a:r>
                <a:rPr lang="it-IT" altLang="it-IT" sz="1600" i="1">
                  <a:latin typeface="Bookman Old Style" pitchFamily="18" charset="0"/>
                </a:rPr>
                <a:t>II</a:t>
              </a:r>
              <a:r>
                <a:rPr lang="it-IT" altLang="it-IT" sz="2000" i="1">
                  <a:latin typeface="Bookman Old Style" pitchFamily="18" charset="0"/>
                </a:rPr>
                <a:t>(y) =20000 y</a:t>
              </a:r>
            </a:p>
          </p:txBody>
        </p:sp>
      </p:grp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304800" y="3733800"/>
            <a:ext cx="3857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 i="1">
                <a:latin typeface="Bookman Old Style" pitchFamily="18" charset="0"/>
              </a:rPr>
              <a:t>Come definiamo un equilibrio?</a:t>
            </a:r>
          </a:p>
        </p:txBody>
      </p:sp>
      <p:grpSp>
        <p:nvGrpSpPr>
          <p:cNvPr id="25614" name="Group 14"/>
          <p:cNvGrpSpPr>
            <a:grpSpLocks/>
          </p:cNvGrpSpPr>
          <p:nvPr/>
        </p:nvGrpSpPr>
        <p:grpSpPr bwMode="auto">
          <a:xfrm>
            <a:off x="1219200" y="4114800"/>
            <a:ext cx="6400800" cy="1854200"/>
            <a:chOff x="768" y="2592"/>
            <a:chExt cx="4032" cy="1168"/>
          </a:xfrm>
        </p:grpSpPr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768" y="2928"/>
              <a:ext cx="4032" cy="832"/>
            </a:xfrm>
            <a:prstGeom prst="rect">
              <a:avLst/>
            </a:prstGeom>
            <a:noFill/>
            <a:ln w="9525">
              <a:solidFill>
                <a:srgbClr val="6600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>
                  <a:latin typeface="Bookman Old Style" pitchFamily="18" charset="0"/>
                </a:rPr>
                <a:t>Cerchiamo un livello di </a:t>
              </a:r>
              <a:r>
                <a:rPr lang="it-IT" altLang="it-IT" sz="2000" i="1">
                  <a:latin typeface="Bookman Old Style" pitchFamily="18" charset="0"/>
                </a:rPr>
                <a:t>y*</a:t>
              </a:r>
              <a:r>
                <a:rPr lang="it-IT" altLang="it-IT" sz="2000">
                  <a:latin typeface="Bookman Old Style" pitchFamily="18" charset="0"/>
                </a:rPr>
                <a:t> usato dalle imprese tale che nessun lavoratore ha incentivo a simulare di essere di un tipo diverso dal proprio. </a:t>
              </a:r>
              <a:r>
                <a:rPr lang="it-IT" altLang="it-IT" sz="2000" i="1">
                  <a:latin typeface="Bookman Old Style" pitchFamily="18" charset="0"/>
                </a:rPr>
                <a:t>In altre parole</a:t>
              </a:r>
              <a:r>
                <a:rPr lang="it-IT" altLang="it-IT" sz="2000">
                  <a:latin typeface="Bookman Old Style" pitchFamily="18" charset="0"/>
                </a:rPr>
                <a:t> ….</a:t>
              </a:r>
            </a:p>
          </p:txBody>
        </p:sp>
        <p:grpSp>
          <p:nvGrpSpPr>
            <p:cNvPr id="25613" name="Group 13"/>
            <p:cNvGrpSpPr>
              <a:grpSpLocks/>
            </p:cNvGrpSpPr>
            <p:nvPr/>
          </p:nvGrpSpPr>
          <p:grpSpPr bwMode="auto">
            <a:xfrm>
              <a:off x="1776" y="2592"/>
              <a:ext cx="768" cy="288"/>
              <a:chOff x="1776" y="2592"/>
              <a:chExt cx="768" cy="288"/>
            </a:xfrm>
          </p:grpSpPr>
          <p:sp>
            <p:nvSpPr>
              <p:cNvPr id="25611" name="Line 11"/>
              <p:cNvSpPr>
                <a:spLocks noChangeShapeType="1"/>
              </p:cNvSpPr>
              <p:nvPr/>
            </p:nvSpPr>
            <p:spPr bwMode="auto">
              <a:xfrm>
                <a:off x="1776" y="2592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66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12" name="Freeform 12"/>
              <p:cNvSpPr>
                <a:spLocks/>
              </p:cNvSpPr>
              <p:nvPr/>
            </p:nvSpPr>
            <p:spPr bwMode="auto">
              <a:xfrm>
                <a:off x="2112" y="2592"/>
                <a:ext cx="432" cy="288"/>
              </a:xfrm>
              <a:custGeom>
                <a:avLst/>
                <a:gdLst>
                  <a:gd name="T0" fmla="*/ 0 w 432"/>
                  <a:gd name="T1" fmla="*/ 0 h 288"/>
                  <a:gd name="T2" fmla="*/ 336 w 432"/>
                  <a:gd name="T3" fmla="*/ 144 h 288"/>
                  <a:gd name="T4" fmla="*/ 432 w 432"/>
                  <a:gd name="T5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" h="288">
                    <a:moveTo>
                      <a:pt x="0" y="0"/>
                    </a:moveTo>
                    <a:cubicBezTo>
                      <a:pt x="132" y="48"/>
                      <a:pt x="264" y="96"/>
                      <a:pt x="336" y="144"/>
                    </a:cubicBezTo>
                    <a:cubicBezTo>
                      <a:pt x="408" y="192"/>
                      <a:pt x="420" y="240"/>
                      <a:pt x="432" y="288"/>
                    </a:cubicBezTo>
                  </a:path>
                </a:pathLst>
              </a:custGeom>
              <a:noFill/>
              <a:ln w="28575" cmpd="sng">
                <a:solidFill>
                  <a:srgbClr val="6600CC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381000"/>
            <a:ext cx="8001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>
                <a:latin typeface="Bookman Old Style" pitchFamily="18" charset="0"/>
              </a:rPr>
              <a:t>L’impresa osserva </a:t>
            </a:r>
            <a:r>
              <a:rPr lang="it-IT" altLang="it-IT" sz="2000" i="1">
                <a:latin typeface="Bookman Old Style" pitchFamily="18" charset="0"/>
              </a:rPr>
              <a:t>y</a:t>
            </a:r>
            <a:r>
              <a:rPr lang="it-IT" altLang="it-IT" sz="2000">
                <a:latin typeface="Bookman Old Style" pitchFamily="18" charset="0"/>
              </a:rPr>
              <a:t>. Se </a:t>
            </a:r>
            <a:r>
              <a:rPr lang="it-IT" altLang="it-IT" sz="2000" i="1">
                <a:latin typeface="Bookman Old Style" pitchFamily="18" charset="0"/>
              </a:rPr>
              <a:t>y</a:t>
            </a:r>
            <a:r>
              <a:rPr lang="it-IT" altLang="it-IT" sz="2000">
                <a:latin typeface="Bookman Old Style" pitchFamily="18" charset="0"/>
              </a:rPr>
              <a:t> è maggiore o uguale a </a:t>
            </a:r>
            <a:r>
              <a:rPr lang="it-IT" altLang="it-IT" sz="2000" i="1">
                <a:latin typeface="Bookman Old Style" pitchFamily="18" charset="0"/>
              </a:rPr>
              <a:t>y*</a:t>
            </a:r>
            <a:r>
              <a:rPr lang="it-IT" altLang="it-IT" sz="2000">
                <a:latin typeface="Bookman Old Style" pitchFamily="18" charset="0"/>
              </a:rPr>
              <a:t> allora l’impresa decide che il lavoratore è del II tipo e gli viene offerto un salario di W=20000, se invece è minore l’impresa inferisce che è del I tipo e gli viene offerto un salario W=10000.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4572000" y="1752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2833688" cy="88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33400" y="3657600"/>
            <a:ext cx="82867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>
                <a:latin typeface="Bookman Old Style" pitchFamily="18" charset="0"/>
              </a:rPr>
              <a:t>L’impresa sa che dal punto di vista dei lavoratori la scelta è tra </a:t>
            </a:r>
            <a:r>
              <a:rPr lang="it-IT" altLang="it-IT" sz="2000" i="1">
                <a:latin typeface="Bookman Old Style" pitchFamily="18" charset="0"/>
              </a:rPr>
              <a:t>y</a:t>
            </a:r>
            <a:r>
              <a:rPr lang="it-IT" altLang="it-IT" sz="2000">
                <a:latin typeface="Bookman Old Style" pitchFamily="18" charset="0"/>
              </a:rPr>
              <a:t>=0 e </a:t>
            </a:r>
            <a:r>
              <a:rPr lang="it-IT" altLang="it-IT" sz="2000" i="1">
                <a:latin typeface="Bookman Old Style" pitchFamily="18" charset="0"/>
              </a:rPr>
              <a:t>y</a:t>
            </a:r>
            <a:r>
              <a:rPr lang="it-IT" altLang="it-IT" sz="2000">
                <a:latin typeface="Bookman Old Style" pitchFamily="18" charset="0"/>
              </a:rPr>
              <a:t>=</a:t>
            </a:r>
            <a:r>
              <a:rPr lang="it-IT" altLang="it-IT" sz="2000" i="1">
                <a:latin typeface="Bookman Old Style" pitchFamily="18" charset="0"/>
              </a:rPr>
              <a:t>y*</a:t>
            </a:r>
            <a:r>
              <a:rPr lang="it-IT" altLang="it-IT" sz="2000">
                <a:latin typeface="Bookman Old Style" pitchFamily="18" charset="0"/>
              </a:rPr>
              <a:t>. Inoltre sa che i lavoratori sceglieranno confrontando costi e benefici. Il problema per l’impresa è decidere </a:t>
            </a:r>
            <a:r>
              <a:rPr lang="it-IT" altLang="it-IT" sz="2000" i="1">
                <a:latin typeface="Bookman Old Style" pitchFamily="18" charset="0"/>
              </a:rPr>
              <a:t>y*</a:t>
            </a:r>
            <a:r>
              <a:rPr lang="it-IT" altLang="it-IT" sz="2000">
                <a:latin typeface="Bookman Old Style" pitchFamily="18" charset="0"/>
              </a:rPr>
              <a:t>: un </a:t>
            </a:r>
            <a:r>
              <a:rPr lang="it-IT" altLang="it-IT" sz="2000" i="1">
                <a:latin typeface="Bookman Old Style" pitchFamily="18" charset="0"/>
              </a:rPr>
              <a:t>y*</a:t>
            </a:r>
            <a:r>
              <a:rPr lang="it-IT" altLang="it-IT" sz="2000">
                <a:latin typeface="Bookman Old Style" pitchFamily="18" charset="0"/>
              </a:rPr>
              <a:t> troppo basso incentiverebbe i lavoratori del I tipo a simulare di essere del II tipo, un </a:t>
            </a:r>
            <a:r>
              <a:rPr lang="it-IT" altLang="it-IT" sz="2000" i="1">
                <a:latin typeface="Bookman Old Style" pitchFamily="18" charset="0"/>
              </a:rPr>
              <a:t>y*</a:t>
            </a:r>
            <a:r>
              <a:rPr lang="it-IT" altLang="it-IT" sz="2000">
                <a:latin typeface="Bookman Old Style" pitchFamily="18" charset="0"/>
              </a:rPr>
              <a:t> troppo alto incentiverebbe i lavoratori del II tipo a essere del I tipo.</a:t>
            </a:r>
            <a:endParaRPr lang="it-IT" altLang="it-IT" sz="2000" i="1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98145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76688" y="3062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pSp>
        <p:nvGrpSpPr>
          <p:cNvPr id="27663" name="Group 15"/>
          <p:cNvGrpSpPr>
            <a:grpSpLocks/>
          </p:cNvGrpSpPr>
          <p:nvPr/>
        </p:nvGrpSpPr>
        <p:grpSpPr bwMode="auto">
          <a:xfrm>
            <a:off x="457200" y="3200400"/>
            <a:ext cx="8305800" cy="2381250"/>
            <a:chOff x="288" y="2016"/>
            <a:chExt cx="5232" cy="1500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288" y="2016"/>
              <a:ext cx="523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>
                  <a:latin typeface="Bookman Old Style" pitchFamily="18" charset="0"/>
                </a:rPr>
                <a:t>I lavoratori del II tipo avranno convenienza a non simulare il beneficio della non simulazione (10000 </a:t>
              </a:r>
              <a:r>
                <a:rPr lang="en-US" altLang="it-IT" sz="1800">
                  <a:latin typeface="Bookman Old Style" pitchFamily="18" charset="0"/>
                  <a:cs typeface="Times New Roman" pitchFamily="18" charset="0"/>
                </a:rPr>
                <a:t>€</a:t>
              </a:r>
              <a:r>
                <a:rPr lang="it-IT" altLang="it-IT" sz="1800">
                  <a:latin typeface="Bookman Old Style" pitchFamily="18" charset="0"/>
                </a:rPr>
                <a:t> di salario in più per 10 anni) è maggiore del costo di istruirsi per un livello </a:t>
              </a:r>
              <a:r>
                <a:rPr lang="it-IT" altLang="it-IT" sz="1800" i="1">
                  <a:latin typeface="Bookman Old Style" pitchFamily="18" charset="0"/>
                </a:rPr>
                <a:t>y*:</a:t>
              </a:r>
            </a:p>
          </p:txBody>
        </p:sp>
        <p:graphicFrame>
          <p:nvGraphicFramePr>
            <p:cNvPr id="27654" name="Object 6"/>
            <p:cNvGraphicFramePr>
              <a:graphicFrameLocks noChangeAspect="1"/>
            </p:cNvGraphicFramePr>
            <p:nvPr/>
          </p:nvGraphicFramePr>
          <p:xfrm>
            <a:off x="2160" y="2688"/>
            <a:ext cx="1344" cy="8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68" r:id="rId3" imgW="1193800" imgH="736600" progId="Equation.3">
                    <p:embed/>
                  </p:oleObj>
                </mc:Choice>
                <mc:Fallback>
                  <p:oleObj r:id="rId3" imgW="1193800" imgH="736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2688"/>
                          <a:ext cx="1344" cy="8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3981450" y="29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381000" y="304800"/>
            <a:ext cx="8229600" cy="2743200"/>
            <a:chOff x="240" y="192"/>
            <a:chExt cx="5184" cy="1728"/>
          </a:xfrm>
        </p:grpSpPr>
        <p:sp>
          <p:nvSpPr>
            <p:cNvPr id="27650" name="Rectangle 2"/>
            <p:cNvSpPr>
              <a:spLocks noChangeArrowheads="1"/>
            </p:cNvSpPr>
            <p:nvPr/>
          </p:nvSpPr>
          <p:spPr bwMode="auto">
            <a:xfrm>
              <a:off x="240" y="192"/>
              <a:ext cx="518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>
                  <a:latin typeface="Bookman Old Style" pitchFamily="18" charset="0"/>
                </a:rPr>
                <a:t>I lavoratori del I tipo avranno convenienza a non simulare quando il costo di acquistare </a:t>
              </a:r>
              <a:r>
                <a:rPr lang="it-IT" altLang="it-IT" sz="1800" i="1">
                  <a:latin typeface="Bookman Old Style" pitchFamily="18" charset="0"/>
                </a:rPr>
                <a:t>y*</a:t>
              </a:r>
              <a:r>
                <a:rPr lang="it-IT" altLang="it-IT" sz="1800">
                  <a:latin typeface="Bookman Old Style" pitchFamily="18" charset="0"/>
                </a:rPr>
                <a:t> è maggiore del beneficio della simulazione (10000 </a:t>
              </a:r>
              <a:r>
                <a:rPr lang="en-US" altLang="it-IT" sz="1800">
                  <a:latin typeface="Bookman Old Style" pitchFamily="18" charset="0"/>
                  <a:cs typeface="Times New Roman" pitchFamily="18" charset="0"/>
                </a:rPr>
                <a:t>€</a:t>
              </a:r>
              <a:r>
                <a:rPr lang="it-IT" altLang="it-IT" sz="1800">
                  <a:latin typeface="Bookman Old Style" pitchFamily="18" charset="0"/>
                </a:rPr>
                <a:t> di salario in più per 10 anni) è minore del costo di istruirsi per un livello </a:t>
              </a:r>
              <a:r>
                <a:rPr lang="it-IT" altLang="it-IT" sz="1800" i="1">
                  <a:latin typeface="Bookman Old Style" pitchFamily="18" charset="0"/>
                </a:rPr>
                <a:t>y*:</a:t>
              </a:r>
            </a:p>
          </p:txBody>
        </p:sp>
        <p:graphicFrame>
          <p:nvGraphicFramePr>
            <p:cNvPr id="27657" name="Object 9"/>
            <p:cNvGraphicFramePr>
              <a:graphicFrameLocks noChangeAspect="1"/>
            </p:cNvGraphicFramePr>
            <p:nvPr/>
          </p:nvGraphicFramePr>
          <p:xfrm>
            <a:off x="2160" y="912"/>
            <a:ext cx="1344" cy="1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69" r:id="rId5" imgW="1180588" imgH="888614" progId="Equation.3">
                    <p:embed/>
                  </p:oleObj>
                </mc:Choice>
                <mc:Fallback>
                  <p:oleObj r:id="rId5" imgW="1180588" imgH="888614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912"/>
                          <a:ext cx="1344" cy="1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4110038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pSp>
        <p:nvGrpSpPr>
          <p:cNvPr id="27662" name="Group 14"/>
          <p:cNvGrpSpPr>
            <a:grpSpLocks/>
          </p:cNvGrpSpPr>
          <p:nvPr/>
        </p:nvGrpSpPr>
        <p:grpSpPr bwMode="auto">
          <a:xfrm>
            <a:off x="685800" y="5638800"/>
            <a:ext cx="5715000" cy="811213"/>
            <a:chOff x="432" y="3552"/>
            <a:chExt cx="3600" cy="511"/>
          </a:xfrm>
        </p:grpSpPr>
        <p:sp>
          <p:nvSpPr>
            <p:cNvPr id="27656" name="Rectangle 8"/>
            <p:cNvSpPr>
              <a:spLocks noChangeArrowheads="1"/>
            </p:cNvSpPr>
            <p:nvPr/>
          </p:nvSpPr>
          <p:spPr bwMode="auto">
            <a:xfrm>
              <a:off x="432" y="3743"/>
              <a:ext cx="10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 b="1">
                  <a:latin typeface="Bookman Old Style" pitchFamily="18" charset="0"/>
                </a:rPr>
                <a:t>SOLUZIONE: </a:t>
              </a:r>
            </a:p>
          </p:txBody>
        </p:sp>
        <p:graphicFrame>
          <p:nvGraphicFramePr>
            <p:cNvPr id="27659" name="Object 11"/>
            <p:cNvGraphicFramePr>
              <a:graphicFrameLocks noChangeAspect="1"/>
            </p:cNvGraphicFramePr>
            <p:nvPr/>
          </p:nvGraphicFramePr>
          <p:xfrm>
            <a:off x="1968" y="3552"/>
            <a:ext cx="2064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70" r:id="rId7" imgW="927100" imgH="228600" progId="Equation.3">
                    <p:embed/>
                  </p:oleObj>
                </mc:Choice>
                <mc:Fallback>
                  <p:oleObj r:id="rId7" imgW="927100" imgH="2286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3552"/>
                          <a:ext cx="2064" cy="5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1488" y="3840"/>
              <a:ext cx="2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381000"/>
            <a:ext cx="63896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SELEZIONE AVVERSA : George Akerlof (1970)</a:t>
            </a:r>
          </a:p>
          <a:p>
            <a:r>
              <a:rPr lang="it-IT" altLang="it-IT"/>
              <a:t>“The Market for </a:t>
            </a:r>
            <a:r>
              <a:rPr lang="it-IT" altLang="it-IT" i="1"/>
              <a:t>Lemons</a:t>
            </a:r>
            <a:r>
              <a:rPr lang="it-IT" altLang="it-IT"/>
              <a:t>”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4762500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953000" y="1981200"/>
            <a:ext cx="39624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Un articolo che analizza il mercato delle auto usate. Poiché la qualità dell’auto non è osservabile da parte dell’acquirente ma è conosciuta dal venditore (asimmetria informativa) è possibile comprare una macchina che dopo un po’ si rivela un …. “bidone” (un </a:t>
            </a:r>
            <a:r>
              <a:rPr lang="it-IT" altLang="it-IT" sz="1800" i="1">
                <a:latin typeface="Tahoma" pitchFamily="34" charset="0"/>
              </a:rPr>
              <a:t>limone</a:t>
            </a:r>
            <a:r>
              <a:rPr lang="it-IT" altLang="it-IT" sz="1800">
                <a:latin typeface="Tahoma" pitchFamily="34" charset="0"/>
              </a:rPr>
              <a:t> in americano!)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7" name="Group 17"/>
          <p:cNvGrpSpPr>
            <a:grpSpLocks/>
          </p:cNvGrpSpPr>
          <p:nvPr/>
        </p:nvGrpSpPr>
        <p:grpSpPr bwMode="auto">
          <a:xfrm>
            <a:off x="457200" y="2286000"/>
            <a:ext cx="2960688" cy="2971800"/>
            <a:chOff x="288" y="1440"/>
            <a:chExt cx="1865" cy="1872"/>
          </a:xfrm>
        </p:grpSpPr>
        <p:pic>
          <p:nvPicPr>
            <p:cNvPr id="5125" name="Picture 5" descr="http://t3.gstatic.com/images?q=tbn:ANd9GcRtJPLIenHFnnDUj3PjbRYaHlJx9JGUvafRDdoUVt7CC0N2b8I6kw&amp;t=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440"/>
              <a:ext cx="1865" cy="14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480" y="3024"/>
              <a:ext cx="16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latin typeface="Tahoma" pitchFamily="34" charset="0"/>
                </a:rPr>
                <a:t>qualità  Alta ( H ) </a:t>
              </a:r>
            </a:p>
          </p:txBody>
        </p: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5562600" y="609600"/>
            <a:ext cx="3124200" cy="4572000"/>
            <a:chOff x="3504" y="384"/>
            <a:chExt cx="1968" cy="2880"/>
          </a:xfrm>
        </p:grpSpPr>
        <p:grpSp>
          <p:nvGrpSpPr>
            <p:cNvPr id="5130" name="Group 10"/>
            <p:cNvGrpSpPr>
              <a:grpSpLocks/>
            </p:cNvGrpSpPr>
            <p:nvPr/>
          </p:nvGrpSpPr>
          <p:grpSpPr bwMode="auto">
            <a:xfrm>
              <a:off x="3600" y="384"/>
              <a:ext cx="1872" cy="2304"/>
              <a:chOff x="3600" y="384"/>
              <a:chExt cx="1872" cy="2304"/>
            </a:xfrm>
          </p:grpSpPr>
          <p:pic>
            <p:nvPicPr>
              <p:cNvPr id="5124" name="Picture 4" descr="http://www.ehapa.de/ehapa/content/e7/e38/e5786/e5792/DonaldAuto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00" y="1488"/>
                <a:ext cx="1530" cy="1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26" name="Picture 6" descr="http://paxarcana.files.wordpress.com/2008/03/lemon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6" y="480"/>
                <a:ext cx="960" cy="7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128" name="AutoShape 8"/>
              <p:cNvSpPr>
                <a:spLocks noChangeArrowheads="1"/>
              </p:cNvSpPr>
              <p:nvPr/>
            </p:nvSpPr>
            <p:spPr bwMode="auto">
              <a:xfrm>
                <a:off x="4176" y="384"/>
                <a:ext cx="1296" cy="1056"/>
              </a:xfrm>
              <a:prstGeom prst="cloudCallout">
                <a:avLst>
                  <a:gd name="adj1" fmla="val -47222"/>
                  <a:gd name="adj2" fmla="val 57292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/>
                <a:endParaRPr lang="it-IT" altLang="it-IT"/>
              </a:p>
            </p:txBody>
          </p:sp>
        </p:grp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3504" y="2976"/>
              <a:ext cx="17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latin typeface="Tahoma" pitchFamily="34" charset="0"/>
                </a:rPr>
                <a:t>qualità  Bassa ( L ) </a:t>
              </a:r>
            </a:p>
          </p:txBody>
        </p:sp>
      </p:grpSp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3048000" y="609600"/>
            <a:ext cx="2971800" cy="1676400"/>
            <a:chOff x="1920" y="384"/>
            <a:chExt cx="1872" cy="1056"/>
          </a:xfrm>
        </p:grpSpPr>
        <p:grpSp>
          <p:nvGrpSpPr>
            <p:cNvPr id="5135" name="Group 15"/>
            <p:cNvGrpSpPr>
              <a:grpSpLocks/>
            </p:cNvGrpSpPr>
            <p:nvPr/>
          </p:nvGrpSpPr>
          <p:grpSpPr bwMode="auto">
            <a:xfrm>
              <a:off x="2256" y="384"/>
              <a:ext cx="1200" cy="336"/>
              <a:chOff x="2256" y="384"/>
              <a:chExt cx="1200" cy="336"/>
            </a:xfrm>
          </p:grpSpPr>
          <p:sp>
            <p:nvSpPr>
              <p:cNvPr id="5122" name="Text Box 2"/>
              <p:cNvSpPr txBox="1">
                <a:spLocks noChangeArrowheads="1"/>
              </p:cNvSpPr>
              <p:nvPr/>
            </p:nvSpPr>
            <p:spPr bwMode="auto">
              <a:xfrm>
                <a:off x="2256" y="384"/>
                <a:ext cx="11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latin typeface="Tahoma" pitchFamily="34" charset="0"/>
                  </a:rPr>
                  <a:t>2 tipi di auto</a:t>
                </a: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2352" y="720"/>
                <a:ext cx="11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5136" name="Group 16"/>
            <p:cNvGrpSpPr>
              <a:grpSpLocks/>
            </p:cNvGrpSpPr>
            <p:nvPr/>
          </p:nvGrpSpPr>
          <p:grpSpPr bwMode="auto">
            <a:xfrm>
              <a:off x="1920" y="720"/>
              <a:ext cx="1872" cy="720"/>
              <a:chOff x="1920" y="720"/>
              <a:chExt cx="1872" cy="720"/>
            </a:xfrm>
          </p:grpSpPr>
          <p:sp>
            <p:nvSpPr>
              <p:cNvPr id="5133" name="Line 13"/>
              <p:cNvSpPr>
                <a:spLocks noChangeShapeType="1"/>
              </p:cNvSpPr>
              <p:nvPr/>
            </p:nvSpPr>
            <p:spPr bwMode="auto">
              <a:xfrm flipH="1">
                <a:off x="1920" y="720"/>
                <a:ext cx="960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>
                <a:off x="2880" y="720"/>
                <a:ext cx="912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19200" y="457200"/>
            <a:ext cx="7239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>
                <a:solidFill>
                  <a:srgbClr val="CC3300"/>
                </a:solidFill>
                <a:latin typeface="Tahoma" pitchFamily="34" charset="0"/>
              </a:rPr>
              <a:t># 1</a:t>
            </a:r>
            <a:r>
              <a:rPr lang="it-IT" altLang="it-IT" sz="2000">
                <a:latin typeface="Tahoma" pitchFamily="34" charset="0"/>
              </a:rPr>
              <a:t>  Se la qualità dell’auto fosse perfettamente osservabile esisterebbero due mercati distinti: uno per la qualità H e uno per la qualità L</a:t>
            </a:r>
          </a:p>
        </p:txBody>
      </p:sp>
      <p:grpSp>
        <p:nvGrpSpPr>
          <p:cNvPr id="6177" name="Group 33"/>
          <p:cNvGrpSpPr>
            <a:grpSpLocks/>
          </p:cNvGrpSpPr>
          <p:nvPr/>
        </p:nvGrpSpPr>
        <p:grpSpPr bwMode="auto">
          <a:xfrm>
            <a:off x="4419600" y="2057400"/>
            <a:ext cx="4491038" cy="3902075"/>
            <a:chOff x="2784" y="1296"/>
            <a:chExt cx="2829" cy="2458"/>
          </a:xfrm>
        </p:grpSpPr>
        <p:grpSp>
          <p:nvGrpSpPr>
            <p:cNvPr id="6151" name="Group 7"/>
            <p:cNvGrpSpPr>
              <a:grpSpLocks/>
            </p:cNvGrpSpPr>
            <p:nvPr/>
          </p:nvGrpSpPr>
          <p:grpSpPr bwMode="auto">
            <a:xfrm>
              <a:off x="3216" y="1392"/>
              <a:ext cx="2304" cy="2064"/>
              <a:chOff x="768" y="1056"/>
              <a:chExt cx="2880" cy="2592"/>
            </a:xfrm>
          </p:grpSpPr>
          <p:sp>
            <p:nvSpPr>
              <p:cNvPr id="6149" name="Line 5"/>
              <p:cNvSpPr>
                <a:spLocks noChangeShapeType="1"/>
              </p:cNvSpPr>
              <p:nvPr/>
            </p:nvSpPr>
            <p:spPr bwMode="auto">
              <a:xfrm>
                <a:off x="768" y="1056"/>
                <a:ext cx="0" cy="25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768" y="3648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5328" y="3504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Q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2880" y="1296"/>
              <a:ext cx="2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P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 flipV="1">
              <a:off x="3504" y="2448"/>
              <a:ext cx="1584" cy="5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3504" y="2448"/>
              <a:ext cx="1776" cy="624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5136" y="2304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S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5280" y="2976"/>
              <a:ext cx="2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D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>
              <a:off x="4320" y="273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70" name="Line 26"/>
            <p:cNvSpPr>
              <a:spLocks noChangeShapeType="1"/>
            </p:cNvSpPr>
            <p:nvPr/>
          </p:nvSpPr>
          <p:spPr bwMode="auto">
            <a:xfrm flipH="1">
              <a:off x="3216" y="273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4176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500</a:t>
              </a:r>
            </a:p>
          </p:txBody>
        </p:sp>
        <p:sp>
          <p:nvSpPr>
            <p:cNvPr id="6173" name="Text Box 29"/>
            <p:cNvSpPr txBox="1">
              <a:spLocks noChangeArrowheads="1"/>
            </p:cNvSpPr>
            <p:nvPr/>
          </p:nvSpPr>
          <p:spPr bwMode="auto">
            <a:xfrm>
              <a:off x="2784" y="2640"/>
              <a:ext cx="3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1000</a:t>
              </a:r>
            </a:p>
          </p:txBody>
        </p:sp>
      </p:grpSp>
      <p:grpSp>
        <p:nvGrpSpPr>
          <p:cNvPr id="6178" name="Group 34"/>
          <p:cNvGrpSpPr>
            <a:grpSpLocks/>
          </p:cNvGrpSpPr>
          <p:nvPr/>
        </p:nvGrpSpPr>
        <p:grpSpPr bwMode="auto">
          <a:xfrm>
            <a:off x="152400" y="1981200"/>
            <a:ext cx="4294188" cy="3978275"/>
            <a:chOff x="96" y="1248"/>
            <a:chExt cx="2705" cy="2506"/>
          </a:xfrm>
        </p:grpSpPr>
        <p:sp>
          <p:nvSpPr>
            <p:cNvPr id="6169" name="Line 25"/>
            <p:cNvSpPr>
              <a:spLocks noChangeShapeType="1"/>
            </p:cNvSpPr>
            <p:nvPr/>
          </p:nvSpPr>
          <p:spPr bwMode="auto">
            <a:xfrm flipH="1">
              <a:off x="528" y="187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6176" name="Group 32"/>
            <p:cNvGrpSpPr>
              <a:grpSpLocks/>
            </p:cNvGrpSpPr>
            <p:nvPr/>
          </p:nvGrpSpPr>
          <p:grpSpPr bwMode="auto">
            <a:xfrm>
              <a:off x="96" y="1248"/>
              <a:ext cx="2705" cy="2506"/>
              <a:chOff x="96" y="1248"/>
              <a:chExt cx="2705" cy="2506"/>
            </a:xfrm>
          </p:grpSpPr>
          <p:grpSp>
            <p:nvGrpSpPr>
              <p:cNvPr id="6152" name="Group 8"/>
              <p:cNvGrpSpPr>
                <a:grpSpLocks/>
              </p:cNvGrpSpPr>
              <p:nvPr/>
            </p:nvGrpSpPr>
            <p:grpSpPr bwMode="auto">
              <a:xfrm>
                <a:off x="528" y="1344"/>
                <a:ext cx="2160" cy="2112"/>
                <a:chOff x="768" y="1056"/>
                <a:chExt cx="2880" cy="2592"/>
              </a:xfrm>
            </p:grpSpPr>
            <p:sp>
              <p:nvSpPr>
                <p:cNvPr id="6153" name="Line 9"/>
                <p:cNvSpPr>
                  <a:spLocks noChangeShapeType="1"/>
                </p:cNvSpPr>
                <p:nvPr/>
              </p:nvSpPr>
              <p:spPr bwMode="auto">
                <a:xfrm>
                  <a:off x="768" y="1056"/>
                  <a:ext cx="0" cy="25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6154" name="Line 10"/>
                <p:cNvSpPr>
                  <a:spLocks noChangeShapeType="1"/>
                </p:cNvSpPr>
                <p:nvPr/>
              </p:nvSpPr>
              <p:spPr bwMode="auto">
                <a:xfrm>
                  <a:off x="768" y="3648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6156" name="Text Box 12"/>
              <p:cNvSpPr txBox="1">
                <a:spLocks noChangeArrowheads="1"/>
              </p:cNvSpPr>
              <p:nvPr/>
            </p:nvSpPr>
            <p:spPr bwMode="auto">
              <a:xfrm>
                <a:off x="2496" y="3504"/>
                <a:ext cx="30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Q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  <p:sp>
            <p:nvSpPr>
              <p:cNvPr id="6157" name="Text Box 13"/>
              <p:cNvSpPr txBox="1">
                <a:spLocks noChangeArrowheads="1"/>
              </p:cNvSpPr>
              <p:nvPr/>
            </p:nvSpPr>
            <p:spPr bwMode="auto">
              <a:xfrm>
                <a:off x="192" y="1248"/>
                <a:ext cx="2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P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  <p:sp>
            <p:nvSpPr>
              <p:cNvPr id="6159" name="Line 15"/>
              <p:cNvSpPr>
                <a:spLocks noChangeShapeType="1"/>
              </p:cNvSpPr>
              <p:nvPr/>
            </p:nvSpPr>
            <p:spPr bwMode="auto">
              <a:xfrm flipV="1">
                <a:off x="768" y="1584"/>
                <a:ext cx="1584" cy="576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0" name="Line 16"/>
              <p:cNvSpPr>
                <a:spLocks noChangeShapeType="1"/>
              </p:cNvSpPr>
              <p:nvPr/>
            </p:nvSpPr>
            <p:spPr bwMode="auto">
              <a:xfrm>
                <a:off x="768" y="1584"/>
                <a:ext cx="1776" cy="624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1" name="Text Box 17"/>
              <p:cNvSpPr txBox="1">
                <a:spLocks noChangeArrowheads="1"/>
              </p:cNvSpPr>
              <p:nvPr/>
            </p:nvSpPr>
            <p:spPr bwMode="auto">
              <a:xfrm>
                <a:off x="2256" y="1344"/>
                <a:ext cx="28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S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  <p:sp>
            <p:nvSpPr>
              <p:cNvPr id="6162" name="Text Box 18"/>
              <p:cNvSpPr txBox="1">
                <a:spLocks noChangeArrowheads="1"/>
              </p:cNvSpPr>
              <p:nvPr/>
            </p:nvSpPr>
            <p:spPr bwMode="auto">
              <a:xfrm>
                <a:off x="2304" y="2208"/>
                <a:ext cx="30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  <p:sp>
            <p:nvSpPr>
              <p:cNvPr id="6167" name="Line 23"/>
              <p:cNvSpPr>
                <a:spLocks noChangeShapeType="1"/>
              </p:cNvSpPr>
              <p:nvPr/>
            </p:nvSpPr>
            <p:spPr bwMode="auto">
              <a:xfrm>
                <a:off x="1584" y="1872"/>
                <a:ext cx="0" cy="15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71" name="Text Box 27"/>
              <p:cNvSpPr txBox="1">
                <a:spLocks noChangeArrowheads="1"/>
              </p:cNvSpPr>
              <p:nvPr/>
            </p:nvSpPr>
            <p:spPr bwMode="auto">
              <a:xfrm>
                <a:off x="1440" y="3552"/>
                <a:ext cx="29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latin typeface="Tahoma" pitchFamily="34" charset="0"/>
                  </a:rPr>
                  <a:t>500</a:t>
                </a:r>
              </a:p>
            </p:txBody>
          </p:sp>
          <p:sp>
            <p:nvSpPr>
              <p:cNvPr id="6174" name="Text Box 30"/>
              <p:cNvSpPr txBox="1">
                <a:spLocks noChangeArrowheads="1"/>
              </p:cNvSpPr>
              <p:nvPr/>
            </p:nvSpPr>
            <p:spPr bwMode="auto">
              <a:xfrm>
                <a:off x="96" y="1776"/>
                <a:ext cx="3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latin typeface="Tahoma" pitchFamily="34" charset="0"/>
                  </a:rPr>
                  <a:t>2000</a:t>
                </a:r>
              </a:p>
            </p:txBody>
          </p:sp>
        </p:grpSp>
      </p:grp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1828800" y="6096000"/>
            <a:ext cx="5865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solidFill>
                  <a:srgbClr val="CC3300"/>
                </a:solidFill>
                <a:latin typeface="Tahoma" pitchFamily="34" charset="0"/>
              </a:rPr>
              <a:t>Il prezzo segnala correttamente la qualità dell’auto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19200" y="457200"/>
            <a:ext cx="7239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>
                <a:solidFill>
                  <a:srgbClr val="CC3300"/>
                </a:solidFill>
                <a:latin typeface="Tahoma" pitchFamily="34" charset="0"/>
              </a:rPr>
              <a:t># 2</a:t>
            </a:r>
            <a:r>
              <a:rPr lang="it-IT" altLang="it-IT" sz="2000">
                <a:latin typeface="Tahoma" pitchFamily="34" charset="0"/>
              </a:rPr>
              <a:t> La qualità dell’auto </a:t>
            </a:r>
            <a:r>
              <a:rPr lang="it-IT" altLang="it-IT" sz="2000" u="sng">
                <a:latin typeface="Tahoma" pitchFamily="34" charset="0"/>
              </a:rPr>
              <a:t>NON è osservabile</a:t>
            </a:r>
            <a:r>
              <a:rPr lang="it-IT" altLang="it-IT" sz="2000">
                <a:latin typeface="Tahoma" pitchFamily="34" charset="0"/>
              </a:rPr>
              <a:t>. Gli acquirenti che desiderano un’auto H sanno che è possibile un bidone e quelli che si accontentano di un’auto L sanno che è possibile che acquistino un auto buona.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1219200" y="1676400"/>
            <a:ext cx="7239000" cy="1997075"/>
            <a:chOff x="768" y="1056"/>
            <a:chExt cx="4560" cy="1258"/>
          </a:xfrm>
        </p:grpSpPr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2976" y="10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768" y="1680"/>
              <a:ext cx="4560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Se i consumatori sanno che ci sono 500 auto H e 500 auto L ciascuno sa che c’è una probabilità del 50% di acquistare un’auto buona e 50% di acquistare un bidone</a:t>
              </a:r>
            </a:p>
          </p:txBody>
        </p:sp>
      </p:grpSp>
      <p:grpSp>
        <p:nvGrpSpPr>
          <p:cNvPr id="7177" name="Group 9"/>
          <p:cNvGrpSpPr>
            <a:grpSpLocks/>
          </p:cNvGrpSpPr>
          <p:nvPr/>
        </p:nvGrpSpPr>
        <p:grpSpPr bwMode="auto">
          <a:xfrm>
            <a:off x="1295400" y="3733800"/>
            <a:ext cx="7239000" cy="1981200"/>
            <a:chOff x="816" y="2352"/>
            <a:chExt cx="4560" cy="1248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816" y="2928"/>
              <a:ext cx="456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>
                  <a:solidFill>
                    <a:srgbClr val="CC3300"/>
                  </a:solidFill>
                  <a:latin typeface="Tahoma" pitchFamily="34" charset="0"/>
                </a:rPr>
                <a:t>Che cosa succede?</a:t>
              </a:r>
            </a:p>
            <a:p>
              <a:r>
                <a:rPr lang="it-IT" altLang="it-IT" sz="2000">
                  <a:latin typeface="Tahoma" pitchFamily="34" charset="0"/>
                </a:rPr>
                <a:t>Perché il rivenditore (che la conosce) semplicemente non dichiara la vera qualità del bene?</a:t>
              </a:r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976" y="2352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457200" y="609600"/>
            <a:ext cx="3048000" cy="1371600"/>
          </a:xfrm>
          <a:prstGeom prst="wedgeRoundRectCallout">
            <a:avLst>
              <a:gd name="adj1" fmla="val -65574"/>
              <a:gd name="adj2" fmla="val 149884"/>
              <a:gd name="adj3" fmla="val 16667"/>
            </a:avLst>
          </a:prstGeom>
          <a:solidFill>
            <a:srgbClr val="CCFFFF">
              <a:alpha val="50000"/>
            </a:srgbClr>
          </a:solidFill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it-IT" altLang="it-IT"/>
              <a:t> … le giuro che non è un bidone… parola mia!</a:t>
            </a:r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3276600" y="609600"/>
            <a:ext cx="5440363" cy="5867400"/>
            <a:chOff x="2064" y="384"/>
            <a:chExt cx="3427" cy="3696"/>
          </a:xfrm>
        </p:grpSpPr>
        <p:pic>
          <p:nvPicPr>
            <p:cNvPr id="8195" name="Picture 3" descr="http://www.ilcacciatore.com/wp-content/uploads/paperino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976"/>
              <a:ext cx="1075" cy="1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2064" y="384"/>
              <a:ext cx="3360" cy="2304"/>
            </a:xfrm>
            <a:prstGeom prst="cloudCallout">
              <a:avLst>
                <a:gd name="adj1" fmla="val 19435"/>
                <a:gd name="adj2" fmla="val 812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it-IT" altLang="it-IT"/>
            </a:p>
          </p:txBody>
        </p:sp>
      </p:grpSp>
      <p:grpSp>
        <p:nvGrpSpPr>
          <p:cNvPr id="8206" name="Group 14"/>
          <p:cNvGrpSpPr>
            <a:grpSpLocks/>
          </p:cNvGrpSpPr>
          <p:nvPr/>
        </p:nvGrpSpPr>
        <p:grpSpPr bwMode="auto">
          <a:xfrm>
            <a:off x="3886200" y="1143000"/>
            <a:ext cx="4278313" cy="2667000"/>
            <a:chOff x="2448" y="720"/>
            <a:chExt cx="2695" cy="1680"/>
          </a:xfrm>
        </p:grpSpPr>
        <p:pic>
          <p:nvPicPr>
            <p:cNvPr id="8199" name="Picture 7" descr="http://blufiles.storage.live.com/y1plm3IGwsXRkOeuuU2L59_egcvIg21WM770qsbT-cDDYvc_3i4q8Ne6_rypbpckH334uDGKTqirI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768"/>
              <a:ext cx="1318" cy="1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01" name="Picture 9" descr="http://img440.imageshack.us/img440/6814/seraptusvonrupp9f9296wx3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720"/>
              <a:ext cx="775" cy="1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3792" y="720"/>
              <a:ext cx="531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2900"/>
                <a:t>?</a:t>
              </a:r>
            </a:p>
          </p:txBody>
        </p:sp>
      </p:grp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279525" y="4605338"/>
            <a:ext cx="3816350" cy="192722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Tahoma" pitchFamily="34" charset="0"/>
              </a:rPr>
              <a:t>il punto è che anche la qualità del rivenditore non è osservabile ! !</a:t>
            </a:r>
          </a:p>
          <a:p>
            <a:r>
              <a:rPr lang="it-IT" altLang="it-IT" i="1">
                <a:latin typeface="Tahoma" pitchFamily="34" charset="0"/>
              </a:rPr>
              <a:t>Vediamo allora cosa succede ….</a:t>
            </a:r>
            <a:r>
              <a:rPr lang="it-IT" altLang="it-IT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295400" y="152400"/>
            <a:ext cx="6057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Poiché la qualità non è osservabile la domanda di mercato rifletterà questa incertezza: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905000" y="838200"/>
            <a:ext cx="48768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2000">
                <a:solidFill>
                  <a:srgbClr val="009900"/>
                </a:solidFill>
                <a:latin typeface="Tahoma" pitchFamily="34" charset="0"/>
              </a:rPr>
              <a:t>D</a:t>
            </a:r>
            <a:r>
              <a:rPr lang="it-IT" altLang="it-IT" sz="1400">
                <a:solidFill>
                  <a:srgbClr val="009900"/>
                </a:solidFill>
                <a:latin typeface="Tahoma" pitchFamily="34" charset="0"/>
              </a:rPr>
              <a:t>M</a:t>
            </a:r>
            <a:r>
              <a:rPr lang="it-IT" altLang="it-IT" sz="1400">
                <a:latin typeface="Tahoma" pitchFamily="34" charset="0"/>
              </a:rPr>
              <a:t> = Prob(auto buona)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H </a:t>
            </a:r>
            <a:r>
              <a:rPr lang="it-IT" altLang="it-IT" sz="1800">
                <a:latin typeface="Tahoma" pitchFamily="34" charset="0"/>
              </a:rPr>
              <a:t>+ </a:t>
            </a:r>
            <a:r>
              <a:rPr lang="it-IT" altLang="it-IT" sz="1400">
                <a:latin typeface="Tahoma" pitchFamily="34" charset="0"/>
              </a:rPr>
              <a:t>Prob(bidone)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L </a:t>
            </a:r>
          </a:p>
          <a:p>
            <a:pPr algn="ctr"/>
            <a:r>
              <a:rPr lang="it-IT" altLang="it-IT" sz="1400">
                <a:latin typeface="Tahoma" pitchFamily="34" charset="0"/>
              </a:rPr>
              <a:t> </a:t>
            </a:r>
          </a:p>
          <a:p>
            <a:pPr algn="ctr"/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M = (1/2)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H </a:t>
            </a:r>
            <a:r>
              <a:rPr lang="it-IT" altLang="it-IT" sz="1800">
                <a:latin typeface="Tahoma" pitchFamily="34" charset="0"/>
              </a:rPr>
              <a:t>+ </a:t>
            </a:r>
            <a:r>
              <a:rPr lang="it-IT" altLang="it-IT" sz="1400">
                <a:latin typeface="Tahoma" pitchFamily="34" charset="0"/>
              </a:rPr>
              <a:t>(1/2)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L </a:t>
            </a:r>
          </a:p>
          <a:p>
            <a:pPr algn="ctr"/>
            <a:endParaRPr lang="it-IT" altLang="it-IT" sz="1400">
              <a:latin typeface="Tahoma" pitchFamily="34" charset="0"/>
            </a:endParaRPr>
          </a:p>
        </p:txBody>
      </p:sp>
      <p:grpSp>
        <p:nvGrpSpPr>
          <p:cNvPr id="9265" name="Group 49"/>
          <p:cNvGrpSpPr>
            <a:grpSpLocks/>
          </p:cNvGrpSpPr>
          <p:nvPr/>
        </p:nvGrpSpPr>
        <p:grpSpPr bwMode="auto">
          <a:xfrm>
            <a:off x="4572000" y="2057400"/>
            <a:ext cx="4338638" cy="3902075"/>
            <a:chOff x="2880" y="1296"/>
            <a:chExt cx="2733" cy="2458"/>
          </a:xfrm>
        </p:grpSpPr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3216" y="1392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3216" y="345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5328" y="3504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Q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2880" y="1296"/>
              <a:ext cx="2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P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</p:grpSp>
      <p:grpSp>
        <p:nvGrpSpPr>
          <p:cNvPr id="9264" name="Group 48"/>
          <p:cNvGrpSpPr>
            <a:grpSpLocks/>
          </p:cNvGrpSpPr>
          <p:nvPr/>
        </p:nvGrpSpPr>
        <p:grpSpPr bwMode="auto">
          <a:xfrm>
            <a:off x="304800" y="1981200"/>
            <a:ext cx="4141788" cy="3978275"/>
            <a:chOff x="192" y="1248"/>
            <a:chExt cx="2609" cy="2506"/>
          </a:xfrm>
        </p:grpSpPr>
        <p:grpSp>
          <p:nvGrpSpPr>
            <p:cNvPr id="9237" name="Group 21"/>
            <p:cNvGrpSpPr>
              <a:grpSpLocks/>
            </p:cNvGrpSpPr>
            <p:nvPr/>
          </p:nvGrpSpPr>
          <p:grpSpPr bwMode="auto">
            <a:xfrm>
              <a:off x="528" y="1344"/>
              <a:ext cx="2160" cy="2112"/>
              <a:chOff x="768" y="1056"/>
              <a:chExt cx="2880" cy="2592"/>
            </a:xfrm>
          </p:grpSpPr>
          <p:sp>
            <p:nvSpPr>
              <p:cNvPr id="9238" name="Line 22"/>
              <p:cNvSpPr>
                <a:spLocks noChangeShapeType="1"/>
              </p:cNvSpPr>
              <p:nvPr/>
            </p:nvSpPr>
            <p:spPr bwMode="auto">
              <a:xfrm>
                <a:off x="768" y="1056"/>
                <a:ext cx="0" cy="25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39" name="Line 23"/>
              <p:cNvSpPr>
                <a:spLocks noChangeShapeType="1"/>
              </p:cNvSpPr>
              <p:nvPr/>
            </p:nvSpPr>
            <p:spPr bwMode="auto">
              <a:xfrm>
                <a:off x="768" y="3648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9240" name="Text Box 24"/>
            <p:cNvSpPr txBox="1">
              <a:spLocks noChangeArrowheads="1"/>
            </p:cNvSpPr>
            <p:nvPr/>
          </p:nvSpPr>
          <p:spPr bwMode="auto">
            <a:xfrm>
              <a:off x="2496" y="3504"/>
              <a:ext cx="3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Q</a:t>
              </a:r>
              <a:r>
                <a:rPr lang="it-IT" altLang="it-IT" sz="1400">
                  <a:latin typeface="Tahoma" pitchFamily="34" charset="0"/>
                </a:rPr>
                <a:t>H</a:t>
              </a:r>
            </a:p>
          </p:txBody>
        </p:sp>
        <p:sp>
          <p:nvSpPr>
            <p:cNvPr id="9241" name="Text Box 25"/>
            <p:cNvSpPr txBox="1">
              <a:spLocks noChangeArrowheads="1"/>
            </p:cNvSpPr>
            <p:nvPr/>
          </p:nvSpPr>
          <p:spPr bwMode="auto">
            <a:xfrm>
              <a:off x="192" y="1248"/>
              <a:ext cx="2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P</a:t>
              </a:r>
              <a:r>
                <a:rPr lang="it-IT" altLang="it-IT" sz="1400">
                  <a:latin typeface="Tahoma" pitchFamily="34" charset="0"/>
                </a:rPr>
                <a:t>H</a:t>
              </a:r>
            </a:p>
          </p:txBody>
        </p:sp>
      </p:grpSp>
      <p:grpSp>
        <p:nvGrpSpPr>
          <p:cNvPr id="9267" name="Group 51"/>
          <p:cNvGrpSpPr>
            <a:grpSpLocks/>
          </p:cNvGrpSpPr>
          <p:nvPr/>
        </p:nvGrpSpPr>
        <p:grpSpPr bwMode="auto">
          <a:xfrm>
            <a:off x="1066800" y="2133600"/>
            <a:ext cx="3373438" cy="3810000"/>
            <a:chOff x="672" y="1344"/>
            <a:chExt cx="2125" cy="2400"/>
          </a:xfrm>
        </p:grpSpPr>
        <p:grpSp>
          <p:nvGrpSpPr>
            <p:cNvPr id="9266" name="Group 50"/>
            <p:cNvGrpSpPr>
              <a:grpSpLocks/>
            </p:cNvGrpSpPr>
            <p:nvPr/>
          </p:nvGrpSpPr>
          <p:grpSpPr bwMode="auto">
            <a:xfrm>
              <a:off x="672" y="1344"/>
              <a:ext cx="2125" cy="1104"/>
              <a:chOff x="672" y="1344"/>
              <a:chExt cx="2125" cy="1104"/>
            </a:xfrm>
          </p:grpSpPr>
          <p:sp>
            <p:nvSpPr>
              <p:cNvPr id="9242" name="Line 26"/>
              <p:cNvSpPr>
                <a:spLocks noChangeShapeType="1"/>
              </p:cNvSpPr>
              <p:nvPr/>
            </p:nvSpPr>
            <p:spPr bwMode="auto">
              <a:xfrm flipV="1">
                <a:off x="672" y="1392"/>
                <a:ext cx="1680" cy="1056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43" name="Line 27"/>
              <p:cNvSpPr>
                <a:spLocks noChangeShapeType="1"/>
              </p:cNvSpPr>
              <p:nvPr/>
            </p:nvSpPr>
            <p:spPr bwMode="auto">
              <a:xfrm>
                <a:off x="768" y="1584"/>
                <a:ext cx="1776" cy="624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44" name="Text Box 28"/>
              <p:cNvSpPr txBox="1">
                <a:spLocks noChangeArrowheads="1"/>
              </p:cNvSpPr>
              <p:nvPr/>
            </p:nvSpPr>
            <p:spPr bwMode="auto">
              <a:xfrm>
                <a:off x="2352" y="1344"/>
                <a:ext cx="28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S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  <p:sp>
            <p:nvSpPr>
              <p:cNvPr id="9245" name="Text Box 29"/>
              <p:cNvSpPr txBox="1">
                <a:spLocks noChangeArrowheads="1"/>
              </p:cNvSpPr>
              <p:nvPr/>
            </p:nvSpPr>
            <p:spPr bwMode="auto">
              <a:xfrm>
                <a:off x="2496" y="1968"/>
                <a:ext cx="30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H</a:t>
                </a:r>
              </a:p>
            </p:txBody>
          </p:sp>
        </p:grp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1584" y="1872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7" name="Text Box 31"/>
            <p:cNvSpPr txBox="1">
              <a:spLocks noChangeArrowheads="1"/>
            </p:cNvSpPr>
            <p:nvPr/>
          </p:nvSpPr>
          <p:spPr bwMode="auto">
            <a:xfrm>
              <a:off x="1440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500</a:t>
              </a:r>
            </a:p>
          </p:txBody>
        </p:sp>
      </p:grpSp>
      <p:grpSp>
        <p:nvGrpSpPr>
          <p:cNvPr id="9269" name="Group 53"/>
          <p:cNvGrpSpPr>
            <a:grpSpLocks/>
          </p:cNvGrpSpPr>
          <p:nvPr/>
        </p:nvGrpSpPr>
        <p:grpSpPr bwMode="auto">
          <a:xfrm>
            <a:off x="152400" y="3124200"/>
            <a:ext cx="8570913" cy="1311275"/>
            <a:chOff x="96" y="1968"/>
            <a:chExt cx="5399" cy="826"/>
          </a:xfrm>
        </p:grpSpPr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96" y="2112"/>
              <a:ext cx="3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1500</a:t>
              </a:r>
            </a:p>
          </p:txBody>
        </p:sp>
        <p:grpSp>
          <p:nvGrpSpPr>
            <p:cNvPr id="9251" name="Group 35"/>
            <p:cNvGrpSpPr>
              <a:grpSpLocks/>
            </p:cNvGrpSpPr>
            <p:nvPr/>
          </p:nvGrpSpPr>
          <p:grpSpPr bwMode="auto">
            <a:xfrm>
              <a:off x="672" y="2064"/>
              <a:ext cx="1847" cy="730"/>
              <a:chOff x="672" y="2064"/>
              <a:chExt cx="1847" cy="730"/>
            </a:xfrm>
          </p:grpSpPr>
          <p:sp>
            <p:nvSpPr>
              <p:cNvPr id="9249" name="Line 33"/>
              <p:cNvSpPr>
                <a:spLocks noChangeShapeType="1"/>
              </p:cNvSpPr>
              <p:nvPr/>
            </p:nvSpPr>
            <p:spPr bwMode="auto">
              <a:xfrm>
                <a:off x="672" y="2064"/>
                <a:ext cx="1536" cy="57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0" name="Rectangle 34"/>
              <p:cNvSpPr>
                <a:spLocks noChangeArrowheads="1"/>
              </p:cNvSpPr>
              <p:nvPr/>
            </p:nvSpPr>
            <p:spPr bwMode="auto">
              <a:xfrm>
                <a:off x="2208" y="2544"/>
                <a:ext cx="31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M</a:t>
                </a:r>
              </a:p>
            </p:txBody>
          </p:sp>
        </p:grpSp>
        <p:grpSp>
          <p:nvGrpSpPr>
            <p:cNvPr id="9252" name="Group 36"/>
            <p:cNvGrpSpPr>
              <a:grpSpLocks/>
            </p:cNvGrpSpPr>
            <p:nvPr/>
          </p:nvGrpSpPr>
          <p:grpSpPr bwMode="auto">
            <a:xfrm>
              <a:off x="3648" y="1968"/>
              <a:ext cx="1847" cy="762"/>
              <a:chOff x="672" y="2064"/>
              <a:chExt cx="1847" cy="715"/>
            </a:xfrm>
          </p:grpSpPr>
          <p:sp>
            <p:nvSpPr>
              <p:cNvPr id="9253" name="Line 37"/>
              <p:cNvSpPr>
                <a:spLocks noChangeShapeType="1"/>
              </p:cNvSpPr>
              <p:nvPr/>
            </p:nvSpPr>
            <p:spPr bwMode="auto">
              <a:xfrm>
                <a:off x="672" y="2064"/>
                <a:ext cx="1536" cy="57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4" name="Rectangle 38"/>
              <p:cNvSpPr>
                <a:spLocks noChangeArrowheads="1"/>
              </p:cNvSpPr>
              <p:nvPr/>
            </p:nvSpPr>
            <p:spPr bwMode="auto">
              <a:xfrm>
                <a:off x="2208" y="2544"/>
                <a:ext cx="311" cy="2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M</a:t>
                </a:r>
              </a:p>
            </p:txBody>
          </p:sp>
        </p:grpSp>
        <p:sp>
          <p:nvSpPr>
            <p:cNvPr id="9256" name="Line 40"/>
            <p:cNvSpPr>
              <a:spLocks noChangeShapeType="1"/>
            </p:cNvSpPr>
            <p:nvPr/>
          </p:nvSpPr>
          <p:spPr bwMode="auto">
            <a:xfrm>
              <a:off x="528" y="2208"/>
              <a:ext cx="3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268" name="Group 52"/>
          <p:cNvGrpSpPr>
            <a:grpSpLocks/>
          </p:cNvGrpSpPr>
          <p:nvPr/>
        </p:nvGrpSpPr>
        <p:grpSpPr bwMode="auto">
          <a:xfrm>
            <a:off x="5257800" y="2209800"/>
            <a:ext cx="2732088" cy="3733800"/>
            <a:chOff x="3312" y="1392"/>
            <a:chExt cx="1721" cy="2352"/>
          </a:xfrm>
        </p:grpSpPr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 flipV="1">
              <a:off x="3504" y="1680"/>
              <a:ext cx="1200" cy="139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7" name="Line 11"/>
            <p:cNvSpPr>
              <a:spLocks noChangeShapeType="1"/>
            </p:cNvSpPr>
            <p:nvPr/>
          </p:nvSpPr>
          <p:spPr bwMode="auto">
            <a:xfrm>
              <a:off x="3312" y="2496"/>
              <a:ext cx="1440" cy="67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4752" y="1392"/>
              <a:ext cx="2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S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4752" y="3072"/>
              <a:ext cx="2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D</a:t>
              </a:r>
              <a:r>
                <a:rPr lang="it-IT" altLang="it-IT" sz="1400">
                  <a:latin typeface="Tahoma" pitchFamily="34" charset="0"/>
                </a:rPr>
                <a:t>L</a:t>
              </a:r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3648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500</a:t>
              </a:r>
            </a:p>
          </p:txBody>
        </p:sp>
        <p:sp>
          <p:nvSpPr>
            <p:cNvPr id="9260" name="Line 44"/>
            <p:cNvSpPr>
              <a:spLocks noChangeShapeType="1"/>
            </p:cNvSpPr>
            <p:nvPr/>
          </p:nvSpPr>
          <p:spPr bwMode="auto">
            <a:xfrm>
              <a:off x="3792" y="273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270" name="Group 54"/>
          <p:cNvGrpSpPr>
            <a:grpSpLocks/>
          </p:cNvGrpSpPr>
          <p:nvPr/>
        </p:nvGrpSpPr>
        <p:grpSpPr bwMode="auto">
          <a:xfrm>
            <a:off x="1447800" y="3505200"/>
            <a:ext cx="838200" cy="2438400"/>
            <a:chOff x="912" y="2208"/>
            <a:chExt cx="528" cy="1536"/>
          </a:xfrm>
        </p:grpSpPr>
        <p:sp>
          <p:nvSpPr>
            <p:cNvPr id="9255" name="Line 39"/>
            <p:cNvSpPr>
              <a:spLocks noChangeShapeType="1"/>
            </p:cNvSpPr>
            <p:nvPr/>
          </p:nvSpPr>
          <p:spPr bwMode="auto">
            <a:xfrm>
              <a:off x="1056" y="2208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8" name="Text Box 42"/>
            <p:cNvSpPr txBox="1">
              <a:spLocks noChangeArrowheads="1"/>
            </p:cNvSpPr>
            <p:nvPr/>
          </p:nvSpPr>
          <p:spPr bwMode="auto">
            <a:xfrm>
              <a:off x="912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250</a:t>
              </a:r>
            </a:p>
          </p:txBody>
        </p:sp>
        <p:sp>
          <p:nvSpPr>
            <p:cNvPr id="9261" name="Line 45"/>
            <p:cNvSpPr>
              <a:spLocks noChangeShapeType="1"/>
            </p:cNvSpPr>
            <p:nvPr/>
          </p:nvSpPr>
          <p:spPr bwMode="auto">
            <a:xfrm flipH="1">
              <a:off x="1200" y="3648"/>
              <a:ext cx="24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271" name="Group 55"/>
          <p:cNvGrpSpPr>
            <a:grpSpLocks/>
          </p:cNvGrpSpPr>
          <p:nvPr/>
        </p:nvGrpSpPr>
        <p:grpSpPr bwMode="auto">
          <a:xfrm>
            <a:off x="6248400" y="3505200"/>
            <a:ext cx="931863" cy="2438400"/>
            <a:chOff x="3936" y="2208"/>
            <a:chExt cx="587" cy="1536"/>
          </a:xfrm>
        </p:grpSpPr>
        <p:sp>
          <p:nvSpPr>
            <p:cNvPr id="9257" name="Line 41"/>
            <p:cNvSpPr>
              <a:spLocks noChangeShapeType="1"/>
            </p:cNvSpPr>
            <p:nvPr/>
          </p:nvSpPr>
          <p:spPr bwMode="auto">
            <a:xfrm>
              <a:off x="4272" y="2208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59" name="Text Box 43"/>
            <p:cNvSpPr txBox="1">
              <a:spLocks noChangeArrowheads="1"/>
            </p:cNvSpPr>
            <p:nvPr/>
          </p:nvSpPr>
          <p:spPr bwMode="auto">
            <a:xfrm>
              <a:off x="4224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750</a:t>
              </a:r>
            </a:p>
          </p:txBody>
        </p:sp>
        <p:sp>
          <p:nvSpPr>
            <p:cNvPr id="9262" name="Line 46"/>
            <p:cNvSpPr>
              <a:spLocks noChangeShapeType="1"/>
            </p:cNvSpPr>
            <p:nvPr/>
          </p:nvSpPr>
          <p:spPr bwMode="auto">
            <a:xfrm>
              <a:off x="3936" y="3648"/>
              <a:ext cx="288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90600" y="381000"/>
            <a:ext cx="7315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Il processo di </a:t>
            </a:r>
            <a:r>
              <a:rPr lang="it-IT" altLang="it-IT" sz="1800" b="1">
                <a:latin typeface="Tahoma" pitchFamily="34" charset="0"/>
              </a:rPr>
              <a:t>selezione avversa</a:t>
            </a:r>
            <a:r>
              <a:rPr lang="it-IT" altLang="it-IT" sz="1800">
                <a:latin typeface="Tahoma" pitchFamily="34" charset="0"/>
              </a:rPr>
              <a:t> è innescato: la qualità bassa sta scacciando dal mercato la qualità alta. La domanda di mercato rifletterà la maggiore probabilità (750/1000 = ¾) di acquistare un bidone ….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81200" y="1600200"/>
            <a:ext cx="487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2000">
                <a:solidFill>
                  <a:srgbClr val="009900"/>
                </a:solidFill>
                <a:latin typeface="Tahoma" pitchFamily="34" charset="0"/>
              </a:rPr>
              <a:t>D</a:t>
            </a:r>
            <a:r>
              <a:rPr lang="it-IT" altLang="it-IT" sz="1400">
                <a:solidFill>
                  <a:srgbClr val="009900"/>
                </a:solidFill>
                <a:latin typeface="Tahoma" pitchFamily="34" charset="0"/>
              </a:rPr>
              <a:t>MM</a:t>
            </a:r>
            <a:r>
              <a:rPr lang="it-IT" altLang="it-IT" sz="1400">
                <a:latin typeface="Tahoma" pitchFamily="34" charset="0"/>
              </a:rPr>
              <a:t> = (1/3)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H </a:t>
            </a:r>
            <a:r>
              <a:rPr lang="it-IT" altLang="it-IT" sz="1800">
                <a:latin typeface="Tahoma" pitchFamily="34" charset="0"/>
              </a:rPr>
              <a:t>+ </a:t>
            </a:r>
            <a:r>
              <a:rPr lang="it-IT" altLang="it-IT" sz="1400">
                <a:latin typeface="Tahoma" pitchFamily="34" charset="0"/>
              </a:rPr>
              <a:t>(3/4) </a:t>
            </a:r>
            <a:r>
              <a:rPr lang="it-IT" altLang="it-IT" sz="2000">
                <a:latin typeface="Tahoma" pitchFamily="34" charset="0"/>
              </a:rPr>
              <a:t>D</a:t>
            </a:r>
            <a:r>
              <a:rPr lang="it-IT" altLang="it-IT" sz="1400">
                <a:latin typeface="Tahoma" pitchFamily="34" charset="0"/>
              </a:rPr>
              <a:t>L </a:t>
            </a:r>
          </a:p>
        </p:txBody>
      </p:sp>
      <p:grpSp>
        <p:nvGrpSpPr>
          <p:cNvPr id="10309" name="Group 69"/>
          <p:cNvGrpSpPr>
            <a:grpSpLocks/>
          </p:cNvGrpSpPr>
          <p:nvPr/>
        </p:nvGrpSpPr>
        <p:grpSpPr bwMode="auto">
          <a:xfrm>
            <a:off x="304800" y="1981200"/>
            <a:ext cx="4141788" cy="3978275"/>
            <a:chOff x="192" y="1248"/>
            <a:chExt cx="2609" cy="2506"/>
          </a:xfrm>
        </p:grpSpPr>
        <p:grpSp>
          <p:nvGrpSpPr>
            <p:cNvPr id="10304" name="Group 64"/>
            <p:cNvGrpSpPr>
              <a:grpSpLocks/>
            </p:cNvGrpSpPr>
            <p:nvPr/>
          </p:nvGrpSpPr>
          <p:grpSpPr bwMode="auto">
            <a:xfrm>
              <a:off x="192" y="1248"/>
              <a:ext cx="2609" cy="2506"/>
              <a:chOff x="192" y="1248"/>
              <a:chExt cx="2609" cy="2506"/>
            </a:xfrm>
          </p:grpSpPr>
          <p:grpSp>
            <p:nvGrpSpPr>
              <p:cNvPr id="10249" name="Group 9"/>
              <p:cNvGrpSpPr>
                <a:grpSpLocks/>
              </p:cNvGrpSpPr>
              <p:nvPr/>
            </p:nvGrpSpPr>
            <p:grpSpPr bwMode="auto">
              <a:xfrm>
                <a:off x="192" y="1248"/>
                <a:ext cx="2609" cy="2506"/>
                <a:chOff x="192" y="1248"/>
                <a:chExt cx="2609" cy="2506"/>
              </a:xfrm>
            </p:grpSpPr>
            <p:grpSp>
              <p:nvGrpSpPr>
                <p:cNvPr id="10250" name="Group 10"/>
                <p:cNvGrpSpPr>
                  <a:grpSpLocks/>
                </p:cNvGrpSpPr>
                <p:nvPr/>
              </p:nvGrpSpPr>
              <p:grpSpPr bwMode="auto">
                <a:xfrm>
                  <a:off x="528" y="1344"/>
                  <a:ext cx="2160" cy="2112"/>
                  <a:chOff x="768" y="1056"/>
                  <a:chExt cx="2880" cy="2592"/>
                </a:xfrm>
              </p:grpSpPr>
              <p:sp>
                <p:nvSpPr>
                  <p:cNvPr id="102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768" y="1056"/>
                    <a:ext cx="0" cy="25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0252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768" y="3648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1025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496" y="3504"/>
                  <a:ext cx="305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latin typeface="Tahoma" pitchFamily="34" charset="0"/>
                    </a:rPr>
                    <a:t>Q</a:t>
                  </a:r>
                  <a:r>
                    <a:rPr lang="it-IT" altLang="it-IT" sz="1400">
                      <a:latin typeface="Tahoma" pitchFamily="34" charset="0"/>
                    </a:rPr>
                    <a:t>H</a:t>
                  </a:r>
                </a:p>
              </p:txBody>
            </p:sp>
            <p:sp>
              <p:nvSpPr>
                <p:cNvPr id="1025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92" y="1248"/>
                  <a:ext cx="28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latin typeface="Tahoma" pitchFamily="34" charset="0"/>
                    </a:rPr>
                    <a:t>P</a:t>
                  </a:r>
                  <a:r>
                    <a:rPr lang="it-IT" altLang="it-IT" sz="1400">
                      <a:latin typeface="Tahoma" pitchFamily="34" charset="0"/>
                    </a:rPr>
                    <a:t>H</a:t>
                  </a:r>
                </a:p>
              </p:txBody>
            </p:sp>
          </p:grpSp>
          <p:grpSp>
            <p:nvGrpSpPr>
              <p:cNvPr id="10303" name="Group 63"/>
              <p:cNvGrpSpPr>
                <a:grpSpLocks/>
              </p:cNvGrpSpPr>
              <p:nvPr/>
            </p:nvGrpSpPr>
            <p:grpSpPr bwMode="auto">
              <a:xfrm>
                <a:off x="672" y="1344"/>
                <a:ext cx="2125" cy="2112"/>
                <a:chOff x="672" y="1344"/>
                <a:chExt cx="2125" cy="2112"/>
              </a:xfrm>
            </p:grpSpPr>
            <p:sp>
              <p:nvSpPr>
                <p:cNvPr id="10274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8" y="2544"/>
                  <a:ext cx="31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latin typeface="Tahoma" pitchFamily="34" charset="0"/>
                    </a:rPr>
                    <a:t>D</a:t>
                  </a:r>
                  <a:r>
                    <a:rPr lang="it-IT" altLang="it-IT" sz="1400">
                      <a:latin typeface="Tahoma" pitchFamily="34" charset="0"/>
                    </a:rPr>
                    <a:t>M</a:t>
                  </a:r>
                </a:p>
              </p:txBody>
            </p:sp>
            <p:grpSp>
              <p:nvGrpSpPr>
                <p:cNvPr id="10302" name="Group 62"/>
                <p:cNvGrpSpPr>
                  <a:grpSpLocks/>
                </p:cNvGrpSpPr>
                <p:nvPr/>
              </p:nvGrpSpPr>
              <p:grpSpPr bwMode="auto">
                <a:xfrm>
                  <a:off x="672" y="1344"/>
                  <a:ext cx="2125" cy="2112"/>
                  <a:chOff x="672" y="1344"/>
                  <a:chExt cx="2125" cy="2112"/>
                </a:xfrm>
              </p:grpSpPr>
              <p:grpSp>
                <p:nvGrpSpPr>
                  <p:cNvPr id="1030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672" y="1344"/>
                    <a:ext cx="2125" cy="1296"/>
                    <a:chOff x="672" y="1344"/>
                    <a:chExt cx="2125" cy="1296"/>
                  </a:xfrm>
                </p:grpSpPr>
                <p:grpSp>
                  <p:nvGrpSpPr>
                    <p:cNvPr id="10256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344"/>
                      <a:ext cx="2125" cy="1104"/>
                      <a:chOff x="672" y="1344"/>
                      <a:chExt cx="2125" cy="1104"/>
                    </a:xfrm>
                  </p:grpSpPr>
                  <p:sp>
                    <p:nvSpPr>
                      <p:cNvPr id="10257" name="Line 1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672" y="1392"/>
                        <a:ext cx="1680" cy="105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0066FF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10258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68" y="1584"/>
                        <a:ext cx="1776" cy="624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0066FF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10259" name="Text Box 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352" y="1344"/>
                        <a:ext cx="281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 sz="2000">
                            <a:latin typeface="Tahoma" pitchFamily="34" charset="0"/>
                          </a:rPr>
                          <a:t>S</a:t>
                        </a:r>
                        <a:r>
                          <a:rPr lang="it-IT" altLang="it-IT" sz="1400">
                            <a:latin typeface="Tahoma" pitchFamily="34" charset="0"/>
                          </a:rPr>
                          <a:t>H</a:t>
                        </a:r>
                      </a:p>
                    </p:txBody>
                  </p:sp>
                  <p:sp>
                    <p:nvSpPr>
                      <p:cNvPr id="10260" name="Text 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496" y="1968"/>
                        <a:ext cx="301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 sz="2000">
                            <a:latin typeface="Tahoma" pitchFamily="34" charset="0"/>
                          </a:rPr>
                          <a:t>D</a:t>
                        </a:r>
                        <a:r>
                          <a:rPr lang="it-IT" altLang="it-IT" sz="1400">
                            <a:latin typeface="Tahoma" pitchFamily="34" charset="0"/>
                          </a:rPr>
                          <a:t>H</a:t>
                        </a:r>
                      </a:p>
                    </p:txBody>
                  </p:sp>
                </p:grpSp>
                <p:sp>
                  <p:nvSpPr>
                    <p:cNvPr id="10273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2064"/>
                      <a:ext cx="1536" cy="57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9900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</p:grpSp>
              <p:sp>
                <p:nvSpPr>
                  <p:cNvPr id="10280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208"/>
                    <a:ext cx="0" cy="12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</p:grpSp>
        <p:sp>
          <p:nvSpPr>
            <p:cNvPr id="10281" name="Text Box 41"/>
            <p:cNvSpPr txBox="1">
              <a:spLocks noChangeArrowheads="1"/>
            </p:cNvSpPr>
            <p:nvPr/>
          </p:nvSpPr>
          <p:spPr bwMode="auto">
            <a:xfrm>
              <a:off x="912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250</a:t>
              </a:r>
            </a:p>
          </p:txBody>
        </p:sp>
      </p:grpSp>
      <p:grpSp>
        <p:nvGrpSpPr>
          <p:cNvPr id="10305" name="Group 65"/>
          <p:cNvGrpSpPr>
            <a:grpSpLocks/>
          </p:cNvGrpSpPr>
          <p:nvPr/>
        </p:nvGrpSpPr>
        <p:grpSpPr bwMode="auto">
          <a:xfrm>
            <a:off x="4572000" y="2057400"/>
            <a:ext cx="4338638" cy="3902075"/>
            <a:chOff x="2880" y="1296"/>
            <a:chExt cx="2733" cy="2458"/>
          </a:xfrm>
        </p:grpSpPr>
        <p:grpSp>
          <p:nvGrpSpPr>
            <p:cNvPr id="10244" name="Group 4"/>
            <p:cNvGrpSpPr>
              <a:grpSpLocks/>
            </p:cNvGrpSpPr>
            <p:nvPr/>
          </p:nvGrpSpPr>
          <p:grpSpPr bwMode="auto">
            <a:xfrm>
              <a:off x="2880" y="1296"/>
              <a:ext cx="2733" cy="2458"/>
              <a:chOff x="2880" y="1296"/>
              <a:chExt cx="2733" cy="2458"/>
            </a:xfrm>
          </p:grpSpPr>
          <p:sp>
            <p:nvSpPr>
              <p:cNvPr id="10245" name="Line 5"/>
              <p:cNvSpPr>
                <a:spLocks noChangeShapeType="1"/>
              </p:cNvSpPr>
              <p:nvPr/>
            </p:nvSpPr>
            <p:spPr bwMode="auto">
              <a:xfrm>
                <a:off x="3216" y="1392"/>
                <a:ext cx="0" cy="20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46" name="Line 6"/>
              <p:cNvSpPr>
                <a:spLocks noChangeShapeType="1"/>
              </p:cNvSpPr>
              <p:nvPr/>
            </p:nvSpPr>
            <p:spPr bwMode="auto">
              <a:xfrm>
                <a:off x="3216" y="345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47" name="Text Box 7"/>
              <p:cNvSpPr txBox="1">
                <a:spLocks noChangeArrowheads="1"/>
              </p:cNvSpPr>
              <p:nvPr/>
            </p:nvSpPr>
            <p:spPr bwMode="auto">
              <a:xfrm>
                <a:off x="5328" y="3504"/>
                <a:ext cx="28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Q</a:t>
                </a:r>
                <a:r>
                  <a:rPr lang="it-IT" altLang="it-IT" sz="1400">
                    <a:latin typeface="Tahoma" pitchFamily="34" charset="0"/>
                  </a:rPr>
                  <a:t>L</a:t>
                </a:r>
              </a:p>
            </p:txBody>
          </p:sp>
          <p:sp>
            <p:nvSpPr>
              <p:cNvPr id="10248" name="Text Box 8"/>
              <p:cNvSpPr txBox="1">
                <a:spLocks noChangeArrowheads="1"/>
              </p:cNvSpPr>
              <p:nvPr/>
            </p:nvSpPr>
            <p:spPr bwMode="auto">
              <a:xfrm>
                <a:off x="2880" y="1296"/>
                <a:ext cx="26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P</a:t>
                </a:r>
                <a:r>
                  <a:rPr lang="it-IT" altLang="it-IT" sz="1400">
                    <a:latin typeface="Tahoma" pitchFamily="34" charset="0"/>
                  </a:rPr>
                  <a:t>L</a:t>
                </a:r>
              </a:p>
            </p:txBody>
          </p:sp>
        </p:grpSp>
        <p:grpSp>
          <p:nvGrpSpPr>
            <p:cNvPr id="10263" name="Group 23"/>
            <p:cNvGrpSpPr>
              <a:grpSpLocks/>
            </p:cNvGrpSpPr>
            <p:nvPr/>
          </p:nvGrpSpPr>
          <p:grpSpPr bwMode="auto">
            <a:xfrm>
              <a:off x="3312" y="1392"/>
              <a:ext cx="1721" cy="2352"/>
              <a:chOff x="3312" y="1392"/>
              <a:chExt cx="1721" cy="2352"/>
            </a:xfrm>
          </p:grpSpPr>
          <p:sp>
            <p:nvSpPr>
              <p:cNvPr id="10264" name="Line 24"/>
              <p:cNvSpPr>
                <a:spLocks noChangeShapeType="1"/>
              </p:cNvSpPr>
              <p:nvPr/>
            </p:nvSpPr>
            <p:spPr bwMode="auto">
              <a:xfrm flipV="1">
                <a:off x="3504" y="1680"/>
                <a:ext cx="1200" cy="139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65" name="Line 25"/>
              <p:cNvSpPr>
                <a:spLocks noChangeShapeType="1"/>
              </p:cNvSpPr>
              <p:nvPr/>
            </p:nvSpPr>
            <p:spPr bwMode="auto">
              <a:xfrm>
                <a:off x="3312" y="2496"/>
                <a:ext cx="1440" cy="67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66" name="Text Box 26"/>
              <p:cNvSpPr txBox="1">
                <a:spLocks noChangeArrowheads="1"/>
              </p:cNvSpPr>
              <p:nvPr/>
            </p:nvSpPr>
            <p:spPr bwMode="auto">
              <a:xfrm>
                <a:off x="4752" y="1392"/>
                <a:ext cx="26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S</a:t>
                </a:r>
                <a:r>
                  <a:rPr lang="it-IT" altLang="it-IT" sz="1400">
                    <a:latin typeface="Tahoma" pitchFamily="34" charset="0"/>
                  </a:rPr>
                  <a:t>L</a:t>
                </a:r>
              </a:p>
            </p:txBody>
          </p:sp>
          <p:sp>
            <p:nvSpPr>
              <p:cNvPr id="10267" name="Text Box 27"/>
              <p:cNvSpPr txBox="1">
                <a:spLocks noChangeArrowheads="1"/>
              </p:cNvSpPr>
              <p:nvPr/>
            </p:nvSpPr>
            <p:spPr bwMode="auto">
              <a:xfrm>
                <a:off x="4752" y="3072"/>
                <a:ext cx="28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L</a:t>
                </a:r>
              </a:p>
            </p:txBody>
          </p:sp>
          <p:sp>
            <p:nvSpPr>
              <p:cNvPr id="10268" name="Text Box 28"/>
              <p:cNvSpPr txBox="1">
                <a:spLocks noChangeArrowheads="1"/>
              </p:cNvSpPr>
              <p:nvPr/>
            </p:nvSpPr>
            <p:spPr bwMode="auto">
              <a:xfrm>
                <a:off x="3648" y="3552"/>
                <a:ext cx="29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latin typeface="Tahoma" pitchFamily="34" charset="0"/>
                  </a:rPr>
                  <a:t>500</a:t>
                </a:r>
              </a:p>
            </p:txBody>
          </p:sp>
          <p:sp>
            <p:nvSpPr>
              <p:cNvPr id="10269" name="Line 29"/>
              <p:cNvSpPr>
                <a:spLocks noChangeShapeType="1"/>
              </p:cNvSpPr>
              <p:nvPr/>
            </p:nvSpPr>
            <p:spPr bwMode="auto">
              <a:xfrm>
                <a:off x="3792" y="2736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0276" name="Line 36"/>
            <p:cNvSpPr>
              <a:spLocks noChangeShapeType="1"/>
            </p:cNvSpPr>
            <p:nvPr/>
          </p:nvSpPr>
          <p:spPr bwMode="auto">
            <a:xfrm>
              <a:off x="3648" y="1968"/>
              <a:ext cx="1536" cy="614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77" name="Rectangle 37"/>
            <p:cNvSpPr>
              <a:spLocks noChangeArrowheads="1"/>
            </p:cNvSpPr>
            <p:nvPr/>
          </p:nvSpPr>
          <p:spPr bwMode="auto">
            <a:xfrm>
              <a:off x="5184" y="2480"/>
              <a:ext cx="31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Tahoma" pitchFamily="34" charset="0"/>
                </a:rPr>
                <a:t>D</a:t>
              </a:r>
              <a:r>
                <a:rPr lang="it-IT" altLang="it-IT" sz="1400">
                  <a:latin typeface="Tahoma" pitchFamily="34" charset="0"/>
                </a:rPr>
                <a:t>M</a:t>
              </a:r>
            </a:p>
          </p:txBody>
        </p:sp>
        <p:sp>
          <p:nvSpPr>
            <p:cNvPr id="10284" name="Line 44"/>
            <p:cNvSpPr>
              <a:spLocks noChangeShapeType="1"/>
            </p:cNvSpPr>
            <p:nvPr/>
          </p:nvSpPr>
          <p:spPr bwMode="auto">
            <a:xfrm>
              <a:off x="4272" y="2208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85" name="Text Box 45"/>
            <p:cNvSpPr txBox="1">
              <a:spLocks noChangeArrowheads="1"/>
            </p:cNvSpPr>
            <p:nvPr/>
          </p:nvSpPr>
          <p:spPr bwMode="auto">
            <a:xfrm>
              <a:off x="4224" y="3552"/>
              <a:ext cx="2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Tahoma" pitchFamily="34" charset="0"/>
                </a:rPr>
                <a:t>750</a:t>
              </a:r>
            </a:p>
          </p:txBody>
        </p:sp>
      </p:grpSp>
      <p:grpSp>
        <p:nvGrpSpPr>
          <p:cNvPr id="10316" name="Group 76"/>
          <p:cNvGrpSpPr>
            <a:grpSpLocks/>
          </p:cNvGrpSpPr>
          <p:nvPr/>
        </p:nvGrpSpPr>
        <p:grpSpPr bwMode="auto">
          <a:xfrm>
            <a:off x="838200" y="3352800"/>
            <a:ext cx="7716838" cy="2438400"/>
            <a:chOff x="528" y="2112"/>
            <a:chExt cx="4861" cy="1536"/>
          </a:xfrm>
        </p:grpSpPr>
        <p:grpSp>
          <p:nvGrpSpPr>
            <p:cNvPr id="10314" name="Group 74"/>
            <p:cNvGrpSpPr>
              <a:grpSpLocks/>
            </p:cNvGrpSpPr>
            <p:nvPr/>
          </p:nvGrpSpPr>
          <p:grpSpPr bwMode="auto">
            <a:xfrm>
              <a:off x="528" y="2112"/>
              <a:ext cx="4861" cy="1536"/>
              <a:chOff x="528" y="2112"/>
              <a:chExt cx="4861" cy="1536"/>
            </a:xfrm>
          </p:grpSpPr>
          <p:grpSp>
            <p:nvGrpSpPr>
              <p:cNvPr id="10310" name="Group 70"/>
              <p:cNvGrpSpPr>
                <a:grpSpLocks/>
              </p:cNvGrpSpPr>
              <p:nvPr/>
            </p:nvGrpSpPr>
            <p:grpSpPr bwMode="auto">
              <a:xfrm>
                <a:off x="528" y="2256"/>
                <a:ext cx="3600" cy="1392"/>
                <a:chOff x="528" y="2256"/>
                <a:chExt cx="3600" cy="1392"/>
              </a:xfrm>
            </p:grpSpPr>
            <p:sp>
              <p:nvSpPr>
                <p:cNvPr id="10278" name="Line 38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3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grpSp>
              <p:nvGrpSpPr>
                <p:cNvPr id="10306" name="Group 66"/>
                <p:cNvGrpSpPr>
                  <a:grpSpLocks/>
                </p:cNvGrpSpPr>
                <p:nvPr/>
              </p:nvGrpSpPr>
              <p:grpSpPr bwMode="auto">
                <a:xfrm>
                  <a:off x="624" y="2256"/>
                  <a:ext cx="1837" cy="1392"/>
                  <a:chOff x="624" y="2256"/>
                  <a:chExt cx="1837" cy="1392"/>
                </a:xfrm>
              </p:grpSpPr>
              <p:sp>
                <p:nvSpPr>
                  <p:cNvPr id="10282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0" y="3648"/>
                    <a:ext cx="24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3300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grpSp>
                <p:nvGrpSpPr>
                  <p:cNvPr id="10292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624" y="2256"/>
                    <a:ext cx="1837" cy="778"/>
                    <a:chOff x="624" y="2256"/>
                    <a:chExt cx="1837" cy="778"/>
                  </a:xfrm>
                </p:grpSpPr>
                <p:sp>
                  <p:nvSpPr>
                    <p:cNvPr id="10290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24" y="2256"/>
                      <a:ext cx="1440" cy="6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99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0291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4" y="2784"/>
                      <a:ext cx="397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2000">
                          <a:latin typeface="Tahoma" pitchFamily="34" charset="0"/>
                        </a:rPr>
                        <a:t>D</a:t>
                      </a:r>
                      <a:r>
                        <a:rPr lang="it-IT" altLang="it-IT" sz="1400">
                          <a:latin typeface="Tahoma" pitchFamily="34" charset="0"/>
                        </a:rPr>
                        <a:t>MM</a:t>
                      </a:r>
                    </a:p>
                  </p:txBody>
                </p:sp>
              </p:grpSp>
            </p:grpSp>
          </p:grpSp>
          <p:sp>
            <p:nvSpPr>
              <p:cNvPr id="10296" name="Line 56"/>
              <p:cNvSpPr>
                <a:spLocks noChangeShapeType="1"/>
              </p:cNvSpPr>
              <p:nvPr/>
            </p:nvSpPr>
            <p:spPr bwMode="auto">
              <a:xfrm>
                <a:off x="816" y="2352"/>
                <a:ext cx="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97" name="Line 57"/>
              <p:cNvSpPr>
                <a:spLocks noChangeShapeType="1"/>
              </p:cNvSpPr>
              <p:nvPr/>
            </p:nvSpPr>
            <p:spPr bwMode="auto">
              <a:xfrm>
                <a:off x="4128" y="2352"/>
                <a:ext cx="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87" name="Line 47"/>
              <p:cNvSpPr>
                <a:spLocks noChangeShapeType="1"/>
              </p:cNvSpPr>
              <p:nvPr/>
            </p:nvSpPr>
            <p:spPr bwMode="auto">
              <a:xfrm>
                <a:off x="624" y="2256"/>
                <a:ext cx="1440" cy="624"/>
              </a:xfrm>
              <a:prstGeom prst="line">
                <a:avLst/>
              </a:prstGeom>
              <a:noFill/>
              <a:ln w="38100">
                <a:solidFill>
                  <a:srgbClr val="00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88" name="Rectangle 48"/>
              <p:cNvSpPr>
                <a:spLocks noChangeArrowheads="1"/>
              </p:cNvSpPr>
              <p:nvPr/>
            </p:nvSpPr>
            <p:spPr bwMode="auto">
              <a:xfrm>
                <a:off x="2064" y="2784"/>
                <a:ext cx="39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MM</a:t>
                </a:r>
              </a:p>
            </p:txBody>
          </p:sp>
          <p:sp>
            <p:nvSpPr>
              <p:cNvPr id="10294" name="Line 54"/>
              <p:cNvSpPr>
                <a:spLocks noChangeShapeType="1"/>
              </p:cNvSpPr>
              <p:nvPr/>
            </p:nvSpPr>
            <p:spPr bwMode="auto">
              <a:xfrm>
                <a:off x="3552" y="2112"/>
                <a:ext cx="1440" cy="624"/>
              </a:xfrm>
              <a:prstGeom prst="line">
                <a:avLst/>
              </a:prstGeom>
              <a:noFill/>
              <a:ln w="38100">
                <a:solidFill>
                  <a:srgbClr val="00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95" name="Rectangle 55"/>
              <p:cNvSpPr>
                <a:spLocks noChangeArrowheads="1"/>
              </p:cNvSpPr>
              <p:nvPr/>
            </p:nvSpPr>
            <p:spPr bwMode="auto">
              <a:xfrm>
                <a:off x="4992" y="2640"/>
                <a:ext cx="39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Tahoma" pitchFamily="34" charset="0"/>
                  </a:rPr>
                  <a:t>D</a:t>
                </a:r>
                <a:r>
                  <a:rPr lang="it-IT" altLang="it-IT" sz="1400">
                    <a:latin typeface="Tahoma" pitchFamily="34" charset="0"/>
                  </a:rPr>
                  <a:t>MM</a:t>
                </a:r>
              </a:p>
            </p:txBody>
          </p:sp>
        </p:grpSp>
        <p:sp>
          <p:nvSpPr>
            <p:cNvPr id="10298" name="Line 58"/>
            <p:cNvSpPr>
              <a:spLocks noChangeShapeType="1"/>
            </p:cNvSpPr>
            <p:nvPr/>
          </p:nvSpPr>
          <p:spPr bwMode="auto">
            <a:xfrm flipH="1">
              <a:off x="4032" y="3648"/>
              <a:ext cx="19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315" name="Group 75"/>
          <p:cNvGrpSpPr>
            <a:grpSpLocks/>
          </p:cNvGrpSpPr>
          <p:nvPr/>
        </p:nvGrpSpPr>
        <p:grpSpPr bwMode="auto">
          <a:xfrm>
            <a:off x="1905000" y="4343400"/>
            <a:ext cx="5764213" cy="2128838"/>
            <a:chOff x="1536" y="2688"/>
            <a:chExt cx="3631" cy="1341"/>
          </a:xfrm>
        </p:grpSpPr>
        <p:grpSp>
          <p:nvGrpSpPr>
            <p:cNvPr id="10308" name="Group 68"/>
            <p:cNvGrpSpPr>
              <a:grpSpLocks/>
            </p:cNvGrpSpPr>
            <p:nvPr/>
          </p:nvGrpSpPr>
          <p:grpSpPr bwMode="auto">
            <a:xfrm>
              <a:off x="1536" y="2688"/>
              <a:ext cx="3216" cy="336"/>
              <a:chOff x="1536" y="2688"/>
              <a:chExt cx="3216" cy="336"/>
            </a:xfrm>
          </p:grpSpPr>
          <p:sp>
            <p:nvSpPr>
              <p:cNvPr id="10299" name="Line 59"/>
              <p:cNvSpPr>
                <a:spLocks noChangeShapeType="1"/>
              </p:cNvSpPr>
              <p:nvPr/>
            </p:nvSpPr>
            <p:spPr bwMode="auto">
              <a:xfrm flipH="1">
                <a:off x="1536" y="2784"/>
                <a:ext cx="192" cy="240"/>
              </a:xfrm>
              <a:prstGeom prst="line">
                <a:avLst/>
              </a:prstGeom>
              <a:noFill/>
              <a:ln w="38100">
                <a:solidFill>
                  <a:srgbClr val="0099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300" name="Line 60"/>
              <p:cNvSpPr>
                <a:spLocks noChangeShapeType="1"/>
              </p:cNvSpPr>
              <p:nvPr/>
            </p:nvSpPr>
            <p:spPr bwMode="auto">
              <a:xfrm flipH="1">
                <a:off x="4560" y="2688"/>
                <a:ext cx="192" cy="240"/>
              </a:xfrm>
              <a:prstGeom prst="line">
                <a:avLst/>
              </a:prstGeom>
              <a:noFill/>
              <a:ln w="38100">
                <a:solidFill>
                  <a:srgbClr val="0099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0311" name="Rectangle 71"/>
            <p:cNvSpPr>
              <a:spLocks noChangeArrowheads="1"/>
            </p:cNvSpPr>
            <p:nvPr/>
          </p:nvSpPr>
          <p:spPr bwMode="auto">
            <a:xfrm>
              <a:off x="1824" y="3792"/>
              <a:ext cx="3343" cy="237"/>
            </a:xfrm>
            <a:prstGeom prst="rect">
              <a:avLst/>
            </a:prstGeom>
            <a:noFill/>
            <a:ln w="9525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Tahoma" pitchFamily="34" charset="0"/>
                </a:rPr>
                <a:t>Questo processo può continuare fino a quando …..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1309</Words>
  <Application>Microsoft Office PowerPoint</Application>
  <PresentationFormat>Presentazione su schermo (4:3)</PresentationFormat>
  <Paragraphs>157</Paragraphs>
  <Slides>23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5" baseType="lpstr">
      <vt:lpstr>Struttura predefinita</vt:lpstr>
      <vt:lpstr>Microsoft Equation 3.0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273</cp:revision>
  <dcterms:created xsi:type="dcterms:W3CDTF">2011-01-31T11:42:10Z</dcterms:created>
  <dcterms:modified xsi:type="dcterms:W3CDTF">2017-02-21T15:06:17Z</dcterms:modified>
</cp:coreProperties>
</file>