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67" r:id="rId2"/>
    <p:sldId id="257" r:id="rId3"/>
    <p:sldId id="258" r:id="rId4"/>
    <p:sldId id="259" r:id="rId5"/>
    <p:sldId id="260" r:id="rId6"/>
    <p:sldId id="261" r:id="rId7"/>
    <p:sldId id="262" r:id="rId8"/>
    <p:sldId id="263" r:id="rId9"/>
    <p:sldId id="264" r:id="rId10"/>
    <p:sldId id="268" r:id="rId11"/>
    <p:sldId id="265" r:id="rId12"/>
    <p:sldId id="266" r:id="rId13"/>
  </p:sldIdLst>
  <p:sldSz cx="9144000" cy="6858000" type="screen4x3"/>
  <p:notesSz cx="6645275" cy="9777413"/>
  <p:defaultTextStyle>
    <a:defPPr>
      <a:defRPr lang="it-IT"/>
    </a:defPPr>
    <a:lvl1pPr algn="l" rtl="0" fontAlgn="base">
      <a:spcBef>
        <a:spcPct val="0"/>
      </a:spcBef>
      <a:spcAft>
        <a:spcPct val="0"/>
      </a:spcAft>
      <a:defRPr sz="2000" kern="1200">
        <a:solidFill>
          <a:schemeClr val="tx1"/>
        </a:solidFill>
        <a:latin typeface="Tahoma" pitchFamily="34" charset="0"/>
        <a:ea typeface="+mn-ea"/>
        <a:cs typeface="+mn-cs"/>
      </a:defRPr>
    </a:lvl1pPr>
    <a:lvl2pPr marL="457200" algn="l" rtl="0" fontAlgn="base">
      <a:spcBef>
        <a:spcPct val="0"/>
      </a:spcBef>
      <a:spcAft>
        <a:spcPct val="0"/>
      </a:spcAft>
      <a:defRPr sz="2000" kern="1200">
        <a:solidFill>
          <a:schemeClr val="tx1"/>
        </a:solidFill>
        <a:latin typeface="Tahoma" pitchFamily="34" charset="0"/>
        <a:ea typeface="+mn-ea"/>
        <a:cs typeface="+mn-cs"/>
      </a:defRPr>
    </a:lvl2pPr>
    <a:lvl3pPr marL="914400" algn="l" rtl="0" fontAlgn="base">
      <a:spcBef>
        <a:spcPct val="0"/>
      </a:spcBef>
      <a:spcAft>
        <a:spcPct val="0"/>
      </a:spcAft>
      <a:defRPr sz="2000" kern="1200">
        <a:solidFill>
          <a:schemeClr val="tx1"/>
        </a:solidFill>
        <a:latin typeface="Tahoma" pitchFamily="34" charset="0"/>
        <a:ea typeface="+mn-ea"/>
        <a:cs typeface="+mn-cs"/>
      </a:defRPr>
    </a:lvl3pPr>
    <a:lvl4pPr marL="1371600" algn="l" rtl="0" fontAlgn="base">
      <a:spcBef>
        <a:spcPct val="0"/>
      </a:spcBef>
      <a:spcAft>
        <a:spcPct val="0"/>
      </a:spcAft>
      <a:defRPr sz="2000" kern="1200">
        <a:solidFill>
          <a:schemeClr val="tx1"/>
        </a:solidFill>
        <a:latin typeface="Tahoma" pitchFamily="34" charset="0"/>
        <a:ea typeface="+mn-ea"/>
        <a:cs typeface="+mn-cs"/>
      </a:defRPr>
    </a:lvl4pPr>
    <a:lvl5pPr marL="1828800" algn="l" rtl="0" fontAlgn="base">
      <a:spcBef>
        <a:spcPct val="0"/>
      </a:spcBef>
      <a:spcAft>
        <a:spcPct val="0"/>
      </a:spcAft>
      <a:defRPr sz="2000" kern="1200">
        <a:solidFill>
          <a:schemeClr val="tx1"/>
        </a:solidFill>
        <a:latin typeface="Tahoma" pitchFamily="34" charset="0"/>
        <a:ea typeface="+mn-ea"/>
        <a:cs typeface="+mn-cs"/>
      </a:defRPr>
    </a:lvl5pPr>
    <a:lvl6pPr marL="2286000" algn="l" defTabSz="914400" rtl="0" eaLnBrk="1" latinLnBrk="0" hangingPunct="1">
      <a:defRPr sz="2000" kern="1200">
        <a:solidFill>
          <a:schemeClr val="tx1"/>
        </a:solidFill>
        <a:latin typeface="Tahoma" pitchFamily="34" charset="0"/>
        <a:ea typeface="+mn-ea"/>
        <a:cs typeface="+mn-cs"/>
      </a:defRPr>
    </a:lvl6pPr>
    <a:lvl7pPr marL="2743200" algn="l" defTabSz="914400" rtl="0" eaLnBrk="1" latinLnBrk="0" hangingPunct="1">
      <a:defRPr sz="2000" kern="1200">
        <a:solidFill>
          <a:schemeClr val="tx1"/>
        </a:solidFill>
        <a:latin typeface="Tahoma" pitchFamily="34" charset="0"/>
        <a:ea typeface="+mn-ea"/>
        <a:cs typeface="+mn-cs"/>
      </a:defRPr>
    </a:lvl7pPr>
    <a:lvl8pPr marL="3200400" algn="l" defTabSz="914400" rtl="0" eaLnBrk="1" latinLnBrk="0" hangingPunct="1">
      <a:defRPr sz="2000" kern="1200">
        <a:solidFill>
          <a:schemeClr val="tx1"/>
        </a:solidFill>
        <a:latin typeface="Tahoma" pitchFamily="34" charset="0"/>
        <a:ea typeface="+mn-ea"/>
        <a:cs typeface="+mn-cs"/>
      </a:defRPr>
    </a:lvl8pPr>
    <a:lvl9pPr marL="3657600" algn="l" defTabSz="914400" rtl="0" eaLnBrk="1" latinLnBrk="0" hangingPunct="1">
      <a:defRPr sz="20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11"/>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66"/>
    <a:srgbClr val="FFFFCC"/>
    <a:srgbClr val="FFCCCC"/>
    <a:srgbClr val="808000"/>
    <a:srgbClr val="CCFF66"/>
    <a:srgbClr val="FF3300"/>
    <a:srgbClr val="9966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399" autoAdjust="0"/>
    <p:restoredTop sz="90929"/>
  </p:normalViewPr>
  <p:slideViewPr>
    <p:cSldViewPr>
      <p:cViewPr varScale="1">
        <p:scale>
          <a:sx n="83" d="100"/>
          <a:sy n="83" d="100"/>
        </p:scale>
        <p:origin x="-166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8797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it-IT" altLang="it-IT"/>
          </a:p>
        </p:txBody>
      </p:sp>
      <p:sp>
        <p:nvSpPr>
          <p:cNvPr id="28675" name="Rectangle 3"/>
          <p:cNvSpPr>
            <a:spLocks noGrp="1" noChangeArrowheads="1"/>
          </p:cNvSpPr>
          <p:nvPr>
            <p:ph type="dt" sz="quarter" idx="1"/>
          </p:nvPr>
        </p:nvSpPr>
        <p:spPr bwMode="auto">
          <a:xfrm>
            <a:off x="3765550" y="0"/>
            <a:ext cx="28797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it-IT" altLang="it-IT"/>
          </a:p>
        </p:txBody>
      </p:sp>
      <p:sp>
        <p:nvSpPr>
          <p:cNvPr id="28676" name="Rectangle 4"/>
          <p:cNvSpPr>
            <a:spLocks noGrp="1" noChangeArrowheads="1"/>
          </p:cNvSpPr>
          <p:nvPr>
            <p:ph type="ftr" sz="quarter" idx="2"/>
          </p:nvPr>
        </p:nvSpPr>
        <p:spPr bwMode="auto">
          <a:xfrm>
            <a:off x="0" y="9288463"/>
            <a:ext cx="28797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it-IT" altLang="it-IT"/>
          </a:p>
        </p:txBody>
      </p:sp>
      <p:sp>
        <p:nvSpPr>
          <p:cNvPr id="28677" name="Rectangle 5"/>
          <p:cNvSpPr>
            <a:spLocks noGrp="1" noChangeArrowheads="1"/>
          </p:cNvSpPr>
          <p:nvPr>
            <p:ph type="sldNum" sz="quarter" idx="3"/>
          </p:nvPr>
        </p:nvSpPr>
        <p:spPr bwMode="auto">
          <a:xfrm>
            <a:off x="3765550" y="9288463"/>
            <a:ext cx="28797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BFE7C1E-12BB-44BA-A3BA-00369E69FF9C}" type="slidenum">
              <a:rPr lang="it-IT" altLang="it-IT"/>
              <a:pPr/>
              <a:t>‹N›</a:t>
            </a:fld>
            <a:endParaRPr lang="it-IT" altLang="it-IT"/>
          </a:p>
        </p:txBody>
      </p:sp>
    </p:spTree>
    <p:extLst>
      <p:ext uri="{BB962C8B-B14F-4D97-AF65-F5344CB8AC3E}">
        <p14:creationId xmlns:p14="http://schemas.microsoft.com/office/powerpoint/2010/main" val="10032706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4FE767A9-07BE-41CD-A705-CCF0C42DA922}" type="slidenum">
              <a:rPr lang="it-IT" altLang="it-IT"/>
              <a:pPr/>
              <a:t>‹N›</a:t>
            </a:fld>
            <a:endParaRPr lang="it-IT" altLang="it-IT"/>
          </a:p>
        </p:txBody>
      </p:sp>
    </p:spTree>
    <p:extLst>
      <p:ext uri="{BB962C8B-B14F-4D97-AF65-F5344CB8AC3E}">
        <p14:creationId xmlns:p14="http://schemas.microsoft.com/office/powerpoint/2010/main" val="731232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039F374A-6EED-487A-B177-B2DDEEA8E339}" type="slidenum">
              <a:rPr lang="it-IT" altLang="it-IT"/>
              <a:pPr/>
              <a:t>‹N›</a:t>
            </a:fld>
            <a:endParaRPr lang="it-IT" altLang="it-IT"/>
          </a:p>
        </p:txBody>
      </p:sp>
    </p:spTree>
    <p:extLst>
      <p:ext uri="{BB962C8B-B14F-4D97-AF65-F5344CB8AC3E}">
        <p14:creationId xmlns:p14="http://schemas.microsoft.com/office/powerpoint/2010/main" val="3740705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5BF21E50-EEAF-4427-B607-B31DDE418AB2}" type="slidenum">
              <a:rPr lang="it-IT" altLang="it-IT"/>
              <a:pPr/>
              <a:t>‹N›</a:t>
            </a:fld>
            <a:endParaRPr lang="it-IT" altLang="it-IT"/>
          </a:p>
        </p:txBody>
      </p:sp>
    </p:spTree>
    <p:extLst>
      <p:ext uri="{BB962C8B-B14F-4D97-AF65-F5344CB8AC3E}">
        <p14:creationId xmlns:p14="http://schemas.microsoft.com/office/powerpoint/2010/main" val="4165304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8009250E-9FE2-4435-BE04-9391DE281A8E}" type="slidenum">
              <a:rPr lang="it-IT" altLang="it-IT"/>
              <a:pPr/>
              <a:t>‹N›</a:t>
            </a:fld>
            <a:endParaRPr lang="it-IT" altLang="it-IT"/>
          </a:p>
        </p:txBody>
      </p:sp>
    </p:spTree>
    <p:extLst>
      <p:ext uri="{BB962C8B-B14F-4D97-AF65-F5344CB8AC3E}">
        <p14:creationId xmlns:p14="http://schemas.microsoft.com/office/powerpoint/2010/main" val="1101842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52A9591D-731B-4249-A535-571ABD7609F3}" type="slidenum">
              <a:rPr lang="it-IT" altLang="it-IT"/>
              <a:pPr/>
              <a:t>‹N›</a:t>
            </a:fld>
            <a:endParaRPr lang="it-IT" altLang="it-IT"/>
          </a:p>
        </p:txBody>
      </p:sp>
    </p:spTree>
    <p:extLst>
      <p:ext uri="{BB962C8B-B14F-4D97-AF65-F5344CB8AC3E}">
        <p14:creationId xmlns:p14="http://schemas.microsoft.com/office/powerpoint/2010/main" val="1367060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EE549E37-A9A1-4947-ADD1-1B0ACF8571BC}" type="slidenum">
              <a:rPr lang="it-IT" altLang="it-IT"/>
              <a:pPr/>
              <a:t>‹N›</a:t>
            </a:fld>
            <a:endParaRPr lang="it-IT" altLang="it-IT"/>
          </a:p>
        </p:txBody>
      </p:sp>
    </p:spTree>
    <p:extLst>
      <p:ext uri="{BB962C8B-B14F-4D97-AF65-F5344CB8AC3E}">
        <p14:creationId xmlns:p14="http://schemas.microsoft.com/office/powerpoint/2010/main" val="384427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lvl1pPr>
              <a:defRPr/>
            </a:lvl1pPr>
          </a:lstStyle>
          <a:p>
            <a:endParaRPr lang="it-IT" altLang="it-IT"/>
          </a:p>
        </p:txBody>
      </p:sp>
      <p:sp>
        <p:nvSpPr>
          <p:cNvPr id="8" name="Segnaposto piè di pagina 7"/>
          <p:cNvSpPr>
            <a:spLocks noGrp="1"/>
          </p:cNvSpPr>
          <p:nvPr>
            <p:ph type="ftr" sz="quarter" idx="11"/>
          </p:nvPr>
        </p:nvSpPr>
        <p:spPr/>
        <p:txBody>
          <a:bodyPr/>
          <a:lstStyle>
            <a:lvl1pPr>
              <a:defRPr/>
            </a:lvl1pPr>
          </a:lstStyle>
          <a:p>
            <a:endParaRPr lang="it-IT" altLang="it-IT"/>
          </a:p>
        </p:txBody>
      </p:sp>
      <p:sp>
        <p:nvSpPr>
          <p:cNvPr id="9" name="Segnaposto numero diapositiva 8"/>
          <p:cNvSpPr>
            <a:spLocks noGrp="1"/>
          </p:cNvSpPr>
          <p:nvPr>
            <p:ph type="sldNum" sz="quarter" idx="12"/>
          </p:nvPr>
        </p:nvSpPr>
        <p:spPr/>
        <p:txBody>
          <a:bodyPr/>
          <a:lstStyle>
            <a:lvl1pPr>
              <a:defRPr/>
            </a:lvl1pPr>
          </a:lstStyle>
          <a:p>
            <a:fld id="{DA9FFD81-DDBB-42E3-9A56-533C67E98449}" type="slidenum">
              <a:rPr lang="it-IT" altLang="it-IT"/>
              <a:pPr/>
              <a:t>‹N›</a:t>
            </a:fld>
            <a:endParaRPr lang="it-IT" altLang="it-IT"/>
          </a:p>
        </p:txBody>
      </p:sp>
    </p:spTree>
    <p:extLst>
      <p:ext uri="{BB962C8B-B14F-4D97-AF65-F5344CB8AC3E}">
        <p14:creationId xmlns:p14="http://schemas.microsoft.com/office/powerpoint/2010/main" val="3667140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lvl1pPr>
              <a:defRPr/>
            </a:lvl1pPr>
          </a:lstStyle>
          <a:p>
            <a:endParaRPr lang="it-IT" altLang="it-IT"/>
          </a:p>
        </p:txBody>
      </p:sp>
      <p:sp>
        <p:nvSpPr>
          <p:cNvPr id="4" name="Segnaposto piè di pagina 3"/>
          <p:cNvSpPr>
            <a:spLocks noGrp="1"/>
          </p:cNvSpPr>
          <p:nvPr>
            <p:ph type="ftr" sz="quarter" idx="11"/>
          </p:nvPr>
        </p:nvSpPr>
        <p:spPr/>
        <p:txBody>
          <a:bodyPr/>
          <a:lstStyle>
            <a:lvl1pPr>
              <a:defRPr/>
            </a:lvl1pPr>
          </a:lstStyle>
          <a:p>
            <a:endParaRPr lang="it-IT" altLang="it-IT"/>
          </a:p>
        </p:txBody>
      </p:sp>
      <p:sp>
        <p:nvSpPr>
          <p:cNvPr id="5" name="Segnaposto numero diapositiva 4"/>
          <p:cNvSpPr>
            <a:spLocks noGrp="1"/>
          </p:cNvSpPr>
          <p:nvPr>
            <p:ph type="sldNum" sz="quarter" idx="12"/>
          </p:nvPr>
        </p:nvSpPr>
        <p:spPr/>
        <p:txBody>
          <a:bodyPr/>
          <a:lstStyle>
            <a:lvl1pPr>
              <a:defRPr/>
            </a:lvl1pPr>
          </a:lstStyle>
          <a:p>
            <a:fld id="{4E6D6F09-6FBF-4A24-92A6-29348A0CDF09}" type="slidenum">
              <a:rPr lang="it-IT" altLang="it-IT"/>
              <a:pPr/>
              <a:t>‹N›</a:t>
            </a:fld>
            <a:endParaRPr lang="it-IT" altLang="it-IT"/>
          </a:p>
        </p:txBody>
      </p:sp>
    </p:spTree>
    <p:extLst>
      <p:ext uri="{BB962C8B-B14F-4D97-AF65-F5344CB8AC3E}">
        <p14:creationId xmlns:p14="http://schemas.microsoft.com/office/powerpoint/2010/main" val="2479776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a:lvl1pPr>
          </a:lstStyle>
          <a:p>
            <a:endParaRPr lang="it-IT" altLang="it-IT"/>
          </a:p>
        </p:txBody>
      </p:sp>
      <p:sp>
        <p:nvSpPr>
          <p:cNvPr id="3" name="Segnaposto piè di pagina 2"/>
          <p:cNvSpPr>
            <a:spLocks noGrp="1"/>
          </p:cNvSpPr>
          <p:nvPr>
            <p:ph type="ftr" sz="quarter" idx="11"/>
          </p:nvPr>
        </p:nvSpPr>
        <p:spPr/>
        <p:txBody>
          <a:bodyPr/>
          <a:lstStyle>
            <a:lvl1pPr>
              <a:defRPr/>
            </a:lvl1pPr>
          </a:lstStyle>
          <a:p>
            <a:endParaRPr lang="it-IT" altLang="it-IT"/>
          </a:p>
        </p:txBody>
      </p:sp>
      <p:sp>
        <p:nvSpPr>
          <p:cNvPr id="4" name="Segnaposto numero diapositiva 3"/>
          <p:cNvSpPr>
            <a:spLocks noGrp="1"/>
          </p:cNvSpPr>
          <p:nvPr>
            <p:ph type="sldNum" sz="quarter" idx="12"/>
          </p:nvPr>
        </p:nvSpPr>
        <p:spPr/>
        <p:txBody>
          <a:bodyPr/>
          <a:lstStyle>
            <a:lvl1pPr>
              <a:defRPr/>
            </a:lvl1pPr>
          </a:lstStyle>
          <a:p>
            <a:fld id="{BBC62C03-8E49-41EF-B53F-5D43E00AC4ED}" type="slidenum">
              <a:rPr lang="it-IT" altLang="it-IT"/>
              <a:pPr/>
              <a:t>‹N›</a:t>
            </a:fld>
            <a:endParaRPr lang="it-IT" altLang="it-IT"/>
          </a:p>
        </p:txBody>
      </p:sp>
    </p:spTree>
    <p:extLst>
      <p:ext uri="{BB962C8B-B14F-4D97-AF65-F5344CB8AC3E}">
        <p14:creationId xmlns:p14="http://schemas.microsoft.com/office/powerpoint/2010/main" val="3807676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DF23A8EA-243C-4E93-A2D1-EA00FAF59D19}" type="slidenum">
              <a:rPr lang="it-IT" altLang="it-IT"/>
              <a:pPr/>
              <a:t>‹N›</a:t>
            </a:fld>
            <a:endParaRPr lang="it-IT" altLang="it-IT"/>
          </a:p>
        </p:txBody>
      </p:sp>
    </p:spTree>
    <p:extLst>
      <p:ext uri="{BB962C8B-B14F-4D97-AF65-F5344CB8AC3E}">
        <p14:creationId xmlns:p14="http://schemas.microsoft.com/office/powerpoint/2010/main" val="1994769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7DD8D944-D4D6-4490-A5CD-17BABB59FF49}" type="slidenum">
              <a:rPr lang="it-IT" altLang="it-IT"/>
              <a:pPr/>
              <a:t>‹N›</a:t>
            </a:fld>
            <a:endParaRPr lang="it-IT" altLang="it-IT"/>
          </a:p>
        </p:txBody>
      </p:sp>
    </p:spTree>
    <p:extLst>
      <p:ext uri="{BB962C8B-B14F-4D97-AF65-F5344CB8AC3E}">
        <p14:creationId xmlns:p14="http://schemas.microsoft.com/office/powerpoint/2010/main" val="2414124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it-IT" alt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it-IT" alt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138FAF7A-9FCD-485C-A629-87CAE57F75F8}" type="slidenum">
              <a:rPr lang="it-IT" altLang="it-IT"/>
              <a:pPr/>
              <a:t>‹N›</a:t>
            </a:fld>
            <a:endParaRPr lang="it-IT" alt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3.bp.blogspot.com/_oUF8JKYYlgI/SMfDfm_nDII/AAAAAAAAAHQ/URUjDzg1BEM/s1600-h/gastone.jpg" TargetMode="Externa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3.bp.blogspot.com/_oUF8JKYYlgI/SMfDfm_nDII/AAAAAAAAAHQ/URUjDzg1BEM/s1600-h/gastone.jpg" TargetMode="External"/><Relationship Id="rId1" Type="http://schemas.openxmlformats.org/officeDocument/2006/relationships/slideLayout" Target="../slideLayouts/slideLayout7.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600200" y="685800"/>
            <a:ext cx="6122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u="sng">
                <a:latin typeface="Lucida Sans Unicode" pitchFamily="34" charset="0"/>
              </a:rPr>
              <a:t>RISORSE COLLETTIVE   E   BENI PUBBLICI</a:t>
            </a:r>
            <a:r>
              <a:rPr lang="it-IT" altLang="it-IT" sz="2400">
                <a:latin typeface="Lucida Sans Unicode" pitchFamily="34" charset="0"/>
              </a:rPr>
              <a:t> </a:t>
            </a:r>
          </a:p>
        </p:txBody>
      </p:sp>
      <p:sp>
        <p:nvSpPr>
          <p:cNvPr id="13315" name="Text Box 3"/>
          <p:cNvSpPr txBox="1">
            <a:spLocks noChangeArrowheads="1"/>
          </p:cNvSpPr>
          <p:nvPr/>
        </p:nvSpPr>
        <p:spPr bwMode="auto">
          <a:xfrm>
            <a:off x="1447800" y="1828800"/>
            <a:ext cx="5246688"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u="sng">
                <a:latin typeface="Lucida Sans Unicode" pitchFamily="34" charset="0"/>
              </a:rPr>
              <a:t>ESCLUDIBILITA’</a:t>
            </a:r>
          </a:p>
          <a:p>
            <a:r>
              <a:rPr lang="it-IT" altLang="it-IT" sz="1800">
                <a:latin typeface="Lucida Sans Unicode" pitchFamily="34" charset="0"/>
              </a:rPr>
              <a:t>un bene è escludibile se è possibile escludere un soggetto dal godimento del bene</a:t>
            </a:r>
          </a:p>
          <a:p>
            <a:endParaRPr lang="it-IT" altLang="it-IT" sz="1800">
              <a:latin typeface="Lucida Sans Unicode" pitchFamily="34" charset="0"/>
            </a:endParaRPr>
          </a:p>
        </p:txBody>
      </p:sp>
      <p:sp>
        <p:nvSpPr>
          <p:cNvPr id="13316" name="Text Box 4"/>
          <p:cNvSpPr txBox="1">
            <a:spLocks noChangeArrowheads="1"/>
          </p:cNvSpPr>
          <p:nvPr/>
        </p:nvSpPr>
        <p:spPr bwMode="auto">
          <a:xfrm>
            <a:off x="1447800" y="3733800"/>
            <a:ext cx="5246688"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u="sng">
                <a:latin typeface="Lucida Sans Unicode" pitchFamily="34" charset="0"/>
              </a:rPr>
              <a:t>RIVALITA</a:t>
            </a:r>
            <a:r>
              <a:rPr lang="it-IT" altLang="it-IT" sz="1800">
                <a:latin typeface="Lucida Sans Unicode" pitchFamily="34" charset="0"/>
              </a:rPr>
              <a:t>’</a:t>
            </a:r>
          </a:p>
          <a:p>
            <a:r>
              <a:rPr lang="it-IT" altLang="it-IT" sz="1800">
                <a:latin typeface="Lucida Sans Unicode" pitchFamily="34" charset="0"/>
              </a:rPr>
              <a:t>un bene è rivale se il godimento del bene da parte di un soggetto limita la quantità complessiva del bene disponibile agli altri soggetti.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 calcmode="lin" valueType="num">
                                      <p:cBhvr additive="base">
                                        <p:cTn id="7" dur="500" fill="hold"/>
                                        <p:tgtEl>
                                          <p:spTgt spid="13315"/>
                                        </p:tgtEl>
                                        <p:attrNameLst>
                                          <p:attrName>ppt_x</p:attrName>
                                        </p:attrNameLst>
                                      </p:cBhvr>
                                      <p:tavLst>
                                        <p:tav tm="0">
                                          <p:val>
                                            <p:strVal val="0-#ppt_w/2"/>
                                          </p:val>
                                        </p:tav>
                                        <p:tav tm="100000">
                                          <p:val>
                                            <p:strVal val="#ppt_x"/>
                                          </p:val>
                                        </p:tav>
                                      </p:tavLst>
                                    </p:anim>
                                    <p:anim calcmode="lin" valueType="num">
                                      <p:cBhvr additive="base">
                                        <p:cTn id="8" dur="500" fill="hold"/>
                                        <p:tgtEl>
                                          <p:spTgt spid="1331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3316"/>
                                        </p:tgtEl>
                                        <p:attrNameLst>
                                          <p:attrName>style.visibility</p:attrName>
                                        </p:attrNameLst>
                                      </p:cBhvr>
                                      <p:to>
                                        <p:strVal val="visible"/>
                                      </p:to>
                                    </p:set>
                                    <p:anim calcmode="lin" valueType="num">
                                      <p:cBhvr additive="base">
                                        <p:cTn id="13" dur="500" fill="hold"/>
                                        <p:tgtEl>
                                          <p:spTgt spid="13316"/>
                                        </p:tgtEl>
                                        <p:attrNameLst>
                                          <p:attrName>ppt_x</p:attrName>
                                        </p:attrNameLst>
                                      </p:cBhvr>
                                      <p:tavLst>
                                        <p:tav tm="0">
                                          <p:val>
                                            <p:strVal val="1+#ppt_w/2"/>
                                          </p:val>
                                        </p:tav>
                                        <p:tav tm="100000">
                                          <p:val>
                                            <p:strVal val="#ppt_x"/>
                                          </p:val>
                                        </p:tav>
                                      </p:tavLst>
                                    </p:anim>
                                    <p:anim calcmode="lin" valueType="num">
                                      <p:cBhvr additive="base">
                                        <p:cTn id="14" dur="500" fill="hold"/>
                                        <p:tgtEl>
                                          <p:spTgt spid="133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autoUpdateAnimBg="0"/>
      <p:bldP spid="1331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2"/>
          <p:cNvGrpSpPr>
            <a:grpSpLocks/>
          </p:cNvGrpSpPr>
          <p:nvPr/>
        </p:nvGrpSpPr>
        <p:grpSpPr bwMode="auto">
          <a:xfrm>
            <a:off x="3429000" y="2209800"/>
            <a:ext cx="4648200" cy="3124200"/>
            <a:chOff x="2160" y="1392"/>
            <a:chExt cx="2928" cy="1968"/>
          </a:xfrm>
        </p:grpSpPr>
        <p:sp>
          <p:nvSpPr>
            <p:cNvPr id="3" name="Line 20"/>
            <p:cNvSpPr>
              <a:spLocks noChangeShapeType="1"/>
            </p:cNvSpPr>
            <p:nvPr/>
          </p:nvSpPr>
          <p:spPr bwMode="auto">
            <a:xfrm>
              <a:off x="3600" y="1392"/>
              <a:ext cx="0" cy="19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
          <p:nvSpPr>
            <p:cNvPr id="4" name="Line 22"/>
            <p:cNvSpPr>
              <a:spLocks noChangeShapeType="1"/>
            </p:cNvSpPr>
            <p:nvPr/>
          </p:nvSpPr>
          <p:spPr bwMode="auto">
            <a:xfrm>
              <a:off x="2160" y="2400"/>
              <a:ext cx="29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grpSp>
      <p:grpSp>
        <p:nvGrpSpPr>
          <p:cNvPr id="27" name="Gruppo 26"/>
          <p:cNvGrpSpPr/>
          <p:nvPr/>
        </p:nvGrpSpPr>
        <p:grpSpPr>
          <a:xfrm>
            <a:off x="1676400" y="1981200"/>
            <a:ext cx="5505454" cy="3067050"/>
            <a:chOff x="1676400" y="1981200"/>
            <a:chExt cx="5505454" cy="3067050"/>
          </a:xfrm>
        </p:grpSpPr>
        <p:grpSp>
          <p:nvGrpSpPr>
            <p:cNvPr id="5" name="Group 38"/>
            <p:cNvGrpSpPr>
              <a:grpSpLocks/>
            </p:cNvGrpSpPr>
            <p:nvPr/>
          </p:nvGrpSpPr>
          <p:grpSpPr bwMode="auto">
            <a:xfrm>
              <a:off x="1676400" y="2743200"/>
              <a:ext cx="1673225" cy="2305050"/>
              <a:chOff x="1056" y="1728"/>
              <a:chExt cx="1054" cy="1452"/>
            </a:xfrm>
          </p:grpSpPr>
          <p:sp>
            <p:nvSpPr>
              <p:cNvPr id="7" name="Text Box 16"/>
              <p:cNvSpPr txBox="1">
                <a:spLocks noChangeArrowheads="1"/>
              </p:cNvSpPr>
              <p:nvPr/>
            </p:nvSpPr>
            <p:spPr bwMode="auto">
              <a:xfrm>
                <a:off x="1056" y="1728"/>
                <a:ext cx="105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smtClean="0"/>
                  <a:t>Pago le tasse</a:t>
                </a:r>
                <a:endParaRPr lang="it-IT" altLang="it-IT" dirty="0"/>
              </a:p>
            </p:txBody>
          </p:sp>
          <p:sp>
            <p:nvSpPr>
              <p:cNvPr id="8" name="Text Box 17"/>
              <p:cNvSpPr txBox="1">
                <a:spLocks noChangeArrowheads="1"/>
              </p:cNvSpPr>
              <p:nvPr/>
            </p:nvSpPr>
            <p:spPr bwMode="auto">
              <a:xfrm>
                <a:off x="1239" y="2928"/>
                <a:ext cx="540"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smtClean="0"/>
                  <a:t>evado</a:t>
                </a:r>
                <a:endParaRPr lang="it-IT" altLang="it-IT" dirty="0"/>
              </a:p>
            </p:txBody>
          </p:sp>
        </p:grpSp>
        <p:grpSp>
          <p:nvGrpSpPr>
            <p:cNvPr id="9" name="Group 39"/>
            <p:cNvGrpSpPr>
              <a:grpSpLocks/>
            </p:cNvGrpSpPr>
            <p:nvPr/>
          </p:nvGrpSpPr>
          <p:grpSpPr bwMode="auto">
            <a:xfrm>
              <a:off x="3810002" y="1981200"/>
              <a:ext cx="3371852" cy="400050"/>
              <a:chOff x="2400" y="1248"/>
              <a:chExt cx="2124" cy="252"/>
            </a:xfrm>
          </p:grpSpPr>
          <p:sp>
            <p:nvSpPr>
              <p:cNvPr id="11" name="Text Box 18"/>
              <p:cNvSpPr txBox="1">
                <a:spLocks noChangeArrowheads="1"/>
              </p:cNvSpPr>
              <p:nvPr/>
            </p:nvSpPr>
            <p:spPr bwMode="auto">
              <a:xfrm>
                <a:off x="2400" y="1248"/>
                <a:ext cx="105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smtClean="0"/>
                  <a:t>Pago le tasse</a:t>
                </a:r>
                <a:endParaRPr lang="it-IT" altLang="it-IT" dirty="0"/>
              </a:p>
            </p:txBody>
          </p:sp>
          <p:sp>
            <p:nvSpPr>
              <p:cNvPr id="12" name="Text Box 19"/>
              <p:cNvSpPr txBox="1">
                <a:spLocks noChangeArrowheads="1"/>
              </p:cNvSpPr>
              <p:nvPr/>
            </p:nvSpPr>
            <p:spPr bwMode="auto">
              <a:xfrm>
                <a:off x="3984" y="1248"/>
                <a:ext cx="540"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smtClean="0"/>
                  <a:t>evado</a:t>
                </a:r>
                <a:endParaRPr lang="it-IT" altLang="it-IT" dirty="0"/>
              </a:p>
            </p:txBody>
          </p:sp>
        </p:grpSp>
      </p:gr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286125"/>
            <a:ext cx="2000250" cy="1285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8" y="404664"/>
            <a:ext cx="2000250" cy="1285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5" name="Group 25"/>
          <p:cNvGrpSpPr>
            <a:grpSpLocks/>
          </p:cNvGrpSpPr>
          <p:nvPr/>
        </p:nvGrpSpPr>
        <p:grpSpPr bwMode="auto">
          <a:xfrm>
            <a:off x="3806601" y="2971804"/>
            <a:ext cx="1808163" cy="369888"/>
            <a:chOff x="2352" y="1776"/>
            <a:chExt cx="1139" cy="233"/>
          </a:xfrm>
        </p:grpSpPr>
        <p:sp>
          <p:nvSpPr>
            <p:cNvPr id="16" name="Text Box 23"/>
            <p:cNvSpPr txBox="1">
              <a:spLocks noChangeArrowheads="1"/>
            </p:cNvSpPr>
            <p:nvPr/>
          </p:nvSpPr>
          <p:spPr bwMode="auto">
            <a:xfrm>
              <a:off x="2352" y="1776"/>
              <a:ext cx="515" cy="2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dirty="0" smtClean="0"/>
                <a:t>11000</a:t>
              </a:r>
              <a:endParaRPr lang="it-IT" altLang="it-IT" sz="1800" dirty="0"/>
            </a:p>
          </p:txBody>
        </p:sp>
        <p:sp>
          <p:nvSpPr>
            <p:cNvPr id="17" name="Text Box 24"/>
            <p:cNvSpPr txBox="1">
              <a:spLocks noChangeArrowheads="1"/>
            </p:cNvSpPr>
            <p:nvPr/>
          </p:nvSpPr>
          <p:spPr bwMode="auto">
            <a:xfrm>
              <a:off x="2976" y="1776"/>
              <a:ext cx="515" cy="2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dirty="0" smtClean="0"/>
                <a:t>11000</a:t>
              </a:r>
              <a:endParaRPr lang="it-IT" altLang="it-IT" sz="1800" dirty="0"/>
            </a:p>
          </p:txBody>
        </p:sp>
      </p:grpSp>
      <p:grpSp>
        <p:nvGrpSpPr>
          <p:cNvPr id="18" name="Group 25"/>
          <p:cNvGrpSpPr>
            <a:grpSpLocks/>
          </p:cNvGrpSpPr>
          <p:nvPr/>
        </p:nvGrpSpPr>
        <p:grpSpPr bwMode="auto">
          <a:xfrm>
            <a:off x="3837462" y="4343407"/>
            <a:ext cx="1733550" cy="400051"/>
            <a:chOff x="2352" y="1776"/>
            <a:chExt cx="1092" cy="252"/>
          </a:xfrm>
        </p:grpSpPr>
        <p:sp>
          <p:nvSpPr>
            <p:cNvPr id="19" name="Text Box 23"/>
            <p:cNvSpPr txBox="1">
              <a:spLocks noChangeArrowheads="1"/>
            </p:cNvSpPr>
            <p:nvPr/>
          </p:nvSpPr>
          <p:spPr bwMode="auto">
            <a:xfrm>
              <a:off x="2352" y="1776"/>
              <a:ext cx="55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smtClean="0"/>
                <a:t>14000</a:t>
              </a:r>
              <a:endParaRPr lang="it-IT" altLang="it-IT" dirty="0"/>
            </a:p>
          </p:txBody>
        </p:sp>
        <p:sp>
          <p:nvSpPr>
            <p:cNvPr id="20" name="Text Box 24"/>
            <p:cNvSpPr txBox="1">
              <a:spLocks noChangeArrowheads="1"/>
            </p:cNvSpPr>
            <p:nvPr/>
          </p:nvSpPr>
          <p:spPr bwMode="auto">
            <a:xfrm>
              <a:off x="2976" y="1776"/>
              <a:ext cx="468"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smtClean="0"/>
                <a:t>8000</a:t>
              </a:r>
              <a:endParaRPr lang="it-IT" altLang="it-IT" dirty="0"/>
            </a:p>
          </p:txBody>
        </p:sp>
      </p:grpSp>
      <p:grpSp>
        <p:nvGrpSpPr>
          <p:cNvPr id="21" name="Group 25"/>
          <p:cNvGrpSpPr>
            <a:grpSpLocks/>
          </p:cNvGrpSpPr>
          <p:nvPr/>
        </p:nvGrpSpPr>
        <p:grpSpPr bwMode="auto">
          <a:xfrm>
            <a:off x="5978983" y="2914650"/>
            <a:ext cx="1873250" cy="400050"/>
            <a:chOff x="2352" y="1776"/>
            <a:chExt cx="1180" cy="252"/>
          </a:xfrm>
        </p:grpSpPr>
        <p:sp>
          <p:nvSpPr>
            <p:cNvPr id="22" name="Text Box 23"/>
            <p:cNvSpPr txBox="1">
              <a:spLocks noChangeArrowheads="1"/>
            </p:cNvSpPr>
            <p:nvPr/>
          </p:nvSpPr>
          <p:spPr bwMode="auto">
            <a:xfrm>
              <a:off x="2352" y="1776"/>
              <a:ext cx="468"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smtClean="0"/>
                <a:t>8000</a:t>
              </a:r>
              <a:endParaRPr lang="it-IT" altLang="it-IT" dirty="0"/>
            </a:p>
          </p:txBody>
        </p:sp>
        <p:sp>
          <p:nvSpPr>
            <p:cNvPr id="23" name="Text Box 24"/>
            <p:cNvSpPr txBox="1">
              <a:spLocks noChangeArrowheads="1"/>
            </p:cNvSpPr>
            <p:nvPr/>
          </p:nvSpPr>
          <p:spPr bwMode="auto">
            <a:xfrm>
              <a:off x="2976" y="1776"/>
              <a:ext cx="55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smtClean="0"/>
                <a:t>14000</a:t>
              </a:r>
              <a:endParaRPr lang="it-IT" altLang="it-IT" dirty="0"/>
            </a:p>
          </p:txBody>
        </p:sp>
      </p:grpSp>
      <p:grpSp>
        <p:nvGrpSpPr>
          <p:cNvPr id="24" name="Group 25"/>
          <p:cNvGrpSpPr>
            <a:grpSpLocks/>
          </p:cNvGrpSpPr>
          <p:nvPr/>
        </p:nvGrpSpPr>
        <p:grpSpPr bwMode="auto">
          <a:xfrm>
            <a:off x="5980885" y="4333882"/>
            <a:ext cx="1873250" cy="400051"/>
            <a:chOff x="2352" y="1776"/>
            <a:chExt cx="1180" cy="252"/>
          </a:xfrm>
        </p:grpSpPr>
        <p:sp>
          <p:nvSpPr>
            <p:cNvPr id="25" name="Text Box 23"/>
            <p:cNvSpPr txBox="1">
              <a:spLocks noChangeArrowheads="1"/>
            </p:cNvSpPr>
            <p:nvPr/>
          </p:nvSpPr>
          <p:spPr bwMode="auto">
            <a:xfrm>
              <a:off x="2352" y="1776"/>
              <a:ext cx="55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smtClean="0"/>
                <a:t>10000</a:t>
              </a:r>
              <a:endParaRPr lang="it-IT" altLang="it-IT" dirty="0"/>
            </a:p>
          </p:txBody>
        </p:sp>
        <p:sp>
          <p:nvSpPr>
            <p:cNvPr id="26" name="Text Box 24"/>
            <p:cNvSpPr txBox="1">
              <a:spLocks noChangeArrowheads="1"/>
            </p:cNvSpPr>
            <p:nvPr/>
          </p:nvSpPr>
          <p:spPr bwMode="auto">
            <a:xfrm>
              <a:off x="2976" y="1776"/>
              <a:ext cx="55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smtClean="0"/>
                <a:t>10000</a:t>
              </a:r>
              <a:endParaRPr lang="it-IT" altLang="it-IT" dirty="0"/>
            </a:p>
          </p:txBody>
        </p:sp>
      </p:grpSp>
      <p:sp>
        <p:nvSpPr>
          <p:cNvPr id="13" name="CasellaDiTesto 12"/>
          <p:cNvSpPr txBox="1"/>
          <p:nvPr/>
        </p:nvSpPr>
        <p:spPr>
          <a:xfrm>
            <a:off x="274505" y="386418"/>
            <a:ext cx="3874202" cy="1600438"/>
          </a:xfrm>
          <a:prstGeom prst="rect">
            <a:avLst/>
          </a:prstGeom>
          <a:noFill/>
        </p:spPr>
        <p:txBody>
          <a:bodyPr wrap="square" rtlCol="0">
            <a:spAutoFit/>
          </a:bodyPr>
          <a:lstStyle/>
          <a:p>
            <a:r>
              <a:rPr lang="it-IT" sz="1400" dirty="0" smtClean="0"/>
              <a:t>Un servizio pubblico costa 6000 Euro l’anno</a:t>
            </a:r>
          </a:p>
          <a:p>
            <a:r>
              <a:rPr lang="it-IT" sz="1400" dirty="0" smtClean="0"/>
              <a:t>Tizio e Caio dispongono di un reddito annuo di 10000 euro l’anno. Il beneficio privato del servizio è 4000 </a:t>
            </a:r>
            <a:r>
              <a:rPr lang="it-IT" sz="1400" dirty="0"/>
              <a:t>. </a:t>
            </a:r>
            <a:endParaRPr lang="it-IT" sz="1400" dirty="0" smtClean="0"/>
          </a:p>
          <a:p>
            <a:r>
              <a:rPr lang="it-IT" sz="1400" dirty="0" smtClean="0"/>
              <a:t>Pago Pago: 10000-3000+4000=11000</a:t>
            </a:r>
          </a:p>
          <a:p>
            <a:r>
              <a:rPr lang="it-IT" sz="1400" dirty="0" smtClean="0"/>
              <a:t>Pago Evado: 1000-6000+4000=8000</a:t>
            </a:r>
          </a:p>
          <a:p>
            <a:r>
              <a:rPr lang="it-IT" sz="1400" dirty="0" smtClean="0"/>
              <a:t>Evado Pago: 1000+4000</a:t>
            </a:r>
            <a:endParaRPr lang="it-IT" sz="1400" dirty="0"/>
          </a:p>
        </p:txBody>
      </p:sp>
      <p:grpSp>
        <p:nvGrpSpPr>
          <p:cNvPr id="29" name="Group 47"/>
          <p:cNvGrpSpPr>
            <a:grpSpLocks/>
          </p:cNvGrpSpPr>
          <p:nvPr/>
        </p:nvGrpSpPr>
        <p:grpSpPr bwMode="auto">
          <a:xfrm>
            <a:off x="6863535" y="4937125"/>
            <a:ext cx="1735138" cy="946150"/>
            <a:chOff x="4416" y="3024"/>
            <a:chExt cx="1093" cy="596"/>
          </a:xfrm>
        </p:grpSpPr>
        <p:sp>
          <p:nvSpPr>
            <p:cNvPr id="30" name="Rectangle 44"/>
            <p:cNvSpPr>
              <a:spLocks noChangeArrowheads="1"/>
            </p:cNvSpPr>
            <p:nvPr/>
          </p:nvSpPr>
          <p:spPr bwMode="auto">
            <a:xfrm>
              <a:off x="4416" y="3408"/>
              <a:ext cx="1093"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600" u="sng" dirty="0">
                  <a:solidFill>
                    <a:srgbClr val="FF3300"/>
                  </a:solidFill>
                </a:rPr>
                <a:t>Equilibrio di Nash</a:t>
              </a:r>
            </a:p>
          </p:txBody>
        </p:sp>
        <p:sp>
          <p:nvSpPr>
            <p:cNvPr id="31" name="Line 45"/>
            <p:cNvSpPr>
              <a:spLocks noChangeShapeType="1"/>
            </p:cNvSpPr>
            <p:nvPr/>
          </p:nvSpPr>
          <p:spPr bwMode="auto">
            <a:xfrm flipH="1" flipV="1">
              <a:off x="4416" y="3024"/>
              <a:ext cx="480" cy="38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grpSp>
    </p:spTree>
    <p:extLst>
      <p:ext uri="{BB962C8B-B14F-4D97-AF65-F5344CB8AC3E}">
        <p14:creationId xmlns:p14="http://schemas.microsoft.com/office/powerpoint/2010/main" val="3148927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fade">
                                      <p:cBhvr>
                                        <p:cTn id="11" dur="500"/>
                                        <p:tgtEl>
                                          <p:spTgt spid="102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right)">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wipe(down)">
                                      <p:cBhvr>
                                        <p:cTn id="26" dur="500"/>
                                        <p:tgtEl>
                                          <p:spTgt spid="27"/>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right)">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wipe(right)">
                                      <p:cBhvr>
                                        <p:cTn id="36" dur="500"/>
                                        <p:tgtEl>
                                          <p:spTgt spid="18"/>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2"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wipe(right)">
                                      <p:cBhvr>
                                        <p:cTn id="41" dur="500"/>
                                        <p:tgtEl>
                                          <p:spTgt spid="21"/>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2" fill="hold" nodeType="clickEffect">
                                  <p:stCondLst>
                                    <p:cond delay="0"/>
                                  </p:stCondLst>
                                  <p:childTnLst>
                                    <p:set>
                                      <p:cBhvr>
                                        <p:cTn id="45" dur="1" fill="hold">
                                          <p:stCondLst>
                                            <p:cond delay="0"/>
                                          </p:stCondLst>
                                        </p:cTn>
                                        <p:tgtEl>
                                          <p:spTgt spid="24"/>
                                        </p:tgtEl>
                                        <p:attrNameLst>
                                          <p:attrName>style.visibility</p:attrName>
                                        </p:attrNameLst>
                                      </p:cBhvr>
                                      <p:to>
                                        <p:strVal val="visible"/>
                                      </p:to>
                                    </p:set>
                                    <p:animEffect transition="in" filter="wipe(right)">
                                      <p:cBhvr>
                                        <p:cTn id="46" dur="500"/>
                                        <p:tgtEl>
                                          <p:spTgt spid="24"/>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dissolve">
                                      <p:cBhvr>
                                        <p:cTn id="51"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1525588" y="685800"/>
            <a:ext cx="6772275" cy="641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it-IT" altLang="it-IT" sz="1800">
                <a:solidFill>
                  <a:srgbClr val="0000FF"/>
                </a:solidFill>
              </a:rPr>
              <a:t>LO  STATO  E  L’APPROVVIGIONAMENTO  DI  BENE  PUBBLICO :</a:t>
            </a:r>
          </a:p>
          <a:p>
            <a:pPr algn="ctr"/>
            <a:endParaRPr lang="it-IT" altLang="it-IT" sz="1800" b="1">
              <a:solidFill>
                <a:srgbClr val="0000FF"/>
              </a:solidFill>
            </a:endParaRPr>
          </a:p>
        </p:txBody>
      </p:sp>
      <p:sp>
        <p:nvSpPr>
          <p:cNvPr id="11267" name="Rectangle 3"/>
          <p:cNvSpPr>
            <a:spLocks noChangeArrowheads="1"/>
          </p:cNvSpPr>
          <p:nvPr/>
        </p:nvSpPr>
        <p:spPr bwMode="auto">
          <a:xfrm>
            <a:off x="1447800" y="1600200"/>
            <a:ext cx="71199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a:t>Come è possibile valutare il valore sociale di un bene pubblico in assenza di un prezzo di riferimento ?</a:t>
            </a:r>
          </a:p>
        </p:txBody>
      </p:sp>
      <p:sp>
        <p:nvSpPr>
          <p:cNvPr id="11268" name="Rectangle 4"/>
          <p:cNvSpPr>
            <a:spLocks noChangeArrowheads="1"/>
          </p:cNvSpPr>
          <p:nvPr/>
        </p:nvSpPr>
        <p:spPr bwMode="auto">
          <a:xfrm>
            <a:off x="3048000" y="2743200"/>
            <a:ext cx="3444875"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b="1">
                <a:solidFill>
                  <a:srgbClr val="0000FF"/>
                </a:solidFill>
              </a:rPr>
              <a:t>L’ANALISI  COSTI-BENEFICI</a:t>
            </a:r>
          </a:p>
        </p:txBody>
      </p:sp>
      <p:sp>
        <p:nvSpPr>
          <p:cNvPr id="11269" name="Line 5"/>
          <p:cNvSpPr>
            <a:spLocks noChangeShapeType="1"/>
          </p:cNvSpPr>
          <p:nvPr/>
        </p:nvSpPr>
        <p:spPr bwMode="auto">
          <a:xfrm>
            <a:off x="4800600" y="2286000"/>
            <a:ext cx="0" cy="45720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
        <p:nvSpPr>
          <p:cNvPr id="11270" name="Text Box 6"/>
          <p:cNvSpPr txBox="1">
            <a:spLocks noChangeArrowheads="1"/>
          </p:cNvSpPr>
          <p:nvPr/>
        </p:nvSpPr>
        <p:spPr bwMode="auto">
          <a:xfrm>
            <a:off x="1981200" y="3276600"/>
            <a:ext cx="5784850" cy="1625600"/>
          </a:xfrm>
          <a:prstGeom prst="rect">
            <a:avLst/>
          </a:prstGeom>
          <a:noFill/>
          <a:ln w="9525">
            <a:solidFill>
              <a:srgbClr val="00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a:t>Applicazione:  QUANTO VALE UNA VITA UMANA?</a:t>
            </a:r>
          </a:p>
          <a:p>
            <a:r>
              <a:rPr lang="it-IT" altLang="it-IT"/>
              <a:t>Un incrocio pericoloso determina in media un morto all’anno. In che modo provvedere? Un semaforo o una pattuglia permanente? Come quantificare il valore sociale della vita umana?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70"/>
                                        </p:tgtEl>
                                        <p:attrNameLst>
                                          <p:attrName>style.visibility</p:attrName>
                                        </p:attrNameLst>
                                      </p:cBhvr>
                                      <p:to>
                                        <p:strVal val="visible"/>
                                      </p:to>
                                    </p:set>
                                    <p:animEffect transition="in" filter="blinds(horizontal)">
                                      <p:cBhvr>
                                        <p:cTn id="7" dur="500"/>
                                        <p:tgtEl>
                                          <p:spTgt spid="112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0"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1736725" y="692150"/>
            <a:ext cx="6300788" cy="1006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dirty="0"/>
              <a:t>Riuscite dopo questa lezione a commentare </a:t>
            </a:r>
            <a:r>
              <a:rPr lang="it-IT" altLang="it-IT" dirty="0" smtClean="0"/>
              <a:t>il seguente articolo </a:t>
            </a:r>
            <a:r>
              <a:rPr lang="it-IT" altLang="it-IT" dirty="0"/>
              <a:t>della COSTITUZIONE sulla base del criterio di efficienza economica ? </a:t>
            </a:r>
          </a:p>
        </p:txBody>
      </p:sp>
      <p:sp>
        <p:nvSpPr>
          <p:cNvPr id="12291" name="Rectangle 3"/>
          <p:cNvSpPr>
            <a:spLocks noChangeArrowheads="1"/>
          </p:cNvSpPr>
          <p:nvPr/>
        </p:nvSpPr>
        <p:spPr bwMode="auto">
          <a:xfrm>
            <a:off x="1619672" y="2302034"/>
            <a:ext cx="6248400" cy="1047750"/>
          </a:xfrm>
          <a:prstGeom prst="rect">
            <a:avLst/>
          </a:prstGeom>
          <a:noFill/>
          <a:ln w="9525">
            <a:solidFill>
              <a:srgbClr val="00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1400" b="1" dirty="0">
                <a:solidFill>
                  <a:srgbClr val="000000"/>
                </a:solidFill>
                <a:latin typeface="Arial" pitchFamily="34" charset="0"/>
                <a:cs typeface="Arial" pitchFamily="34" charset="0"/>
              </a:rPr>
              <a:t>Art. 9.</a:t>
            </a:r>
          </a:p>
          <a:p>
            <a:pPr eaLnBrk="0" hangingPunct="0"/>
            <a:r>
              <a:rPr lang="it-IT" altLang="it-IT" sz="1600" dirty="0">
                <a:solidFill>
                  <a:srgbClr val="000000"/>
                </a:solidFill>
                <a:latin typeface="Arial" pitchFamily="34" charset="0"/>
                <a:cs typeface="Arial" pitchFamily="34" charset="0"/>
              </a:rPr>
              <a:t>La Repubblica promuove lo sviluppo della </a:t>
            </a:r>
            <a:r>
              <a:rPr lang="it-IT" altLang="it-IT" sz="1600" u="sng" dirty="0">
                <a:solidFill>
                  <a:srgbClr val="000000"/>
                </a:solidFill>
                <a:latin typeface="Arial" pitchFamily="34" charset="0"/>
                <a:cs typeface="Arial" pitchFamily="34" charset="0"/>
              </a:rPr>
              <a:t>cultura e la ricerca scientifica e tecnica</a:t>
            </a:r>
            <a:r>
              <a:rPr lang="it-IT" altLang="it-IT" sz="1600" dirty="0">
                <a:solidFill>
                  <a:srgbClr val="000000"/>
                </a:solidFill>
                <a:latin typeface="Arial" pitchFamily="34" charset="0"/>
                <a:cs typeface="Arial" pitchFamily="34" charset="0"/>
              </a:rPr>
              <a:t>.</a:t>
            </a:r>
          </a:p>
          <a:p>
            <a:pPr eaLnBrk="0" hangingPunct="0"/>
            <a:r>
              <a:rPr lang="it-IT" altLang="it-IT" sz="1600" dirty="0">
                <a:solidFill>
                  <a:srgbClr val="000000"/>
                </a:solidFill>
                <a:latin typeface="Arial" pitchFamily="34" charset="0"/>
                <a:cs typeface="Arial" pitchFamily="34" charset="0"/>
              </a:rPr>
              <a:t>Tutela il paesaggio e il </a:t>
            </a:r>
            <a:r>
              <a:rPr lang="it-IT" altLang="it-IT" sz="1600" u="sng" dirty="0">
                <a:solidFill>
                  <a:srgbClr val="000000"/>
                </a:solidFill>
                <a:latin typeface="Arial" pitchFamily="34" charset="0"/>
                <a:cs typeface="Arial" pitchFamily="34" charset="0"/>
              </a:rPr>
              <a:t>patrimonio storico e artistico </a:t>
            </a:r>
            <a:r>
              <a:rPr lang="it-IT" altLang="it-IT" sz="1600" dirty="0">
                <a:solidFill>
                  <a:srgbClr val="000000"/>
                </a:solidFill>
                <a:latin typeface="Arial" pitchFamily="34" charset="0"/>
                <a:cs typeface="Arial" pitchFamily="34" charset="0"/>
              </a:rPr>
              <a:t>della Nazione.</a:t>
            </a:r>
            <a:endParaRPr lang="it-IT" altLang="it-IT" sz="2400" dirty="0">
              <a:latin typeface="Times New Roman" pitchFamily="18" charset="0"/>
            </a:endParaRPr>
          </a:p>
        </p:txBody>
      </p:sp>
      <p:sp>
        <p:nvSpPr>
          <p:cNvPr id="12292" name="Rectangle 4"/>
          <p:cNvSpPr>
            <a:spLocks noChangeArrowheads="1"/>
          </p:cNvSpPr>
          <p:nvPr/>
        </p:nvSpPr>
        <p:spPr bwMode="auto">
          <a:xfrm>
            <a:off x="1599114" y="4684385"/>
            <a:ext cx="6248400" cy="590550"/>
          </a:xfrm>
          <a:prstGeom prst="rect">
            <a:avLst/>
          </a:prstGeom>
          <a:noFill/>
          <a:ln w="9525">
            <a:solidFill>
              <a:srgbClr val="00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1600" b="1" dirty="0">
                <a:solidFill>
                  <a:srgbClr val="000000"/>
                </a:solidFill>
                <a:latin typeface="Arial" pitchFamily="34" charset="0"/>
                <a:cs typeface="Arial" pitchFamily="34" charset="0"/>
              </a:rPr>
              <a:t>Art. 35.</a:t>
            </a:r>
          </a:p>
          <a:p>
            <a:pPr eaLnBrk="0" hangingPunct="0"/>
            <a:r>
              <a:rPr lang="it-IT" altLang="it-IT" sz="1600" dirty="0">
                <a:solidFill>
                  <a:srgbClr val="000000"/>
                </a:solidFill>
                <a:latin typeface="Arial" pitchFamily="34" charset="0"/>
                <a:cs typeface="Arial" pitchFamily="34" charset="0"/>
              </a:rPr>
              <a:t>La Repubblica tutela il lavoro in tutte le sue forme ed applicazioni.</a:t>
            </a:r>
            <a:endParaRPr lang="it-IT" altLang="it-IT" sz="1600" dirty="0">
              <a:latin typeface="Times New Roman" pitchFamily="18" charset="0"/>
            </a:endParaRPr>
          </a:p>
        </p:txBody>
      </p:sp>
      <p:grpSp>
        <p:nvGrpSpPr>
          <p:cNvPr id="15" name="Gruppo 14"/>
          <p:cNvGrpSpPr/>
          <p:nvPr/>
        </p:nvGrpSpPr>
        <p:grpSpPr>
          <a:xfrm>
            <a:off x="1641396" y="2825909"/>
            <a:ext cx="4298756" cy="1220371"/>
            <a:chOff x="1641396" y="2825909"/>
            <a:chExt cx="4298756" cy="1220371"/>
          </a:xfrm>
        </p:grpSpPr>
        <p:sp>
          <p:nvSpPr>
            <p:cNvPr id="2" name="Rettangolo 1"/>
            <p:cNvSpPr/>
            <p:nvPr/>
          </p:nvSpPr>
          <p:spPr>
            <a:xfrm>
              <a:off x="1641396" y="3646170"/>
              <a:ext cx="1771575" cy="400110"/>
            </a:xfrm>
            <a:prstGeom prst="rect">
              <a:avLst/>
            </a:prstGeom>
          </p:spPr>
          <p:txBody>
            <a:bodyPr wrap="none">
              <a:spAutoFit/>
            </a:bodyPr>
            <a:lstStyle/>
            <a:p>
              <a:r>
                <a:rPr lang="it-IT" altLang="it-IT" u="sng" dirty="0" smtClean="0"/>
                <a:t>Bene pubblico</a:t>
              </a:r>
              <a:endParaRPr lang="it-IT" u="sng" dirty="0"/>
            </a:p>
          </p:txBody>
        </p:sp>
        <p:cxnSp>
          <p:nvCxnSpPr>
            <p:cNvPr id="8" name="Connettore 2 7"/>
            <p:cNvCxnSpPr/>
            <p:nvPr/>
          </p:nvCxnSpPr>
          <p:spPr bwMode="auto">
            <a:xfrm flipV="1">
              <a:off x="3239852" y="2825909"/>
              <a:ext cx="2700300" cy="1147217"/>
            </a:xfrm>
            <a:prstGeom prst="straightConnector1">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6" name="Gruppo 15"/>
          <p:cNvGrpSpPr/>
          <p:nvPr/>
        </p:nvGrpSpPr>
        <p:grpSpPr>
          <a:xfrm>
            <a:off x="5292080" y="3284984"/>
            <a:ext cx="2726205" cy="888197"/>
            <a:chOff x="5292080" y="3284984"/>
            <a:chExt cx="2726205" cy="888197"/>
          </a:xfrm>
        </p:grpSpPr>
        <p:sp>
          <p:nvSpPr>
            <p:cNvPr id="10" name="Rettangolo 9"/>
            <p:cNvSpPr/>
            <p:nvPr/>
          </p:nvSpPr>
          <p:spPr>
            <a:xfrm>
              <a:off x="5940152" y="3773071"/>
              <a:ext cx="2078133" cy="400110"/>
            </a:xfrm>
            <a:prstGeom prst="rect">
              <a:avLst/>
            </a:prstGeom>
          </p:spPr>
          <p:txBody>
            <a:bodyPr wrap="none">
              <a:spAutoFit/>
            </a:bodyPr>
            <a:lstStyle/>
            <a:p>
              <a:r>
                <a:rPr lang="it-IT" altLang="it-IT" u="sng" dirty="0" smtClean="0"/>
                <a:t>Risorsa collettiva</a:t>
              </a:r>
              <a:endParaRPr lang="it-IT" u="sng" dirty="0"/>
            </a:p>
          </p:txBody>
        </p:sp>
        <p:cxnSp>
          <p:nvCxnSpPr>
            <p:cNvPr id="12" name="Connettore 1 11"/>
            <p:cNvCxnSpPr/>
            <p:nvPr/>
          </p:nvCxnSpPr>
          <p:spPr bwMode="auto">
            <a:xfrm>
              <a:off x="5292080" y="3284984"/>
              <a:ext cx="720080" cy="761296"/>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14" name="Connettore 2 13"/>
          <p:cNvCxnSpPr/>
          <p:nvPr/>
        </p:nvCxnSpPr>
        <p:spPr bwMode="auto">
          <a:xfrm>
            <a:off x="5148064" y="4581128"/>
            <a:ext cx="914400" cy="914400"/>
          </a:xfrm>
          <a:prstGeom prst="straightConnector1">
            <a:avLst/>
          </a:prstGeom>
          <a:solidFill>
            <a:schemeClr val="accent1"/>
          </a:solidFill>
          <a:ln>
            <a:noFill/>
            <a:tailEnd type="arrow"/>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21" name="Gruppo 20"/>
          <p:cNvGrpSpPr/>
          <p:nvPr/>
        </p:nvGrpSpPr>
        <p:grpSpPr>
          <a:xfrm>
            <a:off x="4116637" y="5193193"/>
            <a:ext cx="2277048" cy="686411"/>
            <a:chOff x="4116637" y="5193193"/>
            <a:chExt cx="2277048" cy="686411"/>
          </a:xfrm>
        </p:grpSpPr>
        <p:sp>
          <p:nvSpPr>
            <p:cNvPr id="17" name="Rettangolo 16"/>
            <p:cNvSpPr/>
            <p:nvPr/>
          </p:nvSpPr>
          <p:spPr>
            <a:xfrm>
              <a:off x="4816843" y="5479494"/>
              <a:ext cx="1576842" cy="400110"/>
            </a:xfrm>
            <a:prstGeom prst="rect">
              <a:avLst/>
            </a:prstGeom>
          </p:spPr>
          <p:txBody>
            <a:bodyPr wrap="none">
              <a:spAutoFit/>
            </a:bodyPr>
            <a:lstStyle/>
            <a:p>
              <a:r>
                <a:rPr lang="it-IT" altLang="it-IT" u="sng" dirty="0" smtClean="0"/>
                <a:t>Esternalità ?</a:t>
              </a:r>
              <a:endParaRPr lang="it-IT" u="sng" dirty="0"/>
            </a:p>
          </p:txBody>
        </p:sp>
        <p:cxnSp>
          <p:nvCxnSpPr>
            <p:cNvPr id="19" name="Connettore 1 18"/>
            <p:cNvCxnSpPr/>
            <p:nvPr/>
          </p:nvCxnSpPr>
          <p:spPr bwMode="auto">
            <a:xfrm>
              <a:off x="4116637" y="5193193"/>
              <a:ext cx="788421" cy="604669"/>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additive="base">
                                        <p:cTn id="17" dur="500" fill="hold"/>
                                        <p:tgtEl>
                                          <p:spTgt spid="21"/>
                                        </p:tgtEl>
                                        <p:attrNameLst>
                                          <p:attrName>ppt_x</p:attrName>
                                        </p:attrNameLst>
                                      </p:cBhvr>
                                      <p:tavLst>
                                        <p:tav tm="0">
                                          <p:val>
                                            <p:strVal val="#ppt_x"/>
                                          </p:val>
                                        </p:tav>
                                        <p:tav tm="100000">
                                          <p:val>
                                            <p:strVal val="#ppt_x"/>
                                          </p:val>
                                        </p:tav>
                                      </p:tavLst>
                                    </p:anim>
                                    <p:anim calcmode="lin" valueType="num">
                                      <p:cBhvr additive="base">
                                        <p:cTn id="1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2590800" y="152400"/>
            <a:ext cx="6410325" cy="1220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b="1" u="sng">
                <a:latin typeface="Century Gothic" pitchFamily="34" charset="0"/>
              </a:rPr>
              <a:t>Beni privati</a:t>
            </a:r>
            <a:r>
              <a:rPr lang="it-IT" altLang="it-IT" u="sng">
                <a:latin typeface="Century Gothic" pitchFamily="34" charset="0"/>
              </a:rPr>
              <a:t>:</a:t>
            </a:r>
            <a:r>
              <a:rPr lang="it-IT" altLang="it-IT">
                <a:latin typeface="Century Gothic" pitchFamily="34" charset="0"/>
              </a:rPr>
              <a:t> </a:t>
            </a:r>
            <a:r>
              <a:rPr lang="it-IT" altLang="it-IT" u="sng">
                <a:solidFill>
                  <a:schemeClr val="accent2"/>
                </a:solidFill>
                <a:latin typeface="Century Gothic" pitchFamily="34" charset="0"/>
              </a:rPr>
              <a:t>Escludibili e Rivali</a:t>
            </a:r>
          </a:p>
          <a:p>
            <a:r>
              <a:rPr lang="it-IT" altLang="it-IT" sz="1800" i="1">
                <a:solidFill>
                  <a:srgbClr val="663300"/>
                </a:solidFill>
                <a:latin typeface="Century Gothic" pitchFamily="34" charset="0"/>
              </a:rPr>
              <a:t>Sono i beni che possono essere gestiti dal mercato, cioè beni scarsi (rivali) che sono razionati attraverso un meccanismo di prezzo (escludibili)</a:t>
            </a:r>
          </a:p>
        </p:txBody>
      </p:sp>
      <p:sp>
        <p:nvSpPr>
          <p:cNvPr id="3075" name="Text Box 3"/>
          <p:cNvSpPr txBox="1">
            <a:spLocks noChangeArrowheads="1"/>
          </p:cNvSpPr>
          <p:nvPr/>
        </p:nvSpPr>
        <p:spPr bwMode="auto">
          <a:xfrm>
            <a:off x="152400" y="1447800"/>
            <a:ext cx="6410325" cy="149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b="1" u="sng">
                <a:latin typeface="Century Gothic" pitchFamily="34" charset="0"/>
              </a:rPr>
              <a:t>Beni pubblici</a:t>
            </a:r>
            <a:r>
              <a:rPr lang="it-IT" altLang="it-IT" u="sng">
                <a:latin typeface="Century Gothic" pitchFamily="34" charset="0"/>
              </a:rPr>
              <a:t>:</a:t>
            </a:r>
            <a:r>
              <a:rPr lang="it-IT" altLang="it-IT">
                <a:latin typeface="Century Gothic" pitchFamily="34" charset="0"/>
              </a:rPr>
              <a:t> </a:t>
            </a:r>
            <a:r>
              <a:rPr lang="it-IT" altLang="it-IT" u="sng">
                <a:solidFill>
                  <a:schemeClr val="accent2"/>
                </a:solidFill>
                <a:latin typeface="Century Gothic" pitchFamily="34" charset="0"/>
              </a:rPr>
              <a:t>NON Escludibili e NON Rivali</a:t>
            </a:r>
          </a:p>
          <a:p>
            <a:r>
              <a:rPr lang="it-IT" altLang="it-IT" sz="1800" i="1">
                <a:solidFill>
                  <a:srgbClr val="663300"/>
                </a:solidFill>
                <a:latin typeface="Century Gothic" pitchFamily="34" charset="0"/>
              </a:rPr>
              <a:t>Sono i beni che non possono essere gestiti dal mercato, perché non scarsi e gratuiti (non escludibili): difesa nazionale, diritti garantiti dalla Costituzione, conoscenza di base, l’aria, i semafori ….. </a:t>
            </a:r>
          </a:p>
        </p:txBody>
      </p:sp>
      <p:sp>
        <p:nvSpPr>
          <p:cNvPr id="3076" name="Text Box 4"/>
          <p:cNvSpPr txBox="1">
            <a:spLocks noChangeArrowheads="1"/>
          </p:cNvSpPr>
          <p:nvPr/>
        </p:nvSpPr>
        <p:spPr bwMode="auto">
          <a:xfrm>
            <a:off x="2514600" y="3048000"/>
            <a:ext cx="6410325" cy="149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b="1" u="sng">
                <a:latin typeface="Century Gothic" pitchFamily="34" charset="0"/>
              </a:rPr>
              <a:t>Risorse collettive</a:t>
            </a:r>
            <a:r>
              <a:rPr lang="it-IT" altLang="it-IT" u="sng">
                <a:latin typeface="Century Gothic" pitchFamily="34" charset="0"/>
              </a:rPr>
              <a:t>:</a:t>
            </a:r>
            <a:r>
              <a:rPr lang="it-IT" altLang="it-IT">
                <a:latin typeface="Century Gothic" pitchFamily="34" charset="0"/>
              </a:rPr>
              <a:t> </a:t>
            </a:r>
            <a:r>
              <a:rPr lang="it-IT" altLang="it-IT" u="sng">
                <a:solidFill>
                  <a:schemeClr val="accent2"/>
                </a:solidFill>
                <a:latin typeface="Century Gothic" pitchFamily="34" charset="0"/>
              </a:rPr>
              <a:t>NON Escludibili e Rivali</a:t>
            </a:r>
          </a:p>
          <a:p>
            <a:r>
              <a:rPr lang="it-IT" altLang="it-IT" sz="1800" i="1">
                <a:solidFill>
                  <a:srgbClr val="663300"/>
                </a:solidFill>
                <a:latin typeface="Century Gothic" pitchFamily="34" charset="0"/>
              </a:rPr>
              <a:t>Sono i beni che non possono essere gestiti dal mercato, perché sebbene scarsi sono gratuiti (non escludibili): risorse ittiche, risorse ambientali, strade pubbliche congestionate, l’aria in una stanza sigillata …</a:t>
            </a:r>
          </a:p>
        </p:txBody>
      </p:sp>
      <p:sp>
        <p:nvSpPr>
          <p:cNvPr id="3077" name="Text Box 5"/>
          <p:cNvSpPr txBox="1">
            <a:spLocks noChangeArrowheads="1"/>
          </p:cNvSpPr>
          <p:nvPr/>
        </p:nvSpPr>
        <p:spPr bwMode="auto">
          <a:xfrm>
            <a:off x="304800" y="4648200"/>
            <a:ext cx="6410325" cy="177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b="1" u="sng">
                <a:latin typeface="Century Gothic" pitchFamily="34" charset="0"/>
              </a:rPr>
              <a:t>Monopolio naturale</a:t>
            </a:r>
            <a:r>
              <a:rPr lang="it-IT" altLang="it-IT" u="sng">
                <a:latin typeface="Century Gothic" pitchFamily="34" charset="0"/>
              </a:rPr>
              <a:t>:</a:t>
            </a:r>
            <a:r>
              <a:rPr lang="it-IT" altLang="it-IT">
                <a:latin typeface="Century Gothic" pitchFamily="34" charset="0"/>
              </a:rPr>
              <a:t> </a:t>
            </a:r>
            <a:r>
              <a:rPr lang="it-IT" altLang="it-IT" u="sng">
                <a:solidFill>
                  <a:schemeClr val="accent2"/>
                </a:solidFill>
                <a:latin typeface="Century Gothic" pitchFamily="34" charset="0"/>
              </a:rPr>
              <a:t>Escludibili e NON Rivali</a:t>
            </a:r>
          </a:p>
          <a:p>
            <a:r>
              <a:rPr lang="it-IT" altLang="it-IT" sz="1800" i="1">
                <a:solidFill>
                  <a:srgbClr val="663300"/>
                </a:solidFill>
                <a:latin typeface="Century Gothic" pitchFamily="34" charset="0"/>
              </a:rPr>
              <a:t>Sono i beni che non possono essere gestiti da un mercato concorrenziale perché sebbene escludibili sono non scarsi. Sono tutti quei beni che per essere offerti hanno bisogno di una rete di supporto: rete esettrica, ferrovia, acquedotto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0-#ppt_w/2"/>
                                          </p:val>
                                        </p:tav>
                                        <p:tav tm="100000">
                                          <p:val>
                                            <p:strVal val="#ppt_x"/>
                                          </p:val>
                                        </p:tav>
                                      </p:tavLst>
                                    </p:anim>
                                    <p:anim calcmode="lin" valueType="num">
                                      <p:cBhvr additive="base">
                                        <p:cTn id="8" dur="500" fill="hold"/>
                                        <p:tgtEl>
                                          <p:spTgt spid="307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075"/>
                                        </p:tgtEl>
                                        <p:attrNameLst>
                                          <p:attrName>style.visibility</p:attrName>
                                        </p:attrNameLst>
                                      </p:cBhvr>
                                      <p:to>
                                        <p:strVal val="visible"/>
                                      </p:to>
                                    </p:set>
                                    <p:anim calcmode="lin" valueType="num">
                                      <p:cBhvr additive="base">
                                        <p:cTn id="13" dur="500" fill="hold"/>
                                        <p:tgtEl>
                                          <p:spTgt spid="3075"/>
                                        </p:tgtEl>
                                        <p:attrNameLst>
                                          <p:attrName>ppt_x</p:attrName>
                                        </p:attrNameLst>
                                      </p:cBhvr>
                                      <p:tavLst>
                                        <p:tav tm="0">
                                          <p:val>
                                            <p:strVal val="1+#ppt_w/2"/>
                                          </p:val>
                                        </p:tav>
                                        <p:tav tm="100000">
                                          <p:val>
                                            <p:strVal val="#ppt_x"/>
                                          </p:val>
                                        </p:tav>
                                      </p:tavLst>
                                    </p:anim>
                                    <p:anim calcmode="lin" valueType="num">
                                      <p:cBhvr additive="base">
                                        <p:cTn id="14" dur="500" fill="hold"/>
                                        <p:tgtEl>
                                          <p:spTgt spid="307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76"/>
                                        </p:tgtEl>
                                        <p:attrNameLst>
                                          <p:attrName>style.visibility</p:attrName>
                                        </p:attrNameLst>
                                      </p:cBhvr>
                                      <p:to>
                                        <p:strVal val="visible"/>
                                      </p:to>
                                    </p:set>
                                    <p:anim calcmode="lin" valueType="num">
                                      <p:cBhvr additive="base">
                                        <p:cTn id="19" dur="500" fill="hold"/>
                                        <p:tgtEl>
                                          <p:spTgt spid="3076"/>
                                        </p:tgtEl>
                                        <p:attrNameLst>
                                          <p:attrName>ppt_x</p:attrName>
                                        </p:attrNameLst>
                                      </p:cBhvr>
                                      <p:tavLst>
                                        <p:tav tm="0">
                                          <p:val>
                                            <p:strVal val="0-#ppt_w/2"/>
                                          </p:val>
                                        </p:tav>
                                        <p:tav tm="100000">
                                          <p:val>
                                            <p:strVal val="#ppt_x"/>
                                          </p:val>
                                        </p:tav>
                                      </p:tavLst>
                                    </p:anim>
                                    <p:anim calcmode="lin" valueType="num">
                                      <p:cBhvr additive="base">
                                        <p:cTn id="20" dur="500" fill="hold"/>
                                        <p:tgtEl>
                                          <p:spTgt spid="307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077"/>
                                        </p:tgtEl>
                                        <p:attrNameLst>
                                          <p:attrName>style.visibility</p:attrName>
                                        </p:attrNameLst>
                                      </p:cBhvr>
                                      <p:to>
                                        <p:strVal val="visible"/>
                                      </p:to>
                                    </p:set>
                                    <p:anim calcmode="lin" valueType="num">
                                      <p:cBhvr additive="base">
                                        <p:cTn id="25" dur="500" fill="hold"/>
                                        <p:tgtEl>
                                          <p:spTgt spid="3077"/>
                                        </p:tgtEl>
                                        <p:attrNameLst>
                                          <p:attrName>ppt_x</p:attrName>
                                        </p:attrNameLst>
                                      </p:cBhvr>
                                      <p:tavLst>
                                        <p:tav tm="0">
                                          <p:val>
                                            <p:strVal val="1+#ppt_w/2"/>
                                          </p:val>
                                        </p:tav>
                                        <p:tav tm="100000">
                                          <p:val>
                                            <p:strVal val="#ppt_x"/>
                                          </p:val>
                                        </p:tav>
                                      </p:tavLst>
                                    </p:anim>
                                    <p:anim calcmode="lin" valueType="num">
                                      <p:cBhvr additive="base">
                                        <p:cTn id="26" dur="500" fill="hold"/>
                                        <p:tgtEl>
                                          <p:spTgt spid="307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utoUpdateAnimBg="0"/>
      <p:bldP spid="3075" grpId="0" autoUpdateAnimBg="0"/>
      <p:bldP spid="3076" grpId="0" autoUpdateAnimBg="0"/>
      <p:bldP spid="3077"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200400" y="406400"/>
            <a:ext cx="2628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b="1" u="sng">
                <a:solidFill>
                  <a:srgbClr val="33CC33"/>
                </a:solidFill>
                <a:latin typeface="Century Gothic" pitchFamily="34" charset="0"/>
              </a:rPr>
              <a:t>Risorse collettive</a:t>
            </a:r>
          </a:p>
        </p:txBody>
      </p:sp>
      <p:sp>
        <p:nvSpPr>
          <p:cNvPr id="4099" name="Text Box 3"/>
          <p:cNvSpPr txBox="1">
            <a:spLocks noChangeArrowheads="1"/>
          </p:cNvSpPr>
          <p:nvPr/>
        </p:nvSpPr>
        <p:spPr bwMode="auto">
          <a:xfrm>
            <a:off x="381000" y="1446213"/>
            <a:ext cx="6410325" cy="1344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b="1" u="sng">
                <a:latin typeface="Century Gothic" pitchFamily="34" charset="0"/>
              </a:rPr>
              <a:t>I terreni di proprietà comune (C</a:t>
            </a:r>
            <a:r>
              <a:rPr lang="it-IT" altLang="it-IT" sz="1800" b="1" i="1" u="sng">
                <a:latin typeface="Century Gothic" pitchFamily="34" charset="0"/>
              </a:rPr>
              <a:t>ommons</a:t>
            </a:r>
            <a:r>
              <a:rPr lang="it-IT" altLang="it-IT" sz="1800" b="1" u="sng">
                <a:latin typeface="Century Gothic" pitchFamily="34" charset="0"/>
              </a:rPr>
              <a:t>)</a:t>
            </a:r>
            <a:endParaRPr lang="it-IT" altLang="it-IT" sz="1800" u="sng">
              <a:solidFill>
                <a:schemeClr val="accent2"/>
              </a:solidFill>
              <a:latin typeface="Century Gothic" pitchFamily="34" charset="0"/>
            </a:endParaRPr>
          </a:p>
          <a:p>
            <a:r>
              <a:rPr lang="it-IT" altLang="it-IT" sz="1600" i="1">
                <a:solidFill>
                  <a:srgbClr val="663300"/>
                </a:solidFill>
                <a:latin typeface="Century Gothic" pitchFamily="34" charset="0"/>
              </a:rPr>
              <a:t>Istituto medievale che prevale in Inghilterra fino alla metà del ‘600 che prevede il diritto da parte di tutti i membri di una comunità l’accesso gratuito allo sfruttamento dei terreni circostanti.</a:t>
            </a:r>
          </a:p>
        </p:txBody>
      </p:sp>
      <p:grpSp>
        <p:nvGrpSpPr>
          <p:cNvPr id="4109" name="Group 13"/>
          <p:cNvGrpSpPr>
            <a:grpSpLocks/>
          </p:cNvGrpSpPr>
          <p:nvPr/>
        </p:nvGrpSpPr>
        <p:grpSpPr bwMode="auto">
          <a:xfrm>
            <a:off x="381000" y="3048000"/>
            <a:ext cx="8763000" cy="1619250"/>
            <a:chOff x="240" y="1920"/>
            <a:chExt cx="5520" cy="1020"/>
          </a:xfrm>
        </p:grpSpPr>
        <p:sp>
          <p:nvSpPr>
            <p:cNvPr id="4100" name="Rectangle 4"/>
            <p:cNvSpPr>
              <a:spLocks noChangeArrowheads="1"/>
            </p:cNvSpPr>
            <p:nvPr/>
          </p:nvSpPr>
          <p:spPr bwMode="auto">
            <a:xfrm>
              <a:off x="240" y="1920"/>
              <a:ext cx="225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b="1">
                  <a:latin typeface="Century Gothic" pitchFamily="34" charset="0"/>
                </a:rPr>
                <a:t>NON ESCLUDIBILITA + RIVALITA’</a:t>
              </a:r>
            </a:p>
          </p:txBody>
        </p:sp>
        <p:grpSp>
          <p:nvGrpSpPr>
            <p:cNvPr id="4107" name="Group 11"/>
            <p:cNvGrpSpPr>
              <a:grpSpLocks/>
            </p:cNvGrpSpPr>
            <p:nvPr/>
          </p:nvGrpSpPr>
          <p:grpSpPr bwMode="auto">
            <a:xfrm>
              <a:off x="2544" y="1920"/>
              <a:ext cx="3216" cy="1020"/>
              <a:chOff x="2544" y="1920"/>
              <a:chExt cx="3216" cy="1020"/>
            </a:xfrm>
          </p:grpSpPr>
          <p:sp>
            <p:nvSpPr>
              <p:cNvPr id="4101" name="Rectangle 5"/>
              <p:cNvSpPr>
                <a:spLocks noChangeArrowheads="1"/>
              </p:cNvSpPr>
              <p:nvPr/>
            </p:nvSpPr>
            <p:spPr bwMode="auto">
              <a:xfrm>
                <a:off x="3024" y="1920"/>
                <a:ext cx="2736" cy="1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b="1">
                    <a:latin typeface="Century Gothic" pitchFamily="34" charset="0"/>
                  </a:rPr>
                  <a:t>ESTERNALITA’ NEGATIVA</a:t>
                </a:r>
              </a:p>
              <a:p>
                <a:r>
                  <a:rPr lang="it-IT" altLang="it-IT" sz="1600" i="1">
                    <a:latin typeface="Century Gothic" pitchFamily="34" charset="0"/>
                  </a:rPr>
                  <a:t>Ciascuna famiglia non percepisce come costo privato il depauperamento della risorsa che il suo sfruttamento impone sugli altri membri della comunità.</a:t>
                </a:r>
              </a:p>
              <a:p>
                <a:endParaRPr lang="it-IT" altLang="it-IT" sz="1800" i="1">
                  <a:latin typeface="Century Gothic" pitchFamily="34" charset="0"/>
                </a:endParaRPr>
              </a:p>
            </p:txBody>
          </p:sp>
          <p:sp>
            <p:nvSpPr>
              <p:cNvPr id="4102" name="Line 6"/>
              <p:cNvSpPr>
                <a:spLocks noChangeShapeType="1"/>
              </p:cNvSpPr>
              <p:nvPr/>
            </p:nvSpPr>
            <p:spPr bwMode="auto">
              <a:xfrm>
                <a:off x="2544" y="2016"/>
                <a:ext cx="384"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nvGrpSpPr>
          <p:cNvPr id="4110" name="Group 14"/>
          <p:cNvGrpSpPr>
            <a:grpSpLocks/>
          </p:cNvGrpSpPr>
          <p:nvPr/>
        </p:nvGrpSpPr>
        <p:grpSpPr bwMode="auto">
          <a:xfrm>
            <a:off x="4800600" y="4495800"/>
            <a:ext cx="3829050" cy="1052513"/>
            <a:chOff x="3024" y="2832"/>
            <a:chExt cx="2412" cy="663"/>
          </a:xfrm>
        </p:grpSpPr>
        <p:sp>
          <p:nvSpPr>
            <p:cNvPr id="4103" name="Rectangle 7"/>
            <p:cNvSpPr>
              <a:spLocks noChangeArrowheads="1"/>
            </p:cNvSpPr>
            <p:nvPr/>
          </p:nvSpPr>
          <p:spPr bwMode="auto">
            <a:xfrm>
              <a:off x="3024" y="3264"/>
              <a:ext cx="24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b="1">
                  <a:latin typeface="Century Gothic" pitchFamily="34" charset="0"/>
                </a:rPr>
                <a:t>Incentivi privati </a:t>
              </a:r>
              <a:r>
                <a:rPr lang="en-US" altLang="it-IT" sz="1800" b="1">
                  <a:latin typeface="Century Gothic" pitchFamily="34" charset="0"/>
                  <a:cs typeface="Times New Roman" pitchFamily="18" charset="0"/>
                </a:rPr>
                <a:t>≠ Incentivi sociali</a:t>
              </a:r>
              <a:endParaRPr lang="it-IT" altLang="it-IT" sz="1800" b="1">
                <a:latin typeface="Century Gothic" pitchFamily="34" charset="0"/>
              </a:endParaRPr>
            </a:p>
          </p:txBody>
        </p:sp>
        <p:sp>
          <p:nvSpPr>
            <p:cNvPr id="4104" name="Line 8"/>
            <p:cNvSpPr>
              <a:spLocks noChangeShapeType="1"/>
            </p:cNvSpPr>
            <p:nvPr/>
          </p:nvSpPr>
          <p:spPr bwMode="auto">
            <a:xfrm>
              <a:off x="4272" y="2832"/>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4111" name="Group 15"/>
          <p:cNvGrpSpPr>
            <a:grpSpLocks/>
          </p:cNvGrpSpPr>
          <p:nvPr/>
        </p:nvGrpSpPr>
        <p:grpSpPr bwMode="auto">
          <a:xfrm>
            <a:off x="838200" y="5257800"/>
            <a:ext cx="3733800" cy="376238"/>
            <a:chOff x="528" y="3312"/>
            <a:chExt cx="2352" cy="237"/>
          </a:xfrm>
        </p:grpSpPr>
        <p:sp>
          <p:nvSpPr>
            <p:cNvPr id="4105" name="Line 9"/>
            <p:cNvSpPr>
              <a:spLocks noChangeShapeType="1"/>
            </p:cNvSpPr>
            <p:nvPr/>
          </p:nvSpPr>
          <p:spPr bwMode="auto">
            <a:xfrm flipH="1">
              <a:off x="2256" y="3408"/>
              <a:ext cx="624" cy="0"/>
            </a:xfrm>
            <a:prstGeom prst="line">
              <a:avLst/>
            </a:prstGeom>
            <a:noFill/>
            <a:ln w="2857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06" name="Rectangle 10"/>
            <p:cNvSpPr>
              <a:spLocks noChangeArrowheads="1"/>
            </p:cNvSpPr>
            <p:nvPr/>
          </p:nvSpPr>
          <p:spPr bwMode="auto">
            <a:xfrm>
              <a:off x="528" y="3312"/>
              <a:ext cx="1650" cy="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b="1">
                  <a:solidFill>
                    <a:srgbClr val="FF3300"/>
                  </a:solidFill>
                  <a:latin typeface="Century Gothic" pitchFamily="34" charset="0"/>
                </a:rPr>
                <a:t>SOVRASFRUTTAMENTO</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dissolve">
                                      <p:cBhvr>
                                        <p:cTn id="7" dur="500"/>
                                        <p:tgtEl>
                                          <p:spTgt spid="40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4109"/>
                                        </p:tgtEl>
                                        <p:attrNameLst>
                                          <p:attrName>style.visibility</p:attrName>
                                        </p:attrNameLst>
                                      </p:cBhvr>
                                      <p:to>
                                        <p:strVal val="visible"/>
                                      </p:to>
                                    </p:set>
                                    <p:animEffect transition="in" filter="wipe(right)">
                                      <p:cBhvr>
                                        <p:cTn id="12" dur="500"/>
                                        <p:tgtEl>
                                          <p:spTgt spid="41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nodeType="clickEffect">
                                  <p:stCondLst>
                                    <p:cond delay="0"/>
                                  </p:stCondLst>
                                  <p:childTnLst>
                                    <p:set>
                                      <p:cBhvr>
                                        <p:cTn id="16" dur="1" fill="hold">
                                          <p:stCondLst>
                                            <p:cond delay="0"/>
                                          </p:stCondLst>
                                        </p:cTn>
                                        <p:tgtEl>
                                          <p:spTgt spid="4110"/>
                                        </p:tgtEl>
                                        <p:attrNameLst>
                                          <p:attrName>style.visibility</p:attrName>
                                        </p:attrNameLst>
                                      </p:cBhvr>
                                      <p:to>
                                        <p:strVal val="visible"/>
                                      </p:to>
                                    </p:set>
                                    <p:anim calcmode="lin" valueType="num">
                                      <p:cBhvr additive="base">
                                        <p:cTn id="17" dur="500" fill="hold"/>
                                        <p:tgtEl>
                                          <p:spTgt spid="4110"/>
                                        </p:tgtEl>
                                        <p:attrNameLst>
                                          <p:attrName>ppt_x</p:attrName>
                                        </p:attrNameLst>
                                      </p:cBhvr>
                                      <p:tavLst>
                                        <p:tav tm="0">
                                          <p:val>
                                            <p:strVal val="0-#ppt_w/2"/>
                                          </p:val>
                                        </p:tav>
                                        <p:tav tm="100000">
                                          <p:val>
                                            <p:strVal val="#ppt_x"/>
                                          </p:val>
                                        </p:tav>
                                      </p:tavLst>
                                    </p:anim>
                                    <p:anim calcmode="lin" valueType="num">
                                      <p:cBhvr additive="base">
                                        <p:cTn id="18" dur="500" fill="hold"/>
                                        <p:tgtEl>
                                          <p:spTgt spid="4110"/>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nodeType="clickEffect">
                                  <p:stCondLst>
                                    <p:cond delay="0"/>
                                  </p:stCondLst>
                                  <p:childTnLst>
                                    <p:set>
                                      <p:cBhvr>
                                        <p:cTn id="22" dur="1" fill="hold">
                                          <p:stCondLst>
                                            <p:cond delay="0"/>
                                          </p:stCondLst>
                                        </p:cTn>
                                        <p:tgtEl>
                                          <p:spTgt spid="4111"/>
                                        </p:tgtEl>
                                        <p:attrNameLst>
                                          <p:attrName>style.visibility</p:attrName>
                                        </p:attrNameLst>
                                      </p:cBhvr>
                                      <p:to>
                                        <p:strVal val="visible"/>
                                      </p:to>
                                    </p:set>
                                    <p:anim calcmode="lin" valueType="num">
                                      <p:cBhvr additive="base">
                                        <p:cTn id="23" dur="500" fill="hold"/>
                                        <p:tgtEl>
                                          <p:spTgt spid="4111"/>
                                        </p:tgtEl>
                                        <p:attrNameLst>
                                          <p:attrName>ppt_x</p:attrName>
                                        </p:attrNameLst>
                                      </p:cBhvr>
                                      <p:tavLst>
                                        <p:tav tm="0">
                                          <p:val>
                                            <p:strVal val="0-#ppt_w/2"/>
                                          </p:val>
                                        </p:tav>
                                        <p:tav tm="100000">
                                          <p:val>
                                            <p:strVal val="#ppt_x"/>
                                          </p:val>
                                        </p:tav>
                                      </p:tavLst>
                                    </p:anim>
                                    <p:anim calcmode="lin" valueType="num">
                                      <p:cBhvr additive="base">
                                        <p:cTn id="24" dur="500" fill="hold"/>
                                        <p:tgtEl>
                                          <p:spTgt spid="41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355725" y="641350"/>
            <a:ext cx="6035675" cy="1200150"/>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a:t>All’inizio del 800 vivevano in America 70 milioni di bisonti. Dopo un secolo di caccia gli esemplari rimasti erano meno di 400 ! ! </a:t>
            </a:r>
            <a:r>
              <a:rPr lang="it-IT" altLang="it-IT" sz="1800" u="sng"/>
              <a:t>Perché il bisonte si è (quasi) estinto mentre le mucche no</a:t>
            </a:r>
            <a:r>
              <a:rPr lang="it-IT" altLang="it-IT" sz="1800"/>
              <a:t>?</a:t>
            </a:r>
          </a:p>
        </p:txBody>
      </p:sp>
      <p:grpSp>
        <p:nvGrpSpPr>
          <p:cNvPr id="5143" name="Group 23"/>
          <p:cNvGrpSpPr>
            <a:grpSpLocks/>
          </p:cNvGrpSpPr>
          <p:nvPr/>
        </p:nvGrpSpPr>
        <p:grpSpPr bwMode="auto">
          <a:xfrm>
            <a:off x="5334000" y="3810000"/>
            <a:ext cx="3778250" cy="1066800"/>
            <a:chOff x="3360" y="2400"/>
            <a:chExt cx="2380" cy="672"/>
          </a:xfrm>
        </p:grpSpPr>
        <p:sp>
          <p:nvSpPr>
            <p:cNvPr id="5133" name="Text Box 13"/>
            <p:cNvSpPr txBox="1">
              <a:spLocks noChangeArrowheads="1"/>
            </p:cNvSpPr>
            <p:nvPr/>
          </p:nvSpPr>
          <p:spPr bwMode="auto">
            <a:xfrm>
              <a:off x="3360" y="2784"/>
              <a:ext cx="23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b="1">
                  <a:solidFill>
                    <a:srgbClr val="808000"/>
                  </a:solidFill>
                  <a:latin typeface="Times New Roman" pitchFamily="18" charset="0"/>
                </a:rPr>
                <a:t>DIRITTI DI PROPRIETA’</a:t>
              </a:r>
            </a:p>
          </p:txBody>
        </p:sp>
        <p:sp>
          <p:nvSpPr>
            <p:cNvPr id="5134" name="Line 14"/>
            <p:cNvSpPr>
              <a:spLocks noChangeShapeType="1"/>
            </p:cNvSpPr>
            <p:nvPr/>
          </p:nvSpPr>
          <p:spPr bwMode="auto">
            <a:xfrm flipV="1">
              <a:off x="4464" y="2400"/>
              <a:ext cx="0" cy="432"/>
            </a:xfrm>
            <a:prstGeom prst="line">
              <a:avLst/>
            </a:prstGeom>
            <a:noFill/>
            <a:ln w="38100">
              <a:solidFill>
                <a:srgbClr val="8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5142" name="Group 22"/>
          <p:cNvGrpSpPr>
            <a:grpSpLocks/>
          </p:cNvGrpSpPr>
          <p:nvPr/>
        </p:nvGrpSpPr>
        <p:grpSpPr bwMode="auto">
          <a:xfrm>
            <a:off x="4038600" y="1828800"/>
            <a:ext cx="4038600" cy="1824038"/>
            <a:chOff x="2544" y="1152"/>
            <a:chExt cx="2544" cy="1149"/>
          </a:xfrm>
        </p:grpSpPr>
        <p:sp>
          <p:nvSpPr>
            <p:cNvPr id="5123" name="Text Box 3"/>
            <p:cNvSpPr txBox="1">
              <a:spLocks noChangeArrowheads="1"/>
            </p:cNvSpPr>
            <p:nvPr/>
          </p:nvSpPr>
          <p:spPr bwMode="auto">
            <a:xfrm>
              <a:off x="2544" y="2064"/>
              <a:ext cx="2496" cy="237"/>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a:t>Come si rende la risorsa escludibile ?</a:t>
              </a:r>
            </a:p>
          </p:txBody>
        </p:sp>
        <p:sp>
          <p:nvSpPr>
            <p:cNvPr id="5124" name="Text Box 4"/>
            <p:cNvSpPr txBox="1">
              <a:spLocks noChangeArrowheads="1"/>
            </p:cNvSpPr>
            <p:nvPr/>
          </p:nvSpPr>
          <p:spPr bwMode="auto">
            <a:xfrm>
              <a:off x="2544" y="1536"/>
              <a:ext cx="2544" cy="237"/>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a:t>Perché la mucca è un bene privato ! !</a:t>
              </a:r>
            </a:p>
          </p:txBody>
        </p:sp>
        <p:sp>
          <p:nvSpPr>
            <p:cNvPr id="5136" name="Line 16"/>
            <p:cNvSpPr>
              <a:spLocks noChangeShapeType="1"/>
            </p:cNvSpPr>
            <p:nvPr/>
          </p:nvSpPr>
          <p:spPr bwMode="auto">
            <a:xfrm>
              <a:off x="3840" y="1152"/>
              <a:ext cx="0" cy="38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7" name="Line 17"/>
            <p:cNvSpPr>
              <a:spLocks noChangeShapeType="1"/>
            </p:cNvSpPr>
            <p:nvPr/>
          </p:nvSpPr>
          <p:spPr bwMode="auto">
            <a:xfrm>
              <a:off x="3840" y="1776"/>
              <a:ext cx="0"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5145" name="Group 25"/>
          <p:cNvGrpSpPr>
            <a:grpSpLocks/>
          </p:cNvGrpSpPr>
          <p:nvPr/>
        </p:nvGrpSpPr>
        <p:grpSpPr bwMode="auto">
          <a:xfrm>
            <a:off x="381000" y="3429000"/>
            <a:ext cx="4800600" cy="2209800"/>
            <a:chOff x="240" y="2160"/>
            <a:chExt cx="3024" cy="1392"/>
          </a:xfrm>
        </p:grpSpPr>
        <p:sp>
          <p:nvSpPr>
            <p:cNvPr id="5125" name="Text Box 5"/>
            <p:cNvSpPr txBox="1">
              <a:spLocks noChangeArrowheads="1"/>
            </p:cNvSpPr>
            <p:nvPr/>
          </p:nvSpPr>
          <p:spPr bwMode="auto">
            <a:xfrm>
              <a:off x="240" y="2928"/>
              <a:ext cx="864" cy="237"/>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a:t>Si “recinta”</a:t>
              </a:r>
            </a:p>
          </p:txBody>
        </p:sp>
        <p:grpSp>
          <p:nvGrpSpPr>
            <p:cNvPr id="5144" name="Group 24"/>
            <p:cNvGrpSpPr>
              <a:grpSpLocks/>
            </p:cNvGrpSpPr>
            <p:nvPr/>
          </p:nvGrpSpPr>
          <p:grpSpPr bwMode="auto">
            <a:xfrm>
              <a:off x="1152" y="2448"/>
              <a:ext cx="2112" cy="1104"/>
              <a:chOff x="1152" y="2448"/>
              <a:chExt cx="2112" cy="1104"/>
            </a:xfrm>
          </p:grpSpPr>
          <p:grpSp>
            <p:nvGrpSpPr>
              <p:cNvPr id="5141" name="Group 21"/>
              <p:cNvGrpSpPr>
                <a:grpSpLocks/>
              </p:cNvGrpSpPr>
              <p:nvPr/>
            </p:nvGrpSpPr>
            <p:grpSpPr bwMode="auto">
              <a:xfrm>
                <a:off x="1152" y="2527"/>
                <a:ext cx="1972" cy="874"/>
                <a:chOff x="1152" y="2527"/>
                <a:chExt cx="1972" cy="874"/>
              </a:xfrm>
            </p:grpSpPr>
            <p:sp>
              <p:nvSpPr>
                <p:cNvPr id="5126" name="Line 6"/>
                <p:cNvSpPr>
                  <a:spLocks noChangeShapeType="1"/>
                </p:cNvSpPr>
                <p:nvPr/>
              </p:nvSpPr>
              <p:spPr bwMode="auto">
                <a:xfrm flipV="1">
                  <a:off x="1152" y="2640"/>
                  <a:ext cx="432" cy="38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27" name="Text Box 7"/>
                <p:cNvSpPr txBox="1">
                  <a:spLocks noChangeArrowheads="1"/>
                </p:cNvSpPr>
                <p:nvPr/>
              </p:nvSpPr>
              <p:spPr bwMode="auto">
                <a:xfrm>
                  <a:off x="1632" y="2527"/>
                  <a:ext cx="1492" cy="250"/>
                </a:xfrm>
                <a:prstGeom prst="rect">
                  <a:avLst/>
                </a:prstGeom>
                <a:solidFill>
                  <a:srgbClr val="CCFF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latin typeface="Times New Roman" pitchFamily="18" charset="0"/>
                    </a:rPr>
                    <a:t>Parco di Yellowstone</a:t>
                  </a:r>
                </a:p>
              </p:txBody>
            </p:sp>
            <p:sp>
              <p:nvSpPr>
                <p:cNvPr id="5129" name="Line 9"/>
                <p:cNvSpPr>
                  <a:spLocks noChangeShapeType="1"/>
                </p:cNvSpPr>
                <p:nvPr/>
              </p:nvSpPr>
              <p:spPr bwMode="auto">
                <a:xfrm>
                  <a:off x="1152" y="3024"/>
                  <a:ext cx="384"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1" name="Text Box 11"/>
                <p:cNvSpPr txBox="1">
                  <a:spLocks noChangeArrowheads="1"/>
                </p:cNvSpPr>
                <p:nvPr/>
              </p:nvSpPr>
              <p:spPr bwMode="auto">
                <a:xfrm>
                  <a:off x="1584" y="3151"/>
                  <a:ext cx="959" cy="250"/>
                </a:xfrm>
                <a:prstGeom prst="rect">
                  <a:avLst/>
                </a:prstGeom>
                <a:solidFill>
                  <a:srgbClr val="CCFF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latin typeface="Times New Roman" pitchFamily="18" charset="0"/>
                    </a:rPr>
                    <a:t>“Enclosures”</a:t>
                  </a:r>
                </a:p>
              </p:txBody>
            </p:sp>
          </p:grpSp>
          <p:sp>
            <p:nvSpPr>
              <p:cNvPr id="5132" name="AutoShape 12"/>
              <p:cNvSpPr>
                <a:spLocks/>
              </p:cNvSpPr>
              <p:nvPr/>
            </p:nvSpPr>
            <p:spPr bwMode="auto">
              <a:xfrm>
                <a:off x="3120" y="2448"/>
                <a:ext cx="144" cy="1104"/>
              </a:xfrm>
              <a:prstGeom prst="rightBrace">
                <a:avLst>
                  <a:gd name="adj1" fmla="val 63889"/>
                  <a:gd name="adj2" fmla="val 50000"/>
                </a:avLst>
              </a:prstGeom>
              <a:noFill/>
              <a:ln w="28575">
                <a:solidFill>
                  <a:srgbClr val="8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grpSp>
          <p:nvGrpSpPr>
            <p:cNvPr id="5140" name="Group 20"/>
            <p:cNvGrpSpPr>
              <a:grpSpLocks/>
            </p:cNvGrpSpPr>
            <p:nvPr/>
          </p:nvGrpSpPr>
          <p:grpSpPr bwMode="auto">
            <a:xfrm>
              <a:off x="672" y="2160"/>
              <a:ext cx="1824" cy="720"/>
              <a:chOff x="672" y="2160"/>
              <a:chExt cx="1824" cy="720"/>
            </a:xfrm>
          </p:grpSpPr>
          <p:sp>
            <p:nvSpPr>
              <p:cNvPr id="5138" name="Line 18"/>
              <p:cNvSpPr>
                <a:spLocks noChangeShapeType="1"/>
              </p:cNvSpPr>
              <p:nvPr/>
            </p:nvSpPr>
            <p:spPr bwMode="auto">
              <a:xfrm flipH="1">
                <a:off x="672" y="2160"/>
                <a:ext cx="182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9" name="Line 19"/>
              <p:cNvSpPr>
                <a:spLocks noChangeShapeType="1"/>
              </p:cNvSpPr>
              <p:nvPr/>
            </p:nvSpPr>
            <p:spPr bwMode="auto">
              <a:xfrm>
                <a:off x="672" y="2160"/>
                <a:ext cx="0" cy="72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142"/>
                                        </p:tgtEl>
                                        <p:attrNameLst>
                                          <p:attrName>style.visibility</p:attrName>
                                        </p:attrNameLst>
                                      </p:cBhvr>
                                      <p:to>
                                        <p:strVal val="visible"/>
                                      </p:to>
                                    </p:set>
                                    <p:animEffect transition="in" filter="dissolve">
                                      <p:cBhvr>
                                        <p:cTn id="7" dur="500"/>
                                        <p:tgtEl>
                                          <p:spTgt spid="51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5" presetClass="entr" presetSubtype="0" fill="hold" nodeType="clickEffect">
                                  <p:stCondLst>
                                    <p:cond delay="0"/>
                                  </p:stCondLst>
                                  <p:childTnLst>
                                    <p:set>
                                      <p:cBhvr>
                                        <p:cTn id="11" dur="1" fill="hold">
                                          <p:stCondLst>
                                            <p:cond delay="0"/>
                                          </p:stCondLst>
                                        </p:cTn>
                                        <p:tgtEl>
                                          <p:spTgt spid="5145"/>
                                        </p:tgtEl>
                                        <p:attrNameLst>
                                          <p:attrName>style.visibility</p:attrName>
                                        </p:attrNameLst>
                                      </p:cBhvr>
                                      <p:to>
                                        <p:strVal val="visible"/>
                                      </p:to>
                                    </p:set>
                                    <p:anim calcmode="lin" valueType="num">
                                      <p:cBhvr>
                                        <p:cTn id="12" dur="1000" fill="hold"/>
                                        <p:tgtEl>
                                          <p:spTgt spid="5145"/>
                                        </p:tgtEl>
                                        <p:attrNameLst>
                                          <p:attrName>ppt_w</p:attrName>
                                        </p:attrNameLst>
                                      </p:cBhvr>
                                      <p:tavLst>
                                        <p:tav tm="0">
                                          <p:val>
                                            <p:fltVal val="0"/>
                                          </p:val>
                                        </p:tav>
                                        <p:tav tm="100000">
                                          <p:val>
                                            <p:strVal val="#ppt_w"/>
                                          </p:val>
                                        </p:tav>
                                      </p:tavLst>
                                    </p:anim>
                                    <p:anim calcmode="lin" valueType="num">
                                      <p:cBhvr>
                                        <p:cTn id="13" dur="1000" fill="hold"/>
                                        <p:tgtEl>
                                          <p:spTgt spid="5145"/>
                                        </p:tgtEl>
                                        <p:attrNameLst>
                                          <p:attrName>ppt_h</p:attrName>
                                        </p:attrNameLst>
                                      </p:cBhvr>
                                      <p:tavLst>
                                        <p:tav tm="0">
                                          <p:val>
                                            <p:fltVal val="0"/>
                                          </p:val>
                                        </p:tav>
                                        <p:tav tm="100000">
                                          <p:val>
                                            <p:strVal val="#ppt_h"/>
                                          </p:val>
                                        </p:tav>
                                      </p:tavLst>
                                    </p:anim>
                                    <p:anim calcmode="lin" valueType="num">
                                      <p:cBhvr>
                                        <p:cTn id="14" dur="1000" fill="hold"/>
                                        <p:tgtEl>
                                          <p:spTgt spid="5145"/>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514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8" fill="hold" nodeType="clickEffect">
                                  <p:stCondLst>
                                    <p:cond delay="0"/>
                                  </p:stCondLst>
                                  <p:childTnLst>
                                    <p:set>
                                      <p:cBhvr>
                                        <p:cTn id="19" dur="1" fill="hold">
                                          <p:stCondLst>
                                            <p:cond delay="0"/>
                                          </p:stCondLst>
                                        </p:cTn>
                                        <p:tgtEl>
                                          <p:spTgt spid="5143"/>
                                        </p:tgtEl>
                                        <p:attrNameLst>
                                          <p:attrName>style.visibility</p:attrName>
                                        </p:attrNameLst>
                                      </p:cBhvr>
                                      <p:to>
                                        <p:strVal val="visible"/>
                                      </p:to>
                                    </p:set>
                                    <p:anim calcmode="lin" valueType="num">
                                      <p:cBhvr additive="base">
                                        <p:cTn id="20" dur="500" fill="hold"/>
                                        <p:tgtEl>
                                          <p:spTgt spid="5143"/>
                                        </p:tgtEl>
                                        <p:attrNameLst>
                                          <p:attrName>ppt_x</p:attrName>
                                        </p:attrNameLst>
                                      </p:cBhvr>
                                      <p:tavLst>
                                        <p:tav tm="0">
                                          <p:val>
                                            <p:strVal val="0-#ppt_w/2"/>
                                          </p:val>
                                        </p:tav>
                                        <p:tav tm="100000">
                                          <p:val>
                                            <p:strVal val="#ppt_x"/>
                                          </p:val>
                                        </p:tav>
                                      </p:tavLst>
                                    </p:anim>
                                    <p:anim calcmode="lin" valueType="num">
                                      <p:cBhvr additive="base">
                                        <p:cTn id="21" dur="500" fill="hold"/>
                                        <p:tgtEl>
                                          <p:spTgt spid="514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838200" y="381000"/>
            <a:ext cx="76723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b="1" u="sng">
                <a:solidFill>
                  <a:srgbClr val="33CC33"/>
                </a:solidFill>
                <a:latin typeface="Century Gothic" pitchFamily="34" charset="0"/>
              </a:rPr>
              <a:t>Risorse collettive ed Estinzione: </a:t>
            </a:r>
            <a:r>
              <a:rPr lang="it-IT" altLang="it-IT" sz="2400" b="1" i="1" u="sng">
                <a:solidFill>
                  <a:srgbClr val="33CC33"/>
                </a:solidFill>
                <a:latin typeface="Century Gothic" pitchFamily="34" charset="0"/>
              </a:rPr>
              <a:t>il ruolo del mercato</a:t>
            </a:r>
          </a:p>
        </p:txBody>
      </p:sp>
      <p:sp>
        <p:nvSpPr>
          <p:cNvPr id="6148" name="Rectangle 4"/>
          <p:cNvSpPr>
            <a:spLocks noChangeArrowheads="1"/>
          </p:cNvSpPr>
          <p:nvPr/>
        </p:nvSpPr>
        <p:spPr bwMode="auto">
          <a:xfrm>
            <a:off x="1295400" y="990600"/>
            <a:ext cx="7162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b="1"/>
              <a:t>HP</a:t>
            </a:r>
            <a:r>
              <a:rPr lang="it-IT" altLang="it-IT" sz="1800"/>
              <a:t>: la risorsa ha valore di mercato e non può essere gestita da un sistema di diritti di proprietà. La domanda di mercato è </a:t>
            </a:r>
            <a:r>
              <a:rPr lang="it-IT" altLang="it-IT" sz="1800">
                <a:solidFill>
                  <a:srgbClr val="FF0066"/>
                </a:solidFill>
              </a:rPr>
              <a:t>rigida</a:t>
            </a:r>
          </a:p>
        </p:txBody>
      </p:sp>
      <p:grpSp>
        <p:nvGrpSpPr>
          <p:cNvPr id="6181" name="Group 37"/>
          <p:cNvGrpSpPr>
            <a:grpSpLocks/>
          </p:cNvGrpSpPr>
          <p:nvPr/>
        </p:nvGrpSpPr>
        <p:grpSpPr bwMode="auto">
          <a:xfrm>
            <a:off x="762000" y="1600200"/>
            <a:ext cx="4079875" cy="4938713"/>
            <a:chOff x="480" y="1008"/>
            <a:chExt cx="2570" cy="3111"/>
          </a:xfrm>
        </p:grpSpPr>
        <p:sp>
          <p:nvSpPr>
            <p:cNvPr id="6156" name="Line 12"/>
            <p:cNvSpPr>
              <a:spLocks noChangeShapeType="1"/>
            </p:cNvSpPr>
            <p:nvPr/>
          </p:nvSpPr>
          <p:spPr bwMode="auto">
            <a:xfrm flipH="1">
              <a:off x="768" y="3504"/>
              <a:ext cx="1536"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6180" name="Group 36"/>
            <p:cNvGrpSpPr>
              <a:grpSpLocks/>
            </p:cNvGrpSpPr>
            <p:nvPr/>
          </p:nvGrpSpPr>
          <p:grpSpPr bwMode="auto">
            <a:xfrm>
              <a:off x="480" y="1008"/>
              <a:ext cx="2570" cy="3111"/>
              <a:chOff x="480" y="1008"/>
              <a:chExt cx="2570" cy="3111"/>
            </a:xfrm>
          </p:grpSpPr>
          <p:sp>
            <p:nvSpPr>
              <p:cNvPr id="6149" name="Line 5"/>
              <p:cNvSpPr>
                <a:spLocks noChangeShapeType="1"/>
              </p:cNvSpPr>
              <p:nvPr/>
            </p:nvSpPr>
            <p:spPr bwMode="auto">
              <a:xfrm>
                <a:off x="768" y="1056"/>
                <a:ext cx="0" cy="27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50" name="Line 6"/>
              <p:cNvSpPr>
                <a:spLocks noChangeShapeType="1"/>
              </p:cNvSpPr>
              <p:nvPr/>
            </p:nvSpPr>
            <p:spPr bwMode="auto">
              <a:xfrm>
                <a:off x="768" y="3840"/>
                <a:ext cx="22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51" name="Line 7"/>
              <p:cNvSpPr>
                <a:spLocks noChangeShapeType="1"/>
              </p:cNvSpPr>
              <p:nvPr/>
            </p:nvSpPr>
            <p:spPr bwMode="auto">
              <a:xfrm>
                <a:off x="1056" y="1152"/>
                <a:ext cx="1344" cy="254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52" name="Line 8"/>
              <p:cNvSpPr>
                <a:spLocks noChangeShapeType="1"/>
              </p:cNvSpPr>
              <p:nvPr/>
            </p:nvSpPr>
            <p:spPr bwMode="auto">
              <a:xfrm>
                <a:off x="2304" y="1488"/>
                <a:ext cx="0" cy="2352"/>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53" name="Rectangle 9"/>
              <p:cNvSpPr>
                <a:spLocks noChangeArrowheads="1"/>
              </p:cNvSpPr>
              <p:nvPr/>
            </p:nvSpPr>
            <p:spPr bwMode="auto">
              <a:xfrm>
                <a:off x="480" y="1008"/>
                <a:ext cx="19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P</a:t>
                </a:r>
              </a:p>
            </p:txBody>
          </p:sp>
          <p:sp>
            <p:nvSpPr>
              <p:cNvPr id="6154" name="Rectangle 10"/>
              <p:cNvSpPr>
                <a:spLocks noChangeArrowheads="1"/>
              </p:cNvSpPr>
              <p:nvPr/>
            </p:nvSpPr>
            <p:spPr bwMode="auto">
              <a:xfrm>
                <a:off x="2832" y="3888"/>
                <a:ext cx="2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Q</a:t>
                </a:r>
              </a:p>
            </p:txBody>
          </p:sp>
          <p:sp>
            <p:nvSpPr>
              <p:cNvPr id="6155" name="Rectangle 11"/>
              <p:cNvSpPr>
                <a:spLocks noChangeArrowheads="1"/>
              </p:cNvSpPr>
              <p:nvPr/>
            </p:nvSpPr>
            <p:spPr bwMode="auto">
              <a:xfrm>
                <a:off x="2208" y="3888"/>
                <a:ext cx="26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Q</a:t>
                </a:r>
                <a:r>
                  <a:rPr lang="it-IT" altLang="it-IT" sz="1000"/>
                  <a:t>0</a:t>
                </a:r>
              </a:p>
            </p:txBody>
          </p:sp>
          <p:sp>
            <p:nvSpPr>
              <p:cNvPr id="6157" name="Rectangle 13"/>
              <p:cNvSpPr>
                <a:spLocks noChangeArrowheads="1"/>
              </p:cNvSpPr>
              <p:nvPr/>
            </p:nvSpPr>
            <p:spPr bwMode="auto">
              <a:xfrm>
                <a:off x="480" y="3360"/>
                <a:ext cx="23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P</a:t>
                </a:r>
                <a:r>
                  <a:rPr lang="it-IT" altLang="it-IT" sz="1000"/>
                  <a:t>0</a:t>
                </a:r>
              </a:p>
            </p:txBody>
          </p:sp>
          <p:sp>
            <p:nvSpPr>
              <p:cNvPr id="6158" name="Rectangle 14"/>
              <p:cNvSpPr>
                <a:spLocks noChangeArrowheads="1"/>
              </p:cNvSpPr>
              <p:nvPr/>
            </p:nvSpPr>
            <p:spPr bwMode="auto">
              <a:xfrm>
                <a:off x="2400" y="3552"/>
                <a:ext cx="21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D</a:t>
                </a:r>
              </a:p>
            </p:txBody>
          </p:sp>
          <p:sp>
            <p:nvSpPr>
              <p:cNvPr id="6159" name="Rectangle 15"/>
              <p:cNvSpPr>
                <a:spLocks noChangeArrowheads="1"/>
              </p:cNvSpPr>
              <p:nvPr/>
            </p:nvSpPr>
            <p:spPr bwMode="auto">
              <a:xfrm>
                <a:off x="2208" y="124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S</a:t>
                </a:r>
                <a:r>
                  <a:rPr lang="it-IT" altLang="it-IT" sz="1000"/>
                  <a:t>0</a:t>
                </a:r>
              </a:p>
            </p:txBody>
          </p:sp>
        </p:grpSp>
      </p:grpSp>
      <p:grpSp>
        <p:nvGrpSpPr>
          <p:cNvPr id="6186" name="Group 42"/>
          <p:cNvGrpSpPr>
            <a:grpSpLocks/>
          </p:cNvGrpSpPr>
          <p:nvPr/>
        </p:nvGrpSpPr>
        <p:grpSpPr bwMode="auto">
          <a:xfrm>
            <a:off x="685800" y="1981200"/>
            <a:ext cx="2819400" cy="4114800"/>
            <a:chOff x="432" y="1248"/>
            <a:chExt cx="1776" cy="2592"/>
          </a:xfrm>
        </p:grpSpPr>
        <p:sp>
          <p:nvSpPr>
            <p:cNvPr id="6163" name="Rectangle 19"/>
            <p:cNvSpPr>
              <a:spLocks noChangeArrowheads="1"/>
            </p:cNvSpPr>
            <p:nvPr/>
          </p:nvSpPr>
          <p:spPr bwMode="auto">
            <a:xfrm>
              <a:off x="432" y="2112"/>
              <a:ext cx="23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P</a:t>
              </a:r>
              <a:r>
                <a:rPr lang="it-IT" altLang="it-IT" sz="1000"/>
                <a:t>1</a:t>
              </a:r>
            </a:p>
          </p:txBody>
        </p:sp>
        <p:grpSp>
          <p:nvGrpSpPr>
            <p:cNvPr id="6183" name="Group 39"/>
            <p:cNvGrpSpPr>
              <a:grpSpLocks/>
            </p:cNvGrpSpPr>
            <p:nvPr/>
          </p:nvGrpSpPr>
          <p:grpSpPr bwMode="auto">
            <a:xfrm>
              <a:off x="768" y="1248"/>
              <a:ext cx="1440" cy="2592"/>
              <a:chOff x="768" y="1248"/>
              <a:chExt cx="1440" cy="2592"/>
            </a:xfrm>
          </p:grpSpPr>
          <p:sp>
            <p:nvSpPr>
              <p:cNvPr id="6162" name="Line 18"/>
              <p:cNvSpPr>
                <a:spLocks noChangeShapeType="1"/>
              </p:cNvSpPr>
              <p:nvPr/>
            </p:nvSpPr>
            <p:spPr bwMode="auto">
              <a:xfrm flipH="1">
                <a:off x="768" y="2256"/>
                <a:ext cx="864"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6182" name="Group 38"/>
              <p:cNvGrpSpPr>
                <a:grpSpLocks/>
              </p:cNvGrpSpPr>
              <p:nvPr/>
            </p:nvGrpSpPr>
            <p:grpSpPr bwMode="auto">
              <a:xfrm>
                <a:off x="1488" y="1248"/>
                <a:ext cx="720" cy="2592"/>
                <a:chOff x="1488" y="1248"/>
                <a:chExt cx="720" cy="2592"/>
              </a:xfrm>
            </p:grpSpPr>
            <p:sp>
              <p:nvSpPr>
                <p:cNvPr id="6160" name="Line 16"/>
                <p:cNvSpPr>
                  <a:spLocks noChangeShapeType="1"/>
                </p:cNvSpPr>
                <p:nvPr/>
              </p:nvSpPr>
              <p:spPr bwMode="auto">
                <a:xfrm>
                  <a:off x="1632" y="1488"/>
                  <a:ext cx="0" cy="2352"/>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61" name="Rectangle 17"/>
                <p:cNvSpPr>
                  <a:spLocks noChangeArrowheads="1"/>
                </p:cNvSpPr>
                <p:nvPr/>
              </p:nvSpPr>
              <p:spPr bwMode="auto">
                <a:xfrm>
                  <a:off x="1488" y="124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S</a:t>
                  </a:r>
                  <a:r>
                    <a:rPr lang="it-IT" altLang="it-IT" sz="1000"/>
                    <a:t>1</a:t>
                  </a:r>
                </a:p>
              </p:txBody>
            </p:sp>
            <p:sp>
              <p:nvSpPr>
                <p:cNvPr id="6164" name="Line 20"/>
                <p:cNvSpPr>
                  <a:spLocks noChangeShapeType="1"/>
                </p:cNvSpPr>
                <p:nvPr/>
              </p:nvSpPr>
              <p:spPr bwMode="auto">
                <a:xfrm flipH="1">
                  <a:off x="1728" y="1488"/>
                  <a:ext cx="48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sp>
        <p:nvSpPr>
          <p:cNvPr id="6165" name="Line 21"/>
          <p:cNvSpPr>
            <a:spLocks noChangeShapeType="1"/>
          </p:cNvSpPr>
          <p:nvPr/>
        </p:nvSpPr>
        <p:spPr bwMode="auto">
          <a:xfrm flipH="1">
            <a:off x="1981200" y="2362200"/>
            <a:ext cx="45720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6172" name="Group 28"/>
          <p:cNvGrpSpPr>
            <a:grpSpLocks/>
          </p:cNvGrpSpPr>
          <p:nvPr/>
        </p:nvGrpSpPr>
        <p:grpSpPr bwMode="auto">
          <a:xfrm>
            <a:off x="1219200" y="3581400"/>
            <a:ext cx="1371600" cy="2514600"/>
            <a:chOff x="4560" y="1632"/>
            <a:chExt cx="864" cy="1584"/>
          </a:xfrm>
        </p:grpSpPr>
        <p:sp>
          <p:nvSpPr>
            <p:cNvPr id="6168" name="Rectangle 24"/>
            <p:cNvSpPr>
              <a:spLocks noChangeArrowheads="1"/>
            </p:cNvSpPr>
            <p:nvPr/>
          </p:nvSpPr>
          <p:spPr bwMode="auto">
            <a:xfrm>
              <a:off x="4560" y="1632"/>
              <a:ext cx="864" cy="1584"/>
            </a:xfrm>
            <a:prstGeom prst="rect">
              <a:avLst/>
            </a:prstGeom>
            <a:solidFill>
              <a:srgbClr val="FFFFCC">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69" name="Rectangle 25"/>
            <p:cNvSpPr>
              <a:spLocks noChangeArrowheads="1"/>
            </p:cNvSpPr>
            <p:nvPr/>
          </p:nvSpPr>
          <p:spPr bwMode="auto">
            <a:xfrm>
              <a:off x="4704" y="1968"/>
              <a:ext cx="66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600"/>
                <a:t>Ricavi=R</a:t>
              </a:r>
              <a:r>
                <a:rPr lang="it-IT" altLang="it-IT" sz="1200"/>
                <a:t>1</a:t>
              </a:r>
            </a:p>
          </p:txBody>
        </p:sp>
      </p:grpSp>
      <p:grpSp>
        <p:nvGrpSpPr>
          <p:cNvPr id="6173" name="Group 29"/>
          <p:cNvGrpSpPr>
            <a:grpSpLocks/>
          </p:cNvGrpSpPr>
          <p:nvPr/>
        </p:nvGrpSpPr>
        <p:grpSpPr bwMode="auto">
          <a:xfrm>
            <a:off x="1219200" y="5562600"/>
            <a:ext cx="2438400" cy="533400"/>
            <a:chOff x="2832" y="2544"/>
            <a:chExt cx="1536" cy="336"/>
          </a:xfrm>
        </p:grpSpPr>
        <p:sp>
          <p:nvSpPr>
            <p:cNvPr id="6167" name="Rectangle 23"/>
            <p:cNvSpPr>
              <a:spLocks noChangeArrowheads="1"/>
            </p:cNvSpPr>
            <p:nvPr/>
          </p:nvSpPr>
          <p:spPr bwMode="auto">
            <a:xfrm>
              <a:off x="2832" y="2544"/>
              <a:ext cx="1536" cy="336"/>
            </a:xfrm>
            <a:prstGeom prst="rect">
              <a:avLst/>
            </a:prstGeom>
            <a:solidFill>
              <a:srgbClr val="FFCCCC">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170" name="Rectangle 26"/>
            <p:cNvSpPr>
              <a:spLocks noChangeArrowheads="1"/>
            </p:cNvSpPr>
            <p:nvPr/>
          </p:nvSpPr>
          <p:spPr bwMode="auto">
            <a:xfrm>
              <a:off x="3312" y="2592"/>
              <a:ext cx="70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600"/>
                <a:t>ricavi = R</a:t>
              </a:r>
              <a:r>
                <a:rPr lang="it-IT" altLang="it-IT" sz="1000"/>
                <a:t>0</a:t>
              </a:r>
            </a:p>
          </p:txBody>
        </p:sp>
      </p:grpSp>
      <p:sp>
        <p:nvSpPr>
          <p:cNvPr id="6174" name="Rectangle 30"/>
          <p:cNvSpPr>
            <a:spLocks noChangeArrowheads="1"/>
          </p:cNvSpPr>
          <p:nvPr/>
        </p:nvSpPr>
        <p:spPr bwMode="auto">
          <a:xfrm>
            <a:off x="4800600" y="1955800"/>
            <a:ext cx="3592513"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400"/>
              <a:t>Con una disponibilità di risorsa S</a:t>
            </a:r>
            <a:r>
              <a:rPr lang="it-IT" altLang="it-IT" sz="1000"/>
              <a:t>0</a:t>
            </a:r>
            <a:r>
              <a:rPr lang="it-IT" altLang="it-IT" sz="1400"/>
              <a:t> il prezzo è P</a:t>
            </a:r>
            <a:r>
              <a:rPr lang="it-IT" altLang="it-IT" sz="1000"/>
              <a:t>0</a:t>
            </a:r>
            <a:r>
              <a:rPr lang="it-IT" altLang="it-IT" sz="1400"/>
              <a:t> e i ricavi sono R</a:t>
            </a:r>
            <a:r>
              <a:rPr lang="it-IT" altLang="it-IT" sz="1000"/>
              <a:t>0</a:t>
            </a:r>
            <a:r>
              <a:rPr lang="it-IT" altLang="it-IT" sz="1400"/>
              <a:t>. </a:t>
            </a:r>
          </a:p>
        </p:txBody>
      </p:sp>
      <p:sp>
        <p:nvSpPr>
          <p:cNvPr id="6175" name="Rectangle 31"/>
          <p:cNvSpPr>
            <a:spLocks noChangeArrowheads="1"/>
          </p:cNvSpPr>
          <p:nvPr/>
        </p:nvSpPr>
        <p:spPr bwMode="auto">
          <a:xfrm>
            <a:off x="4800600" y="2971800"/>
            <a:ext cx="359251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400" dirty="0" err="1"/>
              <a:t>Sovrasfruttamento</a:t>
            </a:r>
            <a:r>
              <a:rPr lang="it-IT" altLang="it-IT" sz="1400" dirty="0"/>
              <a:t> della risorsa: l’ </a:t>
            </a:r>
            <a:r>
              <a:rPr lang="it-IT" altLang="it-IT" sz="1400" i="1" dirty="0"/>
              <a:t>offerta</a:t>
            </a:r>
            <a:r>
              <a:rPr lang="it-IT" altLang="it-IT" sz="1400" dirty="0"/>
              <a:t> si sposta verso </a:t>
            </a:r>
            <a:r>
              <a:rPr lang="it-IT" altLang="it-IT" sz="1400" dirty="0" smtClean="0"/>
              <a:t>sinistra. </a:t>
            </a:r>
            <a:r>
              <a:rPr lang="it-IT" altLang="it-IT" sz="1400" dirty="0"/>
              <a:t>Il prezzo aumenta a P</a:t>
            </a:r>
            <a:r>
              <a:rPr lang="it-IT" altLang="it-IT" sz="1000" dirty="0"/>
              <a:t>1</a:t>
            </a:r>
            <a:r>
              <a:rPr lang="it-IT" altLang="it-IT" sz="1400" dirty="0"/>
              <a:t> e </a:t>
            </a:r>
            <a:r>
              <a:rPr lang="it-IT" altLang="it-IT" sz="1400" u="sng" dirty="0">
                <a:solidFill>
                  <a:srgbClr val="FF0066"/>
                </a:solidFill>
              </a:rPr>
              <a:t>ricavi aumentano</a:t>
            </a:r>
            <a:r>
              <a:rPr lang="it-IT" altLang="it-IT" sz="1400" dirty="0"/>
              <a:t> poiché la domanda è rigida.</a:t>
            </a:r>
          </a:p>
        </p:txBody>
      </p:sp>
      <p:grpSp>
        <p:nvGrpSpPr>
          <p:cNvPr id="6184" name="Group 40"/>
          <p:cNvGrpSpPr>
            <a:grpSpLocks/>
          </p:cNvGrpSpPr>
          <p:nvPr/>
        </p:nvGrpSpPr>
        <p:grpSpPr bwMode="auto">
          <a:xfrm>
            <a:off x="5257800" y="3657600"/>
            <a:ext cx="3276600" cy="1416050"/>
            <a:chOff x="3312" y="2304"/>
            <a:chExt cx="2064" cy="892"/>
          </a:xfrm>
        </p:grpSpPr>
        <p:sp>
          <p:nvSpPr>
            <p:cNvPr id="6176" name="Line 32"/>
            <p:cNvSpPr>
              <a:spLocks noChangeShapeType="1"/>
            </p:cNvSpPr>
            <p:nvPr/>
          </p:nvSpPr>
          <p:spPr bwMode="auto">
            <a:xfrm>
              <a:off x="3744" y="2304"/>
              <a:ext cx="0" cy="432"/>
            </a:xfrm>
            <a:prstGeom prst="line">
              <a:avLst/>
            </a:prstGeom>
            <a:noFill/>
            <a:ln w="952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77" name="Rectangle 33"/>
            <p:cNvSpPr>
              <a:spLocks noChangeArrowheads="1"/>
            </p:cNvSpPr>
            <p:nvPr/>
          </p:nvSpPr>
          <p:spPr bwMode="auto">
            <a:xfrm>
              <a:off x="3312" y="2736"/>
              <a:ext cx="2064" cy="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400"/>
                <a:t>poichè  aumenta la redditività del settore aumenta l’incentivo economico allo sfruttamento della risorsa …..</a:t>
              </a:r>
            </a:p>
          </p:txBody>
        </p:sp>
      </p:grpSp>
      <p:grpSp>
        <p:nvGrpSpPr>
          <p:cNvPr id="6185" name="Group 41"/>
          <p:cNvGrpSpPr>
            <a:grpSpLocks/>
          </p:cNvGrpSpPr>
          <p:nvPr/>
        </p:nvGrpSpPr>
        <p:grpSpPr bwMode="auto">
          <a:xfrm>
            <a:off x="5867400" y="5029200"/>
            <a:ext cx="2027238" cy="976313"/>
            <a:chOff x="3696" y="3168"/>
            <a:chExt cx="1277" cy="615"/>
          </a:xfrm>
        </p:grpSpPr>
        <p:sp>
          <p:nvSpPr>
            <p:cNvPr id="6178" name="Line 34"/>
            <p:cNvSpPr>
              <a:spLocks noChangeShapeType="1"/>
            </p:cNvSpPr>
            <p:nvPr/>
          </p:nvSpPr>
          <p:spPr bwMode="auto">
            <a:xfrm>
              <a:off x="4272" y="3168"/>
              <a:ext cx="0" cy="336"/>
            </a:xfrm>
            <a:prstGeom prst="line">
              <a:avLst/>
            </a:prstGeom>
            <a:noFill/>
            <a:ln w="28575">
              <a:solidFill>
                <a:srgbClr val="FF0066"/>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179" name="Rectangle 35"/>
            <p:cNvSpPr>
              <a:spLocks noChangeArrowheads="1"/>
            </p:cNvSpPr>
            <p:nvPr/>
          </p:nvSpPr>
          <p:spPr bwMode="auto">
            <a:xfrm>
              <a:off x="3696" y="3552"/>
              <a:ext cx="127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b="1">
                  <a:solidFill>
                    <a:srgbClr val="FF0066"/>
                  </a:solidFill>
                </a:rPr>
                <a:t>e s t i n z i o n e </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wipe(right)">
                                      <p:cBhvr>
                                        <p:cTn id="7" dur="500"/>
                                        <p:tgtEl>
                                          <p:spTgt spid="61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6181"/>
                                        </p:tgtEl>
                                        <p:attrNameLst>
                                          <p:attrName>style.visibility</p:attrName>
                                        </p:attrNameLst>
                                      </p:cBhvr>
                                      <p:to>
                                        <p:strVal val="visible"/>
                                      </p:to>
                                    </p:set>
                                    <p:animEffect transition="in" filter="dissolve">
                                      <p:cBhvr>
                                        <p:cTn id="12" dur="500"/>
                                        <p:tgtEl>
                                          <p:spTgt spid="61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174"/>
                                        </p:tgtEl>
                                        <p:attrNameLst>
                                          <p:attrName>style.visibility</p:attrName>
                                        </p:attrNameLst>
                                      </p:cBhvr>
                                      <p:to>
                                        <p:strVal val="visible"/>
                                      </p:to>
                                    </p:set>
                                    <p:animEffect transition="in" filter="dissolve">
                                      <p:cBhvr>
                                        <p:cTn id="17" dur="500"/>
                                        <p:tgtEl>
                                          <p:spTgt spid="617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6173"/>
                                        </p:tgtEl>
                                        <p:attrNameLst>
                                          <p:attrName>style.visibility</p:attrName>
                                        </p:attrNameLst>
                                      </p:cBhvr>
                                      <p:to>
                                        <p:strVal val="visible"/>
                                      </p:to>
                                    </p:set>
                                    <p:animEffect transition="in" filter="dissolve">
                                      <p:cBhvr>
                                        <p:cTn id="22" dur="500"/>
                                        <p:tgtEl>
                                          <p:spTgt spid="617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175"/>
                                        </p:tgtEl>
                                        <p:attrNameLst>
                                          <p:attrName>style.visibility</p:attrName>
                                        </p:attrNameLst>
                                      </p:cBhvr>
                                      <p:to>
                                        <p:strVal val="visible"/>
                                      </p:to>
                                    </p:set>
                                    <p:animEffect transition="in" filter="dissolve">
                                      <p:cBhvr>
                                        <p:cTn id="27" dur="500"/>
                                        <p:tgtEl>
                                          <p:spTgt spid="617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2" fill="hold" nodeType="clickEffect">
                                  <p:stCondLst>
                                    <p:cond delay="0"/>
                                  </p:stCondLst>
                                  <p:childTnLst>
                                    <p:set>
                                      <p:cBhvr>
                                        <p:cTn id="31" dur="1" fill="hold">
                                          <p:stCondLst>
                                            <p:cond delay="0"/>
                                          </p:stCondLst>
                                        </p:cTn>
                                        <p:tgtEl>
                                          <p:spTgt spid="6186"/>
                                        </p:tgtEl>
                                        <p:attrNameLst>
                                          <p:attrName>style.visibility</p:attrName>
                                        </p:attrNameLst>
                                      </p:cBhvr>
                                      <p:to>
                                        <p:strVal val="visible"/>
                                      </p:to>
                                    </p:set>
                                    <p:anim calcmode="lin" valueType="num">
                                      <p:cBhvr additive="base">
                                        <p:cTn id="32" dur="500" fill="hold"/>
                                        <p:tgtEl>
                                          <p:spTgt spid="6186"/>
                                        </p:tgtEl>
                                        <p:attrNameLst>
                                          <p:attrName>ppt_x</p:attrName>
                                        </p:attrNameLst>
                                      </p:cBhvr>
                                      <p:tavLst>
                                        <p:tav tm="0">
                                          <p:val>
                                            <p:strVal val="1+#ppt_w/2"/>
                                          </p:val>
                                        </p:tav>
                                        <p:tav tm="100000">
                                          <p:val>
                                            <p:strVal val="#ppt_x"/>
                                          </p:val>
                                        </p:tav>
                                      </p:tavLst>
                                    </p:anim>
                                    <p:anim calcmode="lin" valueType="num">
                                      <p:cBhvr additive="base">
                                        <p:cTn id="33" dur="500" fill="hold"/>
                                        <p:tgtEl>
                                          <p:spTgt spid="6186"/>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nodeType="clickEffect">
                                  <p:stCondLst>
                                    <p:cond delay="0"/>
                                  </p:stCondLst>
                                  <p:childTnLst>
                                    <p:set>
                                      <p:cBhvr>
                                        <p:cTn id="37" dur="1" fill="hold">
                                          <p:stCondLst>
                                            <p:cond delay="0"/>
                                          </p:stCondLst>
                                        </p:cTn>
                                        <p:tgtEl>
                                          <p:spTgt spid="6172"/>
                                        </p:tgtEl>
                                        <p:attrNameLst>
                                          <p:attrName>style.visibility</p:attrName>
                                        </p:attrNameLst>
                                      </p:cBhvr>
                                      <p:to>
                                        <p:strVal val="visible"/>
                                      </p:to>
                                    </p:set>
                                    <p:animEffect transition="in" filter="dissolve">
                                      <p:cBhvr>
                                        <p:cTn id="38" dur="500"/>
                                        <p:tgtEl>
                                          <p:spTgt spid="617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6184"/>
                                        </p:tgtEl>
                                        <p:attrNameLst>
                                          <p:attrName>style.visibility</p:attrName>
                                        </p:attrNameLst>
                                      </p:cBhvr>
                                      <p:to>
                                        <p:strVal val="visible"/>
                                      </p:to>
                                    </p:set>
                                    <p:animEffect transition="in" filter="dissolve">
                                      <p:cBhvr>
                                        <p:cTn id="43" dur="500"/>
                                        <p:tgtEl>
                                          <p:spTgt spid="618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6165"/>
                                        </p:tgtEl>
                                        <p:attrNameLst>
                                          <p:attrName>style.visibility</p:attrName>
                                        </p:attrNameLst>
                                      </p:cBhvr>
                                      <p:to>
                                        <p:strVal val="visible"/>
                                      </p:to>
                                    </p:set>
                                    <p:anim calcmode="lin" valueType="num">
                                      <p:cBhvr additive="base">
                                        <p:cTn id="48" dur="500" fill="hold"/>
                                        <p:tgtEl>
                                          <p:spTgt spid="6165"/>
                                        </p:tgtEl>
                                        <p:attrNameLst>
                                          <p:attrName>ppt_x</p:attrName>
                                        </p:attrNameLst>
                                      </p:cBhvr>
                                      <p:tavLst>
                                        <p:tav tm="0">
                                          <p:val>
                                            <p:strVal val="1+#ppt_w/2"/>
                                          </p:val>
                                        </p:tav>
                                        <p:tav tm="100000">
                                          <p:val>
                                            <p:strVal val="#ppt_x"/>
                                          </p:val>
                                        </p:tav>
                                      </p:tavLst>
                                    </p:anim>
                                    <p:anim calcmode="lin" valueType="num">
                                      <p:cBhvr additive="base">
                                        <p:cTn id="49" dur="500" fill="hold"/>
                                        <p:tgtEl>
                                          <p:spTgt spid="6165"/>
                                        </p:tgtEl>
                                        <p:attrNameLst>
                                          <p:attrName>ppt_y</p:attrName>
                                        </p:attrNameLst>
                                      </p:cBhvr>
                                      <p:tavLst>
                                        <p:tav tm="0">
                                          <p:val>
                                            <p:strVal val="#ppt_y"/>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9" presetClass="entr" presetSubtype="0" fill="hold" nodeType="clickEffect">
                                  <p:stCondLst>
                                    <p:cond delay="0"/>
                                  </p:stCondLst>
                                  <p:childTnLst>
                                    <p:set>
                                      <p:cBhvr>
                                        <p:cTn id="53" dur="1" fill="hold">
                                          <p:stCondLst>
                                            <p:cond delay="0"/>
                                          </p:stCondLst>
                                        </p:cTn>
                                        <p:tgtEl>
                                          <p:spTgt spid="6185"/>
                                        </p:tgtEl>
                                        <p:attrNameLst>
                                          <p:attrName>style.visibility</p:attrName>
                                        </p:attrNameLst>
                                      </p:cBhvr>
                                      <p:to>
                                        <p:strVal val="visible"/>
                                      </p:to>
                                    </p:set>
                                    <p:animEffect transition="in" filter="dissolve">
                                      <p:cBhvr>
                                        <p:cTn id="54" dur="500"/>
                                        <p:tgtEl>
                                          <p:spTgt spid="61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utoUpdateAnimBg="0"/>
      <p:bldP spid="6165" grpId="0" animBg="1"/>
      <p:bldP spid="6174" grpId="0" autoUpdateAnimBg="0"/>
      <p:bldP spid="617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92" name="Group 24"/>
          <p:cNvGrpSpPr>
            <a:grpSpLocks/>
          </p:cNvGrpSpPr>
          <p:nvPr/>
        </p:nvGrpSpPr>
        <p:grpSpPr bwMode="auto">
          <a:xfrm>
            <a:off x="1219200" y="3962400"/>
            <a:ext cx="2438400" cy="1447800"/>
            <a:chOff x="2832" y="2544"/>
            <a:chExt cx="1536" cy="336"/>
          </a:xfrm>
        </p:grpSpPr>
        <p:sp>
          <p:nvSpPr>
            <p:cNvPr id="7193" name="Rectangle 25"/>
            <p:cNvSpPr>
              <a:spLocks noChangeArrowheads="1"/>
            </p:cNvSpPr>
            <p:nvPr/>
          </p:nvSpPr>
          <p:spPr bwMode="auto">
            <a:xfrm>
              <a:off x="2832" y="2544"/>
              <a:ext cx="1536" cy="336"/>
            </a:xfrm>
            <a:prstGeom prst="rect">
              <a:avLst/>
            </a:prstGeom>
            <a:solidFill>
              <a:srgbClr val="FFCCCC">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194" name="Rectangle 26"/>
            <p:cNvSpPr>
              <a:spLocks noChangeArrowheads="1"/>
            </p:cNvSpPr>
            <p:nvPr/>
          </p:nvSpPr>
          <p:spPr bwMode="auto">
            <a:xfrm>
              <a:off x="3312" y="2592"/>
              <a:ext cx="706" cy="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600"/>
                <a:t>ricavi = R</a:t>
              </a:r>
              <a:r>
                <a:rPr lang="it-IT" altLang="it-IT" sz="1000"/>
                <a:t>0</a:t>
              </a:r>
            </a:p>
          </p:txBody>
        </p:sp>
      </p:grpSp>
      <p:sp>
        <p:nvSpPr>
          <p:cNvPr id="7170" name="Rectangle 2"/>
          <p:cNvSpPr>
            <a:spLocks noChangeArrowheads="1"/>
          </p:cNvSpPr>
          <p:nvPr/>
        </p:nvSpPr>
        <p:spPr bwMode="auto">
          <a:xfrm>
            <a:off x="1219200" y="533400"/>
            <a:ext cx="7162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b="1"/>
              <a:t>HP</a:t>
            </a:r>
            <a:r>
              <a:rPr lang="it-IT" altLang="it-IT" sz="1800"/>
              <a:t>: la risorsa ha valore di mercato e non può essere gestita da un sistema di diritti di proprietà. La domanda di mercato è </a:t>
            </a:r>
            <a:r>
              <a:rPr lang="it-IT" altLang="it-IT" sz="1800">
                <a:solidFill>
                  <a:srgbClr val="FF0066"/>
                </a:solidFill>
              </a:rPr>
              <a:t>elastica</a:t>
            </a:r>
          </a:p>
        </p:txBody>
      </p:sp>
      <p:grpSp>
        <p:nvGrpSpPr>
          <p:cNvPr id="7206" name="Group 38"/>
          <p:cNvGrpSpPr>
            <a:grpSpLocks/>
          </p:cNvGrpSpPr>
          <p:nvPr/>
        </p:nvGrpSpPr>
        <p:grpSpPr bwMode="auto">
          <a:xfrm>
            <a:off x="685800" y="1600200"/>
            <a:ext cx="4156075" cy="4938713"/>
            <a:chOff x="432" y="1008"/>
            <a:chExt cx="2618" cy="3111"/>
          </a:xfrm>
        </p:grpSpPr>
        <p:grpSp>
          <p:nvGrpSpPr>
            <p:cNvPr id="7201" name="Group 33"/>
            <p:cNvGrpSpPr>
              <a:grpSpLocks/>
            </p:cNvGrpSpPr>
            <p:nvPr/>
          </p:nvGrpSpPr>
          <p:grpSpPr bwMode="auto">
            <a:xfrm>
              <a:off x="432" y="1008"/>
              <a:ext cx="2618" cy="3111"/>
              <a:chOff x="432" y="1008"/>
              <a:chExt cx="2618" cy="3111"/>
            </a:xfrm>
          </p:grpSpPr>
          <p:sp>
            <p:nvSpPr>
              <p:cNvPr id="7172" name="Line 4"/>
              <p:cNvSpPr>
                <a:spLocks noChangeShapeType="1"/>
              </p:cNvSpPr>
              <p:nvPr/>
            </p:nvSpPr>
            <p:spPr bwMode="auto">
              <a:xfrm>
                <a:off x="768" y="3408"/>
                <a:ext cx="22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7200" name="Group 32"/>
              <p:cNvGrpSpPr>
                <a:grpSpLocks/>
              </p:cNvGrpSpPr>
              <p:nvPr/>
            </p:nvGrpSpPr>
            <p:grpSpPr bwMode="auto">
              <a:xfrm>
                <a:off x="432" y="1008"/>
                <a:ext cx="2618" cy="3111"/>
                <a:chOff x="432" y="1008"/>
                <a:chExt cx="2618" cy="3111"/>
              </a:xfrm>
            </p:grpSpPr>
            <p:sp>
              <p:nvSpPr>
                <p:cNvPr id="7171" name="Line 3"/>
                <p:cNvSpPr>
                  <a:spLocks noChangeShapeType="1"/>
                </p:cNvSpPr>
                <p:nvPr/>
              </p:nvSpPr>
              <p:spPr bwMode="auto">
                <a:xfrm>
                  <a:off x="768" y="1056"/>
                  <a:ext cx="0" cy="235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73" name="Line 5"/>
                <p:cNvSpPr>
                  <a:spLocks noChangeShapeType="1"/>
                </p:cNvSpPr>
                <p:nvPr/>
              </p:nvSpPr>
              <p:spPr bwMode="auto">
                <a:xfrm>
                  <a:off x="2304" y="1488"/>
                  <a:ext cx="0" cy="1920"/>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74" name="Rectangle 6"/>
                <p:cNvSpPr>
                  <a:spLocks noChangeArrowheads="1"/>
                </p:cNvSpPr>
                <p:nvPr/>
              </p:nvSpPr>
              <p:spPr bwMode="auto">
                <a:xfrm>
                  <a:off x="480" y="1008"/>
                  <a:ext cx="19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P</a:t>
                  </a:r>
                </a:p>
              </p:txBody>
            </p:sp>
            <p:sp>
              <p:nvSpPr>
                <p:cNvPr id="7175" name="Rectangle 7"/>
                <p:cNvSpPr>
                  <a:spLocks noChangeArrowheads="1"/>
                </p:cNvSpPr>
                <p:nvPr/>
              </p:nvSpPr>
              <p:spPr bwMode="auto">
                <a:xfrm>
                  <a:off x="2832" y="3888"/>
                  <a:ext cx="21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Q</a:t>
                  </a:r>
                </a:p>
              </p:txBody>
            </p:sp>
            <p:sp>
              <p:nvSpPr>
                <p:cNvPr id="7176" name="Rectangle 8"/>
                <p:cNvSpPr>
                  <a:spLocks noChangeArrowheads="1"/>
                </p:cNvSpPr>
                <p:nvPr/>
              </p:nvSpPr>
              <p:spPr bwMode="auto">
                <a:xfrm>
                  <a:off x="2208" y="3888"/>
                  <a:ext cx="26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Q</a:t>
                  </a:r>
                  <a:r>
                    <a:rPr lang="it-IT" altLang="it-IT" sz="1000"/>
                    <a:t>0</a:t>
                  </a:r>
                </a:p>
              </p:txBody>
            </p:sp>
            <p:sp>
              <p:nvSpPr>
                <p:cNvPr id="7177" name="Rectangle 9"/>
                <p:cNvSpPr>
                  <a:spLocks noChangeArrowheads="1"/>
                </p:cNvSpPr>
                <p:nvPr/>
              </p:nvSpPr>
              <p:spPr bwMode="auto">
                <a:xfrm>
                  <a:off x="432" y="2448"/>
                  <a:ext cx="23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P</a:t>
                  </a:r>
                  <a:r>
                    <a:rPr lang="it-IT" altLang="it-IT" sz="1000"/>
                    <a:t>0</a:t>
                  </a:r>
                </a:p>
              </p:txBody>
            </p:sp>
            <p:sp>
              <p:nvSpPr>
                <p:cNvPr id="7178" name="Rectangle 10"/>
                <p:cNvSpPr>
                  <a:spLocks noChangeArrowheads="1"/>
                </p:cNvSpPr>
                <p:nvPr/>
              </p:nvSpPr>
              <p:spPr bwMode="auto">
                <a:xfrm>
                  <a:off x="2208" y="124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S</a:t>
                  </a:r>
                  <a:r>
                    <a:rPr lang="it-IT" altLang="it-IT" sz="1000"/>
                    <a:t>0</a:t>
                  </a:r>
                </a:p>
              </p:txBody>
            </p:sp>
            <p:sp>
              <p:nvSpPr>
                <p:cNvPr id="7185" name="Freeform 17"/>
                <p:cNvSpPr>
                  <a:spLocks/>
                </p:cNvSpPr>
                <p:nvPr/>
              </p:nvSpPr>
              <p:spPr bwMode="auto">
                <a:xfrm>
                  <a:off x="864" y="1632"/>
                  <a:ext cx="1824" cy="864"/>
                </a:xfrm>
                <a:custGeom>
                  <a:avLst/>
                  <a:gdLst>
                    <a:gd name="T0" fmla="*/ 0 w 1680"/>
                    <a:gd name="T1" fmla="*/ 0 h 768"/>
                    <a:gd name="T2" fmla="*/ 240 w 1680"/>
                    <a:gd name="T3" fmla="*/ 432 h 768"/>
                    <a:gd name="T4" fmla="*/ 720 w 1680"/>
                    <a:gd name="T5" fmla="*/ 672 h 768"/>
                    <a:gd name="T6" fmla="*/ 1680 w 1680"/>
                    <a:gd name="T7" fmla="*/ 768 h 768"/>
                  </a:gdLst>
                  <a:ahLst/>
                  <a:cxnLst>
                    <a:cxn ang="0">
                      <a:pos x="T0" y="T1"/>
                    </a:cxn>
                    <a:cxn ang="0">
                      <a:pos x="T2" y="T3"/>
                    </a:cxn>
                    <a:cxn ang="0">
                      <a:pos x="T4" y="T5"/>
                    </a:cxn>
                    <a:cxn ang="0">
                      <a:pos x="T6" y="T7"/>
                    </a:cxn>
                  </a:cxnLst>
                  <a:rect l="0" t="0" r="r" b="b"/>
                  <a:pathLst>
                    <a:path w="1680" h="768">
                      <a:moveTo>
                        <a:pt x="0" y="0"/>
                      </a:moveTo>
                      <a:cubicBezTo>
                        <a:pt x="60" y="160"/>
                        <a:pt x="120" y="320"/>
                        <a:pt x="240" y="432"/>
                      </a:cubicBezTo>
                      <a:cubicBezTo>
                        <a:pt x="360" y="544"/>
                        <a:pt x="480" y="616"/>
                        <a:pt x="720" y="672"/>
                      </a:cubicBezTo>
                      <a:cubicBezTo>
                        <a:pt x="960" y="728"/>
                        <a:pt x="1320" y="748"/>
                        <a:pt x="1680" y="768"/>
                      </a:cubicBezTo>
                    </a:path>
                  </a:pathLst>
                </a:custGeom>
                <a:noFill/>
                <a:ln w="28575"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86" name="Rectangle 18"/>
                <p:cNvSpPr>
                  <a:spLocks noChangeArrowheads="1"/>
                </p:cNvSpPr>
                <p:nvPr/>
              </p:nvSpPr>
              <p:spPr bwMode="auto">
                <a:xfrm>
                  <a:off x="2736" y="2400"/>
                  <a:ext cx="21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D</a:t>
                  </a:r>
                </a:p>
              </p:txBody>
            </p:sp>
          </p:grpSp>
        </p:grpSp>
        <p:sp>
          <p:nvSpPr>
            <p:cNvPr id="7188" name="Line 20"/>
            <p:cNvSpPr>
              <a:spLocks noChangeShapeType="1"/>
            </p:cNvSpPr>
            <p:nvPr/>
          </p:nvSpPr>
          <p:spPr bwMode="auto">
            <a:xfrm flipH="1">
              <a:off x="768" y="2496"/>
              <a:ext cx="1536"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7195" name="Group 27"/>
          <p:cNvGrpSpPr>
            <a:grpSpLocks/>
          </p:cNvGrpSpPr>
          <p:nvPr/>
        </p:nvGrpSpPr>
        <p:grpSpPr bwMode="auto">
          <a:xfrm>
            <a:off x="1295400" y="3810000"/>
            <a:ext cx="1295400" cy="1600200"/>
            <a:chOff x="3360" y="1344"/>
            <a:chExt cx="864" cy="1008"/>
          </a:xfrm>
        </p:grpSpPr>
        <p:sp>
          <p:nvSpPr>
            <p:cNvPr id="7190" name="Rectangle 22"/>
            <p:cNvSpPr>
              <a:spLocks noChangeArrowheads="1"/>
            </p:cNvSpPr>
            <p:nvPr/>
          </p:nvSpPr>
          <p:spPr bwMode="auto">
            <a:xfrm>
              <a:off x="3360" y="1344"/>
              <a:ext cx="864" cy="1008"/>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191" name="Rectangle 23"/>
            <p:cNvSpPr>
              <a:spLocks noChangeArrowheads="1"/>
            </p:cNvSpPr>
            <p:nvPr/>
          </p:nvSpPr>
          <p:spPr bwMode="auto">
            <a:xfrm>
              <a:off x="3456" y="1968"/>
              <a:ext cx="70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600"/>
                <a:t>Ricavi=R</a:t>
              </a:r>
              <a:r>
                <a:rPr lang="it-IT" altLang="it-IT" sz="1200"/>
                <a:t>1</a:t>
              </a:r>
            </a:p>
          </p:txBody>
        </p:sp>
      </p:grpSp>
      <p:grpSp>
        <p:nvGrpSpPr>
          <p:cNvPr id="7207" name="Group 39"/>
          <p:cNvGrpSpPr>
            <a:grpSpLocks/>
          </p:cNvGrpSpPr>
          <p:nvPr/>
        </p:nvGrpSpPr>
        <p:grpSpPr bwMode="auto">
          <a:xfrm>
            <a:off x="685800" y="1981200"/>
            <a:ext cx="2819400" cy="3429000"/>
            <a:chOff x="432" y="1248"/>
            <a:chExt cx="1776" cy="2160"/>
          </a:xfrm>
        </p:grpSpPr>
        <p:sp>
          <p:nvSpPr>
            <p:cNvPr id="7181" name="Rectangle 13"/>
            <p:cNvSpPr>
              <a:spLocks noChangeArrowheads="1"/>
            </p:cNvSpPr>
            <p:nvPr/>
          </p:nvSpPr>
          <p:spPr bwMode="auto">
            <a:xfrm>
              <a:off x="432" y="2208"/>
              <a:ext cx="23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a:t>P</a:t>
              </a:r>
              <a:r>
                <a:rPr lang="it-IT" altLang="it-IT" sz="1000"/>
                <a:t>1</a:t>
              </a:r>
            </a:p>
          </p:txBody>
        </p:sp>
        <p:grpSp>
          <p:nvGrpSpPr>
            <p:cNvPr id="7205" name="Group 37"/>
            <p:cNvGrpSpPr>
              <a:grpSpLocks/>
            </p:cNvGrpSpPr>
            <p:nvPr/>
          </p:nvGrpSpPr>
          <p:grpSpPr bwMode="auto">
            <a:xfrm>
              <a:off x="768" y="1248"/>
              <a:ext cx="1440" cy="2160"/>
              <a:chOff x="768" y="1248"/>
              <a:chExt cx="1440" cy="2160"/>
            </a:xfrm>
          </p:grpSpPr>
          <p:grpSp>
            <p:nvGrpSpPr>
              <p:cNvPr id="7202" name="Group 34"/>
              <p:cNvGrpSpPr>
                <a:grpSpLocks/>
              </p:cNvGrpSpPr>
              <p:nvPr/>
            </p:nvGrpSpPr>
            <p:grpSpPr bwMode="auto">
              <a:xfrm>
                <a:off x="1488" y="1248"/>
                <a:ext cx="720" cy="2160"/>
                <a:chOff x="1488" y="1248"/>
                <a:chExt cx="720" cy="2160"/>
              </a:xfrm>
            </p:grpSpPr>
            <p:sp>
              <p:nvSpPr>
                <p:cNvPr id="7179" name="Line 11"/>
                <p:cNvSpPr>
                  <a:spLocks noChangeShapeType="1"/>
                </p:cNvSpPr>
                <p:nvPr/>
              </p:nvSpPr>
              <p:spPr bwMode="auto">
                <a:xfrm>
                  <a:off x="1632" y="1488"/>
                  <a:ext cx="0" cy="1920"/>
                </a:xfrm>
                <a:prstGeom prst="line">
                  <a:avLst/>
                </a:prstGeom>
                <a:noFill/>
                <a:ln w="28575">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80" name="Rectangle 12"/>
                <p:cNvSpPr>
                  <a:spLocks noChangeArrowheads="1"/>
                </p:cNvSpPr>
                <p:nvPr/>
              </p:nvSpPr>
              <p:spPr bwMode="auto">
                <a:xfrm>
                  <a:off x="1488" y="1248"/>
                  <a:ext cx="2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t>S</a:t>
                  </a:r>
                  <a:r>
                    <a:rPr lang="it-IT" altLang="it-IT" sz="1000"/>
                    <a:t>1</a:t>
                  </a:r>
                </a:p>
              </p:txBody>
            </p:sp>
            <p:sp>
              <p:nvSpPr>
                <p:cNvPr id="7182" name="Line 14"/>
                <p:cNvSpPr>
                  <a:spLocks noChangeShapeType="1"/>
                </p:cNvSpPr>
                <p:nvPr/>
              </p:nvSpPr>
              <p:spPr bwMode="auto">
                <a:xfrm flipH="1">
                  <a:off x="1728" y="1488"/>
                  <a:ext cx="48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7187" name="Line 19"/>
              <p:cNvSpPr>
                <a:spLocks noChangeShapeType="1"/>
              </p:cNvSpPr>
              <p:nvPr/>
            </p:nvSpPr>
            <p:spPr bwMode="auto">
              <a:xfrm flipH="1">
                <a:off x="768" y="2400"/>
                <a:ext cx="864"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sp>
        <p:nvSpPr>
          <p:cNvPr id="7196" name="Rectangle 28"/>
          <p:cNvSpPr>
            <a:spLocks noChangeArrowheads="1"/>
          </p:cNvSpPr>
          <p:nvPr/>
        </p:nvSpPr>
        <p:spPr bwMode="auto">
          <a:xfrm>
            <a:off x="4876800" y="1447800"/>
            <a:ext cx="3592513"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400"/>
              <a:t>Con una disponibilità di risorsa S</a:t>
            </a:r>
            <a:r>
              <a:rPr lang="it-IT" altLang="it-IT" sz="1000"/>
              <a:t>0</a:t>
            </a:r>
            <a:r>
              <a:rPr lang="it-IT" altLang="it-IT" sz="1400"/>
              <a:t> il prezzo è P</a:t>
            </a:r>
            <a:r>
              <a:rPr lang="it-IT" altLang="it-IT" sz="1000"/>
              <a:t>0</a:t>
            </a:r>
            <a:r>
              <a:rPr lang="it-IT" altLang="it-IT" sz="1400"/>
              <a:t> e i ricavi sono R</a:t>
            </a:r>
            <a:r>
              <a:rPr lang="it-IT" altLang="it-IT" sz="1000"/>
              <a:t>0</a:t>
            </a:r>
            <a:r>
              <a:rPr lang="it-IT" altLang="it-IT" sz="1400"/>
              <a:t>. </a:t>
            </a:r>
          </a:p>
        </p:txBody>
      </p:sp>
      <p:grpSp>
        <p:nvGrpSpPr>
          <p:cNvPr id="7208" name="Group 40"/>
          <p:cNvGrpSpPr>
            <a:grpSpLocks/>
          </p:cNvGrpSpPr>
          <p:nvPr/>
        </p:nvGrpSpPr>
        <p:grpSpPr bwMode="auto">
          <a:xfrm>
            <a:off x="4876800" y="2463800"/>
            <a:ext cx="4038600" cy="1771650"/>
            <a:chOff x="3072" y="1552"/>
            <a:chExt cx="2544" cy="1116"/>
          </a:xfrm>
        </p:grpSpPr>
        <p:sp>
          <p:nvSpPr>
            <p:cNvPr id="7197" name="Rectangle 29"/>
            <p:cNvSpPr>
              <a:spLocks noChangeArrowheads="1"/>
            </p:cNvSpPr>
            <p:nvPr/>
          </p:nvSpPr>
          <p:spPr bwMode="auto">
            <a:xfrm>
              <a:off x="3072" y="1552"/>
              <a:ext cx="2263" cy="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400" dirty="0" err="1"/>
                <a:t>Sovrasfruttamento</a:t>
              </a:r>
              <a:r>
                <a:rPr lang="it-IT" altLang="it-IT" sz="1400" dirty="0"/>
                <a:t> della risorsa: l’ </a:t>
              </a:r>
              <a:r>
                <a:rPr lang="it-IT" altLang="it-IT" sz="1400" i="1" dirty="0"/>
                <a:t>offerta</a:t>
              </a:r>
              <a:r>
                <a:rPr lang="it-IT" altLang="it-IT" sz="1400" dirty="0"/>
                <a:t> si sposta verso </a:t>
              </a:r>
              <a:r>
                <a:rPr lang="it-IT" altLang="it-IT" sz="1400" dirty="0" smtClean="0"/>
                <a:t>sinistra. </a:t>
              </a:r>
              <a:r>
                <a:rPr lang="it-IT" altLang="it-IT" sz="1400" dirty="0"/>
                <a:t>Il prezzo aumenta a P</a:t>
              </a:r>
              <a:r>
                <a:rPr lang="it-IT" altLang="it-IT" sz="1000" dirty="0"/>
                <a:t>1</a:t>
              </a:r>
              <a:r>
                <a:rPr lang="it-IT" altLang="it-IT" sz="1400" dirty="0"/>
                <a:t> e </a:t>
              </a:r>
              <a:r>
                <a:rPr lang="it-IT" altLang="it-IT" sz="1400" u="sng" dirty="0">
                  <a:solidFill>
                    <a:srgbClr val="FF0066"/>
                  </a:solidFill>
                </a:rPr>
                <a:t>ricavi diminuiscono</a:t>
              </a:r>
              <a:r>
                <a:rPr lang="it-IT" altLang="it-IT" sz="1400" dirty="0"/>
                <a:t> poiché la domanda è elastica.</a:t>
              </a:r>
            </a:p>
          </p:txBody>
        </p:sp>
        <p:sp>
          <p:nvSpPr>
            <p:cNvPr id="7198" name="Rectangle 30"/>
            <p:cNvSpPr>
              <a:spLocks noChangeArrowheads="1"/>
            </p:cNvSpPr>
            <p:nvPr/>
          </p:nvSpPr>
          <p:spPr bwMode="auto">
            <a:xfrm>
              <a:off x="3408" y="2208"/>
              <a:ext cx="2208" cy="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400"/>
                <a:t>poichè la redditività del settore diminuisce le imprese cominciano ad abbandonare l’attività ….</a:t>
              </a:r>
            </a:p>
          </p:txBody>
        </p:sp>
      </p:grpSp>
      <p:grpSp>
        <p:nvGrpSpPr>
          <p:cNvPr id="7204" name="Group 36"/>
          <p:cNvGrpSpPr>
            <a:grpSpLocks/>
          </p:cNvGrpSpPr>
          <p:nvPr/>
        </p:nvGrpSpPr>
        <p:grpSpPr bwMode="auto">
          <a:xfrm>
            <a:off x="6096000" y="4191000"/>
            <a:ext cx="2589213" cy="2100263"/>
            <a:chOff x="3840" y="2640"/>
            <a:chExt cx="1631" cy="1323"/>
          </a:xfrm>
        </p:grpSpPr>
        <p:sp>
          <p:nvSpPr>
            <p:cNvPr id="7199" name="Rectangle 31"/>
            <p:cNvSpPr>
              <a:spLocks noChangeArrowheads="1"/>
            </p:cNvSpPr>
            <p:nvPr/>
          </p:nvSpPr>
          <p:spPr bwMode="auto">
            <a:xfrm>
              <a:off x="3840" y="2928"/>
              <a:ext cx="1631" cy="1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800" b="1">
                  <a:solidFill>
                    <a:srgbClr val="FF0066"/>
                  </a:solidFill>
                </a:rPr>
                <a:t>monopolio o cartello</a:t>
              </a:r>
            </a:p>
            <a:p>
              <a:r>
                <a:rPr lang="it-IT" altLang="it-IT" sz="1400"/>
                <a:t>Il monopolista è “come se” acquisisse un “diritto di proprietà” sulla risorsa. Anche se eccessivamente sfruttata la risorsa non rischia l’estinzione (se il monopolista è razionale)</a:t>
              </a:r>
            </a:p>
          </p:txBody>
        </p:sp>
        <p:sp>
          <p:nvSpPr>
            <p:cNvPr id="7203" name="Line 35"/>
            <p:cNvSpPr>
              <a:spLocks noChangeShapeType="1"/>
            </p:cNvSpPr>
            <p:nvPr/>
          </p:nvSpPr>
          <p:spPr bwMode="auto">
            <a:xfrm>
              <a:off x="4608" y="2640"/>
              <a:ext cx="0" cy="336"/>
            </a:xfrm>
            <a:prstGeom prst="line">
              <a:avLst/>
            </a:prstGeom>
            <a:noFill/>
            <a:ln w="28575">
              <a:solidFill>
                <a:srgbClr val="FF0066"/>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dissolve">
                                      <p:cBhvr>
                                        <p:cTn id="7" dur="500"/>
                                        <p:tgtEl>
                                          <p:spTgt spid="71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206"/>
                                        </p:tgtEl>
                                        <p:attrNameLst>
                                          <p:attrName>style.visibility</p:attrName>
                                        </p:attrNameLst>
                                      </p:cBhvr>
                                      <p:to>
                                        <p:strVal val="visible"/>
                                      </p:to>
                                    </p:set>
                                    <p:animEffect transition="in" filter="dissolve">
                                      <p:cBhvr>
                                        <p:cTn id="12" dur="500"/>
                                        <p:tgtEl>
                                          <p:spTgt spid="720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196"/>
                                        </p:tgtEl>
                                        <p:attrNameLst>
                                          <p:attrName>style.visibility</p:attrName>
                                        </p:attrNameLst>
                                      </p:cBhvr>
                                      <p:to>
                                        <p:strVal val="visible"/>
                                      </p:to>
                                    </p:set>
                                    <p:animEffect transition="in" filter="dissolve">
                                      <p:cBhvr>
                                        <p:cTn id="17" dur="500"/>
                                        <p:tgtEl>
                                          <p:spTgt spid="719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7192"/>
                                        </p:tgtEl>
                                        <p:attrNameLst>
                                          <p:attrName>style.visibility</p:attrName>
                                        </p:attrNameLst>
                                      </p:cBhvr>
                                      <p:to>
                                        <p:strVal val="visible"/>
                                      </p:to>
                                    </p:set>
                                    <p:animEffect transition="in" filter="dissolve">
                                      <p:cBhvr>
                                        <p:cTn id="22" dur="500"/>
                                        <p:tgtEl>
                                          <p:spTgt spid="719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7208"/>
                                        </p:tgtEl>
                                        <p:attrNameLst>
                                          <p:attrName>style.visibility</p:attrName>
                                        </p:attrNameLst>
                                      </p:cBhvr>
                                      <p:to>
                                        <p:strVal val="visible"/>
                                      </p:to>
                                    </p:set>
                                    <p:animEffect transition="in" filter="dissolve">
                                      <p:cBhvr>
                                        <p:cTn id="27" dur="500"/>
                                        <p:tgtEl>
                                          <p:spTgt spid="720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2" fill="hold" nodeType="clickEffect">
                                  <p:stCondLst>
                                    <p:cond delay="0"/>
                                  </p:stCondLst>
                                  <p:childTnLst>
                                    <p:set>
                                      <p:cBhvr>
                                        <p:cTn id="31" dur="1" fill="hold">
                                          <p:stCondLst>
                                            <p:cond delay="0"/>
                                          </p:stCondLst>
                                        </p:cTn>
                                        <p:tgtEl>
                                          <p:spTgt spid="7207"/>
                                        </p:tgtEl>
                                        <p:attrNameLst>
                                          <p:attrName>style.visibility</p:attrName>
                                        </p:attrNameLst>
                                      </p:cBhvr>
                                      <p:to>
                                        <p:strVal val="visible"/>
                                      </p:to>
                                    </p:set>
                                    <p:anim calcmode="lin" valueType="num">
                                      <p:cBhvr additive="base">
                                        <p:cTn id="32" dur="500" fill="hold"/>
                                        <p:tgtEl>
                                          <p:spTgt spid="7207"/>
                                        </p:tgtEl>
                                        <p:attrNameLst>
                                          <p:attrName>ppt_x</p:attrName>
                                        </p:attrNameLst>
                                      </p:cBhvr>
                                      <p:tavLst>
                                        <p:tav tm="0">
                                          <p:val>
                                            <p:strVal val="1+#ppt_w/2"/>
                                          </p:val>
                                        </p:tav>
                                        <p:tav tm="100000">
                                          <p:val>
                                            <p:strVal val="#ppt_x"/>
                                          </p:val>
                                        </p:tav>
                                      </p:tavLst>
                                    </p:anim>
                                    <p:anim calcmode="lin" valueType="num">
                                      <p:cBhvr additive="base">
                                        <p:cTn id="33" dur="500" fill="hold"/>
                                        <p:tgtEl>
                                          <p:spTgt spid="7207"/>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nodeType="clickEffect">
                                  <p:stCondLst>
                                    <p:cond delay="0"/>
                                  </p:stCondLst>
                                  <p:childTnLst>
                                    <p:set>
                                      <p:cBhvr>
                                        <p:cTn id="37" dur="1" fill="hold">
                                          <p:stCondLst>
                                            <p:cond delay="0"/>
                                          </p:stCondLst>
                                        </p:cTn>
                                        <p:tgtEl>
                                          <p:spTgt spid="7195"/>
                                        </p:tgtEl>
                                        <p:attrNameLst>
                                          <p:attrName>style.visibility</p:attrName>
                                        </p:attrNameLst>
                                      </p:cBhvr>
                                      <p:to>
                                        <p:strVal val="visible"/>
                                      </p:to>
                                    </p:set>
                                    <p:animEffect transition="in" filter="dissolve">
                                      <p:cBhvr>
                                        <p:cTn id="38" dur="500"/>
                                        <p:tgtEl>
                                          <p:spTgt spid="7195"/>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7204"/>
                                        </p:tgtEl>
                                        <p:attrNameLst>
                                          <p:attrName>style.visibility</p:attrName>
                                        </p:attrNameLst>
                                      </p:cBhvr>
                                      <p:to>
                                        <p:strVal val="visible"/>
                                      </p:to>
                                    </p:set>
                                    <p:animEffect transition="in" filter="dissolve">
                                      <p:cBhvr>
                                        <p:cTn id="43" dur="500"/>
                                        <p:tgtEl>
                                          <p:spTgt spid="7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utoUpdateAnimBg="0"/>
      <p:bldP spid="719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2057400" y="457200"/>
            <a:ext cx="5330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b="1" u="sng">
                <a:solidFill>
                  <a:srgbClr val="0000FF"/>
                </a:solidFill>
                <a:latin typeface="Century Gothic" pitchFamily="34" charset="0"/>
              </a:rPr>
              <a:t>Beni Pubblici:</a:t>
            </a:r>
            <a:r>
              <a:rPr lang="it-IT" altLang="it-IT" sz="2400" b="1">
                <a:solidFill>
                  <a:srgbClr val="0000FF"/>
                </a:solidFill>
                <a:latin typeface="Century Gothic" pitchFamily="34" charset="0"/>
              </a:rPr>
              <a:t>  </a:t>
            </a:r>
            <a:r>
              <a:rPr lang="it-IT" altLang="it-IT" sz="1800"/>
              <a:t>il problema dei </a:t>
            </a:r>
            <a:r>
              <a:rPr lang="it-IT" altLang="it-IT" sz="1800" b="1"/>
              <a:t>FREE-RIDER</a:t>
            </a:r>
            <a:endParaRPr lang="it-IT" altLang="it-IT" sz="2400" b="1" u="sng">
              <a:solidFill>
                <a:srgbClr val="0000FF"/>
              </a:solidFill>
              <a:latin typeface="Century Gothic" pitchFamily="34" charset="0"/>
            </a:endParaRPr>
          </a:p>
        </p:txBody>
      </p:sp>
      <p:grpSp>
        <p:nvGrpSpPr>
          <p:cNvPr id="8222" name="Group 30"/>
          <p:cNvGrpSpPr>
            <a:grpSpLocks/>
          </p:cNvGrpSpPr>
          <p:nvPr/>
        </p:nvGrpSpPr>
        <p:grpSpPr bwMode="auto">
          <a:xfrm>
            <a:off x="4876800" y="838200"/>
            <a:ext cx="3592513" cy="1349375"/>
            <a:chOff x="3072" y="528"/>
            <a:chExt cx="2263" cy="850"/>
          </a:xfrm>
        </p:grpSpPr>
        <p:sp>
          <p:nvSpPr>
            <p:cNvPr id="8196" name="Line 4"/>
            <p:cNvSpPr>
              <a:spLocks noChangeShapeType="1"/>
            </p:cNvSpPr>
            <p:nvPr/>
          </p:nvSpPr>
          <p:spPr bwMode="auto">
            <a:xfrm>
              <a:off x="4080" y="528"/>
              <a:ext cx="0" cy="336"/>
            </a:xfrm>
            <a:prstGeom prst="line">
              <a:avLst/>
            </a:prstGeom>
            <a:noFill/>
            <a:ln w="190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
          <p:nvSpPr>
            <p:cNvPr id="8197" name="Rectangle 5"/>
            <p:cNvSpPr>
              <a:spLocks noChangeArrowheads="1"/>
            </p:cNvSpPr>
            <p:nvPr/>
          </p:nvSpPr>
          <p:spPr bwMode="auto">
            <a:xfrm>
              <a:off x="3072" y="912"/>
              <a:ext cx="2263" cy="466"/>
            </a:xfrm>
            <a:prstGeom prst="rect">
              <a:avLst/>
            </a:prstGeom>
            <a:noFill/>
            <a:ln w="952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400"/>
                <a:t>Un soggetto che gode del vantaggio di un bene (non rivalità) senza pagarne il prezzo (non escludibilità)….</a:t>
              </a:r>
            </a:p>
          </p:txBody>
        </p:sp>
      </p:grpSp>
      <p:sp>
        <p:nvSpPr>
          <p:cNvPr id="8198" name="Rectangle 6"/>
          <p:cNvSpPr>
            <a:spLocks noChangeArrowheads="1"/>
          </p:cNvSpPr>
          <p:nvPr/>
        </p:nvSpPr>
        <p:spPr bwMode="auto">
          <a:xfrm>
            <a:off x="152400" y="2438400"/>
            <a:ext cx="4038600" cy="952500"/>
          </a:xfrm>
          <a:prstGeom prst="rect">
            <a:avLst/>
          </a:prstGeom>
          <a:noFill/>
          <a:ln w="952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400" b="1"/>
              <a:t>Ex # 1</a:t>
            </a:r>
            <a:r>
              <a:rPr lang="it-IT" altLang="it-IT" sz="1400"/>
              <a:t> </a:t>
            </a:r>
            <a:r>
              <a:rPr lang="it-IT" altLang="it-IT" sz="1400" u="sng"/>
              <a:t>I FUOCHI DI FERRAGOSTO nel paesello</a:t>
            </a:r>
          </a:p>
          <a:p>
            <a:r>
              <a:rPr lang="it-IT" altLang="it-IT" sz="1400"/>
              <a:t>500 abitanti</a:t>
            </a:r>
          </a:p>
          <a:p>
            <a:r>
              <a:rPr lang="it-IT" altLang="it-IT" sz="1400"/>
              <a:t>10 euro disponibilità a pagare per lo spettacolo</a:t>
            </a:r>
          </a:p>
          <a:p>
            <a:r>
              <a:rPr lang="it-IT" altLang="it-IT" sz="1400"/>
              <a:t>1000 euro costo dei fuochi</a:t>
            </a:r>
          </a:p>
        </p:txBody>
      </p:sp>
      <p:grpSp>
        <p:nvGrpSpPr>
          <p:cNvPr id="8223" name="Group 31"/>
          <p:cNvGrpSpPr>
            <a:grpSpLocks/>
          </p:cNvGrpSpPr>
          <p:nvPr/>
        </p:nvGrpSpPr>
        <p:grpSpPr bwMode="auto">
          <a:xfrm>
            <a:off x="4191000" y="2590800"/>
            <a:ext cx="4572000" cy="527050"/>
            <a:chOff x="2640" y="1632"/>
            <a:chExt cx="2880" cy="332"/>
          </a:xfrm>
        </p:grpSpPr>
        <p:sp>
          <p:nvSpPr>
            <p:cNvPr id="8199" name="Rectangle 7"/>
            <p:cNvSpPr>
              <a:spLocks noChangeArrowheads="1"/>
            </p:cNvSpPr>
            <p:nvPr/>
          </p:nvSpPr>
          <p:spPr bwMode="auto">
            <a:xfrm>
              <a:off x="3264" y="1632"/>
              <a:ext cx="2256" cy="332"/>
            </a:xfrm>
            <a:prstGeom prst="rect">
              <a:avLst/>
            </a:prstGeom>
            <a:noFill/>
            <a:ln w="952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400"/>
                <a:t>500 x 10 euro = 5000 – 1000 = 4000 euro</a:t>
              </a:r>
            </a:p>
            <a:p>
              <a:r>
                <a:rPr lang="it-IT" altLang="it-IT" sz="1400"/>
                <a:t>Lo spettacolo è socialmente efficiente!</a:t>
              </a:r>
            </a:p>
          </p:txBody>
        </p:sp>
        <p:sp>
          <p:nvSpPr>
            <p:cNvPr id="8200" name="Line 8"/>
            <p:cNvSpPr>
              <a:spLocks noChangeShapeType="1"/>
            </p:cNvSpPr>
            <p:nvPr/>
          </p:nvSpPr>
          <p:spPr bwMode="auto">
            <a:xfrm>
              <a:off x="2640" y="1776"/>
              <a:ext cx="624" cy="0"/>
            </a:xfrm>
            <a:prstGeom prst="line">
              <a:avLst/>
            </a:prstGeom>
            <a:noFill/>
            <a:ln w="190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grpSp>
      <p:grpSp>
        <p:nvGrpSpPr>
          <p:cNvPr id="8201" name="Group 9"/>
          <p:cNvGrpSpPr>
            <a:grpSpLocks/>
          </p:cNvGrpSpPr>
          <p:nvPr/>
        </p:nvGrpSpPr>
        <p:grpSpPr bwMode="auto">
          <a:xfrm>
            <a:off x="3657600" y="3657600"/>
            <a:ext cx="5226594" cy="2592664"/>
            <a:chOff x="2064" y="192"/>
            <a:chExt cx="4171" cy="1977"/>
          </a:xfrm>
        </p:grpSpPr>
        <p:grpSp>
          <p:nvGrpSpPr>
            <p:cNvPr id="8202" name="Group 10"/>
            <p:cNvGrpSpPr>
              <a:grpSpLocks/>
            </p:cNvGrpSpPr>
            <p:nvPr/>
          </p:nvGrpSpPr>
          <p:grpSpPr bwMode="auto">
            <a:xfrm>
              <a:off x="2064" y="192"/>
              <a:ext cx="4171" cy="1977"/>
              <a:chOff x="2064" y="192"/>
              <a:chExt cx="4171" cy="1977"/>
            </a:xfrm>
          </p:grpSpPr>
          <p:grpSp>
            <p:nvGrpSpPr>
              <p:cNvPr id="8203" name="Group 11"/>
              <p:cNvGrpSpPr>
                <a:grpSpLocks/>
              </p:cNvGrpSpPr>
              <p:nvPr/>
            </p:nvGrpSpPr>
            <p:grpSpPr bwMode="auto">
              <a:xfrm>
                <a:off x="2064" y="192"/>
                <a:ext cx="2447" cy="1977"/>
                <a:chOff x="0" y="192"/>
                <a:chExt cx="3888" cy="3312"/>
              </a:xfrm>
            </p:grpSpPr>
            <p:grpSp>
              <p:nvGrpSpPr>
                <p:cNvPr id="8205" name="Group 13"/>
                <p:cNvGrpSpPr>
                  <a:grpSpLocks/>
                </p:cNvGrpSpPr>
                <p:nvPr/>
              </p:nvGrpSpPr>
              <p:grpSpPr bwMode="auto">
                <a:xfrm>
                  <a:off x="960" y="192"/>
                  <a:ext cx="2736" cy="2736"/>
                  <a:chOff x="1584" y="432"/>
                  <a:chExt cx="2736" cy="2736"/>
                </a:xfrm>
              </p:grpSpPr>
              <p:pic>
                <p:nvPicPr>
                  <p:cNvPr id="8206" name="Picture 14" descr="http://www.milanoweb.com/notizie/images/12729/44945_fuochi-d-artificio.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28" y="528"/>
                    <a:ext cx="2472" cy="2466"/>
                  </a:xfrm>
                  <a:prstGeom prst="rect">
                    <a:avLst/>
                  </a:prstGeom>
                  <a:noFill/>
                  <a:extLst>
                    <a:ext uri="{909E8E84-426E-40DD-AFC4-6F175D3DCCD1}">
                      <a14:hiddenFill xmlns:a14="http://schemas.microsoft.com/office/drawing/2010/main">
                        <a:solidFill>
                          <a:srgbClr val="FFFFFF"/>
                        </a:solidFill>
                      </a14:hiddenFill>
                    </a:ext>
                  </a:extLst>
                </p:spPr>
              </p:pic>
              <p:grpSp>
                <p:nvGrpSpPr>
                  <p:cNvPr id="8207" name="Group 15"/>
                  <p:cNvGrpSpPr>
                    <a:grpSpLocks/>
                  </p:cNvGrpSpPr>
                  <p:nvPr/>
                </p:nvGrpSpPr>
                <p:grpSpPr bwMode="auto">
                  <a:xfrm>
                    <a:off x="1584" y="432"/>
                    <a:ext cx="2736" cy="2736"/>
                    <a:chOff x="1584" y="432"/>
                    <a:chExt cx="2736" cy="2736"/>
                  </a:xfrm>
                </p:grpSpPr>
                <p:grpSp>
                  <p:nvGrpSpPr>
                    <p:cNvPr id="8208" name="Group 16"/>
                    <p:cNvGrpSpPr>
                      <a:grpSpLocks/>
                    </p:cNvGrpSpPr>
                    <p:nvPr/>
                  </p:nvGrpSpPr>
                  <p:grpSpPr bwMode="auto">
                    <a:xfrm>
                      <a:off x="1584" y="432"/>
                      <a:ext cx="2736" cy="2736"/>
                      <a:chOff x="1584" y="432"/>
                      <a:chExt cx="2736" cy="2736"/>
                    </a:xfrm>
                  </p:grpSpPr>
                  <p:sp>
                    <p:nvSpPr>
                      <p:cNvPr id="8209" name="Rectangle 17"/>
                      <p:cNvSpPr>
                        <a:spLocks noChangeArrowheads="1"/>
                      </p:cNvSpPr>
                      <p:nvPr/>
                    </p:nvSpPr>
                    <p:spPr bwMode="auto">
                      <a:xfrm>
                        <a:off x="1584" y="432"/>
                        <a:ext cx="192" cy="2736"/>
                      </a:xfrm>
                      <a:prstGeom prst="rect">
                        <a:avLst/>
                      </a:prstGeom>
                      <a:solidFill>
                        <a:srgbClr val="996600">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210" name="Rectangle 18"/>
                      <p:cNvSpPr>
                        <a:spLocks noChangeArrowheads="1"/>
                      </p:cNvSpPr>
                      <p:nvPr/>
                    </p:nvSpPr>
                    <p:spPr bwMode="auto">
                      <a:xfrm>
                        <a:off x="4128" y="480"/>
                        <a:ext cx="192" cy="2688"/>
                      </a:xfrm>
                      <a:prstGeom prst="rect">
                        <a:avLst/>
                      </a:prstGeom>
                      <a:solidFill>
                        <a:srgbClr val="996600">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211" name="Rectangle 19"/>
                      <p:cNvSpPr>
                        <a:spLocks noChangeArrowheads="1"/>
                      </p:cNvSpPr>
                      <p:nvPr/>
                    </p:nvSpPr>
                    <p:spPr bwMode="auto">
                      <a:xfrm>
                        <a:off x="1632" y="2976"/>
                        <a:ext cx="2592" cy="192"/>
                      </a:xfrm>
                      <a:prstGeom prst="rect">
                        <a:avLst/>
                      </a:prstGeom>
                      <a:solidFill>
                        <a:srgbClr val="996600">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212" name="Rectangle 20"/>
                      <p:cNvSpPr>
                        <a:spLocks noChangeArrowheads="1"/>
                      </p:cNvSpPr>
                      <p:nvPr/>
                    </p:nvSpPr>
                    <p:spPr bwMode="auto">
                      <a:xfrm>
                        <a:off x="1632" y="432"/>
                        <a:ext cx="2688" cy="192"/>
                      </a:xfrm>
                      <a:prstGeom prst="rect">
                        <a:avLst/>
                      </a:prstGeom>
                      <a:solidFill>
                        <a:srgbClr val="996600">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sp>
                  <p:nvSpPr>
                    <p:cNvPr id="8213" name="Rectangle 21"/>
                    <p:cNvSpPr>
                      <a:spLocks noChangeArrowheads="1"/>
                    </p:cNvSpPr>
                    <p:nvPr/>
                  </p:nvSpPr>
                  <p:spPr bwMode="auto">
                    <a:xfrm>
                      <a:off x="2928" y="528"/>
                      <a:ext cx="48" cy="2496"/>
                    </a:xfrm>
                    <a:prstGeom prst="rect">
                      <a:avLst/>
                    </a:prstGeom>
                    <a:solidFill>
                      <a:srgbClr val="99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214" name="Freeform 22"/>
                    <p:cNvSpPr>
                      <a:spLocks/>
                    </p:cNvSpPr>
                    <p:nvPr/>
                  </p:nvSpPr>
                  <p:spPr bwMode="auto">
                    <a:xfrm>
                      <a:off x="2784" y="1728"/>
                      <a:ext cx="368" cy="104"/>
                    </a:xfrm>
                    <a:custGeom>
                      <a:avLst/>
                      <a:gdLst>
                        <a:gd name="T0" fmla="*/ 32 w 368"/>
                        <a:gd name="T1" fmla="*/ 56 h 104"/>
                        <a:gd name="T2" fmla="*/ 32 w 368"/>
                        <a:gd name="T3" fmla="*/ 8 h 104"/>
                        <a:gd name="T4" fmla="*/ 224 w 368"/>
                        <a:gd name="T5" fmla="*/ 104 h 104"/>
                        <a:gd name="T6" fmla="*/ 368 w 368"/>
                        <a:gd name="T7" fmla="*/ 8 h 104"/>
                      </a:gdLst>
                      <a:ahLst/>
                      <a:cxnLst>
                        <a:cxn ang="0">
                          <a:pos x="T0" y="T1"/>
                        </a:cxn>
                        <a:cxn ang="0">
                          <a:pos x="T2" y="T3"/>
                        </a:cxn>
                        <a:cxn ang="0">
                          <a:pos x="T4" y="T5"/>
                        </a:cxn>
                        <a:cxn ang="0">
                          <a:pos x="T6" y="T7"/>
                        </a:cxn>
                      </a:cxnLst>
                      <a:rect l="0" t="0" r="r" b="b"/>
                      <a:pathLst>
                        <a:path w="368" h="104">
                          <a:moveTo>
                            <a:pt x="32" y="56"/>
                          </a:moveTo>
                          <a:cubicBezTo>
                            <a:pt x="16" y="28"/>
                            <a:pt x="0" y="0"/>
                            <a:pt x="32" y="8"/>
                          </a:cubicBezTo>
                          <a:cubicBezTo>
                            <a:pt x="64" y="16"/>
                            <a:pt x="168" y="104"/>
                            <a:pt x="224" y="104"/>
                          </a:cubicBezTo>
                          <a:cubicBezTo>
                            <a:pt x="280" y="104"/>
                            <a:pt x="324" y="56"/>
                            <a:pt x="368" y="8"/>
                          </a:cubicBezTo>
                        </a:path>
                      </a:pathLst>
                    </a:custGeom>
                    <a:noFill/>
                    <a:ln w="76200" cap="flat" cmpd="sng">
                      <a:solidFill>
                        <a:schemeClr val="tx1"/>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grpSp>
            </p:grpSp>
            <p:sp>
              <p:nvSpPr>
                <p:cNvPr id="8216" name="Line 24"/>
                <p:cNvSpPr>
                  <a:spLocks noChangeShapeType="1"/>
                </p:cNvSpPr>
                <p:nvPr/>
              </p:nvSpPr>
              <p:spPr bwMode="auto">
                <a:xfrm>
                  <a:off x="336" y="3360"/>
                  <a:ext cx="355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
              <p:nvSpPr>
                <p:cNvPr id="8217" name="Line 25"/>
                <p:cNvSpPr>
                  <a:spLocks noChangeShapeType="1"/>
                </p:cNvSpPr>
                <p:nvPr/>
              </p:nvSpPr>
              <p:spPr bwMode="auto">
                <a:xfrm flipV="1">
                  <a:off x="336" y="432"/>
                  <a:ext cx="0" cy="29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
              <p:nvSpPr>
                <p:cNvPr id="8218" name="Line 26"/>
                <p:cNvSpPr>
                  <a:spLocks noChangeShapeType="1"/>
                </p:cNvSpPr>
                <p:nvPr/>
              </p:nvSpPr>
              <p:spPr bwMode="auto">
                <a:xfrm flipH="1">
                  <a:off x="0" y="3360"/>
                  <a:ext cx="336"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grpSp>
          <p:sp>
            <p:nvSpPr>
              <p:cNvPr id="8219" name="Rectangle 27"/>
              <p:cNvSpPr>
                <a:spLocks noChangeArrowheads="1"/>
              </p:cNvSpPr>
              <p:nvPr/>
            </p:nvSpPr>
            <p:spPr bwMode="auto">
              <a:xfrm>
                <a:off x="4656" y="251"/>
                <a:ext cx="1579" cy="30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600" b="1" dirty="0" err="1"/>
                  <a:t>Cosi’</a:t>
                </a:r>
                <a:r>
                  <a:rPr lang="it-IT" altLang="it-IT" sz="1600" b="1" dirty="0"/>
                  <a:t> </a:t>
                </a:r>
                <a:r>
                  <a:rPr lang="it-IT" altLang="it-IT" sz="1600" b="1" dirty="0" err="1"/>
                  <a:t>e’</a:t>
                </a:r>
                <a:r>
                  <a:rPr lang="it-IT" altLang="it-IT" sz="1600" b="1" dirty="0"/>
                  <a:t> gratis</a:t>
                </a:r>
                <a:r>
                  <a:rPr lang="it-IT" altLang="it-IT" b="1" dirty="0"/>
                  <a:t> !!!!</a:t>
                </a:r>
              </a:p>
            </p:txBody>
          </p:sp>
        </p:grpSp>
        <p:sp>
          <p:nvSpPr>
            <p:cNvPr id="8220" name="Line 28"/>
            <p:cNvSpPr>
              <a:spLocks noChangeShapeType="1"/>
            </p:cNvSpPr>
            <p:nvPr/>
          </p:nvSpPr>
          <p:spPr bwMode="auto">
            <a:xfrm flipH="1">
              <a:off x="4656" y="528"/>
              <a:ext cx="288"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grpSp>
      <p:sp>
        <p:nvSpPr>
          <p:cNvPr id="8221" name="Rectangle 29"/>
          <p:cNvSpPr>
            <a:spLocks noChangeArrowheads="1"/>
          </p:cNvSpPr>
          <p:nvPr/>
        </p:nvSpPr>
        <p:spPr bwMode="auto">
          <a:xfrm>
            <a:off x="304800" y="3886200"/>
            <a:ext cx="3048000" cy="952500"/>
          </a:xfrm>
          <a:prstGeom prst="rect">
            <a:avLst/>
          </a:prstGeom>
          <a:noFill/>
          <a:ln w="952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400" b="1"/>
              <a:t>SOLUZIONE</a:t>
            </a:r>
            <a:endParaRPr lang="it-IT" altLang="it-IT" sz="1400" u="sng"/>
          </a:p>
          <a:p>
            <a:r>
              <a:rPr lang="it-IT" altLang="it-IT" sz="1400"/>
              <a:t>tassa di 2 euro x 500 = 1000 euro</a:t>
            </a:r>
          </a:p>
          <a:p>
            <a:r>
              <a:rPr lang="it-IT" altLang="it-IT" sz="1400"/>
              <a:t>L’amministrazione comunale acquista (fornisce) il bene pubblico.</a:t>
            </a:r>
          </a:p>
        </p:txBody>
      </p:sp>
      <p:pic>
        <p:nvPicPr>
          <p:cNvPr id="29696" name="Picture 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7889" y="4364712"/>
            <a:ext cx="1905000" cy="1933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8222"/>
                                        </p:tgtEl>
                                        <p:attrNameLst>
                                          <p:attrName>style.visibility</p:attrName>
                                        </p:attrNameLst>
                                      </p:cBhvr>
                                      <p:to>
                                        <p:strVal val="visible"/>
                                      </p:to>
                                    </p:set>
                                    <p:anim calcmode="lin" valueType="num">
                                      <p:cBhvr additive="base">
                                        <p:cTn id="7" dur="500" fill="hold"/>
                                        <p:tgtEl>
                                          <p:spTgt spid="8222"/>
                                        </p:tgtEl>
                                        <p:attrNameLst>
                                          <p:attrName>ppt_x</p:attrName>
                                        </p:attrNameLst>
                                      </p:cBhvr>
                                      <p:tavLst>
                                        <p:tav tm="0">
                                          <p:val>
                                            <p:strVal val="#ppt_x"/>
                                          </p:val>
                                        </p:tav>
                                        <p:tav tm="100000">
                                          <p:val>
                                            <p:strVal val="#ppt_x"/>
                                          </p:val>
                                        </p:tav>
                                      </p:tavLst>
                                    </p:anim>
                                    <p:anim calcmode="lin" valueType="num">
                                      <p:cBhvr additive="base">
                                        <p:cTn id="8" dur="500" fill="hold"/>
                                        <p:tgtEl>
                                          <p:spTgt spid="822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8198"/>
                                        </p:tgtEl>
                                        <p:attrNameLst>
                                          <p:attrName>style.visibility</p:attrName>
                                        </p:attrNameLst>
                                      </p:cBhvr>
                                      <p:to>
                                        <p:strVal val="visible"/>
                                      </p:to>
                                    </p:set>
                                    <p:animEffect transition="in" filter="dissolve">
                                      <p:cBhvr>
                                        <p:cTn id="13" dur="500"/>
                                        <p:tgtEl>
                                          <p:spTgt spid="819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8223"/>
                                        </p:tgtEl>
                                        <p:attrNameLst>
                                          <p:attrName>style.visibility</p:attrName>
                                        </p:attrNameLst>
                                      </p:cBhvr>
                                      <p:to>
                                        <p:strVal val="visible"/>
                                      </p:to>
                                    </p:set>
                                    <p:animEffect transition="in" filter="dissolve">
                                      <p:cBhvr>
                                        <p:cTn id="18" dur="500"/>
                                        <p:tgtEl>
                                          <p:spTgt spid="8223"/>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5" presetClass="entr" presetSubtype="0" fill="hold" nodeType="clickEffect">
                                  <p:stCondLst>
                                    <p:cond delay="0"/>
                                  </p:stCondLst>
                                  <p:childTnLst>
                                    <p:set>
                                      <p:cBhvr>
                                        <p:cTn id="22" dur="1" fill="hold">
                                          <p:stCondLst>
                                            <p:cond delay="0"/>
                                          </p:stCondLst>
                                        </p:cTn>
                                        <p:tgtEl>
                                          <p:spTgt spid="8201"/>
                                        </p:tgtEl>
                                        <p:attrNameLst>
                                          <p:attrName>style.visibility</p:attrName>
                                        </p:attrNameLst>
                                      </p:cBhvr>
                                      <p:to>
                                        <p:strVal val="visible"/>
                                      </p:to>
                                    </p:set>
                                    <p:anim calcmode="lin" valueType="num">
                                      <p:cBhvr>
                                        <p:cTn id="23" dur="1000" fill="hold"/>
                                        <p:tgtEl>
                                          <p:spTgt spid="8201"/>
                                        </p:tgtEl>
                                        <p:attrNameLst>
                                          <p:attrName>ppt_w</p:attrName>
                                        </p:attrNameLst>
                                      </p:cBhvr>
                                      <p:tavLst>
                                        <p:tav tm="0">
                                          <p:val>
                                            <p:fltVal val="0"/>
                                          </p:val>
                                        </p:tav>
                                        <p:tav tm="100000">
                                          <p:val>
                                            <p:strVal val="#ppt_w"/>
                                          </p:val>
                                        </p:tav>
                                      </p:tavLst>
                                    </p:anim>
                                    <p:anim calcmode="lin" valueType="num">
                                      <p:cBhvr>
                                        <p:cTn id="24" dur="1000" fill="hold"/>
                                        <p:tgtEl>
                                          <p:spTgt spid="8201"/>
                                        </p:tgtEl>
                                        <p:attrNameLst>
                                          <p:attrName>ppt_h</p:attrName>
                                        </p:attrNameLst>
                                      </p:cBhvr>
                                      <p:tavLst>
                                        <p:tav tm="0">
                                          <p:val>
                                            <p:fltVal val="0"/>
                                          </p:val>
                                        </p:tav>
                                        <p:tav tm="100000">
                                          <p:val>
                                            <p:strVal val="#ppt_h"/>
                                          </p:val>
                                        </p:tav>
                                      </p:tavLst>
                                    </p:anim>
                                    <p:anim calcmode="lin" valueType="num">
                                      <p:cBhvr>
                                        <p:cTn id="25" dur="1000" fill="hold"/>
                                        <p:tgtEl>
                                          <p:spTgt spid="8201"/>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820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8221"/>
                                        </p:tgtEl>
                                        <p:attrNameLst>
                                          <p:attrName>style.visibility</p:attrName>
                                        </p:attrNameLst>
                                      </p:cBhvr>
                                      <p:to>
                                        <p:strVal val="visible"/>
                                      </p:to>
                                    </p:set>
                                    <p:animEffect transition="in" filter="dissolve">
                                      <p:cBhvr>
                                        <p:cTn id="31" dur="500"/>
                                        <p:tgtEl>
                                          <p:spTgt spid="82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animBg="1" autoUpdateAnimBg="0"/>
      <p:bldP spid="8221"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49" name="Rectangle 33"/>
          <p:cNvSpPr>
            <a:spLocks noChangeArrowheads="1"/>
          </p:cNvSpPr>
          <p:nvPr/>
        </p:nvSpPr>
        <p:spPr bwMode="auto">
          <a:xfrm>
            <a:off x="2819400" y="2362200"/>
            <a:ext cx="4038600" cy="2546350"/>
          </a:xfrm>
          <a:prstGeom prst="rect">
            <a:avLst/>
          </a:prstGeom>
          <a:noFill/>
          <a:ln w="952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600" b="1"/>
              <a:t>Ex # 2: COMPERIAMO LA TV?</a:t>
            </a:r>
          </a:p>
          <a:p>
            <a:pPr>
              <a:buFontTx/>
              <a:buChar char="•"/>
            </a:pPr>
            <a:r>
              <a:rPr lang="it-IT" altLang="it-IT" sz="1600"/>
              <a:t> 2 soggetti, Paperino e Gastone</a:t>
            </a:r>
          </a:p>
          <a:p>
            <a:pPr>
              <a:buFontTx/>
              <a:buChar char="•"/>
            </a:pPr>
            <a:r>
              <a:rPr lang="it-IT" altLang="it-IT" sz="1600"/>
              <a:t> Non hanno nessun legame se non quello di condividere l’appartamento</a:t>
            </a:r>
          </a:p>
          <a:p>
            <a:pPr>
              <a:buFontTx/>
              <a:buChar char="•"/>
            </a:pPr>
            <a:r>
              <a:rPr lang="it-IT" altLang="it-IT" sz="1600"/>
              <a:t> 500 euro di reddito ciascuno</a:t>
            </a:r>
          </a:p>
          <a:p>
            <a:pPr>
              <a:buFontTx/>
              <a:buChar char="•"/>
            </a:pPr>
            <a:r>
              <a:rPr lang="it-IT" altLang="it-IT" sz="1600"/>
              <a:t> 400 euro costo TV (200 euro a testa)</a:t>
            </a:r>
          </a:p>
          <a:p>
            <a:pPr>
              <a:buFontTx/>
              <a:buChar char="•"/>
            </a:pPr>
            <a:r>
              <a:rPr lang="it-IT" altLang="it-IT" sz="1600"/>
              <a:t> 300 euro beneficio TV (300 + 300 &gt; 400)</a:t>
            </a:r>
          </a:p>
          <a:p>
            <a:pPr>
              <a:buFontTx/>
              <a:buChar char="•"/>
            </a:pPr>
            <a:r>
              <a:rPr lang="it-IT" altLang="it-IT" sz="1600"/>
              <a:t> una volta acquistata la TV ha caratteristiche di bene pubblico</a:t>
            </a:r>
          </a:p>
        </p:txBody>
      </p:sp>
      <p:sp>
        <p:nvSpPr>
          <p:cNvPr id="9250" name="Rectangle 34"/>
          <p:cNvSpPr>
            <a:spLocks noChangeArrowheads="1"/>
          </p:cNvSpPr>
          <p:nvPr/>
        </p:nvSpPr>
        <p:spPr bwMode="auto">
          <a:xfrm>
            <a:off x="2667000" y="228600"/>
            <a:ext cx="401320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u="sng">
                <a:solidFill>
                  <a:srgbClr val="0000FF"/>
                </a:solidFill>
              </a:rPr>
              <a:t>IL   FREE-RIDING   E’   RAZIONALE  ?</a:t>
            </a:r>
          </a:p>
        </p:txBody>
      </p:sp>
      <p:grpSp>
        <p:nvGrpSpPr>
          <p:cNvPr id="9258" name="Group 42"/>
          <p:cNvGrpSpPr>
            <a:grpSpLocks/>
          </p:cNvGrpSpPr>
          <p:nvPr/>
        </p:nvGrpSpPr>
        <p:grpSpPr bwMode="auto">
          <a:xfrm>
            <a:off x="381000" y="914400"/>
            <a:ext cx="3154363" cy="5181600"/>
            <a:chOff x="240" y="576"/>
            <a:chExt cx="1987" cy="3264"/>
          </a:xfrm>
        </p:grpSpPr>
        <p:pic>
          <p:nvPicPr>
            <p:cNvPr id="9253" name="Picture 37" descr="http://3.bp.blogspot.com/_oUF8JKYYlgI/SMfDfm_nDII/AAAAAAAAAHQ/URUjDzg1BEM/s320/gastone.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 y="1932"/>
              <a:ext cx="1371" cy="1908"/>
            </a:xfrm>
            <a:prstGeom prst="rect">
              <a:avLst/>
            </a:prstGeom>
            <a:noFill/>
            <a:extLst>
              <a:ext uri="{909E8E84-426E-40DD-AFC4-6F175D3DCCD1}">
                <a14:hiddenFill xmlns:a14="http://schemas.microsoft.com/office/drawing/2010/main">
                  <a:solidFill>
                    <a:srgbClr val="FFFFFF"/>
                  </a:solidFill>
                </a14:hiddenFill>
              </a:ext>
            </a:extLst>
          </p:spPr>
        </p:pic>
        <p:sp>
          <p:nvSpPr>
            <p:cNvPr id="9254" name="AutoShape 38"/>
            <p:cNvSpPr>
              <a:spLocks noChangeAspect="1" noChangeArrowheads="1"/>
            </p:cNvSpPr>
            <p:nvPr/>
          </p:nvSpPr>
          <p:spPr bwMode="auto">
            <a:xfrm>
              <a:off x="240" y="576"/>
              <a:ext cx="1987" cy="1010"/>
            </a:xfrm>
            <a:prstGeom prst="cloudCallout">
              <a:avLst>
                <a:gd name="adj1" fmla="val -7625"/>
                <a:gd name="adj2" fmla="val 77556"/>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1600"/>
                <a:t>Io sono fortunato! Paperino comprerà la TV e io me la guarderò gratis!!</a:t>
              </a:r>
            </a:p>
          </p:txBody>
        </p:sp>
      </p:grpSp>
      <p:grpSp>
        <p:nvGrpSpPr>
          <p:cNvPr id="9259" name="Group 43"/>
          <p:cNvGrpSpPr>
            <a:grpSpLocks/>
          </p:cNvGrpSpPr>
          <p:nvPr/>
        </p:nvGrpSpPr>
        <p:grpSpPr bwMode="auto">
          <a:xfrm>
            <a:off x="6400800" y="1371600"/>
            <a:ext cx="2563813" cy="4495800"/>
            <a:chOff x="4032" y="864"/>
            <a:chExt cx="1615" cy="2832"/>
          </a:xfrm>
        </p:grpSpPr>
        <p:pic>
          <p:nvPicPr>
            <p:cNvPr id="9256" name="Picture 40" descr="paperin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5" y="2209"/>
              <a:ext cx="932" cy="1487"/>
            </a:xfrm>
            <a:prstGeom prst="rect">
              <a:avLst/>
            </a:prstGeom>
            <a:noFill/>
            <a:extLst>
              <a:ext uri="{909E8E84-426E-40DD-AFC4-6F175D3DCCD1}">
                <a14:hiddenFill xmlns:a14="http://schemas.microsoft.com/office/drawing/2010/main">
                  <a:solidFill>
                    <a:srgbClr val="FFFFFF"/>
                  </a:solidFill>
                </a14:hiddenFill>
              </a:ext>
            </a:extLst>
          </p:spPr>
        </p:pic>
        <p:sp>
          <p:nvSpPr>
            <p:cNvPr id="9257" name="AutoShape 41"/>
            <p:cNvSpPr>
              <a:spLocks noChangeArrowheads="1"/>
            </p:cNvSpPr>
            <p:nvPr/>
          </p:nvSpPr>
          <p:spPr bwMode="auto">
            <a:xfrm>
              <a:off x="4032" y="864"/>
              <a:ext cx="1464" cy="1097"/>
            </a:xfrm>
            <a:prstGeom prst="cloudCallout">
              <a:avLst>
                <a:gd name="adj1" fmla="val 32685"/>
                <a:gd name="adj2" fmla="val 67139"/>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it-IT" altLang="it-IT" sz="1600"/>
                <a:t>Magari Gastone compra la TV e io me la guardo gratis!!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249"/>
                                        </p:tgtEl>
                                        <p:attrNameLst>
                                          <p:attrName>style.visibility</p:attrName>
                                        </p:attrNameLst>
                                      </p:cBhvr>
                                      <p:to>
                                        <p:strVal val="visible"/>
                                      </p:to>
                                    </p:set>
                                    <p:animEffect transition="in" filter="dissolve">
                                      <p:cBhvr>
                                        <p:cTn id="7" dur="500"/>
                                        <p:tgtEl>
                                          <p:spTgt spid="92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nodeType="clickEffect">
                                  <p:stCondLst>
                                    <p:cond delay="0"/>
                                  </p:stCondLst>
                                  <p:childTnLst>
                                    <p:set>
                                      <p:cBhvr>
                                        <p:cTn id="11" dur="1" fill="hold">
                                          <p:stCondLst>
                                            <p:cond delay="0"/>
                                          </p:stCondLst>
                                        </p:cTn>
                                        <p:tgtEl>
                                          <p:spTgt spid="9258"/>
                                        </p:tgtEl>
                                        <p:attrNameLst>
                                          <p:attrName>style.visibility</p:attrName>
                                        </p:attrNameLst>
                                      </p:cBhvr>
                                      <p:to>
                                        <p:strVal val="visible"/>
                                      </p:to>
                                    </p:set>
                                    <p:anim calcmode="lin" valueType="num">
                                      <p:cBhvr additive="base">
                                        <p:cTn id="12" dur="500" fill="hold"/>
                                        <p:tgtEl>
                                          <p:spTgt spid="9258"/>
                                        </p:tgtEl>
                                        <p:attrNameLst>
                                          <p:attrName>ppt_x</p:attrName>
                                        </p:attrNameLst>
                                      </p:cBhvr>
                                      <p:tavLst>
                                        <p:tav tm="0">
                                          <p:val>
                                            <p:strVal val="0-#ppt_w/2"/>
                                          </p:val>
                                        </p:tav>
                                        <p:tav tm="100000">
                                          <p:val>
                                            <p:strVal val="#ppt_x"/>
                                          </p:val>
                                        </p:tav>
                                      </p:tavLst>
                                    </p:anim>
                                    <p:anim calcmode="lin" valueType="num">
                                      <p:cBhvr additive="base">
                                        <p:cTn id="13" dur="500" fill="hold"/>
                                        <p:tgtEl>
                                          <p:spTgt spid="9258"/>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nodeType="clickEffect">
                                  <p:stCondLst>
                                    <p:cond delay="0"/>
                                  </p:stCondLst>
                                  <p:childTnLst>
                                    <p:set>
                                      <p:cBhvr>
                                        <p:cTn id="17" dur="1" fill="hold">
                                          <p:stCondLst>
                                            <p:cond delay="0"/>
                                          </p:stCondLst>
                                        </p:cTn>
                                        <p:tgtEl>
                                          <p:spTgt spid="9259"/>
                                        </p:tgtEl>
                                        <p:attrNameLst>
                                          <p:attrName>style.visibility</p:attrName>
                                        </p:attrNameLst>
                                      </p:cBhvr>
                                      <p:to>
                                        <p:strVal val="visible"/>
                                      </p:to>
                                    </p:set>
                                    <p:anim calcmode="lin" valueType="num">
                                      <p:cBhvr additive="base">
                                        <p:cTn id="18" dur="500" fill="hold"/>
                                        <p:tgtEl>
                                          <p:spTgt spid="9259"/>
                                        </p:tgtEl>
                                        <p:attrNameLst>
                                          <p:attrName>ppt_x</p:attrName>
                                        </p:attrNameLst>
                                      </p:cBhvr>
                                      <p:tavLst>
                                        <p:tav tm="0">
                                          <p:val>
                                            <p:strVal val="1+#ppt_w/2"/>
                                          </p:val>
                                        </p:tav>
                                        <p:tav tm="100000">
                                          <p:val>
                                            <p:strVal val="#ppt_x"/>
                                          </p:val>
                                        </p:tav>
                                      </p:tavLst>
                                    </p:anim>
                                    <p:anim calcmode="lin" valueType="num">
                                      <p:cBhvr additive="base">
                                        <p:cTn id="19" dur="500" fill="hold"/>
                                        <p:tgtEl>
                                          <p:spTgt spid="925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49"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78" name="Group 38"/>
          <p:cNvGrpSpPr>
            <a:grpSpLocks/>
          </p:cNvGrpSpPr>
          <p:nvPr/>
        </p:nvGrpSpPr>
        <p:grpSpPr bwMode="auto">
          <a:xfrm>
            <a:off x="381000" y="2743200"/>
            <a:ext cx="3005138" cy="2301875"/>
            <a:chOff x="240" y="1728"/>
            <a:chExt cx="1893" cy="1450"/>
          </a:xfrm>
        </p:grpSpPr>
        <p:pic>
          <p:nvPicPr>
            <p:cNvPr id="10253" name="Picture 13" descr="http://3.bp.blogspot.com/_oUF8JKYYlgI/SMfDfm_nDII/AAAAAAAAAHQ/URUjDzg1BEM/s320/gastone.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 y="1920"/>
              <a:ext cx="716" cy="996"/>
            </a:xfrm>
            <a:prstGeom prst="rect">
              <a:avLst/>
            </a:prstGeom>
            <a:noFill/>
            <a:extLst>
              <a:ext uri="{909E8E84-426E-40DD-AFC4-6F175D3DCCD1}">
                <a14:hiddenFill xmlns:a14="http://schemas.microsoft.com/office/drawing/2010/main">
                  <a:solidFill>
                    <a:srgbClr val="FFFFFF"/>
                  </a:solidFill>
                </a14:hiddenFill>
              </a:ext>
            </a:extLst>
          </p:spPr>
        </p:pic>
        <p:sp>
          <p:nvSpPr>
            <p:cNvPr id="10256" name="Text Box 16"/>
            <p:cNvSpPr txBox="1">
              <a:spLocks noChangeArrowheads="1"/>
            </p:cNvSpPr>
            <p:nvPr/>
          </p:nvSpPr>
          <p:spPr bwMode="auto">
            <a:xfrm>
              <a:off x="1056" y="1728"/>
              <a:ext cx="748" cy="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a:t>COMPRO</a:t>
              </a:r>
            </a:p>
          </p:txBody>
        </p:sp>
        <p:sp>
          <p:nvSpPr>
            <p:cNvPr id="10257" name="Text Box 17"/>
            <p:cNvSpPr txBox="1">
              <a:spLocks noChangeArrowheads="1"/>
            </p:cNvSpPr>
            <p:nvPr/>
          </p:nvSpPr>
          <p:spPr bwMode="auto">
            <a:xfrm>
              <a:off x="1008" y="2928"/>
              <a:ext cx="1125" cy="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NON COMPRO</a:t>
              </a:r>
            </a:p>
          </p:txBody>
        </p:sp>
      </p:grpSp>
      <p:grpSp>
        <p:nvGrpSpPr>
          <p:cNvPr id="10279" name="Group 39"/>
          <p:cNvGrpSpPr>
            <a:grpSpLocks/>
          </p:cNvGrpSpPr>
          <p:nvPr/>
        </p:nvGrpSpPr>
        <p:grpSpPr bwMode="auto">
          <a:xfrm>
            <a:off x="3810000" y="381000"/>
            <a:ext cx="4300538" cy="1997075"/>
            <a:chOff x="2400" y="240"/>
            <a:chExt cx="2709" cy="1258"/>
          </a:xfrm>
        </p:grpSpPr>
        <p:pic>
          <p:nvPicPr>
            <p:cNvPr id="10254" name="Picture 14" descr="paperin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16" y="240"/>
              <a:ext cx="571" cy="911"/>
            </a:xfrm>
            <a:prstGeom prst="rect">
              <a:avLst/>
            </a:prstGeom>
            <a:noFill/>
            <a:extLst>
              <a:ext uri="{909E8E84-426E-40DD-AFC4-6F175D3DCCD1}">
                <a14:hiddenFill xmlns:a14="http://schemas.microsoft.com/office/drawing/2010/main">
                  <a:solidFill>
                    <a:srgbClr val="FFFFFF"/>
                  </a:solidFill>
                </a14:hiddenFill>
              </a:ext>
            </a:extLst>
          </p:spPr>
        </p:pic>
        <p:sp>
          <p:nvSpPr>
            <p:cNvPr id="10258" name="Text Box 18"/>
            <p:cNvSpPr txBox="1">
              <a:spLocks noChangeArrowheads="1"/>
            </p:cNvSpPr>
            <p:nvPr/>
          </p:nvSpPr>
          <p:spPr bwMode="auto">
            <a:xfrm>
              <a:off x="2400" y="1248"/>
              <a:ext cx="748" cy="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dirty="0"/>
                <a:t>COMPRO</a:t>
              </a:r>
            </a:p>
          </p:txBody>
        </p:sp>
        <p:sp>
          <p:nvSpPr>
            <p:cNvPr id="10259" name="Text Box 19"/>
            <p:cNvSpPr txBox="1">
              <a:spLocks noChangeArrowheads="1"/>
            </p:cNvSpPr>
            <p:nvPr/>
          </p:nvSpPr>
          <p:spPr bwMode="auto">
            <a:xfrm>
              <a:off x="3984" y="1248"/>
              <a:ext cx="1125" cy="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NON COMPRO</a:t>
              </a:r>
            </a:p>
          </p:txBody>
        </p:sp>
      </p:grpSp>
      <p:grpSp>
        <p:nvGrpSpPr>
          <p:cNvPr id="10282" name="Group 42"/>
          <p:cNvGrpSpPr>
            <a:grpSpLocks/>
          </p:cNvGrpSpPr>
          <p:nvPr/>
        </p:nvGrpSpPr>
        <p:grpSpPr bwMode="auto">
          <a:xfrm>
            <a:off x="3429000" y="2209800"/>
            <a:ext cx="4648200" cy="3124200"/>
            <a:chOff x="2160" y="1392"/>
            <a:chExt cx="2928" cy="1968"/>
          </a:xfrm>
        </p:grpSpPr>
        <p:sp>
          <p:nvSpPr>
            <p:cNvPr id="10260" name="Line 20"/>
            <p:cNvSpPr>
              <a:spLocks noChangeShapeType="1"/>
            </p:cNvSpPr>
            <p:nvPr/>
          </p:nvSpPr>
          <p:spPr bwMode="auto">
            <a:xfrm>
              <a:off x="3600" y="1392"/>
              <a:ext cx="0" cy="19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
          <p:nvSpPr>
            <p:cNvPr id="10262" name="Line 22"/>
            <p:cNvSpPr>
              <a:spLocks noChangeShapeType="1"/>
            </p:cNvSpPr>
            <p:nvPr/>
          </p:nvSpPr>
          <p:spPr bwMode="auto">
            <a:xfrm>
              <a:off x="2160" y="2400"/>
              <a:ext cx="29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grpSp>
      <p:grpSp>
        <p:nvGrpSpPr>
          <p:cNvPr id="10265" name="Group 25"/>
          <p:cNvGrpSpPr>
            <a:grpSpLocks/>
          </p:cNvGrpSpPr>
          <p:nvPr/>
        </p:nvGrpSpPr>
        <p:grpSpPr bwMode="auto">
          <a:xfrm>
            <a:off x="3733800" y="2743200"/>
            <a:ext cx="1674813" cy="457200"/>
            <a:chOff x="2352" y="1776"/>
            <a:chExt cx="1055" cy="288"/>
          </a:xfrm>
        </p:grpSpPr>
        <p:sp>
          <p:nvSpPr>
            <p:cNvPr id="10263" name="Text Box 23"/>
            <p:cNvSpPr txBox="1">
              <a:spLocks noChangeArrowheads="1"/>
            </p:cNvSpPr>
            <p:nvPr/>
          </p:nvSpPr>
          <p:spPr bwMode="auto">
            <a:xfrm>
              <a:off x="2352" y="1776"/>
              <a:ext cx="431"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dirty="0"/>
                <a:t>600</a:t>
              </a:r>
            </a:p>
          </p:txBody>
        </p:sp>
        <p:sp>
          <p:nvSpPr>
            <p:cNvPr id="10264" name="Text Box 24"/>
            <p:cNvSpPr txBox="1">
              <a:spLocks noChangeArrowheads="1"/>
            </p:cNvSpPr>
            <p:nvPr/>
          </p:nvSpPr>
          <p:spPr bwMode="auto">
            <a:xfrm>
              <a:off x="2976" y="1776"/>
              <a:ext cx="431"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a:t>600</a:t>
              </a:r>
            </a:p>
          </p:txBody>
        </p:sp>
      </p:grpSp>
      <p:grpSp>
        <p:nvGrpSpPr>
          <p:cNvPr id="10266" name="Group 26"/>
          <p:cNvGrpSpPr>
            <a:grpSpLocks/>
          </p:cNvGrpSpPr>
          <p:nvPr/>
        </p:nvGrpSpPr>
        <p:grpSpPr bwMode="auto">
          <a:xfrm>
            <a:off x="3733800" y="4419600"/>
            <a:ext cx="1674813" cy="457200"/>
            <a:chOff x="2352" y="1776"/>
            <a:chExt cx="1055" cy="288"/>
          </a:xfrm>
        </p:grpSpPr>
        <p:sp>
          <p:nvSpPr>
            <p:cNvPr id="10267" name="Text Box 27"/>
            <p:cNvSpPr txBox="1">
              <a:spLocks noChangeArrowheads="1"/>
            </p:cNvSpPr>
            <p:nvPr/>
          </p:nvSpPr>
          <p:spPr bwMode="auto">
            <a:xfrm>
              <a:off x="2352" y="1776"/>
              <a:ext cx="431"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a:t>800</a:t>
              </a:r>
            </a:p>
          </p:txBody>
        </p:sp>
        <p:sp>
          <p:nvSpPr>
            <p:cNvPr id="10268" name="Text Box 28"/>
            <p:cNvSpPr txBox="1">
              <a:spLocks noChangeArrowheads="1"/>
            </p:cNvSpPr>
            <p:nvPr/>
          </p:nvSpPr>
          <p:spPr bwMode="auto">
            <a:xfrm>
              <a:off x="2976" y="1776"/>
              <a:ext cx="431"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a:t>400</a:t>
              </a:r>
            </a:p>
          </p:txBody>
        </p:sp>
      </p:grpSp>
      <p:grpSp>
        <p:nvGrpSpPr>
          <p:cNvPr id="10269" name="Group 29"/>
          <p:cNvGrpSpPr>
            <a:grpSpLocks/>
          </p:cNvGrpSpPr>
          <p:nvPr/>
        </p:nvGrpSpPr>
        <p:grpSpPr bwMode="auto">
          <a:xfrm>
            <a:off x="6172200" y="2743200"/>
            <a:ext cx="1674813" cy="457200"/>
            <a:chOff x="2352" y="1776"/>
            <a:chExt cx="1055" cy="288"/>
          </a:xfrm>
        </p:grpSpPr>
        <p:sp>
          <p:nvSpPr>
            <p:cNvPr id="10270" name="Text Box 30"/>
            <p:cNvSpPr txBox="1">
              <a:spLocks noChangeArrowheads="1"/>
            </p:cNvSpPr>
            <p:nvPr/>
          </p:nvSpPr>
          <p:spPr bwMode="auto">
            <a:xfrm>
              <a:off x="2352" y="1776"/>
              <a:ext cx="431"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a:t>400</a:t>
              </a:r>
            </a:p>
          </p:txBody>
        </p:sp>
        <p:sp>
          <p:nvSpPr>
            <p:cNvPr id="10271" name="Text Box 31"/>
            <p:cNvSpPr txBox="1">
              <a:spLocks noChangeArrowheads="1"/>
            </p:cNvSpPr>
            <p:nvPr/>
          </p:nvSpPr>
          <p:spPr bwMode="auto">
            <a:xfrm>
              <a:off x="2976" y="1776"/>
              <a:ext cx="431"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a:t>800</a:t>
              </a:r>
            </a:p>
          </p:txBody>
        </p:sp>
      </p:grpSp>
      <p:grpSp>
        <p:nvGrpSpPr>
          <p:cNvPr id="10272" name="Group 32"/>
          <p:cNvGrpSpPr>
            <a:grpSpLocks/>
          </p:cNvGrpSpPr>
          <p:nvPr/>
        </p:nvGrpSpPr>
        <p:grpSpPr bwMode="auto">
          <a:xfrm>
            <a:off x="6172200" y="4419600"/>
            <a:ext cx="1674813" cy="457200"/>
            <a:chOff x="2352" y="1776"/>
            <a:chExt cx="1055" cy="288"/>
          </a:xfrm>
        </p:grpSpPr>
        <p:sp>
          <p:nvSpPr>
            <p:cNvPr id="10273" name="Text Box 33"/>
            <p:cNvSpPr txBox="1">
              <a:spLocks noChangeArrowheads="1"/>
            </p:cNvSpPr>
            <p:nvPr/>
          </p:nvSpPr>
          <p:spPr bwMode="auto">
            <a:xfrm>
              <a:off x="2352" y="1776"/>
              <a:ext cx="431"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a:t>500</a:t>
              </a:r>
            </a:p>
          </p:txBody>
        </p:sp>
        <p:sp>
          <p:nvSpPr>
            <p:cNvPr id="10274" name="Text Box 34"/>
            <p:cNvSpPr txBox="1">
              <a:spLocks noChangeArrowheads="1"/>
            </p:cNvSpPr>
            <p:nvPr/>
          </p:nvSpPr>
          <p:spPr bwMode="auto">
            <a:xfrm>
              <a:off x="2976" y="1776"/>
              <a:ext cx="431"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400"/>
                <a:t>500</a:t>
              </a:r>
            </a:p>
          </p:txBody>
        </p:sp>
      </p:grpSp>
      <p:grpSp>
        <p:nvGrpSpPr>
          <p:cNvPr id="10277" name="Group 37"/>
          <p:cNvGrpSpPr>
            <a:grpSpLocks/>
          </p:cNvGrpSpPr>
          <p:nvPr/>
        </p:nvGrpSpPr>
        <p:grpSpPr bwMode="auto">
          <a:xfrm>
            <a:off x="4114800" y="3276600"/>
            <a:ext cx="2438400" cy="1066800"/>
            <a:chOff x="2592" y="2064"/>
            <a:chExt cx="1536" cy="672"/>
          </a:xfrm>
        </p:grpSpPr>
        <p:sp>
          <p:nvSpPr>
            <p:cNvPr id="10275" name="Line 35"/>
            <p:cNvSpPr>
              <a:spLocks noChangeShapeType="1"/>
            </p:cNvSpPr>
            <p:nvPr/>
          </p:nvSpPr>
          <p:spPr bwMode="auto">
            <a:xfrm flipV="1">
              <a:off x="2592" y="2112"/>
              <a:ext cx="0" cy="624"/>
            </a:xfrm>
            <a:prstGeom prst="line">
              <a:avLst/>
            </a:prstGeom>
            <a:noFill/>
            <a:ln w="28575">
              <a:solidFill>
                <a:srgbClr val="FF33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sp>
          <p:nvSpPr>
            <p:cNvPr id="10276" name="Line 36"/>
            <p:cNvSpPr>
              <a:spLocks noChangeShapeType="1"/>
            </p:cNvSpPr>
            <p:nvPr/>
          </p:nvSpPr>
          <p:spPr bwMode="auto">
            <a:xfrm flipV="1">
              <a:off x="4128" y="2064"/>
              <a:ext cx="0" cy="624"/>
            </a:xfrm>
            <a:prstGeom prst="line">
              <a:avLst/>
            </a:prstGeom>
            <a:noFill/>
            <a:ln w="28575">
              <a:solidFill>
                <a:srgbClr val="FF33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grpSp>
      <p:sp>
        <p:nvSpPr>
          <p:cNvPr id="10280" name="Text Box 40"/>
          <p:cNvSpPr txBox="1">
            <a:spLocks noChangeArrowheads="1"/>
          </p:cNvSpPr>
          <p:nvPr/>
        </p:nvSpPr>
        <p:spPr bwMode="auto">
          <a:xfrm>
            <a:off x="2438400" y="6096000"/>
            <a:ext cx="5667375" cy="406400"/>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t>E’ RAZIONALE SCEGLIERE  “ NON  COMPRO “ !! </a:t>
            </a:r>
          </a:p>
        </p:txBody>
      </p:sp>
      <p:grpSp>
        <p:nvGrpSpPr>
          <p:cNvPr id="10286" name="Group 46"/>
          <p:cNvGrpSpPr>
            <a:grpSpLocks/>
          </p:cNvGrpSpPr>
          <p:nvPr/>
        </p:nvGrpSpPr>
        <p:grpSpPr bwMode="auto">
          <a:xfrm>
            <a:off x="457200" y="5029200"/>
            <a:ext cx="2057400" cy="793750"/>
            <a:chOff x="288" y="3168"/>
            <a:chExt cx="1296" cy="500"/>
          </a:xfrm>
        </p:grpSpPr>
        <p:sp>
          <p:nvSpPr>
            <p:cNvPr id="10281" name="Rectangle 41"/>
            <p:cNvSpPr>
              <a:spLocks noChangeArrowheads="1"/>
            </p:cNvSpPr>
            <p:nvPr/>
          </p:nvSpPr>
          <p:spPr bwMode="auto">
            <a:xfrm>
              <a:off x="288" y="3456"/>
              <a:ext cx="1257"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600" u="sng">
                  <a:solidFill>
                    <a:srgbClr val="FF3300"/>
                  </a:solidFill>
                </a:rPr>
                <a:t>Strategia dominante</a:t>
              </a:r>
            </a:p>
          </p:txBody>
        </p:sp>
        <p:sp>
          <p:nvSpPr>
            <p:cNvPr id="10283" name="Line 43"/>
            <p:cNvSpPr>
              <a:spLocks noChangeShapeType="1"/>
            </p:cNvSpPr>
            <p:nvPr/>
          </p:nvSpPr>
          <p:spPr bwMode="auto">
            <a:xfrm flipV="1">
              <a:off x="1392" y="3168"/>
              <a:ext cx="192" cy="288"/>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grpSp>
      <p:grpSp>
        <p:nvGrpSpPr>
          <p:cNvPr id="10287" name="Group 47"/>
          <p:cNvGrpSpPr>
            <a:grpSpLocks/>
          </p:cNvGrpSpPr>
          <p:nvPr/>
        </p:nvGrpSpPr>
        <p:grpSpPr bwMode="auto">
          <a:xfrm>
            <a:off x="7010400" y="4800600"/>
            <a:ext cx="1735138" cy="946150"/>
            <a:chOff x="4416" y="3024"/>
            <a:chExt cx="1093" cy="596"/>
          </a:xfrm>
        </p:grpSpPr>
        <p:sp>
          <p:nvSpPr>
            <p:cNvPr id="10284" name="Rectangle 44"/>
            <p:cNvSpPr>
              <a:spLocks noChangeArrowheads="1"/>
            </p:cNvSpPr>
            <p:nvPr/>
          </p:nvSpPr>
          <p:spPr bwMode="auto">
            <a:xfrm>
              <a:off x="4416" y="3408"/>
              <a:ext cx="1093"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600" u="sng" dirty="0">
                  <a:solidFill>
                    <a:srgbClr val="FF3300"/>
                  </a:solidFill>
                </a:rPr>
                <a:t>Equilibrio di Nash</a:t>
              </a:r>
            </a:p>
          </p:txBody>
        </p:sp>
        <p:sp>
          <p:nvSpPr>
            <p:cNvPr id="10285" name="Line 45"/>
            <p:cNvSpPr>
              <a:spLocks noChangeShapeType="1"/>
            </p:cNvSpPr>
            <p:nvPr/>
          </p:nvSpPr>
          <p:spPr bwMode="auto">
            <a:xfrm flipH="1" flipV="1">
              <a:off x="4416" y="3024"/>
              <a:ext cx="480" cy="384"/>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10278"/>
                                        </p:tgtEl>
                                        <p:attrNameLst>
                                          <p:attrName>style.visibility</p:attrName>
                                        </p:attrNameLst>
                                      </p:cBhvr>
                                      <p:to>
                                        <p:strVal val="visible"/>
                                      </p:to>
                                    </p:set>
                                    <p:anim calcmode="lin" valueType="num">
                                      <p:cBhvr additive="base">
                                        <p:cTn id="7" dur="500" fill="hold"/>
                                        <p:tgtEl>
                                          <p:spTgt spid="10278"/>
                                        </p:tgtEl>
                                        <p:attrNameLst>
                                          <p:attrName>ppt_x</p:attrName>
                                        </p:attrNameLst>
                                      </p:cBhvr>
                                      <p:tavLst>
                                        <p:tav tm="0">
                                          <p:val>
                                            <p:strVal val="1+#ppt_w/2"/>
                                          </p:val>
                                        </p:tav>
                                        <p:tav tm="100000">
                                          <p:val>
                                            <p:strVal val="#ppt_x"/>
                                          </p:val>
                                        </p:tav>
                                      </p:tavLst>
                                    </p:anim>
                                    <p:anim calcmode="lin" valueType="num">
                                      <p:cBhvr additive="base">
                                        <p:cTn id="8" dur="500" fill="hold"/>
                                        <p:tgtEl>
                                          <p:spTgt spid="1027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279"/>
                                        </p:tgtEl>
                                        <p:attrNameLst>
                                          <p:attrName>style.visibility</p:attrName>
                                        </p:attrNameLst>
                                      </p:cBhvr>
                                      <p:to>
                                        <p:strVal val="visible"/>
                                      </p:to>
                                    </p:set>
                                    <p:anim calcmode="lin" valueType="num">
                                      <p:cBhvr additive="base">
                                        <p:cTn id="13" dur="500" fill="hold"/>
                                        <p:tgtEl>
                                          <p:spTgt spid="10279"/>
                                        </p:tgtEl>
                                        <p:attrNameLst>
                                          <p:attrName>ppt_x</p:attrName>
                                        </p:attrNameLst>
                                      </p:cBhvr>
                                      <p:tavLst>
                                        <p:tav tm="0">
                                          <p:val>
                                            <p:strVal val="#ppt_x"/>
                                          </p:val>
                                        </p:tav>
                                        <p:tav tm="100000">
                                          <p:val>
                                            <p:strVal val="#ppt_x"/>
                                          </p:val>
                                        </p:tav>
                                      </p:tavLst>
                                    </p:anim>
                                    <p:anim calcmode="lin" valueType="num">
                                      <p:cBhvr additive="base">
                                        <p:cTn id="14" dur="500" fill="hold"/>
                                        <p:tgtEl>
                                          <p:spTgt spid="10279"/>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2" fill="hold" nodeType="clickEffect">
                                  <p:stCondLst>
                                    <p:cond delay="0"/>
                                  </p:stCondLst>
                                  <p:childTnLst>
                                    <p:set>
                                      <p:cBhvr>
                                        <p:cTn id="18" dur="1" fill="hold">
                                          <p:stCondLst>
                                            <p:cond delay="0"/>
                                          </p:stCondLst>
                                        </p:cTn>
                                        <p:tgtEl>
                                          <p:spTgt spid="10282"/>
                                        </p:tgtEl>
                                        <p:attrNameLst>
                                          <p:attrName>style.visibility</p:attrName>
                                        </p:attrNameLst>
                                      </p:cBhvr>
                                      <p:to>
                                        <p:strVal val="visible"/>
                                      </p:to>
                                    </p:set>
                                    <p:animEffect transition="in" filter="wipe(right)">
                                      <p:cBhvr>
                                        <p:cTn id="19" dur="500"/>
                                        <p:tgtEl>
                                          <p:spTgt spid="1028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2" fill="hold" nodeType="clickEffect">
                                  <p:stCondLst>
                                    <p:cond delay="0"/>
                                  </p:stCondLst>
                                  <p:childTnLst>
                                    <p:set>
                                      <p:cBhvr>
                                        <p:cTn id="23" dur="1" fill="hold">
                                          <p:stCondLst>
                                            <p:cond delay="0"/>
                                          </p:stCondLst>
                                        </p:cTn>
                                        <p:tgtEl>
                                          <p:spTgt spid="10265"/>
                                        </p:tgtEl>
                                        <p:attrNameLst>
                                          <p:attrName>style.visibility</p:attrName>
                                        </p:attrNameLst>
                                      </p:cBhvr>
                                      <p:to>
                                        <p:strVal val="visible"/>
                                      </p:to>
                                    </p:set>
                                    <p:animEffect transition="in" filter="wipe(right)">
                                      <p:cBhvr>
                                        <p:cTn id="24" dur="500"/>
                                        <p:tgtEl>
                                          <p:spTgt spid="1026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nodeType="clickEffect">
                                  <p:stCondLst>
                                    <p:cond delay="0"/>
                                  </p:stCondLst>
                                  <p:childTnLst>
                                    <p:set>
                                      <p:cBhvr>
                                        <p:cTn id="28" dur="1" fill="hold">
                                          <p:stCondLst>
                                            <p:cond delay="0"/>
                                          </p:stCondLst>
                                        </p:cTn>
                                        <p:tgtEl>
                                          <p:spTgt spid="10272"/>
                                        </p:tgtEl>
                                        <p:attrNameLst>
                                          <p:attrName>style.visibility</p:attrName>
                                        </p:attrNameLst>
                                      </p:cBhvr>
                                      <p:to>
                                        <p:strVal val="visible"/>
                                      </p:to>
                                    </p:set>
                                    <p:animEffect transition="in" filter="dissolve">
                                      <p:cBhvr>
                                        <p:cTn id="29" dur="500"/>
                                        <p:tgtEl>
                                          <p:spTgt spid="1027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2" fill="hold" nodeType="clickEffect">
                                  <p:stCondLst>
                                    <p:cond delay="0"/>
                                  </p:stCondLst>
                                  <p:childTnLst>
                                    <p:set>
                                      <p:cBhvr>
                                        <p:cTn id="33" dur="1" fill="hold">
                                          <p:stCondLst>
                                            <p:cond delay="0"/>
                                          </p:stCondLst>
                                        </p:cTn>
                                        <p:tgtEl>
                                          <p:spTgt spid="10266"/>
                                        </p:tgtEl>
                                        <p:attrNameLst>
                                          <p:attrName>style.visibility</p:attrName>
                                        </p:attrNameLst>
                                      </p:cBhvr>
                                      <p:to>
                                        <p:strVal val="visible"/>
                                      </p:to>
                                    </p:set>
                                    <p:anim calcmode="lin" valueType="num">
                                      <p:cBhvr additive="base">
                                        <p:cTn id="34" dur="500"/>
                                        <p:tgtEl>
                                          <p:spTgt spid="10266"/>
                                        </p:tgtEl>
                                        <p:attrNameLst>
                                          <p:attrName>ppt_x</p:attrName>
                                        </p:attrNameLst>
                                      </p:cBhvr>
                                      <p:tavLst>
                                        <p:tav tm="0">
                                          <p:val>
                                            <p:strVal val="#ppt_x+#ppt_w*1.125000"/>
                                          </p:val>
                                        </p:tav>
                                        <p:tav tm="100000">
                                          <p:val>
                                            <p:strVal val="#ppt_x"/>
                                          </p:val>
                                        </p:tav>
                                      </p:tavLst>
                                    </p:anim>
                                    <p:animEffect transition="in" filter="wipe(left)">
                                      <p:cBhvr>
                                        <p:cTn id="35" dur="500"/>
                                        <p:tgtEl>
                                          <p:spTgt spid="1026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nodeType="clickEffect">
                                  <p:stCondLst>
                                    <p:cond delay="0"/>
                                  </p:stCondLst>
                                  <p:childTnLst>
                                    <p:set>
                                      <p:cBhvr>
                                        <p:cTn id="39" dur="1" fill="hold">
                                          <p:stCondLst>
                                            <p:cond delay="0"/>
                                          </p:stCondLst>
                                        </p:cTn>
                                        <p:tgtEl>
                                          <p:spTgt spid="10269"/>
                                        </p:tgtEl>
                                        <p:attrNameLst>
                                          <p:attrName>style.visibility</p:attrName>
                                        </p:attrNameLst>
                                      </p:cBhvr>
                                      <p:to>
                                        <p:strVal val="visible"/>
                                      </p:to>
                                    </p:set>
                                    <p:animEffect transition="in" filter="dissolve">
                                      <p:cBhvr>
                                        <p:cTn id="40" dur="500"/>
                                        <p:tgtEl>
                                          <p:spTgt spid="10269"/>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nodeType="clickEffect">
                                  <p:stCondLst>
                                    <p:cond delay="0"/>
                                  </p:stCondLst>
                                  <p:childTnLst>
                                    <p:set>
                                      <p:cBhvr>
                                        <p:cTn id="44" dur="1" fill="hold">
                                          <p:stCondLst>
                                            <p:cond delay="0"/>
                                          </p:stCondLst>
                                        </p:cTn>
                                        <p:tgtEl>
                                          <p:spTgt spid="10277"/>
                                        </p:tgtEl>
                                        <p:attrNameLst>
                                          <p:attrName>style.visibility</p:attrName>
                                        </p:attrNameLst>
                                      </p:cBhvr>
                                      <p:to>
                                        <p:strVal val="visible"/>
                                      </p:to>
                                    </p:set>
                                    <p:anim calcmode="lin" valueType="num">
                                      <p:cBhvr additive="base">
                                        <p:cTn id="45" dur="500" fill="hold"/>
                                        <p:tgtEl>
                                          <p:spTgt spid="10277"/>
                                        </p:tgtEl>
                                        <p:attrNameLst>
                                          <p:attrName>ppt_x</p:attrName>
                                        </p:attrNameLst>
                                      </p:cBhvr>
                                      <p:tavLst>
                                        <p:tav tm="0">
                                          <p:val>
                                            <p:strVal val="#ppt_x"/>
                                          </p:val>
                                        </p:tav>
                                        <p:tav tm="100000">
                                          <p:val>
                                            <p:strVal val="#ppt_x"/>
                                          </p:val>
                                        </p:tav>
                                      </p:tavLst>
                                    </p:anim>
                                    <p:anim calcmode="lin" valueType="num">
                                      <p:cBhvr additive="base">
                                        <p:cTn id="46" dur="500" fill="hold"/>
                                        <p:tgtEl>
                                          <p:spTgt spid="10277"/>
                                        </p:tgtEl>
                                        <p:attrNameLst>
                                          <p:attrName>ppt_y</p:attrName>
                                        </p:attrNameLst>
                                      </p:cBhvr>
                                      <p:tavLst>
                                        <p:tav tm="0">
                                          <p:val>
                                            <p:strVal val="1+#ppt_h/2"/>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9" presetClass="entr" presetSubtype="0" fill="hold" nodeType="clickEffect">
                                  <p:stCondLst>
                                    <p:cond delay="0"/>
                                  </p:stCondLst>
                                  <p:childTnLst>
                                    <p:set>
                                      <p:cBhvr>
                                        <p:cTn id="50" dur="1" fill="hold">
                                          <p:stCondLst>
                                            <p:cond delay="0"/>
                                          </p:stCondLst>
                                        </p:cTn>
                                        <p:tgtEl>
                                          <p:spTgt spid="10286"/>
                                        </p:tgtEl>
                                        <p:attrNameLst>
                                          <p:attrName>style.visibility</p:attrName>
                                        </p:attrNameLst>
                                      </p:cBhvr>
                                      <p:to>
                                        <p:strVal val="visible"/>
                                      </p:to>
                                    </p:set>
                                    <p:animEffect transition="in" filter="dissolve">
                                      <p:cBhvr>
                                        <p:cTn id="51" dur="500"/>
                                        <p:tgtEl>
                                          <p:spTgt spid="1028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9" presetClass="entr" presetSubtype="0" fill="hold" nodeType="clickEffect">
                                  <p:stCondLst>
                                    <p:cond delay="0"/>
                                  </p:stCondLst>
                                  <p:childTnLst>
                                    <p:set>
                                      <p:cBhvr>
                                        <p:cTn id="55" dur="1" fill="hold">
                                          <p:stCondLst>
                                            <p:cond delay="0"/>
                                          </p:stCondLst>
                                        </p:cTn>
                                        <p:tgtEl>
                                          <p:spTgt spid="10287"/>
                                        </p:tgtEl>
                                        <p:attrNameLst>
                                          <p:attrName>style.visibility</p:attrName>
                                        </p:attrNameLst>
                                      </p:cBhvr>
                                      <p:to>
                                        <p:strVal val="visible"/>
                                      </p:to>
                                    </p:set>
                                    <p:animEffect transition="in" filter="dissolve">
                                      <p:cBhvr>
                                        <p:cTn id="56" dur="500"/>
                                        <p:tgtEl>
                                          <p:spTgt spid="10287"/>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10280"/>
                                        </p:tgtEl>
                                        <p:attrNameLst>
                                          <p:attrName>style.visibility</p:attrName>
                                        </p:attrNameLst>
                                      </p:cBhvr>
                                      <p:to>
                                        <p:strVal val="visible"/>
                                      </p:to>
                                    </p:set>
                                    <p:animEffect transition="in" filter="blinds(horizontal)">
                                      <p:cBhvr>
                                        <p:cTn id="61" dur="500"/>
                                        <p:tgtEl>
                                          <p:spTgt spid="10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0" grpId="0" animBg="1" autoUpdateAnimBg="0"/>
    </p:bld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altLang="it-IT" sz="20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altLang="it-IT" sz="20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1203</TotalTime>
  <Words>1031</Words>
  <Application>Microsoft Office PowerPoint</Application>
  <PresentationFormat>Presentazione su schermo (4:3)</PresentationFormat>
  <Paragraphs>129</Paragraphs>
  <Slides>12</Slides>
  <Notes>0</Notes>
  <HiddenSlides>0</HiddenSlides>
  <MMClips>0</MMClips>
  <ScaleCrop>false</ScaleCrop>
  <HeadingPairs>
    <vt:vector size="4" baseType="variant">
      <vt:variant>
        <vt:lpstr>Tema</vt:lpstr>
      </vt:variant>
      <vt:variant>
        <vt:i4>1</vt:i4>
      </vt:variant>
      <vt:variant>
        <vt:lpstr>Titoli diapositive</vt:lpstr>
      </vt:variant>
      <vt:variant>
        <vt:i4>12</vt:i4>
      </vt:variant>
    </vt:vector>
  </HeadingPairs>
  <TitlesOfParts>
    <vt:vector size="13" baseType="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clmcrn</dc:creator>
  <cp:lastModifiedBy>user</cp:lastModifiedBy>
  <cp:revision>145</cp:revision>
  <dcterms:created xsi:type="dcterms:W3CDTF">2010-12-21T16:21:45Z</dcterms:created>
  <dcterms:modified xsi:type="dcterms:W3CDTF">2018-02-08T09:42:44Z</dcterms:modified>
</cp:coreProperties>
</file>