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80" r:id="rId6"/>
    <p:sldId id="260" r:id="rId7"/>
    <p:sldId id="261" r:id="rId8"/>
    <p:sldId id="279" r:id="rId9"/>
    <p:sldId id="262" r:id="rId10"/>
    <p:sldId id="263" r:id="rId11"/>
    <p:sldId id="264" r:id="rId12"/>
    <p:sldId id="265" r:id="rId13"/>
    <p:sldId id="266" r:id="rId14"/>
    <p:sldId id="267" r:id="rId15"/>
    <p:sldId id="269" r:id="rId16"/>
    <p:sldId id="270" r:id="rId17"/>
    <p:sldId id="271" r:id="rId18"/>
    <p:sldId id="272" r:id="rId19"/>
    <p:sldId id="273" r:id="rId20"/>
    <p:sldId id="274" r:id="rId21"/>
    <p:sldId id="275" r:id="rId22"/>
    <p:sldId id="276" r:id="rId23"/>
    <p:sldId id="277" r:id="rId24"/>
    <p:sldId id="278" r:id="rId25"/>
  </p:sldIdLst>
  <p:sldSz cx="9144000" cy="6858000" type="screen4x3"/>
  <p:notesSz cx="6858000" cy="9144000"/>
  <p:defaultTextStyle>
    <a:defPPr>
      <a:defRPr lang="it-IT"/>
    </a:defPPr>
    <a:lvl1pPr algn="ctr" rtl="0" fontAlgn="base">
      <a:spcBef>
        <a:spcPct val="0"/>
      </a:spcBef>
      <a:spcAft>
        <a:spcPct val="0"/>
      </a:spcAft>
      <a:defRPr sz="2400" kern="1200">
        <a:solidFill>
          <a:schemeClr val="tx1"/>
        </a:solidFill>
        <a:latin typeface="Times New Roman" pitchFamily="18" charset="0"/>
        <a:ea typeface="+mn-ea"/>
        <a:cs typeface="+mn-cs"/>
      </a:defRPr>
    </a:lvl1pPr>
    <a:lvl2pPr marL="457200" algn="ctr" rtl="0" fontAlgn="base">
      <a:spcBef>
        <a:spcPct val="0"/>
      </a:spcBef>
      <a:spcAft>
        <a:spcPct val="0"/>
      </a:spcAft>
      <a:defRPr sz="2400" kern="1200">
        <a:solidFill>
          <a:schemeClr val="tx1"/>
        </a:solidFill>
        <a:latin typeface="Times New Roman" pitchFamily="18" charset="0"/>
        <a:ea typeface="+mn-ea"/>
        <a:cs typeface="+mn-cs"/>
      </a:defRPr>
    </a:lvl2pPr>
    <a:lvl3pPr marL="914400" algn="ctr" rtl="0" fontAlgn="base">
      <a:spcBef>
        <a:spcPct val="0"/>
      </a:spcBef>
      <a:spcAft>
        <a:spcPct val="0"/>
      </a:spcAft>
      <a:defRPr sz="2400" kern="1200">
        <a:solidFill>
          <a:schemeClr val="tx1"/>
        </a:solidFill>
        <a:latin typeface="Times New Roman" pitchFamily="18" charset="0"/>
        <a:ea typeface="+mn-ea"/>
        <a:cs typeface="+mn-cs"/>
      </a:defRPr>
    </a:lvl3pPr>
    <a:lvl4pPr marL="1371600" algn="ctr" rtl="0" fontAlgn="base">
      <a:spcBef>
        <a:spcPct val="0"/>
      </a:spcBef>
      <a:spcAft>
        <a:spcPct val="0"/>
      </a:spcAft>
      <a:defRPr sz="2400" kern="1200">
        <a:solidFill>
          <a:schemeClr val="tx1"/>
        </a:solidFill>
        <a:latin typeface="Times New Roman" pitchFamily="18" charset="0"/>
        <a:ea typeface="+mn-ea"/>
        <a:cs typeface="+mn-cs"/>
      </a:defRPr>
    </a:lvl4pPr>
    <a:lvl5pPr marL="1828800" algn="ctr"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Rg st="1" end="19"/>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8000"/>
    <a:srgbClr val="9933FF"/>
    <a:srgbClr val="FF0000"/>
    <a:srgbClr val="A50021"/>
    <a:srgbClr val="0033CC"/>
    <a:srgbClr val="33CC33"/>
    <a:srgbClr val="FFFFCC"/>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614" autoAdjust="0"/>
    <p:restoredTop sz="90929"/>
  </p:normalViewPr>
  <p:slideViewPr>
    <p:cSldViewPr>
      <p:cViewPr>
        <p:scale>
          <a:sx n="100" d="100"/>
          <a:sy n="100" d="100"/>
        </p:scale>
        <p:origin x="-1218" y="3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lvl1pPr>
              <a:defRPr/>
            </a:lvl1pPr>
          </a:lstStyle>
          <a:p>
            <a:endParaRPr lang="it-IT" altLang="it-IT"/>
          </a:p>
        </p:txBody>
      </p:sp>
      <p:sp>
        <p:nvSpPr>
          <p:cNvPr id="5" name="Segnaposto piè di pagina 4"/>
          <p:cNvSpPr>
            <a:spLocks noGrp="1"/>
          </p:cNvSpPr>
          <p:nvPr>
            <p:ph type="ftr" sz="quarter" idx="11"/>
          </p:nvPr>
        </p:nvSpPr>
        <p:spPr/>
        <p:txBody>
          <a:bodyPr/>
          <a:lstStyle>
            <a:lvl1pPr>
              <a:defRPr/>
            </a:lvl1pPr>
          </a:lstStyle>
          <a:p>
            <a:endParaRPr lang="it-IT" altLang="it-IT"/>
          </a:p>
        </p:txBody>
      </p:sp>
      <p:sp>
        <p:nvSpPr>
          <p:cNvPr id="6" name="Segnaposto numero diapositiva 5"/>
          <p:cNvSpPr>
            <a:spLocks noGrp="1"/>
          </p:cNvSpPr>
          <p:nvPr>
            <p:ph type="sldNum" sz="quarter" idx="12"/>
          </p:nvPr>
        </p:nvSpPr>
        <p:spPr/>
        <p:txBody>
          <a:bodyPr/>
          <a:lstStyle>
            <a:lvl1pPr>
              <a:defRPr/>
            </a:lvl1pPr>
          </a:lstStyle>
          <a:p>
            <a:fld id="{7B4CFABD-CF64-4E33-A044-2CE837D253ED}" type="slidenum">
              <a:rPr lang="it-IT" altLang="it-IT"/>
              <a:pPr/>
              <a:t>‹N›</a:t>
            </a:fld>
            <a:endParaRPr lang="it-IT" altLang="it-IT"/>
          </a:p>
        </p:txBody>
      </p:sp>
    </p:spTree>
    <p:extLst>
      <p:ext uri="{BB962C8B-B14F-4D97-AF65-F5344CB8AC3E}">
        <p14:creationId xmlns:p14="http://schemas.microsoft.com/office/powerpoint/2010/main" val="15552259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endParaRPr lang="it-IT" altLang="it-IT"/>
          </a:p>
        </p:txBody>
      </p:sp>
      <p:sp>
        <p:nvSpPr>
          <p:cNvPr id="5" name="Segnaposto piè di pagina 4"/>
          <p:cNvSpPr>
            <a:spLocks noGrp="1"/>
          </p:cNvSpPr>
          <p:nvPr>
            <p:ph type="ftr" sz="quarter" idx="11"/>
          </p:nvPr>
        </p:nvSpPr>
        <p:spPr/>
        <p:txBody>
          <a:bodyPr/>
          <a:lstStyle>
            <a:lvl1pPr>
              <a:defRPr/>
            </a:lvl1pPr>
          </a:lstStyle>
          <a:p>
            <a:endParaRPr lang="it-IT" altLang="it-IT"/>
          </a:p>
        </p:txBody>
      </p:sp>
      <p:sp>
        <p:nvSpPr>
          <p:cNvPr id="6" name="Segnaposto numero diapositiva 5"/>
          <p:cNvSpPr>
            <a:spLocks noGrp="1"/>
          </p:cNvSpPr>
          <p:nvPr>
            <p:ph type="sldNum" sz="quarter" idx="12"/>
          </p:nvPr>
        </p:nvSpPr>
        <p:spPr/>
        <p:txBody>
          <a:bodyPr/>
          <a:lstStyle>
            <a:lvl1pPr>
              <a:defRPr/>
            </a:lvl1pPr>
          </a:lstStyle>
          <a:p>
            <a:fld id="{8C972051-D55E-40DC-805D-A0B625C189C2}" type="slidenum">
              <a:rPr lang="it-IT" altLang="it-IT"/>
              <a:pPr/>
              <a:t>‹N›</a:t>
            </a:fld>
            <a:endParaRPr lang="it-IT" altLang="it-IT"/>
          </a:p>
        </p:txBody>
      </p:sp>
    </p:spTree>
    <p:extLst>
      <p:ext uri="{BB962C8B-B14F-4D97-AF65-F5344CB8AC3E}">
        <p14:creationId xmlns:p14="http://schemas.microsoft.com/office/powerpoint/2010/main" val="36797605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15100" y="609600"/>
            <a:ext cx="1943100" cy="5486400"/>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685800" y="609600"/>
            <a:ext cx="5676900" cy="5486400"/>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endParaRPr lang="it-IT" altLang="it-IT"/>
          </a:p>
        </p:txBody>
      </p:sp>
      <p:sp>
        <p:nvSpPr>
          <p:cNvPr id="5" name="Segnaposto piè di pagina 4"/>
          <p:cNvSpPr>
            <a:spLocks noGrp="1"/>
          </p:cNvSpPr>
          <p:nvPr>
            <p:ph type="ftr" sz="quarter" idx="11"/>
          </p:nvPr>
        </p:nvSpPr>
        <p:spPr/>
        <p:txBody>
          <a:bodyPr/>
          <a:lstStyle>
            <a:lvl1pPr>
              <a:defRPr/>
            </a:lvl1pPr>
          </a:lstStyle>
          <a:p>
            <a:endParaRPr lang="it-IT" altLang="it-IT"/>
          </a:p>
        </p:txBody>
      </p:sp>
      <p:sp>
        <p:nvSpPr>
          <p:cNvPr id="6" name="Segnaposto numero diapositiva 5"/>
          <p:cNvSpPr>
            <a:spLocks noGrp="1"/>
          </p:cNvSpPr>
          <p:nvPr>
            <p:ph type="sldNum" sz="quarter" idx="12"/>
          </p:nvPr>
        </p:nvSpPr>
        <p:spPr/>
        <p:txBody>
          <a:bodyPr/>
          <a:lstStyle>
            <a:lvl1pPr>
              <a:defRPr/>
            </a:lvl1pPr>
          </a:lstStyle>
          <a:p>
            <a:fld id="{6DCFA85A-DB00-4E6B-82F3-E88C7315E445}" type="slidenum">
              <a:rPr lang="it-IT" altLang="it-IT"/>
              <a:pPr/>
              <a:t>‹N›</a:t>
            </a:fld>
            <a:endParaRPr lang="it-IT" altLang="it-IT"/>
          </a:p>
        </p:txBody>
      </p:sp>
    </p:spTree>
    <p:extLst>
      <p:ext uri="{BB962C8B-B14F-4D97-AF65-F5344CB8AC3E}">
        <p14:creationId xmlns:p14="http://schemas.microsoft.com/office/powerpoint/2010/main" val="8914856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endParaRPr lang="it-IT" altLang="it-IT"/>
          </a:p>
        </p:txBody>
      </p:sp>
      <p:sp>
        <p:nvSpPr>
          <p:cNvPr id="5" name="Segnaposto piè di pagina 4"/>
          <p:cNvSpPr>
            <a:spLocks noGrp="1"/>
          </p:cNvSpPr>
          <p:nvPr>
            <p:ph type="ftr" sz="quarter" idx="11"/>
          </p:nvPr>
        </p:nvSpPr>
        <p:spPr/>
        <p:txBody>
          <a:bodyPr/>
          <a:lstStyle>
            <a:lvl1pPr>
              <a:defRPr/>
            </a:lvl1pPr>
          </a:lstStyle>
          <a:p>
            <a:endParaRPr lang="it-IT" altLang="it-IT"/>
          </a:p>
        </p:txBody>
      </p:sp>
      <p:sp>
        <p:nvSpPr>
          <p:cNvPr id="6" name="Segnaposto numero diapositiva 5"/>
          <p:cNvSpPr>
            <a:spLocks noGrp="1"/>
          </p:cNvSpPr>
          <p:nvPr>
            <p:ph type="sldNum" sz="quarter" idx="12"/>
          </p:nvPr>
        </p:nvSpPr>
        <p:spPr/>
        <p:txBody>
          <a:bodyPr/>
          <a:lstStyle>
            <a:lvl1pPr>
              <a:defRPr/>
            </a:lvl1pPr>
          </a:lstStyle>
          <a:p>
            <a:fld id="{8A8E336C-A725-4185-84A5-3FDEFDD7A0FD}" type="slidenum">
              <a:rPr lang="it-IT" altLang="it-IT"/>
              <a:pPr/>
              <a:t>‹N›</a:t>
            </a:fld>
            <a:endParaRPr lang="it-IT" altLang="it-IT"/>
          </a:p>
        </p:txBody>
      </p:sp>
    </p:spTree>
    <p:extLst>
      <p:ext uri="{BB962C8B-B14F-4D97-AF65-F5344CB8AC3E}">
        <p14:creationId xmlns:p14="http://schemas.microsoft.com/office/powerpoint/2010/main" val="7542049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lvl1pPr>
              <a:defRPr/>
            </a:lvl1pPr>
          </a:lstStyle>
          <a:p>
            <a:endParaRPr lang="it-IT" altLang="it-IT"/>
          </a:p>
        </p:txBody>
      </p:sp>
      <p:sp>
        <p:nvSpPr>
          <p:cNvPr id="5" name="Segnaposto piè di pagina 4"/>
          <p:cNvSpPr>
            <a:spLocks noGrp="1"/>
          </p:cNvSpPr>
          <p:nvPr>
            <p:ph type="ftr" sz="quarter" idx="11"/>
          </p:nvPr>
        </p:nvSpPr>
        <p:spPr/>
        <p:txBody>
          <a:bodyPr/>
          <a:lstStyle>
            <a:lvl1pPr>
              <a:defRPr/>
            </a:lvl1pPr>
          </a:lstStyle>
          <a:p>
            <a:endParaRPr lang="it-IT" altLang="it-IT"/>
          </a:p>
        </p:txBody>
      </p:sp>
      <p:sp>
        <p:nvSpPr>
          <p:cNvPr id="6" name="Segnaposto numero diapositiva 5"/>
          <p:cNvSpPr>
            <a:spLocks noGrp="1"/>
          </p:cNvSpPr>
          <p:nvPr>
            <p:ph type="sldNum" sz="quarter" idx="12"/>
          </p:nvPr>
        </p:nvSpPr>
        <p:spPr/>
        <p:txBody>
          <a:bodyPr/>
          <a:lstStyle>
            <a:lvl1pPr>
              <a:defRPr/>
            </a:lvl1pPr>
          </a:lstStyle>
          <a:p>
            <a:fld id="{F2F9B9DE-3B71-4631-B805-52C0225442D5}" type="slidenum">
              <a:rPr lang="it-IT" altLang="it-IT"/>
              <a:pPr/>
              <a:t>‹N›</a:t>
            </a:fld>
            <a:endParaRPr lang="it-IT" altLang="it-IT"/>
          </a:p>
        </p:txBody>
      </p:sp>
    </p:spTree>
    <p:extLst>
      <p:ext uri="{BB962C8B-B14F-4D97-AF65-F5344CB8AC3E}">
        <p14:creationId xmlns:p14="http://schemas.microsoft.com/office/powerpoint/2010/main" val="2935202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lvl1pPr>
              <a:defRPr/>
            </a:lvl1pPr>
          </a:lstStyle>
          <a:p>
            <a:endParaRPr lang="it-IT" altLang="it-IT"/>
          </a:p>
        </p:txBody>
      </p:sp>
      <p:sp>
        <p:nvSpPr>
          <p:cNvPr id="6" name="Segnaposto piè di pagina 5"/>
          <p:cNvSpPr>
            <a:spLocks noGrp="1"/>
          </p:cNvSpPr>
          <p:nvPr>
            <p:ph type="ftr" sz="quarter" idx="11"/>
          </p:nvPr>
        </p:nvSpPr>
        <p:spPr/>
        <p:txBody>
          <a:bodyPr/>
          <a:lstStyle>
            <a:lvl1pPr>
              <a:defRPr/>
            </a:lvl1pPr>
          </a:lstStyle>
          <a:p>
            <a:endParaRPr lang="it-IT" altLang="it-IT"/>
          </a:p>
        </p:txBody>
      </p:sp>
      <p:sp>
        <p:nvSpPr>
          <p:cNvPr id="7" name="Segnaposto numero diapositiva 6"/>
          <p:cNvSpPr>
            <a:spLocks noGrp="1"/>
          </p:cNvSpPr>
          <p:nvPr>
            <p:ph type="sldNum" sz="quarter" idx="12"/>
          </p:nvPr>
        </p:nvSpPr>
        <p:spPr/>
        <p:txBody>
          <a:bodyPr/>
          <a:lstStyle>
            <a:lvl1pPr>
              <a:defRPr/>
            </a:lvl1pPr>
          </a:lstStyle>
          <a:p>
            <a:fld id="{FE920E61-C7F2-41B5-AD8F-803A3A237C97}" type="slidenum">
              <a:rPr lang="it-IT" altLang="it-IT"/>
              <a:pPr/>
              <a:t>‹N›</a:t>
            </a:fld>
            <a:endParaRPr lang="it-IT" altLang="it-IT"/>
          </a:p>
        </p:txBody>
      </p:sp>
    </p:spTree>
    <p:extLst>
      <p:ext uri="{BB962C8B-B14F-4D97-AF65-F5344CB8AC3E}">
        <p14:creationId xmlns:p14="http://schemas.microsoft.com/office/powerpoint/2010/main" val="24118906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lvl1pPr>
              <a:defRPr/>
            </a:lvl1pPr>
          </a:lstStyle>
          <a:p>
            <a:endParaRPr lang="it-IT" altLang="it-IT"/>
          </a:p>
        </p:txBody>
      </p:sp>
      <p:sp>
        <p:nvSpPr>
          <p:cNvPr id="8" name="Segnaposto piè di pagina 7"/>
          <p:cNvSpPr>
            <a:spLocks noGrp="1"/>
          </p:cNvSpPr>
          <p:nvPr>
            <p:ph type="ftr" sz="quarter" idx="11"/>
          </p:nvPr>
        </p:nvSpPr>
        <p:spPr/>
        <p:txBody>
          <a:bodyPr/>
          <a:lstStyle>
            <a:lvl1pPr>
              <a:defRPr/>
            </a:lvl1pPr>
          </a:lstStyle>
          <a:p>
            <a:endParaRPr lang="it-IT" altLang="it-IT"/>
          </a:p>
        </p:txBody>
      </p:sp>
      <p:sp>
        <p:nvSpPr>
          <p:cNvPr id="9" name="Segnaposto numero diapositiva 8"/>
          <p:cNvSpPr>
            <a:spLocks noGrp="1"/>
          </p:cNvSpPr>
          <p:nvPr>
            <p:ph type="sldNum" sz="quarter" idx="12"/>
          </p:nvPr>
        </p:nvSpPr>
        <p:spPr/>
        <p:txBody>
          <a:bodyPr/>
          <a:lstStyle>
            <a:lvl1pPr>
              <a:defRPr/>
            </a:lvl1pPr>
          </a:lstStyle>
          <a:p>
            <a:fld id="{25D63E93-1FE4-44FD-9730-932D85D7AB2E}" type="slidenum">
              <a:rPr lang="it-IT" altLang="it-IT"/>
              <a:pPr/>
              <a:t>‹N›</a:t>
            </a:fld>
            <a:endParaRPr lang="it-IT" altLang="it-IT"/>
          </a:p>
        </p:txBody>
      </p:sp>
    </p:spTree>
    <p:extLst>
      <p:ext uri="{BB962C8B-B14F-4D97-AF65-F5344CB8AC3E}">
        <p14:creationId xmlns:p14="http://schemas.microsoft.com/office/powerpoint/2010/main" val="3055825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lvl1pPr>
              <a:defRPr/>
            </a:lvl1pPr>
          </a:lstStyle>
          <a:p>
            <a:endParaRPr lang="it-IT" altLang="it-IT"/>
          </a:p>
        </p:txBody>
      </p:sp>
      <p:sp>
        <p:nvSpPr>
          <p:cNvPr id="4" name="Segnaposto piè di pagina 3"/>
          <p:cNvSpPr>
            <a:spLocks noGrp="1"/>
          </p:cNvSpPr>
          <p:nvPr>
            <p:ph type="ftr" sz="quarter" idx="11"/>
          </p:nvPr>
        </p:nvSpPr>
        <p:spPr/>
        <p:txBody>
          <a:bodyPr/>
          <a:lstStyle>
            <a:lvl1pPr>
              <a:defRPr/>
            </a:lvl1pPr>
          </a:lstStyle>
          <a:p>
            <a:endParaRPr lang="it-IT" altLang="it-IT"/>
          </a:p>
        </p:txBody>
      </p:sp>
      <p:sp>
        <p:nvSpPr>
          <p:cNvPr id="5" name="Segnaposto numero diapositiva 4"/>
          <p:cNvSpPr>
            <a:spLocks noGrp="1"/>
          </p:cNvSpPr>
          <p:nvPr>
            <p:ph type="sldNum" sz="quarter" idx="12"/>
          </p:nvPr>
        </p:nvSpPr>
        <p:spPr/>
        <p:txBody>
          <a:bodyPr/>
          <a:lstStyle>
            <a:lvl1pPr>
              <a:defRPr/>
            </a:lvl1pPr>
          </a:lstStyle>
          <a:p>
            <a:fld id="{E6DA1FA6-A53B-4C95-B1FF-3089232F771D}" type="slidenum">
              <a:rPr lang="it-IT" altLang="it-IT"/>
              <a:pPr/>
              <a:t>‹N›</a:t>
            </a:fld>
            <a:endParaRPr lang="it-IT" altLang="it-IT"/>
          </a:p>
        </p:txBody>
      </p:sp>
    </p:spTree>
    <p:extLst>
      <p:ext uri="{BB962C8B-B14F-4D97-AF65-F5344CB8AC3E}">
        <p14:creationId xmlns:p14="http://schemas.microsoft.com/office/powerpoint/2010/main" val="35922600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lvl1pPr>
              <a:defRPr/>
            </a:lvl1pPr>
          </a:lstStyle>
          <a:p>
            <a:endParaRPr lang="it-IT" altLang="it-IT"/>
          </a:p>
        </p:txBody>
      </p:sp>
      <p:sp>
        <p:nvSpPr>
          <p:cNvPr id="3" name="Segnaposto piè di pagina 2"/>
          <p:cNvSpPr>
            <a:spLocks noGrp="1"/>
          </p:cNvSpPr>
          <p:nvPr>
            <p:ph type="ftr" sz="quarter" idx="11"/>
          </p:nvPr>
        </p:nvSpPr>
        <p:spPr/>
        <p:txBody>
          <a:bodyPr/>
          <a:lstStyle>
            <a:lvl1pPr>
              <a:defRPr/>
            </a:lvl1pPr>
          </a:lstStyle>
          <a:p>
            <a:endParaRPr lang="it-IT" altLang="it-IT"/>
          </a:p>
        </p:txBody>
      </p:sp>
      <p:sp>
        <p:nvSpPr>
          <p:cNvPr id="4" name="Segnaposto numero diapositiva 3"/>
          <p:cNvSpPr>
            <a:spLocks noGrp="1"/>
          </p:cNvSpPr>
          <p:nvPr>
            <p:ph type="sldNum" sz="quarter" idx="12"/>
          </p:nvPr>
        </p:nvSpPr>
        <p:spPr/>
        <p:txBody>
          <a:bodyPr/>
          <a:lstStyle>
            <a:lvl1pPr>
              <a:defRPr/>
            </a:lvl1pPr>
          </a:lstStyle>
          <a:p>
            <a:fld id="{26D08C99-5433-4CDF-B31C-A44944884830}" type="slidenum">
              <a:rPr lang="it-IT" altLang="it-IT"/>
              <a:pPr/>
              <a:t>‹N›</a:t>
            </a:fld>
            <a:endParaRPr lang="it-IT" altLang="it-IT"/>
          </a:p>
        </p:txBody>
      </p:sp>
    </p:spTree>
    <p:extLst>
      <p:ext uri="{BB962C8B-B14F-4D97-AF65-F5344CB8AC3E}">
        <p14:creationId xmlns:p14="http://schemas.microsoft.com/office/powerpoint/2010/main" val="21564054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lvl1pPr>
              <a:defRPr/>
            </a:lvl1pPr>
          </a:lstStyle>
          <a:p>
            <a:endParaRPr lang="it-IT" altLang="it-IT"/>
          </a:p>
        </p:txBody>
      </p:sp>
      <p:sp>
        <p:nvSpPr>
          <p:cNvPr id="6" name="Segnaposto piè di pagina 5"/>
          <p:cNvSpPr>
            <a:spLocks noGrp="1"/>
          </p:cNvSpPr>
          <p:nvPr>
            <p:ph type="ftr" sz="quarter" idx="11"/>
          </p:nvPr>
        </p:nvSpPr>
        <p:spPr/>
        <p:txBody>
          <a:bodyPr/>
          <a:lstStyle>
            <a:lvl1pPr>
              <a:defRPr/>
            </a:lvl1pPr>
          </a:lstStyle>
          <a:p>
            <a:endParaRPr lang="it-IT" altLang="it-IT"/>
          </a:p>
        </p:txBody>
      </p:sp>
      <p:sp>
        <p:nvSpPr>
          <p:cNvPr id="7" name="Segnaposto numero diapositiva 6"/>
          <p:cNvSpPr>
            <a:spLocks noGrp="1"/>
          </p:cNvSpPr>
          <p:nvPr>
            <p:ph type="sldNum" sz="quarter" idx="12"/>
          </p:nvPr>
        </p:nvSpPr>
        <p:spPr/>
        <p:txBody>
          <a:bodyPr/>
          <a:lstStyle>
            <a:lvl1pPr>
              <a:defRPr/>
            </a:lvl1pPr>
          </a:lstStyle>
          <a:p>
            <a:fld id="{FAC96534-B560-45B3-97E9-8E9DA1B89339}" type="slidenum">
              <a:rPr lang="it-IT" altLang="it-IT"/>
              <a:pPr/>
              <a:t>‹N›</a:t>
            </a:fld>
            <a:endParaRPr lang="it-IT" altLang="it-IT"/>
          </a:p>
        </p:txBody>
      </p:sp>
    </p:spTree>
    <p:extLst>
      <p:ext uri="{BB962C8B-B14F-4D97-AF65-F5344CB8AC3E}">
        <p14:creationId xmlns:p14="http://schemas.microsoft.com/office/powerpoint/2010/main" val="14531621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lvl1pPr>
              <a:defRPr/>
            </a:lvl1pPr>
          </a:lstStyle>
          <a:p>
            <a:endParaRPr lang="it-IT" altLang="it-IT"/>
          </a:p>
        </p:txBody>
      </p:sp>
      <p:sp>
        <p:nvSpPr>
          <p:cNvPr id="6" name="Segnaposto piè di pagina 5"/>
          <p:cNvSpPr>
            <a:spLocks noGrp="1"/>
          </p:cNvSpPr>
          <p:nvPr>
            <p:ph type="ftr" sz="quarter" idx="11"/>
          </p:nvPr>
        </p:nvSpPr>
        <p:spPr/>
        <p:txBody>
          <a:bodyPr/>
          <a:lstStyle>
            <a:lvl1pPr>
              <a:defRPr/>
            </a:lvl1pPr>
          </a:lstStyle>
          <a:p>
            <a:endParaRPr lang="it-IT" altLang="it-IT"/>
          </a:p>
        </p:txBody>
      </p:sp>
      <p:sp>
        <p:nvSpPr>
          <p:cNvPr id="7" name="Segnaposto numero diapositiva 6"/>
          <p:cNvSpPr>
            <a:spLocks noGrp="1"/>
          </p:cNvSpPr>
          <p:nvPr>
            <p:ph type="sldNum" sz="quarter" idx="12"/>
          </p:nvPr>
        </p:nvSpPr>
        <p:spPr/>
        <p:txBody>
          <a:bodyPr/>
          <a:lstStyle>
            <a:lvl1pPr>
              <a:defRPr/>
            </a:lvl1pPr>
          </a:lstStyle>
          <a:p>
            <a:fld id="{DAB20137-6A3D-49AD-9545-762AF2B12F89}" type="slidenum">
              <a:rPr lang="it-IT" altLang="it-IT"/>
              <a:pPr/>
              <a:t>‹N›</a:t>
            </a:fld>
            <a:endParaRPr lang="it-IT" altLang="it-IT"/>
          </a:p>
        </p:txBody>
      </p:sp>
    </p:spTree>
    <p:extLst>
      <p:ext uri="{BB962C8B-B14F-4D97-AF65-F5344CB8AC3E}">
        <p14:creationId xmlns:p14="http://schemas.microsoft.com/office/powerpoint/2010/main" val="20830617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it-IT" altLang="it-IT" smtClean="0"/>
              <a:t>Fare clic per modificare lo stile del titolo dello schema</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altLang="it-IT" smtClean="0"/>
              <a:t>Fare clic per modificare gli stili del testo dello schema</a:t>
            </a:r>
          </a:p>
          <a:p>
            <a:pPr lvl="1"/>
            <a:r>
              <a:rPr lang="it-IT" altLang="it-IT" smtClean="0"/>
              <a:t>Secondo livello</a:t>
            </a:r>
          </a:p>
          <a:p>
            <a:pPr lvl="2"/>
            <a:r>
              <a:rPr lang="it-IT" altLang="it-IT" smtClean="0"/>
              <a:t>Terzo livello</a:t>
            </a:r>
          </a:p>
          <a:p>
            <a:pPr lvl="3"/>
            <a:r>
              <a:rPr lang="it-IT" altLang="it-IT" smtClean="0"/>
              <a:t>Quarto livello</a:t>
            </a:r>
          </a:p>
          <a:p>
            <a:pPr lvl="4"/>
            <a:r>
              <a:rPr lang="it-IT" altLang="it-IT" smtClean="0"/>
              <a:t>Quinto livello</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a:lvl1pPr>
          </a:lstStyle>
          <a:p>
            <a:endParaRPr lang="it-IT" altLang="it-IT"/>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it-IT" altLang="it-IT"/>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E50496BC-18FB-4D6D-BE2E-7E86919030A2}" type="slidenum">
              <a:rPr lang="it-IT" altLang="it-IT"/>
              <a:pPr/>
              <a:t>‹N›</a:t>
            </a:fld>
            <a:endParaRPr lang="it-IT" alt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8" charset="0"/>
        </a:defRPr>
      </a:lvl2pPr>
      <a:lvl3pPr algn="ctr" rtl="0" fontAlgn="base">
        <a:spcBef>
          <a:spcPct val="0"/>
        </a:spcBef>
        <a:spcAft>
          <a:spcPct val="0"/>
        </a:spcAft>
        <a:defRPr sz="4400">
          <a:solidFill>
            <a:schemeClr val="tx2"/>
          </a:solidFill>
          <a:latin typeface="Times New Roman" pitchFamily="18" charset="0"/>
        </a:defRPr>
      </a:lvl3pPr>
      <a:lvl4pPr algn="ctr" rtl="0" fontAlgn="base">
        <a:spcBef>
          <a:spcPct val="0"/>
        </a:spcBef>
        <a:spcAft>
          <a:spcPct val="0"/>
        </a:spcAft>
        <a:defRPr sz="4400">
          <a:solidFill>
            <a:schemeClr val="tx2"/>
          </a:solidFill>
          <a:latin typeface="Times New Roman" pitchFamily="18" charset="0"/>
        </a:defRPr>
      </a:lvl4pPr>
      <a:lvl5pPr algn="ctr" rtl="0" fontAlgn="base">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hyperlink" Target="http://santini2008.files.wordpress.com/2008/04/homer-simpson.gif"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hyperlink" Target="http://santini2008.files.wordpress.com/2008/04/homer-simpson.gif"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hyperlink" Target="http://www.jus.unitn.it/cardozo/Review/Torts/Menuen.html" TargetMode="Externa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hyperlink" Target="http://www.jus.unitn.it/cardozo/Review/Torts/Menuen.html"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2"/>
          <p:cNvSpPr txBox="1">
            <a:spLocks noChangeArrowheads="1"/>
          </p:cNvSpPr>
          <p:nvPr/>
        </p:nvSpPr>
        <p:spPr bwMode="auto">
          <a:xfrm>
            <a:off x="2590800" y="457200"/>
            <a:ext cx="38655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u="sng"/>
              <a:t>L E    E S T E R N A L I T A’</a:t>
            </a:r>
          </a:p>
        </p:txBody>
      </p:sp>
      <p:sp>
        <p:nvSpPr>
          <p:cNvPr id="2052" name="Text Box 4"/>
          <p:cNvSpPr txBox="1">
            <a:spLocks noChangeArrowheads="1"/>
          </p:cNvSpPr>
          <p:nvPr/>
        </p:nvSpPr>
        <p:spPr bwMode="auto">
          <a:xfrm>
            <a:off x="762000" y="1447800"/>
            <a:ext cx="7848600" cy="92551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it-IT" altLang="it-IT" sz="1800">
                <a:latin typeface="Bookman Old Style" pitchFamily="18" charset="0"/>
              </a:rPr>
              <a:t>Una esternalità è l’effetto dell’azione di un soggetto sul benessere di altri soggetti non coinvolti. Se l’effetto è dannoso avremo esternalità negative, se l’effetto è benefico avremo esternalità positive.</a:t>
            </a:r>
          </a:p>
        </p:txBody>
      </p:sp>
      <p:grpSp>
        <p:nvGrpSpPr>
          <p:cNvPr id="2057" name="Group 9"/>
          <p:cNvGrpSpPr>
            <a:grpSpLocks/>
          </p:cNvGrpSpPr>
          <p:nvPr/>
        </p:nvGrpSpPr>
        <p:grpSpPr bwMode="auto">
          <a:xfrm>
            <a:off x="304800" y="2819400"/>
            <a:ext cx="4048125" cy="2489200"/>
            <a:chOff x="192" y="1776"/>
            <a:chExt cx="2550" cy="1568"/>
          </a:xfrm>
        </p:grpSpPr>
        <p:sp>
          <p:nvSpPr>
            <p:cNvPr id="2053" name="Rectangle 5"/>
            <p:cNvSpPr>
              <a:spLocks noChangeArrowheads="1"/>
            </p:cNvSpPr>
            <p:nvPr/>
          </p:nvSpPr>
          <p:spPr bwMode="auto">
            <a:xfrm>
              <a:off x="624" y="1776"/>
              <a:ext cx="1489"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u="sng">
                  <a:latin typeface="Bookman Old Style" pitchFamily="18" charset="0"/>
                </a:rPr>
                <a:t>esternalità negative</a:t>
              </a:r>
            </a:p>
          </p:txBody>
        </p:sp>
        <p:sp>
          <p:nvSpPr>
            <p:cNvPr id="2055" name="Text Box 7"/>
            <p:cNvSpPr txBox="1">
              <a:spLocks noChangeArrowheads="1"/>
            </p:cNvSpPr>
            <p:nvPr/>
          </p:nvSpPr>
          <p:spPr bwMode="auto">
            <a:xfrm>
              <a:off x="192" y="2208"/>
              <a:ext cx="2550" cy="1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buFontTx/>
                <a:buChar char="•"/>
              </a:pPr>
              <a:r>
                <a:rPr lang="it-IT" altLang="it-IT" sz="1600">
                  <a:latin typeface="Bookman Old Style" pitchFamily="18" charset="0"/>
                </a:rPr>
                <a:t> scarichi delle auto</a:t>
              </a:r>
            </a:p>
            <a:p>
              <a:pPr algn="l">
                <a:buFontTx/>
                <a:buChar char="•"/>
              </a:pPr>
              <a:r>
                <a:rPr lang="it-IT" altLang="it-IT" sz="1600">
                  <a:latin typeface="Bookman Old Style" pitchFamily="18" charset="0"/>
                </a:rPr>
                <a:t> bere troppo</a:t>
              </a:r>
            </a:p>
            <a:p>
              <a:pPr algn="l">
                <a:buFontTx/>
                <a:buChar char="•"/>
              </a:pPr>
              <a:r>
                <a:rPr lang="it-IT" altLang="it-IT" sz="1600">
                  <a:latin typeface="Bookman Old Style" pitchFamily="18" charset="0"/>
                </a:rPr>
                <a:t> telefonare guidando</a:t>
              </a:r>
            </a:p>
            <a:p>
              <a:pPr algn="l">
                <a:buFontTx/>
                <a:buChar char="•"/>
              </a:pPr>
              <a:r>
                <a:rPr lang="it-IT" altLang="it-IT" sz="1600">
                  <a:latin typeface="Bookman Old Style" pitchFamily="18" charset="0"/>
                </a:rPr>
                <a:t> inquinamento delle imprese</a:t>
              </a:r>
            </a:p>
            <a:p>
              <a:pPr algn="l">
                <a:buFontTx/>
                <a:buChar char="•"/>
              </a:pPr>
              <a:r>
                <a:rPr lang="it-IT" altLang="it-IT" sz="1600">
                  <a:latin typeface="Bookman Old Style" pitchFamily="18" charset="0"/>
                </a:rPr>
                <a:t> suonare la batteria in un condominio</a:t>
              </a:r>
            </a:p>
            <a:p>
              <a:pPr algn="l">
                <a:buFontTx/>
                <a:buChar char="•"/>
              </a:pPr>
              <a:r>
                <a:rPr lang="it-IT" altLang="it-IT" sz="1600">
                  <a:latin typeface="Bookman Old Style" pitchFamily="18" charset="0"/>
                </a:rPr>
                <a:t> mangiare l’aglio</a:t>
              </a:r>
            </a:p>
            <a:p>
              <a:pPr algn="l">
                <a:buFontTx/>
                <a:buChar char="•"/>
              </a:pPr>
              <a:r>
                <a:rPr lang="it-IT" altLang="it-IT" sz="1600">
                  <a:latin typeface="Bookman Old Style" pitchFamily="18" charset="0"/>
                </a:rPr>
                <a:t> ……</a:t>
              </a:r>
            </a:p>
          </p:txBody>
        </p:sp>
      </p:grpSp>
      <p:grpSp>
        <p:nvGrpSpPr>
          <p:cNvPr id="2058" name="Group 10"/>
          <p:cNvGrpSpPr>
            <a:grpSpLocks/>
          </p:cNvGrpSpPr>
          <p:nvPr/>
        </p:nvGrpSpPr>
        <p:grpSpPr bwMode="auto">
          <a:xfrm>
            <a:off x="4943475" y="2819400"/>
            <a:ext cx="4200525" cy="2320925"/>
            <a:chOff x="3114" y="1776"/>
            <a:chExt cx="2646" cy="1462"/>
          </a:xfrm>
        </p:grpSpPr>
        <p:sp>
          <p:nvSpPr>
            <p:cNvPr id="2054" name="Rectangle 6"/>
            <p:cNvSpPr>
              <a:spLocks noChangeArrowheads="1"/>
            </p:cNvSpPr>
            <p:nvPr/>
          </p:nvSpPr>
          <p:spPr bwMode="auto">
            <a:xfrm>
              <a:off x="3792" y="1776"/>
              <a:ext cx="1445"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u="sng">
                  <a:latin typeface="Bookman Old Style" pitchFamily="18" charset="0"/>
                </a:rPr>
                <a:t>esternalità positive</a:t>
              </a:r>
            </a:p>
          </p:txBody>
        </p:sp>
        <p:sp>
          <p:nvSpPr>
            <p:cNvPr id="2056" name="Text Box 8"/>
            <p:cNvSpPr txBox="1">
              <a:spLocks noChangeArrowheads="1"/>
            </p:cNvSpPr>
            <p:nvPr/>
          </p:nvSpPr>
          <p:spPr bwMode="auto">
            <a:xfrm>
              <a:off x="3114" y="2256"/>
              <a:ext cx="2646" cy="9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buFontTx/>
                <a:buChar char="•"/>
              </a:pPr>
              <a:r>
                <a:rPr lang="it-IT" altLang="it-IT" sz="1600">
                  <a:latin typeface="Bookman Old Style" pitchFamily="18" charset="0"/>
                </a:rPr>
                <a:t> istruirsi</a:t>
              </a:r>
            </a:p>
            <a:p>
              <a:pPr algn="l">
                <a:buFontTx/>
                <a:buChar char="•"/>
              </a:pPr>
              <a:r>
                <a:rPr lang="it-IT" altLang="it-IT" sz="1600">
                  <a:latin typeface="Bookman Old Style" pitchFamily="18" charset="0"/>
                </a:rPr>
                <a:t> restauro degli edifici del centro storico</a:t>
              </a:r>
            </a:p>
            <a:p>
              <a:pPr algn="l">
                <a:buFontTx/>
                <a:buChar char="•"/>
              </a:pPr>
              <a:r>
                <a:rPr lang="it-IT" altLang="it-IT" sz="1600">
                  <a:latin typeface="Bookman Old Style" pitchFamily="18" charset="0"/>
                </a:rPr>
                <a:t> allevare api vicino a un frutteto</a:t>
              </a:r>
            </a:p>
            <a:p>
              <a:pPr algn="l">
                <a:buFontTx/>
                <a:buChar char="•"/>
              </a:pPr>
              <a:r>
                <a:rPr lang="it-IT" altLang="it-IT" sz="1600">
                  <a:latin typeface="Bookman Old Style" pitchFamily="18" charset="0"/>
                </a:rPr>
                <a:t> ricerca scientifica e tecnica</a:t>
              </a:r>
            </a:p>
            <a:p>
              <a:pPr algn="l">
                <a:buFontTx/>
                <a:buChar char="•"/>
              </a:pPr>
              <a:r>
                <a:rPr lang="it-IT" altLang="it-IT" sz="1600">
                  <a:latin typeface="Bookman Old Style" pitchFamily="18" charset="0"/>
                </a:rPr>
                <a:t> beneficenza</a:t>
              </a:r>
            </a:p>
            <a:p>
              <a:pPr algn="l">
                <a:buFontTx/>
                <a:buChar char="•"/>
              </a:pPr>
              <a:r>
                <a:rPr lang="it-IT" altLang="it-IT" sz="1600">
                  <a:latin typeface="Bookman Old Style" pitchFamily="18" charset="0"/>
                </a:rPr>
                <a:t> ….</a:t>
              </a:r>
            </a:p>
          </p:txBody>
        </p:sp>
      </p:gr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222" name="Group 6"/>
          <p:cNvGrpSpPr>
            <a:grpSpLocks/>
          </p:cNvGrpSpPr>
          <p:nvPr/>
        </p:nvGrpSpPr>
        <p:grpSpPr bwMode="auto">
          <a:xfrm>
            <a:off x="0" y="1143000"/>
            <a:ext cx="4873625" cy="2652713"/>
            <a:chOff x="0" y="720"/>
            <a:chExt cx="3070" cy="1671"/>
          </a:xfrm>
        </p:grpSpPr>
        <p:sp>
          <p:nvSpPr>
            <p:cNvPr id="9223" name="Line 7"/>
            <p:cNvSpPr>
              <a:spLocks noChangeShapeType="1"/>
            </p:cNvSpPr>
            <p:nvPr/>
          </p:nvSpPr>
          <p:spPr bwMode="auto">
            <a:xfrm flipH="1">
              <a:off x="528" y="1200"/>
              <a:ext cx="1104"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9224" name="Line 8"/>
            <p:cNvSpPr>
              <a:spLocks noChangeShapeType="1"/>
            </p:cNvSpPr>
            <p:nvPr/>
          </p:nvSpPr>
          <p:spPr bwMode="auto">
            <a:xfrm>
              <a:off x="1632" y="1248"/>
              <a:ext cx="0" cy="864"/>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nvGrpSpPr>
            <p:cNvPr id="9225" name="Group 9"/>
            <p:cNvGrpSpPr>
              <a:grpSpLocks/>
            </p:cNvGrpSpPr>
            <p:nvPr/>
          </p:nvGrpSpPr>
          <p:grpSpPr bwMode="auto">
            <a:xfrm>
              <a:off x="0" y="720"/>
              <a:ext cx="3070" cy="1671"/>
              <a:chOff x="0" y="720"/>
              <a:chExt cx="3070" cy="1671"/>
            </a:xfrm>
          </p:grpSpPr>
          <p:sp>
            <p:nvSpPr>
              <p:cNvPr id="9226" name="Rectangle 10"/>
              <p:cNvSpPr>
                <a:spLocks noChangeArrowheads="1"/>
              </p:cNvSpPr>
              <p:nvPr/>
            </p:nvSpPr>
            <p:spPr bwMode="auto">
              <a:xfrm>
                <a:off x="0" y="1056"/>
                <a:ext cx="521"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a:solidFill>
                      <a:srgbClr val="FF3300"/>
                    </a:solidFill>
                    <a:latin typeface="Bookman Old Style" pitchFamily="18" charset="0"/>
                  </a:rPr>
                  <a:t>P</a:t>
                </a:r>
                <a:r>
                  <a:rPr lang="it-IT" altLang="it-IT" sz="1000">
                    <a:solidFill>
                      <a:srgbClr val="FF3300"/>
                    </a:solidFill>
                    <a:latin typeface="Bookman Old Style" pitchFamily="18" charset="0"/>
                  </a:rPr>
                  <a:t>ottimale</a:t>
                </a:r>
              </a:p>
            </p:txBody>
          </p:sp>
          <p:sp>
            <p:nvSpPr>
              <p:cNvPr id="9227" name="Rectangle 11"/>
              <p:cNvSpPr>
                <a:spLocks noChangeArrowheads="1"/>
              </p:cNvSpPr>
              <p:nvPr/>
            </p:nvSpPr>
            <p:spPr bwMode="auto">
              <a:xfrm>
                <a:off x="1584" y="2160"/>
                <a:ext cx="54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a:solidFill>
                      <a:srgbClr val="FF3300"/>
                    </a:solidFill>
                    <a:latin typeface="Bookman Old Style" pitchFamily="18" charset="0"/>
                  </a:rPr>
                  <a:t>Q</a:t>
                </a:r>
                <a:r>
                  <a:rPr lang="it-IT" altLang="it-IT" sz="1000">
                    <a:solidFill>
                      <a:srgbClr val="FF3300"/>
                    </a:solidFill>
                    <a:latin typeface="Bookman Old Style" pitchFamily="18" charset="0"/>
                  </a:rPr>
                  <a:t>ottimale</a:t>
                </a:r>
              </a:p>
            </p:txBody>
          </p:sp>
          <p:grpSp>
            <p:nvGrpSpPr>
              <p:cNvPr id="9228" name="Group 12"/>
              <p:cNvGrpSpPr>
                <a:grpSpLocks/>
              </p:cNvGrpSpPr>
              <p:nvPr/>
            </p:nvGrpSpPr>
            <p:grpSpPr bwMode="auto">
              <a:xfrm>
                <a:off x="864" y="720"/>
                <a:ext cx="2206" cy="816"/>
                <a:chOff x="864" y="720"/>
                <a:chExt cx="2206" cy="816"/>
              </a:xfrm>
            </p:grpSpPr>
            <p:sp>
              <p:nvSpPr>
                <p:cNvPr id="9229" name="Rectangle 13"/>
                <p:cNvSpPr>
                  <a:spLocks noChangeArrowheads="1"/>
                </p:cNvSpPr>
                <p:nvPr/>
              </p:nvSpPr>
              <p:spPr bwMode="auto">
                <a:xfrm>
                  <a:off x="2064" y="1344"/>
                  <a:ext cx="1006"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400">
                      <a:solidFill>
                        <a:srgbClr val="FF3300"/>
                      </a:solidFill>
                      <a:latin typeface="Bookman Old Style" pitchFamily="18" charset="0"/>
                    </a:rPr>
                    <a:t>beneficio sociale</a:t>
                  </a:r>
                </a:p>
              </p:txBody>
            </p:sp>
            <p:sp>
              <p:nvSpPr>
                <p:cNvPr id="9230" name="Line 14"/>
                <p:cNvSpPr>
                  <a:spLocks noChangeShapeType="1"/>
                </p:cNvSpPr>
                <p:nvPr/>
              </p:nvSpPr>
              <p:spPr bwMode="auto">
                <a:xfrm>
                  <a:off x="864" y="720"/>
                  <a:ext cx="1296" cy="816"/>
                </a:xfrm>
                <a:prstGeom prst="line">
                  <a:avLst/>
                </a:prstGeom>
                <a:noFill/>
                <a:ln w="28575">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grpSp>
      <p:grpSp>
        <p:nvGrpSpPr>
          <p:cNvPr id="9231" name="Group 15"/>
          <p:cNvGrpSpPr>
            <a:grpSpLocks/>
          </p:cNvGrpSpPr>
          <p:nvPr/>
        </p:nvGrpSpPr>
        <p:grpSpPr bwMode="auto">
          <a:xfrm>
            <a:off x="0" y="1143000"/>
            <a:ext cx="4281488" cy="2728913"/>
            <a:chOff x="0" y="720"/>
            <a:chExt cx="2697" cy="1719"/>
          </a:xfrm>
        </p:grpSpPr>
        <p:grpSp>
          <p:nvGrpSpPr>
            <p:cNvPr id="9232" name="Group 16"/>
            <p:cNvGrpSpPr>
              <a:grpSpLocks/>
            </p:cNvGrpSpPr>
            <p:nvPr/>
          </p:nvGrpSpPr>
          <p:grpSpPr bwMode="auto">
            <a:xfrm>
              <a:off x="0" y="720"/>
              <a:ext cx="2326" cy="1719"/>
              <a:chOff x="0" y="720"/>
              <a:chExt cx="2326" cy="1719"/>
            </a:xfrm>
          </p:grpSpPr>
          <p:sp>
            <p:nvSpPr>
              <p:cNvPr id="9233" name="Line 17"/>
              <p:cNvSpPr>
                <a:spLocks noChangeShapeType="1"/>
              </p:cNvSpPr>
              <p:nvPr/>
            </p:nvSpPr>
            <p:spPr bwMode="auto">
              <a:xfrm>
                <a:off x="1248" y="1536"/>
                <a:ext cx="0" cy="624"/>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9234" name="Line 18"/>
              <p:cNvSpPr>
                <a:spLocks noChangeShapeType="1"/>
              </p:cNvSpPr>
              <p:nvPr/>
            </p:nvSpPr>
            <p:spPr bwMode="auto">
              <a:xfrm flipH="1">
                <a:off x="528" y="1536"/>
                <a:ext cx="720"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9235" name="Rectangle 19"/>
              <p:cNvSpPr>
                <a:spLocks noChangeArrowheads="1"/>
              </p:cNvSpPr>
              <p:nvPr/>
            </p:nvSpPr>
            <p:spPr bwMode="auto">
              <a:xfrm>
                <a:off x="0" y="1440"/>
                <a:ext cx="5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a:latin typeface="Bookman Old Style" pitchFamily="18" charset="0"/>
                  </a:rPr>
                  <a:t>P</a:t>
                </a:r>
                <a:r>
                  <a:rPr lang="it-IT" altLang="it-IT" sz="1000">
                    <a:latin typeface="Bookman Old Style" pitchFamily="18" charset="0"/>
                  </a:rPr>
                  <a:t>mercato</a:t>
                </a:r>
              </a:p>
            </p:txBody>
          </p:sp>
          <p:grpSp>
            <p:nvGrpSpPr>
              <p:cNvPr id="9236" name="Group 20"/>
              <p:cNvGrpSpPr>
                <a:grpSpLocks/>
              </p:cNvGrpSpPr>
              <p:nvPr/>
            </p:nvGrpSpPr>
            <p:grpSpPr bwMode="auto">
              <a:xfrm>
                <a:off x="336" y="720"/>
                <a:ext cx="1990" cy="1693"/>
                <a:chOff x="336" y="720"/>
                <a:chExt cx="1990" cy="1693"/>
              </a:xfrm>
            </p:grpSpPr>
            <p:sp>
              <p:nvSpPr>
                <p:cNvPr id="9237" name="Text Box 21"/>
                <p:cNvSpPr txBox="1">
                  <a:spLocks noChangeArrowheads="1"/>
                </p:cNvSpPr>
                <p:nvPr/>
              </p:nvSpPr>
              <p:spPr bwMode="auto">
                <a:xfrm>
                  <a:off x="1968" y="816"/>
                  <a:ext cx="211"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a:latin typeface="Bookman Old Style" pitchFamily="18" charset="0"/>
                    </a:rPr>
                    <a:t>S</a:t>
                  </a:r>
                </a:p>
              </p:txBody>
            </p:sp>
            <p:sp>
              <p:nvSpPr>
                <p:cNvPr id="9238" name="Line 22"/>
                <p:cNvSpPr>
                  <a:spLocks noChangeShapeType="1"/>
                </p:cNvSpPr>
                <p:nvPr/>
              </p:nvSpPr>
              <p:spPr bwMode="auto">
                <a:xfrm>
                  <a:off x="536" y="790"/>
                  <a:ext cx="0" cy="133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9239" name="Line 23"/>
                <p:cNvSpPr>
                  <a:spLocks noChangeShapeType="1"/>
                </p:cNvSpPr>
                <p:nvPr/>
              </p:nvSpPr>
              <p:spPr bwMode="auto">
                <a:xfrm>
                  <a:off x="536" y="2129"/>
                  <a:ext cx="1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9240" name="Text Box 24"/>
                <p:cNvSpPr txBox="1">
                  <a:spLocks noChangeArrowheads="1"/>
                </p:cNvSpPr>
                <p:nvPr/>
              </p:nvSpPr>
              <p:spPr bwMode="auto">
                <a:xfrm>
                  <a:off x="2095" y="2182"/>
                  <a:ext cx="231"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a:latin typeface="Bookman Old Style" pitchFamily="18" charset="0"/>
                    </a:rPr>
                    <a:t>Q</a:t>
                  </a:r>
                </a:p>
              </p:txBody>
            </p:sp>
            <p:sp>
              <p:nvSpPr>
                <p:cNvPr id="9241" name="Text Box 25"/>
                <p:cNvSpPr txBox="1">
                  <a:spLocks noChangeArrowheads="1"/>
                </p:cNvSpPr>
                <p:nvPr/>
              </p:nvSpPr>
              <p:spPr bwMode="auto">
                <a:xfrm>
                  <a:off x="336" y="720"/>
                  <a:ext cx="205"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a:latin typeface="Bookman Old Style" pitchFamily="18" charset="0"/>
                    </a:rPr>
                    <a:t>P</a:t>
                  </a:r>
                </a:p>
              </p:txBody>
            </p:sp>
            <p:sp>
              <p:nvSpPr>
                <p:cNvPr id="9242" name="Line 26"/>
                <p:cNvSpPr>
                  <a:spLocks noChangeShapeType="1"/>
                </p:cNvSpPr>
                <p:nvPr/>
              </p:nvSpPr>
              <p:spPr bwMode="auto">
                <a:xfrm flipV="1">
                  <a:off x="672" y="960"/>
                  <a:ext cx="1296" cy="96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9243" name="Rectangle 27"/>
              <p:cNvSpPr>
                <a:spLocks noChangeArrowheads="1"/>
              </p:cNvSpPr>
              <p:nvPr/>
            </p:nvSpPr>
            <p:spPr bwMode="auto">
              <a:xfrm>
                <a:off x="1056" y="2208"/>
                <a:ext cx="54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a:latin typeface="Bookman Old Style" pitchFamily="18" charset="0"/>
                  </a:rPr>
                  <a:t>Q</a:t>
                </a:r>
                <a:r>
                  <a:rPr lang="it-IT" altLang="it-IT" sz="1000">
                    <a:latin typeface="Bookman Old Style" pitchFamily="18" charset="0"/>
                  </a:rPr>
                  <a:t>mercato</a:t>
                </a:r>
              </a:p>
            </p:txBody>
          </p:sp>
        </p:grpSp>
        <p:sp>
          <p:nvSpPr>
            <p:cNvPr id="9244" name="Line 28"/>
            <p:cNvSpPr>
              <a:spLocks noChangeShapeType="1"/>
            </p:cNvSpPr>
            <p:nvPr/>
          </p:nvSpPr>
          <p:spPr bwMode="auto">
            <a:xfrm>
              <a:off x="624" y="1104"/>
              <a:ext cx="1248" cy="81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9245" name="Rectangle 29"/>
            <p:cNvSpPr>
              <a:spLocks noChangeArrowheads="1"/>
            </p:cNvSpPr>
            <p:nvPr/>
          </p:nvSpPr>
          <p:spPr bwMode="auto">
            <a:xfrm>
              <a:off x="1680" y="1680"/>
              <a:ext cx="1017"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400">
                  <a:latin typeface="Bookman Old Style" pitchFamily="18" charset="0"/>
                </a:rPr>
                <a:t>beneficio privato</a:t>
              </a:r>
            </a:p>
          </p:txBody>
        </p:sp>
      </p:grpSp>
      <p:sp>
        <p:nvSpPr>
          <p:cNvPr id="9246" name="Text Box 30"/>
          <p:cNvSpPr txBox="1">
            <a:spLocks noChangeArrowheads="1"/>
          </p:cNvSpPr>
          <p:nvPr/>
        </p:nvSpPr>
        <p:spPr bwMode="auto">
          <a:xfrm>
            <a:off x="5638800" y="914400"/>
            <a:ext cx="3048000" cy="197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it-IT" altLang="it-IT">
                <a:latin typeface="Lucida Sans Unicode" pitchFamily="34" charset="0"/>
              </a:rPr>
              <a:t>Sussidio pigoviano</a:t>
            </a:r>
          </a:p>
          <a:p>
            <a:pPr algn="l"/>
            <a:endParaRPr lang="it-IT" altLang="it-IT" sz="1600">
              <a:latin typeface="Lucida Sans Unicode" pitchFamily="34" charset="0"/>
            </a:endParaRPr>
          </a:p>
          <a:p>
            <a:pPr algn="l">
              <a:buFontTx/>
              <a:buChar char="•"/>
            </a:pPr>
            <a:r>
              <a:rPr lang="it-IT" altLang="it-IT" sz="1400">
                <a:latin typeface="Lucida Sans Unicode" pitchFamily="34" charset="0"/>
              </a:rPr>
              <a:t>Aumenta il beneficio privato per ogni dato livello di attività</a:t>
            </a:r>
          </a:p>
          <a:p>
            <a:pPr algn="l"/>
            <a:r>
              <a:rPr lang="it-IT" altLang="it-IT" sz="1400">
                <a:latin typeface="Lucida Sans Unicode" pitchFamily="34" charset="0"/>
              </a:rPr>
              <a:t> </a:t>
            </a:r>
          </a:p>
          <a:p>
            <a:pPr algn="l">
              <a:buFontTx/>
              <a:buChar char="•"/>
            </a:pPr>
            <a:r>
              <a:rPr lang="it-IT" altLang="it-IT" sz="1400">
                <a:latin typeface="Lucida Sans Unicode" pitchFamily="34" charset="0"/>
              </a:rPr>
              <a:t>Elimina la perdita secca (sussidio efficiente)</a:t>
            </a:r>
          </a:p>
          <a:p>
            <a:pPr algn="l"/>
            <a:endParaRPr lang="it-IT" altLang="it-IT" sz="1400">
              <a:latin typeface="Lucida Sans Unicode" pitchFamily="34" charset="0"/>
            </a:endParaRPr>
          </a:p>
        </p:txBody>
      </p:sp>
      <p:sp>
        <p:nvSpPr>
          <p:cNvPr id="9247" name="Line 31"/>
          <p:cNvSpPr>
            <a:spLocks noChangeShapeType="1"/>
          </p:cNvSpPr>
          <p:nvPr/>
        </p:nvSpPr>
        <p:spPr bwMode="auto">
          <a:xfrm flipV="1">
            <a:off x="1981200" y="1524000"/>
            <a:ext cx="0" cy="838200"/>
          </a:xfrm>
          <a:prstGeom prst="line">
            <a:avLst/>
          </a:prstGeom>
          <a:noFill/>
          <a:ln w="38100">
            <a:solidFill>
              <a:srgbClr val="33CC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9248" name="Rectangle 32"/>
          <p:cNvSpPr>
            <a:spLocks noChangeArrowheads="1"/>
          </p:cNvSpPr>
          <p:nvPr/>
        </p:nvSpPr>
        <p:spPr bwMode="auto">
          <a:xfrm>
            <a:off x="1676400" y="1752600"/>
            <a:ext cx="30321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b="1">
                <a:solidFill>
                  <a:srgbClr val="008000"/>
                </a:solidFill>
                <a:latin typeface="Bookman Old Style" pitchFamily="18" charset="0"/>
              </a:rPr>
              <a:t>s</a:t>
            </a:r>
          </a:p>
        </p:txBody>
      </p:sp>
      <p:sp>
        <p:nvSpPr>
          <p:cNvPr id="9249" name="Line 33"/>
          <p:cNvSpPr>
            <a:spLocks noChangeShapeType="1"/>
          </p:cNvSpPr>
          <p:nvPr/>
        </p:nvSpPr>
        <p:spPr bwMode="auto">
          <a:xfrm flipV="1">
            <a:off x="1219200" y="1295400"/>
            <a:ext cx="3810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9250" name="Rectangle 34"/>
          <p:cNvSpPr>
            <a:spLocks noChangeArrowheads="1"/>
          </p:cNvSpPr>
          <p:nvPr/>
        </p:nvSpPr>
        <p:spPr bwMode="auto">
          <a:xfrm>
            <a:off x="1752600" y="4267200"/>
            <a:ext cx="6324600" cy="1069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it-IT" altLang="it-IT" sz="1600" i="1">
                <a:latin typeface="Bookman Old Style" pitchFamily="18" charset="0"/>
              </a:rPr>
              <a:t>In presenza di esternalità il prezzo di mercato è distorto. Le tasse e sussidi pigoviani  correggono tale distorsione, e inducono i soggetti a modificare le loro scelte internalizzando i costi/benefici esterni del loro comportamento.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9231"/>
                                        </p:tgtEl>
                                        <p:attrNameLst>
                                          <p:attrName>style.visibility</p:attrName>
                                        </p:attrNameLst>
                                      </p:cBhvr>
                                      <p:to>
                                        <p:strVal val="visible"/>
                                      </p:to>
                                    </p:set>
                                    <p:anim calcmode="lin" valueType="num">
                                      <p:cBhvr additive="base">
                                        <p:cTn id="7" dur="500" fill="hold"/>
                                        <p:tgtEl>
                                          <p:spTgt spid="9231"/>
                                        </p:tgtEl>
                                        <p:attrNameLst>
                                          <p:attrName>ppt_x</p:attrName>
                                        </p:attrNameLst>
                                      </p:cBhvr>
                                      <p:tavLst>
                                        <p:tav tm="0">
                                          <p:val>
                                            <p:strVal val="#ppt_x"/>
                                          </p:val>
                                        </p:tav>
                                        <p:tav tm="100000">
                                          <p:val>
                                            <p:strVal val="#ppt_x"/>
                                          </p:val>
                                        </p:tav>
                                      </p:tavLst>
                                    </p:anim>
                                    <p:anim calcmode="lin" valueType="num">
                                      <p:cBhvr additive="base">
                                        <p:cTn id="8" dur="500" fill="hold"/>
                                        <p:tgtEl>
                                          <p:spTgt spid="9231"/>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2" fill="hold" nodeType="clickEffect">
                                  <p:stCondLst>
                                    <p:cond delay="0"/>
                                  </p:stCondLst>
                                  <p:childTnLst>
                                    <p:set>
                                      <p:cBhvr>
                                        <p:cTn id="12" dur="1" fill="hold">
                                          <p:stCondLst>
                                            <p:cond delay="0"/>
                                          </p:stCondLst>
                                        </p:cTn>
                                        <p:tgtEl>
                                          <p:spTgt spid="9222"/>
                                        </p:tgtEl>
                                        <p:attrNameLst>
                                          <p:attrName>style.visibility</p:attrName>
                                        </p:attrNameLst>
                                      </p:cBhvr>
                                      <p:to>
                                        <p:strVal val="visible"/>
                                      </p:to>
                                    </p:set>
                                    <p:anim calcmode="lin" valueType="num">
                                      <p:cBhvr>
                                        <p:cTn id="13" dur="500" fill="hold"/>
                                        <p:tgtEl>
                                          <p:spTgt spid="9222"/>
                                        </p:tgtEl>
                                        <p:attrNameLst>
                                          <p:attrName>ppt_x</p:attrName>
                                        </p:attrNameLst>
                                      </p:cBhvr>
                                      <p:tavLst>
                                        <p:tav tm="0">
                                          <p:val>
                                            <p:strVal val="#ppt_x+#ppt_w/2"/>
                                          </p:val>
                                        </p:tav>
                                        <p:tav tm="100000">
                                          <p:val>
                                            <p:strVal val="#ppt_x"/>
                                          </p:val>
                                        </p:tav>
                                      </p:tavLst>
                                    </p:anim>
                                    <p:anim calcmode="lin" valueType="num">
                                      <p:cBhvr>
                                        <p:cTn id="14" dur="500" fill="hold"/>
                                        <p:tgtEl>
                                          <p:spTgt spid="9222"/>
                                        </p:tgtEl>
                                        <p:attrNameLst>
                                          <p:attrName>ppt_y</p:attrName>
                                        </p:attrNameLst>
                                      </p:cBhvr>
                                      <p:tavLst>
                                        <p:tav tm="0">
                                          <p:val>
                                            <p:strVal val="#ppt_y"/>
                                          </p:val>
                                        </p:tav>
                                        <p:tav tm="100000">
                                          <p:val>
                                            <p:strVal val="#ppt_y"/>
                                          </p:val>
                                        </p:tav>
                                      </p:tavLst>
                                    </p:anim>
                                    <p:anim calcmode="lin" valueType="num">
                                      <p:cBhvr>
                                        <p:cTn id="15" dur="500" fill="hold"/>
                                        <p:tgtEl>
                                          <p:spTgt spid="9222"/>
                                        </p:tgtEl>
                                        <p:attrNameLst>
                                          <p:attrName>ppt_w</p:attrName>
                                        </p:attrNameLst>
                                      </p:cBhvr>
                                      <p:tavLst>
                                        <p:tav tm="0">
                                          <p:val>
                                            <p:fltVal val="0"/>
                                          </p:val>
                                        </p:tav>
                                        <p:tav tm="100000">
                                          <p:val>
                                            <p:strVal val="#ppt_w"/>
                                          </p:val>
                                        </p:tav>
                                      </p:tavLst>
                                    </p:anim>
                                    <p:anim calcmode="lin" valueType="num">
                                      <p:cBhvr>
                                        <p:cTn id="16" dur="500" fill="hold"/>
                                        <p:tgtEl>
                                          <p:spTgt spid="9222"/>
                                        </p:tgtEl>
                                        <p:attrNameLst>
                                          <p:attrName>ppt_h</p:attrName>
                                        </p:attrNameLst>
                                      </p:cBhvr>
                                      <p:tavLst>
                                        <p:tav tm="0">
                                          <p:val>
                                            <p:strVal val="#ppt_h"/>
                                          </p:val>
                                        </p:tav>
                                        <p:tav tm="100000">
                                          <p:val>
                                            <p:strVal val="#ppt_h"/>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9246"/>
                                        </p:tgtEl>
                                        <p:attrNameLst>
                                          <p:attrName>style.visibility</p:attrName>
                                        </p:attrNameLst>
                                      </p:cBhvr>
                                      <p:to>
                                        <p:strVal val="visible"/>
                                      </p:to>
                                    </p:set>
                                    <p:animEffect transition="in" filter="dissolve">
                                      <p:cBhvr>
                                        <p:cTn id="21" dur="500"/>
                                        <p:tgtEl>
                                          <p:spTgt spid="92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46"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1905000" y="381000"/>
            <a:ext cx="5521325" cy="376238"/>
          </a:xfrm>
          <a:prstGeom prst="rect">
            <a:avLst/>
          </a:prstGeom>
          <a:noFill/>
          <a:ln w="9525">
            <a:solidFill>
              <a:srgbClr val="0033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u="sng"/>
              <a:t>Applicazione</a:t>
            </a:r>
            <a:r>
              <a:rPr lang="it-IT" altLang="it-IT" sz="1800"/>
              <a:t>. </a:t>
            </a:r>
            <a:r>
              <a:rPr lang="it-IT" altLang="it-IT" sz="1800" i="1"/>
              <a:t>Le imposte sulla benzina sono troppo alte?</a:t>
            </a:r>
            <a:r>
              <a:rPr lang="it-IT" altLang="it-IT" sz="1800"/>
              <a:t> </a:t>
            </a:r>
          </a:p>
        </p:txBody>
      </p:sp>
      <p:sp>
        <p:nvSpPr>
          <p:cNvPr id="10244" name="Text Box 4"/>
          <p:cNvSpPr txBox="1">
            <a:spLocks noChangeArrowheads="1"/>
          </p:cNvSpPr>
          <p:nvPr/>
        </p:nvSpPr>
        <p:spPr bwMode="auto">
          <a:xfrm>
            <a:off x="3124200" y="1143000"/>
            <a:ext cx="2254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a:solidFill>
                  <a:srgbClr val="FF3300"/>
                </a:solidFill>
                <a:latin typeface="Tahoma" pitchFamily="34" charset="0"/>
              </a:rPr>
              <a:t>Esternalità negative:</a:t>
            </a:r>
          </a:p>
        </p:txBody>
      </p:sp>
      <p:sp>
        <p:nvSpPr>
          <p:cNvPr id="10245" name="Text Box 5"/>
          <p:cNvSpPr txBox="1">
            <a:spLocks noChangeArrowheads="1"/>
          </p:cNvSpPr>
          <p:nvPr/>
        </p:nvSpPr>
        <p:spPr bwMode="auto">
          <a:xfrm>
            <a:off x="2971800" y="1676400"/>
            <a:ext cx="289083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b="1">
                <a:latin typeface="Tahoma" pitchFamily="34" charset="0"/>
              </a:rPr>
              <a:t>1)</a:t>
            </a:r>
            <a:r>
              <a:rPr lang="it-IT" altLang="it-IT" sz="1800">
                <a:latin typeface="Tahoma" pitchFamily="34" charset="0"/>
              </a:rPr>
              <a:t> Congestione del traffico</a:t>
            </a:r>
          </a:p>
        </p:txBody>
      </p:sp>
      <p:sp>
        <p:nvSpPr>
          <p:cNvPr id="10246" name="Text Box 6"/>
          <p:cNvSpPr txBox="1">
            <a:spLocks noChangeArrowheads="1"/>
          </p:cNvSpPr>
          <p:nvPr/>
        </p:nvSpPr>
        <p:spPr bwMode="auto">
          <a:xfrm>
            <a:off x="2971800" y="2133600"/>
            <a:ext cx="16732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b="1">
                <a:latin typeface="Tahoma" pitchFamily="34" charset="0"/>
              </a:rPr>
              <a:t>2)</a:t>
            </a:r>
            <a:r>
              <a:rPr lang="it-IT" altLang="it-IT" sz="1800">
                <a:latin typeface="Tahoma" pitchFamily="34" charset="0"/>
              </a:rPr>
              <a:t> Gli incidenti</a:t>
            </a:r>
          </a:p>
        </p:txBody>
      </p:sp>
      <p:sp>
        <p:nvSpPr>
          <p:cNvPr id="10247" name="Text Box 7"/>
          <p:cNvSpPr txBox="1">
            <a:spLocks noChangeArrowheads="1"/>
          </p:cNvSpPr>
          <p:nvPr/>
        </p:nvSpPr>
        <p:spPr bwMode="auto">
          <a:xfrm>
            <a:off x="2971800" y="2590800"/>
            <a:ext cx="203993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b="1">
                <a:latin typeface="Tahoma" pitchFamily="34" charset="0"/>
              </a:rPr>
              <a:t>3)</a:t>
            </a:r>
            <a:r>
              <a:rPr lang="it-IT" altLang="it-IT" sz="1800">
                <a:latin typeface="Tahoma" pitchFamily="34" charset="0"/>
              </a:rPr>
              <a:t> L’inquinamento</a:t>
            </a:r>
          </a:p>
        </p:txBody>
      </p:sp>
      <p:sp>
        <p:nvSpPr>
          <p:cNvPr id="10248" name="Text Box 8"/>
          <p:cNvSpPr txBox="1">
            <a:spLocks noChangeArrowheads="1"/>
          </p:cNvSpPr>
          <p:nvPr/>
        </p:nvSpPr>
        <p:spPr bwMode="auto">
          <a:xfrm>
            <a:off x="1981200" y="3124200"/>
            <a:ext cx="5972175" cy="925513"/>
          </a:xfrm>
          <a:prstGeom prst="rect">
            <a:avLst/>
          </a:prstGeom>
          <a:noFill/>
          <a:ln w="9525">
            <a:solidFill>
              <a:srgbClr val="0033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it-IT" altLang="it-IT" sz="1800" i="1"/>
              <a:t>Il traffico è troppo spesso congestionato? Accadono troppi incidenti stradali? L’aria cittadina è eccessivamente inquinata? ……</a:t>
            </a:r>
            <a:endParaRPr lang="it-IT" altLang="it-IT" sz="1800"/>
          </a:p>
        </p:txBody>
      </p:sp>
      <p:sp>
        <p:nvSpPr>
          <p:cNvPr id="10249" name="Text Box 9"/>
          <p:cNvSpPr txBox="1">
            <a:spLocks noChangeArrowheads="1"/>
          </p:cNvSpPr>
          <p:nvPr/>
        </p:nvSpPr>
        <p:spPr bwMode="auto">
          <a:xfrm>
            <a:off x="1981200" y="4343400"/>
            <a:ext cx="5972175" cy="650875"/>
          </a:xfrm>
          <a:prstGeom prst="rect">
            <a:avLst/>
          </a:prstGeom>
          <a:noFill/>
          <a:ln w="9525">
            <a:solidFill>
              <a:srgbClr val="0033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it-IT" altLang="it-IT" sz="1800" i="1"/>
              <a:t>perché allora gli automobilisti si lamentano del prezzo eccessivo della benzina? ……</a:t>
            </a:r>
            <a:endParaRPr lang="it-IT" altLang="it-IT" sz="1800"/>
          </a:p>
        </p:txBody>
      </p:sp>
      <p:sp>
        <p:nvSpPr>
          <p:cNvPr id="10250" name="Text Box 10"/>
          <p:cNvSpPr txBox="1">
            <a:spLocks noChangeArrowheads="1"/>
          </p:cNvSpPr>
          <p:nvPr/>
        </p:nvSpPr>
        <p:spPr bwMode="auto">
          <a:xfrm>
            <a:off x="1981200" y="5257800"/>
            <a:ext cx="5972175" cy="376238"/>
          </a:xfrm>
          <a:prstGeom prst="rect">
            <a:avLst/>
          </a:prstGeom>
          <a:noFill/>
          <a:ln w="9525">
            <a:solidFill>
              <a:srgbClr val="0033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it-IT" altLang="it-IT" sz="1800" i="1" dirty="0"/>
              <a:t>…. ricordate  qualcosa </a:t>
            </a:r>
            <a:r>
              <a:rPr lang="it-IT" altLang="it-IT" sz="1800" i="1" dirty="0" smtClean="0"/>
              <a:t>sull’ipotesi di Homo </a:t>
            </a:r>
            <a:r>
              <a:rPr lang="it-IT" altLang="it-IT" sz="1800" i="1" dirty="0" err="1" smtClean="0"/>
              <a:t>Economicus</a:t>
            </a:r>
            <a:r>
              <a:rPr lang="it-IT" altLang="it-IT" sz="1800" i="1" dirty="0" smtClean="0"/>
              <a:t>? </a:t>
            </a:r>
            <a:r>
              <a:rPr lang="it-IT" altLang="it-IT" sz="1800" i="1" dirty="0"/>
              <a:t>…</a:t>
            </a:r>
            <a:endParaRPr lang="it-IT" altLang="it-IT" sz="18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244"/>
                                        </p:tgtEl>
                                        <p:attrNameLst>
                                          <p:attrName>style.visibility</p:attrName>
                                        </p:attrNameLst>
                                      </p:cBhvr>
                                      <p:to>
                                        <p:strVal val="visible"/>
                                      </p:to>
                                    </p:set>
                                    <p:animEffect transition="in" filter="dissolve">
                                      <p:cBhvr>
                                        <p:cTn id="7" dur="500"/>
                                        <p:tgtEl>
                                          <p:spTgt spid="1024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2" fill="hold" grpId="0" nodeType="clickEffect">
                                  <p:stCondLst>
                                    <p:cond delay="0"/>
                                  </p:stCondLst>
                                  <p:childTnLst>
                                    <p:set>
                                      <p:cBhvr>
                                        <p:cTn id="11" dur="1" fill="hold">
                                          <p:stCondLst>
                                            <p:cond delay="0"/>
                                          </p:stCondLst>
                                        </p:cTn>
                                        <p:tgtEl>
                                          <p:spTgt spid="10245"/>
                                        </p:tgtEl>
                                        <p:attrNameLst>
                                          <p:attrName>style.visibility</p:attrName>
                                        </p:attrNameLst>
                                      </p:cBhvr>
                                      <p:to>
                                        <p:strVal val="visible"/>
                                      </p:to>
                                    </p:set>
                                    <p:anim calcmode="lin" valueType="num">
                                      <p:cBhvr additive="base">
                                        <p:cTn id="12" dur="500" fill="hold"/>
                                        <p:tgtEl>
                                          <p:spTgt spid="10245"/>
                                        </p:tgtEl>
                                        <p:attrNameLst>
                                          <p:attrName>ppt_x</p:attrName>
                                        </p:attrNameLst>
                                      </p:cBhvr>
                                      <p:tavLst>
                                        <p:tav tm="0">
                                          <p:val>
                                            <p:strVal val="1+#ppt_w/2"/>
                                          </p:val>
                                        </p:tav>
                                        <p:tav tm="100000">
                                          <p:val>
                                            <p:strVal val="#ppt_x"/>
                                          </p:val>
                                        </p:tav>
                                      </p:tavLst>
                                    </p:anim>
                                    <p:anim calcmode="lin" valueType="num">
                                      <p:cBhvr additive="base">
                                        <p:cTn id="13" dur="500" fill="hold"/>
                                        <p:tgtEl>
                                          <p:spTgt spid="10245"/>
                                        </p:tgtEl>
                                        <p:attrNameLst>
                                          <p:attrName>ppt_y</p:attrName>
                                        </p:attrNameLst>
                                      </p:cBhvr>
                                      <p:tavLst>
                                        <p:tav tm="0">
                                          <p:val>
                                            <p:strVal val="#ppt_y"/>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10246"/>
                                        </p:tgtEl>
                                        <p:attrNameLst>
                                          <p:attrName>style.visibility</p:attrName>
                                        </p:attrNameLst>
                                      </p:cBhvr>
                                      <p:to>
                                        <p:strVal val="visible"/>
                                      </p:to>
                                    </p:set>
                                    <p:anim calcmode="lin" valueType="num">
                                      <p:cBhvr additive="base">
                                        <p:cTn id="18" dur="500" fill="hold"/>
                                        <p:tgtEl>
                                          <p:spTgt spid="10246"/>
                                        </p:tgtEl>
                                        <p:attrNameLst>
                                          <p:attrName>ppt_x</p:attrName>
                                        </p:attrNameLst>
                                      </p:cBhvr>
                                      <p:tavLst>
                                        <p:tav tm="0">
                                          <p:val>
                                            <p:strVal val="0-#ppt_w/2"/>
                                          </p:val>
                                        </p:tav>
                                        <p:tav tm="100000">
                                          <p:val>
                                            <p:strVal val="#ppt_x"/>
                                          </p:val>
                                        </p:tav>
                                      </p:tavLst>
                                    </p:anim>
                                    <p:anim calcmode="lin" valueType="num">
                                      <p:cBhvr additive="base">
                                        <p:cTn id="19" dur="500" fill="hold"/>
                                        <p:tgtEl>
                                          <p:spTgt spid="10246"/>
                                        </p:tgtEl>
                                        <p:attrNameLst>
                                          <p:attrName>ppt_y</p:attrName>
                                        </p:attrNameLst>
                                      </p:cBhvr>
                                      <p:tavLst>
                                        <p:tav tm="0">
                                          <p:val>
                                            <p:strVal val="#ppt_y"/>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0247"/>
                                        </p:tgtEl>
                                        <p:attrNameLst>
                                          <p:attrName>style.visibility</p:attrName>
                                        </p:attrNameLst>
                                      </p:cBhvr>
                                      <p:to>
                                        <p:strVal val="visible"/>
                                      </p:to>
                                    </p:set>
                                    <p:anim calcmode="lin" valueType="num">
                                      <p:cBhvr additive="base">
                                        <p:cTn id="24" dur="500" fill="hold"/>
                                        <p:tgtEl>
                                          <p:spTgt spid="10247"/>
                                        </p:tgtEl>
                                        <p:attrNameLst>
                                          <p:attrName>ppt_x</p:attrName>
                                        </p:attrNameLst>
                                      </p:cBhvr>
                                      <p:tavLst>
                                        <p:tav tm="0">
                                          <p:val>
                                            <p:strVal val="#ppt_x"/>
                                          </p:val>
                                        </p:tav>
                                        <p:tav tm="100000">
                                          <p:val>
                                            <p:strVal val="#ppt_x"/>
                                          </p:val>
                                        </p:tav>
                                      </p:tavLst>
                                    </p:anim>
                                    <p:anim calcmode="lin" valueType="num">
                                      <p:cBhvr additive="base">
                                        <p:cTn id="25" dur="500" fill="hold"/>
                                        <p:tgtEl>
                                          <p:spTgt spid="10247"/>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2" presetClass="entr" presetSubtype="2" fill="hold" grpId="0" nodeType="clickEffect">
                                  <p:stCondLst>
                                    <p:cond delay="0"/>
                                  </p:stCondLst>
                                  <p:childTnLst>
                                    <p:set>
                                      <p:cBhvr>
                                        <p:cTn id="29" dur="1" fill="hold">
                                          <p:stCondLst>
                                            <p:cond delay="0"/>
                                          </p:stCondLst>
                                        </p:cTn>
                                        <p:tgtEl>
                                          <p:spTgt spid="10248"/>
                                        </p:tgtEl>
                                        <p:attrNameLst>
                                          <p:attrName>style.visibility</p:attrName>
                                        </p:attrNameLst>
                                      </p:cBhvr>
                                      <p:to>
                                        <p:strVal val="visible"/>
                                      </p:to>
                                    </p:set>
                                    <p:animEffect transition="in" filter="wipe(right)">
                                      <p:cBhvr>
                                        <p:cTn id="30" dur="500"/>
                                        <p:tgtEl>
                                          <p:spTgt spid="10248"/>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9" presetClass="entr" presetSubtype="0" fill="hold" grpId="0" nodeType="clickEffect">
                                  <p:stCondLst>
                                    <p:cond delay="0"/>
                                  </p:stCondLst>
                                  <p:childTnLst>
                                    <p:set>
                                      <p:cBhvr>
                                        <p:cTn id="34" dur="1" fill="hold">
                                          <p:stCondLst>
                                            <p:cond delay="0"/>
                                          </p:stCondLst>
                                        </p:cTn>
                                        <p:tgtEl>
                                          <p:spTgt spid="10249"/>
                                        </p:tgtEl>
                                        <p:attrNameLst>
                                          <p:attrName>style.visibility</p:attrName>
                                        </p:attrNameLst>
                                      </p:cBhvr>
                                      <p:to>
                                        <p:strVal val="visible"/>
                                      </p:to>
                                    </p:set>
                                    <p:animEffect transition="in" filter="dissolve">
                                      <p:cBhvr>
                                        <p:cTn id="35" dur="500"/>
                                        <p:tgtEl>
                                          <p:spTgt spid="10249"/>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5" presetClass="entr" presetSubtype="10" fill="hold" grpId="0" nodeType="clickEffect">
                                  <p:stCondLst>
                                    <p:cond delay="0"/>
                                  </p:stCondLst>
                                  <p:childTnLst>
                                    <p:set>
                                      <p:cBhvr>
                                        <p:cTn id="39" dur="1" fill="hold">
                                          <p:stCondLst>
                                            <p:cond delay="0"/>
                                          </p:stCondLst>
                                        </p:cTn>
                                        <p:tgtEl>
                                          <p:spTgt spid="10250"/>
                                        </p:tgtEl>
                                        <p:attrNameLst>
                                          <p:attrName>style.visibility</p:attrName>
                                        </p:attrNameLst>
                                      </p:cBhvr>
                                      <p:to>
                                        <p:strVal val="visible"/>
                                      </p:to>
                                    </p:set>
                                    <p:animEffect transition="in" filter="checkerboard(across)">
                                      <p:cBhvr>
                                        <p:cTn id="40" dur="500"/>
                                        <p:tgtEl>
                                          <p:spTgt spid="102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4" grpId="0" autoUpdateAnimBg="0"/>
      <p:bldP spid="10245" grpId="0" autoUpdateAnimBg="0"/>
      <p:bldP spid="10246" grpId="0" autoUpdateAnimBg="0"/>
      <p:bldP spid="10247" grpId="0" autoUpdateAnimBg="0"/>
      <p:bldP spid="10248" grpId="0" animBg="1" autoUpdateAnimBg="0"/>
      <p:bldP spid="10249" grpId="0" animBg="1" autoUpdateAnimBg="0"/>
      <p:bldP spid="10250" grpId="0" animBg="1"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2"/>
          <p:cNvSpPr txBox="1">
            <a:spLocks noChangeArrowheads="1"/>
          </p:cNvSpPr>
          <p:nvPr/>
        </p:nvSpPr>
        <p:spPr bwMode="auto">
          <a:xfrm>
            <a:off x="838200" y="457200"/>
            <a:ext cx="76200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it-IT" altLang="it-IT" u="sng">
                <a:latin typeface="Bookman Old Style" pitchFamily="18" charset="0"/>
              </a:rPr>
              <a:t>Provvedimenti di mercato: </a:t>
            </a:r>
            <a:r>
              <a:rPr lang="it-IT" altLang="it-IT" b="1" u="sng">
                <a:latin typeface="Bookman Old Style" pitchFamily="18" charset="0"/>
              </a:rPr>
              <a:t>il conferimento di diritti di proprietà</a:t>
            </a:r>
            <a:endParaRPr lang="it-IT" altLang="it-IT" b="1">
              <a:latin typeface="Bookman Old Style" pitchFamily="18" charset="0"/>
            </a:endParaRPr>
          </a:p>
        </p:txBody>
      </p:sp>
      <p:sp>
        <p:nvSpPr>
          <p:cNvPr id="11267" name="Text Box 3"/>
          <p:cNvSpPr txBox="1">
            <a:spLocks noChangeArrowheads="1"/>
          </p:cNvSpPr>
          <p:nvPr/>
        </p:nvSpPr>
        <p:spPr bwMode="auto">
          <a:xfrm>
            <a:off x="457200" y="1905000"/>
            <a:ext cx="83058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it-IT" altLang="it-IT" sz="1800" i="1">
                <a:latin typeface="Bookman Old Style" pitchFamily="18" charset="0"/>
              </a:rPr>
              <a:t>Ex #1</a:t>
            </a:r>
            <a:r>
              <a:rPr lang="it-IT" altLang="it-IT" sz="1800">
                <a:latin typeface="Bookman Old Style" pitchFamily="18" charset="0"/>
              </a:rPr>
              <a:t>. </a:t>
            </a:r>
            <a:r>
              <a:rPr lang="it-IT" altLang="it-IT" sz="1800">
                <a:solidFill>
                  <a:srgbClr val="A50021"/>
                </a:solidFill>
                <a:latin typeface="Bookman Old Style" pitchFamily="18" charset="0"/>
              </a:rPr>
              <a:t>L’attività di R&amp;D delle imprese genera benefici esterni (</a:t>
            </a:r>
            <a:r>
              <a:rPr lang="it-IT" altLang="it-IT" sz="1800" u="sng">
                <a:solidFill>
                  <a:srgbClr val="A50021"/>
                </a:solidFill>
                <a:latin typeface="Bookman Old Style" pitchFamily="18" charset="0"/>
              </a:rPr>
              <a:t>Spillover tecnologico</a:t>
            </a:r>
            <a:r>
              <a:rPr lang="it-IT" altLang="it-IT" sz="1800">
                <a:solidFill>
                  <a:srgbClr val="A50021"/>
                </a:solidFill>
                <a:latin typeface="Bookman Old Style" pitchFamily="18" charset="0"/>
              </a:rPr>
              <a:t>) di cui le imprese non riescono ad </a:t>
            </a:r>
            <a:r>
              <a:rPr lang="it-IT" altLang="it-IT" sz="1800" u="sng">
                <a:solidFill>
                  <a:srgbClr val="A50021"/>
                </a:solidFill>
                <a:latin typeface="Bookman Old Style" pitchFamily="18" charset="0"/>
              </a:rPr>
              <a:t>appropriarsi</a:t>
            </a:r>
            <a:r>
              <a:rPr lang="it-IT" altLang="it-IT" sz="1800">
                <a:solidFill>
                  <a:srgbClr val="A50021"/>
                </a:solidFill>
                <a:latin typeface="Bookman Old Style" pitchFamily="18" charset="0"/>
              </a:rPr>
              <a:t> ……</a:t>
            </a:r>
            <a:endParaRPr lang="it-IT" altLang="it-IT" sz="1800" b="1">
              <a:solidFill>
                <a:srgbClr val="A50021"/>
              </a:solidFill>
              <a:latin typeface="Bookman Old Style" pitchFamily="18" charset="0"/>
            </a:endParaRPr>
          </a:p>
        </p:txBody>
      </p:sp>
      <p:sp>
        <p:nvSpPr>
          <p:cNvPr id="11268" name="Text Box 4"/>
          <p:cNvSpPr txBox="1">
            <a:spLocks noChangeArrowheads="1"/>
          </p:cNvSpPr>
          <p:nvPr/>
        </p:nvSpPr>
        <p:spPr bwMode="auto">
          <a:xfrm>
            <a:off x="1066800" y="2743200"/>
            <a:ext cx="2514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it-IT" altLang="it-IT" sz="2000" i="1"/>
              <a:t>Sussidi alla ricerca </a:t>
            </a:r>
            <a:endParaRPr lang="it-IT" altLang="it-IT" sz="2000" b="1"/>
          </a:p>
        </p:txBody>
      </p:sp>
      <p:grpSp>
        <p:nvGrpSpPr>
          <p:cNvPr id="11276" name="Group 12"/>
          <p:cNvGrpSpPr>
            <a:grpSpLocks/>
          </p:cNvGrpSpPr>
          <p:nvPr/>
        </p:nvGrpSpPr>
        <p:grpSpPr bwMode="auto">
          <a:xfrm>
            <a:off x="609600" y="3200400"/>
            <a:ext cx="3673475" cy="1601788"/>
            <a:chOff x="384" y="2016"/>
            <a:chExt cx="2314" cy="1009"/>
          </a:xfrm>
        </p:grpSpPr>
        <p:sp>
          <p:nvSpPr>
            <p:cNvPr id="11269" name="Text Box 5"/>
            <p:cNvSpPr txBox="1">
              <a:spLocks noChangeArrowheads="1"/>
            </p:cNvSpPr>
            <p:nvPr/>
          </p:nvSpPr>
          <p:spPr bwMode="auto">
            <a:xfrm>
              <a:off x="384" y="2448"/>
              <a:ext cx="2314" cy="5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it-IT" altLang="it-IT" sz="1800"/>
                <a:t>come misurare il beneficio sociale dello spillover tecnologico nei diversi settori ?</a:t>
              </a:r>
            </a:p>
          </p:txBody>
        </p:sp>
        <p:sp>
          <p:nvSpPr>
            <p:cNvPr id="11273" name="Line 9"/>
            <p:cNvSpPr>
              <a:spLocks noChangeShapeType="1"/>
            </p:cNvSpPr>
            <p:nvPr/>
          </p:nvSpPr>
          <p:spPr bwMode="auto">
            <a:xfrm>
              <a:off x="1440" y="2016"/>
              <a:ext cx="0" cy="43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nvGrpSpPr>
          <p:cNvPr id="11277" name="Group 13"/>
          <p:cNvGrpSpPr>
            <a:grpSpLocks/>
          </p:cNvGrpSpPr>
          <p:nvPr/>
        </p:nvGrpSpPr>
        <p:grpSpPr bwMode="auto">
          <a:xfrm>
            <a:off x="487362" y="4466431"/>
            <a:ext cx="3673475" cy="1525588"/>
            <a:chOff x="336" y="3024"/>
            <a:chExt cx="2314" cy="961"/>
          </a:xfrm>
        </p:grpSpPr>
        <p:sp>
          <p:nvSpPr>
            <p:cNvPr id="11270" name="Text Box 6"/>
            <p:cNvSpPr txBox="1">
              <a:spLocks noChangeArrowheads="1"/>
            </p:cNvSpPr>
            <p:nvPr/>
          </p:nvSpPr>
          <p:spPr bwMode="auto">
            <a:xfrm>
              <a:off x="336" y="3408"/>
              <a:ext cx="2314" cy="5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it-IT" altLang="it-IT" sz="1800" dirty="0"/>
                <a:t>in assenza di misurazioni oggettive la </a:t>
              </a:r>
              <a:r>
                <a:rPr lang="it-IT" altLang="it-IT" sz="1800" u="sng" dirty="0"/>
                <a:t>politica industriale</a:t>
              </a:r>
              <a:r>
                <a:rPr lang="it-IT" altLang="it-IT" sz="1800" dirty="0"/>
                <a:t> potrebbe essere distorta da obbiettivi </a:t>
              </a:r>
              <a:r>
                <a:rPr lang="it-IT" altLang="it-IT" sz="1800" dirty="0" smtClean="0"/>
                <a:t>opportunistici:</a:t>
              </a:r>
              <a:endParaRPr lang="it-IT" altLang="it-IT" sz="1800" dirty="0"/>
            </a:p>
          </p:txBody>
        </p:sp>
        <p:sp>
          <p:nvSpPr>
            <p:cNvPr id="11274" name="Line 10"/>
            <p:cNvSpPr>
              <a:spLocks noChangeShapeType="1"/>
            </p:cNvSpPr>
            <p:nvPr/>
          </p:nvSpPr>
          <p:spPr bwMode="auto">
            <a:xfrm>
              <a:off x="1440" y="3024"/>
              <a:ext cx="0" cy="384"/>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nvGrpSpPr>
          <p:cNvPr id="11278" name="Group 14"/>
          <p:cNvGrpSpPr>
            <a:grpSpLocks/>
          </p:cNvGrpSpPr>
          <p:nvPr/>
        </p:nvGrpSpPr>
        <p:grpSpPr bwMode="auto">
          <a:xfrm>
            <a:off x="5410200" y="2743200"/>
            <a:ext cx="3429000" cy="2455863"/>
            <a:chOff x="3408" y="1728"/>
            <a:chExt cx="2160" cy="1547"/>
          </a:xfrm>
        </p:grpSpPr>
        <p:sp>
          <p:nvSpPr>
            <p:cNvPr id="11271" name="Text Box 7"/>
            <p:cNvSpPr txBox="1">
              <a:spLocks noChangeArrowheads="1"/>
            </p:cNvSpPr>
            <p:nvPr/>
          </p:nvSpPr>
          <p:spPr bwMode="auto">
            <a:xfrm>
              <a:off x="3408" y="2352"/>
              <a:ext cx="2160" cy="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it-IT" altLang="it-IT" sz="1800" dirty="0">
                  <a:solidFill>
                    <a:srgbClr val="FF0000"/>
                  </a:solidFill>
                  <a:latin typeface="Bookman Old Style" pitchFamily="18" charset="0"/>
                </a:rPr>
                <a:t>Il brevetto tutela il diritto di proprietà dell’impresa sulla conoscenza generata dalla propria attività di Ricerca e Sviluppo </a:t>
              </a:r>
            </a:p>
          </p:txBody>
        </p:sp>
        <p:sp>
          <p:nvSpPr>
            <p:cNvPr id="11272" name="Text Box 8"/>
            <p:cNvSpPr txBox="1">
              <a:spLocks noChangeArrowheads="1"/>
            </p:cNvSpPr>
            <p:nvPr/>
          </p:nvSpPr>
          <p:spPr bwMode="auto">
            <a:xfrm>
              <a:off x="3504" y="1728"/>
              <a:ext cx="1920"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it-IT" altLang="it-IT" sz="2000" b="1" i="1">
                  <a:solidFill>
                    <a:srgbClr val="FF0000"/>
                  </a:solidFill>
                  <a:latin typeface="Bookman Old Style" pitchFamily="18" charset="0"/>
                </a:rPr>
                <a:t>Sistema dei Brevetti </a:t>
              </a:r>
              <a:endParaRPr lang="it-IT" altLang="it-IT" sz="2000" b="1">
                <a:solidFill>
                  <a:srgbClr val="FF0000"/>
                </a:solidFill>
                <a:latin typeface="Bookman Old Style" pitchFamily="18" charset="0"/>
              </a:endParaRPr>
            </a:p>
          </p:txBody>
        </p:sp>
        <p:sp>
          <p:nvSpPr>
            <p:cNvPr id="11275" name="Line 11"/>
            <p:cNvSpPr>
              <a:spLocks noChangeShapeType="1"/>
            </p:cNvSpPr>
            <p:nvPr/>
          </p:nvSpPr>
          <p:spPr bwMode="auto">
            <a:xfrm>
              <a:off x="4464" y="1968"/>
              <a:ext cx="0" cy="384"/>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nvGrpSpPr>
          <p:cNvPr id="6" name="Gruppo 5"/>
          <p:cNvGrpSpPr/>
          <p:nvPr/>
        </p:nvGrpSpPr>
        <p:grpSpPr>
          <a:xfrm>
            <a:off x="4716016" y="5076031"/>
            <a:ext cx="4572000" cy="1192985"/>
            <a:chOff x="4716016" y="5076031"/>
            <a:chExt cx="4572000" cy="1192985"/>
          </a:xfrm>
        </p:grpSpPr>
        <p:sp>
          <p:nvSpPr>
            <p:cNvPr id="3" name="Rettangolo 2"/>
            <p:cNvSpPr/>
            <p:nvPr/>
          </p:nvSpPr>
          <p:spPr>
            <a:xfrm>
              <a:off x="4716016" y="5684241"/>
              <a:ext cx="4572000" cy="584775"/>
            </a:xfrm>
            <a:prstGeom prst="rect">
              <a:avLst/>
            </a:prstGeom>
          </p:spPr>
          <p:txBody>
            <a:bodyPr>
              <a:spAutoFit/>
            </a:bodyPr>
            <a:lstStyle/>
            <a:p>
              <a:r>
                <a:rPr lang="it-IT" altLang="it-IT" sz="1600" dirty="0" smtClean="0">
                  <a:solidFill>
                    <a:srgbClr val="FF0000"/>
                  </a:solidFill>
                  <a:latin typeface="Bookman Old Style" pitchFamily="18" charset="0"/>
                </a:rPr>
                <a:t>Genesi del MERCATO DELLA CONOSCENZA</a:t>
              </a:r>
              <a:endParaRPr lang="it-IT" sz="1600" dirty="0"/>
            </a:p>
          </p:txBody>
        </p:sp>
        <p:cxnSp>
          <p:nvCxnSpPr>
            <p:cNvPr id="5" name="Connettore 2 4"/>
            <p:cNvCxnSpPr/>
            <p:nvPr/>
          </p:nvCxnSpPr>
          <p:spPr bwMode="auto">
            <a:xfrm>
              <a:off x="7086600" y="5076031"/>
              <a:ext cx="0" cy="457994"/>
            </a:xfrm>
            <a:prstGeom prst="straightConnector1">
              <a:avLst/>
            </a:prstGeom>
            <a:solidFill>
              <a:schemeClr val="accent1"/>
            </a:solidFill>
            <a:ln w="25400" cap="flat" cmpd="sng" algn="ctr">
              <a:solidFill>
                <a:srgbClr val="FF00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1267"/>
                                        </p:tgtEl>
                                        <p:attrNameLst>
                                          <p:attrName>style.visibility</p:attrName>
                                        </p:attrNameLst>
                                      </p:cBhvr>
                                      <p:to>
                                        <p:strVal val="visible"/>
                                      </p:to>
                                    </p:set>
                                    <p:animEffect transition="in" filter="dissolve">
                                      <p:cBhvr>
                                        <p:cTn id="7" dur="500"/>
                                        <p:tgtEl>
                                          <p:spTgt spid="1126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11268"/>
                                        </p:tgtEl>
                                        <p:attrNameLst>
                                          <p:attrName>style.visibility</p:attrName>
                                        </p:attrNameLst>
                                      </p:cBhvr>
                                      <p:to>
                                        <p:strVal val="visible"/>
                                      </p:to>
                                    </p:set>
                                    <p:anim calcmode="lin" valueType="num">
                                      <p:cBhvr additive="base">
                                        <p:cTn id="12" dur="500" fill="hold"/>
                                        <p:tgtEl>
                                          <p:spTgt spid="11268"/>
                                        </p:tgtEl>
                                        <p:attrNameLst>
                                          <p:attrName>ppt_x</p:attrName>
                                        </p:attrNameLst>
                                      </p:cBhvr>
                                      <p:tavLst>
                                        <p:tav tm="0">
                                          <p:val>
                                            <p:strVal val="0-#ppt_w/2"/>
                                          </p:val>
                                        </p:tav>
                                        <p:tav tm="100000">
                                          <p:val>
                                            <p:strVal val="#ppt_x"/>
                                          </p:val>
                                        </p:tav>
                                      </p:tavLst>
                                    </p:anim>
                                    <p:anim calcmode="lin" valueType="num">
                                      <p:cBhvr additive="base">
                                        <p:cTn id="13" dur="500" fill="hold"/>
                                        <p:tgtEl>
                                          <p:spTgt spid="11268"/>
                                        </p:tgtEl>
                                        <p:attrNameLst>
                                          <p:attrName>ppt_y</p:attrName>
                                        </p:attrNameLst>
                                      </p:cBhvr>
                                      <p:tavLst>
                                        <p:tav tm="0">
                                          <p:val>
                                            <p:strVal val="#ppt_y"/>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9" presetClass="entr" presetSubtype="0" fill="hold" nodeType="clickEffect">
                                  <p:stCondLst>
                                    <p:cond delay="0"/>
                                  </p:stCondLst>
                                  <p:childTnLst>
                                    <p:set>
                                      <p:cBhvr>
                                        <p:cTn id="17" dur="1" fill="hold">
                                          <p:stCondLst>
                                            <p:cond delay="0"/>
                                          </p:stCondLst>
                                        </p:cTn>
                                        <p:tgtEl>
                                          <p:spTgt spid="11276"/>
                                        </p:tgtEl>
                                        <p:attrNameLst>
                                          <p:attrName>style.visibility</p:attrName>
                                        </p:attrNameLst>
                                      </p:cBhvr>
                                      <p:to>
                                        <p:strVal val="visible"/>
                                      </p:to>
                                    </p:set>
                                    <p:animEffect transition="in" filter="dissolve">
                                      <p:cBhvr>
                                        <p:cTn id="18" dur="500"/>
                                        <p:tgtEl>
                                          <p:spTgt spid="11276"/>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9" presetClass="entr" presetSubtype="0" fill="hold" nodeType="clickEffect">
                                  <p:stCondLst>
                                    <p:cond delay="0"/>
                                  </p:stCondLst>
                                  <p:childTnLst>
                                    <p:set>
                                      <p:cBhvr>
                                        <p:cTn id="22" dur="1" fill="hold">
                                          <p:stCondLst>
                                            <p:cond delay="0"/>
                                          </p:stCondLst>
                                        </p:cTn>
                                        <p:tgtEl>
                                          <p:spTgt spid="11277"/>
                                        </p:tgtEl>
                                        <p:attrNameLst>
                                          <p:attrName>style.visibility</p:attrName>
                                        </p:attrNameLst>
                                      </p:cBhvr>
                                      <p:to>
                                        <p:strVal val="visible"/>
                                      </p:to>
                                    </p:set>
                                    <p:animEffect transition="in" filter="dissolve">
                                      <p:cBhvr>
                                        <p:cTn id="23" dur="500"/>
                                        <p:tgtEl>
                                          <p:spTgt spid="11277"/>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5" presetClass="entr" presetSubtype="0" fill="hold" nodeType="clickEffect">
                                  <p:stCondLst>
                                    <p:cond delay="0"/>
                                  </p:stCondLst>
                                  <p:childTnLst>
                                    <p:set>
                                      <p:cBhvr>
                                        <p:cTn id="27" dur="1" fill="hold">
                                          <p:stCondLst>
                                            <p:cond delay="0"/>
                                          </p:stCondLst>
                                        </p:cTn>
                                        <p:tgtEl>
                                          <p:spTgt spid="11278"/>
                                        </p:tgtEl>
                                        <p:attrNameLst>
                                          <p:attrName>style.visibility</p:attrName>
                                        </p:attrNameLst>
                                      </p:cBhvr>
                                      <p:to>
                                        <p:strVal val="visible"/>
                                      </p:to>
                                    </p:set>
                                    <p:anim calcmode="lin" valueType="num">
                                      <p:cBhvr>
                                        <p:cTn id="28" dur="1000" fill="hold"/>
                                        <p:tgtEl>
                                          <p:spTgt spid="11278"/>
                                        </p:tgtEl>
                                        <p:attrNameLst>
                                          <p:attrName>ppt_w</p:attrName>
                                        </p:attrNameLst>
                                      </p:cBhvr>
                                      <p:tavLst>
                                        <p:tav tm="0">
                                          <p:val>
                                            <p:fltVal val="0"/>
                                          </p:val>
                                        </p:tav>
                                        <p:tav tm="100000">
                                          <p:val>
                                            <p:strVal val="#ppt_w"/>
                                          </p:val>
                                        </p:tav>
                                      </p:tavLst>
                                    </p:anim>
                                    <p:anim calcmode="lin" valueType="num">
                                      <p:cBhvr>
                                        <p:cTn id="29" dur="1000" fill="hold"/>
                                        <p:tgtEl>
                                          <p:spTgt spid="11278"/>
                                        </p:tgtEl>
                                        <p:attrNameLst>
                                          <p:attrName>ppt_h</p:attrName>
                                        </p:attrNameLst>
                                      </p:cBhvr>
                                      <p:tavLst>
                                        <p:tav tm="0">
                                          <p:val>
                                            <p:fltVal val="0"/>
                                          </p:val>
                                        </p:tav>
                                        <p:tav tm="100000">
                                          <p:val>
                                            <p:strVal val="#ppt_h"/>
                                          </p:val>
                                        </p:tav>
                                      </p:tavLst>
                                    </p:anim>
                                    <p:anim calcmode="lin" valueType="num">
                                      <p:cBhvr>
                                        <p:cTn id="30" dur="1000" fill="hold"/>
                                        <p:tgtEl>
                                          <p:spTgt spid="11278"/>
                                        </p:tgtEl>
                                        <p:attrNameLst>
                                          <p:attrName>ppt_x</p:attrName>
                                        </p:attrNameLst>
                                      </p:cBhvr>
                                      <p:tavLst>
                                        <p:tav tm="0" fmla="#ppt_x+(cos(-2*pi*(1-$))*-#ppt_x-sin(-2*pi*(1-$))*(1-#ppt_y))*(1-$)">
                                          <p:val>
                                            <p:fltVal val="0"/>
                                          </p:val>
                                        </p:tav>
                                        <p:tav tm="100000">
                                          <p:val>
                                            <p:fltVal val="1"/>
                                          </p:val>
                                        </p:tav>
                                      </p:tavLst>
                                    </p:anim>
                                    <p:anim calcmode="lin" valueType="num">
                                      <p:cBhvr>
                                        <p:cTn id="31" dur="1000" fill="hold"/>
                                        <p:tgtEl>
                                          <p:spTgt spid="11278"/>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2" fill="hold">
                      <p:stCondLst>
                        <p:cond delay="indefinite"/>
                      </p:stCondLst>
                      <p:childTnLst>
                        <p:par>
                          <p:cTn id="33" fill="hold">
                            <p:stCondLst>
                              <p:cond delay="0"/>
                            </p:stCondLst>
                            <p:childTnLst>
                              <p:par>
                                <p:cTn id="34" presetID="21" presetClass="entr" presetSubtype="1" fill="hold" nodeType="clickEffect">
                                  <p:stCondLst>
                                    <p:cond delay="0"/>
                                  </p:stCondLst>
                                  <p:childTnLst>
                                    <p:set>
                                      <p:cBhvr>
                                        <p:cTn id="35" dur="1" fill="hold">
                                          <p:stCondLst>
                                            <p:cond delay="0"/>
                                          </p:stCondLst>
                                        </p:cTn>
                                        <p:tgtEl>
                                          <p:spTgt spid="6"/>
                                        </p:tgtEl>
                                        <p:attrNameLst>
                                          <p:attrName>style.visibility</p:attrName>
                                        </p:attrNameLst>
                                      </p:cBhvr>
                                      <p:to>
                                        <p:strVal val="visible"/>
                                      </p:to>
                                    </p:set>
                                    <p:animEffect transition="in" filter="wheel(1)">
                                      <p:cBhvr>
                                        <p:cTn id="36"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autoUpdateAnimBg="0"/>
      <p:bldP spid="11268"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2"/>
          <p:cNvSpPr txBox="1">
            <a:spLocks noChangeArrowheads="1"/>
          </p:cNvSpPr>
          <p:nvPr/>
        </p:nvSpPr>
        <p:spPr bwMode="auto">
          <a:xfrm>
            <a:off x="533400" y="533400"/>
            <a:ext cx="8305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it-IT" altLang="it-IT" sz="1800" i="1">
                <a:latin typeface="Bookman Old Style" pitchFamily="18" charset="0"/>
              </a:rPr>
              <a:t>Ex #2</a:t>
            </a:r>
            <a:r>
              <a:rPr lang="it-IT" altLang="it-IT" sz="1800">
                <a:latin typeface="Bookman Old Style" pitchFamily="18" charset="0"/>
              </a:rPr>
              <a:t>. </a:t>
            </a:r>
            <a:r>
              <a:rPr lang="it-IT" altLang="it-IT" sz="1800">
                <a:solidFill>
                  <a:srgbClr val="A50021"/>
                </a:solidFill>
                <a:latin typeface="Bookman Old Style" pitchFamily="18" charset="0"/>
              </a:rPr>
              <a:t>L’inquinamento atmosferico e il sistema dei permessi negoziabili</a:t>
            </a:r>
            <a:endParaRPr lang="it-IT" altLang="it-IT" sz="1800" b="1">
              <a:solidFill>
                <a:srgbClr val="A50021"/>
              </a:solidFill>
              <a:latin typeface="Bookman Old Style" pitchFamily="18" charset="0"/>
            </a:endParaRPr>
          </a:p>
        </p:txBody>
      </p:sp>
      <p:sp>
        <p:nvSpPr>
          <p:cNvPr id="12292" name="Text Box 4"/>
          <p:cNvSpPr txBox="1">
            <a:spLocks noChangeArrowheads="1"/>
          </p:cNvSpPr>
          <p:nvPr/>
        </p:nvSpPr>
        <p:spPr bwMode="auto">
          <a:xfrm>
            <a:off x="457200" y="1066800"/>
            <a:ext cx="8305800" cy="2132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it-IT" altLang="it-IT" sz="1600" i="1"/>
              <a:t>dal  “Libro verde” della Commissione Europea, del 28 marzo 2007</a:t>
            </a:r>
            <a:endParaRPr lang="it-IT" altLang="it-IT" i="1"/>
          </a:p>
          <a:p>
            <a:pPr algn="l"/>
            <a:endParaRPr lang="it-IT" altLang="it-IT" sz="1800"/>
          </a:p>
          <a:p>
            <a:pPr algn="l"/>
            <a:r>
              <a:rPr lang="it-IT" altLang="it-IT" sz="1400"/>
              <a:t>“…gli strumenti che agiscono sui quantitativi fissando un massimale di emissione (in termini assoluti o per unità di prodotto): rientrano in questa categoria i sistemi di </a:t>
            </a:r>
            <a:r>
              <a:rPr lang="it-IT" altLang="it-IT" sz="1400" b="1"/>
              <a:t>permessi negoziabili</a:t>
            </a:r>
            <a:r>
              <a:rPr lang="it-IT" altLang="it-IT" sz="1400"/>
              <a:t>, ad esempio il </a:t>
            </a:r>
            <a:r>
              <a:rPr lang="it-IT" altLang="it-IT" sz="1400" u="sng"/>
              <a:t>sistema di scambio di quote di emissione di gas ad effetto serra</a:t>
            </a:r>
            <a:r>
              <a:rPr lang="it-IT" altLang="it-IT" sz="1400"/>
              <a:t>, nell'ambito dei quali si fissa un massimale di sostanza inquinante che può essere emessa. Il quantitativo in questione è suddiviso tra gli operatori economici ed è scambiato su un apposito mercato dai medesimi in funzione della loro capacità di rispettare o meno il limite di emissione (coloro che emettono meno inquinanti del previsto vendono le quote non utilizzate, mentre coloro che emettono più inquinanti del previsto acquistano le quote mancanti</a:t>
            </a:r>
            <a:r>
              <a:rPr lang="it-IT" altLang="it-IT" sz="1600"/>
              <a:t>.”</a:t>
            </a:r>
          </a:p>
        </p:txBody>
      </p:sp>
      <p:grpSp>
        <p:nvGrpSpPr>
          <p:cNvPr id="12311" name="Group 23"/>
          <p:cNvGrpSpPr>
            <a:grpSpLocks/>
          </p:cNvGrpSpPr>
          <p:nvPr/>
        </p:nvGrpSpPr>
        <p:grpSpPr bwMode="auto">
          <a:xfrm>
            <a:off x="2438400" y="3505200"/>
            <a:ext cx="5426075" cy="2728913"/>
            <a:chOff x="1536" y="2208"/>
            <a:chExt cx="3418" cy="1719"/>
          </a:xfrm>
        </p:grpSpPr>
        <p:sp>
          <p:nvSpPr>
            <p:cNvPr id="12300" name="Line 12"/>
            <p:cNvSpPr>
              <a:spLocks noChangeShapeType="1"/>
            </p:cNvSpPr>
            <p:nvPr/>
          </p:nvSpPr>
          <p:spPr bwMode="auto">
            <a:xfrm>
              <a:off x="1832" y="2326"/>
              <a:ext cx="0" cy="133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nvGrpSpPr>
            <p:cNvPr id="12310" name="Group 22"/>
            <p:cNvGrpSpPr>
              <a:grpSpLocks/>
            </p:cNvGrpSpPr>
            <p:nvPr/>
          </p:nvGrpSpPr>
          <p:grpSpPr bwMode="auto">
            <a:xfrm>
              <a:off x="1536" y="2208"/>
              <a:ext cx="3418" cy="1719"/>
              <a:chOff x="1536" y="2208"/>
              <a:chExt cx="3418" cy="1719"/>
            </a:xfrm>
          </p:grpSpPr>
          <p:sp>
            <p:nvSpPr>
              <p:cNvPr id="12295" name="Text Box 7"/>
              <p:cNvSpPr txBox="1">
                <a:spLocks noChangeArrowheads="1"/>
              </p:cNvSpPr>
              <p:nvPr/>
            </p:nvSpPr>
            <p:spPr bwMode="auto">
              <a:xfrm>
                <a:off x="3332" y="3383"/>
                <a:ext cx="231"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a:latin typeface="Bookman Old Style" pitchFamily="18" charset="0"/>
                  </a:rPr>
                  <a:t>D</a:t>
                </a:r>
              </a:p>
            </p:txBody>
          </p:sp>
          <p:sp>
            <p:nvSpPr>
              <p:cNvPr id="12297" name="Line 9"/>
              <p:cNvSpPr>
                <a:spLocks noChangeShapeType="1"/>
              </p:cNvSpPr>
              <p:nvPr/>
            </p:nvSpPr>
            <p:spPr bwMode="auto">
              <a:xfrm flipH="1">
                <a:off x="1824" y="2928"/>
                <a:ext cx="720"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2298" name="Rectangle 10"/>
              <p:cNvSpPr>
                <a:spLocks noChangeArrowheads="1"/>
              </p:cNvSpPr>
              <p:nvPr/>
            </p:nvSpPr>
            <p:spPr bwMode="auto">
              <a:xfrm>
                <a:off x="2448" y="3696"/>
                <a:ext cx="231"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a:latin typeface="Bookman Old Style" pitchFamily="18" charset="0"/>
                  </a:rPr>
                  <a:t>Q</a:t>
                </a:r>
                <a:endParaRPr lang="it-IT" altLang="it-IT" sz="1000">
                  <a:latin typeface="Bookman Old Style" pitchFamily="18" charset="0"/>
                </a:endParaRPr>
              </a:p>
            </p:txBody>
          </p:sp>
          <p:sp>
            <p:nvSpPr>
              <p:cNvPr id="12299" name="Rectangle 11"/>
              <p:cNvSpPr>
                <a:spLocks noChangeArrowheads="1"/>
              </p:cNvSpPr>
              <p:nvPr/>
            </p:nvSpPr>
            <p:spPr bwMode="auto">
              <a:xfrm>
                <a:off x="1536" y="2784"/>
                <a:ext cx="263"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it-IT" altLang="it-IT" sz="1800">
                    <a:latin typeface="Bookman Old Style" pitchFamily="18" charset="0"/>
                  </a:rPr>
                  <a:t>P</a:t>
                </a:r>
                <a:r>
                  <a:rPr lang="it-IT" altLang="it-IT" sz="1000">
                    <a:latin typeface="Bookman Old Style" pitchFamily="18" charset="0"/>
                  </a:rPr>
                  <a:t>E</a:t>
                </a:r>
                <a:endParaRPr lang="it-IT" altLang="it-IT" sz="600">
                  <a:latin typeface="Bookman Old Style" pitchFamily="18" charset="0"/>
                </a:endParaRPr>
              </a:p>
            </p:txBody>
          </p:sp>
          <p:sp>
            <p:nvSpPr>
              <p:cNvPr id="12301" name="Line 13"/>
              <p:cNvSpPr>
                <a:spLocks noChangeShapeType="1"/>
              </p:cNvSpPr>
              <p:nvPr/>
            </p:nvSpPr>
            <p:spPr bwMode="auto">
              <a:xfrm>
                <a:off x="1832" y="3665"/>
                <a:ext cx="1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2302" name="Text Box 14"/>
              <p:cNvSpPr txBox="1">
                <a:spLocks noChangeArrowheads="1"/>
              </p:cNvSpPr>
              <p:nvPr/>
            </p:nvSpPr>
            <p:spPr bwMode="auto">
              <a:xfrm>
                <a:off x="3408" y="3682"/>
                <a:ext cx="1546"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400">
                    <a:latin typeface="Bookman Old Style" pitchFamily="18" charset="0"/>
                  </a:rPr>
                  <a:t>Quantità di inquinamento</a:t>
                </a:r>
              </a:p>
            </p:txBody>
          </p:sp>
          <p:sp>
            <p:nvSpPr>
              <p:cNvPr id="12303" name="Text Box 15"/>
              <p:cNvSpPr txBox="1">
                <a:spLocks noChangeArrowheads="1"/>
              </p:cNvSpPr>
              <p:nvPr/>
            </p:nvSpPr>
            <p:spPr bwMode="auto">
              <a:xfrm>
                <a:off x="1632" y="2256"/>
                <a:ext cx="205"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a:latin typeface="Bookman Old Style" pitchFamily="18" charset="0"/>
                  </a:rPr>
                  <a:t>P</a:t>
                </a:r>
              </a:p>
            </p:txBody>
          </p:sp>
          <p:sp>
            <p:nvSpPr>
              <p:cNvPr id="12304" name="Line 16"/>
              <p:cNvSpPr>
                <a:spLocks noChangeShapeType="1"/>
              </p:cNvSpPr>
              <p:nvPr/>
            </p:nvSpPr>
            <p:spPr bwMode="auto">
              <a:xfrm>
                <a:off x="1932" y="2503"/>
                <a:ext cx="1400" cy="951"/>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2307" name="Line 19"/>
              <p:cNvSpPr>
                <a:spLocks noChangeShapeType="1"/>
              </p:cNvSpPr>
              <p:nvPr/>
            </p:nvSpPr>
            <p:spPr bwMode="auto">
              <a:xfrm>
                <a:off x="2544" y="2304"/>
                <a:ext cx="0" cy="1344"/>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2308" name="Text Box 20"/>
              <p:cNvSpPr txBox="1">
                <a:spLocks noChangeArrowheads="1"/>
              </p:cNvSpPr>
              <p:nvPr/>
            </p:nvSpPr>
            <p:spPr bwMode="auto">
              <a:xfrm>
                <a:off x="2640" y="2208"/>
                <a:ext cx="1193" cy="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400">
                    <a:latin typeface="Bookman Old Style" pitchFamily="18" charset="0"/>
                  </a:rPr>
                  <a:t>Offerta di permessi </a:t>
                </a:r>
              </a:p>
              <a:p>
                <a:pPr algn="l"/>
                <a:r>
                  <a:rPr lang="it-IT" altLang="it-IT" sz="1400">
                    <a:latin typeface="Bookman Old Style" pitchFamily="18" charset="0"/>
                  </a:rPr>
                  <a:t>di emissione</a:t>
                </a:r>
              </a:p>
            </p:txBody>
          </p:sp>
        </p:grpSp>
      </p:grpSp>
      <p:sp>
        <p:nvSpPr>
          <p:cNvPr id="12309" name="Rectangle 21"/>
          <p:cNvSpPr>
            <a:spLocks noChangeArrowheads="1"/>
          </p:cNvSpPr>
          <p:nvPr/>
        </p:nvSpPr>
        <p:spPr bwMode="auto">
          <a:xfrm>
            <a:off x="1600200" y="6324600"/>
            <a:ext cx="63293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600" i="1" dirty="0"/>
              <a:t>in conclusione, citando da “Il Libro verde” della Commissione Europea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2292"/>
                                        </p:tgtEl>
                                        <p:attrNameLst>
                                          <p:attrName>style.visibility</p:attrName>
                                        </p:attrNameLst>
                                      </p:cBhvr>
                                      <p:to>
                                        <p:strVal val="visible"/>
                                      </p:to>
                                    </p:set>
                                    <p:animEffect transition="in" filter="dissolve">
                                      <p:cBhvr>
                                        <p:cTn id="7" dur="500"/>
                                        <p:tgtEl>
                                          <p:spTgt spid="1229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12311"/>
                                        </p:tgtEl>
                                        <p:attrNameLst>
                                          <p:attrName>style.visibility</p:attrName>
                                        </p:attrNameLst>
                                      </p:cBhvr>
                                      <p:to>
                                        <p:strVal val="visible"/>
                                      </p:to>
                                    </p:set>
                                    <p:animEffect transition="in" filter="box(in)">
                                      <p:cBhvr>
                                        <p:cTn id="12" dur="500"/>
                                        <p:tgtEl>
                                          <p:spTgt spid="1231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2" fill="hold" grpId="0" nodeType="clickEffect">
                                  <p:stCondLst>
                                    <p:cond delay="0"/>
                                  </p:stCondLst>
                                  <p:childTnLst>
                                    <p:set>
                                      <p:cBhvr>
                                        <p:cTn id="16" dur="1" fill="hold">
                                          <p:stCondLst>
                                            <p:cond delay="0"/>
                                          </p:stCondLst>
                                        </p:cTn>
                                        <p:tgtEl>
                                          <p:spTgt spid="12309"/>
                                        </p:tgtEl>
                                        <p:attrNameLst>
                                          <p:attrName>style.visibility</p:attrName>
                                        </p:attrNameLst>
                                      </p:cBhvr>
                                      <p:to>
                                        <p:strVal val="visible"/>
                                      </p:to>
                                    </p:set>
                                    <p:animEffect transition="in" filter="wipe(right)">
                                      <p:cBhvr>
                                        <p:cTn id="17" dur="500"/>
                                        <p:tgtEl>
                                          <p:spTgt spid="123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2" grpId="0" autoUpdateAnimBg="0"/>
      <p:bldP spid="12309"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Text Box 3"/>
          <p:cNvSpPr txBox="1">
            <a:spLocks noChangeArrowheads="1"/>
          </p:cNvSpPr>
          <p:nvPr/>
        </p:nvSpPr>
        <p:spPr bwMode="auto">
          <a:xfrm>
            <a:off x="467544" y="228600"/>
            <a:ext cx="7776864" cy="16619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l"/>
            <a:r>
              <a:rPr lang="it-IT" altLang="it-IT" sz="1600" u="sng" dirty="0" smtClean="0">
                <a:solidFill>
                  <a:srgbClr val="7030A0"/>
                </a:solidFill>
                <a:cs typeface="Times New Roman" pitchFamily="18" charset="0"/>
              </a:rPr>
              <a:t>Se </a:t>
            </a:r>
            <a:r>
              <a:rPr lang="it-IT" altLang="it-IT" sz="1600" u="sng" dirty="0">
                <a:solidFill>
                  <a:srgbClr val="7030A0"/>
                </a:solidFill>
                <a:cs typeface="Times New Roman" pitchFamily="18" charset="0"/>
              </a:rPr>
              <a:t>scelti correttamente e concepiti adeguatamente, gli strumenti di </a:t>
            </a:r>
            <a:r>
              <a:rPr lang="it-IT" altLang="it-IT" sz="1600" u="sng" dirty="0" smtClean="0">
                <a:solidFill>
                  <a:srgbClr val="7030A0"/>
                </a:solidFill>
                <a:cs typeface="Times New Roman" pitchFamily="18" charset="0"/>
              </a:rPr>
              <a:t>mercato presentano </a:t>
            </a:r>
            <a:r>
              <a:rPr lang="it-IT" altLang="it-IT" sz="1600" u="sng" dirty="0">
                <a:solidFill>
                  <a:srgbClr val="7030A0"/>
                </a:solidFill>
                <a:cs typeface="Times New Roman" pitchFamily="18" charset="0"/>
              </a:rPr>
              <a:t>alcuni vantaggi rispetto agli strumenti </a:t>
            </a:r>
            <a:r>
              <a:rPr lang="it-IT" altLang="it-IT" sz="1600" u="sng" dirty="0" smtClean="0">
                <a:solidFill>
                  <a:srgbClr val="7030A0"/>
                </a:solidFill>
                <a:cs typeface="Times New Roman" pitchFamily="18" charset="0"/>
              </a:rPr>
              <a:t>normativi (autoritativi):</a:t>
            </a:r>
            <a:endParaRPr lang="en-US" altLang="it-IT" sz="1600" u="sng" dirty="0">
              <a:solidFill>
                <a:srgbClr val="7030A0"/>
              </a:solidFill>
              <a:cs typeface="Times New Roman" pitchFamily="18" charset="0"/>
            </a:endParaRPr>
          </a:p>
          <a:p>
            <a:pPr algn="l"/>
            <a:r>
              <a:rPr lang="it-IT" altLang="it-IT" sz="1400" dirty="0">
                <a:cs typeface="Times New Roman" pitchFamily="18" charset="0"/>
              </a:rPr>
              <a:t> </a:t>
            </a:r>
            <a:endParaRPr lang="en-US" altLang="it-IT" sz="1400" dirty="0">
              <a:cs typeface="Times New Roman" pitchFamily="18" charset="0"/>
            </a:endParaRPr>
          </a:p>
          <a:p>
            <a:pPr algn="l"/>
            <a:r>
              <a:rPr lang="it-IT" altLang="it-IT" sz="1400" dirty="0">
                <a:cs typeface="Times New Roman" pitchFamily="18" charset="0"/>
              </a:rPr>
              <a:t> </a:t>
            </a:r>
            <a:endParaRPr lang="en-US" altLang="it-IT" sz="1400" dirty="0">
              <a:cs typeface="Times New Roman" pitchFamily="18" charset="0"/>
            </a:endParaRPr>
          </a:p>
          <a:p>
            <a:pPr algn="l"/>
            <a:r>
              <a:rPr lang="it-IT" altLang="it-IT" sz="1400" dirty="0">
                <a:cs typeface="Times New Roman" pitchFamily="18" charset="0"/>
              </a:rPr>
              <a:t> </a:t>
            </a:r>
            <a:endParaRPr lang="en-US" altLang="it-IT" sz="1400" dirty="0">
              <a:cs typeface="Times New Roman" pitchFamily="18" charset="0"/>
            </a:endParaRPr>
          </a:p>
          <a:p>
            <a:pPr algn="l"/>
            <a:r>
              <a:rPr lang="it-IT" altLang="it-IT" sz="1400" dirty="0">
                <a:cs typeface="Times New Roman" pitchFamily="18" charset="0"/>
              </a:rPr>
              <a:t> </a:t>
            </a:r>
            <a:endParaRPr lang="en-US" altLang="it-IT" sz="1400" dirty="0">
              <a:cs typeface="Times New Roman" pitchFamily="18" charset="0"/>
            </a:endParaRPr>
          </a:p>
          <a:p>
            <a:pPr algn="l"/>
            <a:endParaRPr lang="it-IT" altLang="it-IT" sz="1400" dirty="0"/>
          </a:p>
        </p:txBody>
      </p:sp>
      <p:sp>
        <p:nvSpPr>
          <p:cNvPr id="2" name="Rettangolo 1"/>
          <p:cNvSpPr/>
          <p:nvPr/>
        </p:nvSpPr>
        <p:spPr>
          <a:xfrm>
            <a:off x="1053555" y="1196752"/>
            <a:ext cx="7698432" cy="830997"/>
          </a:xfrm>
          <a:prstGeom prst="rect">
            <a:avLst/>
          </a:prstGeom>
          <a:ln>
            <a:solidFill>
              <a:srgbClr val="9933FF"/>
            </a:solidFill>
          </a:ln>
        </p:spPr>
        <p:txBody>
          <a:bodyPr wrap="square">
            <a:spAutoFit/>
          </a:bodyPr>
          <a:lstStyle/>
          <a:p>
            <a:pPr algn="l"/>
            <a:r>
              <a:rPr lang="it-IT" altLang="it-IT" sz="1600" dirty="0" smtClean="0">
                <a:cs typeface="Times New Roman" pitchFamily="18" charset="0"/>
              </a:rPr>
              <a:t>migliorano </a:t>
            </a:r>
            <a:r>
              <a:rPr lang="it-IT" altLang="it-IT" sz="1600" dirty="0">
                <a:cs typeface="Times New Roman" pitchFamily="18" charset="0"/>
              </a:rPr>
              <a:t>i segnali dei prezzi, attribuendo un valore ai costi esterni delle attività economiche, così che i soggetti economici possano tenerne conto e modificare il loro comportamento al fine di ridurre gli effetti negativi.</a:t>
            </a:r>
            <a:endParaRPr lang="en-US" altLang="it-IT" sz="1600" dirty="0">
              <a:cs typeface="Times New Roman" pitchFamily="18" charset="0"/>
            </a:endParaRPr>
          </a:p>
        </p:txBody>
      </p:sp>
      <p:sp>
        <p:nvSpPr>
          <p:cNvPr id="3" name="Rettangolo 2"/>
          <p:cNvSpPr/>
          <p:nvPr/>
        </p:nvSpPr>
        <p:spPr>
          <a:xfrm>
            <a:off x="2483768" y="3974306"/>
            <a:ext cx="4572000" cy="1077218"/>
          </a:xfrm>
          <a:prstGeom prst="rect">
            <a:avLst/>
          </a:prstGeom>
          <a:ln>
            <a:solidFill>
              <a:srgbClr val="9933FF"/>
            </a:solidFill>
          </a:ln>
        </p:spPr>
        <p:txBody>
          <a:bodyPr>
            <a:spAutoFit/>
          </a:bodyPr>
          <a:lstStyle/>
          <a:p>
            <a:pPr algn="l"/>
            <a:r>
              <a:rPr lang="it-IT" altLang="it-IT" sz="1600" dirty="0">
                <a:cs typeface="Times New Roman" pitchFamily="18" charset="0"/>
              </a:rPr>
              <a:t>- offrono una maggiore flessibilità alle imprese nel conseguimento dei loro obiettivi e diminuiscono pertanto i costi complessivi da esse sostenuti per conformarsi alla normativa;</a:t>
            </a:r>
            <a:endParaRPr lang="en-US" altLang="it-IT" sz="1600" dirty="0">
              <a:cs typeface="Times New Roman" pitchFamily="18" charset="0"/>
            </a:endParaRPr>
          </a:p>
        </p:txBody>
      </p:sp>
      <p:sp>
        <p:nvSpPr>
          <p:cNvPr id="4" name="Rettangolo 3"/>
          <p:cNvSpPr/>
          <p:nvPr/>
        </p:nvSpPr>
        <p:spPr>
          <a:xfrm>
            <a:off x="2483768" y="2564904"/>
            <a:ext cx="4572000" cy="1077218"/>
          </a:xfrm>
          <a:prstGeom prst="rect">
            <a:avLst/>
          </a:prstGeom>
          <a:ln>
            <a:solidFill>
              <a:srgbClr val="9933FF"/>
            </a:solidFill>
          </a:ln>
        </p:spPr>
        <p:txBody>
          <a:bodyPr>
            <a:spAutoFit/>
          </a:bodyPr>
          <a:lstStyle/>
          <a:p>
            <a:pPr algn="l"/>
            <a:r>
              <a:rPr lang="it-IT" altLang="it-IT" sz="1600" dirty="0">
                <a:cs typeface="Times New Roman" pitchFamily="18" charset="0"/>
              </a:rPr>
              <a:t>- incitano le imprese ad impegnarsi, a più lungo termine, sulla via dell'innovazione tecnologica per ridurre ulteriormente gli effetti negativi sull'ambiente ("efficienza dinamica");</a:t>
            </a:r>
            <a:endParaRPr lang="en-US" altLang="it-IT" sz="1600" dirty="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nvSpPr>
        <p:spPr bwMode="auto">
          <a:xfrm>
            <a:off x="1676400" y="455613"/>
            <a:ext cx="551021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600" b="1" u="sng">
                <a:latin typeface="Bookman Old Style" pitchFamily="18" charset="0"/>
              </a:rPr>
              <a:t>LE   SOLUZIONI  PRIVATE   ALLE   ESTERNALITA’</a:t>
            </a:r>
            <a:endParaRPr lang="it-IT" altLang="it-IT" sz="1600" b="1">
              <a:latin typeface="Bookman Old Style" pitchFamily="18" charset="0"/>
            </a:endParaRPr>
          </a:p>
        </p:txBody>
      </p:sp>
      <p:sp>
        <p:nvSpPr>
          <p:cNvPr id="15363" name="Text Box 3"/>
          <p:cNvSpPr txBox="1">
            <a:spLocks noChangeArrowheads="1"/>
          </p:cNvSpPr>
          <p:nvPr/>
        </p:nvSpPr>
        <p:spPr bwMode="auto">
          <a:xfrm>
            <a:off x="1371600" y="1447800"/>
            <a:ext cx="6324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1" algn="l"/>
            <a:r>
              <a:rPr lang="it-IT" altLang="it-IT" sz="2000">
                <a:latin typeface="Bookman Old Style" pitchFamily="18" charset="0"/>
              </a:rPr>
              <a:t>1)	L’adozione di codici etici o sanzioni sociali</a:t>
            </a:r>
          </a:p>
        </p:txBody>
      </p:sp>
      <p:sp>
        <p:nvSpPr>
          <p:cNvPr id="15364" name="Text Box 4"/>
          <p:cNvSpPr txBox="1">
            <a:spLocks noChangeArrowheads="1"/>
          </p:cNvSpPr>
          <p:nvPr/>
        </p:nvSpPr>
        <p:spPr bwMode="auto">
          <a:xfrm>
            <a:off x="1371600" y="2514600"/>
            <a:ext cx="63246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1" algn="l"/>
            <a:r>
              <a:rPr lang="it-IT" altLang="it-IT" sz="2000">
                <a:latin typeface="Bookman Old Style" pitchFamily="18" charset="0"/>
              </a:rPr>
              <a:t>2)	La beneficenza e l’attività di enti e     	fondazioni deputati a gestirla</a:t>
            </a:r>
          </a:p>
        </p:txBody>
      </p:sp>
      <p:sp>
        <p:nvSpPr>
          <p:cNvPr id="15365" name="Text Box 5"/>
          <p:cNvSpPr txBox="1">
            <a:spLocks noChangeArrowheads="1"/>
          </p:cNvSpPr>
          <p:nvPr/>
        </p:nvSpPr>
        <p:spPr bwMode="auto">
          <a:xfrm>
            <a:off x="1447800" y="3733800"/>
            <a:ext cx="6629400"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1" algn="l"/>
            <a:r>
              <a:rPr lang="it-IT" altLang="it-IT" sz="2000" dirty="0">
                <a:latin typeface="Bookman Old Style" pitchFamily="18" charset="0"/>
              </a:rPr>
              <a:t>3)	</a:t>
            </a:r>
            <a:r>
              <a:rPr lang="it-IT" altLang="it-IT" sz="2000" u="sng" dirty="0">
                <a:latin typeface="Bookman Old Style" pitchFamily="18" charset="0"/>
              </a:rPr>
              <a:t>Il Teorema di </a:t>
            </a:r>
            <a:r>
              <a:rPr lang="it-IT" altLang="it-IT" sz="2000" u="sng" dirty="0" err="1">
                <a:latin typeface="Bookman Old Style" pitchFamily="18" charset="0"/>
              </a:rPr>
              <a:t>Coase</a:t>
            </a:r>
            <a:r>
              <a:rPr lang="it-IT" altLang="it-IT" sz="2000" dirty="0">
                <a:latin typeface="Bookman Old Style" pitchFamily="18" charset="0"/>
              </a:rPr>
              <a:t>: se le parti in causa 	possono negoziare l’allocazione delle 	risorse senza rilevanti costi di 	transazione, </a:t>
            </a:r>
            <a:r>
              <a:rPr lang="it-IT" altLang="it-IT" sz="2000" dirty="0" smtClean="0">
                <a:latin typeface="Bookman Old Style" pitchFamily="18" charset="0"/>
              </a:rPr>
              <a:t>e i diritti di proprietà sono 	</a:t>
            </a:r>
            <a:r>
              <a:rPr lang="it-IT" altLang="it-IT" sz="2000" smtClean="0">
                <a:latin typeface="Bookman Old Style" pitchFamily="18" charset="0"/>
              </a:rPr>
              <a:t>ben definiti, </a:t>
            </a:r>
            <a:r>
              <a:rPr lang="it-IT" altLang="it-IT" sz="2000" dirty="0" smtClean="0">
                <a:latin typeface="Bookman Old Style" pitchFamily="18" charset="0"/>
              </a:rPr>
              <a:t>possono </a:t>
            </a:r>
            <a:r>
              <a:rPr lang="it-IT" altLang="it-IT" sz="2000" dirty="0">
                <a:latin typeface="Bookman Old Style" pitchFamily="18" charset="0"/>
              </a:rPr>
              <a:t>sempre realizzare 	un </a:t>
            </a:r>
            <a:r>
              <a:rPr lang="it-IT" altLang="it-IT" sz="2000" dirty="0" smtClean="0">
                <a:latin typeface="Bookman Old Style" pitchFamily="18" charset="0"/>
              </a:rPr>
              <a:t>accordo </a:t>
            </a:r>
            <a:r>
              <a:rPr lang="it-IT" altLang="it-IT" sz="2000" dirty="0">
                <a:latin typeface="Bookman Old Style" pitchFamily="18" charset="0"/>
              </a:rPr>
              <a:t>efficiente, che risolve il 	problema delle esternalità 	indipendentemente dalla conformazione 	iniziale dei diritti.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5363"/>
                                        </p:tgtEl>
                                        <p:attrNameLst>
                                          <p:attrName>style.visibility</p:attrName>
                                        </p:attrNameLst>
                                      </p:cBhvr>
                                      <p:to>
                                        <p:strVal val="visible"/>
                                      </p:to>
                                    </p:set>
                                    <p:anim calcmode="lin" valueType="num">
                                      <p:cBhvr additive="base">
                                        <p:cTn id="7" dur="500" fill="hold"/>
                                        <p:tgtEl>
                                          <p:spTgt spid="15363"/>
                                        </p:tgtEl>
                                        <p:attrNameLst>
                                          <p:attrName>ppt_x</p:attrName>
                                        </p:attrNameLst>
                                      </p:cBhvr>
                                      <p:tavLst>
                                        <p:tav tm="0">
                                          <p:val>
                                            <p:strVal val="1+#ppt_w/2"/>
                                          </p:val>
                                        </p:tav>
                                        <p:tav tm="100000">
                                          <p:val>
                                            <p:strVal val="#ppt_x"/>
                                          </p:val>
                                        </p:tav>
                                      </p:tavLst>
                                    </p:anim>
                                    <p:anim calcmode="lin" valueType="num">
                                      <p:cBhvr additive="base">
                                        <p:cTn id="8" dur="500" fill="hold"/>
                                        <p:tgtEl>
                                          <p:spTgt spid="15363"/>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5364"/>
                                        </p:tgtEl>
                                        <p:attrNameLst>
                                          <p:attrName>style.visibility</p:attrName>
                                        </p:attrNameLst>
                                      </p:cBhvr>
                                      <p:to>
                                        <p:strVal val="visible"/>
                                      </p:to>
                                    </p:set>
                                    <p:anim calcmode="lin" valueType="num">
                                      <p:cBhvr additive="base">
                                        <p:cTn id="13" dur="500" fill="hold"/>
                                        <p:tgtEl>
                                          <p:spTgt spid="15364"/>
                                        </p:tgtEl>
                                        <p:attrNameLst>
                                          <p:attrName>ppt_x</p:attrName>
                                        </p:attrNameLst>
                                      </p:cBhvr>
                                      <p:tavLst>
                                        <p:tav tm="0">
                                          <p:val>
                                            <p:strVal val="0-#ppt_w/2"/>
                                          </p:val>
                                        </p:tav>
                                        <p:tav tm="100000">
                                          <p:val>
                                            <p:strVal val="#ppt_x"/>
                                          </p:val>
                                        </p:tav>
                                      </p:tavLst>
                                    </p:anim>
                                    <p:anim calcmode="lin" valueType="num">
                                      <p:cBhvr additive="base">
                                        <p:cTn id="14" dur="500" fill="hold"/>
                                        <p:tgtEl>
                                          <p:spTgt spid="15364"/>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5" presetClass="entr" presetSubtype="0" fill="hold" grpId="0" nodeType="clickEffect">
                                  <p:stCondLst>
                                    <p:cond delay="0"/>
                                  </p:stCondLst>
                                  <p:childTnLst>
                                    <p:set>
                                      <p:cBhvr>
                                        <p:cTn id="18" dur="1" fill="hold">
                                          <p:stCondLst>
                                            <p:cond delay="0"/>
                                          </p:stCondLst>
                                        </p:cTn>
                                        <p:tgtEl>
                                          <p:spTgt spid="15365"/>
                                        </p:tgtEl>
                                        <p:attrNameLst>
                                          <p:attrName>style.visibility</p:attrName>
                                        </p:attrNameLst>
                                      </p:cBhvr>
                                      <p:to>
                                        <p:strVal val="visible"/>
                                      </p:to>
                                    </p:set>
                                    <p:anim calcmode="lin" valueType="num">
                                      <p:cBhvr>
                                        <p:cTn id="19" dur="1000" fill="hold"/>
                                        <p:tgtEl>
                                          <p:spTgt spid="15365"/>
                                        </p:tgtEl>
                                        <p:attrNameLst>
                                          <p:attrName>ppt_w</p:attrName>
                                        </p:attrNameLst>
                                      </p:cBhvr>
                                      <p:tavLst>
                                        <p:tav tm="0">
                                          <p:val>
                                            <p:fltVal val="0"/>
                                          </p:val>
                                        </p:tav>
                                        <p:tav tm="100000">
                                          <p:val>
                                            <p:strVal val="#ppt_w"/>
                                          </p:val>
                                        </p:tav>
                                      </p:tavLst>
                                    </p:anim>
                                    <p:anim calcmode="lin" valueType="num">
                                      <p:cBhvr>
                                        <p:cTn id="20" dur="1000" fill="hold"/>
                                        <p:tgtEl>
                                          <p:spTgt spid="15365"/>
                                        </p:tgtEl>
                                        <p:attrNameLst>
                                          <p:attrName>ppt_h</p:attrName>
                                        </p:attrNameLst>
                                      </p:cBhvr>
                                      <p:tavLst>
                                        <p:tav tm="0">
                                          <p:val>
                                            <p:fltVal val="0"/>
                                          </p:val>
                                        </p:tav>
                                        <p:tav tm="100000">
                                          <p:val>
                                            <p:strVal val="#ppt_h"/>
                                          </p:val>
                                        </p:tav>
                                      </p:tavLst>
                                    </p:anim>
                                    <p:anim calcmode="lin" valueType="num">
                                      <p:cBhvr>
                                        <p:cTn id="21" dur="1000" fill="hold"/>
                                        <p:tgtEl>
                                          <p:spTgt spid="15365"/>
                                        </p:tgtEl>
                                        <p:attrNameLst>
                                          <p:attrName>ppt_x</p:attrName>
                                        </p:attrNameLst>
                                      </p:cBhvr>
                                      <p:tavLst>
                                        <p:tav tm="0" fmla="#ppt_x+(cos(-2*pi*(1-$))*-#ppt_x-sin(-2*pi*(1-$))*(1-#ppt_y))*(1-$)">
                                          <p:val>
                                            <p:fltVal val="0"/>
                                          </p:val>
                                        </p:tav>
                                        <p:tav tm="100000">
                                          <p:val>
                                            <p:fltVal val="1"/>
                                          </p:val>
                                        </p:tav>
                                      </p:tavLst>
                                    </p:anim>
                                    <p:anim calcmode="lin" valueType="num">
                                      <p:cBhvr>
                                        <p:cTn id="22" dur="1000" fill="hold"/>
                                        <p:tgtEl>
                                          <p:spTgt spid="15365"/>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autoUpdateAnimBg="0"/>
      <p:bldP spid="15364" grpId="0" autoUpdateAnimBg="0"/>
      <p:bldP spid="15365"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90" name="Rectangle 6"/>
          <p:cNvSpPr>
            <a:spLocks noChangeArrowheads="1"/>
          </p:cNvSpPr>
          <p:nvPr/>
        </p:nvSpPr>
        <p:spPr bwMode="auto">
          <a:xfrm>
            <a:off x="457200" y="228600"/>
            <a:ext cx="262413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2000" u="sng">
                <a:latin typeface="Bookman Old Style" pitchFamily="18" charset="0"/>
              </a:rPr>
              <a:t>Il Teorema di Coase</a:t>
            </a:r>
          </a:p>
        </p:txBody>
      </p:sp>
      <p:pic>
        <p:nvPicPr>
          <p:cNvPr id="16394"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2667000"/>
            <a:ext cx="2971800" cy="2071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6402" name="Group 18"/>
          <p:cNvGrpSpPr>
            <a:grpSpLocks/>
          </p:cNvGrpSpPr>
          <p:nvPr/>
        </p:nvGrpSpPr>
        <p:grpSpPr bwMode="auto">
          <a:xfrm>
            <a:off x="3733800" y="609600"/>
            <a:ext cx="3749675" cy="3463925"/>
            <a:chOff x="2352" y="384"/>
            <a:chExt cx="2362" cy="2182"/>
          </a:xfrm>
        </p:grpSpPr>
        <p:pic>
          <p:nvPicPr>
            <p:cNvPr id="16397" name="Picture 13" descr="E:\Documenti\ECONOMIA POLITICA DIAPO\CAN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28" y="1104"/>
              <a:ext cx="1786" cy="1462"/>
            </a:xfrm>
            <a:prstGeom prst="rect">
              <a:avLst/>
            </a:prstGeom>
            <a:noFill/>
            <a:extLst>
              <a:ext uri="{909E8E84-426E-40DD-AFC4-6F175D3DCCD1}">
                <a14:hiddenFill xmlns:a14="http://schemas.microsoft.com/office/drawing/2010/main">
                  <a:solidFill>
                    <a:srgbClr val="FFFFFF"/>
                  </a:solidFill>
                </a14:hiddenFill>
              </a:ext>
            </a:extLst>
          </p:spPr>
        </p:pic>
        <p:sp>
          <p:nvSpPr>
            <p:cNvPr id="16401" name="AutoShape 17"/>
            <p:cNvSpPr>
              <a:spLocks noChangeArrowheads="1"/>
            </p:cNvSpPr>
            <p:nvPr/>
          </p:nvSpPr>
          <p:spPr bwMode="auto">
            <a:xfrm>
              <a:off x="2352" y="384"/>
              <a:ext cx="1776" cy="384"/>
            </a:xfrm>
            <a:prstGeom prst="wedgeRectCallout">
              <a:avLst>
                <a:gd name="adj1" fmla="val -15542"/>
                <a:gd name="adj2" fmla="val 176301"/>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it-IT" altLang="it-IT"/>
                <a:t>BAU.. BBAUU !! !</a:t>
              </a:r>
            </a:p>
          </p:txBody>
        </p:sp>
      </p:grpSp>
      <p:grpSp>
        <p:nvGrpSpPr>
          <p:cNvPr id="16405" name="Group 21"/>
          <p:cNvGrpSpPr>
            <a:grpSpLocks/>
          </p:cNvGrpSpPr>
          <p:nvPr/>
        </p:nvGrpSpPr>
        <p:grpSpPr bwMode="auto">
          <a:xfrm>
            <a:off x="381000" y="1676400"/>
            <a:ext cx="3429000" cy="3886200"/>
            <a:chOff x="144" y="912"/>
            <a:chExt cx="2160" cy="2448"/>
          </a:xfrm>
        </p:grpSpPr>
        <p:pic>
          <p:nvPicPr>
            <p:cNvPr id="16398" name="Picture 14" descr="E:\Documenti\ECONOMIA POLITICA DIAPO\SIMPSON ARRABBIATO.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6" y="912"/>
              <a:ext cx="1440" cy="996"/>
            </a:xfrm>
            <a:prstGeom prst="rect">
              <a:avLst/>
            </a:prstGeom>
            <a:noFill/>
            <a:extLst>
              <a:ext uri="{909E8E84-426E-40DD-AFC4-6F175D3DCCD1}">
                <a14:hiddenFill xmlns:a14="http://schemas.microsoft.com/office/drawing/2010/main">
                  <a:solidFill>
                    <a:srgbClr val="FFFFFF"/>
                  </a:solidFill>
                </a14:hiddenFill>
              </a:ext>
            </a:extLst>
          </p:spPr>
        </p:pic>
        <p:sp>
          <p:nvSpPr>
            <p:cNvPr id="16403" name="Rectangle 19"/>
            <p:cNvSpPr>
              <a:spLocks noChangeArrowheads="1"/>
            </p:cNvSpPr>
            <p:nvPr/>
          </p:nvSpPr>
          <p:spPr bwMode="auto">
            <a:xfrm>
              <a:off x="144" y="1872"/>
              <a:ext cx="2160" cy="1488"/>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grpSp>
      <p:sp>
        <p:nvSpPr>
          <p:cNvPr id="16406" name="Text Box 22"/>
          <p:cNvSpPr txBox="1">
            <a:spLocks noChangeArrowheads="1"/>
          </p:cNvSpPr>
          <p:nvPr/>
        </p:nvSpPr>
        <p:spPr bwMode="auto">
          <a:xfrm>
            <a:off x="1600199" y="5077172"/>
            <a:ext cx="6765185"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2000" b="1" u="sng" dirty="0"/>
              <a:t>Esternalità</a:t>
            </a:r>
            <a:r>
              <a:rPr lang="it-IT" altLang="it-IT" sz="2000" dirty="0"/>
              <a:t>: un diritto di proprietà interferisce con</a:t>
            </a:r>
          </a:p>
          <a:p>
            <a:pPr algn="l"/>
            <a:r>
              <a:rPr lang="it-IT" altLang="it-IT" sz="2000" dirty="0"/>
              <a:t>un altro diritto (diritto di quiete). </a:t>
            </a:r>
            <a:r>
              <a:rPr lang="it-IT" altLang="it-IT" sz="2000" i="1" dirty="0"/>
              <a:t>Quale dovrebbe prevalere</a:t>
            </a:r>
            <a:r>
              <a:rPr lang="it-IT" altLang="it-IT" sz="2000" i="1" dirty="0" smtClean="0"/>
              <a:t>?</a:t>
            </a:r>
          </a:p>
          <a:p>
            <a:pPr algn="l"/>
            <a:r>
              <a:rPr lang="it-IT" altLang="it-IT" sz="2000" u="sng" dirty="0" smtClean="0"/>
              <a:t>COASE afferma che se valgono alcuni condizioni è irrilevante!!</a:t>
            </a:r>
            <a:endParaRPr lang="it-IT" altLang="it-IT" sz="2000" u="sng"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6394"/>
                                        </p:tgtEl>
                                        <p:attrNameLst>
                                          <p:attrName>style.visibility</p:attrName>
                                        </p:attrNameLst>
                                      </p:cBhvr>
                                      <p:to>
                                        <p:strVal val="visible"/>
                                      </p:to>
                                    </p:set>
                                    <p:animEffect transition="in" filter="dissolve">
                                      <p:cBhvr>
                                        <p:cTn id="7" dur="500"/>
                                        <p:tgtEl>
                                          <p:spTgt spid="1639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7" presetClass="entr" presetSubtype="2" fill="hold" nodeType="clickEffect">
                                  <p:stCondLst>
                                    <p:cond delay="0"/>
                                  </p:stCondLst>
                                  <p:childTnLst>
                                    <p:set>
                                      <p:cBhvr>
                                        <p:cTn id="11" dur="1" fill="hold">
                                          <p:stCondLst>
                                            <p:cond delay="0"/>
                                          </p:stCondLst>
                                        </p:cTn>
                                        <p:tgtEl>
                                          <p:spTgt spid="16402"/>
                                        </p:tgtEl>
                                        <p:attrNameLst>
                                          <p:attrName>style.visibility</p:attrName>
                                        </p:attrNameLst>
                                      </p:cBhvr>
                                      <p:to>
                                        <p:strVal val="visible"/>
                                      </p:to>
                                    </p:set>
                                    <p:anim calcmode="lin" valueType="num">
                                      <p:cBhvr additive="base">
                                        <p:cTn id="12" dur="5000" fill="hold"/>
                                        <p:tgtEl>
                                          <p:spTgt spid="16402"/>
                                        </p:tgtEl>
                                        <p:attrNameLst>
                                          <p:attrName>ppt_x</p:attrName>
                                        </p:attrNameLst>
                                      </p:cBhvr>
                                      <p:tavLst>
                                        <p:tav tm="0">
                                          <p:val>
                                            <p:strVal val="1+#ppt_w/2"/>
                                          </p:val>
                                        </p:tav>
                                        <p:tav tm="100000">
                                          <p:val>
                                            <p:strVal val="#ppt_x"/>
                                          </p:val>
                                        </p:tav>
                                      </p:tavLst>
                                    </p:anim>
                                    <p:anim calcmode="lin" valueType="num">
                                      <p:cBhvr additive="base">
                                        <p:cTn id="13" dur="5000" fill="hold"/>
                                        <p:tgtEl>
                                          <p:spTgt spid="16402"/>
                                        </p:tgtEl>
                                        <p:attrNameLst>
                                          <p:attrName>ppt_y</p:attrName>
                                        </p:attrNameLst>
                                      </p:cBhvr>
                                      <p:tavLst>
                                        <p:tav tm="0">
                                          <p:val>
                                            <p:strVal val="#ppt_y"/>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9" presetClass="entr" presetSubtype="0" fill="hold" nodeType="clickEffect">
                                  <p:stCondLst>
                                    <p:cond delay="0"/>
                                  </p:stCondLst>
                                  <p:childTnLst>
                                    <p:set>
                                      <p:cBhvr>
                                        <p:cTn id="17" dur="1" fill="hold">
                                          <p:stCondLst>
                                            <p:cond delay="0"/>
                                          </p:stCondLst>
                                        </p:cTn>
                                        <p:tgtEl>
                                          <p:spTgt spid="16405"/>
                                        </p:tgtEl>
                                        <p:attrNameLst>
                                          <p:attrName>style.visibility</p:attrName>
                                        </p:attrNameLst>
                                      </p:cBhvr>
                                      <p:to>
                                        <p:strVal val="visible"/>
                                      </p:to>
                                    </p:set>
                                    <p:animEffect transition="in" filter="dissolve">
                                      <p:cBhvr>
                                        <p:cTn id="18" dur="500"/>
                                        <p:tgtEl>
                                          <p:spTgt spid="16405"/>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1" fill="hold" grpId="0" nodeType="clickEffect">
                                  <p:stCondLst>
                                    <p:cond delay="0"/>
                                  </p:stCondLst>
                                  <p:childTnLst>
                                    <p:set>
                                      <p:cBhvr>
                                        <p:cTn id="22" dur="1" fill="hold">
                                          <p:stCondLst>
                                            <p:cond delay="0"/>
                                          </p:stCondLst>
                                        </p:cTn>
                                        <p:tgtEl>
                                          <p:spTgt spid="16406"/>
                                        </p:tgtEl>
                                        <p:attrNameLst>
                                          <p:attrName>style.visibility</p:attrName>
                                        </p:attrNameLst>
                                      </p:cBhvr>
                                      <p:to>
                                        <p:strVal val="visible"/>
                                      </p:to>
                                    </p:set>
                                    <p:anim calcmode="lin" valueType="num">
                                      <p:cBhvr additive="base">
                                        <p:cTn id="23" dur="500" fill="hold"/>
                                        <p:tgtEl>
                                          <p:spTgt spid="16406"/>
                                        </p:tgtEl>
                                        <p:attrNameLst>
                                          <p:attrName>ppt_x</p:attrName>
                                        </p:attrNameLst>
                                      </p:cBhvr>
                                      <p:tavLst>
                                        <p:tav tm="0">
                                          <p:val>
                                            <p:strVal val="#ppt_x"/>
                                          </p:val>
                                        </p:tav>
                                        <p:tav tm="100000">
                                          <p:val>
                                            <p:strVal val="#ppt_x"/>
                                          </p:val>
                                        </p:tav>
                                      </p:tavLst>
                                    </p:anim>
                                    <p:anim calcmode="lin" valueType="num">
                                      <p:cBhvr additive="base">
                                        <p:cTn id="24" dur="500" fill="hold"/>
                                        <p:tgtEl>
                                          <p:spTgt spid="16406"/>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06" grpId="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4" name="Rectangle 6"/>
          <p:cNvSpPr>
            <a:spLocks noChangeArrowheads="1"/>
          </p:cNvSpPr>
          <p:nvPr/>
        </p:nvSpPr>
        <p:spPr bwMode="auto">
          <a:xfrm>
            <a:off x="2819400" y="228600"/>
            <a:ext cx="5562600" cy="1905000"/>
          </a:xfrm>
          <a:prstGeom prst="rect">
            <a:avLst/>
          </a:prstGeom>
          <a:noFill/>
          <a:ln w="9525">
            <a:solidFill>
              <a:srgbClr val="33CC33"/>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just" fontAlgn="t"/>
            <a:r>
              <a:rPr lang="it-IT" altLang="it-IT" sz="1400" b="1">
                <a:solidFill>
                  <a:srgbClr val="000000"/>
                </a:solidFill>
                <a:latin typeface="Tahoma" pitchFamily="34" charset="0"/>
              </a:rPr>
              <a:t>Art. 659. C.P.</a:t>
            </a:r>
          </a:p>
          <a:p>
            <a:pPr algn="just" fontAlgn="t"/>
            <a:r>
              <a:rPr lang="it-IT" altLang="it-IT" sz="1400" b="1">
                <a:solidFill>
                  <a:srgbClr val="000000"/>
                </a:solidFill>
                <a:latin typeface="Tahoma" pitchFamily="34" charset="0"/>
              </a:rPr>
              <a:t>Disturbo delle occupazioni o del riposo delle persone. </a:t>
            </a:r>
          </a:p>
          <a:p>
            <a:pPr algn="just" eaLnBrk="0" fontAlgn="t" hangingPunct="0"/>
            <a:r>
              <a:rPr lang="it-IT" altLang="it-IT" sz="1400">
                <a:solidFill>
                  <a:srgbClr val="000000"/>
                </a:solidFill>
                <a:latin typeface="Tahoma" pitchFamily="34" charset="0"/>
              </a:rPr>
              <a:t>Chiunque, mediante schiamazzi o rumori, ovvero abusando di strumenti sonori o di segnalazioni acustiche, ovvero suscitando o non impedendo </a:t>
            </a:r>
            <a:r>
              <a:rPr lang="it-IT" altLang="it-IT" sz="1400" u="sng">
                <a:solidFill>
                  <a:srgbClr val="000000"/>
                </a:solidFill>
                <a:latin typeface="Tahoma" pitchFamily="34" charset="0"/>
              </a:rPr>
              <a:t>strepiti di animali</a:t>
            </a:r>
            <a:r>
              <a:rPr lang="it-IT" altLang="it-IT" sz="1400">
                <a:solidFill>
                  <a:srgbClr val="000000"/>
                </a:solidFill>
                <a:latin typeface="Tahoma" pitchFamily="34" charset="0"/>
              </a:rPr>
              <a:t>, disturba le occupazioni o il riposo delle persone, ovvero gli spettacoli, i ritrovi o i trattenimenti pubblici, è punito con l'arresto fino a tre mesi o con l'ammenda fino a euro 309</a:t>
            </a:r>
          </a:p>
          <a:p>
            <a:pPr algn="just" eaLnBrk="0" hangingPunct="0"/>
            <a:endParaRPr lang="it-IT" altLang="it-IT" sz="3200"/>
          </a:p>
        </p:txBody>
      </p:sp>
      <p:sp>
        <p:nvSpPr>
          <p:cNvPr id="17415" name="Rectangle 7"/>
          <p:cNvSpPr>
            <a:spLocks noChangeArrowheads="1"/>
          </p:cNvSpPr>
          <p:nvPr/>
        </p:nvSpPr>
        <p:spPr bwMode="auto">
          <a:xfrm>
            <a:off x="1588" y="29114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it-IT"/>
          </a:p>
        </p:txBody>
      </p:sp>
      <p:sp>
        <p:nvSpPr>
          <p:cNvPr id="17421" name="Rectangle 13"/>
          <p:cNvSpPr>
            <a:spLocks noChangeArrowheads="1"/>
          </p:cNvSpPr>
          <p:nvPr/>
        </p:nvSpPr>
        <p:spPr bwMode="auto">
          <a:xfrm>
            <a:off x="381000" y="2514600"/>
            <a:ext cx="5791200" cy="2514600"/>
          </a:xfrm>
          <a:prstGeom prst="rect">
            <a:avLst/>
          </a:prstGeom>
          <a:noFill/>
          <a:ln w="9525">
            <a:solidFill>
              <a:srgbClr val="33CC33"/>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just" fontAlgn="t"/>
            <a:r>
              <a:rPr lang="it-IT" altLang="it-IT" sz="1400" b="1">
                <a:solidFill>
                  <a:srgbClr val="000000"/>
                </a:solidFill>
                <a:latin typeface="Tahoma" pitchFamily="34" charset="0"/>
              </a:rPr>
              <a:t>Cassazione 1394/2000</a:t>
            </a:r>
          </a:p>
          <a:p>
            <a:pPr algn="just" fontAlgn="t"/>
            <a:r>
              <a:rPr lang="it-IT" altLang="it-IT" sz="1400">
                <a:solidFill>
                  <a:srgbClr val="993300"/>
                </a:solidFill>
                <a:latin typeface="Short Hand"/>
              </a:rPr>
              <a:t>ha annullato – perché "il fatto non sussiste" – la condanna per disturbo alla quiete pubblica inflitta dalla Corte di Appello di Bologna al proprietario di un cane che con i suoi ululati turbava la tranquillità dei vicini di casa</a:t>
            </a:r>
            <a:r>
              <a:rPr lang="it-IT" altLang="it-IT" sz="1400">
                <a:solidFill>
                  <a:srgbClr val="000000"/>
                </a:solidFill>
                <a:latin typeface="Short Hand"/>
              </a:rPr>
              <a:t> </a:t>
            </a:r>
            <a:r>
              <a:rPr lang="it-IT" altLang="it-IT" sz="1400">
                <a:solidFill>
                  <a:srgbClr val="993300"/>
                </a:solidFill>
                <a:latin typeface="Short Hand"/>
              </a:rPr>
              <a:t>La</a:t>
            </a:r>
            <a:r>
              <a:rPr lang="it-IT" altLang="it-IT" sz="1400" b="1">
                <a:solidFill>
                  <a:srgbClr val="993300"/>
                </a:solidFill>
                <a:latin typeface="Short Hand"/>
              </a:rPr>
              <a:t> </a:t>
            </a:r>
            <a:r>
              <a:rPr lang="it-IT" altLang="it-IT" sz="1400">
                <a:solidFill>
                  <a:srgbClr val="993300"/>
                </a:solidFill>
                <a:latin typeface="Short Hand"/>
              </a:rPr>
              <a:t>Suprema Corte rileva infatti che il cane incriminato disturbava un solo nucleo familiare, quello del vicino di casa del suo proprietario, mentre l’art.659 del codice penale tutela "la pubblica tranquillità" e, pur non essendo richiesto che il disturbo sia stato effettivamente recato ad una pluralità di persone, "è necessario tuttavia che i rumori siano obiettivamente idonei ad incidere negativamente sulla tranquillità di un numero indeterminato di persone". </a:t>
            </a:r>
            <a:endParaRPr lang="it-IT" altLang="it-IT" sz="1400">
              <a:solidFill>
                <a:srgbClr val="000000"/>
              </a:solidFill>
              <a:latin typeface="Short Hand"/>
            </a:endParaRPr>
          </a:p>
          <a:p>
            <a:pPr algn="just" fontAlgn="t"/>
            <a:endParaRPr lang="it-IT" altLang="it-IT" sz="1400">
              <a:solidFill>
                <a:srgbClr val="000000"/>
              </a:solidFill>
              <a:latin typeface="Short Hand"/>
            </a:endParaRPr>
          </a:p>
          <a:p>
            <a:pPr algn="just" fontAlgn="t"/>
            <a:endParaRPr lang="it-IT" altLang="it-IT" sz="1400" b="1">
              <a:solidFill>
                <a:srgbClr val="000000"/>
              </a:solidFill>
              <a:latin typeface="Tahoma" pitchFamily="34" charset="0"/>
            </a:endParaRPr>
          </a:p>
        </p:txBody>
      </p:sp>
      <p:sp>
        <p:nvSpPr>
          <p:cNvPr id="17422" name="Text Box 14"/>
          <p:cNvSpPr txBox="1">
            <a:spLocks noChangeArrowheads="1"/>
          </p:cNvSpPr>
          <p:nvPr/>
        </p:nvSpPr>
        <p:spPr bwMode="auto">
          <a:xfrm>
            <a:off x="1524000" y="5410200"/>
            <a:ext cx="6505575" cy="739775"/>
          </a:xfrm>
          <a:prstGeom prst="rect">
            <a:avLst/>
          </a:prstGeom>
          <a:noFill/>
          <a:ln w="38100">
            <a:solidFill>
              <a:srgbClr val="33CC33"/>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2000"/>
              <a:t>Se l’esternalità negativa non è sufficientemente estesa prevale</a:t>
            </a:r>
          </a:p>
          <a:p>
            <a:pPr algn="l"/>
            <a:r>
              <a:rPr lang="it-IT" altLang="it-IT" sz="2000"/>
              <a:t>il diritto di proprietà sul diritto di quiete . . . . .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7421"/>
                                        </p:tgtEl>
                                        <p:attrNameLst>
                                          <p:attrName>style.visibility</p:attrName>
                                        </p:attrNameLst>
                                      </p:cBhvr>
                                      <p:to>
                                        <p:strVal val="visible"/>
                                      </p:to>
                                    </p:set>
                                    <p:anim calcmode="lin" valueType="num">
                                      <p:cBhvr additive="base">
                                        <p:cTn id="7" dur="500" fill="hold"/>
                                        <p:tgtEl>
                                          <p:spTgt spid="17421"/>
                                        </p:tgtEl>
                                        <p:attrNameLst>
                                          <p:attrName>ppt_x</p:attrName>
                                        </p:attrNameLst>
                                      </p:cBhvr>
                                      <p:tavLst>
                                        <p:tav tm="0">
                                          <p:val>
                                            <p:strVal val="1+#ppt_w/2"/>
                                          </p:val>
                                        </p:tav>
                                        <p:tav tm="100000">
                                          <p:val>
                                            <p:strVal val="#ppt_x"/>
                                          </p:val>
                                        </p:tav>
                                      </p:tavLst>
                                    </p:anim>
                                    <p:anim calcmode="lin" valueType="num">
                                      <p:cBhvr additive="base">
                                        <p:cTn id="8" dur="500" fill="hold"/>
                                        <p:tgtEl>
                                          <p:spTgt spid="17421"/>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17422"/>
                                        </p:tgtEl>
                                        <p:attrNameLst>
                                          <p:attrName>style.visibility</p:attrName>
                                        </p:attrNameLst>
                                      </p:cBhvr>
                                      <p:to>
                                        <p:strVal val="visible"/>
                                      </p:to>
                                    </p:set>
                                    <p:anim calcmode="lin" valueType="num">
                                      <p:cBhvr additive="base">
                                        <p:cTn id="13" dur="500" fill="hold"/>
                                        <p:tgtEl>
                                          <p:spTgt spid="17422"/>
                                        </p:tgtEl>
                                        <p:attrNameLst>
                                          <p:attrName>ppt_x</p:attrName>
                                        </p:attrNameLst>
                                      </p:cBhvr>
                                      <p:tavLst>
                                        <p:tav tm="0">
                                          <p:val>
                                            <p:strVal val="#ppt_x"/>
                                          </p:val>
                                        </p:tav>
                                        <p:tav tm="100000">
                                          <p:val>
                                            <p:strVal val="#ppt_x"/>
                                          </p:val>
                                        </p:tav>
                                      </p:tavLst>
                                    </p:anim>
                                    <p:anim calcmode="lin" valueType="num">
                                      <p:cBhvr additive="base">
                                        <p:cTn id="14" dur="500" fill="hold"/>
                                        <p:tgtEl>
                                          <p:spTgt spid="1742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21" grpId="0" animBg="1" autoUpdateAnimBg="0"/>
      <p:bldP spid="17422" grpId="0" animBg="1"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1828800" y="5029200"/>
            <a:ext cx="6046788" cy="1349375"/>
          </a:xfrm>
          <a:prstGeom prst="rect">
            <a:avLst/>
          </a:prstGeom>
          <a:noFill/>
          <a:ln w="38100">
            <a:solidFill>
              <a:srgbClr val="33CC33"/>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it-IT" altLang="it-IT" sz="2000"/>
              <a:t>il diritto ritiene che il costo sociale del cane che disturba un vicino sia più che compensato dal beneficio che trae il proprietario del cane dal suo possesso ….. </a:t>
            </a:r>
            <a:r>
              <a:rPr lang="it-IT" altLang="it-IT" sz="2000" u="sng"/>
              <a:t>Perché dovrebbe essere sempre vero?</a:t>
            </a:r>
          </a:p>
        </p:txBody>
      </p:sp>
      <p:sp>
        <p:nvSpPr>
          <p:cNvPr id="18435" name="Text Box 3"/>
          <p:cNvSpPr txBox="1">
            <a:spLocks noChangeArrowheads="1"/>
          </p:cNvSpPr>
          <p:nvPr/>
        </p:nvSpPr>
        <p:spPr bwMode="auto">
          <a:xfrm>
            <a:off x="838200" y="381000"/>
            <a:ext cx="7467600" cy="434975"/>
          </a:xfrm>
          <a:prstGeom prst="rect">
            <a:avLst/>
          </a:prstGeom>
          <a:noFill/>
          <a:ln w="38100">
            <a:solidFill>
              <a:srgbClr val="33CC33"/>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it-IT" altLang="it-IT" sz="2000"/>
              <a:t>ma l’economia si affida a un criterio di efficienza non di giustizia ….</a:t>
            </a:r>
          </a:p>
        </p:txBody>
      </p:sp>
      <p:sp>
        <p:nvSpPr>
          <p:cNvPr id="18436" name="Text Box 4"/>
          <p:cNvSpPr txBox="1">
            <a:spLocks noChangeArrowheads="1"/>
          </p:cNvSpPr>
          <p:nvPr/>
        </p:nvSpPr>
        <p:spPr bwMode="auto">
          <a:xfrm>
            <a:off x="304800" y="1828800"/>
            <a:ext cx="42005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2000"/>
              <a:t>Beneficio del cane &gt; Costo del disturbo</a:t>
            </a:r>
          </a:p>
        </p:txBody>
      </p:sp>
      <p:sp>
        <p:nvSpPr>
          <p:cNvPr id="18437" name="Text Box 5"/>
          <p:cNvSpPr txBox="1">
            <a:spLocks noChangeArrowheads="1"/>
          </p:cNvSpPr>
          <p:nvPr/>
        </p:nvSpPr>
        <p:spPr bwMode="auto">
          <a:xfrm>
            <a:off x="381000" y="3276600"/>
            <a:ext cx="420052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2000"/>
              <a:t>Beneficio del cane &lt; Costo del disturbo</a:t>
            </a:r>
          </a:p>
        </p:txBody>
      </p:sp>
      <p:grpSp>
        <p:nvGrpSpPr>
          <p:cNvPr id="18442" name="Group 10"/>
          <p:cNvGrpSpPr>
            <a:grpSpLocks/>
          </p:cNvGrpSpPr>
          <p:nvPr/>
        </p:nvGrpSpPr>
        <p:grpSpPr bwMode="auto">
          <a:xfrm>
            <a:off x="4648200" y="1752600"/>
            <a:ext cx="4048125" cy="701675"/>
            <a:chOff x="2928" y="1104"/>
            <a:chExt cx="2550" cy="442"/>
          </a:xfrm>
        </p:grpSpPr>
        <p:sp>
          <p:nvSpPr>
            <p:cNvPr id="18438" name="Text Box 6"/>
            <p:cNvSpPr txBox="1">
              <a:spLocks noChangeArrowheads="1"/>
            </p:cNvSpPr>
            <p:nvPr/>
          </p:nvSpPr>
          <p:spPr bwMode="auto">
            <a:xfrm>
              <a:off x="3456" y="1104"/>
              <a:ext cx="2022" cy="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it-IT" altLang="it-IT" sz="2000"/>
                <a:t>E’ socialmente efficiente che prevalga il </a:t>
              </a:r>
              <a:r>
                <a:rPr lang="it-IT" altLang="it-IT" sz="2000" u="sng"/>
                <a:t>diritto di proprietà</a:t>
              </a:r>
            </a:p>
          </p:txBody>
        </p:sp>
        <p:sp>
          <p:nvSpPr>
            <p:cNvPr id="18440" name="Line 8"/>
            <p:cNvSpPr>
              <a:spLocks noChangeShapeType="1"/>
            </p:cNvSpPr>
            <p:nvPr/>
          </p:nvSpPr>
          <p:spPr bwMode="auto">
            <a:xfrm>
              <a:off x="2928" y="1296"/>
              <a:ext cx="480" cy="0"/>
            </a:xfrm>
            <a:prstGeom prst="line">
              <a:avLst/>
            </a:prstGeom>
            <a:noFill/>
            <a:ln w="28575">
              <a:solidFill>
                <a:srgbClr val="9933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nvGrpSpPr>
          <p:cNvPr id="18443" name="Group 11"/>
          <p:cNvGrpSpPr>
            <a:grpSpLocks/>
          </p:cNvGrpSpPr>
          <p:nvPr/>
        </p:nvGrpSpPr>
        <p:grpSpPr bwMode="auto">
          <a:xfrm>
            <a:off x="4724400" y="3124200"/>
            <a:ext cx="4200525" cy="701675"/>
            <a:chOff x="2976" y="1968"/>
            <a:chExt cx="2646" cy="442"/>
          </a:xfrm>
        </p:grpSpPr>
        <p:sp>
          <p:nvSpPr>
            <p:cNvPr id="18439" name="Text Box 7"/>
            <p:cNvSpPr txBox="1">
              <a:spLocks noChangeArrowheads="1"/>
            </p:cNvSpPr>
            <p:nvPr/>
          </p:nvSpPr>
          <p:spPr bwMode="auto">
            <a:xfrm>
              <a:off x="3600" y="1968"/>
              <a:ext cx="2022" cy="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it-IT" altLang="it-IT" sz="2000"/>
                <a:t>E’ socialmente efficiente che prevalga il </a:t>
              </a:r>
              <a:r>
                <a:rPr lang="it-IT" altLang="it-IT" sz="2000" u="sng"/>
                <a:t>diritto di quiete</a:t>
              </a:r>
            </a:p>
          </p:txBody>
        </p:sp>
        <p:sp>
          <p:nvSpPr>
            <p:cNvPr id="18441" name="Line 9"/>
            <p:cNvSpPr>
              <a:spLocks noChangeShapeType="1"/>
            </p:cNvSpPr>
            <p:nvPr/>
          </p:nvSpPr>
          <p:spPr bwMode="auto">
            <a:xfrm>
              <a:off x="2976" y="2208"/>
              <a:ext cx="528" cy="0"/>
            </a:xfrm>
            <a:prstGeom prst="line">
              <a:avLst/>
            </a:prstGeom>
            <a:noFill/>
            <a:ln w="28575">
              <a:solidFill>
                <a:srgbClr val="9933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8436"/>
                                        </p:tgtEl>
                                        <p:attrNameLst>
                                          <p:attrName>style.visibility</p:attrName>
                                        </p:attrNameLst>
                                      </p:cBhvr>
                                      <p:to>
                                        <p:strVal val="visible"/>
                                      </p:to>
                                    </p:set>
                                    <p:anim calcmode="lin" valueType="num">
                                      <p:cBhvr additive="base">
                                        <p:cTn id="7" dur="500" fill="hold"/>
                                        <p:tgtEl>
                                          <p:spTgt spid="18436"/>
                                        </p:tgtEl>
                                        <p:attrNameLst>
                                          <p:attrName>ppt_x</p:attrName>
                                        </p:attrNameLst>
                                      </p:cBhvr>
                                      <p:tavLst>
                                        <p:tav tm="0">
                                          <p:val>
                                            <p:strVal val="0-#ppt_w/2"/>
                                          </p:val>
                                        </p:tav>
                                        <p:tav tm="100000">
                                          <p:val>
                                            <p:strVal val="#ppt_x"/>
                                          </p:val>
                                        </p:tav>
                                      </p:tavLst>
                                    </p:anim>
                                    <p:anim calcmode="lin" valueType="num">
                                      <p:cBhvr additive="base">
                                        <p:cTn id="8" dur="500" fill="hold"/>
                                        <p:tgtEl>
                                          <p:spTgt spid="18436"/>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2" fill="hold" nodeType="clickEffect">
                                  <p:stCondLst>
                                    <p:cond delay="0"/>
                                  </p:stCondLst>
                                  <p:childTnLst>
                                    <p:set>
                                      <p:cBhvr>
                                        <p:cTn id="12" dur="1" fill="hold">
                                          <p:stCondLst>
                                            <p:cond delay="0"/>
                                          </p:stCondLst>
                                        </p:cTn>
                                        <p:tgtEl>
                                          <p:spTgt spid="18442"/>
                                        </p:tgtEl>
                                        <p:attrNameLst>
                                          <p:attrName>style.visibility</p:attrName>
                                        </p:attrNameLst>
                                      </p:cBhvr>
                                      <p:to>
                                        <p:strVal val="visible"/>
                                      </p:to>
                                    </p:set>
                                    <p:anim calcmode="lin" valueType="num">
                                      <p:cBhvr>
                                        <p:cTn id="13" dur="500" fill="hold"/>
                                        <p:tgtEl>
                                          <p:spTgt spid="18442"/>
                                        </p:tgtEl>
                                        <p:attrNameLst>
                                          <p:attrName>ppt_x</p:attrName>
                                        </p:attrNameLst>
                                      </p:cBhvr>
                                      <p:tavLst>
                                        <p:tav tm="0">
                                          <p:val>
                                            <p:strVal val="#ppt_x+#ppt_w/2"/>
                                          </p:val>
                                        </p:tav>
                                        <p:tav tm="100000">
                                          <p:val>
                                            <p:strVal val="#ppt_x"/>
                                          </p:val>
                                        </p:tav>
                                      </p:tavLst>
                                    </p:anim>
                                    <p:anim calcmode="lin" valueType="num">
                                      <p:cBhvr>
                                        <p:cTn id="14" dur="500" fill="hold"/>
                                        <p:tgtEl>
                                          <p:spTgt spid="18442"/>
                                        </p:tgtEl>
                                        <p:attrNameLst>
                                          <p:attrName>ppt_y</p:attrName>
                                        </p:attrNameLst>
                                      </p:cBhvr>
                                      <p:tavLst>
                                        <p:tav tm="0">
                                          <p:val>
                                            <p:strVal val="#ppt_y"/>
                                          </p:val>
                                        </p:tav>
                                        <p:tav tm="100000">
                                          <p:val>
                                            <p:strVal val="#ppt_y"/>
                                          </p:val>
                                        </p:tav>
                                      </p:tavLst>
                                    </p:anim>
                                    <p:anim calcmode="lin" valueType="num">
                                      <p:cBhvr>
                                        <p:cTn id="15" dur="500" fill="hold"/>
                                        <p:tgtEl>
                                          <p:spTgt spid="18442"/>
                                        </p:tgtEl>
                                        <p:attrNameLst>
                                          <p:attrName>ppt_w</p:attrName>
                                        </p:attrNameLst>
                                      </p:cBhvr>
                                      <p:tavLst>
                                        <p:tav tm="0">
                                          <p:val>
                                            <p:fltVal val="0"/>
                                          </p:val>
                                        </p:tav>
                                        <p:tav tm="100000">
                                          <p:val>
                                            <p:strVal val="#ppt_w"/>
                                          </p:val>
                                        </p:tav>
                                      </p:tavLst>
                                    </p:anim>
                                    <p:anim calcmode="lin" valueType="num">
                                      <p:cBhvr>
                                        <p:cTn id="16" dur="500" fill="hold"/>
                                        <p:tgtEl>
                                          <p:spTgt spid="18442"/>
                                        </p:tgtEl>
                                        <p:attrNameLst>
                                          <p:attrName>ppt_h</p:attrName>
                                        </p:attrNameLst>
                                      </p:cBhvr>
                                      <p:tavLst>
                                        <p:tav tm="0">
                                          <p:val>
                                            <p:strVal val="#ppt_h"/>
                                          </p:val>
                                        </p:tav>
                                        <p:tav tm="100000">
                                          <p:val>
                                            <p:strVal val="#ppt_h"/>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8" fill="hold" grpId="0" nodeType="clickEffect">
                                  <p:stCondLst>
                                    <p:cond delay="0"/>
                                  </p:stCondLst>
                                  <p:childTnLst>
                                    <p:set>
                                      <p:cBhvr>
                                        <p:cTn id="20" dur="1" fill="hold">
                                          <p:stCondLst>
                                            <p:cond delay="0"/>
                                          </p:stCondLst>
                                        </p:cTn>
                                        <p:tgtEl>
                                          <p:spTgt spid="18437"/>
                                        </p:tgtEl>
                                        <p:attrNameLst>
                                          <p:attrName>style.visibility</p:attrName>
                                        </p:attrNameLst>
                                      </p:cBhvr>
                                      <p:to>
                                        <p:strVal val="visible"/>
                                      </p:to>
                                    </p:set>
                                    <p:anim calcmode="lin" valueType="num">
                                      <p:cBhvr additive="base">
                                        <p:cTn id="21" dur="500" fill="hold"/>
                                        <p:tgtEl>
                                          <p:spTgt spid="18437"/>
                                        </p:tgtEl>
                                        <p:attrNameLst>
                                          <p:attrName>ppt_x</p:attrName>
                                        </p:attrNameLst>
                                      </p:cBhvr>
                                      <p:tavLst>
                                        <p:tav tm="0">
                                          <p:val>
                                            <p:strVal val="0-#ppt_w/2"/>
                                          </p:val>
                                        </p:tav>
                                        <p:tav tm="100000">
                                          <p:val>
                                            <p:strVal val="#ppt_x"/>
                                          </p:val>
                                        </p:tav>
                                      </p:tavLst>
                                    </p:anim>
                                    <p:anim calcmode="lin" valueType="num">
                                      <p:cBhvr additive="base">
                                        <p:cTn id="22" dur="500" fill="hold"/>
                                        <p:tgtEl>
                                          <p:spTgt spid="18437"/>
                                        </p:tgtEl>
                                        <p:attrNameLst>
                                          <p:attrName>ppt_y</p:attrName>
                                        </p:attrNameLst>
                                      </p:cBhvr>
                                      <p:tavLst>
                                        <p:tav tm="0">
                                          <p:val>
                                            <p:strVal val="#ppt_y"/>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17" presetClass="entr" presetSubtype="2" fill="hold" nodeType="clickEffect">
                                  <p:stCondLst>
                                    <p:cond delay="0"/>
                                  </p:stCondLst>
                                  <p:childTnLst>
                                    <p:set>
                                      <p:cBhvr>
                                        <p:cTn id="26" dur="1" fill="hold">
                                          <p:stCondLst>
                                            <p:cond delay="0"/>
                                          </p:stCondLst>
                                        </p:cTn>
                                        <p:tgtEl>
                                          <p:spTgt spid="18443"/>
                                        </p:tgtEl>
                                        <p:attrNameLst>
                                          <p:attrName>style.visibility</p:attrName>
                                        </p:attrNameLst>
                                      </p:cBhvr>
                                      <p:to>
                                        <p:strVal val="visible"/>
                                      </p:to>
                                    </p:set>
                                    <p:anim calcmode="lin" valueType="num">
                                      <p:cBhvr>
                                        <p:cTn id="27" dur="500" fill="hold"/>
                                        <p:tgtEl>
                                          <p:spTgt spid="18443"/>
                                        </p:tgtEl>
                                        <p:attrNameLst>
                                          <p:attrName>ppt_x</p:attrName>
                                        </p:attrNameLst>
                                      </p:cBhvr>
                                      <p:tavLst>
                                        <p:tav tm="0">
                                          <p:val>
                                            <p:strVal val="#ppt_x+#ppt_w/2"/>
                                          </p:val>
                                        </p:tav>
                                        <p:tav tm="100000">
                                          <p:val>
                                            <p:strVal val="#ppt_x"/>
                                          </p:val>
                                        </p:tav>
                                      </p:tavLst>
                                    </p:anim>
                                    <p:anim calcmode="lin" valueType="num">
                                      <p:cBhvr>
                                        <p:cTn id="28" dur="500" fill="hold"/>
                                        <p:tgtEl>
                                          <p:spTgt spid="18443"/>
                                        </p:tgtEl>
                                        <p:attrNameLst>
                                          <p:attrName>ppt_y</p:attrName>
                                        </p:attrNameLst>
                                      </p:cBhvr>
                                      <p:tavLst>
                                        <p:tav tm="0">
                                          <p:val>
                                            <p:strVal val="#ppt_y"/>
                                          </p:val>
                                        </p:tav>
                                        <p:tav tm="100000">
                                          <p:val>
                                            <p:strVal val="#ppt_y"/>
                                          </p:val>
                                        </p:tav>
                                      </p:tavLst>
                                    </p:anim>
                                    <p:anim calcmode="lin" valueType="num">
                                      <p:cBhvr>
                                        <p:cTn id="29" dur="500" fill="hold"/>
                                        <p:tgtEl>
                                          <p:spTgt spid="18443"/>
                                        </p:tgtEl>
                                        <p:attrNameLst>
                                          <p:attrName>ppt_w</p:attrName>
                                        </p:attrNameLst>
                                      </p:cBhvr>
                                      <p:tavLst>
                                        <p:tav tm="0">
                                          <p:val>
                                            <p:fltVal val="0"/>
                                          </p:val>
                                        </p:tav>
                                        <p:tav tm="100000">
                                          <p:val>
                                            <p:strVal val="#ppt_w"/>
                                          </p:val>
                                        </p:tav>
                                      </p:tavLst>
                                    </p:anim>
                                    <p:anim calcmode="lin" valueType="num">
                                      <p:cBhvr>
                                        <p:cTn id="30" dur="500" fill="hold"/>
                                        <p:tgtEl>
                                          <p:spTgt spid="18443"/>
                                        </p:tgtEl>
                                        <p:attrNameLst>
                                          <p:attrName>ppt_h</p:attrName>
                                        </p:attrNameLst>
                                      </p:cBhvr>
                                      <p:tavLst>
                                        <p:tav tm="0">
                                          <p:val>
                                            <p:strVal val="#ppt_h"/>
                                          </p:val>
                                        </p:tav>
                                        <p:tav tm="100000">
                                          <p:val>
                                            <p:strVal val="#ppt_h"/>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9" presetClass="entr" presetSubtype="0" fill="hold" grpId="0" nodeType="clickEffect">
                                  <p:stCondLst>
                                    <p:cond delay="0"/>
                                  </p:stCondLst>
                                  <p:childTnLst>
                                    <p:set>
                                      <p:cBhvr>
                                        <p:cTn id="34" dur="1" fill="hold">
                                          <p:stCondLst>
                                            <p:cond delay="0"/>
                                          </p:stCondLst>
                                        </p:cTn>
                                        <p:tgtEl>
                                          <p:spTgt spid="18434"/>
                                        </p:tgtEl>
                                        <p:attrNameLst>
                                          <p:attrName>style.visibility</p:attrName>
                                        </p:attrNameLst>
                                      </p:cBhvr>
                                      <p:to>
                                        <p:strVal val="visible"/>
                                      </p:to>
                                    </p:set>
                                    <p:animEffect transition="in" filter="dissolve">
                                      <p:cBhvr>
                                        <p:cTn id="35" dur="500"/>
                                        <p:tgtEl>
                                          <p:spTgt spid="184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animBg="1" autoUpdateAnimBg="0"/>
      <p:bldP spid="18436" grpId="0" autoUpdateAnimBg="0"/>
      <p:bldP spid="18437"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http://z.about.com/d/tvcomedies/1/7/n/5/-/-/homer_simpso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2667000"/>
            <a:ext cx="2554288" cy="3200400"/>
          </a:xfrm>
          <a:prstGeom prst="rect">
            <a:avLst/>
          </a:prstGeom>
          <a:noFill/>
          <a:extLst>
            <a:ext uri="{909E8E84-426E-40DD-AFC4-6F175D3DCCD1}">
              <a14:hiddenFill xmlns:a14="http://schemas.microsoft.com/office/drawing/2010/main">
                <a:solidFill>
                  <a:srgbClr val="FFFFFF"/>
                </a:solidFill>
              </a14:hiddenFill>
            </a:ext>
          </a:extLst>
        </p:spPr>
      </p:pic>
      <p:sp>
        <p:nvSpPr>
          <p:cNvPr id="19461" name="Text Box 5"/>
          <p:cNvSpPr txBox="1">
            <a:spLocks noChangeArrowheads="1"/>
          </p:cNvSpPr>
          <p:nvPr/>
        </p:nvSpPr>
        <p:spPr bwMode="auto">
          <a:xfrm>
            <a:off x="533400" y="381000"/>
            <a:ext cx="67325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2000"/>
              <a:t>Costo del disturbo (1000 Euro) </a:t>
            </a:r>
            <a:r>
              <a:rPr lang="it-IT" altLang="it-IT" sz="2000" b="1"/>
              <a:t>&gt;</a:t>
            </a:r>
            <a:r>
              <a:rPr lang="it-IT" altLang="it-IT" sz="2000"/>
              <a:t> Beneficio del cane (500 Euro) </a:t>
            </a:r>
          </a:p>
        </p:txBody>
      </p:sp>
      <p:grpSp>
        <p:nvGrpSpPr>
          <p:cNvPr id="19470" name="Group 14"/>
          <p:cNvGrpSpPr>
            <a:grpSpLocks/>
          </p:cNvGrpSpPr>
          <p:nvPr/>
        </p:nvGrpSpPr>
        <p:grpSpPr bwMode="auto">
          <a:xfrm>
            <a:off x="4648200" y="2895600"/>
            <a:ext cx="1704975" cy="2933700"/>
            <a:chOff x="2928" y="1824"/>
            <a:chExt cx="1074" cy="1848"/>
          </a:xfrm>
        </p:grpSpPr>
        <p:grpSp>
          <p:nvGrpSpPr>
            <p:cNvPr id="19469" name="Group 13"/>
            <p:cNvGrpSpPr>
              <a:grpSpLocks/>
            </p:cNvGrpSpPr>
            <p:nvPr/>
          </p:nvGrpSpPr>
          <p:grpSpPr bwMode="auto">
            <a:xfrm>
              <a:off x="2928" y="1824"/>
              <a:ext cx="1074" cy="1848"/>
              <a:chOff x="2928" y="1824"/>
              <a:chExt cx="1074" cy="1848"/>
            </a:xfrm>
          </p:grpSpPr>
          <p:pic>
            <p:nvPicPr>
              <p:cNvPr id="19459" name="Picture 3" descr="http://www.fotosearch.com/bthumb/ARP/ARP123/doghse_c.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28" y="2592"/>
                <a:ext cx="1074" cy="1080"/>
              </a:xfrm>
              <a:prstGeom prst="rect">
                <a:avLst/>
              </a:prstGeom>
              <a:noFill/>
              <a:extLst>
                <a:ext uri="{909E8E84-426E-40DD-AFC4-6F175D3DCCD1}">
                  <a14:hiddenFill xmlns:a14="http://schemas.microsoft.com/office/drawing/2010/main">
                    <a:solidFill>
                      <a:srgbClr val="FFFFFF"/>
                    </a:solidFill>
                  </a14:hiddenFill>
                </a:ext>
              </a:extLst>
            </p:spPr>
          </p:pic>
          <p:pic>
            <p:nvPicPr>
              <p:cNvPr id="19460" name="Picture 4" descr="http://santini2008.files.wordpress.com/2008/04/homer-simpson.gif?w=248&amp;h=300">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264" y="1824"/>
                <a:ext cx="603" cy="768"/>
              </a:xfrm>
              <a:prstGeom prst="rect">
                <a:avLst/>
              </a:prstGeom>
              <a:noFill/>
              <a:extLst>
                <a:ext uri="{909E8E84-426E-40DD-AFC4-6F175D3DCCD1}">
                  <a14:hiddenFill xmlns:a14="http://schemas.microsoft.com/office/drawing/2010/main">
                    <a:solidFill>
                      <a:srgbClr val="FFFFFF"/>
                    </a:solidFill>
                  </a14:hiddenFill>
                </a:ext>
              </a:extLst>
            </p:spPr>
          </p:pic>
        </p:grpSp>
        <p:sp>
          <p:nvSpPr>
            <p:cNvPr id="19463" name="Freeform 7"/>
            <p:cNvSpPr>
              <a:spLocks/>
            </p:cNvSpPr>
            <p:nvPr/>
          </p:nvSpPr>
          <p:spPr bwMode="auto">
            <a:xfrm>
              <a:off x="3216" y="3360"/>
              <a:ext cx="240" cy="64"/>
            </a:xfrm>
            <a:custGeom>
              <a:avLst/>
              <a:gdLst>
                <a:gd name="T0" fmla="*/ 0 w 288"/>
                <a:gd name="T1" fmla="*/ 0 h 112"/>
                <a:gd name="T2" fmla="*/ 96 w 288"/>
                <a:gd name="T3" fmla="*/ 96 h 112"/>
                <a:gd name="T4" fmla="*/ 192 w 288"/>
                <a:gd name="T5" fmla="*/ 96 h 112"/>
                <a:gd name="T6" fmla="*/ 288 w 288"/>
                <a:gd name="T7" fmla="*/ 0 h 112"/>
              </a:gdLst>
              <a:ahLst/>
              <a:cxnLst>
                <a:cxn ang="0">
                  <a:pos x="T0" y="T1"/>
                </a:cxn>
                <a:cxn ang="0">
                  <a:pos x="T2" y="T3"/>
                </a:cxn>
                <a:cxn ang="0">
                  <a:pos x="T4" y="T5"/>
                </a:cxn>
                <a:cxn ang="0">
                  <a:pos x="T6" y="T7"/>
                </a:cxn>
              </a:cxnLst>
              <a:rect l="0" t="0" r="r" b="b"/>
              <a:pathLst>
                <a:path w="288" h="112">
                  <a:moveTo>
                    <a:pt x="0" y="0"/>
                  </a:moveTo>
                  <a:cubicBezTo>
                    <a:pt x="32" y="40"/>
                    <a:pt x="64" y="80"/>
                    <a:pt x="96" y="96"/>
                  </a:cubicBezTo>
                  <a:cubicBezTo>
                    <a:pt x="128" y="112"/>
                    <a:pt x="160" y="112"/>
                    <a:pt x="192" y="96"/>
                  </a:cubicBezTo>
                  <a:cubicBezTo>
                    <a:pt x="224" y="80"/>
                    <a:pt x="256" y="40"/>
                    <a:pt x="288" y="0"/>
                  </a:cubicBezTo>
                </a:path>
              </a:pathLst>
            </a:custGeom>
            <a:solidFill>
              <a:schemeClr val="tx1"/>
            </a:solidFill>
            <a:ln w="19050" cmpd="sng">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19466" name="AutoShape 10"/>
          <p:cNvSpPr>
            <a:spLocks noChangeArrowheads="1"/>
          </p:cNvSpPr>
          <p:nvPr/>
        </p:nvSpPr>
        <p:spPr bwMode="auto">
          <a:xfrm>
            <a:off x="1447800" y="1219200"/>
            <a:ext cx="3048000" cy="1676400"/>
          </a:xfrm>
          <a:prstGeom prst="wedgeEllipseCallout">
            <a:avLst>
              <a:gd name="adj1" fmla="val -39060"/>
              <a:gd name="adj2" fmla="val 57861"/>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it-IT" altLang="it-IT" sz="1600">
                <a:latin typeface="Tahoma" pitchFamily="34" charset="0"/>
              </a:rPr>
              <a:t>So che il tribunale ti darebbe ragione e che non riuscirei ad obbligarti a disfarti del cane … ma…</a:t>
            </a:r>
            <a:endParaRPr lang="it-IT" altLang="it-IT"/>
          </a:p>
        </p:txBody>
      </p:sp>
      <p:sp>
        <p:nvSpPr>
          <p:cNvPr id="19468" name="AutoShape 12"/>
          <p:cNvSpPr>
            <a:spLocks noChangeArrowheads="1"/>
          </p:cNvSpPr>
          <p:nvPr/>
        </p:nvSpPr>
        <p:spPr bwMode="auto">
          <a:xfrm>
            <a:off x="6324600" y="1066800"/>
            <a:ext cx="1981200" cy="1295400"/>
          </a:xfrm>
          <a:prstGeom prst="wedgeRoundRectCallout">
            <a:avLst>
              <a:gd name="adj1" fmla="val -61056"/>
              <a:gd name="adj2" fmla="val 97671"/>
              <a:gd name="adj3" fmla="val 16667"/>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it-IT" altLang="it-IT" sz="1600">
                <a:latin typeface="Tahoma" pitchFamily="34" charset="0"/>
              </a:rPr>
              <a:t>Eh già! … Sentenza della Cassazione n.1394 del 2000!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9466"/>
                                        </p:tgtEl>
                                        <p:attrNameLst>
                                          <p:attrName>style.visibility</p:attrName>
                                        </p:attrNameLst>
                                      </p:cBhvr>
                                      <p:to>
                                        <p:strVal val="visible"/>
                                      </p:to>
                                    </p:set>
                                    <p:animEffect transition="in" filter="dissolve">
                                      <p:cBhvr>
                                        <p:cTn id="7" dur="500"/>
                                        <p:tgtEl>
                                          <p:spTgt spid="1946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9468"/>
                                        </p:tgtEl>
                                        <p:attrNameLst>
                                          <p:attrName>style.visibility</p:attrName>
                                        </p:attrNameLst>
                                      </p:cBhvr>
                                      <p:to>
                                        <p:strVal val="visible"/>
                                      </p:to>
                                    </p:set>
                                    <p:animEffect transition="in" filter="dissolve">
                                      <p:cBhvr>
                                        <p:cTn id="12" dur="500"/>
                                        <p:tgtEl>
                                          <p:spTgt spid="194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6" grpId="0" animBg="1" autoUpdateAnimBg="0"/>
      <p:bldP spid="19468" grpId="0" animBg="1"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uppo 2"/>
          <p:cNvGrpSpPr/>
          <p:nvPr/>
        </p:nvGrpSpPr>
        <p:grpSpPr>
          <a:xfrm>
            <a:off x="381000" y="685800"/>
            <a:ext cx="3384550" cy="1814513"/>
            <a:chOff x="381000" y="685800"/>
            <a:chExt cx="3384550" cy="1814513"/>
          </a:xfrm>
        </p:grpSpPr>
        <p:sp>
          <p:nvSpPr>
            <p:cNvPr id="3074" name="Rectangle 2"/>
            <p:cNvSpPr>
              <a:spLocks noChangeArrowheads="1"/>
            </p:cNvSpPr>
            <p:nvPr/>
          </p:nvSpPr>
          <p:spPr bwMode="auto">
            <a:xfrm>
              <a:off x="990600" y="685800"/>
              <a:ext cx="236378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u="sng" dirty="0">
                  <a:latin typeface="Bookman Old Style" pitchFamily="18" charset="0"/>
                </a:rPr>
                <a:t>esternalità negative</a:t>
              </a:r>
            </a:p>
          </p:txBody>
        </p:sp>
        <p:sp>
          <p:nvSpPr>
            <p:cNvPr id="3076" name="Text Box 4"/>
            <p:cNvSpPr txBox="1">
              <a:spLocks noChangeArrowheads="1"/>
            </p:cNvSpPr>
            <p:nvPr/>
          </p:nvSpPr>
          <p:spPr bwMode="auto">
            <a:xfrm>
              <a:off x="381000" y="2133600"/>
              <a:ext cx="3384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dirty="0">
                  <a:latin typeface="Bookman Old Style" pitchFamily="18" charset="0"/>
                </a:rPr>
                <a:t>costo  sociale </a:t>
              </a:r>
              <a:r>
                <a:rPr lang="it-IT" altLang="it-IT" sz="1800" b="1" dirty="0">
                  <a:latin typeface="Bookman Old Style" pitchFamily="18" charset="0"/>
                </a:rPr>
                <a:t>&gt;</a:t>
              </a:r>
              <a:r>
                <a:rPr lang="it-IT" altLang="it-IT" sz="1800" dirty="0">
                  <a:latin typeface="Bookman Old Style" pitchFamily="18" charset="0"/>
                </a:rPr>
                <a:t> costo privato</a:t>
              </a:r>
            </a:p>
          </p:txBody>
        </p:sp>
        <p:sp>
          <p:nvSpPr>
            <p:cNvPr id="3081" name="Rectangle 9"/>
            <p:cNvSpPr>
              <a:spLocks noChangeArrowheads="1"/>
            </p:cNvSpPr>
            <p:nvPr/>
          </p:nvSpPr>
          <p:spPr bwMode="auto">
            <a:xfrm>
              <a:off x="1981200" y="1066800"/>
              <a:ext cx="76200" cy="914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grpSp>
      <p:grpSp>
        <p:nvGrpSpPr>
          <p:cNvPr id="5" name="Gruppo 4"/>
          <p:cNvGrpSpPr/>
          <p:nvPr/>
        </p:nvGrpSpPr>
        <p:grpSpPr>
          <a:xfrm>
            <a:off x="909638" y="2590800"/>
            <a:ext cx="2303462" cy="1870075"/>
            <a:chOff x="909638" y="2590800"/>
            <a:chExt cx="2303462" cy="1870075"/>
          </a:xfrm>
        </p:grpSpPr>
        <p:sp>
          <p:nvSpPr>
            <p:cNvPr id="3079" name="Text Box 7"/>
            <p:cNvSpPr txBox="1">
              <a:spLocks noChangeArrowheads="1"/>
            </p:cNvSpPr>
            <p:nvPr/>
          </p:nvSpPr>
          <p:spPr bwMode="auto">
            <a:xfrm>
              <a:off x="909638" y="3810000"/>
              <a:ext cx="2303462" cy="6508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1800">
                  <a:latin typeface="Bookman Old Style" pitchFamily="18" charset="0"/>
                </a:rPr>
                <a:t>livelli socialmente </a:t>
              </a:r>
            </a:p>
            <a:p>
              <a:r>
                <a:rPr lang="it-IT" altLang="it-IT" sz="1800">
                  <a:latin typeface="Bookman Old Style" pitchFamily="18" charset="0"/>
                </a:rPr>
                <a:t>eccessivi di attività</a:t>
              </a:r>
            </a:p>
          </p:txBody>
        </p:sp>
        <p:sp>
          <p:nvSpPr>
            <p:cNvPr id="3082" name="AutoShape 10"/>
            <p:cNvSpPr>
              <a:spLocks noChangeArrowheads="1"/>
            </p:cNvSpPr>
            <p:nvPr/>
          </p:nvSpPr>
          <p:spPr bwMode="auto">
            <a:xfrm>
              <a:off x="1981200" y="2590800"/>
              <a:ext cx="152400" cy="1143000"/>
            </a:xfrm>
            <a:prstGeom prst="downArrow">
              <a:avLst>
                <a:gd name="adj1" fmla="val 50000"/>
                <a:gd name="adj2" fmla="val 187500"/>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grpSp>
      <p:grpSp>
        <p:nvGrpSpPr>
          <p:cNvPr id="4" name="Gruppo 3"/>
          <p:cNvGrpSpPr/>
          <p:nvPr/>
        </p:nvGrpSpPr>
        <p:grpSpPr>
          <a:xfrm>
            <a:off x="4800600" y="685800"/>
            <a:ext cx="4121150" cy="1662113"/>
            <a:chOff x="4800600" y="685800"/>
            <a:chExt cx="4121150" cy="1662113"/>
          </a:xfrm>
        </p:grpSpPr>
        <p:sp>
          <p:nvSpPr>
            <p:cNvPr id="3075" name="Rectangle 3"/>
            <p:cNvSpPr>
              <a:spLocks noChangeArrowheads="1"/>
            </p:cNvSpPr>
            <p:nvPr/>
          </p:nvSpPr>
          <p:spPr bwMode="auto">
            <a:xfrm>
              <a:off x="5638800" y="685800"/>
              <a:ext cx="229393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u="sng" dirty="0">
                  <a:latin typeface="Bookman Old Style" pitchFamily="18" charset="0"/>
                </a:rPr>
                <a:t>esternalità positive</a:t>
              </a:r>
            </a:p>
          </p:txBody>
        </p:sp>
        <p:sp>
          <p:nvSpPr>
            <p:cNvPr id="3077" name="Text Box 5"/>
            <p:cNvSpPr txBox="1">
              <a:spLocks noChangeArrowheads="1"/>
            </p:cNvSpPr>
            <p:nvPr/>
          </p:nvSpPr>
          <p:spPr bwMode="auto">
            <a:xfrm>
              <a:off x="4800600" y="1981200"/>
              <a:ext cx="412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a:latin typeface="Bookman Old Style" pitchFamily="18" charset="0"/>
                </a:rPr>
                <a:t>beneficio sociale </a:t>
              </a:r>
              <a:r>
                <a:rPr lang="it-IT" altLang="it-IT" sz="1800" b="1">
                  <a:latin typeface="Bookman Old Style" pitchFamily="18" charset="0"/>
                </a:rPr>
                <a:t>&gt;</a:t>
              </a:r>
              <a:r>
                <a:rPr lang="it-IT" altLang="it-IT" sz="1800">
                  <a:latin typeface="Bookman Old Style" pitchFamily="18" charset="0"/>
                </a:rPr>
                <a:t> beneficio privato</a:t>
              </a:r>
            </a:p>
          </p:txBody>
        </p:sp>
        <p:sp>
          <p:nvSpPr>
            <p:cNvPr id="3083" name="Rectangle 11"/>
            <p:cNvSpPr>
              <a:spLocks noChangeArrowheads="1"/>
            </p:cNvSpPr>
            <p:nvPr/>
          </p:nvSpPr>
          <p:spPr bwMode="auto">
            <a:xfrm>
              <a:off x="6781800" y="1066800"/>
              <a:ext cx="76200" cy="914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grpSp>
      <p:grpSp>
        <p:nvGrpSpPr>
          <p:cNvPr id="6" name="Gruppo 5"/>
          <p:cNvGrpSpPr/>
          <p:nvPr/>
        </p:nvGrpSpPr>
        <p:grpSpPr>
          <a:xfrm>
            <a:off x="5405438" y="2438400"/>
            <a:ext cx="2914650" cy="1946275"/>
            <a:chOff x="5405438" y="2438400"/>
            <a:chExt cx="2914650" cy="1946275"/>
          </a:xfrm>
        </p:grpSpPr>
        <p:sp>
          <p:nvSpPr>
            <p:cNvPr id="3080" name="Text Box 8"/>
            <p:cNvSpPr txBox="1">
              <a:spLocks noChangeArrowheads="1"/>
            </p:cNvSpPr>
            <p:nvPr/>
          </p:nvSpPr>
          <p:spPr bwMode="auto">
            <a:xfrm>
              <a:off x="5405438" y="3733800"/>
              <a:ext cx="2914650" cy="6508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1800" dirty="0">
                  <a:latin typeface="Bookman Old Style" pitchFamily="18" charset="0"/>
                </a:rPr>
                <a:t>livelli di attività</a:t>
              </a:r>
            </a:p>
            <a:p>
              <a:r>
                <a:rPr lang="it-IT" altLang="it-IT" sz="1800" dirty="0">
                  <a:latin typeface="Bookman Old Style" pitchFamily="18" charset="0"/>
                </a:rPr>
                <a:t>socialmente insufficienti</a:t>
              </a:r>
            </a:p>
          </p:txBody>
        </p:sp>
        <p:sp>
          <p:nvSpPr>
            <p:cNvPr id="3084" name="AutoShape 12"/>
            <p:cNvSpPr>
              <a:spLocks noChangeArrowheads="1"/>
            </p:cNvSpPr>
            <p:nvPr/>
          </p:nvSpPr>
          <p:spPr bwMode="auto">
            <a:xfrm>
              <a:off x="6781800" y="2438400"/>
              <a:ext cx="152400" cy="1143000"/>
            </a:xfrm>
            <a:prstGeom prst="downArrow">
              <a:avLst>
                <a:gd name="adj1" fmla="val 50000"/>
                <a:gd name="adj2" fmla="val 187500"/>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grpSp>
      <p:sp>
        <p:nvSpPr>
          <p:cNvPr id="2" name="CasellaDiTesto 1"/>
          <p:cNvSpPr txBox="1"/>
          <p:nvPr/>
        </p:nvSpPr>
        <p:spPr>
          <a:xfrm>
            <a:off x="2109090" y="5157192"/>
            <a:ext cx="5044971" cy="923330"/>
          </a:xfrm>
          <a:prstGeom prst="rect">
            <a:avLst/>
          </a:prstGeom>
          <a:noFill/>
        </p:spPr>
        <p:txBody>
          <a:bodyPr wrap="none" rtlCol="0">
            <a:spAutoFit/>
          </a:bodyPr>
          <a:lstStyle/>
          <a:p>
            <a:r>
              <a:rPr lang="it-IT" sz="1800" dirty="0" smtClean="0"/>
              <a:t>con esternalità il PREZZO di mercato è distorto</a:t>
            </a:r>
          </a:p>
          <a:p>
            <a:r>
              <a:rPr lang="it-IT" sz="1800" dirty="0" smtClean="0"/>
              <a:t>perché non include tutte le informazioni socialmente</a:t>
            </a:r>
          </a:p>
          <a:p>
            <a:r>
              <a:rPr lang="it-IT" sz="1800" dirty="0" smtClean="0"/>
              <a:t>rilevanti dal lato della domanda e/o dell’offerta</a:t>
            </a:r>
            <a:endParaRPr lang="it-IT" sz="1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6"/>
                                        </p:tgtEl>
                                        <p:attrNameLst>
                                          <p:attrName>style.visibility</p:attrName>
                                        </p:attrNameLst>
                                      </p:cBhvr>
                                      <p:to>
                                        <p:strVal val="visible"/>
                                      </p:to>
                                    </p:set>
                                    <p:anim calcmode="lin" valueType="num">
                                      <p:cBhvr additive="base">
                                        <p:cTn id="21" dur="500" fill="hold"/>
                                        <p:tgtEl>
                                          <p:spTgt spid="6"/>
                                        </p:tgtEl>
                                        <p:attrNameLst>
                                          <p:attrName>ppt_x</p:attrName>
                                        </p:attrNameLst>
                                      </p:cBhvr>
                                      <p:tavLst>
                                        <p:tav tm="0">
                                          <p:val>
                                            <p:strVal val="#ppt_x"/>
                                          </p:val>
                                        </p:tav>
                                        <p:tav tm="100000">
                                          <p:val>
                                            <p:strVal val="#ppt_x"/>
                                          </p:val>
                                        </p:tav>
                                      </p:tavLst>
                                    </p:anim>
                                    <p:anim calcmode="lin" valueType="num">
                                      <p:cBhvr additive="base">
                                        <p:cTn id="2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fade">
                                      <p:cBhvr>
                                        <p:cTn id="27" dur="1000"/>
                                        <p:tgtEl>
                                          <p:spTgt spid="2"/>
                                        </p:tgtEl>
                                      </p:cBhvr>
                                    </p:animEffect>
                                    <p:anim calcmode="lin" valueType="num">
                                      <p:cBhvr>
                                        <p:cTn id="28" dur="1000" fill="hold"/>
                                        <p:tgtEl>
                                          <p:spTgt spid="2"/>
                                        </p:tgtEl>
                                        <p:attrNameLst>
                                          <p:attrName>ppt_x</p:attrName>
                                        </p:attrNameLst>
                                      </p:cBhvr>
                                      <p:tavLst>
                                        <p:tav tm="0">
                                          <p:val>
                                            <p:strVal val="#ppt_x"/>
                                          </p:val>
                                        </p:tav>
                                        <p:tav tm="100000">
                                          <p:val>
                                            <p:strVal val="#ppt_x"/>
                                          </p:val>
                                        </p:tav>
                                      </p:tavLst>
                                    </p:anim>
                                    <p:anim calcmode="lin" valueType="num">
                                      <p:cBhvr>
                                        <p:cTn id="2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http://z.about.com/d/tvcomedies/1/7/n/5/-/-/homer_simpso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2667000"/>
            <a:ext cx="2554288" cy="3200400"/>
          </a:xfrm>
          <a:prstGeom prst="rect">
            <a:avLst/>
          </a:prstGeom>
          <a:noFill/>
          <a:extLst>
            <a:ext uri="{909E8E84-426E-40DD-AFC4-6F175D3DCCD1}">
              <a14:hiddenFill xmlns:a14="http://schemas.microsoft.com/office/drawing/2010/main">
                <a:solidFill>
                  <a:srgbClr val="FFFFFF"/>
                </a:solidFill>
              </a14:hiddenFill>
            </a:ext>
          </a:extLst>
        </p:spPr>
      </p:pic>
      <p:sp>
        <p:nvSpPr>
          <p:cNvPr id="20487" name="AutoShape 7"/>
          <p:cNvSpPr>
            <a:spLocks noChangeArrowheads="1"/>
          </p:cNvSpPr>
          <p:nvPr/>
        </p:nvSpPr>
        <p:spPr bwMode="auto">
          <a:xfrm>
            <a:off x="1447800" y="1219200"/>
            <a:ext cx="3048000" cy="1676400"/>
          </a:xfrm>
          <a:prstGeom prst="wedgeEllipseCallout">
            <a:avLst>
              <a:gd name="adj1" fmla="val -39060"/>
              <a:gd name="adj2" fmla="val 57861"/>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it-IT" altLang="it-IT" sz="1600">
                <a:latin typeface="Tahoma" pitchFamily="34" charset="0"/>
              </a:rPr>
              <a:t>ma …potrei offrirti, diciamo …. 700 euro all’anno e tu potresti regalare il cane a un contadino ….</a:t>
            </a:r>
            <a:endParaRPr lang="it-IT" altLang="it-IT"/>
          </a:p>
        </p:txBody>
      </p:sp>
      <p:grpSp>
        <p:nvGrpSpPr>
          <p:cNvPr id="20497" name="Group 17"/>
          <p:cNvGrpSpPr>
            <a:grpSpLocks/>
          </p:cNvGrpSpPr>
          <p:nvPr/>
        </p:nvGrpSpPr>
        <p:grpSpPr bwMode="auto">
          <a:xfrm>
            <a:off x="4648200" y="2895600"/>
            <a:ext cx="1704975" cy="2933700"/>
            <a:chOff x="2928" y="1824"/>
            <a:chExt cx="1074" cy="1848"/>
          </a:xfrm>
        </p:grpSpPr>
        <p:grpSp>
          <p:nvGrpSpPr>
            <p:cNvPr id="20496" name="Group 16"/>
            <p:cNvGrpSpPr>
              <a:grpSpLocks/>
            </p:cNvGrpSpPr>
            <p:nvPr/>
          </p:nvGrpSpPr>
          <p:grpSpPr bwMode="auto">
            <a:xfrm>
              <a:off x="2928" y="1824"/>
              <a:ext cx="1074" cy="1848"/>
              <a:chOff x="2928" y="1824"/>
              <a:chExt cx="1074" cy="1848"/>
            </a:xfrm>
          </p:grpSpPr>
          <p:pic>
            <p:nvPicPr>
              <p:cNvPr id="20484" name="Picture 4" descr="http://www.fotosearch.com/bthumb/ARP/ARP123/doghse_c.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28" y="2592"/>
                <a:ext cx="1074" cy="1080"/>
              </a:xfrm>
              <a:prstGeom prst="rect">
                <a:avLst/>
              </a:prstGeom>
              <a:noFill/>
              <a:extLst>
                <a:ext uri="{909E8E84-426E-40DD-AFC4-6F175D3DCCD1}">
                  <a14:hiddenFill xmlns:a14="http://schemas.microsoft.com/office/drawing/2010/main">
                    <a:solidFill>
                      <a:srgbClr val="FFFFFF"/>
                    </a:solidFill>
                  </a14:hiddenFill>
                </a:ext>
              </a:extLst>
            </p:spPr>
          </p:pic>
          <p:pic>
            <p:nvPicPr>
              <p:cNvPr id="20485" name="Picture 5" descr="http://santini2008.files.wordpress.com/2008/04/homer-simpson.gif?w=248&amp;h=300">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264" y="1824"/>
                <a:ext cx="603" cy="768"/>
              </a:xfrm>
              <a:prstGeom prst="rect">
                <a:avLst/>
              </a:prstGeom>
              <a:noFill/>
              <a:extLst>
                <a:ext uri="{909E8E84-426E-40DD-AFC4-6F175D3DCCD1}">
                  <a14:hiddenFill xmlns:a14="http://schemas.microsoft.com/office/drawing/2010/main">
                    <a:solidFill>
                      <a:srgbClr val="FFFFFF"/>
                    </a:solidFill>
                  </a14:hiddenFill>
                </a:ext>
              </a:extLst>
            </p:spPr>
          </p:pic>
        </p:grpSp>
        <p:sp>
          <p:nvSpPr>
            <p:cNvPr id="20489" name="Freeform 9"/>
            <p:cNvSpPr>
              <a:spLocks/>
            </p:cNvSpPr>
            <p:nvPr/>
          </p:nvSpPr>
          <p:spPr bwMode="auto">
            <a:xfrm>
              <a:off x="3216" y="3360"/>
              <a:ext cx="240" cy="64"/>
            </a:xfrm>
            <a:custGeom>
              <a:avLst/>
              <a:gdLst>
                <a:gd name="T0" fmla="*/ 0 w 288"/>
                <a:gd name="T1" fmla="*/ 0 h 112"/>
                <a:gd name="T2" fmla="*/ 96 w 288"/>
                <a:gd name="T3" fmla="*/ 96 h 112"/>
                <a:gd name="T4" fmla="*/ 192 w 288"/>
                <a:gd name="T5" fmla="*/ 96 h 112"/>
                <a:gd name="T6" fmla="*/ 288 w 288"/>
                <a:gd name="T7" fmla="*/ 0 h 112"/>
              </a:gdLst>
              <a:ahLst/>
              <a:cxnLst>
                <a:cxn ang="0">
                  <a:pos x="T0" y="T1"/>
                </a:cxn>
                <a:cxn ang="0">
                  <a:pos x="T2" y="T3"/>
                </a:cxn>
                <a:cxn ang="0">
                  <a:pos x="T4" y="T5"/>
                </a:cxn>
                <a:cxn ang="0">
                  <a:pos x="T6" y="T7"/>
                </a:cxn>
              </a:cxnLst>
              <a:rect l="0" t="0" r="r" b="b"/>
              <a:pathLst>
                <a:path w="288" h="112">
                  <a:moveTo>
                    <a:pt x="0" y="0"/>
                  </a:moveTo>
                  <a:cubicBezTo>
                    <a:pt x="32" y="40"/>
                    <a:pt x="64" y="80"/>
                    <a:pt x="96" y="96"/>
                  </a:cubicBezTo>
                  <a:cubicBezTo>
                    <a:pt x="128" y="112"/>
                    <a:pt x="160" y="112"/>
                    <a:pt x="192" y="96"/>
                  </a:cubicBezTo>
                  <a:cubicBezTo>
                    <a:pt x="224" y="80"/>
                    <a:pt x="256" y="40"/>
                    <a:pt x="288" y="0"/>
                  </a:cubicBezTo>
                </a:path>
              </a:pathLst>
            </a:custGeom>
            <a:solidFill>
              <a:schemeClr val="tx1"/>
            </a:solidFill>
            <a:ln w="19050" cmpd="sng">
              <a:solidFill>
                <a:schemeClr val="bg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20490" name="AutoShape 10"/>
          <p:cNvSpPr>
            <a:spLocks noChangeArrowheads="1"/>
          </p:cNvSpPr>
          <p:nvPr/>
        </p:nvSpPr>
        <p:spPr bwMode="auto">
          <a:xfrm>
            <a:off x="6477000" y="1600200"/>
            <a:ext cx="1981200" cy="1447800"/>
          </a:xfrm>
          <a:prstGeom prst="cloudCallout">
            <a:avLst>
              <a:gd name="adj1" fmla="val -73796"/>
              <a:gd name="adj2" fmla="val 61625"/>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it-IT" altLang="it-IT" sz="1600">
                <a:latin typeface="Tahoma" pitchFamily="34" charset="0"/>
              </a:rPr>
              <a:t>700 – 500 =200 Euro di guadagno netto …</a:t>
            </a:r>
          </a:p>
        </p:txBody>
      </p:sp>
      <p:sp>
        <p:nvSpPr>
          <p:cNvPr id="20491" name="AutoShape 11"/>
          <p:cNvSpPr>
            <a:spLocks noChangeArrowheads="1"/>
          </p:cNvSpPr>
          <p:nvPr/>
        </p:nvSpPr>
        <p:spPr bwMode="auto">
          <a:xfrm>
            <a:off x="4876800" y="1447800"/>
            <a:ext cx="1371600" cy="685800"/>
          </a:xfrm>
          <a:prstGeom prst="wedgeRoundRectCallout">
            <a:avLst>
              <a:gd name="adj1" fmla="val -6250"/>
              <a:gd name="adj2" fmla="val 130324"/>
              <a:gd name="adj3" fmla="val 16667"/>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it-IT" altLang="it-IT" sz="1800">
                <a:latin typeface="Tahoma" pitchFamily="34" charset="0"/>
              </a:rPr>
              <a:t>Affare fatto!</a:t>
            </a:r>
          </a:p>
        </p:txBody>
      </p:sp>
      <p:grpSp>
        <p:nvGrpSpPr>
          <p:cNvPr id="20495" name="Group 15"/>
          <p:cNvGrpSpPr>
            <a:grpSpLocks/>
          </p:cNvGrpSpPr>
          <p:nvPr/>
        </p:nvGrpSpPr>
        <p:grpSpPr bwMode="auto">
          <a:xfrm>
            <a:off x="4953000" y="5334000"/>
            <a:ext cx="609600" cy="304800"/>
            <a:chOff x="4128" y="3696"/>
            <a:chExt cx="528" cy="288"/>
          </a:xfrm>
        </p:grpSpPr>
        <p:sp>
          <p:nvSpPr>
            <p:cNvPr id="20492" name="Rectangle 12"/>
            <p:cNvSpPr>
              <a:spLocks noChangeArrowheads="1"/>
            </p:cNvSpPr>
            <p:nvPr/>
          </p:nvSpPr>
          <p:spPr bwMode="auto">
            <a:xfrm>
              <a:off x="4128" y="3696"/>
              <a:ext cx="528" cy="288"/>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20494" name="Freeform 14"/>
            <p:cNvSpPr>
              <a:spLocks/>
            </p:cNvSpPr>
            <p:nvPr/>
          </p:nvSpPr>
          <p:spPr bwMode="auto">
            <a:xfrm>
              <a:off x="4224" y="3792"/>
              <a:ext cx="336" cy="96"/>
            </a:xfrm>
            <a:custGeom>
              <a:avLst/>
              <a:gdLst>
                <a:gd name="T0" fmla="*/ 0 w 336"/>
                <a:gd name="T1" fmla="*/ 96 h 96"/>
                <a:gd name="T2" fmla="*/ 192 w 336"/>
                <a:gd name="T3" fmla="*/ 0 h 96"/>
                <a:gd name="T4" fmla="*/ 336 w 336"/>
                <a:gd name="T5" fmla="*/ 96 h 96"/>
              </a:gdLst>
              <a:ahLst/>
              <a:cxnLst>
                <a:cxn ang="0">
                  <a:pos x="T0" y="T1"/>
                </a:cxn>
                <a:cxn ang="0">
                  <a:pos x="T2" y="T3"/>
                </a:cxn>
                <a:cxn ang="0">
                  <a:pos x="T4" y="T5"/>
                </a:cxn>
              </a:cxnLst>
              <a:rect l="0" t="0" r="r" b="b"/>
              <a:pathLst>
                <a:path w="336" h="96">
                  <a:moveTo>
                    <a:pt x="0" y="96"/>
                  </a:moveTo>
                  <a:cubicBezTo>
                    <a:pt x="68" y="48"/>
                    <a:pt x="136" y="0"/>
                    <a:pt x="192" y="0"/>
                  </a:cubicBezTo>
                  <a:cubicBezTo>
                    <a:pt x="248" y="0"/>
                    <a:pt x="292" y="48"/>
                    <a:pt x="336" y="96"/>
                  </a:cubicBezTo>
                </a:path>
              </a:pathLst>
            </a:custGeom>
            <a:noFill/>
            <a:ln w="38100" cmpd="sng">
              <a:solidFill>
                <a:schemeClr val="bg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20498" name="Text Box 18"/>
          <p:cNvSpPr txBox="1">
            <a:spLocks noChangeArrowheads="1"/>
          </p:cNvSpPr>
          <p:nvPr/>
        </p:nvSpPr>
        <p:spPr bwMode="auto">
          <a:xfrm>
            <a:off x="533400" y="6019800"/>
            <a:ext cx="8167688" cy="6413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p>
            <a:r>
              <a:rPr lang="it-IT" altLang="it-IT" sz="1800">
                <a:latin typeface="Tahoma" pitchFamily="34" charset="0"/>
              </a:rPr>
              <a:t>La contrattazione fa prevalere la soluzione efficiente </a:t>
            </a:r>
          </a:p>
          <a:p>
            <a:r>
              <a:rPr lang="it-IT" altLang="it-IT" sz="1800">
                <a:latin typeface="Tahoma" pitchFamily="34" charset="0"/>
              </a:rPr>
              <a:t>indipendentemente dall’allocazione dei diritti operata dall’ordinamento giuridico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0487"/>
                                        </p:tgtEl>
                                        <p:attrNameLst>
                                          <p:attrName>style.visibility</p:attrName>
                                        </p:attrNameLst>
                                      </p:cBhvr>
                                      <p:to>
                                        <p:strVal val="visible"/>
                                      </p:to>
                                    </p:set>
                                    <p:animEffect transition="in" filter="dissolve">
                                      <p:cBhvr>
                                        <p:cTn id="7" dur="500"/>
                                        <p:tgtEl>
                                          <p:spTgt spid="2048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0490"/>
                                        </p:tgtEl>
                                        <p:attrNameLst>
                                          <p:attrName>style.visibility</p:attrName>
                                        </p:attrNameLst>
                                      </p:cBhvr>
                                      <p:to>
                                        <p:strVal val="visible"/>
                                      </p:to>
                                    </p:set>
                                    <p:animEffect transition="in" filter="dissolve">
                                      <p:cBhvr>
                                        <p:cTn id="12" dur="500"/>
                                        <p:tgtEl>
                                          <p:spTgt spid="2049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20495"/>
                                        </p:tgtEl>
                                        <p:attrNameLst>
                                          <p:attrName>style.visibility</p:attrName>
                                        </p:attrNameLst>
                                      </p:cBhvr>
                                      <p:to>
                                        <p:strVal val="visible"/>
                                      </p:to>
                                    </p:set>
                                    <p:animEffect transition="in" filter="dissolve">
                                      <p:cBhvr>
                                        <p:cTn id="17" dur="500"/>
                                        <p:tgtEl>
                                          <p:spTgt spid="2049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2" fill="hold" grpId="0" nodeType="clickEffect">
                                  <p:stCondLst>
                                    <p:cond delay="0"/>
                                  </p:stCondLst>
                                  <p:childTnLst>
                                    <p:set>
                                      <p:cBhvr>
                                        <p:cTn id="21" dur="1" fill="hold">
                                          <p:stCondLst>
                                            <p:cond delay="0"/>
                                          </p:stCondLst>
                                        </p:cTn>
                                        <p:tgtEl>
                                          <p:spTgt spid="20491"/>
                                        </p:tgtEl>
                                        <p:attrNameLst>
                                          <p:attrName>style.visibility</p:attrName>
                                        </p:attrNameLst>
                                      </p:cBhvr>
                                      <p:to>
                                        <p:strVal val="visible"/>
                                      </p:to>
                                    </p:set>
                                    <p:animEffect transition="in" filter="wipe(right)">
                                      <p:cBhvr>
                                        <p:cTn id="22" dur="500"/>
                                        <p:tgtEl>
                                          <p:spTgt spid="2049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0498"/>
                                        </p:tgtEl>
                                        <p:attrNameLst>
                                          <p:attrName>style.visibility</p:attrName>
                                        </p:attrNameLst>
                                      </p:cBhvr>
                                      <p:to>
                                        <p:strVal val="visible"/>
                                      </p:to>
                                    </p:set>
                                    <p:animEffect transition="in" filter="dissolve">
                                      <p:cBhvr>
                                        <p:cTn id="27" dur="500"/>
                                        <p:tgtEl>
                                          <p:spTgt spid="204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7" grpId="0" animBg="1" autoUpdateAnimBg="0"/>
      <p:bldP spid="20490" grpId="0" animBg="1" autoUpdateAnimBg="0"/>
      <p:bldP spid="20491" grpId="0" animBg="1" autoUpdateAnimBg="0"/>
      <p:bldP spid="20498" grpId="0"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ext Box 3"/>
          <p:cNvSpPr txBox="1">
            <a:spLocks noChangeArrowheads="1"/>
          </p:cNvSpPr>
          <p:nvPr/>
        </p:nvSpPr>
        <p:spPr bwMode="auto">
          <a:xfrm>
            <a:off x="5791200" y="762000"/>
            <a:ext cx="2078038"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p>
            <a:r>
              <a:rPr lang="it-IT" altLang="it-IT">
                <a:latin typeface="Lucida Sans Unicode" pitchFamily="34" charset="0"/>
              </a:rPr>
              <a:t>ALLEVATORE</a:t>
            </a:r>
          </a:p>
        </p:txBody>
      </p:sp>
      <p:sp>
        <p:nvSpPr>
          <p:cNvPr id="21508" name="Text Box 4"/>
          <p:cNvSpPr txBox="1">
            <a:spLocks noChangeArrowheads="1"/>
          </p:cNvSpPr>
          <p:nvPr/>
        </p:nvSpPr>
        <p:spPr bwMode="auto">
          <a:xfrm>
            <a:off x="838200" y="609600"/>
            <a:ext cx="2036763"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p>
            <a:r>
              <a:rPr lang="it-IT" altLang="it-IT">
                <a:latin typeface="Lucida Sans Unicode" pitchFamily="34" charset="0"/>
              </a:rPr>
              <a:t>CONTADINO</a:t>
            </a:r>
          </a:p>
        </p:txBody>
      </p:sp>
      <p:grpSp>
        <p:nvGrpSpPr>
          <p:cNvPr id="21518" name="Group 14"/>
          <p:cNvGrpSpPr>
            <a:grpSpLocks/>
          </p:cNvGrpSpPr>
          <p:nvPr/>
        </p:nvGrpSpPr>
        <p:grpSpPr bwMode="auto">
          <a:xfrm>
            <a:off x="1219200" y="2286000"/>
            <a:ext cx="2279650" cy="2609850"/>
            <a:chOff x="528" y="1152"/>
            <a:chExt cx="1436" cy="1644"/>
          </a:xfrm>
        </p:grpSpPr>
        <p:pic>
          <p:nvPicPr>
            <p:cNvPr id="21512" name="Picture 8" descr="http://www.bambiniinfattoria.it/img/1395_big.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8" y="1152"/>
              <a:ext cx="716" cy="828"/>
            </a:xfrm>
            <a:prstGeom prst="rect">
              <a:avLst/>
            </a:prstGeom>
            <a:noFill/>
            <a:extLst>
              <a:ext uri="{909E8E84-426E-40DD-AFC4-6F175D3DCCD1}">
                <a14:hiddenFill xmlns:a14="http://schemas.microsoft.com/office/drawing/2010/main">
                  <a:solidFill>
                    <a:srgbClr val="FFFFFF"/>
                  </a:solidFill>
                </a14:hiddenFill>
              </a:ext>
            </a:extLst>
          </p:spPr>
        </p:pic>
        <p:pic>
          <p:nvPicPr>
            <p:cNvPr id="21513" name="Picture 9" descr="http://www.bambiniinfattoria.it/img/1395_big.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00" y="1152"/>
              <a:ext cx="716" cy="828"/>
            </a:xfrm>
            <a:prstGeom prst="rect">
              <a:avLst/>
            </a:prstGeom>
            <a:noFill/>
            <a:extLst>
              <a:ext uri="{909E8E84-426E-40DD-AFC4-6F175D3DCCD1}">
                <a14:hiddenFill xmlns:a14="http://schemas.microsoft.com/office/drawing/2010/main">
                  <a:solidFill>
                    <a:srgbClr val="FFFFFF"/>
                  </a:solidFill>
                </a14:hiddenFill>
              </a:ext>
            </a:extLst>
          </p:spPr>
        </p:pic>
        <p:pic>
          <p:nvPicPr>
            <p:cNvPr id="21514" name="Picture 10" descr="http://www.bambiniinfattoria.it/img/1395_big.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8" y="1968"/>
              <a:ext cx="716" cy="828"/>
            </a:xfrm>
            <a:prstGeom prst="rect">
              <a:avLst/>
            </a:prstGeom>
            <a:noFill/>
            <a:extLst>
              <a:ext uri="{909E8E84-426E-40DD-AFC4-6F175D3DCCD1}">
                <a14:hiddenFill xmlns:a14="http://schemas.microsoft.com/office/drawing/2010/main">
                  <a:solidFill>
                    <a:srgbClr val="FFFFFF"/>
                  </a:solidFill>
                </a14:hiddenFill>
              </a:ext>
            </a:extLst>
          </p:spPr>
        </p:pic>
        <p:pic>
          <p:nvPicPr>
            <p:cNvPr id="21515" name="Picture 11" descr="http://www.bambiniinfattoria.it/img/1395_big.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48" y="1968"/>
              <a:ext cx="716" cy="828"/>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1517" name="Group 13"/>
          <p:cNvGrpSpPr>
            <a:grpSpLocks/>
          </p:cNvGrpSpPr>
          <p:nvPr/>
        </p:nvGrpSpPr>
        <p:grpSpPr bwMode="auto">
          <a:xfrm>
            <a:off x="4648200" y="1676400"/>
            <a:ext cx="2084388" cy="1898650"/>
            <a:chOff x="2592" y="1488"/>
            <a:chExt cx="1313" cy="1196"/>
          </a:xfrm>
        </p:grpSpPr>
        <p:pic>
          <p:nvPicPr>
            <p:cNvPr id="21509" name="Picture 5" descr="http://www.coloringpictures.cn/img/cow-09.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92" y="1536"/>
              <a:ext cx="833" cy="764"/>
            </a:xfrm>
            <a:prstGeom prst="rect">
              <a:avLst/>
            </a:prstGeom>
            <a:noFill/>
            <a:extLst>
              <a:ext uri="{909E8E84-426E-40DD-AFC4-6F175D3DCCD1}">
                <a14:hiddenFill xmlns:a14="http://schemas.microsoft.com/office/drawing/2010/main">
                  <a:solidFill>
                    <a:srgbClr val="FFFFFF"/>
                  </a:solidFill>
                </a14:hiddenFill>
              </a:ext>
            </a:extLst>
          </p:spPr>
        </p:pic>
        <p:pic>
          <p:nvPicPr>
            <p:cNvPr id="21510" name="Picture 6" descr="http://www.coloringpictures.cn/img/cow-09.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72" y="1488"/>
              <a:ext cx="833" cy="764"/>
            </a:xfrm>
            <a:prstGeom prst="rect">
              <a:avLst/>
            </a:prstGeom>
            <a:noFill/>
            <a:extLst>
              <a:ext uri="{909E8E84-426E-40DD-AFC4-6F175D3DCCD1}">
                <a14:hiddenFill xmlns:a14="http://schemas.microsoft.com/office/drawing/2010/main">
                  <a:solidFill>
                    <a:srgbClr val="FFFFFF"/>
                  </a:solidFill>
                </a14:hiddenFill>
              </a:ext>
            </a:extLst>
          </p:spPr>
        </p:pic>
        <p:pic>
          <p:nvPicPr>
            <p:cNvPr id="21511" name="Picture 7" descr="http://www.coloringpictures.cn/img/cow-09.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28" y="1728"/>
              <a:ext cx="833" cy="764"/>
            </a:xfrm>
            <a:prstGeom prst="rect">
              <a:avLst/>
            </a:prstGeom>
            <a:noFill/>
            <a:extLst>
              <a:ext uri="{909E8E84-426E-40DD-AFC4-6F175D3DCCD1}">
                <a14:hiddenFill xmlns:a14="http://schemas.microsoft.com/office/drawing/2010/main">
                  <a:solidFill>
                    <a:srgbClr val="FFFFFF"/>
                  </a:solidFill>
                </a14:hiddenFill>
              </a:ext>
            </a:extLst>
          </p:spPr>
        </p:pic>
        <p:pic>
          <p:nvPicPr>
            <p:cNvPr id="21516" name="Picture 12" descr="http://www.coloringpictures.cn/img/cow-09.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40" y="1920"/>
              <a:ext cx="833" cy="764"/>
            </a:xfrm>
            <a:prstGeom prst="rect">
              <a:avLst/>
            </a:prstGeom>
            <a:noFill/>
            <a:extLst>
              <a:ext uri="{909E8E84-426E-40DD-AFC4-6F175D3DCCD1}">
                <a14:hiddenFill xmlns:a14="http://schemas.microsoft.com/office/drawing/2010/main">
                  <a:solidFill>
                    <a:srgbClr val="FFFFFF"/>
                  </a:solidFill>
                </a14:hiddenFill>
              </a:ext>
            </a:extLst>
          </p:spPr>
        </p:pic>
      </p:grpSp>
      <p:sp>
        <p:nvSpPr>
          <p:cNvPr id="21521" name="Freeform 17"/>
          <p:cNvSpPr>
            <a:spLocks/>
          </p:cNvSpPr>
          <p:nvPr/>
        </p:nvSpPr>
        <p:spPr bwMode="auto">
          <a:xfrm>
            <a:off x="3352800" y="3505200"/>
            <a:ext cx="1905000" cy="838200"/>
          </a:xfrm>
          <a:custGeom>
            <a:avLst/>
            <a:gdLst>
              <a:gd name="T0" fmla="*/ 1008 w 1008"/>
              <a:gd name="T1" fmla="*/ 0 h 720"/>
              <a:gd name="T2" fmla="*/ 864 w 1008"/>
              <a:gd name="T3" fmla="*/ 288 h 720"/>
              <a:gd name="T4" fmla="*/ 480 w 1008"/>
              <a:gd name="T5" fmla="*/ 576 h 720"/>
              <a:gd name="T6" fmla="*/ 0 w 1008"/>
              <a:gd name="T7" fmla="*/ 720 h 720"/>
            </a:gdLst>
            <a:ahLst/>
            <a:cxnLst>
              <a:cxn ang="0">
                <a:pos x="T0" y="T1"/>
              </a:cxn>
              <a:cxn ang="0">
                <a:pos x="T2" y="T3"/>
              </a:cxn>
              <a:cxn ang="0">
                <a:pos x="T4" y="T5"/>
              </a:cxn>
              <a:cxn ang="0">
                <a:pos x="T6" y="T7"/>
              </a:cxn>
            </a:cxnLst>
            <a:rect l="0" t="0" r="r" b="b"/>
            <a:pathLst>
              <a:path w="1008" h="720">
                <a:moveTo>
                  <a:pt x="1008" y="0"/>
                </a:moveTo>
                <a:cubicBezTo>
                  <a:pt x="980" y="96"/>
                  <a:pt x="952" y="192"/>
                  <a:pt x="864" y="288"/>
                </a:cubicBezTo>
                <a:cubicBezTo>
                  <a:pt x="776" y="384"/>
                  <a:pt x="624" y="504"/>
                  <a:pt x="480" y="576"/>
                </a:cubicBezTo>
                <a:cubicBezTo>
                  <a:pt x="336" y="648"/>
                  <a:pt x="168" y="684"/>
                  <a:pt x="0" y="720"/>
                </a:cubicBezTo>
              </a:path>
            </a:pathLst>
          </a:custGeom>
          <a:noFill/>
          <a:ln w="28575" cap="flat" cmpd="sng">
            <a:solidFill>
              <a:srgbClr val="000000"/>
            </a:solidFill>
            <a:prstDash val="dash"/>
            <a:round/>
            <a:headEnd type="none" w="med" len="med"/>
            <a:tailEnd type="triangl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it-IT"/>
          </a:p>
        </p:txBody>
      </p:sp>
      <p:sp>
        <p:nvSpPr>
          <p:cNvPr id="21522" name="Text Box 18"/>
          <p:cNvSpPr txBox="1">
            <a:spLocks noChangeArrowheads="1"/>
          </p:cNvSpPr>
          <p:nvPr/>
        </p:nvSpPr>
        <p:spPr bwMode="auto">
          <a:xfrm>
            <a:off x="5334000" y="4267200"/>
            <a:ext cx="2203450" cy="1562100"/>
          </a:xfrm>
          <a:prstGeom prst="rect">
            <a:avLst/>
          </a:prstGeom>
          <a:noFill/>
          <a:ln w="9525">
            <a:solidFill>
              <a:srgbClr val="FF99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p>
            <a:pPr algn="l"/>
            <a:r>
              <a:rPr lang="it-IT" altLang="it-IT" u="sng">
                <a:latin typeface="Lucida Sans Unicode" pitchFamily="34" charset="0"/>
              </a:rPr>
              <a:t>Danno</a:t>
            </a:r>
          </a:p>
          <a:p>
            <a:pPr algn="l">
              <a:buFontTx/>
              <a:buChar char="•"/>
            </a:pPr>
            <a:r>
              <a:rPr lang="it-IT" altLang="it-IT">
                <a:latin typeface="Lucida Sans Unicode" pitchFamily="34" charset="0"/>
              </a:rPr>
              <a:t> recinto</a:t>
            </a:r>
          </a:p>
          <a:p>
            <a:pPr algn="l">
              <a:buFontTx/>
              <a:buChar char="•"/>
            </a:pPr>
            <a:r>
              <a:rPr lang="it-IT" altLang="it-IT">
                <a:latin typeface="Lucida Sans Unicode" pitchFamily="34" charset="0"/>
              </a:rPr>
              <a:t> meno capi</a:t>
            </a:r>
          </a:p>
          <a:p>
            <a:pPr algn="l">
              <a:buFontTx/>
              <a:buChar char="•"/>
            </a:pPr>
            <a:r>
              <a:rPr lang="it-IT" altLang="it-IT">
                <a:latin typeface="Lucida Sans Unicode" pitchFamily="34" charset="0"/>
              </a:rPr>
              <a:t> meno  mais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2" fill="hold" nodeType="clickEffect">
                                  <p:stCondLst>
                                    <p:cond delay="0"/>
                                  </p:stCondLst>
                                  <p:childTnLst>
                                    <p:set>
                                      <p:cBhvr>
                                        <p:cTn id="6" dur="1" fill="hold">
                                          <p:stCondLst>
                                            <p:cond delay="0"/>
                                          </p:stCondLst>
                                        </p:cTn>
                                        <p:tgtEl>
                                          <p:spTgt spid="21518"/>
                                        </p:tgtEl>
                                        <p:attrNameLst>
                                          <p:attrName>style.visibility</p:attrName>
                                        </p:attrNameLst>
                                      </p:cBhvr>
                                      <p:to>
                                        <p:strVal val="visible"/>
                                      </p:to>
                                    </p:set>
                                    <p:animEffect transition="in" filter="wipe(right)">
                                      <p:cBhvr>
                                        <p:cTn id="7" dur="500"/>
                                        <p:tgtEl>
                                          <p:spTgt spid="2151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2" fill="hold" nodeType="clickEffect">
                                  <p:stCondLst>
                                    <p:cond delay="0"/>
                                  </p:stCondLst>
                                  <p:childTnLst>
                                    <p:set>
                                      <p:cBhvr>
                                        <p:cTn id="11" dur="1" fill="hold">
                                          <p:stCondLst>
                                            <p:cond delay="0"/>
                                          </p:stCondLst>
                                        </p:cTn>
                                        <p:tgtEl>
                                          <p:spTgt spid="21517"/>
                                        </p:tgtEl>
                                        <p:attrNameLst>
                                          <p:attrName>style.visibility</p:attrName>
                                        </p:attrNameLst>
                                      </p:cBhvr>
                                      <p:to>
                                        <p:strVal val="visible"/>
                                      </p:to>
                                    </p:set>
                                    <p:anim calcmode="lin" valueType="num">
                                      <p:cBhvr additive="base">
                                        <p:cTn id="12" dur="500" fill="hold"/>
                                        <p:tgtEl>
                                          <p:spTgt spid="21517"/>
                                        </p:tgtEl>
                                        <p:attrNameLst>
                                          <p:attrName>ppt_x</p:attrName>
                                        </p:attrNameLst>
                                      </p:cBhvr>
                                      <p:tavLst>
                                        <p:tav tm="0">
                                          <p:val>
                                            <p:strVal val="1+#ppt_w/2"/>
                                          </p:val>
                                        </p:tav>
                                        <p:tav tm="100000">
                                          <p:val>
                                            <p:strVal val="#ppt_x"/>
                                          </p:val>
                                        </p:tav>
                                      </p:tavLst>
                                    </p:anim>
                                    <p:anim calcmode="lin" valueType="num">
                                      <p:cBhvr additive="base">
                                        <p:cTn id="13" dur="500" fill="hold"/>
                                        <p:tgtEl>
                                          <p:spTgt spid="21517"/>
                                        </p:tgtEl>
                                        <p:attrNameLst>
                                          <p:attrName>ppt_y</p:attrName>
                                        </p:attrNameLst>
                                      </p:cBhvr>
                                      <p:tavLst>
                                        <p:tav tm="0">
                                          <p:val>
                                            <p:strVal val="#ppt_y"/>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3" fill="hold" grpId="0" nodeType="clickEffect">
                                  <p:stCondLst>
                                    <p:cond delay="0"/>
                                  </p:stCondLst>
                                  <p:childTnLst>
                                    <p:set>
                                      <p:cBhvr>
                                        <p:cTn id="17" dur="1" fill="hold">
                                          <p:stCondLst>
                                            <p:cond delay="0"/>
                                          </p:stCondLst>
                                        </p:cTn>
                                        <p:tgtEl>
                                          <p:spTgt spid="21521"/>
                                        </p:tgtEl>
                                        <p:attrNameLst>
                                          <p:attrName>style.visibility</p:attrName>
                                        </p:attrNameLst>
                                      </p:cBhvr>
                                      <p:to>
                                        <p:strVal val="visible"/>
                                      </p:to>
                                    </p:set>
                                    <p:anim calcmode="lin" valueType="num">
                                      <p:cBhvr additive="base">
                                        <p:cTn id="18" dur="500" fill="hold"/>
                                        <p:tgtEl>
                                          <p:spTgt spid="21521"/>
                                        </p:tgtEl>
                                        <p:attrNameLst>
                                          <p:attrName>ppt_x</p:attrName>
                                        </p:attrNameLst>
                                      </p:cBhvr>
                                      <p:tavLst>
                                        <p:tav tm="0">
                                          <p:val>
                                            <p:strVal val="1+#ppt_w/2"/>
                                          </p:val>
                                        </p:tav>
                                        <p:tav tm="100000">
                                          <p:val>
                                            <p:strVal val="#ppt_x"/>
                                          </p:val>
                                        </p:tav>
                                      </p:tavLst>
                                    </p:anim>
                                    <p:anim calcmode="lin" valueType="num">
                                      <p:cBhvr additive="base">
                                        <p:cTn id="19" dur="500" fill="hold"/>
                                        <p:tgtEl>
                                          <p:spTgt spid="21521"/>
                                        </p:tgtEl>
                                        <p:attrNameLst>
                                          <p:attrName>ppt_y</p:attrName>
                                        </p:attrNameLst>
                                      </p:cBhvr>
                                      <p:tavLst>
                                        <p:tav tm="0">
                                          <p:val>
                                            <p:strVal val="0-#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21522"/>
                                        </p:tgtEl>
                                        <p:attrNameLst>
                                          <p:attrName>style.visibility</p:attrName>
                                        </p:attrNameLst>
                                      </p:cBhvr>
                                      <p:to>
                                        <p:strVal val="visible"/>
                                      </p:to>
                                    </p:set>
                                    <p:animEffect transition="in" filter="dissolve">
                                      <p:cBhvr>
                                        <p:cTn id="24" dur="500"/>
                                        <p:tgtEl>
                                          <p:spTgt spid="215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21" grpId="0" animBg="1"/>
      <p:bldP spid="21522" grpId="0" animBg="1"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Text Box 3"/>
          <p:cNvSpPr txBox="1">
            <a:spLocks noChangeArrowheads="1"/>
          </p:cNvSpPr>
          <p:nvPr/>
        </p:nvSpPr>
        <p:spPr bwMode="auto">
          <a:xfrm>
            <a:off x="990600" y="609600"/>
            <a:ext cx="6748463"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99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p>
            <a:r>
              <a:rPr lang="it-IT" altLang="it-IT" dirty="0">
                <a:latin typeface="Century Gothic" pitchFamily="34" charset="0"/>
              </a:rPr>
              <a:t>Diritto di libero pascolo o diritto di proprietà?</a:t>
            </a:r>
          </a:p>
        </p:txBody>
      </p:sp>
      <p:grpSp>
        <p:nvGrpSpPr>
          <p:cNvPr id="22536" name="Group 8"/>
          <p:cNvGrpSpPr>
            <a:grpSpLocks/>
          </p:cNvGrpSpPr>
          <p:nvPr/>
        </p:nvGrpSpPr>
        <p:grpSpPr bwMode="auto">
          <a:xfrm>
            <a:off x="3886200" y="1066800"/>
            <a:ext cx="4724400" cy="1714500"/>
            <a:chOff x="2448" y="672"/>
            <a:chExt cx="2976" cy="1080"/>
          </a:xfrm>
        </p:grpSpPr>
        <p:sp>
          <p:nvSpPr>
            <p:cNvPr id="22530" name="Rectangle 2"/>
            <p:cNvSpPr>
              <a:spLocks noChangeArrowheads="1"/>
            </p:cNvSpPr>
            <p:nvPr/>
          </p:nvSpPr>
          <p:spPr bwMode="auto">
            <a:xfrm>
              <a:off x="2448" y="1152"/>
              <a:ext cx="2976" cy="6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l"/>
              <a:r>
                <a:rPr lang="it-IT" altLang="it-IT" sz="1400" b="1">
                  <a:solidFill>
                    <a:srgbClr val="008080"/>
                  </a:solidFill>
                  <a:latin typeface="Book Antiqua" pitchFamily="18" charset="0"/>
                </a:rPr>
                <a:t>Art. 2043</a:t>
              </a:r>
              <a:r>
                <a:rPr lang="it-IT" altLang="it-IT" sz="1400" b="1">
                  <a:solidFill>
                    <a:srgbClr val="000080"/>
                  </a:solidFill>
                  <a:latin typeface="Book Antiqua" pitchFamily="18" charset="0"/>
                </a:rPr>
                <a:t>. </a:t>
              </a:r>
              <a:r>
                <a:rPr lang="it-IT" altLang="it-IT" sz="1400" b="1">
                  <a:solidFill>
                    <a:srgbClr val="008080"/>
                  </a:solidFill>
                  <a:latin typeface="Book Antiqua" pitchFamily="18" charset="0"/>
                </a:rPr>
                <a:t>Risarcimento per fatto illecit</a:t>
              </a:r>
              <a:r>
                <a:rPr lang="it-IT" altLang="it-IT" sz="1400">
                  <a:solidFill>
                    <a:srgbClr val="008080"/>
                  </a:solidFill>
                  <a:latin typeface="Book Antiqua" pitchFamily="18" charset="0"/>
                </a:rPr>
                <a:t>o</a:t>
              </a:r>
              <a:r>
                <a:rPr lang="it-IT" altLang="it-IT" sz="1400" u="sng">
                  <a:solidFill>
                    <a:srgbClr val="008080"/>
                  </a:solidFill>
                  <a:latin typeface="Book Antiqua" pitchFamily="18" charset="0"/>
                  <a:hlinkClick r:id="rId2"/>
                </a:rPr>
                <a:t> </a:t>
              </a:r>
              <a:endParaRPr lang="it-IT" altLang="it-IT" sz="1400">
                <a:latin typeface="Book Antiqua" pitchFamily="18" charset="0"/>
              </a:endParaRPr>
            </a:p>
            <a:p>
              <a:pPr algn="just" eaLnBrk="0" hangingPunct="0"/>
              <a:r>
                <a:rPr lang="it-IT" altLang="it-IT" sz="1400">
                  <a:solidFill>
                    <a:srgbClr val="000080"/>
                  </a:solidFill>
                  <a:latin typeface="Book Antiqua" pitchFamily="18" charset="0"/>
                </a:rPr>
                <a:t>Qualunque fatto doloso o colposo, che cagiona ad altri un danno ingiusto, obbliga colui che ha commesso il fatto a risarcire il danno </a:t>
              </a:r>
              <a:endParaRPr lang="it-IT" altLang="it-IT" sz="1400"/>
            </a:p>
          </p:txBody>
        </p:sp>
        <p:sp>
          <p:nvSpPr>
            <p:cNvPr id="22534" name="Line 6"/>
            <p:cNvSpPr>
              <a:spLocks noChangeShapeType="1"/>
            </p:cNvSpPr>
            <p:nvPr/>
          </p:nvSpPr>
          <p:spPr bwMode="auto">
            <a:xfrm>
              <a:off x="3072" y="672"/>
              <a:ext cx="1680" cy="0"/>
            </a:xfrm>
            <a:prstGeom prst="line">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it-IT"/>
            </a:p>
          </p:txBody>
        </p:sp>
        <p:sp>
          <p:nvSpPr>
            <p:cNvPr id="22535" name="Line 7"/>
            <p:cNvSpPr>
              <a:spLocks noChangeShapeType="1"/>
            </p:cNvSpPr>
            <p:nvPr/>
          </p:nvSpPr>
          <p:spPr bwMode="auto">
            <a:xfrm>
              <a:off x="3888" y="672"/>
              <a:ext cx="0" cy="48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it-IT"/>
            </a:p>
          </p:txBody>
        </p:sp>
      </p:grpSp>
      <p:sp>
        <p:nvSpPr>
          <p:cNvPr id="22537" name="Text Box 9"/>
          <p:cNvSpPr txBox="1">
            <a:spLocks noChangeArrowheads="1"/>
          </p:cNvSpPr>
          <p:nvPr/>
        </p:nvSpPr>
        <p:spPr bwMode="auto">
          <a:xfrm>
            <a:off x="2286000" y="3212976"/>
            <a:ext cx="4883150" cy="1917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p>
            <a:pPr algn="l"/>
            <a:r>
              <a:rPr lang="it-IT" altLang="it-IT" dirty="0">
                <a:latin typeface="Tahoma" pitchFamily="34" charset="0"/>
              </a:rPr>
              <a:t>DANNI = 100 Euro</a:t>
            </a:r>
          </a:p>
          <a:p>
            <a:pPr algn="l"/>
            <a:endParaRPr lang="it-IT" altLang="it-IT" dirty="0">
              <a:latin typeface="Tahoma" pitchFamily="34" charset="0"/>
            </a:endParaRPr>
          </a:p>
          <a:p>
            <a:pPr algn="l"/>
            <a:r>
              <a:rPr lang="it-IT" altLang="it-IT" dirty="0">
                <a:latin typeface="Tahoma" pitchFamily="34" charset="0"/>
              </a:rPr>
              <a:t>COSTO RECINTO (contadino) = 50</a:t>
            </a:r>
          </a:p>
          <a:p>
            <a:pPr algn="l"/>
            <a:endParaRPr lang="it-IT" altLang="it-IT" dirty="0">
              <a:latin typeface="Tahoma" pitchFamily="34" charset="0"/>
            </a:endParaRPr>
          </a:p>
          <a:p>
            <a:pPr algn="l"/>
            <a:r>
              <a:rPr lang="it-IT" altLang="it-IT" dirty="0">
                <a:latin typeface="Tahoma" pitchFamily="34" charset="0"/>
              </a:rPr>
              <a:t>COSTO RECINTO (allevatore) = 80</a:t>
            </a:r>
          </a:p>
        </p:txBody>
      </p:sp>
      <p:sp>
        <p:nvSpPr>
          <p:cNvPr id="2" name="CasellaDiTesto 1"/>
          <p:cNvSpPr txBox="1"/>
          <p:nvPr/>
        </p:nvSpPr>
        <p:spPr>
          <a:xfrm>
            <a:off x="1571903" y="5714602"/>
            <a:ext cx="6311344" cy="461665"/>
          </a:xfrm>
          <a:prstGeom prst="rect">
            <a:avLst/>
          </a:prstGeom>
          <a:noFill/>
        </p:spPr>
        <p:txBody>
          <a:bodyPr wrap="none" rtlCol="0">
            <a:spAutoFit/>
          </a:bodyPr>
          <a:lstStyle/>
          <a:p>
            <a:r>
              <a:rPr lang="it-IT" dirty="0" smtClean="0">
                <a:solidFill>
                  <a:srgbClr val="FF0000"/>
                </a:solidFill>
              </a:rPr>
              <a:t>Notate che è disponibile un surplus di 30=80-50!!</a:t>
            </a:r>
            <a:endParaRPr lang="it-IT"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2536"/>
                                        </p:tgtEl>
                                        <p:attrNameLst>
                                          <p:attrName>style.visibility</p:attrName>
                                        </p:attrNameLst>
                                      </p:cBhvr>
                                      <p:to>
                                        <p:strVal val="visible"/>
                                      </p:to>
                                    </p:set>
                                    <p:animEffect transition="in" filter="fade">
                                      <p:cBhvr>
                                        <p:cTn id="7" dur="1000"/>
                                        <p:tgtEl>
                                          <p:spTgt spid="22536"/>
                                        </p:tgtEl>
                                      </p:cBhvr>
                                    </p:animEffect>
                                    <p:anim calcmode="lin" valueType="num">
                                      <p:cBhvr>
                                        <p:cTn id="8" dur="1000" fill="hold"/>
                                        <p:tgtEl>
                                          <p:spTgt spid="22536"/>
                                        </p:tgtEl>
                                        <p:attrNameLst>
                                          <p:attrName>ppt_x</p:attrName>
                                        </p:attrNameLst>
                                      </p:cBhvr>
                                      <p:tavLst>
                                        <p:tav tm="0">
                                          <p:val>
                                            <p:strVal val="#ppt_x"/>
                                          </p:val>
                                        </p:tav>
                                        <p:tav tm="100000">
                                          <p:val>
                                            <p:strVal val="#ppt_x"/>
                                          </p:val>
                                        </p:tav>
                                      </p:tavLst>
                                    </p:anim>
                                    <p:anim calcmode="lin" valueType="num">
                                      <p:cBhvr>
                                        <p:cTn id="9" dur="1000" fill="hold"/>
                                        <p:tgtEl>
                                          <p:spTgt spid="2253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22537"/>
                                        </p:tgtEl>
                                        <p:attrNameLst>
                                          <p:attrName>style.visibility</p:attrName>
                                        </p:attrNameLst>
                                      </p:cBhvr>
                                      <p:to>
                                        <p:strVal val="visible"/>
                                      </p:to>
                                    </p:set>
                                    <p:animEffect transition="in" filter="fade">
                                      <p:cBhvr>
                                        <p:cTn id="14" dur="500"/>
                                        <p:tgtEl>
                                          <p:spTgt spid="22537"/>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circle(in)">
                                      <p:cBhvr>
                                        <p:cTn id="19"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7" grpId="0"/>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ChangeArrowheads="1"/>
          </p:cNvSpPr>
          <p:nvPr/>
        </p:nvSpPr>
        <p:spPr bwMode="auto">
          <a:xfrm>
            <a:off x="762000" y="457200"/>
            <a:ext cx="303053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2000">
                <a:latin typeface="Bookman Old Style" pitchFamily="18" charset="0"/>
              </a:rPr>
              <a:t>il Teorema di Coase ….</a:t>
            </a:r>
          </a:p>
        </p:txBody>
      </p:sp>
      <p:pic>
        <p:nvPicPr>
          <p:cNvPr id="23555" name="Picture 3" descr="http://www.balillaregistroitaliano.it/immagini24/Il%20Puffo%20Contadin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3352800"/>
            <a:ext cx="2533650" cy="2533650"/>
          </a:xfrm>
          <a:prstGeom prst="rect">
            <a:avLst/>
          </a:prstGeom>
          <a:noFill/>
          <a:extLst>
            <a:ext uri="{909E8E84-426E-40DD-AFC4-6F175D3DCCD1}">
              <a14:hiddenFill xmlns:a14="http://schemas.microsoft.com/office/drawing/2010/main">
                <a:solidFill>
                  <a:srgbClr val="FFFFFF"/>
                </a:solidFill>
              </a14:hiddenFill>
            </a:ext>
          </a:extLst>
        </p:spPr>
      </p:pic>
      <p:grpSp>
        <p:nvGrpSpPr>
          <p:cNvPr id="23559" name="Group 7"/>
          <p:cNvGrpSpPr>
            <a:grpSpLocks/>
          </p:cNvGrpSpPr>
          <p:nvPr/>
        </p:nvGrpSpPr>
        <p:grpSpPr bwMode="auto">
          <a:xfrm>
            <a:off x="5638800" y="3733800"/>
            <a:ext cx="2362200" cy="2057400"/>
            <a:chOff x="3408" y="2112"/>
            <a:chExt cx="1680" cy="1517"/>
          </a:xfrm>
        </p:grpSpPr>
        <p:pic>
          <p:nvPicPr>
            <p:cNvPr id="23556" name="Picture 4" descr="http://lh6.ggpht.com/_R7mXhe9MvO8/Sfxuaau8WcI/AAAAAAAAAvQ/D7C9kWeKz8I/il%20Grande%20Puffo_thumb%5B1%5D.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08" y="2160"/>
              <a:ext cx="1469" cy="1469"/>
            </a:xfrm>
            <a:prstGeom prst="rect">
              <a:avLst/>
            </a:prstGeom>
            <a:noFill/>
            <a:extLst>
              <a:ext uri="{909E8E84-426E-40DD-AFC4-6F175D3DCCD1}">
                <a14:hiddenFill xmlns:a14="http://schemas.microsoft.com/office/drawing/2010/main">
                  <a:solidFill>
                    <a:srgbClr val="FFFFFF"/>
                  </a:solidFill>
                </a14:hiddenFill>
              </a:ext>
            </a:extLst>
          </p:spPr>
        </p:pic>
        <p:sp>
          <p:nvSpPr>
            <p:cNvPr id="23558" name="Rectangle 6"/>
            <p:cNvSpPr>
              <a:spLocks noChangeArrowheads="1"/>
            </p:cNvSpPr>
            <p:nvPr/>
          </p:nvSpPr>
          <p:spPr bwMode="auto">
            <a:xfrm>
              <a:off x="4752" y="2112"/>
              <a:ext cx="336" cy="1488"/>
            </a:xfrm>
            <a:prstGeom prst="rect">
              <a:avLst/>
            </a:prstGeom>
            <a:solidFill>
              <a:srgbClr val="FFFFFF"/>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it-IT"/>
            </a:p>
          </p:txBody>
        </p:sp>
      </p:grpSp>
      <p:sp>
        <p:nvSpPr>
          <p:cNvPr id="23560" name="AutoShape 8"/>
          <p:cNvSpPr>
            <a:spLocks noChangeArrowheads="1"/>
          </p:cNvSpPr>
          <p:nvPr/>
        </p:nvSpPr>
        <p:spPr bwMode="auto">
          <a:xfrm>
            <a:off x="304800" y="990600"/>
            <a:ext cx="4114800" cy="2133600"/>
          </a:xfrm>
          <a:prstGeom prst="wedgeEllipseCallout">
            <a:avLst>
              <a:gd name="adj1" fmla="val -13889"/>
              <a:gd name="adj2" fmla="val 72245"/>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r>
              <a:rPr lang="it-IT" altLang="it-IT" sz="1600" dirty="0">
                <a:latin typeface="Tahoma" pitchFamily="34" charset="0"/>
              </a:rPr>
              <a:t>Il diritto ti considera responsabile del danno, per cui puoi evitare un costo di 100 spendendo </a:t>
            </a:r>
            <a:r>
              <a:rPr lang="it-IT" altLang="it-IT" sz="1600" dirty="0" smtClean="0">
                <a:latin typeface="Tahoma" pitchFamily="34" charset="0"/>
              </a:rPr>
              <a:t>80. </a:t>
            </a:r>
            <a:r>
              <a:rPr lang="it-IT" altLang="it-IT" sz="1600" dirty="0">
                <a:latin typeface="Tahoma" pitchFamily="34" charset="0"/>
              </a:rPr>
              <a:t>E’ un buon affare, no? Risparmi netto </a:t>
            </a:r>
            <a:r>
              <a:rPr lang="it-IT" altLang="it-IT" sz="1600" dirty="0" smtClean="0">
                <a:latin typeface="Tahoma" pitchFamily="34" charset="0"/>
              </a:rPr>
              <a:t>20!</a:t>
            </a:r>
            <a:endParaRPr lang="it-IT" altLang="it-IT" sz="1600" dirty="0">
              <a:latin typeface="Tahoma" pitchFamily="34" charset="0"/>
            </a:endParaRPr>
          </a:p>
        </p:txBody>
      </p:sp>
      <p:sp>
        <p:nvSpPr>
          <p:cNvPr id="23561" name="AutoShape 9"/>
          <p:cNvSpPr>
            <a:spLocks noChangeArrowheads="1"/>
          </p:cNvSpPr>
          <p:nvPr/>
        </p:nvSpPr>
        <p:spPr bwMode="auto">
          <a:xfrm>
            <a:off x="2514600" y="2895600"/>
            <a:ext cx="3124200" cy="1524000"/>
          </a:xfrm>
          <a:prstGeom prst="wedgeEllipseCallout">
            <a:avLst>
              <a:gd name="adj1" fmla="val -49694"/>
              <a:gd name="adj2" fmla="val 58648"/>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r>
              <a:rPr lang="it-IT" altLang="it-IT" sz="1600">
                <a:latin typeface="Tahoma" pitchFamily="34" charset="0"/>
              </a:rPr>
              <a:t>E io cosa ci guadagno? Facciamo come ti dico io: mi dai 65 euro e io costruisco il recinto</a:t>
            </a:r>
          </a:p>
        </p:txBody>
      </p:sp>
      <p:sp>
        <p:nvSpPr>
          <p:cNvPr id="23562" name="AutoShape 10"/>
          <p:cNvSpPr>
            <a:spLocks noChangeArrowheads="1"/>
          </p:cNvSpPr>
          <p:nvPr/>
        </p:nvSpPr>
        <p:spPr bwMode="auto">
          <a:xfrm>
            <a:off x="4572000" y="990600"/>
            <a:ext cx="4114800" cy="2133600"/>
          </a:xfrm>
          <a:prstGeom prst="wedgeEllipseCallout">
            <a:avLst>
              <a:gd name="adj1" fmla="val -11111"/>
              <a:gd name="adj2" fmla="val 101713"/>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r>
              <a:rPr lang="it-IT" altLang="it-IT" sz="1600" dirty="0">
                <a:latin typeface="Tahoma" pitchFamily="34" charset="0"/>
              </a:rPr>
              <a:t>Mah! Non ne sono così sicuro….Senti, a te costa 50 costruire il recinto e a me </a:t>
            </a:r>
            <a:r>
              <a:rPr lang="it-IT" altLang="it-IT" sz="1600" dirty="0" smtClean="0">
                <a:latin typeface="Tahoma" pitchFamily="34" charset="0"/>
              </a:rPr>
              <a:t>80. </a:t>
            </a:r>
            <a:r>
              <a:rPr lang="it-IT" altLang="it-IT" sz="1600" dirty="0">
                <a:latin typeface="Tahoma" pitchFamily="34" charset="0"/>
              </a:rPr>
              <a:t>Facciamo così: io ti pago 50 e tu costruisci il recinto! </a:t>
            </a:r>
          </a:p>
        </p:txBody>
      </p:sp>
      <p:sp>
        <p:nvSpPr>
          <p:cNvPr id="23563" name="AutoShape 11"/>
          <p:cNvSpPr>
            <a:spLocks noChangeArrowheads="1"/>
          </p:cNvSpPr>
          <p:nvPr/>
        </p:nvSpPr>
        <p:spPr bwMode="auto">
          <a:xfrm>
            <a:off x="7086600" y="2667000"/>
            <a:ext cx="2057400" cy="1676400"/>
          </a:xfrm>
          <a:prstGeom prst="wedgeEllipseCallout">
            <a:avLst>
              <a:gd name="adj1" fmla="val -48148"/>
              <a:gd name="adj2" fmla="val 65815"/>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r>
              <a:rPr lang="it-IT" altLang="it-IT" sz="1600">
                <a:latin typeface="Tahoma" pitchFamily="34" charset="0"/>
              </a:rPr>
              <a:t>Metà per ciascuno: mi sembra giusto. OK, accettato!!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3560"/>
                                        </p:tgtEl>
                                        <p:attrNameLst>
                                          <p:attrName>style.visibility</p:attrName>
                                        </p:attrNameLst>
                                      </p:cBhvr>
                                      <p:to>
                                        <p:strVal val="visible"/>
                                      </p:to>
                                    </p:set>
                                    <p:animEffect transition="in" filter="dissolve">
                                      <p:cBhvr>
                                        <p:cTn id="7" dur="500"/>
                                        <p:tgtEl>
                                          <p:spTgt spid="2356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2" fill="hold" grpId="0" nodeType="clickEffect">
                                  <p:stCondLst>
                                    <p:cond delay="0"/>
                                  </p:stCondLst>
                                  <p:childTnLst>
                                    <p:set>
                                      <p:cBhvr>
                                        <p:cTn id="11" dur="1" fill="hold">
                                          <p:stCondLst>
                                            <p:cond delay="0"/>
                                          </p:stCondLst>
                                        </p:cTn>
                                        <p:tgtEl>
                                          <p:spTgt spid="23562"/>
                                        </p:tgtEl>
                                        <p:attrNameLst>
                                          <p:attrName>style.visibility</p:attrName>
                                        </p:attrNameLst>
                                      </p:cBhvr>
                                      <p:to>
                                        <p:strVal val="visible"/>
                                      </p:to>
                                    </p:set>
                                    <p:anim calcmode="lin" valueType="num">
                                      <p:cBhvr additive="base">
                                        <p:cTn id="12" dur="500"/>
                                        <p:tgtEl>
                                          <p:spTgt spid="23562"/>
                                        </p:tgtEl>
                                        <p:attrNameLst>
                                          <p:attrName>ppt_x</p:attrName>
                                        </p:attrNameLst>
                                      </p:cBhvr>
                                      <p:tavLst>
                                        <p:tav tm="0">
                                          <p:val>
                                            <p:strVal val="#ppt_x+#ppt_w*1.125000"/>
                                          </p:val>
                                        </p:tav>
                                        <p:tav tm="100000">
                                          <p:val>
                                            <p:strVal val="#ppt_x"/>
                                          </p:val>
                                        </p:tav>
                                      </p:tavLst>
                                    </p:anim>
                                    <p:animEffect transition="in" filter="wipe(left)">
                                      <p:cBhvr>
                                        <p:cTn id="13" dur="500"/>
                                        <p:tgtEl>
                                          <p:spTgt spid="23562"/>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23561"/>
                                        </p:tgtEl>
                                        <p:attrNameLst>
                                          <p:attrName>style.visibility</p:attrName>
                                        </p:attrNameLst>
                                      </p:cBhvr>
                                      <p:to>
                                        <p:strVal val="visible"/>
                                      </p:to>
                                    </p:set>
                                    <p:animEffect transition="in" filter="dissolve">
                                      <p:cBhvr>
                                        <p:cTn id="18" dur="500"/>
                                        <p:tgtEl>
                                          <p:spTgt spid="23561"/>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23563"/>
                                        </p:tgtEl>
                                        <p:attrNameLst>
                                          <p:attrName>style.visibility</p:attrName>
                                        </p:attrNameLst>
                                      </p:cBhvr>
                                      <p:to>
                                        <p:strVal val="visible"/>
                                      </p:to>
                                    </p:set>
                                    <p:animEffect transition="in" filter="dissolve">
                                      <p:cBhvr>
                                        <p:cTn id="23" dur="500"/>
                                        <p:tgtEl>
                                          <p:spTgt spid="235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60" grpId="0" animBg="1" autoUpdateAnimBg="0"/>
      <p:bldP spid="23561" grpId="0" animBg="1" autoUpdateAnimBg="0"/>
      <p:bldP spid="23562" grpId="0" animBg="1" autoUpdateAnimBg="0"/>
      <p:bldP spid="23563" grpId="0" animBg="1"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2"/>
          <p:cNvSpPr txBox="1">
            <a:spLocks noChangeArrowheads="1"/>
          </p:cNvSpPr>
          <p:nvPr/>
        </p:nvSpPr>
        <p:spPr bwMode="auto">
          <a:xfrm>
            <a:off x="1295400" y="685800"/>
            <a:ext cx="6953250" cy="6413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l"/>
            <a:r>
              <a:rPr lang="it-IT" altLang="it-IT" sz="1800">
                <a:latin typeface="Century Gothic" pitchFamily="34" charset="0"/>
              </a:rPr>
              <a:t>La presenza di esternalità significa che esiste surplus disponibile  di cui appropriarsi attraverso la contrattazione.</a:t>
            </a:r>
          </a:p>
        </p:txBody>
      </p:sp>
      <p:sp>
        <p:nvSpPr>
          <p:cNvPr id="24579" name="Text Box 3"/>
          <p:cNvSpPr txBox="1">
            <a:spLocks noChangeArrowheads="1"/>
          </p:cNvSpPr>
          <p:nvPr/>
        </p:nvSpPr>
        <p:spPr bwMode="auto">
          <a:xfrm>
            <a:off x="1295400" y="1600200"/>
            <a:ext cx="6953250" cy="1190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l"/>
            <a:r>
              <a:rPr lang="it-IT" altLang="it-IT" sz="1800">
                <a:latin typeface="Century Gothic" pitchFamily="34" charset="0"/>
              </a:rPr>
              <a:t>Se i costi di transazione sono minori del surplus disponibile, allora la negoziazione riesce sempre a determinare un esito efficiente indipendentemente dalla norma giuridica che disciplina la fattispecie.</a:t>
            </a:r>
          </a:p>
        </p:txBody>
      </p:sp>
      <p:sp>
        <p:nvSpPr>
          <p:cNvPr id="24580" name="Text Box 4"/>
          <p:cNvSpPr txBox="1">
            <a:spLocks noChangeArrowheads="1"/>
          </p:cNvSpPr>
          <p:nvPr/>
        </p:nvSpPr>
        <p:spPr bwMode="auto">
          <a:xfrm>
            <a:off x="1371600" y="3276600"/>
            <a:ext cx="6953250" cy="9159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l"/>
            <a:r>
              <a:rPr lang="it-IT" altLang="it-IT" sz="1800">
                <a:latin typeface="Century Gothic" pitchFamily="34" charset="0"/>
              </a:rPr>
              <a:t>Se i costi di transazione sono maggiori del surplus disponibile, allora l’uso efficiente delle risorse dipende dalla allocazione dei diritti operata dall’ordinamento giuridico</a:t>
            </a:r>
          </a:p>
        </p:txBody>
      </p:sp>
      <p:grpSp>
        <p:nvGrpSpPr>
          <p:cNvPr id="24589" name="Group 13"/>
          <p:cNvGrpSpPr>
            <a:grpSpLocks/>
          </p:cNvGrpSpPr>
          <p:nvPr/>
        </p:nvGrpSpPr>
        <p:grpSpPr bwMode="auto">
          <a:xfrm>
            <a:off x="228600" y="4648200"/>
            <a:ext cx="8686800" cy="366713"/>
            <a:chOff x="144" y="2928"/>
            <a:chExt cx="5472" cy="231"/>
          </a:xfrm>
        </p:grpSpPr>
        <p:sp>
          <p:nvSpPr>
            <p:cNvPr id="24581" name="Text Box 5"/>
            <p:cNvSpPr txBox="1">
              <a:spLocks noChangeArrowheads="1"/>
            </p:cNvSpPr>
            <p:nvPr/>
          </p:nvSpPr>
          <p:spPr bwMode="auto">
            <a:xfrm>
              <a:off x="144" y="2928"/>
              <a:ext cx="2304" cy="23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l"/>
              <a:r>
                <a:rPr lang="it-IT" altLang="it-IT" sz="1800">
                  <a:latin typeface="Century Gothic" pitchFamily="34" charset="0"/>
                </a:rPr>
                <a:t>costo di un interprete = 60 Euro </a:t>
              </a:r>
            </a:p>
          </p:txBody>
        </p:sp>
        <p:sp>
          <p:nvSpPr>
            <p:cNvPr id="24582" name="Text Box 6"/>
            <p:cNvSpPr txBox="1">
              <a:spLocks noChangeArrowheads="1"/>
            </p:cNvSpPr>
            <p:nvPr/>
          </p:nvSpPr>
          <p:spPr bwMode="auto">
            <a:xfrm>
              <a:off x="3120" y="2928"/>
              <a:ext cx="2496" cy="23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l"/>
              <a:r>
                <a:rPr lang="it-IT" altLang="it-IT" sz="1800">
                  <a:latin typeface="Century Gothic" pitchFamily="34" charset="0"/>
                </a:rPr>
                <a:t>Surplus netto = 30 – 60 = -30 Euro </a:t>
              </a:r>
            </a:p>
          </p:txBody>
        </p:sp>
        <p:sp>
          <p:nvSpPr>
            <p:cNvPr id="24583" name="Line 7"/>
            <p:cNvSpPr>
              <a:spLocks noChangeShapeType="1"/>
            </p:cNvSpPr>
            <p:nvPr/>
          </p:nvSpPr>
          <p:spPr bwMode="auto">
            <a:xfrm>
              <a:off x="2544" y="3072"/>
              <a:ext cx="528"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it-IT"/>
            </a:p>
          </p:txBody>
        </p:sp>
      </p:grpSp>
      <p:grpSp>
        <p:nvGrpSpPr>
          <p:cNvPr id="24590" name="Group 14"/>
          <p:cNvGrpSpPr>
            <a:grpSpLocks/>
          </p:cNvGrpSpPr>
          <p:nvPr/>
        </p:nvGrpSpPr>
        <p:grpSpPr bwMode="auto">
          <a:xfrm>
            <a:off x="533400" y="5029200"/>
            <a:ext cx="8248650" cy="1022350"/>
            <a:chOff x="336" y="3168"/>
            <a:chExt cx="5196" cy="644"/>
          </a:xfrm>
        </p:grpSpPr>
        <p:sp>
          <p:nvSpPr>
            <p:cNvPr id="24585" name="Text Box 9"/>
            <p:cNvSpPr txBox="1">
              <a:spLocks noChangeArrowheads="1"/>
            </p:cNvSpPr>
            <p:nvPr/>
          </p:nvSpPr>
          <p:spPr bwMode="auto">
            <a:xfrm>
              <a:off x="1152" y="3408"/>
              <a:ext cx="4380" cy="40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l"/>
              <a:r>
                <a:rPr lang="it-IT" altLang="it-IT" sz="1800">
                  <a:latin typeface="Century Gothic" pitchFamily="34" charset="0"/>
                </a:rPr>
                <a:t>razionalmente i soggetti si affidano al diritto, anche se la norma (nel nostro esempio) non è efficiente</a:t>
              </a:r>
            </a:p>
          </p:txBody>
        </p:sp>
        <p:grpSp>
          <p:nvGrpSpPr>
            <p:cNvPr id="24588" name="Group 12"/>
            <p:cNvGrpSpPr>
              <a:grpSpLocks/>
            </p:cNvGrpSpPr>
            <p:nvPr/>
          </p:nvGrpSpPr>
          <p:grpSpPr bwMode="auto">
            <a:xfrm>
              <a:off x="336" y="3168"/>
              <a:ext cx="768" cy="432"/>
              <a:chOff x="336" y="3168"/>
              <a:chExt cx="768" cy="432"/>
            </a:xfrm>
          </p:grpSpPr>
          <p:sp>
            <p:nvSpPr>
              <p:cNvPr id="24586" name="Line 10"/>
              <p:cNvSpPr>
                <a:spLocks noChangeShapeType="1"/>
              </p:cNvSpPr>
              <p:nvPr/>
            </p:nvSpPr>
            <p:spPr bwMode="auto">
              <a:xfrm>
                <a:off x="336" y="3168"/>
                <a:ext cx="0" cy="432"/>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it-IT"/>
              </a:p>
            </p:txBody>
          </p:sp>
          <p:sp>
            <p:nvSpPr>
              <p:cNvPr id="24587" name="Line 11"/>
              <p:cNvSpPr>
                <a:spLocks noChangeShapeType="1"/>
              </p:cNvSpPr>
              <p:nvPr/>
            </p:nvSpPr>
            <p:spPr bwMode="auto">
              <a:xfrm>
                <a:off x="336" y="3600"/>
                <a:ext cx="768"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it-IT"/>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4579"/>
                                        </p:tgtEl>
                                        <p:attrNameLst>
                                          <p:attrName>style.visibility</p:attrName>
                                        </p:attrNameLst>
                                      </p:cBhvr>
                                      <p:to>
                                        <p:strVal val="visible"/>
                                      </p:to>
                                    </p:set>
                                    <p:anim calcmode="lin" valueType="num">
                                      <p:cBhvr additive="base">
                                        <p:cTn id="7" dur="500" fill="hold"/>
                                        <p:tgtEl>
                                          <p:spTgt spid="24579"/>
                                        </p:tgtEl>
                                        <p:attrNameLst>
                                          <p:attrName>ppt_x</p:attrName>
                                        </p:attrNameLst>
                                      </p:cBhvr>
                                      <p:tavLst>
                                        <p:tav tm="0">
                                          <p:val>
                                            <p:strVal val="1+#ppt_w/2"/>
                                          </p:val>
                                        </p:tav>
                                        <p:tav tm="100000">
                                          <p:val>
                                            <p:strVal val="#ppt_x"/>
                                          </p:val>
                                        </p:tav>
                                      </p:tavLst>
                                    </p:anim>
                                    <p:anim calcmode="lin" valueType="num">
                                      <p:cBhvr additive="base">
                                        <p:cTn id="8" dur="500" fill="hold"/>
                                        <p:tgtEl>
                                          <p:spTgt spid="24579"/>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2" presetClass="entr" presetSubtype="2" fill="hold" grpId="0" nodeType="clickEffect">
                                  <p:stCondLst>
                                    <p:cond delay="0"/>
                                  </p:stCondLst>
                                  <p:childTnLst>
                                    <p:set>
                                      <p:cBhvr>
                                        <p:cTn id="12" dur="1" fill="hold">
                                          <p:stCondLst>
                                            <p:cond delay="0"/>
                                          </p:stCondLst>
                                        </p:cTn>
                                        <p:tgtEl>
                                          <p:spTgt spid="24580"/>
                                        </p:tgtEl>
                                        <p:attrNameLst>
                                          <p:attrName>style.visibility</p:attrName>
                                        </p:attrNameLst>
                                      </p:cBhvr>
                                      <p:to>
                                        <p:strVal val="visible"/>
                                      </p:to>
                                    </p:set>
                                    <p:animEffect transition="in" filter="wipe(right)">
                                      <p:cBhvr>
                                        <p:cTn id="13" dur="500"/>
                                        <p:tgtEl>
                                          <p:spTgt spid="24580"/>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2" fill="hold" nodeType="clickEffect">
                                  <p:stCondLst>
                                    <p:cond delay="0"/>
                                  </p:stCondLst>
                                  <p:childTnLst>
                                    <p:set>
                                      <p:cBhvr>
                                        <p:cTn id="17" dur="1" fill="hold">
                                          <p:stCondLst>
                                            <p:cond delay="0"/>
                                          </p:stCondLst>
                                        </p:cTn>
                                        <p:tgtEl>
                                          <p:spTgt spid="24589"/>
                                        </p:tgtEl>
                                        <p:attrNameLst>
                                          <p:attrName>style.visibility</p:attrName>
                                        </p:attrNameLst>
                                      </p:cBhvr>
                                      <p:to>
                                        <p:strVal val="visible"/>
                                      </p:to>
                                    </p:set>
                                    <p:anim calcmode="lin" valueType="num">
                                      <p:cBhvr additive="base">
                                        <p:cTn id="18" dur="500" fill="hold"/>
                                        <p:tgtEl>
                                          <p:spTgt spid="24589"/>
                                        </p:tgtEl>
                                        <p:attrNameLst>
                                          <p:attrName>ppt_x</p:attrName>
                                        </p:attrNameLst>
                                      </p:cBhvr>
                                      <p:tavLst>
                                        <p:tav tm="0">
                                          <p:val>
                                            <p:strVal val="1+#ppt_w/2"/>
                                          </p:val>
                                        </p:tav>
                                        <p:tav tm="100000">
                                          <p:val>
                                            <p:strVal val="#ppt_x"/>
                                          </p:val>
                                        </p:tav>
                                      </p:tavLst>
                                    </p:anim>
                                    <p:anim calcmode="lin" valueType="num">
                                      <p:cBhvr additive="base">
                                        <p:cTn id="19" dur="500" fill="hold"/>
                                        <p:tgtEl>
                                          <p:spTgt spid="24589"/>
                                        </p:tgtEl>
                                        <p:attrNameLst>
                                          <p:attrName>ppt_y</p:attrName>
                                        </p:attrNameLst>
                                      </p:cBhvr>
                                      <p:tavLst>
                                        <p:tav tm="0">
                                          <p:val>
                                            <p:strVal val="#ppt_y"/>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8" fill="hold" nodeType="clickEffect">
                                  <p:stCondLst>
                                    <p:cond delay="0"/>
                                  </p:stCondLst>
                                  <p:childTnLst>
                                    <p:set>
                                      <p:cBhvr>
                                        <p:cTn id="23" dur="1" fill="hold">
                                          <p:stCondLst>
                                            <p:cond delay="0"/>
                                          </p:stCondLst>
                                        </p:cTn>
                                        <p:tgtEl>
                                          <p:spTgt spid="24590"/>
                                        </p:tgtEl>
                                        <p:attrNameLst>
                                          <p:attrName>style.visibility</p:attrName>
                                        </p:attrNameLst>
                                      </p:cBhvr>
                                      <p:to>
                                        <p:strVal val="visible"/>
                                      </p:to>
                                    </p:set>
                                    <p:anim calcmode="lin" valueType="num">
                                      <p:cBhvr additive="base">
                                        <p:cTn id="24" dur="500" fill="hold"/>
                                        <p:tgtEl>
                                          <p:spTgt spid="24590"/>
                                        </p:tgtEl>
                                        <p:attrNameLst>
                                          <p:attrName>ppt_x</p:attrName>
                                        </p:attrNameLst>
                                      </p:cBhvr>
                                      <p:tavLst>
                                        <p:tav tm="0">
                                          <p:val>
                                            <p:strVal val="0-#ppt_w/2"/>
                                          </p:val>
                                        </p:tav>
                                        <p:tav tm="100000">
                                          <p:val>
                                            <p:strVal val="#ppt_x"/>
                                          </p:val>
                                        </p:tav>
                                      </p:tavLst>
                                    </p:anim>
                                    <p:anim calcmode="lin" valueType="num">
                                      <p:cBhvr additive="base">
                                        <p:cTn id="25" dur="500" fill="hold"/>
                                        <p:tgtEl>
                                          <p:spTgt spid="2459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autoUpdateAnimBg="0"/>
      <p:bldP spid="24580"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ChangeArrowheads="1"/>
          </p:cNvSpPr>
          <p:nvPr/>
        </p:nvSpPr>
        <p:spPr bwMode="auto">
          <a:xfrm>
            <a:off x="152400" y="379413"/>
            <a:ext cx="57832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600" b="1" u="sng">
                <a:latin typeface="Bookman Old Style" pitchFamily="18" charset="0"/>
              </a:rPr>
              <a:t>esternalità negative sulla produzione (inquinamento</a:t>
            </a:r>
            <a:r>
              <a:rPr lang="it-IT" altLang="it-IT" sz="1600">
                <a:latin typeface="Bookman Old Style" pitchFamily="18" charset="0"/>
              </a:rPr>
              <a:t>)</a:t>
            </a:r>
          </a:p>
        </p:txBody>
      </p:sp>
      <p:grpSp>
        <p:nvGrpSpPr>
          <p:cNvPr id="4158" name="Group 62"/>
          <p:cNvGrpSpPr>
            <a:grpSpLocks/>
          </p:cNvGrpSpPr>
          <p:nvPr/>
        </p:nvGrpSpPr>
        <p:grpSpPr bwMode="auto">
          <a:xfrm>
            <a:off x="0" y="1066800"/>
            <a:ext cx="4445000" cy="2805113"/>
            <a:chOff x="0" y="672"/>
            <a:chExt cx="2800" cy="1767"/>
          </a:xfrm>
        </p:grpSpPr>
        <p:sp>
          <p:nvSpPr>
            <p:cNvPr id="4119" name="Line 23"/>
            <p:cNvSpPr>
              <a:spLocks noChangeShapeType="1"/>
            </p:cNvSpPr>
            <p:nvPr/>
          </p:nvSpPr>
          <p:spPr bwMode="auto">
            <a:xfrm>
              <a:off x="1104" y="1296"/>
              <a:ext cx="0" cy="816"/>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120" name="Line 24"/>
            <p:cNvSpPr>
              <a:spLocks noChangeShapeType="1"/>
            </p:cNvSpPr>
            <p:nvPr/>
          </p:nvSpPr>
          <p:spPr bwMode="auto">
            <a:xfrm flipH="1">
              <a:off x="528" y="1296"/>
              <a:ext cx="576"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nvGrpSpPr>
            <p:cNvPr id="4141" name="Group 45"/>
            <p:cNvGrpSpPr>
              <a:grpSpLocks/>
            </p:cNvGrpSpPr>
            <p:nvPr/>
          </p:nvGrpSpPr>
          <p:grpSpPr bwMode="auto">
            <a:xfrm>
              <a:off x="0" y="672"/>
              <a:ext cx="2800" cy="1767"/>
              <a:chOff x="0" y="672"/>
              <a:chExt cx="2800" cy="1767"/>
            </a:xfrm>
          </p:grpSpPr>
          <p:sp>
            <p:nvSpPr>
              <p:cNvPr id="4123" name="Rectangle 27"/>
              <p:cNvSpPr>
                <a:spLocks noChangeArrowheads="1"/>
              </p:cNvSpPr>
              <p:nvPr/>
            </p:nvSpPr>
            <p:spPr bwMode="auto">
              <a:xfrm>
                <a:off x="0" y="1152"/>
                <a:ext cx="521"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a:solidFill>
                      <a:srgbClr val="FF3300"/>
                    </a:solidFill>
                    <a:latin typeface="Bookman Old Style" pitchFamily="18" charset="0"/>
                  </a:rPr>
                  <a:t>P</a:t>
                </a:r>
                <a:r>
                  <a:rPr lang="it-IT" altLang="it-IT" sz="1000">
                    <a:solidFill>
                      <a:srgbClr val="FF3300"/>
                    </a:solidFill>
                    <a:latin typeface="Bookman Old Style" pitchFamily="18" charset="0"/>
                  </a:rPr>
                  <a:t>ottimale</a:t>
                </a:r>
              </a:p>
            </p:txBody>
          </p:sp>
          <p:sp>
            <p:nvSpPr>
              <p:cNvPr id="4124" name="Rectangle 28"/>
              <p:cNvSpPr>
                <a:spLocks noChangeArrowheads="1"/>
              </p:cNvSpPr>
              <p:nvPr/>
            </p:nvSpPr>
            <p:spPr bwMode="auto">
              <a:xfrm>
                <a:off x="864" y="2208"/>
                <a:ext cx="54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a:solidFill>
                      <a:srgbClr val="FF3300"/>
                    </a:solidFill>
                    <a:latin typeface="Bookman Old Style" pitchFamily="18" charset="0"/>
                  </a:rPr>
                  <a:t>Q</a:t>
                </a:r>
                <a:r>
                  <a:rPr lang="it-IT" altLang="it-IT" sz="1000">
                    <a:solidFill>
                      <a:srgbClr val="FF3300"/>
                    </a:solidFill>
                    <a:latin typeface="Bookman Old Style" pitchFamily="18" charset="0"/>
                  </a:rPr>
                  <a:t>ottimale</a:t>
                </a:r>
              </a:p>
            </p:txBody>
          </p:sp>
          <p:sp>
            <p:nvSpPr>
              <p:cNvPr id="4115" name="Line 19"/>
              <p:cNvSpPr>
                <a:spLocks noChangeShapeType="1"/>
              </p:cNvSpPr>
              <p:nvPr/>
            </p:nvSpPr>
            <p:spPr bwMode="auto">
              <a:xfrm flipV="1">
                <a:off x="720" y="768"/>
                <a:ext cx="1248" cy="768"/>
              </a:xfrm>
              <a:prstGeom prst="line">
                <a:avLst/>
              </a:prstGeom>
              <a:noFill/>
              <a:ln w="3810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116" name="Rectangle 20"/>
              <p:cNvSpPr>
                <a:spLocks noChangeArrowheads="1"/>
              </p:cNvSpPr>
              <p:nvPr/>
            </p:nvSpPr>
            <p:spPr bwMode="auto">
              <a:xfrm>
                <a:off x="1968" y="672"/>
                <a:ext cx="832"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400">
                    <a:solidFill>
                      <a:srgbClr val="FF3300"/>
                    </a:solidFill>
                    <a:latin typeface="Bookman Old Style" pitchFamily="18" charset="0"/>
                  </a:rPr>
                  <a:t>Costo sociale</a:t>
                </a:r>
              </a:p>
            </p:txBody>
          </p:sp>
        </p:grpSp>
      </p:grpSp>
      <p:grpSp>
        <p:nvGrpSpPr>
          <p:cNvPr id="4140" name="Group 44"/>
          <p:cNvGrpSpPr>
            <a:grpSpLocks/>
          </p:cNvGrpSpPr>
          <p:nvPr/>
        </p:nvGrpSpPr>
        <p:grpSpPr bwMode="auto">
          <a:xfrm>
            <a:off x="0" y="1143000"/>
            <a:ext cx="4843463" cy="2728913"/>
            <a:chOff x="0" y="720"/>
            <a:chExt cx="3051" cy="1719"/>
          </a:xfrm>
        </p:grpSpPr>
        <p:sp>
          <p:nvSpPr>
            <p:cNvPr id="4104" name="Text Box 8"/>
            <p:cNvSpPr txBox="1">
              <a:spLocks noChangeArrowheads="1"/>
            </p:cNvSpPr>
            <p:nvPr/>
          </p:nvSpPr>
          <p:spPr bwMode="auto">
            <a:xfrm>
              <a:off x="2036" y="1847"/>
              <a:ext cx="231"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a:latin typeface="Bookman Old Style" pitchFamily="18" charset="0"/>
                </a:rPr>
                <a:t>D</a:t>
              </a:r>
            </a:p>
          </p:txBody>
        </p:sp>
        <p:sp>
          <p:nvSpPr>
            <p:cNvPr id="4117" name="Line 21"/>
            <p:cNvSpPr>
              <a:spLocks noChangeShapeType="1"/>
            </p:cNvSpPr>
            <p:nvPr/>
          </p:nvSpPr>
          <p:spPr bwMode="auto">
            <a:xfrm>
              <a:off x="1584" y="1584"/>
              <a:ext cx="0" cy="528"/>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118" name="Line 22"/>
            <p:cNvSpPr>
              <a:spLocks noChangeShapeType="1"/>
            </p:cNvSpPr>
            <p:nvPr/>
          </p:nvSpPr>
          <p:spPr bwMode="auto">
            <a:xfrm flipH="1">
              <a:off x="528" y="1584"/>
              <a:ext cx="1056"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121" name="Rectangle 25"/>
            <p:cNvSpPr>
              <a:spLocks noChangeArrowheads="1"/>
            </p:cNvSpPr>
            <p:nvPr/>
          </p:nvSpPr>
          <p:spPr bwMode="auto">
            <a:xfrm>
              <a:off x="1440" y="2208"/>
              <a:ext cx="54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a:latin typeface="Bookman Old Style" pitchFamily="18" charset="0"/>
                </a:rPr>
                <a:t>Q</a:t>
              </a:r>
              <a:r>
                <a:rPr lang="it-IT" altLang="it-IT" sz="1000">
                  <a:latin typeface="Bookman Old Style" pitchFamily="18" charset="0"/>
                </a:rPr>
                <a:t>mercato</a:t>
              </a:r>
            </a:p>
          </p:txBody>
        </p:sp>
        <p:sp>
          <p:nvSpPr>
            <p:cNvPr id="4122" name="Rectangle 26"/>
            <p:cNvSpPr>
              <a:spLocks noChangeArrowheads="1"/>
            </p:cNvSpPr>
            <p:nvPr/>
          </p:nvSpPr>
          <p:spPr bwMode="auto">
            <a:xfrm>
              <a:off x="0" y="1488"/>
              <a:ext cx="5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a:latin typeface="Bookman Old Style" pitchFamily="18" charset="0"/>
                </a:rPr>
                <a:t>P</a:t>
              </a:r>
              <a:r>
                <a:rPr lang="it-IT" altLang="it-IT" sz="1000">
                  <a:latin typeface="Bookman Old Style" pitchFamily="18" charset="0"/>
                </a:rPr>
                <a:t>mercato</a:t>
              </a:r>
            </a:p>
          </p:txBody>
        </p:sp>
        <p:sp>
          <p:nvSpPr>
            <p:cNvPr id="4099" name="Line 3"/>
            <p:cNvSpPr>
              <a:spLocks noChangeShapeType="1"/>
            </p:cNvSpPr>
            <p:nvPr/>
          </p:nvSpPr>
          <p:spPr bwMode="auto">
            <a:xfrm>
              <a:off x="536" y="790"/>
              <a:ext cx="0" cy="133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100" name="Line 4"/>
            <p:cNvSpPr>
              <a:spLocks noChangeShapeType="1"/>
            </p:cNvSpPr>
            <p:nvPr/>
          </p:nvSpPr>
          <p:spPr bwMode="auto">
            <a:xfrm>
              <a:off x="536" y="2129"/>
              <a:ext cx="1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101" name="Text Box 5"/>
            <p:cNvSpPr txBox="1">
              <a:spLocks noChangeArrowheads="1"/>
            </p:cNvSpPr>
            <p:nvPr/>
          </p:nvSpPr>
          <p:spPr bwMode="auto">
            <a:xfrm>
              <a:off x="2095" y="2182"/>
              <a:ext cx="231"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a:latin typeface="Bookman Old Style" pitchFamily="18" charset="0"/>
                </a:rPr>
                <a:t>Q</a:t>
              </a:r>
            </a:p>
          </p:txBody>
        </p:sp>
        <p:sp>
          <p:nvSpPr>
            <p:cNvPr id="4102" name="Text Box 6"/>
            <p:cNvSpPr txBox="1">
              <a:spLocks noChangeArrowheads="1"/>
            </p:cNvSpPr>
            <p:nvPr/>
          </p:nvSpPr>
          <p:spPr bwMode="auto">
            <a:xfrm>
              <a:off x="336" y="720"/>
              <a:ext cx="205"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a:latin typeface="Bookman Old Style" pitchFamily="18" charset="0"/>
                </a:rPr>
                <a:t>P</a:t>
              </a:r>
            </a:p>
          </p:txBody>
        </p:sp>
        <p:sp>
          <p:nvSpPr>
            <p:cNvPr id="4103" name="Line 7"/>
            <p:cNvSpPr>
              <a:spLocks noChangeShapeType="1"/>
            </p:cNvSpPr>
            <p:nvPr/>
          </p:nvSpPr>
          <p:spPr bwMode="auto">
            <a:xfrm>
              <a:off x="636" y="967"/>
              <a:ext cx="1400" cy="951"/>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105" name="Line 9"/>
            <p:cNvSpPr>
              <a:spLocks noChangeShapeType="1"/>
            </p:cNvSpPr>
            <p:nvPr/>
          </p:nvSpPr>
          <p:spPr bwMode="auto">
            <a:xfrm flipV="1">
              <a:off x="1008" y="1200"/>
              <a:ext cx="1248" cy="76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126" name="Rectangle 30"/>
            <p:cNvSpPr>
              <a:spLocks noChangeArrowheads="1"/>
            </p:cNvSpPr>
            <p:nvPr/>
          </p:nvSpPr>
          <p:spPr bwMode="auto">
            <a:xfrm>
              <a:off x="2208" y="1104"/>
              <a:ext cx="843"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400">
                  <a:latin typeface="Bookman Old Style" pitchFamily="18" charset="0"/>
                </a:rPr>
                <a:t>Costo privato</a:t>
              </a:r>
            </a:p>
          </p:txBody>
        </p:sp>
      </p:grpSp>
      <p:grpSp>
        <p:nvGrpSpPr>
          <p:cNvPr id="4156" name="Group 60"/>
          <p:cNvGrpSpPr>
            <a:grpSpLocks/>
          </p:cNvGrpSpPr>
          <p:nvPr/>
        </p:nvGrpSpPr>
        <p:grpSpPr bwMode="auto">
          <a:xfrm>
            <a:off x="1447800" y="914400"/>
            <a:ext cx="1316038" cy="1600200"/>
            <a:chOff x="1104" y="2784"/>
            <a:chExt cx="829" cy="1008"/>
          </a:xfrm>
        </p:grpSpPr>
        <p:sp>
          <p:nvSpPr>
            <p:cNvPr id="4114" name="Rectangle 18"/>
            <p:cNvSpPr>
              <a:spLocks noChangeArrowheads="1"/>
            </p:cNvSpPr>
            <p:nvPr/>
          </p:nvSpPr>
          <p:spPr bwMode="auto">
            <a:xfrm>
              <a:off x="1104" y="2784"/>
              <a:ext cx="829"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400" i="1">
                  <a:latin typeface="Bookman Old Style" pitchFamily="18" charset="0"/>
                </a:rPr>
                <a:t>perdita secca</a:t>
              </a:r>
            </a:p>
          </p:txBody>
        </p:sp>
        <p:sp>
          <p:nvSpPr>
            <p:cNvPr id="4125" name="AutoShape 29"/>
            <p:cNvSpPr>
              <a:spLocks noChangeArrowheads="1"/>
            </p:cNvSpPr>
            <p:nvPr/>
          </p:nvSpPr>
          <p:spPr bwMode="auto">
            <a:xfrm rot="-5400000">
              <a:off x="1248" y="3264"/>
              <a:ext cx="576" cy="480"/>
            </a:xfrm>
            <a:prstGeom prst="triangle">
              <a:avLst>
                <a:gd name="adj" fmla="val 48958"/>
              </a:avLst>
            </a:prstGeom>
            <a:solidFill>
              <a:srgbClr val="FFFFCC">
                <a:alpha val="50000"/>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4127" name="Line 31"/>
            <p:cNvSpPr>
              <a:spLocks noChangeShapeType="1"/>
            </p:cNvSpPr>
            <p:nvPr/>
          </p:nvSpPr>
          <p:spPr bwMode="auto">
            <a:xfrm>
              <a:off x="1488" y="2976"/>
              <a:ext cx="96" cy="52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nvGrpSpPr>
          <p:cNvPr id="4164" name="Group 68"/>
          <p:cNvGrpSpPr>
            <a:grpSpLocks/>
          </p:cNvGrpSpPr>
          <p:nvPr/>
        </p:nvGrpSpPr>
        <p:grpSpPr bwMode="auto">
          <a:xfrm>
            <a:off x="3886200" y="4114800"/>
            <a:ext cx="5054600" cy="2271713"/>
            <a:chOff x="2448" y="2592"/>
            <a:chExt cx="3184" cy="1431"/>
          </a:xfrm>
        </p:grpSpPr>
        <p:sp>
          <p:nvSpPr>
            <p:cNvPr id="4145" name="Line 49"/>
            <p:cNvSpPr>
              <a:spLocks noChangeShapeType="1"/>
            </p:cNvSpPr>
            <p:nvPr/>
          </p:nvSpPr>
          <p:spPr bwMode="auto">
            <a:xfrm>
              <a:off x="3984" y="3168"/>
              <a:ext cx="0" cy="528"/>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146" name="Line 50"/>
            <p:cNvSpPr>
              <a:spLocks noChangeShapeType="1"/>
            </p:cNvSpPr>
            <p:nvPr/>
          </p:nvSpPr>
          <p:spPr bwMode="auto">
            <a:xfrm flipH="1">
              <a:off x="2976" y="3168"/>
              <a:ext cx="1008"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nvGrpSpPr>
            <p:cNvPr id="4162" name="Group 66"/>
            <p:cNvGrpSpPr>
              <a:grpSpLocks/>
            </p:cNvGrpSpPr>
            <p:nvPr/>
          </p:nvGrpSpPr>
          <p:grpSpPr bwMode="auto">
            <a:xfrm>
              <a:off x="2448" y="2592"/>
              <a:ext cx="3184" cy="1431"/>
              <a:chOff x="2448" y="2592"/>
              <a:chExt cx="3184" cy="1431"/>
            </a:xfrm>
          </p:grpSpPr>
          <p:sp>
            <p:nvSpPr>
              <p:cNvPr id="4137" name="Line 41"/>
              <p:cNvSpPr>
                <a:spLocks noChangeShapeType="1"/>
              </p:cNvSpPr>
              <p:nvPr/>
            </p:nvSpPr>
            <p:spPr bwMode="auto">
              <a:xfrm flipV="1">
                <a:off x="3312" y="2688"/>
                <a:ext cx="1440" cy="864"/>
              </a:xfrm>
              <a:prstGeom prst="line">
                <a:avLst/>
              </a:prstGeom>
              <a:noFill/>
              <a:ln w="3810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138" name="Rectangle 42"/>
              <p:cNvSpPr>
                <a:spLocks noChangeArrowheads="1"/>
              </p:cNvSpPr>
              <p:nvPr/>
            </p:nvSpPr>
            <p:spPr bwMode="auto">
              <a:xfrm>
                <a:off x="4800" y="2592"/>
                <a:ext cx="832"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400">
                    <a:solidFill>
                      <a:srgbClr val="FF3300"/>
                    </a:solidFill>
                    <a:latin typeface="Bookman Old Style" pitchFamily="18" charset="0"/>
                  </a:rPr>
                  <a:t>Costo sociale</a:t>
                </a:r>
              </a:p>
            </p:txBody>
          </p:sp>
          <p:sp>
            <p:nvSpPr>
              <p:cNvPr id="4147" name="Rectangle 51"/>
              <p:cNvSpPr>
                <a:spLocks noChangeArrowheads="1"/>
              </p:cNvSpPr>
              <p:nvPr/>
            </p:nvSpPr>
            <p:spPr bwMode="auto">
              <a:xfrm>
                <a:off x="3936" y="3792"/>
                <a:ext cx="54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a:solidFill>
                      <a:srgbClr val="FF3300"/>
                    </a:solidFill>
                    <a:latin typeface="Bookman Old Style" pitchFamily="18" charset="0"/>
                  </a:rPr>
                  <a:t>Q</a:t>
                </a:r>
                <a:r>
                  <a:rPr lang="it-IT" altLang="it-IT" sz="1000">
                    <a:solidFill>
                      <a:srgbClr val="FF3300"/>
                    </a:solidFill>
                    <a:latin typeface="Bookman Old Style" pitchFamily="18" charset="0"/>
                  </a:rPr>
                  <a:t>ottimale</a:t>
                </a:r>
              </a:p>
            </p:txBody>
          </p:sp>
          <p:sp>
            <p:nvSpPr>
              <p:cNvPr id="4149" name="Rectangle 53"/>
              <p:cNvSpPr>
                <a:spLocks noChangeArrowheads="1"/>
              </p:cNvSpPr>
              <p:nvPr/>
            </p:nvSpPr>
            <p:spPr bwMode="auto">
              <a:xfrm>
                <a:off x="2448" y="3024"/>
                <a:ext cx="521"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a:solidFill>
                      <a:srgbClr val="FF3300"/>
                    </a:solidFill>
                    <a:latin typeface="Bookman Old Style" pitchFamily="18" charset="0"/>
                  </a:rPr>
                  <a:t>P</a:t>
                </a:r>
                <a:r>
                  <a:rPr lang="it-IT" altLang="it-IT" sz="1000">
                    <a:solidFill>
                      <a:srgbClr val="FF3300"/>
                    </a:solidFill>
                    <a:latin typeface="Bookman Old Style" pitchFamily="18" charset="0"/>
                  </a:rPr>
                  <a:t>ottimale</a:t>
                </a:r>
              </a:p>
            </p:txBody>
          </p:sp>
        </p:grpSp>
      </p:grpSp>
      <p:grpSp>
        <p:nvGrpSpPr>
          <p:cNvPr id="4152" name="Group 56"/>
          <p:cNvGrpSpPr>
            <a:grpSpLocks/>
          </p:cNvGrpSpPr>
          <p:nvPr/>
        </p:nvGrpSpPr>
        <p:grpSpPr bwMode="auto">
          <a:xfrm>
            <a:off x="5029200" y="3657600"/>
            <a:ext cx="1316038" cy="1828800"/>
            <a:chOff x="3168" y="2304"/>
            <a:chExt cx="829" cy="1152"/>
          </a:xfrm>
        </p:grpSpPr>
        <p:sp>
          <p:nvSpPr>
            <p:cNvPr id="4153" name="Rectangle 57"/>
            <p:cNvSpPr>
              <a:spLocks noChangeArrowheads="1"/>
            </p:cNvSpPr>
            <p:nvPr/>
          </p:nvSpPr>
          <p:spPr bwMode="auto">
            <a:xfrm>
              <a:off x="3168" y="2304"/>
              <a:ext cx="829"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400" i="1">
                  <a:latin typeface="Bookman Old Style" pitchFamily="18" charset="0"/>
                </a:rPr>
                <a:t>perdita secca</a:t>
              </a:r>
            </a:p>
          </p:txBody>
        </p:sp>
        <p:sp>
          <p:nvSpPr>
            <p:cNvPr id="4154" name="AutoShape 58"/>
            <p:cNvSpPr>
              <a:spLocks noChangeArrowheads="1"/>
            </p:cNvSpPr>
            <p:nvPr/>
          </p:nvSpPr>
          <p:spPr bwMode="auto">
            <a:xfrm rot="5400000">
              <a:off x="3456" y="2928"/>
              <a:ext cx="576" cy="480"/>
            </a:xfrm>
            <a:prstGeom prst="triangle">
              <a:avLst>
                <a:gd name="adj" fmla="val 48958"/>
              </a:avLst>
            </a:prstGeom>
            <a:solidFill>
              <a:srgbClr val="FFFFCC">
                <a:alpha val="50000"/>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4155" name="Line 59"/>
            <p:cNvSpPr>
              <a:spLocks noChangeShapeType="1"/>
            </p:cNvSpPr>
            <p:nvPr/>
          </p:nvSpPr>
          <p:spPr bwMode="auto">
            <a:xfrm>
              <a:off x="3552" y="2544"/>
              <a:ext cx="96" cy="52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4157" name="Rectangle 61"/>
          <p:cNvSpPr>
            <a:spLocks noChangeArrowheads="1"/>
          </p:cNvSpPr>
          <p:nvPr/>
        </p:nvSpPr>
        <p:spPr bwMode="auto">
          <a:xfrm>
            <a:off x="4191000" y="2743200"/>
            <a:ext cx="47339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600" b="1" u="sng">
                <a:latin typeface="Bookman Old Style" pitchFamily="18" charset="0"/>
              </a:rPr>
              <a:t>esternalità positive sulla produzione (R&amp;D)</a:t>
            </a:r>
            <a:endParaRPr lang="it-IT" altLang="it-IT" sz="1600" b="1">
              <a:latin typeface="Bookman Old Style" pitchFamily="18" charset="0"/>
            </a:endParaRPr>
          </a:p>
        </p:txBody>
      </p:sp>
      <p:grpSp>
        <p:nvGrpSpPr>
          <p:cNvPr id="4163" name="Group 67"/>
          <p:cNvGrpSpPr>
            <a:grpSpLocks/>
          </p:cNvGrpSpPr>
          <p:nvPr/>
        </p:nvGrpSpPr>
        <p:grpSpPr bwMode="auto">
          <a:xfrm>
            <a:off x="3886200" y="3276600"/>
            <a:ext cx="4462463" cy="3109913"/>
            <a:chOff x="2448" y="2064"/>
            <a:chExt cx="2811" cy="1959"/>
          </a:xfrm>
        </p:grpSpPr>
        <p:sp>
          <p:nvSpPr>
            <p:cNvPr id="4142" name="Line 46"/>
            <p:cNvSpPr>
              <a:spLocks noChangeShapeType="1"/>
            </p:cNvSpPr>
            <p:nvPr/>
          </p:nvSpPr>
          <p:spPr bwMode="auto">
            <a:xfrm flipH="1">
              <a:off x="2976" y="2880"/>
              <a:ext cx="480"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143" name="Line 47"/>
            <p:cNvSpPr>
              <a:spLocks noChangeShapeType="1"/>
            </p:cNvSpPr>
            <p:nvPr/>
          </p:nvSpPr>
          <p:spPr bwMode="auto">
            <a:xfrm>
              <a:off x="3504" y="2880"/>
              <a:ext cx="0" cy="816"/>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nvGrpSpPr>
            <p:cNvPr id="4161" name="Group 65"/>
            <p:cNvGrpSpPr>
              <a:grpSpLocks/>
            </p:cNvGrpSpPr>
            <p:nvPr/>
          </p:nvGrpSpPr>
          <p:grpSpPr bwMode="auto">
            <a:xfrm>
              <a:off x="2448" y="2064"/>
              <a:ext cx="2811" cy="1959"/>
              <a:chOff x="2448" y="2064"/>
              <a:chExt cx="2811" cy="1959"/>
            </a:xfrm>
          </p:grpSpPr>
          <p:sp>
            <p:nvSpPr>
              <p:cNvPr id="4135" name="Line 39"/>
              <p:cNvSpPr>
                <a:spLocks noChangeShapeType="1"/>
              </p:cNvSpPr>
              <p:nvPr/>
            </p:nvSpPr>
            <p:spPr bwMode="auto">
              <a:xfrm>
                <a:off x="3120" y="2640"/>
                <a:ext cx="1364" cy="86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nvGrpSpPr>
              <p:cNvPr id="4160" name="Group 64"/>
              <p:cNvGrpSpPr>
                <a:grpSpLocks/>
              </p:cNvGrpSpPr>
              <p:nvPr/>
            </p:nvGrpSpPr>
            <p:grpSpPr bwMode="auto">
              <a:xfrm>
                <a:off x="2448" y="2064"/>
                <a:ext cx="2811" cy="1959"/>
                <a:chOff x="2448" y="2064"/>
                <a:chExt cx="2811" cy="1959"/>
              </a:xfrm>
            </p:grpSpPr>
            <p:sp>
              <p:nvSpPr>
                <p:cNvPr id="4131" name="Line 35"/>
                <p:cNvSpPr>
                  <a:spLocks noChangeShapeType="1"/>
                </p:cNvSpPr>
                <p:nvPr/>
              </p:nvSpPr>
              <p:spPr bwMode="auto">
                <a:xfrm>
                  <a:off x="2984" y="2374"/>
                  <a:ext cx="0" cy="133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132" name="Line 36"/>
                <p:cNvSpPr>
                  <a:spLocks noChangeShapeType="1"/>
                </p:cNvSpPr>
                <p:nvPr/>
              </p:nvSpPr>
              <p:spPr bwMode="auto">
                <a:xfrm>
                  <a:off x="2984" y="3713"/>
                  <a:ext cx="1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133" name="Text Box 37"/>
                <p:cNvSpPr txBox="1">
                  <a:spLocks noChangeArrowheads="1"/>
                </p:cNvSpPr>
                <p:nvPr/>
              </p:nvSpPr>
              <p:spPr bwMode="auto">
                <a:xfrm>
                  <a:off x="4543" y="3766"/>
                  <a:ext cx="231"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a:latin typeface="Bookman Old Style" pitchFamily="18" charset="0"/>
                    </a:rPr>
                    <a:t>Q</a:t>
                  </a:r>
                </a:p>
              </p:txBody>
            </p:sp>
            <p:sp>
              <p:nvSpPr>
                <p:cNvPr id="4134" name="Text Box 38"/>
                <p:cNvSpPr txBox="1">
                  <a:spLocks noChangeArrowheads="1"/>
                </p:cNvSpPr>
                <p:nvPr/>
              </p:nvSpPr>
              <p:spPr bwMode="auto">
                <a:xfrm>
                  <a:off x="2784" y="2304"/>
                  <a:ext cx="205"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a:latin typeface="Bookman Old Style" pitchFamily="18" charset="0"/>
                    </a:rPr>
                    <a:t>P</a:t>
                  </a:r>
                </a:p>
              </p:txBody>
            </p:sp>
            <p:sp>
              <p:nvSpPr>
                <p:cNvPr id="4136" name="Line 40"/>
                <p:cNvSpPr>
                  <a:spLocks noChangeShapeType="1"/>
                </p:cNvSpPr>
                <p:nvPr/>
              </p:nvSpPr>
              <p:spPr bwMode="auto">
                <a:xfrm flipV="1">
                  <a:off x="3264" y="2256"/>
                  <a:ext cx="1248" cy="76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139" name="Rectangle 43"/>
                <p:cNvSpPr>
                  <a:spLocks noChangeArrowheads="1"/>
                </p:cNvSpPr>
                <p:nvPr/>
              </p:nvSpPr>
              <p:spPr bwMode="auto">
                <a:xfrm>
                  <a:off x="4416" y="2064"/>
                  <a:ext cx="843"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400">
                      <a:latin typeface="Bookman Old Style" pitchFamily="18" charset="0"/>
                    </a:rPr>
                    <a:t>Costo privato</a:t>
                  </a:r>
                </a:p>
              </p:txBody>
            </p:sp>
            <p:sp>
              <p:nvSpPr>
                <p:cNvPr id="4148" name="Rectangle 52"/>
                <p:cNvSpPr>
                  <a:spLocks noChangeArrowheads="1"/>
                </p:cNvSpPr>
                <p:nvPr/>
              </p:nvSpPr>
              <p:spPr bwMode="auto">
                <a:xfrm>
                  <a:off x="3312" y="3792"/>
                  <a:ext cx="54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a:latin typeface="Bookman Old Style" pitchFamily="18" charset="0"/>
                    </a:rPr>
                    <a:t>Q</a:t>
                  </a:r>
                  <a:r>
                    <a:rPr lang="it-IT" altLang="it-IT" sz="1000">
                      <a:latin typeface="Bookman Old Style" pitchFamily="18" charset="0"/>
                    </a:rPr>
                    <a:t>mercato</a:t>
                  </a:r>
                </a:p>
              </p:txBody>
            </p:sp>
            <p:sp>
              <p:nvSpPr>
                <p:cNvPr id="4150" name="Rectangle 54"/>
                <p:cNvSpPr>
                  <a:spLocks noChangeArrowheads="1"/>
                </p:cNvSpPr>
                <p:nvPr/>
              </p:nvSpPr>
              <p:spPr bwMode="auto">
                <a:xfrm>
                  <a:off x="2448" y="2688"/>
                  <a:ext cx="5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a:latin typeface="Bookman Old Style" pitchFamily="18" charset="0"/>
                    </a:rPr>
                    <a:t>P</a:t>
                  </a:r>
                  <a:r>
                    <a:rPr lang="it-IT" altLang="it-IT" sz="1000">
                      <a:latin typeface="Bookman Old Style" pitchFamily="18" charset="0"/>
                    </a:rPr>
                    <a:t>mercato</a:t>
                  </a:r>
                </a:p>
              </p:txBody>
            </p:sp>
            <p:sp>
              <p:nvSpPr>
                <p:cNvPr id="4159" name="Rectangle 63"/>
                <p:cNvSpPr>
                  <a:spLocks noChangeArrowheads="1"/>
                </p:cNvSpPr>
                <p:nvPr/>
              </p:nvSpPr>
              <p:spPr bwMode="auto">
                <a:xfrm>
                  <a:off x="4512" y="3408"/>
                  <a:ext cx="231"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a:latin typeface="Bookman Old Style" pitchFamily="18" charset="0"/>
                    </a:rPr>
                    <a:t>D</a:t>
                  </a:r>
                </a:p>
              </p:txBody>
            </p:sp>
          </p:gr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2" fill="hold" nodeType="clickEffect">
                                  <p:stCondLst>
                                    <p:cond delay="0"/>
                                  </p:stCondLst>
                                  <p:childTnLst>
                                    <p:set>
                                      <p:cBhvr>
                                        <p:cTn id="6" dur="1" fill="hold">
                                          <p:stCondLst>
                                            <p:cond delay="0"/>
                                          </p:stCondLst>
                                        </p:cTn>
                                        <p:tgtEl>
                                          <p:spTgt spid="4140"/>
                                        </p:tgtEl>
                                        <p:attrNameLst>
                                          <p:attrName>style.visibility</p:attrName>
                                        </p:attrNameLst>
                                      </p:cBhvr>
                                      <p:to>
                                        <p:strVal val="visible"/>
                                      </p:to>
                                    </p:set>
                                    <p:animEffect transition="in" filter="wipe(right)">
                                      <p:cBhvr>
                                        <p:cTn id="7" dur="500"/>
                                        <p:tgtEl>
                                          <p:spTgt spid="414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7" presetClass="entr" presetSubtype="2" fill="hold" nodeType="clickEffect">
                                  <p:stCondLst>
                                    <p:cond delay="0"/>
                                  </p:stCondLst>
                                  <p:childTnLst>
                                    <p:set>
                                      <p:cBhvr>
                                        <p:cTn id="11" dur="1" fill="hold">
                                          <p:stCondLst>
                                            <p:cond delay="0"/>
                                          </p:stCondLst>
                                        </p:cTn>
                                        <p:tgtEl>
                                          <p:spTgt spid="4158"/>
                                        </p:tgtEl>
                                        <p:attrNameLst>
                                          <p:attrName>style.visibility</p:attrName>
                                        </p:attrNameLst>
                                      </p:cBhvr>
                                      <p:to>
                                        <p:strVal val="visible"/>
                                      </p:to>
                                    </p:set>
                                    <p:anim calcmode="lin" valueType="num">
                                      <p:cBhvr>
                                        <p:cTn id="12" dur="500" fill="hold"/>
                                        <p:tgtEl>
                                          <p:spTgt spid="4158"/>
                                        </p:tgtEl>
                                        <p:attrNameLst>
                                          <p:attrName>ppt_x</p:attrName>
                                        </p:attrNameLst>
                                      </p:cBhvr>
                                      <p:tavLst>
                                        <p:tav tm="0">
                                          <p:val>
                                            <p:strVal val="#ppt_x+#ppt_w/2"/>
                                          </p:val>
                                        </p:tav>
                                        <p:tav tm="100000">
                                          <p:val>
                                            <p:strVal val="#ppt_x"/>
                                          </p:val>
                                        </p:tav>
                                      </p:tavLst>
                                    </p:anim>
                                    <p:anim calcmode="lin" valueType="num">
                                      <p:cBhvr>
                                        <p:cTn id="13" dur="500" fill="hold"/>
                                        <p:tgtEl>
                                          <p:spTgt spid="4158"/>
                                        </p:tgtEl>
                                        <p:attrNameLst>
                                          <p:attrName>ppt_y</p:attrName>
                                        </p:attrNameLst>
                                      </p:cBhvr>
                                      <p:tavLst>
                                        <p:tav tm="0">
                                          <p:val>
                                            <p:strVal val="#ppt_y"/>
                                          </p:val>
                                        </p:tav>
                                        <p:tav tm="100000">
                                          <p:val>
                                            <p:strVal val="#ppt_y"/>
                                          </p:val>
                                        </p:tav>
                                      </p:tavLst>
                                    </p:anim>
                                    <p:anim calcmode="lin" valueType="num">
                                      <p:cBhvr>
                                        <p:cTn id="14" dur="500" fill="hold"/>
                                        <p:tgtEl>
                                          <p:spTgt spid="4158"/>
                                        </p:tgtEl>
                                        <p:attrNameLst>
                                          <p:attrName>ppt_w</p:attrName>
                                        </p:attrNameLst>
                                      </p:cBhvr>
                                      <p:tavLst>
                                        <p:tav tm="0">
                                          <p:val>
                                            <p:fltVal val="0"/>
                                          </p:val>
                                        </p:tav>
                                        <p:tav tm="100000">
                                          <p:val>
                                            <p:strVal val="#ppt_w"/>
                                          </p:val>
                                        </p:tav>
                                      </p:tavLst>
                                    </p:anim>
                                    <p:anim calcmode="lin" valueType="num">
                                      <p:cBhvr>
                                        <p:cTn id="15" dur="500" fill="hold"/>
                                        <p:tgtEl>
                                          <p:spTgt spid="4158"/>
                                        </p:tgtEl>
                                        <p:attrNameLst>
                                          <p:attrName>ppt_h</p:attrName>
                                        </p:attrNameLst>
                                      </p:cBhvr>
                                      <p:tavLst>
                                        <p:tav tm="0">
                                          <p:val>
                                            <p:strVal val="#ppt_h"/>
                                          </p:val>
                                        </p:tav>
                                        <p:tav tm="100000">
                                          <p:val>
                                            <p:strVal val="#ppt_h"/>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9" presetClass="entr" presetSubtype="0" fill="hold" nodeType="clickEffect">
                                  <p:stCondLst>
                                    <p:cond delay="0"/>
                                  </p:stCondLst>
                                  <p:childTnLst>
                                    <p:set>
                                      <p:cBhvr>
                                        <p:cTn id="19" dur="1" fill="hold">
                                          <p:stCondLst>
                                            <p:cond delay="0"/>
                                          </p:stCondLst>
                                        </p:cTn>
                                        <p:tgtEl>
                                          <p:spTgt spid="4156"/>
                                        </p:tgtEl>
                                        <p:attrNameLst>
                                          <p:attrName>style.visibility</p:attrName>
                                        </p:attrNameLst>
                                      </p:cBhvr>
                                      <p:to>
                                        <p:strVal val="visible"/>
                                      </p:to>
                                    </p:set>
                                    <p:animEffect transition="in" filter="dissolve">
                                      <p:cBhvr>
                                        <p:cTn id="20" dur="500"/>
                                        <p:tgtEl>
                                          <p:spTgt spid="4156"/>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2" presetClass="entr" presetSubtype="2" fill="hold" grpId="0" nodeType="clickEffect">
                                  <p:stCondLst>
                                    <p:cond delay="0"/>
                                  </p:stCondLst>
                                  <p:childTnLst>
                                    <p:set>
                                      <p:cBhvr>
                                        <p:cTn id="24" dur="1" fill="hold">
                                          <p:stCondLst>
                                            <p:cond delay="0"/>
                                          </p:stCondLst>
                                        </p:cTn>
                                        <p:tgtEl>
                                          <p:spTgt spid="4157"/>
                                        </p:tgtEl>
                                        <p:attrNameLst>
                                          <p:attrName>style.visibility</p:attrName>
                                        </p:attrNameLst>
                                      </p:cBhvr>
                                      <p:to>
                                        <p:strVal val="visible"/>
                                      </p:to>
                                    </p:set>
                                    <p:animEffect transition="in" filter="wipe(right)">
                                      <p:cBhvr>
                                        <p:cTn id="25" dur="500"/>
                                        <p:tgtEl>
                                          <p:spTgt spid="4157"/>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7" presetClass="entr" presetSubtype="2" fill="hold" nodeType="clickEffect">
                                  <p:stCondLst>
                                    <p:cond delay="0"/>
                                  </p:stCondLst>
                                  <p:childTnLst>
                                    <p:set>
                                      <p:cBhvr>
                                        <p:cTn id="29" dur="1" fill="hold">
                                          <p:stCondLst>
                                            <p:cond delay="0"/>
                                          </p:stCondLst>
                                        </p:cTn>
                                        <p:tgtEl>
                                          <p:spTgt spid="4163"/>
                                        </p:tgtEl>
                                        <p:attrNameLst>
                                          <p:attrName>style.visibility</p:attrName>
                                        </p:attrNameLst>
                                      </p:cBhvr>
                                      <p:to>
                                        <p:strVal val="visible"/>
                                      </p:to>
                                    </p:set>
                                    <p:anim calcmode="lin" valueType="num">
                                      <p:cBhvr>
                                        <p:cTn id="30" dur="500" fill="hold"/>
                                        <p:tgtEl>
                                          <p:spTgt spid="4163"/>
                                        </p:tgtEl>
                                        <p:attrNameLst>
                                          <p:attrName>ppt_x</p:attrName>
                                        </p:attrNameLst>
                                      </p:cBhvr>
                                      <p:tavLst>
                                        <p:tav tm="0">
                                          <p:val>
                                            <p:strVal val="#ppt_x+#ppt_w/2"/>
                                          </p:val>
                                        </p:tav>
                                        <p:tav tm="100000">
                                          <p:val>
                                            <p:strVal val="#ppt_x"/>
                                          </p:val>
                                        </p:tav>
                                      </p:tavLst>
                                    </p:anim>
                                    <p:anim calcmode="lin" valueType="num">
                                      <p:cBhvr>
                                        <p:cTn id="31" dur="500" fill="hold"/>
                                        <p:tgtEl>
                                          <p:spTgt spid="4163"/>
                                        </p:tgtEl>
                                        <p:attrNameLst>
                                          <p:attrName>ppt_y</p:attrName>
                                        </p:attrNameLst>
                                      </p:cBhvr>
                                      <p:tavLst>
                                        <p:tav tm="0">
                                          <p:val>
                                            <p:strVal val="#ppt_y"/>
                                          </p:val>
                                        </p:tav>
                                        <p:tav tm="100000">
                                          <p:val>
                                            <p:strVal val="#ppt_y"/>
                                          </p:val>
                                        </p:tav>
                                      </p:tavLst>
                                    </p:anim>
                                    <p:anim calcmode="lin" valueType="num">
                                      <p:cBhvr>
                                        <p:cTn id="32" dur="500" fill="hold"/>
                                        <p:tgtEl>
                                          <p:spTgt spid="4163"/>
                                        </p:tgtEl>
                                        <p:attrNameLst>
                                          <p:attrName>ppt_w</p:attrName>
                                        </p:attrNameLst>
                                      </p:cBhvr>
                                      <p:tavLst>
                                        <p:tav tm="0">
                                          <p:val>
                                            <p:fltVal val="0"/>
                                          </p:val>
                                        </p:tav>
                                        <p:tav tm="100000">
                                          <p:val>
                                            <p:strVal val="#ppt_w"/>
                                          </p:val>
                                        </p:tav>
                                      </p:tavLst>
                                    </p:anim>
                                    <p:anim calcmode="lin" valueType="num">
                                      <p:cBhvr>
                                        <p:cTn id="33" dur="500" fill="hold"/>
                                        <p:tgtEl>
                                          <p:spTgt spid="4163"/>
                                        </p:tgtEl>
                                        <p:attrNameLst>
                                          <p:attrName>ppt_h</p:attrName>
                                        </p:attrNameLst>
                                      </p:cBhvr>
                                      <p:tavLst>
                                        <p:tav tm="0">
                                          <p:val>
                                            <p:strVal val="#ppt_h"/>
                                          </p:val>
                                        </p:tav>
                                        <p:tav tm="100000">
                                          <p:val>
                                            <p:strVal val="#ppt_h"/>
                                          </p:val>
                                        </p:tav>
                                      </p:tavLst>
                                    </p:anim>
                                  </p:childTnLst>
                                </p:cTn>
                              </p:par>
                            </p:childTnLst>
                          </p:cTn>
                        </p:par>
                      </p:childTnLst>
                    </p:cTn>
                  </p:par>
                  <p:par>
                    <p:cTn id="34" fill="hold" nodeType="clickPar">
                      <p:stCondLst>
                        <p:cond delay="indefinite"/>
                      </p:stCondLst>
                      <p:childTnLst>
                        <p:par>
                          <p:cTn id="35" fill="hold" nodeType="withGroup">
                            <p:stCondLst>
                              <p:cond delay="0"/>
                            </p:stCondLst>
                            <p:childTnLst>
                              <p:par>
                                <p:cTn id="36" presetID="22" presetClass="entr" presetSubtype="2" fill="hold" nodeType="clickEffect">
                                  <p:stCondLst>
                                    <p:cond delay="0"/>
                                  </p:stCondLst>
                                  <p:childTnLst>
                                    <p:set>
                                      <p:cBhvr>
                                        <p:cTn id="37" dur="1" fill="hold">
                                          <p:stCondLst>
                                            <p:cond delay="0"/>
                                          </p:stCondLst>
                                        </p:cTn>
                                        <p:tgtEl>
                                          <p:spTgt spid="4164"/>
                                        </p:tgtEl>
                                        <p:attrNameLst>
                                          <p:attrName>style.visibility</p:attrName>
                                        </p:attrNameLst>
                                      </p:cBhvr>
                                      <p:to>
                                        <p:strVal val="visible"/>
                                      </p:to>
                                    </p:set>
                                    <p:animEffect transition="in" filter="wipe(right)">
                                      <p:cBhvr>
                                        <p:cTn id="38" dur="500"/>
                                        <p:tgtEl>
                                          <p:spTgt spid="4164"/>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9" presetClass="entr" presetSubtype="0" fill="hold" nodeType="clickEffect">
                                  <p:stCondLst>
                                    <p:cond delay="0"/>
                                  </p:stCondLst>
                                  <p:childTnLst>
                                    <p:set>
                                      <p:cBhvr>
                                        <p:cTn id="42" dur="1" fill="hold">
                                          <p:stCondLst>
                                            <p:cond delay="0"/>
                                          </p:stCondLst>
                                        </p:cTn>
                                        <p:tgtEl>
                                          <p:spTgt spid="4152"/>
                                        </p:tgtEl>
                                        <p:attrNameLst>
                                          <p:attrName>style.visibility</p:attrName>
                                        </p:attrNameLst>
                                      </p:cBhvr>
                                      <p:to>
                                        <p:strVal val="visible"/>
                                      </p:to>
                                    </p:set>
                                    <p:animEffect transition="in" filter="dissolve">
                                      <p:cBhvr>
                                        <p:cTn id="43" dur="500"/>
                                        <p:tgtEl>
                                          <p:spTgt spid="41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57"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152400" y="379413"/>
            <a:ext cx="50990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600" b="1" u="sng">
                <a:latin typeface="Bookman Old Style" pitchFamily="18" charset="0"/>
              </a:rPr>
              <a:t>esternalità positive sulla domanda (istruzione</a:t>
            </a:r>
            <a:r>
              <a:rPr lang="it-IT" altLang="it-IT" sz="1600">
                <a:latin typeface="Bookman Old Style" pitchFamily="18" charset="0"/>
              </a:rPr>
              <a:t>)</a:t>
            </a:r>
          </a:p>
        </p:txBody>
      </p:sp>
      <p:grpSp>
        <p:nvGrpSpPr>
          <p:cNvPr id="5206" name="Group 86"/>
          <p:cNvGrpSpPr>
            <a:grpSpLocks/>
          </p:cNvGrpSpPr>
          <p:nvPr/>
        </p:nvGrpSpPr>
        <p:grpSpPr bwMode="auto">
          <a:xfrm>
            <a:off x="1447800" y="914400"/>
            <a:ext cx="1316038" cy="1447800"/>
            <a:chOff x="432" y="3120"/>
            <a:chExt cx="829" cy="912"/>
          </a:xfrm>
        </p:grpSpPr>
        <p:sp>
          <p:nvSpPr>
            <p:cNvPr id="5145" name="Rectangle 25"/>
            <p:cNvSpPr>
              <a:spLocks noChangeArrowheads="1"/>
            </p:cNvSpPr>
            <p:nvPr/>
          </p:nvSpPr>
          <p:spPr bwMode="auto">
            <a:xfrm>
              <a:off x="432" y="3120"/>
              <a:ext cx="829"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400" i="1">
                  <a:latin typeface="Bookman Old Style" pitchFamily="18" charset="0"/>
                </a:rPr>
                <a:t>perdita secca</a:t>
              </a:r>
            </a:p>
          </p:txBody>
        </p:sp>
        <p:sp>
          <p:nvSpPr>
            <p:cNvPr id="5146" name="AutoShape 26"/>
            <p:cNvSpPr>
              <a:spLocks noChangeArrowheads="1"/>
            </p:cNvSpPr>
            <p:nvPr/>
          </p:nvSpPr>
          <p:spPr bwMode="auto">
            <a:xfrm rot="5400000">
              <a:off x="696" y="3576"/>
              <a:ext cx="528" cy="384"/>
            </a:xfrm>
            <a:prstGeom prst="triangle">
              <a:avLst>
                <a:gd name="adj" fmla="val 48958"/>
              </a:avLst>
            </a:prstGeom>
            <a:solidFill>
              <a:srgbClr val="FFFFCC">
                <a:alpha val="50000"/>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5147" name="Line 27"/>
            <p:cNvSpPr>
              <a:spLocks noChangeShapeType="1"/>
            </p:cNvSpPr>
            <p:nvPr/>
          </p:nvSpPr>
          <p:spPr bwMode="auto">
            <a:xfrm>
              <a:off x="816" y="3312"/>
              <a:ext cx="48" cy="3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5160" name="Rectangle 40"/>
          <p:cNvSpPr>
            <a:spLocks noChangeArrowheads="1"/>
          </p:cNvSpPr>
          <p:nvPr/>
        </p:nvSpPr>
        <p:spPr bwMode="auto">
          <a:xfrm>
            <a:off x="4267200" y="2819400"/>
            <a:ext cx="47148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600" b="1" u="sng">
                <a:latin typeface="Bookman Old Style" pitchFamily="18" charset="0"/>
              </a:rPr>
              <a:t>esternalità negative sulla domanda (alcool)</a:t>
            </a:r>
            <a:endParaRPr lang="it-IT" altLang="it-IT" sz="1600" b="1">
              <a:latin typeface="Bookman Old Style" pitchFamily="18" charset="0"/>
            </a:endParaRPr>
          </a:p>
        </p:txBody>
      </p:sp>
      <p:grpSp>
        <p:nvGrpSpPr>
          <p:cNvPr id="5211" name="Group 91"/>
          <p:cNvGrpSpPr>
            <a:grpSpLocks/>
          </p:cNvGrpSpPr>
          <p:nvPr/>
        </p:nvGrpSpPr>
        <p:grpSpPr bwMode="auto">
          <a:xfrm>
            <a:off x="0" y="1143000"/>
            <a:ext cx="4635502" cy="2652713"/>
            <a:chOff x="0" y="720"/>
            <a:chExt cx="2920" cy="1671"/>
          </a:xfrm>
        </p:grpSpPr>
        <p:sp>
          <p:nvSpPr>
            <p:cNvPr id="5125" name="Line 5"/>
            <p:cNvSpPr>
              <a:spLocks noChangeShapeType="1"/>
            </p:cNvSpPr>
            <p:nvPr/>
          </p:nvSpPr>
          <p:spPr bwMode="auto">
            <a:xfrm flipH="1">
              <a:off x="528" y="1200"/>
              <a:ext cx="1104"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133" name="Line 13"/>
            <p:cNvSpPr>
              <a:spLocks noChangeShapeType="1"/>
            </p:cNvSpPr>
            <p:nvPr/>
          </p:nvSpPr>
          <p:spPr bwMode="auto">
            <a:xfrm>
              <a:off x="1632" y="1248"/>
              <a:ext cx="0" cy="864"/>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nvGrpSpPr>
            <p:cNvPr id="5209" name="Group 89"/>
            <p:cNvGrpSpPr>
              <a:grpSpLocks/>
            </p:cNvGrpSpPr>
            <p:nvPr/>
          </p:nvGrpSpPr>
          <p:grpSpPr bwMode="auto">
            <a:xfrm>
              <a:off x="0" y="720"/>
              <a:ext cx="2920" cy="1671"/>
              <a:chOff x="0" y="720"/>
              <a:chExt cx="2920" cy="1671"/>
            </a:xfrm>
          </p:grpSpPr>
          <p:sp>
            <p:nvSpPr>
              <p:cNvPr id="5127" name="Rectangle 7"/>
              <p:cNvSpPr>
                <a:spLocks noChangeArrowheads="1"/>
              </p:cNvSpPr>
              <p:nvPr/>
            </p:nvSpPr>
            <p:spPr bwMode="auto">
              <a:xfrm>
                <a:off x="0" y="1056"/>
                <a:ext cx="521"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a:solidFill>
                      <a:srgbClr val="FF3300"/>
                    </a:solidFill>
                    <a:latin typeface="Bookman Old Style" pitchFamily="18" charset="0"/>
                  </a:rPr>
                  <a:t>P</a:t>
                </a:r>
                <a:r>
                  <a:rPr lang="it-IT" altLang="it-IT" sz="1000">
                    <a:solidFill>
                      <a:srgbClr val="FF3300"/>
                    </a:solidFill>
                    <a:latin typeface="Bookman Old Style" pitchFamily="18" charset="0"/>
                  </a:rPr>
                  <a:t>ottimale</a:t>
                </a:r>
              </a:p>
            </p:txBody>
          </p:sp>
          <p:sp>
            <p:nvSpPr>
              <p:cNvPr id="5128" name="Rectangle 8"/>
              <p:cNvSpPr>
                <a:spLocks noChangeArrowheads="1"/>
              </p:cNvSpPr>
              <p:nvPr/>
            </p:nvSpPr>
            <p:spPr bwMode="auto">
              <a:xfrm>
                <a:off x="1584" y="2160"/>
                <a:ext cx="54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a:solidFill>
                      <a:srgbClr val="FF3300"/>
                    </a:solidFill>
                    <a:latin typeface="Bookman Old Style" pitchFamily="18" charset="0"/>
                  </a:rPr>
                  <a:t>Q</a:t>
                </a:r>
                <a:r>
                  <a:rPr lang="it-IT" altLang="it-IT" sz="1000">
                    <a:solidFill>
                      <a:srgbClr val="FF3300"/>
                    </a:solidFill>
                    <a:latin typeface="Bookman Old Style" pitchFamily="18" charset="0"/>
                  </a:rPr>
                  <a:t>ottimale</a:t>
                </a:r>
              </a:p>
            </p:txBody>
          </p:sp>
          <p:grpSp>
            <p:nvGrpSpPr>
              <p:cNvPr id="5186" name="Group 66"/>
              <p:cNvGrpSpPr>
                <a:grpSpLocks/>
              </p:cNvGrpSpPr>
              <p:nvPr/>
            </p:nvGrpSpPr>
            <p:grpSpPr bwMode="auto">
              <a:xfrm>
                <a:off x="864" y="720"/>
                <a:ext cx="2056" cy="818"/>
                <a:chOff x="864" y="720"/>
                <a:chExt cx="2056" cy="818"/>
              </a:xfrm>
            </p:grpSpPr>
            <p:sp>
              <p:nvSpPr>
                <p:cNvPr id="5130" name="Rectangle 10"/>
                <p:cNvSpPr>
                  <a:spLocks noChangeArrowheads="1"/>
                </p:cNvSpPr>
                <p:nvPr/>
              </p:nvSpPr>
              <p:spPr bwMode="auto">
                <a:xfrm>
                  <a:off x="2064" y="1344"/>
                  <a:ext cx="856"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400" dirty="0" smtClean="0">
                      <a:solidFill>
                        <a:srgbClr val="FF3300"/>
                      </a:solidFill>
                      <a:latin typeface="Bookman Old Style" pitchFamily="18" charset="0"/>
                    </a:rPr>
                    <a:t>valore </a:t>
                  </a:r>
                  <a:r>
                    <a:rPr lang="it-IT" altLang="it-IT" sz="1400" dirty="0">
                      <a:solidFill>
                        <a:srgbClr val="FF3300"/>
                      </a:solidFill>
                      <a:latin typeface="Bookman Old Style" pitchFamily="18" charset="0"/>
                    </a:rPr>
                    <a:t>sociale</a:t>
                  </a:r>
                </a:p>
              </p:txBody>
            </p:sp>
            <p:sp>
              <p:nvSpPr>
                <p:cNvPr id="5176" name="Line 56"/>
                <p:cNvSpPr>
                  <a:spLocks noChangeShapeType="1"/>
                </p:cNvSpPr>
                <p:nvPr/>
              </p:nvSpPr>
              <p:spPr bwMode="auto">
                <a:xfrm>
                  <a:off x="864" y="720"/>
                  <a:ext cx="1296" cy="816"/>
                </a:xfrm>
                <a:prstGeom prst="line">
                  <a:avLst/>
                </a:prstGeom>
                <a:noFill/>
                <a:ln w="28575">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grpSp>
      <p:grpSp>
        <p:nvGrpSpPr>
          <p:cNvPr id="5215" name="Group 95"/>
          <p:cNvGrpSpPr>
            <a:grpSpLocks/>
          </p:cNvGrpSpPr>
          <p:nvPr/>
        </p:nvGrpSpPr>
        <p:grpSpPr bwMode="auto">
          <a:xfrm>
            <a:off x="4191000" y="3505200"/>
            <a:ext cx="4481513" cy="2881313"/>
            <a:chOff x="2640" y="2208"/>
            <a:chExt cx="2823" cy="1815"/>
          </a:xfrm>
        </p:grpSpPr>
        <p:sp>
          <p:nvSpPr>
            <p:cNvPr id="5179" name="Text Box 59"/>
            <p:cNvSpPr txBox="1">
              <a:spLocks noChangeArrowheads="1"/>
            </p:cNvSpPr>
            <p:nvPr/>
          </p:nvSpPr>
          <p:spPr bwMode="auto">
            <a:xfrm>
              <a:off x="4656" y="2352"/>
              <a:ext cx="211"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a:latin typeface="Bookman Old Style" pitchFamily="18" charset="0"/>
                </a:rPr>
                <a:t>S</a:t>
              </a:r>
            </a:p>
          </p:txBody>
        </p:sp>
        <p:grpSp>
          <p:nvGrpSpPr>
            <p:cNvPr id="5213" name="Group 93"/>
            <p:cNvGrpSpPr>
              <a:grpSpLocks/>
            </p:cNvGrpSpPr>
            <p:nvPr/>
          </p:nvGrpSpPr>
          <p:grpSpPr bwMode="auto">
            <a:xfrm>
              <a:off x="2640" y="2208"/>
              <a:ext cx="2823" cy="1815"/>
              <a:chOff x="2640" y="2208"/>
              <a:chExt cx="2823" cy="1815"/>
            </a:xfrm>
          </p:grpSpPr>
          <p:sp>
            <p:nvSpPr>
              <p:cNvPr id="5184" name="Line 64"/>
              <p:cNvSpPr>
                <a:spLocks noChangeShapeType="1"/>
              </p:cNvSpPr>
              <p:nvPr/>
            </p:nvSpPr>
            <p:spPr bwMode="auto">
              <a:xfrm flipV="1">
                <a:off x="3360" y="2496"/>
                <a:ext cx="1296" cy="96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nvGrpSpPr>
              <p:cNvPr id="5212" name="Group 92"/>
              <p:cNvGrpSpPr>
                <a:grpSpLocks/>
              </p:cNvGrpSpPr>
              <p:nvPr/>
            </p:nvGrpSpPr>
            <p:grpSpPr bwMode="auto">
              <a:xfrm>
                <a:off x="2640" y="2208"/>
                <a:ext cx="2823" cy="1815"/>
                <a:chOff x="2640" y="2208"/>
                <a:chExt cx="2823" cy="1815"/>
              </a:xfrm>
            </p:grpSpPr>
            <p:sp>
              <p:nvSpPr>
                <p:cNvPr id="5141" name="Line 21"/>
                <p:cNvSpPr>
                  <a:spLocks noChangeShapeType="1"/>
                </p:cNvSpPr>
                <p:nvPr/>
              </p:nvSpPr>
              <p:spPr bwMode="auto">
                <a:xfrm>
                  <a:off x="3744" y="2400"/>
                  <a:ext cx="1296" cy="76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143" name="Rectangle 23"/>
                <p:cNvSpPr>
                  <a:spLocks noChangeArrowheads="1"/>
                </p:cNvSpPr>
                <p:nvPr/>
              </p:nvSpPr>
              <p:spPr bwMode="auto">
                <a:xfrm>
                  <a:off x="3648" y="2208"/>
                  <a:ext cx="868"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400" dirty="0" smtClean="0">
                      <a:latin typeface="Bookman Old Style" pitchFamily="18" charset="0"/>
                    </a:rPr>
                    <a:t>valore </a:t>
                  </a:r>
                  <a:r>
                    <a:rPr lang="it-IT" altLang="it-IT" sz="1400" dirty="0">
                      <a:latin typeface="Bookman Old Style" pitchFamily="18" charset="0"/>
                    </a:rPr>
                    <a:t>privato</a:t>
                  </a:r>
                </a:p>
              </p:txBody>
            </p:sp>
            <p:grpSp>
              <p:nvGrpSpPr>
                <p:cNvPr id="5207" name="Group 87"/>
                <p:cNvGrpSpPr>
                  <a:grpSpLocks/>
                </p:cNvGrpSpPr>
                <p:nvPr/>
              </p:nvGrpSpPr>
              <p:grpSpPr bwMode="auto">
                <a:xfrm>
                  <a:off x="2640" y="2256"/>
                  <a:ext cx="2823" cy="1767"/>
                  <a:chOff x="2640" y="2256"/>
                  <a:chExt cx="2823" cy="1767"/>
                </a:xfrm>
              </p:grpSpPr>
              <p:sp>
                <p:nvSpPr>
                  <p:cNvPr id="5180" name="Line 60"/>
                  <p:cNvSpPr>
                    <a:spLocks noChangeShapeType="1"/>
                  </p:cNvSpPr>
                  <p:nvPr/>
                </p:nvSpPr>
                <p:spPr bwMode="auto">
                  <a:xfrm>
                    <a:off x="3224" y="2326"/>
                    <a:ext cx="0" cy="133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182" name="Text Box 62"/>
                  <p:cNvSpPr txBox="1">
                    <a:spLocks noChangeArrowheads="1"/>
                  </p:cNvSpPr>
                  <p:nvPr/>
                </p:nvSpPr>
                <p:spPr bwMode="auto">
                  <a:xfrm>
                    <a:off x="5232" y="3696"/>
                    <a:ext cx="231"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a:latin typeface="Bookman Old Style" pitchFamily="18" charset="0"/>
                      </a:rPr>
                      <a:t>Q</a:t>
                    </a:r>
                  </a:p>
                </p:txBody>
              </p:sp>
              <p:sp>
                <p:nvSpPr>
                  <p:cNvPr id="5183" name="Text Box 63"/>
                  <p:cNvSpPr txBox="1">
                    <a:spLocks noChangeArrowheads="1"/>
                  </p:cNvSpPr>
                  <p:nvPr/>
                </p:nvSpPr>
                <p:spPr bwMode="auto">
                  <a:xfrm>
                    <a:off x="3024" y="2256"/>
                    <a:ext cx="205"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a:latin typeface="Bookman Old Style" pitchFamily="18" charset="0"/>
                      </a:rPr>
                      <a:t>P</a:t>
                    </a:r>
                  </a:p>
                </p:txBody>
              </p:sp>
              <p:sp>
                <p:nvSpPr>
                  <p:cNvPr id="5190" name="Rectangle 70"/>
                  <p:cNvSpPr>
                    <a:spLocks noChangeArrowheads="1"/>
                  </p:cNvSpPr>
                  <p:nvPr/>
                </p:nvSpPr>
                <p:spPr bwMode="auto">
                  <a:xfrm>
                    <a:off x="4224" y="3792"/>
                    <a:ext cx="54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a:latin typeface="Bookman Old Style" pitchFamily="18" charset="0"/>
                      </a:rPr>
                      <a:t>Q</a:t>
                    </a:r>
                    <a:r>
                      <a:rPr lang="it-IT" altLang="it-IT" sz="1000">
                        <a:latin typeface="Bookman Old Style" pitchFamily="18" charset="0"/>
                      </a:rPr>
                      <a:t>mercato</a:t>
                    </a:r>
                  </a:p>
                </p:txBody>
              </p:sp>
              <p:sp>
                <p:nvSpPr>
                  <p:cNvPr id="5191" name="Line 71"/>
                  <p:cNvSpPr>
                    <a:spLocks noChangeShapeType="1"/>
                  </p:cNvSpPr>
                  <p:nvPr/>
                </p:nvSpPr>
                <p:spPr bwMode="auto">
                  <a:xfrm>
                    <a:off x="3216" y="3696"/>
                    <a:ext cx="2064"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192" name="Line 72"/>
                  <p:cNvSpPr>
                    <a:spLocks noChangeShapeType="1"/>
                  </p:cNvSpPr>
                  <p:nvPr/>
                </p:nvSpPr>
                <p:spPr bwMode="auto">
                  <a:xfrm>
                    <a:off x="4320" y="2736"/>
                    <a:ext cx="0" cy="96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193" name="Line 73"/>
                  <p:cNvSpPr>
                    <a:spLocks noChangeShapeType="1"/>
                  </p:cNvSpPr>
                  <p:nvPr/>
                </p:nvSpPr>
                <p:spPr bwMode="auto">
                  <a:xfrm flipH="1">
                    <a:off x="3216" y="2736"/>
                    <a:ext cx="1104"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198" name="Rectangle 78"/>
                  <p:cNvSpPr>
                    <a:spLocks noChangeArrowheads="1"/>
                  </p:cNvSpPr>
                  <p:nvPr/>
                </p:nvSpPr>
                <p:spPr bwMode="auto">
                  <a:xfrm>
                    <a:off x="2640" y="2592"/>
                    <a:ext cx="5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a:latin typeface="Bookman Old Style" pitchFamily="18" charset="0"/>
                      </a:rPr>
                      <a:t>P</a:t>
                    </a:r>
                    <a:r>
                      <a:rPr lang="it-IT" altLang="it-IT" sz="1000">
                        <a:latin typeface="Bookman Old Style" pitchFamily="18" charset="0"/>
                      </a:rPr>
                      <a:t>mercato</a:t>
                    </a:r>
                  </a:p>
                </p:txBody>
              </p:sp>
            </p:grpSp>
          </p:grpSp>
        </p:grpSp>
      </p:grpSp>
      <p:grpSp>
        <p:nvGrpSpPr>
          <p:cNvPr id="5210" name="Group 90"/>
          <p:cNvGrpSpPr>
            <a:grpSpLocks/>
          </p:cNvGrpSpPr>
          <p:nvPr/>
        </p:nvGrpSpPr>
        <p:grpSpPr bwMode="auto">
          <a:xfrm>
            <a:off x="4191001" y="4191000"/>
            <a:ext cx="4559302" cy="2195513"/>
            <a:chOff x="2640" y="2640"/>
            <a:chExt cx="2872" cy="1383"/>
          </a:xfrm>
        </p:grpSpPr>
        <p:sp>
          <p:nvSpPr>
            <p:cNvPr id="5188" name="Rectangle 68"/>
            <p:cNvSpPr>
              <a:spLocks noChangeArrowheads="1"/>
            </p:cNvSpPr>
            <p:nvPr/>
          </p:nvSpPr>
          <p:spPr bwMode="auto">
            <a:xfrm>
              <a:off x="4656" y="3312"/>
              <a:ext cx="856"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400" dirty="0" smtClean="0">
                  <a:solidFill>
                    <a:srgbClr val="FF3300"/>
                  </a:solidFill>
                  <a:latin typeface="Bookman Old Style" pitchFamily="18" charset="0"/>
                </a:rPr>
                <a:t>valore </a:t>
              </a:r>
              <a:r>
                <a:rPr lang="it-IT" altLang="it-IT" sz="1400" dirty="0">
                  <a:solidFill>
                    <a:srgbClr val="FF3300"/>
                  </a:solidFill>
                  <a:latin typeface="Bookman Old Style" pitchFamily="18" charset="0"/>
                </a:rPr>
                <a:t>sociale</a:t>
              </a:r>
            </a:p>
          </p:txBody>
        </p:sp>
        <p:sp>
          <p:nvSpPr>
            <p:cNvPr id="5189" name="Line 69"/>
            <p:cNvSpPr>
              <a:spLocks noChangeShapeType="1"/>
            </p:cNvSpPr>
            <p:nvPr/>
          </p:nvSpPr>
          <p:spPr bwMode="auto">
            <a:xfrm>
              <a:off x="3456" y="2640"/>
              <a:ext cx="1296" cy="912"/>
            </a:xfrm>
            <a:prstGeom prst="line">
              <a:avLst/>
            </a:prstGeom>
            <a:noFill/>
            <a:ln w="28575">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194" name="Line 74"/>
            <p:cNvSpPr>
              <a:spLocks noChangeShapeType="1"/>
            </p:cNvSpPr>
            <p:nvPr/>
          </p:nvSpPr>
          <p:spPr bwMode="auto">
            <a:xfrm flipH="1">
              <a:off x="3216" y="3024"/>
              <a:ext cx="720"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195" name="Line 75"/>
            <p:cNvSpPr>
              <a:spLocks noChangeShapeType="1"/>
            </p:cNvSpPr>
            <p:nvPr/>
          </p:nvSpPr>
          <p:spPr bwMode="auto">
            <a:xfrm>
              <a:off x="3984" y="3024"/>
              <a:ext cx="0" cy="672"/>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197" name="Rectangle 77"/>
            <p:cNvSpPr>
              <a:spLocks noChangeArrowheads="1"/>
            </p:cNvSpPr>
            <p:nvPr/>
          </p:nvSpPr>
          <p:spPr bwMode="auto">
            <a:xfrm>
              <a:off x="3648" y="3792"/>
              <a:ext cx="54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a:solidFill>
                    <a:srgbClr val="FF3300"/>
                  </a:solidFill>
                  <a:latin typeface="Bookman Old Style" pitchFamily="18" charset="0"/>
                </a:rPr>
                <a:t>Q</a:t>
              </a:r>
              <a:r>
                <a:rPr lang="it-IT" altLang="it-IT" sz="1000">
                  <a:solidFill>
                    <a:srgbClr val="FF3300"/>
                  </a:solidFill>
                  <a:latin typeface="Bookman Old Style" pitchFamily="18" charset="0"/>
                </a:rPr>
                <a:t>ottimale</a:t>
              </a:r>
            </a:p>
          </p:txBody>
        </p:sp>
        <p:sp>
          <p:nvSpPr>
            <p:cNvPr id="5200" name="Rectangle 80"/>
            <p:cNvSpPr>
              <a:spLocks noChangeArrowheads="1"/>
            </p:cNvSpPr>
            <p:nvPr/>
          </p:nvSpPr>
          <p:spPr bwMode="auto">
            <a:xfrm>
              <a:off x="2640" y="2928"/>
              <a:ext cx="521"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a:solidFill>
                    <a:srgbClr val="FF3300"/>
                  </a:solidFill>
                  <a:latin typeface="Bookman Old Style" pitchFamily="18" charset="0"/>
                </a:rPr>
                <a:t>P</a:t>
              </a:r>
              <a:r>
                <a:rPr lang="it-IT" altLang="it-IT" sz="1000">
                  <a:solidFill>
                    <a:srgbClr val="FF3300"/>
                  </a:solidFill>
                  <a:latin typeface="Bookman Old Style" pitchFamily="18" charset="0"/>
                </a:rPr>
                <a:t>ottimale</a:t>
              </a:r>
            </a:p>
          </p:txBody>
        </p:sp>
      </p:grpSp>
      <p:grpSp>
        <p:nvGrpSpPr>
          <p:cNvPr id="5214" name="Group 94"/>
          <p:cNvGrpSpPr>
            <a:grpSpLocks/>
          </p:cNvGrpSpPr>
          <p:nvPr/>
        </p:nvGrpSpPr>
        <p:grpSpPr bwMode="auto">
          <a:xfrm>
            <a:off x="0" y="1143000"/>
            <a:ext cx="4044951" cy="2728913"/>
            <a:chOff x="0" y="720"/>
            <a:chExt cx="2548" cy="1719"/>
          </a:xfrm>
        </p:grpSpPr>
        <p:grpSp>
          <p:nvGrpSpPr>
            <p:cNvPr id="5208" name="Group 88"/>
            <p:cNvGrpSpPr>
              <a:grpSpLocks/>
            </p:cNvGrpSpPr>
            <p:nvPr/>
          </p:nvGrpSpPr>
          <p:grpSpPr bwMode="auto">
            <a:xfrm>
              <a:off x="0" y="720"/>
              <a:ext cx="2326" cy="1719"/>
              <a:chOff x="0" y="720"/>
              <a:chExt cx="2326" cy="1719"/>
            </a:xfrm>
          </p:grpSpPr>
          <p:sp>
            <p:nvSpPr>
              <p:cNvPr id="5124" name="Line 4"/>
              <p:cNvSpPr>
                <a:spLocks noChangeShapeType="1"/>
              </p:cNvSpPr>
              <p:nvPr/>
            </p:nvSpPr>
            <p:spPr bwMode="auto">
              <a:xfrm>
                <a:off x="1248" y="1536"/>
                <a:ext cx="0" cy="624"/>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134" name="Line 14"/>
              <p:cNvSpPr>
                <a:spLocks noChangeShapeType="1"/>
              </p:cNvSpPr>
              <p:nvPr/>
            </p:nvSpPr>
            <p:spPr bwMode="auto">
              <a:xfrm flipH="1">
                <a:off x="528" y="1536"/>
                <a:ext cx="720"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136" name="Rectangle 16"/>
              <p:cNvSpPr>
                <a:spLocks noChangeArrowheads="1"/>
              </p:cNvSpPr>
              <p:nvPr/>
            </p:nvSpPr>
            <p:spPr bwMode="auto">
              <a:xfrm>
                <a:off x="0" y="1440"/>
                <a:ext cx="5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a:latin typeface="Bookman Old Style" pitchFamily="18" charset="0"/>
                  </a:rPr>
                  <a:t>P</a:t>
                </a:r>
                <a:r>
                  <a:rPr lang="it-IT" altLang="it-IT" sz="1000">
                    <a:latin typeface="Bookman Old Style" pitchFamily="18" charset="0"/>
                  </a:rPr>
                  <a:t>mercato</a:t>
                </a:r>
              </a:p>
            </p:txBody>
          </p:sp>
          <p:grpSp>
            <p:nvGrpSpPr>
              <p:cNvPr id="5177" name="Group 57"/>
              <p:cNvGrpSpPr>
                <a:grpSpLocks/>
              </p:cNvGrpSpPr>
              <p:nvPr/>
            </p:nvGrpSpPr>
            <p:grpSpPr bwMode="auto">
              <a:xfrm>
                <a:off x="336" y="720"/>
                <a:ext cx="1990" cy="1693"/>
                <a:chOff x="336" y="720"/>
                <a:chExt cx="1990" cy="1693"/>
              </a:xfrm>
            </p:grpSpPr>
            <p:sp>
              <p:nvSpPr>
                <p:cNvPr id="5132" name="Text Box 12"/>
                <p:cNvSpPr txBox="1">
                  <a:spLocks noChangeArrowheads="1"/>
                </p:cNvSpPr>
                <p:nvPr/>
              </p:nvSpPr>
              <p:spPr bwMode="auto">
                <a:xfrm>
                  <a:off x="1968" y="816"/>
                  <a:ext cx="211"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a:latin typeface="Bookman Old Style" pitchFamily="18" charset="0"/>
                    </a:rPr>
                    <a:t>S</a:t>
                  </a:r>
                </a:p>
              </p:txBody>
            </p:sp>
            <p:sp>
              <p:nvSpPr>
                <p:cNvPr id="5137" name="Line 17"/>
                <p:cNvSpPr>
                  <a:spLocks noChangeShapeType="1"/>
                </p:cNvSpPr>
                <p:nvPr/>
              </p:nvSpPr>
              <p:spPr bwMode="auto">
                <a:xfrm>
                  <a:off x="536" y="790"/>
                  <a:ext cx="0" cy="133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138" name="Line 18"/>
                <p:cNvSpPr>
                  <a:spLocks noChangeShapeType="1"/>
                </p:cNvSpPr>
                <p:nvPr/>
              </p:nvSpPr>
              <p:spPr bwMode="auto">
                <a:xfrm>
                  <a:off x="536" y="2129"/>
                  <a:ext cx="1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139" name="Text Box 19"/>
                <p:cNvSpPr txBox="1">
                  <a:spLocks noChangeArrowheads="1"/>
                </p:cNvSpPr>
                <p:nvPr/>
              </p:nvSpPr>
              <p:spPr bwMode="auto">
                <a:xfrm>
                  <a:off x="2095" y="2182"/>
                  <a:ext cx="231"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a:latin typeface="Bookman Old Style" pitchFamily="18" charset="0"/>
                    </a:rPr>
                    <a:t>Q</a:t>
                  </a:r>
                </a:p>
              </p:txBody>
            </p:sp>
            <p:sp>
              <p:nvSpPr>
                <p:cNvPr id="5140" name="Text Box 20"/>
                <p:cNvSpPr txBox="1">
                  <a:spLocks noChangeArrowheads="1"/>
                </p:cNvSpPr>
                <p:nvPr/>
              </p:nvSpPr>
              <p:spPr bwMode="auto">
                <a:xfrm>
                  <a:off x="336" y="720"/>
                  <a:ext cx="205"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a:latin typeface="Bookman Old Style" pitchFamily="18" charset="0"/>
                    </a:rPr>
                    <a:t>P</a:t>
                  </a:r>
                </a:p>
              </p:txBody>
            </p:sp>
            <p:sp>
              <p:nvSpPr>
                <p:cNvPr id="5142" name="Line 22"/>
                <p:cNvSpPr>
                  <a:spLocks noChangeShapeType="1"/>
                </p:cNvSpPr>
                <p:nvPr/>
              </p:nvSpPr>
              <p:spPr bwMode="auto">
                <a:xfrm flipV="1">
                  <a:off x="672" y="960"/>
                  <a:ext cx="1296" cy="96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5196" name="Rectangle 76"/>
              <p:cNvSpPr>
                <a:spLocks noChangeArrowheads="1"/>
              </p:cNvSpPr>
              <p:nvPr/>
            </p:nvSpPr>
            <p:spPr bwMode="auto">
              <a:xfrm>
                <a:off x="1056" y="2208"/>
                <a:ext cx="54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a:latin typeface="Bookman Old Style" pitchFamily="18" charset="0"/>
                  </a:rPr>
                  <a:t>Q</a:t>
                </a:r>
                <a:r>
                  <a:rPr lang="it-IT" altLang="it-IT" sz="1000">
                    <a:latin typeface="Bookman Old Style" pitchFamily="18" charset="0"/>
                  </a:rPr>
                  <a:t>mercato</a:t>
                </a:r>
              </a:p>
            </p:txBody>
          </p:sp>
        </p:grpSp>
        <p:sp>
          <p:nvSpPr>
            <p:cNvPr id="5201" name="Line 81"/>
            <p:cNvSpPr>
              <a:spLocks noChangeShapeType="1"/>
            </p:cNvSpPr>
            <p:nvPr/>
          </p:nvSpPr>
          <p:spPr bwMode="auto">
            <a:xfrm>
              <a:off x="624" y="1104"/>
              <a:ext cx="1248" cy="81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202" name="Rectangle 82"/>
            <p:cNvSpPr>
              <a:spLocks noChangeArrowheads="1"/>
            </p:cNvSpPr>
            <p:nvPr/>
          </p:nvSpPr>
          <p:spPr bwMode="auto">
            <a:xfrm>
              <a:off x="1680" y="1680"/>
              <a:ext cx="868"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400" dirty="0" smtClean="0">
                  <a:latin typeface="Bookman Old Style" pitchFamily="18" charset="0"/>
                </a:rPr>
                <a:t>valore </a:t>
              </a:r>
              <a:r>
                <a:rPr lang="it-IT" altLang="it-IT" sz="1400" dirty="0">
                  <a:latin typeface="Bookman Old Style" pitchFamily="18" charset="0"/>
                </a:rPr>
                <a:t>privato</a:t>
              </a:r>
            </a:p>
          </p:txBody>
        </p:sp>
      </p:grpSp>
      <p:grpSp>
        <p:nvGrpSpPr>
          <p:cNvPr id="5205" name="Group 85"/>
          <p:cNvGrpSpPr>
            <a:grpSpLocks/>
          </p:cNvGrpSpPr>
          <p:nvPr/>
        </p:nvGrpSpPr>
        <p:grpSpPr bwMode="auto">
          <a:xfrm>
            <a:off x="6324600" y="4191000"/>
            <a:ext cx="2306638" cy="990600"/>
            <a:chOff x="3984" y="2640"/>
            <a:chExt cx="1453" cy="624"/>
          </a:xfrm>
        </p:grpSpPr>
        <p:sp>
          <p:nvSpPr>
            <p:cNvPr id="5157" name="Rectangle 37"/>
            <p:cNvSpPr>
              <a:spLocks noChangeArrowheads="1"/>
            </p:cNvSpPr>
            <p:nvPr/>
          </p:nvSpPr>
          <p:spPr bwMode="auto">
            <a:xfrm>
              <a:off x="4608" y="2640"/>
              <a:ext cx="829"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400" i="1" dirty="0">
                  <a:latin typeface="Bookman Old Style" pitchFamily="18" charset="0"/>
                </a:rPr>
                <a:t>perdita secca</a:t>
              </a:r>
            </a:p>
          </p:txBody>
        </p:sp>
        <p:sp>
          <p:nvSpPr>
            <p:cNvPr id="5158" name="AutoShape 38"/>
            <p:cNvSpPr>
              <a:spLocks noChangeArrowheads="1"/>
            </p:cNvSpPr>
            <p:nvPr/>
          </p:nvSpPr>
          <p:spPr bwMode="auto">
            <a:xfrm rot="16200000">
              <a:off x="3888" y="2832"/>
              <a:ext cx="528" cy="336"/>
            </a:xfrm>
            <a:prstGeom prst="triangle">
              <a:avLst>
                <a:gd name="adj" fmla="val 48958"/>
              </a:avLst>
            </a:prstGeom>
            <a:solidFill>
              <a:srgbClr val="FFFFCC">
                <a:alpha val="50000"/>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5204" name="Line 84"/>
            <p:cNvSpPr>
              <a:spLocks noChangeShapeType="1"/>
            </p:cNvSpPr>
            <p:nvPr/>
          </p:nvSpPr>
          <p:spPr bwMode="auto">
            <a:xfrm flipV="1">
              <a:off x="4224" y="2784"/>
              <a:ext cx="672"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214"/>
                                        </p:tgtEl>
                                        <p:attrNameLst>
                                          <p:attrName>style.visibility</p:attrName>
                                        </p:attrNameLst>
                                      </p:cBhvr>
                                      <p:to>
                                        <p:strVal val="visible"/>
                                      </p:to>
                                    </p:set>
                                    <p:anim calcmode="lin" valueType="num">
                                      <p:cBhvr additive="base">
                                        <p:cTn id="7" dur="500" fill="hold"/>
                                        <p:tgtEl>
                                          <p:spTgt spid="5214"/>
                                        </p:tgtEl>
                                        <p:attrNameLst>
                                          <p:attrName>ppt_x</p:attrName>
                                        </p:attrNameLst>
                                      </p:cBhvr>
                                      <p:tavLst>
                                        <p:tav tm="0">
                                          <p:val>
                                            <p:strVal val="#ppt_x"/>
                                          </p:val>
                                        </p:tav>
                                        <p:tav tm="100000">
                                          <p:val>
                                            <p:strVal val="#ppt_x"/>
                                          </p:val>
                                        </p:tav>
                                      </p:tavLst>
                                    </p:anim>
                                    <p:anim calcmode="lin" valueType="num">
                                      <p:cBhvr additive="base">
                                        <p:cTn id="8" dur="500" fill="hold"/>
                                        <p:tgtEl>
                                          <p:spTgt spid="521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2" fill="hold" nodeType="clickEffect">
                                  <p:stCondLst>
                                    <p:cond delay="0"/>
                                  </p:stCondLst>
                                  <p:childTnLst>
                                    <p:set>
                                      <p:cBhvr>
                                        <p:cTn id="12" dur="1" fill="hold">
                                          <p:stCondLst>
                                            <p:cond delay="0"/>
                                          </p:stCondLst>
                                        </p:cTn>
                                        <p:tgtEl>
                                          <p:spTgt spid="5211"/>
                                        </p:tgtEl>
                                        <p:attrNameLst>
                                          <p:attrName>style.visibility</p:attrName>
                                        </p:attrNameLst>
                                      </p:cBhvr>
                                      <p:to>
                                        <p:strVal val="visible"/>
                                      </p:to>
                                    </p:set>
                                    <p:anim calcmode="lin" valueType="num">
                                      <p:cBhvr>
                                        <p:cTn id="13" dur="500" fill="hold"/>
                                        <p:tgtEl>
                                          <p:spTgt spid="5211"/>
                                        </p:tgtEl>
                                        <p:attrNameLst>
                                          <p:attrName>ppt_x</p:attrName>
                                        </p:attrNameLst>
                                      </p:cBhvr>
                                      <p:tavLst>
                                        <p:tav tm="0">
                                          <p:val>
                                            <p:strVal val="#ppt_x+#ppt_w/2"/>
                                          </p:val>
                                        </p:tav>
                                        <p:tav tm="100000">
                                          <p:val>
                                            <p:strVal val="#ppt_x"/>
                                          </p:val>
                                        </p:tav>
                                      </p:tavLst>
                                    </p:anim>
                                    <p:anim calcmode="lin" valueType="num">
                                      <p:cBhvr>
                                        <p:cTn id="14" dur="500" fill="hold"/>
                                        <p:tgtEl>
                                          <p:spTgt spid="5211"/>
                                        </p:tgtEl>
                                        <p:attrNameLst>
                                          <p:attrName>ppt_y</p:attrName>
                                        </p:attrNameLst>
                                      </p:cBhvr>
                                      <p:tavLst>
                                        <p:tav tm="0">
                                          <p:val>
                                            <p:strVal val="#ppt_y"/>
                                          </p:val>
                                        </p:tav>
                                        <p:tav tm="100000">
                                          <p:val>
                                            <p:strVal val="#ppt_y"/>
                                          </p:val>
                                        </p:tav>
                                      </p:tavLst>
                                    </p:anim>
                                    <p:anim calcmode="lin" valueType="num">
                                      <p:cBhvr>
                                        <p:cTn id="15" dur="500" fill="hold"/>
                                        <p:tgtEl>
                                          <p:spTgt spid="5211"/>
                                        </p:tgtEl>
                                        <p:attrNameLst>
                                          <p:attrName>ppt_w</p:attrName>
                                        </p:attrNameLst>
                                      </p:cBhvr>
                                      <p:tavLst>
                                        <p:tav tm="0">
                                          <p:val>
                                            <p:fltVal val="0"/>
                                          </p:val>
                                        </p:tav>
                                        <p:tav tm="100000">
                                          <p:val>
                                            <p:strVal val="#ppt_w"/>
                                          </p:val>
                                        </p:tav>
                                      </p:tavLst>
                                    </p:anim>
                                    <p:anim calcmode="lin" valueType="num">
                                      <p:cBhvr>
                                        <p:cTn id="16" dur="500" fill="hold"/>
                                        <p:tgtEl>
                                          <p:spTgt spid="5211"/>
                                        </p:tgtEl>
                                        <p:attrNameLst>
                                          <p:attrName>ppt_h</p:attrName>
                                        </p:attrNameLst>
                                      </p:cBhvr>
                                      <p:tavLst>
                                        <p:tav tm="0">
                                          <p:val>
                                            <p:strVal val="#ppt_h"/>
                                          </p:val>
                                        </p:tav>
                                        <p:tav tm="100000">
                                          <p:val>
                                            <p:strVal val="#ppt_h"/>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2" fill="hold" nodeType="clickEffect">
                                  <p:stCondLst>
                                    <p:cond delay="0"/>
                                  </p:stCondLst>
                                  <p:childTnLst>
                                    <p:set>
                                      <p:cBhvr>
                                        <p:cTn id="20" dur="1" fill="hold">
                                          <p:stCondLst>
                                            <p:cond delay="0"/>
                                          </p:stCondLst>
                                        </p:cTn>
                                        <p:tgtEl>
                                          <p:spTgt spid="5206"/>
                                        </p:tgtEl>
                                        <p:attrNameLst>
                                          <p:attrName>style.visibility</p:attrName>
                                        </p:attrNameLst>
                                      </p:cBhvr>
                                      <p:to>
                                        <p:strVal val="visible"/>
                                      </p:to>
                                    </p:set>
                                    <p:animEffect transition="in" filter="wipe(right)">
                                      <p:cBhvr>
                                        <p:cTn id="21" dur="500"/>
                                        <p:tgtEl>
                                          <p:spTgt spid="5206"/>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 presetClass="entr" presetSubtype="2" fill="hold" grpId="0" nodeType="clickEffect">
                                  <p:stCondLst>
                                    <p:cond delay="0"/>
                                  </p:stCondLst>
                                  <p:childTnLst>
                                    <p:set>
                                      <p:cBhvr>
                                        <p:cTn id="25" dur="1" fill="hold">
                                          <p:stCondLst>
                                            <p:cond delay="0"/>
                                          </p:stCondLst>
                                        </p:cTn>
                                        <p:tgtEl>
                                          <p:spTgt spid="5160"/>
                                        </p:tgtEl>
                                        <p:attrNameLst>
                                          <p:attrName>style.visibility</p:attrName>
                                        </p:attrNameLst>
                                      </p:cBhvr>
                                      <p:to>
                                        <p:strVal val="visible"/>
                                      </p:to>
                                    </p:set>
                                    <p:anim calcmode="lin" valueType="num">
                                      <p:cBhvr additive="base">
                                        <p:cTn id="26" dur="500" fill="hold"/>
                                        <p:tgtEl>
                                          <p:spTgt spid="5160"/>
                                        </p:tgtEl>
                                        <p:attrNameLst>
                                          <p:attrName>ppt_x</p:attrName>
                                        </p:attrNameLst>
                                      </p:cBhvr>
                                      <p:tavLst>
                                        <p:tav tm="0">
                                          <p:val>
                                            <p:strVal val="1+#ppt_w/2"/>
                                          </p:val>
                                        </p:tav>
                                        <p:tav tm="100000">
                                          <p:val>
                                            <p:strVal val="#ppt_x"/>
                                          </p:val>
                                        </p:tav>
                                      </p:tavLst>
                                    </p:anim>
                                    <p:anim calcmode="lin" valueType="num">
                                      <p:cBhvr additive="base">
                                        <p:cTn id="27" dur="500" fill="hold"/>
                                        <p:tgtEl>
                                          <p:spTgt spid="5160"/>
                                        </p:tgtEl>
                                        <p:attrNameLst>
                                          <p:attrName>ppt_y</p:attrName>
                                        </p:attrNameLst>
                                      </p:cBhvr>
                                      <p:tavLst>
                                        <p:tav tm="0">
                                          <p:val>
                                            <p:strVal val="#ppt_y"/>
                                          </p:val>
                                        </p:tav>
                                        <p:tav tm="100000">
                                          <p:val>
                                            <p:strVal val="#ppt_y"/>
                                          </p:val>
                                        </p:tav>
                                      </p:tavLst>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2" fill="hold" nodeType="clickEffect">
                                  <p:stCondLst>
                                    <p:cond delay="0"/>
                                  </p:stCondLst>
                                  <p:childTnLst>
                                    <p:set>
                                      <p:cBhvr>
                                        <p:cTn id="31" dur="1" fill="hold">
                                          <p:stCondLst>
                                            <p:cond delay="0"/>
                                          </p:stCondLst>
                                        </p:cTn>
                                        <p:tgtEl>
                                          <p:spTgt spid="5215"/>
                                        </p:tgtEl>
                                        <p:attrNameLst>
                                          <p:attrName>style.visibility</p:attrName>
                                        </p:attrNameLst>
                                      </p:cBhvr>
                                      <p:to>
                                        <p:strVal val="visible"/>
                                      </p:to>
                                    </p:set>
                                    <p:animEffect transition="in" filter="wipe(right)">
                                      <p:cBhvr>
                                        <p:cTn id="32" dur="500"/>
                                        <p:tgtEl>
                                          <p:spTgt spid="5215"/>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7" presetClass="entr" presetSubtype="2" fill="hold" nodeType="clickEffect">
                                  <p:stCondLst>
                                    <p:cond delay="0"/>
                                  </p:stCondLst>
                                  <p:childTnLst>
                                    <p:set>
                                      <p:cBhvr>
                                        <p:cTn id="36" dur="1" fill="hold">
                                          <p:stCondLst>
                                            <p:cond delay="0"/>
                                          </p:stCondLst>
                                        </p:cTn>
                                        <p:tgtEl>
                                          <p:spTgt spid="5210"/>
                                        </p:tgtEl>
                                        <p:attrNameLst>
                                          <p:attrName>style.visibility</p:attrName>
                                        </p:attrNameLst>
                                      </p:cBhvr>
                                      <p:to>
                                        <p:strVal val="visible"/>
                                      </p:to>
                                    </p:set>
                                    <p:anim calcmode="lin" valueType="num">
                                      <p:cBhvr>
                                        <p:cTn id="37" dur="500" fill="hold"/>
                                        <p:tgtEl>
                                          <p:spTgt spid="5210"/>
                                        </p:tgtEl>
                                        <p:attrNameLst>
                                          <p:attrName>ppt_x</p:attrName>
                                        </p:attrNameLst>
                                      </p:cBhvr>
                                      <p:tavLst>
                                        <p:tav tm="0">
                                          <p:val>
                                            <p:strVal val="#ppt_x+#ppt_w/2"/>
                                          </p:val>
                                        </p:tav>
                                        <p:tav tm="100000">
                                          <p:val>
                                            <p:strVal val="#ppt_x"/>
                                          </p:val>
                                        </p:tav>
                                      </p:tavLst>
                                    </p:anim>
                                    <p:anim calcmode="lin" valueType="num">
                                      <p:cBhvr>
                                        <p:cTn id="38" dur="500" fill="hold"/>
                                        <p:tgtEl>
                                          <p:spTgt spid="5210"/>
                                        </p:tgtEl>
                                        <p:attrNameLst>
                                          <p:attrName>ppt_y</p:attrName>
                                        </p:attrNameLst>
                                      </p:cBhvr>
                                      <p:tavLst>
                                        <p:tav tm="0">
                                          <p:val>
                                            <p:strVal val="#ppt_y"/>
                                          </p:val>
                                        </p:tav>
                                        <p:tav tm="100000">
                                          <p:val>
                                            <p:strVal val="#ppt_y"/>
                                          </p:val>
                                        </p:tav>
                                      </p:tavLst>
                                    </p:anim>
                                    <p:anim calcmode="lin" valueType="num">
                                      <p:cBhvr>
                                        <p:cTn id="39" dur="500" fill="hold"/>
                                        <p:tgtEl>
                                          <p:spTgt spid="5210"/>
                                        </p:tgtEl>
                                        <p:attrNameLst>
                                          <p:attrName>ppt_w</p:attrName>
                                        </p:attrNameLst>
                                      </p:cBhvr>
                                      <p:tavLst>
                                        <p:tav tm="0">
                                          <p:val>
                                            <p:fltVal val="0"/>
                                          </p:val>
                                        </p:tav>
                                        <p:tav tm="100000">
                                          <p:val>
                                            <p:strVal val="#ppt_w"/>
                                          </p:val>
                                        </p:tav>
                                      </p:tavLst>
                                    </p:anim>
                                    <p:anim calcmode="lin" valueType="num">
                                      <p:cBhvr>
                                        <p:cTn id="40" dur="500" fill="hold"/>
                                        <p:tgtEl>
                                          <p:spTgt spid="5210"/>
                                        </p:tgtEl>
                                        <p:attrNameLst>
                                          <p:attrName>ppt_h</p:attrName>
                                        </p:attrNameLst>
                                      </p:cBhvr>
                                      <p:tavLst>
                                        <p:tav tm="0">
                                          <p:val>
                                            <p:strVal val="#ppt_h"/>
                                          </p:val>
                                        </p:tav>
                                        <p:tav tm="100000">
                                          <p:val>
                                            <p:strVal val="#ppt_h"/>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9" presetClass="entr" presetSubtype="0" fill="hold" nodeType="clickEffect">
                                  <p:stCondLst>
                                    <p:cond delay="0"/>
                                  </p:stCondLst>
                                  <p:childTnLst>
                                    <p:set>
                                      <p:cBhvr>
                                        <p:cTn id="44" dur="1" fill="hold">
                                          <p:stCondLst>
                                            <p:cond delay="0"/>
                                          </p:stCondLst>
                                        </p:cTn>
                                        <p:tgtEl>
                                          <p:spTgt spid="5205"/>
                                        </p:tgtEl>
                                        <p:attrNameLst>
                                          <p:attrName>style.visibility</p:attrName>
                                        </p:attrNameLst>
                                      </p:cBhvr>
                                      <p:to>
                                        <p:strVal val="visible"/>
                                      </p:to>
                                    </p:set>
                                    <p:animEffect transition="in" filter="dissolve">
                                      <p:cBhvr>
                                        <p:cTn id="45" dur="500"/>
                                        <p:tgtEl>
                                          <p:spTgt spid="52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60"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3408235" y="591071"/>
            <a:ext cx="1842172" cy="461665"/>
          </a:xfrm>
          <a:prstGeom prst="rect">
            <a:avLst/>
          </a:prstGeom>
          <a:noFill/>
        </p:spPr>
        <p:txBody>
          <a:bodyPr wrap="none" rtlCol="0">
            <a:spAutoFit/>
          </a:bodyPr>
          <a:lstStyle/>
          <a:p>
            <a:r>
              <a:rPr lang="it-IT" dirty="0" smtClean="0"/>
              <a:t>In sintesi …..</a:t>
            </a:r>
            <a:endParaRPr lang="it-IT" dirty="0"/>
          </a:p>
        </p:txBody>
      </p:sp>
      <p:grpSp>
        <p:nvGrpSpPr>
          <p:cNvPr id="40" name="Gruppo 39"/>
          <p:cNvGrpSpPr/>
          <p:nvPr/>
        </p:nvGrpSpPr>
        <p:grpSpPr>
          <a:xfrm>
            <a:off x="435968" y="2708920"/>
            <a:ext cx="3686720" cy="3530148"/>
            <a:chOff x="435968" y="2708920"/>
            <a:chExt cx="3686720" cy="3530148"/>
          </a:xfrm>
        </p:grpSpPr>
        <p:grpSp>
          <p:nvGrpSpPr>
            <p:cNvPr id="28" name="Gruppo 27"/>
            <p:cNvGrpSpPr/>
            <p:nvPr/>
          </p:nvGrpSpPr>
          <p:grpSpPr>
            <a:xfrm>
              <a:off x="435968" y="2708920"/>
              <a:ext cx="3686720" cy="3530148"/>
              <a:chOff x="435968" y="2708920"/>
              <a:chExt cx="3686720" cy="3530148"/>
            </a:xfrm>
          </p:grpSpPr>
          <p:sp>
            <p:nvSpPr>
              <p:cNvPr id="18" name="Rettangolo 17"/>
              <p:cNvSpPr/>
              <p:nvPr/>
            </p:nvSpPr>
            <p:spPr>
              <a:xfrm>
                <a:off x="3344911" y="5144313"/>
                <a:ext cx="777777" cy="461665"/>
              </a:xfrm>
              <a:prstGeom prst="rect">
                <a:avLst/>
              </a:prstGeom>
            </p:spPr>
            <p:txBody>
              <a:bodyPr wrap="none">
                <a:spAutoFit/>
              </a:bodyPr>
              <a:lstStyle/>
              <a:p>
                <a:r>
                  <a:rPr lang="it-IT" altLang="it-IT" dirty="0" err="1" smtClean="0">
                    <a:latin typeface="Arial" charset="0"/>
                  </a:rPr>
                  <a:t>Q</a:t>
                </a:r>
                <a:r>
                  <a:rPr lang="it-IT" altLang="it-IT" baseline="-25000" dirty="0" err="1" smtClean="0">
                    <a:latin typeface="Arial" charset="0"/>
                  </a:rPr>
                  <a:t>mer</a:t>
                </a:r>
                <a:endParaRPr lang="it-IT" altLang="it-IT" baseline="-25000" dirty="0">
                  <a:latin typeface="Arial" charset="0"/>
                </a:endParaRPr>
              </a:p>
            </p:txBody>
          </p:sp>
          <p:cxnSp>
            <p:nvCxnSpPr>
              <p:cNvPr id="21" name="Connettore 1 20"/>
              <p:cNvCxnSpPr/>
              <p:nvPr/>
            </p:nvCxnSpPr>
            <p:spPr bwMode="auto">
              <a:xfrm>
                <a:off x="3563888" y="2708920"/>
                <a:ext cx="0" cy="2320280"/>
              </a:xfrm>
              <a:prstGeom prst="line">
                <a:avLst/>
              </a:prstGeom>
              <a:solidFill>
                <a:schemeClr val="accent1"/>
              </a:solidFill>
              <a:ln w="9525" cap="flat" cmpd="sng" algn="ctr">
                <a:solidFill>
                  <a:schemeClr val="tx1"/>
                </a:solidFill>
                <a:prstDash val="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6" name="CasellaDiTesto 25"/>
              <p:cNvSpPr txBox="1"/>
              <p:nvPr/>
            </p:nvSpPr>
            <p:spPr>
              <a:xfrm>
                <a:off x="435968" y="5777403"/>
                <a:ext cx="2547493" cy="461665"/>
              </a:xfrm>
              <a:prstGeom prst="rect">
                <a:avLst/>
              </a:prstGeom>
              <a:noFill/>
            </p:spPr>
            <p:txBody>
              <a:bodyPr wrap="none" rtlCol="0">
                <a:spAutoFit/>
              </a:bodyPr>
              <a:lstStyle/>
              <a:p>
                <a:r>
                  <a:rPr lang="it-IT" dirty="0" smtClean="0"/>
                  <a:t>Esternalità positive</a:t>
                </a:r>
                <a:endParaRPr lang="it-IT" dirty="0"/>
              </a:p>
            </p:txBody>
          </p:sp>
        </p:grpSp>
        <p:cxnSp>
          <p:nvCxnSpPr>
            <p:cNvPr id="37" name="Connettore 2 36"/>
            <p:cNvCxnSpPr/>
            <p:nvPr/>
          </p:nvCxnSpPr>
          <p:spPr bwMode="auto">
            <a:xfrm flipV="1">
              <a:off x="2983461" y="5605978"/>
              <a:ext cx="424774" cy="402257"/>
            </a:xfrm>
            <a:prstGeom prst="straightConnector1">
              <a:avLst/>
            </a:prstGeom>
            <a:solidFill>
              <a:schemeClr val="accent1"/>
            </a:solidFill>
            <a:ln w="1905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grpSp>
        <p:nvGrpSpPr>
          <p:cNvPr id="3" name="Group 3"/>
          <p:cNvGrpSpPr>
            <a:grpSpLocks/>
          </p:cNvGrpSpPr>
          <p:nvPr/>
        </p:nvGrpSpPr>
        <p:grpSpPr bwMode="auto">
          <a:xfrm>
            <a:off x="2057400" y="1524000"/>
            <a:ext cx="5053013" cy="3981450"/>
            <a:chOff x="1344" y="1584"/>
            <a:chExt cx="3183" cy="2508"/>
          </a:xfrm>
        </p:grpSpPr>
        <p:sp>
          <p:nvSpPr>
            <p:cNvPr id="4" name="Line 4"/>
            <p:cNvSpPr>
              <a:spLocks noChangeShapeType="1"/>
            </p:cNvSpPr>
            <p:nvPr/>
          </p:nvSpPr>
          <p:spPr bwMode="auto">
            <a:xfrm flipV="1">
              <a:off x="1680" y="2160"/>
              <a:ext cx="2544" cy="148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5" name="Text Box 5"/>
            <p:cNvSpPr txBox="1">
              <a:spLocks noChangeArrowheads="1"/>
            </p:cNvSpPr>
            <p:nvPr/>
          </p:nvSpPr>
          <p:spPr bwMode="auto">
            <a:xfrm>
              <a:off x="4272" y="1968"/>
              <a:ext cx="22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a:solidFill>
                    <a:srgbClr val="0033CC"/>
                  </a:solidFill>
                </a:rPr>
                <a:t>S</a:t>
              </a:r>
            </a:p>
          </p:txBody>
        </p:sp>
        <p:sp>
          <p:nvSpPr>
            <p:cNvPr id="6" name="Text Box 6"/>
            <p:cNvSpPr txBox="1">
              <a:spLocks noChangeArrowheads="1"/>
            </p:cNvSpPr>
            <p:nvPr/>
          </p:nvSpPr>
          <p:spPr bwMode="auto">
            <a:xfrm>
              <a:off x="1344" y="2640"/>
              <a:ext cx="29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2000">
                  <a:latin typeface="Arial" charset="0"/>
                </a:rPr>
                <a:t>P</a:t>
              </a:r>
              <a:r>
                <a:rPr lang="it-IT" altLang="it-IT" sz="2000" baseline="-25000">
                  <a:latin typeface="Arial" charset="0"/>
                </a:rPr>
                <a:t>E</a:t>
              </a:r>
            </a:p>
          </p:txBody>
        </p:sp>
        <p:sp>
          <p:nvSpPr>
            <p:cNvPr id="7" name="Text Box 7"/>
            <p:cNvSpPr txBox="1">
              <a:spLocks noChangeArrowheads="1"/>
            </p:cNvSpPr>
            <p:nvPr/>
          </p:nvSpPr>
          <p:spPr bwMode="auto">
            <a:xfrm>
              <a:off x="2998" y="3840"/>
              <a:ext cx="362" cy="2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2000" dirty="0" err="1" smtClean="0">
                  <a:latin typeface="Arial" charset="0"/>
                </a:rPr>
                <a:t>Q</a:t>
              </a:r>
              <a:r>
                <a:rPr lang="it-IT" altLang="it-IT" sz="2000" baseline="-25000" dirty="0" err="1" smtClean="0">
                  <a:latin typeface="Arial" charset="0"/>
                </a:rPr>
                <a:t>ott</a:t>
              </a:r>
              <a:endParaRPr lang="it-IT" altLang="it-IT" sz="2000" baseline="-25000" dirty="0">
                <a:latin typeface="Arial" charset="0"/>
              </a:endParaRPr>
            </a:p>
          </p:txBody>
        </p:sp>
        <p:grpSp>
          <p:nvGrpSpPr>
            <p:cNvPr id="8" name="Group 8"/>
            <p:cNvGrpSpPr>
              <a:grpSpLocks/>
            </p:cNvGrpSpPr>
            <p:nvPr/>
          </p:nvGrpSpPr>
          <p:grpSpPr bwMode="auto">
            <a:xfrm>
              <a:off x="1433" y="1584"/>
              <a:ext cx="3089" cy="2505"/>
              <a:chOff x="1200" y="528"/>
              <a:chExt cx="3592" cy="3092"/>
            </a:xfrm>
          </p:grpSpPr>
          <p:grpSp>
            <p:nvGrpSpPr>
              <p:cNvPr id="13" name="Group 9"/>
              <p:cNvGrpSpPr>
                <a:grpSpLocks/>
              </p:cNvGrpSpPr>
              <p:nvPr/>
            </p:nvGrpSpPr>
            <p:grpSpPr bwMode="auto">
              <a:xfrm>
                <a:off x="1488" y="768"/>
                <a:ext cx="3168" cy="2496"/>
                <a:chOff x="2928" y="1632"/>
                <a:chExt cx="2688" cy="2304"/>
              </a:xfrm>
            </p:grpSpPr>
            <p:sp>
              <p:nvSpPr>
                <p:cNvPr id="16" name="Line 10"/>
                <p:cNvSpPr>
                  <a:spLocks noChangeShapeType="1"/>
                </p:cNvSpPr>
                <p:nvPr/>
              </p:nvSpPr>
              <p:spPr bwMode="auto">
                <a:xfrm>
                  <a:off x="2928" y="1632"/>
                  <a:ext cx="0" cy="230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7" name="Line 11"/>
                <p:cNvSpPr>
                  <a:spLocks noChangeShapeType="1"/>
                </p:cNvSpPr>
                <p:nvPr/>
              </p:nvSpPr>
              <p:spPr bwMode="auto">
                <a:xfrm>
                  <a:off x="2928" y="3936"/>
                  <a:ext cx="26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14" name="Text Box 12"/>
              <p:cNvSpPr txBox="1">
                <a:spLocks noChangeArrowheads="1"/>
              </p:cNvSpPr>
              <p:nvPr/>
            </p:nvSpPr>
            <p:spPr bwMode="auto">
              <a:xfrm>
                <a:off x="4513" y="3311"/>
                <a:ext cx="279" cy="3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2000">
                    <a:solidFill>
                      <a:srgbClr val="0033CC"/>
                    </a:solidFill>
                    <a:latin typeface="Arial" charset="0"/>
                  </a:rPr>
                  <a:t>Q</a:t>
                </a:r>
              </a:p>
            </p:txBody>
          </p:sp>
          <p:sp>
            <p:nvSpPr>
              <p:cNvPr id="15" name="Text Box 13"/>
              <p:cNvSpPr txBox="1">
                <a:spLocks noChangeArrowheads="1"/>
              </p:cNvSpPr>
              <p:nvPr/>
            </p:nvSpPr>
            <p:spPr bwMode="auto">
              <a:xfrm>
                <a:off x="1200" y="528"/>
                <a:ext cx="259" cy="3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sz="2000" dirty="0">
                    <a:solidFill>
                      <a:srgbClr val="0033CC"/>
                    </a:solidFill>
                    <a:latin typeface="Arial" charset="0"/>
                  </a:rPr>
                  <a:t>P</a:t>
                </a:r>
              </a:p>
            </p:txBody>
          </p:sp>
        </p:grpSp>
        <p:sp>
          <p:nvSpPr>
            <p:cNvPr id="9" name="Line 14"/>
            <p:cNvSpPr>
              <a:spLocks noChangeShapeType="1"/>
            </p:cNvSpPr>
            <p:nvPr/>
          </p:nvSpPr>
          <p:spPr bwMode="auto">
            <a:xfrm>
              <a:off x="1680" y="1968"/>
              <a:ext cx="2592" cy="144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0" name="Text Box 15"/>
            <p:cNvSpPr txBox="1">
              <a:spLocks noChangeArrowheads="1"/>
            </p:cNvSpPr>
            <p:nvPr/>
          </p:nvSpPr>
          <p:spPr bwMode="auto">
            <a:xfrm>
              <a:off x="4272" y="3264"/>
              <a:ext cx="255"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a:solidFill>
                    <a:srgbClr val="FF0000"/>
                  </a:solidFill>
                </a:rPr>
                <a:t>D</a:t>
              </a:r>
            </a:p>
          </p:txBody>
        </p:sp>
        <p:sp>
          <p:nvSpPr>
            <p:cNvPr id="11" name="Line 16"/>
            <p:cNvSpPr>
              <a:spLocks noChangeShapeType="1"/>
            </p:cNvSpPr>
            <p:nvPr/>
          </p:nvSpPr>
          <p:spPr bwMode="auto">
            <a:xfrm flipH="1">
              <a:off x="1680" y="2784"/>
              <a:ext cx="1440"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2" name="Line 17"/>
            <p:cNvSpPr>
              <a:spLocks noChangeShapeType="1"/>
            </p:cNvSpPr>
            <p:nvPr/>
          </p:nvSpPr>
          <p:spPr bwMode="auto">
            <a:xfrm>
              <a:off x="3168" y="2784"/>
              <a:ext cx="0" cy="1008"/>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nvGrpSpPr>
          <p:cNvPr id="43" name="Gruppo 42"/>
          <p:cNvGrpSpPr/>
          <p:nvPr/>
        </p:nvGrpSpPr>
        <p:grpSpPr>
          <a:xfrm>
            <a:off x="3581797" y="1734653"/>
            <a:ext cx="2584973" cy="2444134"/>
            <a:chOff x="3581797" y="1734653"/>
            <a:chExt cx="2584973" cy="2444134"/>
          </a:xfrm>
        </p:grpSpPr>
        <p:sp>
          <p:nvSpPr>
            <p:cNvPr id="22" name="Triangolo isoscele 21"/>
            <p:cNvSpPr/>
            <p:nvPr/>
          </p:nvSpPr>
          <p:spPr bwMode="auto">
            <a:xfrm rot="5400000">
              <a:off x="3460825" y="2817682"/>
              <a:ext cx="1482077" cy="1240134"/>
            </a:xfrm>
            <a:prstGeom prst="triangle">
              <a:avLst>
                <a:gd name="adj" fmla="val 49357"/>
              </a:avLst>
            </a:prstGeom>
            <a:solidFill>
              <a:schemeClr val="accent1">
                <a:lumMod val="40000"/>
                <a:lumOff val="60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it-IT" sz="2400" b="0" i="0" u="none" strike="noStrike" cap="none" normalizeH="0" baseline="0" smtClean="0">
                <a:ln>
                  <a:noFill/>
                </a:ln>
                <a:solidFill>
                  <a:schemeClr val="accent1">
                    <a:lumMod val="60000"/>
                    <a:lumOff val="40000"/>
                  </a:schemeClr>
                </a:solidFill>
                <a:effectLst/>
                <a:latin typeface="Times New Roman" pitchFamily="18" charset="0"/>
              </a:endParaRPr>
            </a:p>
          </p:txBody>
        </p:sp>
        <p:grpSp>
          <p:nvGrpSpPr>
            <p:cNvPr id="35" name="Gruppo 34"/>
            <p:cNvGrpSpPr/>
            <p:nvPr/>
          </p:nvGrpSpPr>
          <p:grpSpPr>
            <a:xfrm>
              <a:off x="3995936" y="1734653"/>
              <a:ext cx="1952798" cy="1703096"/>
              <a:chOff x="3995936" y="1734653"/>
              <a:chExt cx="1952798" cy="1703096"/>
            </a:xfrm>
          </p:grpSpPr>
          <p:sp>
            <p:nvSpPr>
              <p:cNvPr id="30" name="CasellaDiTesto 29"/>
              <p:cNvSpPr txBox="1"/>
              <p:nvPr/>
            </p:nvSpPr>
            <p:spPr>
              <a:xfrm>
                <a:off x="4093931" y="1734653"/>
                <a:ext cx="1854803" cy="461665"/>
              </a:xfrm>
              <a:prstGeom prst="rect">
                <a:avLst/>
              </a:prstGeom>
              <a:noFill/>
            </p:spPr>
            <p:txBody>
              <a:bodyPr wrap="none" rtlCol="0">
                <a:spAutoFit/>
              </a:bodyPr>
              <a:lstStyle/>
              <a:p>
                <a:r>
                  <a:rPr lang="it-IT" i="1" dirty="0" smtClean="0"/>
                  <a:t>Perdita secca</a:t>
                </a:r>
                <a:endParaRPr lang="it-IT" i="1" dirty="0"/>
              </a:p>
            </p:txBody>
          </p:sp>
          <p:cxnSp>
            <p:nvCxnSpPr>
              <p:cNvPr id="32" name="Connettore 2 31"/>
              <p:cNvCxnSpPr/>
              <p:nvPr/>
            </p:nvCxnSpPr>
            <p:spPr bwMode="auto">
              <a:xfrm flipV="1">
                <a:off x="3995936" y="2196318"/>
                <a:ext cx="758401" cy="1080282"/>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4" name="Connettore 2 33"/>
              <p:cNvCxnSpPr>
                <a:endCxn id="30" idx="2"/>
              </p:cNvCxnSpPr>
              <p:nvPr/>
            </p:nvCxnSpPr>
            <p:spPr bwMode="auto">
              <a:xfrm flipH="1" flipV="1">
                <a:off x="5021333" y="2196318"/>
                <a:ext cx="927401" cy="1241431"/>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23" name="Triangolo isoscele 22"/>
            <p:cNvSpPr/>
            <p:nvPr/>
          </p:nvSpPr>
          <p:spPr bwMode="auto">
            <a:xfrm rot="16200000">
              <a:off x="4900464" y="2846770"/>
              <a:ext cx="1368152" cy="1164460"/>
            </a:xfrm>
            <a:prstGeom prst="triangle">
              <a:avLst/>
            </a:prstGeom>
            <a:solidFill>
              <a:schemeClr val="accent1">
                <a:lumMod val="40000"/>
                <a:lumOff val="60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it-IT" sz="2400" b="0" i="0" u="none" strike="noStrike" cap="none" normalizeH="0" baseline="0" smtClean="0">
                <a:ln>
                  <a:noFill/>
                </a:ln>
                <a:solidFill>
                  <a:schemeClr val="tx1"/>
                </a:solidFill>
                <a:effectLst/>
                <a:latin typeface="Times New Roman" pitchFamily="18" charset="0"/>
              </a:endParaRPr>
            </a:p>
          </p:txBody>
        </p:sp>
      </p:grpSp>
      <p:grpSp>
        <p:nvGrpSpPr>
          <p:cNvPr id="45" name="Gruppo 44"/>
          <p:cNvGrpSpPr/>
          <p:nvPr/>
        </p:nvGrpSpPr>
        <p:grpSpPr>
          <a:xfrm>
            <a:off x="5851623" y="2744924"/>
            <a:ext cx="3063388" cy="3544135"/>
            <a:chOff x="5851623" y="2744924"/>
            <a:chExt cx="3063388" cy="3544135"/>
          </a:xfrm>
        </p:grpSpPr>
        <p:cxnSp>
          <p:nvCxnSpPr>
            <p:cNvPr id="25" name="Connettore 1 24"/>
            <p:cNvCxnSpPr>
              <a:stCxn id="23" idx="4"/>
            </p:cNvCxnSpPr>
            <p:nvPr/>
          </p:nvCxnSpPr>
          <p:spPr bwMode="auto">
            <a:xfrm>
              <a:off x="6166770" y="2744924"/>
              <a:ext cx="0" cy="2284276"/>
            </a:xfrm>
            <a:prstGeom prst="line">
              <a:avLst/>
            </a:prstGeom>
            <a:solidFill>
              <a:schemeClr val="accent1"/>
            </a:solidFill>
            <a:ln w="9525" cap="flat" cmpd="sng" algn="ctr">
              <a:solidFill>
                <a:schemeClr val="tx1"/>
              </a:solidFill>
              <a:prstDash val="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nvGrpSpPr>
            <p:cNvPr id="44" name="Gruppo 43"/>
            <p:cNvGrpSpPr/>
            <p:nvPr/>
          </p:nvGrpSpPr>
          <p:grpSpPr>
            <a:xfrm>
              <a:off x="5851623" y="5148669"/>
              <a:ext cx="3063388" cy="1140390"/>
              <a:chOff x="5851623" y="5148669"/>
              <a:chExt cx="3063388" cy="1140390"/>
            </a:xfrm>
          </p:grpSpPr>
          <p:sp>
            <p:nvSpPr>
              <p:cNvPr id="19" name="Rettangolo 18"/>
              <p:cNvSpPr/>
              <p:nvPr/>
            </p:nvSpPr>
            <p:spPr>
              <a:xfrm>
                <a:off x="5851623" y="5148669"/>
                <a:ext cx="777777" cy="461665"/>
              </a:xfrm>
              <a:prstGeom prst="rect">
                <a:avLst/>
              </a:prstGeom>
            </p:spPr>
            <p:txBody>
              <a:bodyPr wrap="none">
                <a:spAutoFit/>
              </a:bodyPr>
              <a:lstStyle/>
              <a:p>
                <a:r>
                  <a:rPr lang="it-IT" altLang="it-IT" dirty="0" err="1" smtClean="0">
                    <a:latin typeface="Arial" charset="0"/>
                  </a:rPr>
                  <a:t>Q</a:t>
                </a:r>
                <a:r>
                  <a:rPr lang="it-IT" altLang="it-IT" baseline="-25000" dirty="0" err="1" smtClean="0">
                    <a:latin typeface="Arial" charset="0"/>
                  </a:rPr>
                  <a:t>mer</a:t>
                </a:r>
                <a:endParaRPr lang="it-IT" altLang="it-IT" baseline="-25000" dirty="0">
                  <a:latin typeface="Arial" charset="0"/>
                </a:endParaRPr>
              </a:p>
            </p:txBody>
          </p:sp>
          <p:sp>
            <p:nvSpPr>
              <p:cNvPr id="27" name="CasellaDiTesto 26"/>
              <p:cNvSpPr txBox="1"/>
              <p:nvPr/>
            </p:nvSpPr>
            <p:spPr>
              <a:xfrm>
                <a:off x="6300192" y="5827394"/>
                <a:ext cx="2614819" cy="461665"/>
              </a:xfrm>
              <a:prstGeom prst="rect">
                <a:avLst/>
              </a:prstGeom>
              <a:noFill/>
            </p:spPr>
            <p:txBody>
              <a:bodyPr wrap="none" rtlCol="0">
                <a:spAutoFit/>
              </a:bodyPr>
              <a:lstStyle/>
              <a:p>
                <a:r>
                  <a:rPr lang="it-IT" dirty="0" smtClean="0"/>
                  <a:t>Esternalità negative</a:t>
                </a:r>
                <a:endParaRPr lang="it-IT" dirty="0"/>
              </a:p>
            </p:txBody>
          </p:sp>
          <p:cxnSp>
            <p:nvCxnSpPr>
              <p:cNvPr id="39" name="Connettore 2 38"/>
              <p:cNvCxnSpPr>
                <a:stCxn id="27" idx="1"/>
              </p:cNvCxnSpPr>
              <p:nvPr/>
            </p:nvCxnSpPr>
            <p:spPr bwMode="auto">
              <a:xfrm flipH="1" flipV="1">
                <a:off x="6084168" y="5610334"/>
                <a:ext cx="216024" cy="447893"/>
              </a:xfrm>
              <a:prstGeom prst="straightConnector1">
                <a:avLst/>
              </a:prstGeom>
              <a:solidFill>
                <a:schemeClr val="accent1"/>
              </a:solidFill>
              <a:ln w="1905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grpSp>
    </p:spTree>
    <p:extLst>
      <p:ext uri="{BB962C8B-B14F-4D97-AF65-F5344CB8AC3E}">
        <p14:creationId xmlns:p14="http://schemas.microsoft.com/office/powerpoint/2010/main" val="1435661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0"/>
                                        </p:tgtEl>
                                        <p:attrNameLst>
                                          <p:attrName>style.visibility</p:attrName>
                                        </p:attrNameLst>
                                      </p:cBhvr>
                                      <p:to>
                                        <p:strVal val="visible"/>
                                      </p:to>
                                    </p:set>
                                    <p:anim calcmode="lin" valueType="num">
                                      <p:cBhvr additive="base">
                                        <p:cTn id="7" dur="500" fill="hold"/>
                                        <p:tgtEl>
                                          <p:spTgt spid="40"/>
                                        </p:tgtEl>
                                        <p:attrNameLst>
                                          <p:attrName>ppt_x</p:attrName>
                                        </p:attrNameLst>
                                      </p:cBhvr>
                                      <p:tavLst>
                                        <p:tav tm="0">
                                          <p:val>
                                            <p:strVal val="#ppt_x"/>
                                          </p:val>
                                        </p:tav>
                                        <p:tav tm="100000">
                                          <p:val>
                                            <p:strVal val="#ppt_x"/>
                                          </p:val>
                                        </p:tav>
                                      </p:tavLst>
                                    </p:anim>
                                    <p:anim calcmode="lin" valueType="num">
                                      <p:cBhvr additive="base">
                                        <p:cTn id="8" dur="500" fill="hold"/>
                                        <p:tgtEl>
                                          <p:spTgt spid="4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45"/>
                                        </p:tgtEl>
                                        <p:attrNameLst>
                                          <p:attrName>style.visibility</p:attrName>
                                        </p:attrNameLst>
                                      </p:cBhvr>
                                      <p:to>
                                        <p:strVal val="visible"/>
                                      </p:to>
                                    </p:set>
                                    <p:animEffect transition="in" filter="fade">
                                      <p:cBhvr>
                                        <p:cTn id="13" dur="1000"/>
                                        <p:tgtEl>
                                          <p:spTgt spid="45"/>
                                        </p:tgtEl>
                                      </p:cBhvr>
                                    </p:animEffect>
                                    <p:anim calcmode="lin" valueType="num">
                                      <p:cBhvr>
                                        <p:cTn id="14" dur="1000" fill="hold"/>
                                        <p:tgtEl>
                                          <p:spTgt spid="45"/>
                                        </p:tgtEl>
                                        <p:attrNameLst>
                                          <p:attrName>ppt_x</p:attrName>
                                        </p:attrNameLst>
                                      </p:cBhvr>
                                      <p:tavLst>
                                        <p:tav tm="0">
                                          <p:val>
                                            <p:strVal val="#ppt_x"/>
                                          </p:val>
                                        </p:tav>
                                        <p:tav tm="100000">
                                          <p:val>
                                            <p:strVal val="#ppt_x"/>
                                          </p:val>
                                        </p:tav>
                                      </p:tavLst>
                                    </p:anim>
                                    <p:anim calcmode="lin" valueType="num">
                                      <p:cBhvr>
                                        <p:cTn id="15" dur="1000" fill="hold"/>
                                        <p:tgtEl>
                                          <p:spTgt spid="45"/>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43"/>
                                        </p:tgtEl>
                                        <p:attrNameLst>
                                          <p:attrName>style.visibility</p:attrName>
                                        </p:attrNameLst>
                                      </p:cBhvr>
                                      <p:to>
                                        <p:strVal val="visible"/>
                                      </p:to>
                                    </p:set>
                                    <p:animEffect transition="in" filter="barn(inVertical)">
                                      <p:cBhvr>
                                        <p:cTn id="20"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9" name="Rectangle 5"/>
          <p:cNvSpPr>
            <a:spLocks noChangeArrowheads="1"/>
          </p:cNvSpPr>
          <p:nvPr/>
        </p:nvSpPr>
        <p:spPr bwMode="auto">
          <a:xfrm>
            <a:off x="1676400" y="455613"/>
            <a:ext cx="58070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600" b="1" u="sng">
                <a:latin typeface="Bookman Old Style" pitchFamily="18" charset="0"/>
              </a:rPr>
              <a:t>LE   SOLUZIONI  PUBBLICHE   ALLE   ESTERNALITA’</a:t>
            </a:r>
            <a:endParaRPr lang="it-IT" altLang="it-IT" sz="1600" b="1">
              <a:latin typeface="Bookman Old Style" pitchFamily="18" charset="0"/>
            </a:endParaRPr>
          </a:p>
        </p:txBody>
      </p:sp>
      <p:sp>
        <p:nvSpPr>
          <p:cNvPr id="6151" name="Rectangle 7"/>
          <p:cNvSpPr>
            <a:spLocks noChangeArrowheads="1"/>
          </p:cNvSpPr>
          <p:nvPr/>
        </p:nvSpPr>
        <p:spPr bwMode="auto">
          <a:xfrm>
            <a:off x="1752600" y="3200400"/>
            <a:ext cx="60960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it-IT" altLang="it-IT" sz="1200" b="1"/>
              <a:t>D.L.vo 152/2006: ART. 192 </a:t>
            </a:r>
            <a:br>
              <a:rPr lang="it-IT" altLang="it-IT" sz="1200" b="1"/>
            </a:br>
            <a:r>
              <a:rPr lang="it-IT" altLang="it-IT" sz="1200" b="1"/>
              <a:t>(divieto di abbandono) </a:t>
            </a:r>
          </a:p>
          <a:p>
            <a:pPr algn="l" eaLnBrk="0" hangingPunct="0"/>
            <a:r>
              <a:rPr lang="it-IT" altLang="it-IT" sz="1200"/>
              <a:t>1. L'abbandono e il deposito incontrollati di rifiuti sul suolo e nel suolo sono vietati. </a:t>
            </a:r>
          </a:p>
          <a:p>
            <a:pPr algn="l" eaLnBrk="0" hangingPunct="0"/>
            <a:r>
              <a:rPr lang="it-IT" altLang="it-IT" sz="1200"/>
              <a:t>2. à altresì vietata l'immissione di rifiuti di qualsiasi genere, allo stato solido o liquido, nelle acque superficiali e sotterranee</a:t>
            </a:r>
          </a:p>
          <a:p>
            <a:pPr algn="l" eaLnBrk="0" hangingPunct="0"/>
            <a:endParaRPr lang="it-IT" altLang="it-IT" sz="1200"/>
          </a:p>
        </p:txBody>
      </p:sp>
      <p:sp>
        <p:nvSpPr>
          <p:cNvPr id="6152" name="Text Box 8"/>
          <p:cNvSpPr txBox="1">
            <a:spLocks noChangeArrowheads="1"/>
          </p:cNvSpPr>
          <p:nvPr/>
        </p:nvSpPr>
        <p:spPr bwMode="auto">
          <a:xfrm>
            <a:off x="1066800" y="1447800"/>
            <a:ext cx="7097713" cy="85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it-IT" altLang="it-IT" sz="1800" u="sng">
                <a:latin typeface="Bookman Old Style" pitchFamily="18" charset="0"/>
              </a:rPr>
              <a:t>Provvedimenti di disposizione e controllo: la regolamentazione</a:t>
            </a:r>
          </a:p>
          <a:p>
            <a:pPr algn="l"/>
            <a:r>
              <a:rPr lang="it-IT" altLang="it-IT" sz="1600" i="1">
                <a:latin typeface="Bookman Old Style" pitchFamily="18" charset="0"/>
              </a:rPr>
              <a:t>	Lo Stato può porre rimedio alle esternalità vietando o 	rendendo obbligatori certi comportamenti</a:t>
            </a:r>
            <a:endParaRPr lang="it-IT" altLang="it-IT" sz="1800" i="1">
              <a:latin typeface="Bookman Old Style" pitchFamily="18" charset="0"/>
            </a:endParaRPr>
          </a:p>
        </p:txBody>
      </p:sp>
      <p:grpSp>
        <p:nvGrpSpPr>
          <p:cNvPr id="6160" name="Group 16"/>
          <p:cNvGrpSpPr>
            <a:grpSpLocks/>
          </p:cNvGrpSpPr>
          <p:nvPr/>
        </p:nvGrpSpPr>
        <p:grpSpPr bwMode="auto">
          <a:xfrm>
            <a:off x="533400" y="2514600"/>
            <a:ext cx="7696200" cy="3705225"/>
            <a:chOff x="336" y="1584"/>
            <a:chExt cx="4848" cy="2334"/>
          </a:xfrm>
        </p:grpSpPr>
        <p:grpSp>
          <p:nvGrpSpPr>
            <p:cNvPr id="6159" name="Group 15"/>
            <p:cNvGrpSpPr>
              <a:grpSpLocks/>
            </p:cNvGrpSpPr>
            <p:nvPr/>
          </p:nvGrpSpPr>
          <p:grpSpPr bwMode="auto">
            <a:xfrm>
              <a:off x="336" y="1584"/>
              <a:ext cx="4848" cy="2334"/>
              <a:chOff x="336" y="1584"/>
              <a:chExt cx="4848" cy="2334"/>
            </a:xfrm>
          </p:grpSpPr>
          <p:sp>
            <p:nvSpPr>
              <p:cNvPr id="6154" name="Rectangle 10"/>
              <p:cNvSpPr>
                <a:spLocks noChangeArrowheads="1"/>
              </p:cNvSpPr>
              <p:nvPr/>
            </p:nvSpPr>
            <p:spPr bwMode="auto">
              <a:xfrm>
                <a:off x="336" y="1584"/>
                <a:ext cx="93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600" i="1">
                    <a:solidFill>
                      <a:srgbClr val="FF3300"/>
                    </a:solidFill>
                    <a:latin typeface="Bookman Old Style" pitchFamily="18" charset="0"/>
                  </a:rPr>
                  <a:t>D i v i e t i ….</a:t>
                </a:r>
              </a:p>
            </p:txBody>
          </p:sp>
          <p:sp>
            <p:nvSpPr>
              <p:cNvPr id="6155" name="Text Box 11"/>
              <p:cNvSpPr txBox="1">
                <a:spLocks noChangeArrowheads="1"/>
              </p:cNvSpPr>
              <p:nvPr/>
            </p:nvSpPr>
            <p:spPr bwMode="auto">
              <a:xfrm>
                <a:off x="1008" y="3168"/>
                <a:ext cx="4176" cy="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it-IT" altLang="it-IT" sz="1800">
                    <a:solidFill>
                      <a:srgbClr val="FF3300"/>
                    </a:solidFill>
                    <a:latin typeface="Bookman Old Style" pitchFamily="18" charset="0"/>
                  </a:rPr>
                  <a:t>Il diritto considera il costo esterno imposto sulla società a causa di un certo comportamento da parte di un soggetto superiore al beneficio privato</a:t>
                </a:r>
                <a:r>
                  <a:rPr lang="it-IT" altLang="it-IT" sz="1800">
                    <a:latin typeface="Bookman Old Style" pitchFamily="18" charset="0"/>
                  </a:rPr>
                  <a:t> </a:t>
                </a:r>
                <a:r>
                  <a:rPr lang="it-IT" altLang="it-IT" sz="1800">
                    <a:solidFill>
                      <a:srgbClr val="FF3300"/>
                    </a:solidFill>
                    <a:latin typeface="Bookman Old Style" pitchFamily="18" charset="0"/>
                  </a:rPr>
                  <a:t>che ne trae il soggetto stesso</a:t>
                </a:r>
              </a:p>
            </p:txBody>
          </p:sp>
          <p:sp>
            <p:nvSpPr>
              <p:cNvPr id="6157" name="Line 13"/>
              <p:cNvSpPr>
                <a:spLocks noChangeShapeType="1"/>
              </p:cNvSpPr>
              <p:nvPr/>
            </p:nvSpPr>
            <p:spPr bwMode="auto">
              <a:xfrm>
                <a:off x="720" y="1824"/>
                <a:ext cx="0" cy="163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6158" name="Line 14"/>
            <p:cNvSpPr>
              <a:spLocks noChangeShapeType="1"/>
            </p:cNvSpPr>
            <p:nvPr/>
          </p:nvSpPr>
          <p:spPr bwMode="auto">
            <a:xfrm>
              <a:off x="720" y="3456"/>
              <a:ext cx="24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152"/>
                                        </p:tgtEl>
                                        <p:attrNameLst>
                                          <p:attrName>style.visibility</p:attrName>
                                        </p:attrNameLst>
                                      </p:cBhvr>
                                      <p:to>
                                        <p:strVal val="visible"/>
                                      </p:to>
                                    </p:set>
                                    <p:anim calcmode="lin" valueType="num">
                                      <p:cBhvr additive="base">
                                        <p:cTn id="7" dur="500" fill="hold"/>
                                        <p:tgtEl>
                                          <p:spTgt spid="6152"/>
                                        </p:tgtEl>
                                        <p:attrNameLst>
                                          <p:attrName>ppt_x</p:attrName>
                                        </p:attrNameLst>
                                      </p:cBhvr>
                                      <p:tavLst>
                                        <p:tav tm="0">
                                          <p:val>
                                            <p:strVal val="1+#ppt_w/2"/>
                                          </p:val>
                                        </p:tav>
                                        <p:tav tm="100000">
                                          <p:val>
                                            <p:strVal val="#ppt_x"/>
                                          </p:val>
                                        </p:tav>
                                      </p:tavLst>
                                    </p:anim>
                                    <p:anim calcmode="lin" valueType="num">
                                      <p:cBhvr additive="base">
                                        <p:cTn id="8" dur="500" fill="hold"/>
                                        <p:tgtEl>
                                          <p:spTgt spid="615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3" presetClass="entr" presetSubtype="10" fill="hold" nodeType="clickEffect">
                                  <p:stCondLst>
                                    <p:cond delay="0"/>
                                  </p:stCondLst>
                                  <p:childTnLst>
                                    <p:set>
                                      <p:cBhvr>
                                        <p:cTn id="12" dur="1" fill="hold">
                                          <p:stCondLst>
                                            <p:cond delay="0"/>
                                          </p:stCondLst>
                                        </p:cTn>
                                        <p:tgtEl>
                                          <p:spTgt spid="6160"/>
                                        </p:tgtEl>
                                        <p:attrNameLst>
                                          <p:attrName>style.visibility</p:attrName>
                                        </p:attrNameLst>
                                      </p:cBhvr>
                                      <p:to>
                                        <p:strVal val="visible"/>
                                      </p:to>
                                    </p:set>
                                    <p:animEffect transition="in" filter="blinds(horizontal)">
                                      <p:cBhvr>
                                        <p:cTn id="13" dur="500"/>
                                        <p:tgtEl>
                                          <p:spTgt spid="6160"/>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6151"/>
                                        </p:tgtEl>
                                        <p:attrNameLst>
                                          <p:attrName>style.visibility</p:attrName>
                                        </p:attrNameLst>
                                      </p:cBhvr>
                                      <p:to>
                                        <p:strVal val="visible"/>
                                      </p:to>
                                    </p:set>
                                    <p:animEffect transition="in" filter="dissolve">
                                      <p:cBhvr>
                                        <p:cTn id="18" dur="500"/>
                                        <p:tgtEl>
                                          <p:spTgt spid="61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1" grpId="0" autoUpdateAnimBg="0"/>
      <p:bldP spid="6152"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2514600" y="1371600"/>
            <a:ext cx="441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l"/>
            <a:r>
              <a:rPr lang="it-IT" altLang="it-IT" sz="1200" b="1"/>
              <a:t>Costituzione Italiana. Art. 34.</a:t>
            </a:r>
            <a:endParaRPr lang="it-IT" altLang="it-IT" sz="1200"/>
          </a:p>
          <a:p>
            <a:pPr algn="l" eaLnBrk="0" hangingPunct="0"/>
            <a:r>
              <a:rPr lang="it-IT" altLang="it-IT" sz="1200"/>
              <a:t>La scuola è aperta a tutti. </a:t>
            </a:r>
          </a:p>
          <a:p>
            <a:pPr algn="l" eaLnBrk="0" hangingPunct="0"/>
            <a:r>
              <a:rPr lang="it-IT" altLang="it-IT" sz="1200"/>
              <a:t>L'istruzione inferiore, impartita per almeno otto anni, è </a:t>
            </a:r>
            <a:r>
              <a:rPr lang="it-IT" altLang="it-IT" sz="1200">
                <a:solidFill>
                  <a:srgbClr val="FF3300"/>
                </a:solidFill>
              </a:rPr>
              <a:t>obbligatoria</a:t>
            </a:r>
            <a:r>
              <a:rPr lang="it-IT" altLang="it-IT" sz="1200"/>
              <a:t> e gratuita. </a:t>
            </a:r>
          </a:p>
          <a:p>
            <a:pPr algn="l" eaLnBrk="0" hangingPunct="0"/>
            <a:endParaRPr lang="it-IT" altLang="it-IT" sz="1200"/>
          </a:p>
        </p:txBody>
      </p:sp>
      <p:grpSp>
        <p:nvGrpSpPr>
          <p:cNvPr id="7172" name="Group 4"/>
          <p:cNvGrpSpPr>
            <a:grpSpLocks/>
          </p:cNvGrpSpPr>
          <p:nvPr/>
        </p:nvGrpSpPr>
        <p:grpSpPr bwMode="auto">
          <a:xfrm>
            <a:off x="381000" y="533400"/>
            <a:ext cx="7696200" cy="3705225"/>
            <a:chOff x="336" y="1584"/>
            <a:chExt cx="4848" cy="2334"/>
          </a:xfrm>
        </p:grpSpPr>
        <p:grpSp>
          <p:nvGrpSpPr>
            <p:cNvPr id="7173" name="Group 5"/>
            <p:cNvGrpSpPr>
              <a:grpSpLocks/>
            </p:cNvGrpSpPr>
            <p:nvPr/>
          </p:nvGrpSpPr>
          <p:grpSpPr bwMode="auto">
            <a:xfrm>
              <a:off x="336" y="1584"/>
              <a:ext cx="4848" cy="2334"/>
              <a:chOff x="336" y="1584"/>
              <a:chExt cx="4848" cy="2334"/>
            </a:xfrm>
          </p:grpSpPr>
          <p:sp>
            <p:nvSpPr>
              <p:cNvPr id="7174" name="Rectangle 6"/>
              <p:cNvSpPr>
                <a:spLocks noChangeArrowheads="1"/>
              </p:cNvSpPr>
              <p:nvPr/>
            </p:nvSpPr>
            <p:spPr bwMode="auto">
              <a:xfrm>
                <a:off x="336" y="1584"/>
                <a:ext cx="1096"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600" i="1">
                    <a:solidFill>
                      <a:srgbClr val="FF3300"/>
                    </a:solidFill>
                    <a:latin typeface="Bookman Old Style" pitchFamily="18" charset="0"/>
                  </a:rPr>
                  <a:t>O b b l i g h i ….</a:t>
                </a:r>
              </a:p>
            </p:txBody>
          </p:sp>
          <p:sp>
            <p:nvSpPr>
              <p:cNvPr id="7175" name="Text Box 7"/>
              <p:cNvSpPr txBox="1">
                <a:spLocks noChangeArrowheads="1"/>
              </p:cNvSpPr>
              <p:nvPr/>
            </p:nvSpPr>
            <p:spPr bwMode="auto">
              <a:xfrm>
                <a:off x="1008" y="3168"/>
                <a:ext cx="4176" cy="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it-IT" altLang="it-IT" sz="1800">
                    <a:solidFill>
                      <a:srgbClr val="FF3300"/>
                    </a:solidFill>
                    <a:latin typeface="Bookman Old Style" pitchFamily="18" charset="0"/>
                  </a:rPr>
                  <a:t>Il diritto considera il beneficio esterno imposto sulla società a causa di un certo comportamento da parte di un soggetto superiore al costo privato</a:t>
                </a:r>
                <a:r>
                  <a:rPr lang="it-IT" altLang="it-IT" sz="1800">
                    <a:latin typeface="Bookman Old Style" pitchFamily="18" charset="0"/>
                  </a:rPr>
                  <a:t> </a:t>
                </a:r>
                <a:r>
                  <a:rPr lang="it-IT" altLang="it-IT" sz="1800">
                    <a:solidFill>
                      <a:srgbClr val="FF3300"/>
                    </a:solidFill>
                    <a:latin typeface="Bookman Old Style" pitchFamily="18" charset="0"/>
                  </a:rPr>
                  <a:t>sopportato dal soggetto stesso</a:t>
                </a:r>
              </a:p>
            </p:txBody>
          </p:sp>
          <p:sp>
            <p:nvSpPr>
              <p:cNvPr id="7176" name="Line 8"/>
              <p:cNvSpPr>
                <a:spLocks noChangeShapeType="1"/>
              </p:cNvSpPr>
              <p:nvPr/>
            </p:nvSpPr>
            <p:spPr bwMode="auto">
              <a:xfrm>
                <a:off x="720" y="1824"/>
                <a:ext cx="0" cy="163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
          <p:nvSpPr>
            <p:cNvPr id="7177" name="Line 9"/>
            <p:cNvSpPr>
              <a:spLocks noChangeShapeType="1"/>
            </p:cNvSpPr>
            <p:nvPr/>
          </p:nvSpPr>
          <p:spPr bwMode="auto">
            <a:xfrm>
              <a:off x="720" y="3456"/>
              <a:ext cx="24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170"/>
                                        </p:tgtEl>
                                        <p:attrNameLst>
                                          <p:attrName>style.visibility</p:attrName>
                                        </p:attrNameLst>
                                      </p:cBhvr>
                                      <p:to>
                                        <p:strVal val="visible"/>
                                      </p:to>
                                    </p:set>
                                    <p:animEffect transition="in" filter="dissolve">
                                      <p:cBhvr>
                                        <p:cTn id="7" dur="500"/>
                                        <p:tgtEl>
                                          <p:spTgt spid="71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3578349" y="720502"/>
            <a:ext cx="4724400" cy="9525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l"/>
            <a:r>
              <a:rPr lang="it-IT" altLang="it-IT" sz="1400" b="1" dirty="0">
                <a:solidFill>
                  <a:srgbClr val="008080"/>
                </a:solidFill>
                <a:latin typeface="Book Antiqua" pitchFamily="18" charset="0"/>
              </a:rPr>
              <a:t>Art. 2043</a:t>
            </a:r>
            <a:r>
              <a:rPr lang="it-IT" altLang="it-IT" sz="1400" b="1" dirty="0">
                <a:solidFill>
                  <a:srgbClr val="000080"/>
                </a:solidFill>
                <a:latin typeface="Book Antiqua" pitchFamily="18" charset="0"/>
              </a:rPr>
              <a:t>. </a:t>
            </a:r>
            <a:r>
              <a:rPr lang="it-IT" altLang="it-IT" sz="1400" b="1" dirty="0">
                <a:solidFill>
                  <a:srgbClr val="008080"/>
                </a:solidFill>
                <a:latin typeface="Book Antiqua" pitchFamily="18" charset="0"/>
              </a:rPr>
              <a:t>Risarcimento per fatto illecit</a:t>
            </a:r>
            <a:r>
              <a:rPr lang="it-IT" altLang="it-IT" sz="1400" dirty="0">
                <a:solidFill>
                  <a:srgbClr val="008080"/>
                </a:solidFill>
                <a:latin typeface="Book Antiqua" pitchFamily="18" charset="0"/>
              </a:rPr>
              <a:t>o</a:t>
            </a:r>
            <a:r>
              <a:rPr lang="it-IT" altLang="it-IT" sz="1400" u="sng" dirty="0">
                <a:solidFill>
                  <a:srgbClr val="008080"/>
                </a:solidFill>
                <a:latin typeface="Book Antiqua" pitchFamily="18" charset="0"/>
                <a:hlinkClick r:id="rId2"/>
              </a:rPr>
              <a:t> </a:t>
            </a:r>
            <a:endParaRPr lang="it-IT" altLang="it-IT" sz="1400" dirty="0">
              <a:latin typeface="Book Antiqua" pitchFamily="18" charset="0"/>
            </a:endParaRPr>
          </a:p>
          <a:p>
            <a:pPr algn="just" eaLnBrk="0" hangingPunct="0"/>
            <a:r>
              <a:rPr lang="it-IT" altLang="it-IT" sz="1400" dirty="0">
                <a:solidFill>
                  <a:srgbClr val="000080"/>
                </a:solidFill>
                <a:latin typeface="Book Antiqua" pitchFamily="18" charset="0"/>
              </a:rPr>
              <a:t>Qualunque fatto doloso o colposo, che cagiona ad altri un danno ingiusto, obbliga colui che ha commesso il fatto a risarcire il danno </a:t>
            </a:r>
            <a:endParaRPr lang="it-IT" altLang="it-IT" sz="1400" dirty="0"/>
          </a:p>
        </p:txBody>
      </p:sp>
      <p:grpSp>
        <p:nvGrpSpPr>
          <p:cNvPr id="8" name="Gruppo 7"/>
          <p:cNvGrpSpPr/>
          <p:nvPr/>
        </p:nvGrpSpPr>
        <p:grpSpPr>
          <a:xfrm>
            <a:off x="281119" y="173831"/>
            <a:ext cx="4357283" cy="1224073"/>
            <a:chOff x="281119" y="173831"/>
            <a:chExt cx="4357283" cy="1224073"/>
          </a:xfrm>
        </p:grpSpPr>
        <p:sp>
          <p:nvSpPr>
            <p:cNvPr id="6" name="Rettangolo 5"/>
            <p:cNvSpPr/>
            <p:nvPr/>
          </p:nvSpPr>
          <p:spPr>
            <a:xfrm>
              <a:off x="281119" y="173831"/>
              <a:ext cx="4357283" cy="461665"/>
            </a:xfrm>
            <a:prstGeom prst="rect">
              <a:avLst/>
            </a:prstGeom>
          </p:spPr>
          <p:txBody>
            <a:bodyPr wrap="none">
              <a:spAutoFit/>
            </a:bodyPr>
            <a:lstStyle/>
            <a:p>
              <a:r>
                <a:rPr lang="it-IT" dirty="0">
                  <a:solidFill>
                    <a:schemeClr val="accent5">
                      <a:lumMod val="50000"/>
                    </a:schemeClr>
                  </a:solidFill>
                </a:rPr>
                <a:t>principio di </a:t>
              </a:r>
              <a:r>
                <a:rPr lang="it-IT" dirty="0" smtClean="0">
                  <a:solidFill>
                    <a:schemeClr val="accent5">
                      <a:lumMod val="50000"/>
                    </a:schemeClr>
                  </a:solidFill>
                </a:rPr>
                <a:t>responsabilità (civile</a:t>
              </a:r>
              <a:r>
                <a:rPr lang="it-IT" dirty="0" smtClean="0"/>
                <a:t>)</a:t>
              </a:r>
              <a:endParaRPr lang="it-IT" dirty="0"/>
            </a:p>
          </p:txBody>
        </p:sp>
        <p:sp>
          <p:nvSpPr>
            <p:cNvPr id="7" name="Freccia angolare in su 6"/>
            <p:cNvSpPr/>
            <p:nvPr/>
          </p:nvSpPr>
          <p:spPr bwMode="auto">
            <a:xfrm rot="5400000">
              <a:off x="2186241" y="327358"/>
              <a:ext cx="720000" cy="1421091"/>
            </a:xfrm>
            <a:prstGeom prst="bentUpArrow">
              <a:avLst/>
            </a:prstGeom>
            <a:solidFill>
              <a:schemeClr val="accent1">
                <a:lumMod val="60000"/>
                <a:lumOff val="40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it-IT" sz="2400" b="0" i="0" u="none" strike="noStrike" cap="none" normalizeH="0" baseline="0" smtClean="0">
                <a:ln>
                  <a:noFill/>
                </a:ln>
                <a:solidFill>
                  <a:schemeClr val="tx1"/>
                </a:solidFill>
                <a:effectLst/>
                <a:latin typeface="Times New Roman" pitchFamily="18" charset="0"/>
              </a:endParaRPr>
            </a:p>
          </p:txBody>
        </p:sp>
      </p:grpSp>
      <p:sp>
        <p:nvSpPr>
          <p:cNvPr id="9" name="Rectangle 3"/>
          <p:cNvSpPr>
            <a:spLocks noChangeArrowheads="1"/>
          </p:cNvSpPr>
          <p:nvPr/>
        </p:nvSpPr>
        <p:spPr bwMode="auto">
          <a:xfrm>
            <a:off x="714102" y="1907937"/>
            <a:ext cx="7848600"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it-IT" altLang="it-IT" sz="1400" b="1" dirty="0" smtClean="0"/>
              <a:t>Codice </a:t>
            </a:r>
            <a:r>
              <a:rPr lang="it-IT" altLang="it-IT" sz="1400" b="1" dirty="0"/>
              <a:t>Civile. 840 Sottosuolo e spazio sovrastante al suolo</a:t>
            </a:r>
            <a:r>
              <a:rPr lang="it-IT" altLang="it-IT" sz="1400" dirty="0"/>
              <a:t> </a:t>
            </a:r>
          </a:p>
          <a:p>
            <a:pPr algn="l" eaLnBrk="0" hangingPunct="0"/>
            <a:r>
              <a:rPr lang="it-IT" altLang="it-IT" sz="1400" dirty="0"/>
              <a:t>La proprietà del suolo si estende al sottosuolo, con tutto ciò che vi si contiene, e il proprietario può fare qualsiasi escavazione od opera che non rechi danno al </a:t>
            </a:r>
            <a:r>
              <a:rPr lang="it-IT" altLang="it-IT" sz="1400" dirty="0" smtClean="0"/>
              <a:t>vicino</a:t>
            </a:r>
            <a:endParaRPr lang="it-IT" altLang="it-IT" sz="1400" dirty="0"/>
          </a:p>
        </p:txBody>
      </p:sp>
      <p:sp>
        <p:nvSpPr>
          <p:cNvPr id="10" name="Rectangle 4"/>
          <p:cNvSpPr>
            <a:spLocks noChangeArrowheads="1"/>
          </p:cNvSpPr>
          <p:nvPr/>
        </p:nvSpPr>
        <p:spPr bwMode="auto">
          <a:xfrm>
            <a:off x="831354" y="2708920"/>
            <a:ext cx="7315200" cy="1169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it-IT" altLang="it-IT" sz="1400" b="1" dirty="0" smtClean="0"/>
              <a:t>Codice </a:t>
            </a:r>
            <a:r>
              <a:rPr lang="it-IT" altLang="it-IT" sz="1400" b="1" dirty="0"/>
              <a:t>Civile Art. 1172 Denunzia di danno temuto</a:t>
            </a:r>
            <a:r>
              <a:rPr lang="it-IT" altLang="it-IT" sz="1400" dirty="0"/>
              <a:t> </a:t>
            </a:r>
          </a:p>
          <a:p>
            <a:pPr algn="l" eaLnBrk="0" hangingPunct="0"/>
            <a:r>
              <a:rPr lang="it-IT" altLang="it-IT" sz="1400" dirty="0"/>
              <a:t>Il proprietario, il titolare di altro diritto reale di godimento o il possessore, il quale ha ragione di temere che da qualsiasi edificio, albero o altra cosa sovrasti pericolo di un danno grave e prossimo alla cosa che forma l'oggetto del suo diritto o del suo possesso, può denunziare il fatto all'autorità giudiziaria e ottenere, secondo le circostanze, che si provveda per ovviare al pericolo </a:t>
            </a:r>
          </a:p>
        </p:txBody>
      </p:sp>
      <p:grpSp>
        <p:nvGrpSpPr>
          <p:cNvPr id="16" name="Gruppo 15"/>
          <p:cNvGrpSpPr/>
          <p:nvPr/>
        </p:nvGrpSpPr>
        <p:grpSpPr>
          <a:xfrm>
            <a:off x="3201194" y="3861237"/>
            <a:ext cx="5878810" cy="993130"/>
            <a:chOff x="2267744" y="4185087"/>
            <a:chExt cx="5878810" cy="993130"/>
          </a:xfrm>
        </p:grpSpPr>
        <p:sp>
          <p:nvSpPr>
            <p:cNvPr id="11" name="Rettangolo 10"/>
            <p:cNvSpPr/>
            <p:nvPr/>
          </p:nvSpPr>
          <p:spPr>
            <a:xfrm>
              <a:off x="3574554" y="4439553"/>
              <a:ext cx="4572000" cy="738664"/>
            </a:xfrm>
            <a:prstGeom prst="rect">
              <a:avLst/>
            </a:prstGeom>
            <a:ln>
              <a:solidFill>
                <a:schemeClr val="tx1"/>
              </a:solidFill>
              <a:tailEnd w="lg" len="lg"/>
            </a:ln>
          </p:spPr>
          <p:txBody>
            <a:bodyPr>
              <a:spAutoFit/>
            </a:bodyPr>
            <a:lstStyle/>
            <a:p>
              <a:pPr algn="just"/>
              <a:r>
                <a:rPr lang="it-IT" sz="1400" i="1" dirty="0" smtClean="0">
                  <a:solidFill>
                    <a:srgbClr val="008000"/>
                  </a:solidFill>
                </a:rPr>
                <a:t>La </a:t>
              </a:r>
              <a:r>
                <a:rPr lang="it-IT" sz="1400" i="1" dirty="0">
                  <a:solidFill>
                    <a:srgbClr val="008000"/>
                  </a:solidFill>
                </a:rPr>
                <a:t>responsabilità civile non ha solo una funzione </a:t>
              </a:r>
              <a:r>
                <a:rPr lang="it-IT" sz="1400" b="1" i="1" dirty="0" smtClean="0">
                  <a:solidFill>
                    <a:srgbClr val="008000"/>
                  </a:solidFill>
                </a:rPr>
                <a:t>risarcitoria</a:t>
              </a:r>
              <a:r>
                <a:rPr lang="it-IT" sz="1400" i="1" dirty="0" smtClean="0">
                  <a:solidFill>
                    <a:srgbClr val="008000"/>
                  </a:solidFill>
                </a:rPr>
                <a:t> bensì anche una </a:t>
              </a:r>
              <a:r>
                <a:rPr lang="it-IT" sz="1400" i="1" dirty="0">
                  <a:solidFill>
                    <a:srgbClr val="008000"/>
                  </a:solidFill>
                </a:rPr>
                <a:t>funzione di incentivo verso comportamenti cautelari e di </a:t>
              </a:r>
              <a:r>
                <a:rPr lang="it-IT" sz="1400" b="1" i="1" dirty="0">
                  <a:solidFill>
                    <a:srgbClr val="008000"/>
                  </a:solidFill>
                </a:rPr>
                <a:t>deterrenza</a:t>
              </a:r>
              <a:r>
                <a:rPr lang="it-IT" sz="1400" i="1" dirty="0">
                  <a:solidFill>
                    <a:srgbClr val="008000"/>
                  </a:solidFill>
                </a:rPr>
                <a:t> di </a:t>
              </a:r>
              <a:r>
                <a:rPr lang="it-IT" sz="1400" i="1" dirty="0" smtClean="0">
                  <a:solidFill>
                    <a:srgbClr val="008000"/>
                  </a:solidFill>
                </a:rPr>
                <a:t>comportamenti incauti</a:t>
              </a:r>
              <a:r>
                <a:rPr lang="it-IT" sz="1400" i="1" dirty="0"/>
                <a:t>.</a:t>
              </a:r>
            </a:p>
          </p:txBody>
        </p:sp>
        <p:cxnSp>
          <p:nvCxnSpPr>
            <p:cNvPr id="13" name="Connettore 2 12"/>
            <p:cNvCxnSpPr>
              <a:endCxn id="11" idx="1"/>
            </p:cNvCxnSpPr>
            <p:nvPr/>
          </p:nvCxnSpPr>
          <p:spPr bwMode="auto">
            <a:xfrm>
              <a:off x="2267744" y="4185087"/>
              <a:ext cx="1306810" cy="623798"/>
            </a:xfrm>
            <a:prstGeom prst="straightConnector1">
              <a:avLst/>
            </a:prstGeom>
            <a:solidFill>
              <a:schemeClr val="accent1"/>
            </a:solidFill>
            <a:ln w="31750" cap="flat" cmpd="sng" algn="ctr">
              <a:solidFill>
                <a:schemeClr val="accent1">
                  <a:lumMod val="50000"/>
                </a:schemeClr>
              </a:solidFill>
              <a:prstDash val="solid"/>
              <a:round/>
              <a:headEnd type="none" w="med" len="med"/>
              <a:tailEnd type="arrow" w="lg" len="lg"/>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grpSp>
        <p:nvGrpSpPr>
          <p:cNvPr id="27" name="Gruppo 26"/>
          <p:cNvGrpSpPr/>
          <p:nvPr/>
        </p:nvGrpSpPr>
        <p:grpSpPr>
          <a:xfrm>
            <a:off x="4638402" y="154930"/>
            <a:ext cx="3655938" cy="461665"/>
            <a:chOff x="4638402" y="154930"/>
            <a:chExt cx="3655938" cy="461665"/>
          </a:xfrm>
        </p:grpSpPr>
        <p:sp>
          <p:nvSpPr>
            <p:cNvPr id="18" name="Rettangolo 17"/>
            <p:cNvSpPr/>
            <p:nvPr/>
          </p:nvSpPr>
          <p:spPr>
            <a:xfrm>
              <a:off x="5679521" y="154930"/>
              <a:ext cx="2614819" cy="461665"/>
            </a:xfrm>
            <a:prstGeom prst="rect">
              <a:avLst/>
            </a:prstGeom>
          </p:spPr>
          <p:txBody>
            <a:bodyPr wrap="none">
              <a:spAutoFit/>
            </a:bodyPr>
            <a:lstStyle/>
            <a:p>
              <a:r>
                <a:rPr lang="it-IT" dirty="0" smtClean="0">
                  <a:solidFill>
                    <a:schemeClr val="accent5">
                      <a:lumMod val="50000"/>
                    </a:schemeClr>
                  </a:solidFill>
                </a:rPr>
                <a:t>Esternalità negative</a:t>
              </a:r>
              <a:endParaRPr lang="it-IT" dirty="0"/>
            </a:p>
          </p:txBody>
        </p:sp>
        <p:sp>
          <p:nvSpPr>
            <p:cNvPr id="19" name="Freccia a sinistra 18"/>
            <p:cNvSpPr/>
            <p:nvPr/>
          </p:nvSpPr>
          <p:spPr bwMode="auto">
            <a:xfrm>
              <a:off x="4638402" y="242663"/>
              <a:ext cx="1017927" cy="324000"/>
            </a:xfrm>
            <a:prstGeom prst="leftArrow">
              <a:avLst/>
            </a:prstGeom>
            <a:solidFill>
              <a:schemeClr val="accent1">
                <a:lumMod val="60000"/>
                <a:lumOff val="40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it-IT" sz="2400" b="0" i="0" u="none" strike="noStrike" cap="none" normalizeH="0" baseline="0" smtClean="0">
                <a:ln>
                  <a:noFill/>
                </a:ln>
                <a:solidFill>
                  <a:schemeClr val="tx1"/>
                </a:solidFill>
                <a:effectLst/>
                <a:latin typeface="Times New Roman" pitchFamily="18" charset="0"/>
              </a:endParaRPr>
            </a:p>
          </p:txBody>
        </p:sp>
      </p:grpSp>
      <p:grpSp>
        <p:nvGrpSpPr>
          <p:cNvPr id="28" name="Gruppo 27"/>
          <p:cNvGrpSpPr/>
          <p:nvPr/>
        </p:nvGrpSpPr>
        <p:grpSpPr>
          <a:xfrm>
            <a:off x="310488" y="4606161"/>
            <a:ext cx="8919609" cy="1838105"/>
            <a:chOff x="310488" y="4606161"/>
            <a:chExt cx="8919609" cy="1838105"/>
          </a:xfrm>
        </p:grpSpPr>
        <p:sp>
          <p:nvSpPr>
            <p:cNvPr id="17" name="Rectangle 2"/>
            <p:cNvSpPr>
              <a:spLocks noChangeArrowheads="1"/>
            </p:cNvSpPr>
            <p:nvPr/>
          </p:nvSpPr>
          <p:spPr bwMode="auto">
            <a:xfrm>
              <a:off x="427087" y="5229200"/>
              <a:ext cx="7848600"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it-IT" altLang="it-IT" sz="1400" b="1" dirty="0" smtClean="0"/>
                <a:t>Codice </a:t>
              </a:r>
              <a:r>
                <a:rPr lang="it-IT" altLang="it-IT" sz="1400" b="1" dirty="0"/>
                <a:t>Civile. Art. 839 Beni d'interesse storico e artistico</a:t>
              </a:r>
              <a:r>
                <a:rPr lang="it-IT" altLang="it-IT" sz="1400" dirty="0"/>
                <a:t> </a:t>
              </a:r>
            </a:p>
            <a:p>
              <a:pPr algn="l" eaLnBrk="0" hangingPunct="0"/>
              <a:r>
                <a:rPr lang="it-IT" altLang="it-IT" sz="1400" dirty="0"/>
                <a:t>Le cose di proprietà privata, immobili e mobili, che presentano interesse artistico, storico, archeologico o etnografico, sono sottoposte alle disposizioni delle leggi speciali</a:t>
              </a:r>
              <a:r>
                <a:rPr lang="it-IT" altLang="it-IT" sz="1400" dirty="0" smtClean="0"/>
                <a:t>.</a:t>
              </a:r>
              <a:endParaRPr lang="it-IT" altLang="it-IT" sz="1400" dirty="0"/>
            </a:p>
          </p:txBody>
        </p:sp>
        <p:sp>
          <p:nvSpPr>
            <p:cNvPr id="20" name="Rettangolo 19"/>
            <p:cNvSpPr/>
            <p:nvPr/>
          </p:nvSpPr>
          <p:spPr>
            <a:xfrm>
              <a:off x="310488" y="4606161"/>
              <a:ext cx="2547493" cy="461665"/>
            </a:xfrm>
            <a:prstGeom prst="rect">
              <a:avLst/>
            </a:prstGeom>
          </p:spPr>
          <p:txBody>
            <a:bodyPr wrap="none">
              <a:spAutoFit/>
            </a:bodyPr>
            <a:lstStyle/>
            <a:p>
              <a:r>
                <a:rPr lang="it-IT" dirty="0" smtClean="0">
                  <a:solidFill>
                    <a:schemeClr val="accent5">
                      <a:lumMod val="50000"/>
                    </a:schemeClr>
                  </a:solidFill>
                </a:rPr>
                <a:t>Esternalità positive</a:t>
              </a:r>
              <a:endParaRPr lang="it-IT" dirty="0"/>
            </a:p>
          </p:txBody>
        </p:sp>
        <p:sp>
          <p:nvSpPr>
            <p:cNvPr id="22" name="Rettangolo 21"/>
            <p:cNvSpPr/>
            <p:nvPr/>
          </p:nvSpPr>
          <p:spPr>
            <a:xfrm>
              <a:off x="4658097" y="6136489"/>
              <a:ext cx="4572000" cy="307777"/>
            </a:xfrm>
            <a:prstGeom prst="rect">
              <a:avLst/>
            </a:prstGeom>
          </p:spPr>
          <p:txBody>
            <a:bodyPr>
              <a:spAutoFit/>
            </a:bodyPr>
            <a:lstStyle/>
            <a:p>
              <a:pPr algn="just"/>
              <a:r>
                <a:rPr lang="it-IT" sz="1400" i="1" dirty="0" smtClean="0">
                  <a:solidFill>
                    <a:srgbClr val="008000"/>
                  </a:solidFill>
                </a:rPr>
                <a:t>Il valore sociale del bene è superiore al valore privato</a:t>
              </a:r>
              <a:endParaRPr lang="it-IT" sz="1400" i="1" dirty="0"/>
            </a:p>
          </p:txBody>
        </p:sp>
      </p:grpSp>
      <p:grpSp>
        <p:nvGrpSpPr>
          <p:cNvPr id="30" name="Gruppo 29"/>
          <p:cNvGrpSpPr/>
          <p:nvPr/>
        </p:nvGrpSpPr>
        <p:grpSpPr>
          <a:xfrm>
            <a:off x="179512" y="4996950"/>
            <a:ext cx="4478585" cy="1462054"/>
            <a:chOff x="179512" y="4996950"/>
            <a:chExt cx="4478585" cy="1462054"/>
          </a:xfrm>
        </p:grpSpPr>
        <p:cxnSp>
          <p:nvCxnSpPr>
            <p:cNvPr id="24" name="Connettore 2 23"/>
            <p:cNvCxnSpPr/>
            <p:nvPr/>
          </p:nvCxnSpPr>
          <p:spPr bwMode="auto">
            <a:xfrm>
              <a:off x="425549" y="4996950"/>
              <a:ext cx="0" cy="1123313"/>
            </a:xfrm>
            <a:prstGeom prst="straightConnector1">
              <a:avLst/>
            </a:prstGeom>
            <a:solidFill>
              <a:schemeClr val="accent1"/>
            </a:solidFill>
            <a:ln w="25400" cap="flat" cmpd="sng" algn="ctr">
              <a:solidFill>
                <a:schemeClr val="accent1">
                  <a:lumMod val="50000"/>
                </a:schemeClr>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nvGrpSpPr>
            <p:cNvPr id="29" name="Gruppo 28"/>
            <p:cNvGrpSpPr/>
            <p:nvPr/>
          </p:nvGrpSpPr>
          <p:grpSpPr>
            <a:xfrm>
              <a:off x="179512" y="6151227"/>
              <a:ext cx="4478585" cy="307777"/>
              <a:chOff x="179512" y="6151227"/>
              <a:chExt cx="4478585" cy="307777"/>
            </a:xfrm>
          </p:grpSpPr>
          <p:sp>
            <p:nvSpPr>
              <p:cNvPr id="21" name="Rettangolo 20"/>
              <p:cNvSpPr/>
              <p:nvPr/>
            </p:nvSpPr>
            <p:spPr>
              <a:xfrm>
                <a:off x="179512" y="6151227"/>
                <a:ext cx="3205981" cy="307777"/>
              </a:xfrm>
              <a:prstGeom prst="rect">
                <a:avLst/>
              </a:prstGeom>
            </p:spPr>
            <p:txBody>
              <a:bodyPr wrap="square">
                <a:spAutoFit/>
              </a:bodyPr>
              <a:lstStyle/>
              <a:p>
                <a:pPr algn="just"/>
                <a:r>
                  <a:rPr lang="it-IT" sz="1400" b="1" i="1" dirty="0" smtClean="0">
                    <a:solidFill>
                      <a:srgbClr val="008000"/>
                    </a:solidFill>
                  </a:rPr>
                  <a:t>Indebolimento del diritto di proprietà</a:t>
                </a:r>
                <a:endParaRPr lang="it-IT" sz="1400" b="1" i="1" dirty="0"/>
              </a:p>
            </p:txBody>
          </p:sp>
          <p:cxnSp>
            <p:nvCxnSpPr>
              <p:cNvPr id="26" name="Connettore 2 25"/>
              <p:cNvCxnSpPr>
                <a:stCxn id="22" idx="1"/>
              </p:cNvCxnSpPr>
              <p:nvPr/>
            </p:nvCxnSpPr>
            <p:spPr bwMode="auto">
              <a:xfrm flipH="1">
                <a:off x="3256787" y="6290378"/>
                <a:ext cx="1401310" cy="14737"/>
              </a:xfrm>
              <a:prstGeom prst="straightConnector1">
                <a:avLst/>
              </a:prstGeom>
              <a:solidFill>
                <a:schemeClr val="accent1"/>
              </a:solidFill>
              <a:ln w="25400" cap="flat" cmpd="sng" algn="ctr">
                <a:solidFill>
                  <a:schemeClr val="accent1">
                    <a:lumMod val="50000"/>
                  </a:schemeClr>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grpSp>
    </p:spTree>
    <p:extLst>
      <p:ext uri="{BB962C8B-B14F-4D97-AF65-F5344CB8AC3E}">
        <p14:creationId xmlns:p14="http://schemas.microsoft.com/office/powerpoint/2010/main" val="1333958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fade">
                                      <p:cBhvr>
                                        <p:cTn id="7" dur="500"/>
                                        <p:tgtEl>
                                          <p:spTgt spid="27"/>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fade">
                                      <p:cBhvr>
                                        <p:cTn id="16" dur="5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1000"/>
                                        <p:tgtEl>
                                          <p:spTgt spid="9"/>
                                        </p:tgtEl>
                                      </p:cBhvr>
                                    </p:animEffect>
                                    <p:anim calcmode="lin" valueType="num">
                                      <p:cBhvr>
                                        <p:cTn id="22" dur="1000" fill="hold"/>
                                        <p:tgtEl>
                                          <p:spTgt spid="9"/>
                                        </p:tgtEl>
                                        <p:attrNameLst>
                                          <p:attrName>ppt_x</p:attrName>
                                        </p:attrNameLst>
                                      </p:cBhvr>
                                      <p:tavLst>
                                        <p:tav tm="0">
                                          <p:val>
                                            <p:strVal val="#ppt_x"/>
                                          </p:val>
                                        </p:tav>
                                        <p:tav tm="100000">
                                          <p:val>
                                            <p:strVal val="#ppt_x"/>
                                          </p:val>
                                        </p:tav>
                                      </p:tavLst>
                                    </p:anim>
                                    <p:anim calcmode="lin" valueType="num">
                                      <p:cBhvr>
                                        <p:cTn id="23"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fade">
                                      <p:cBhvr>
                                        <p:cTn id="28" dur="1000"/>
                                        <p:tgtEl>
                                          <p:spTgt spid="10"/>
                                        </p:tgtEl>
                                      </p:cBhvr>
                                    </p:animEffect>
                                    <p:anim calcmode="lin" valueType="num">
                                      <p:cBhvr>
                                        <p:cTn id="29" dur="1000" fill="hold"/>
                                        <p:tgtEl>
                                          <p:spTgt spid="10"/>
                                        </p:tgtEl>
                                        <p:attrNameLst>
                                          <p:attrName>ppt_x</p:attrName>
                                        </p:attrNameLst>
                                      </p:cBhvr>
                                      <p:tavLst>
                                        <p:tav tm="0">
                                          <p:val>
                                            <p:strVal val="#ppt_x"/>
                                          </p:val>
                                        </p:tav>
                                        <p:tav tm="100000">
                                          <p:val>
                                            <p:strVal val="#ppt_x"/>
                                          </p:val>
                                        </p:tav>
                                      </p:tavLst>
                                    </p:anim>
                                    <p:anim calcmode="lin" valueType="num">
                                      <p:cBhvr>
                                        <p:cTn id="30"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nodeType="clickEffect">
                                  <p:stCondLst>
                                    <p:cond delay="0"/>
                                  </p:stCondLst>
                                  <p:childTnLst>
                                    <p:set>
                                      <p:cBhvr>
                                        <p:cTn id="34" dur="1" fill="hold">
                                          <p:stCondLst>
                                            <p:cond delay="0"/>
                                          </p:stCondLst>
                                        </p:cTn>
                                        <p:tgtEl>
                                          <p:spTgt spid="16"/>
                                        </p:tgtEl>
                                        <p:attrNameLst>
                                          <p:attrName>style.visibility</p:attrName>
                                        </p:attrNameLst>
                                      </p:cBhvr>
                                      <p:to>
                                        <p:strVal val="visible"/>
                                      </p:to>
                                    </p:set>
                                    <p:animEffect transition="in" filter="barn(inVertical)">
                                      <p:cBhvr>
                                        <p:cTn id="35" dur="500"/>
                                        <p:tgtEl>
                                          <p:spTgt spid="16"/>
                                        </p:tgtEl>
                                      </p:cBhvr>
                                    </p:animEffect>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nodeType="clickEffect">
                                  <p:stCondLst>
                                    <p:cond delay="0"/>
                                  </p:stCondLst>
                                  <p:childTnLst>
                                    <p:set>
                                      <p:cBhvr>
                                        <p:cTn id="39" dur="1" fill="hold">
                                          <p:stCondLst>
                                            <p:cond delay="0"/>
                                          </p:stCondLst>
                                        </p:cTn>
                                        <p:tgtEl>
                                          <p:spTgt spid="28"/>
                                        </p:tgtEl>
                                        <p:attrNameLst>
                                          <p:attrName>style.visibility</p:attrName>
                                        </p:attrNameLst>
                                      </p:cBhvr>
                                      <p:to>
                                        <p:strVal val="visible"/>
                                      </p:to>
                                    </p:set>
                                    <p:animEffect transition="in" filter="barn(inVertical)">
                                      <p:cBhvr>
                                        <p:cTn id="40" dur="500"/>
                                        <p:tgtEl>
                                          <p:spTgt spid="28"/>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nodeType="clickEffect">
                                  <p:stCondLst>
                                    <p:cond delay="0"/>
                                  </p:stCondLst>
                                  <p:childTnLst>
                                    <p:set>
                                      <p:cBhvr>
                                        <p:cTn id="44" dur="1" fill="hold">
                                          <p:stCondLst>
                                            <p:cond delay="0"/>
                                          </p:stCondLst>
                                        </p:cTn>
                                        <p:tgtEl>
                                          <p:spTgt spid="30"/>
                                        </p:tgtEl>
                                        <p:attrNameLst>
                                          <p:attrName>style.visibility</p:attrName>
                                        </p:attrNameLst>
                                      </p:cBhvr>
                                      <p:to>
                                        <p:strVal val="visible"/>
                                      </p:to>
                                    </p:set>
                                    <p:animEffect transition="in" filter="wipe(down)">
                                      <p:cBhvr>
                                        <p:cTn id="45"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9" grpId="0"/>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914400" y="609600"/>
            <a:ext cx="7620000" cy="1344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it-IT" altLang="it-IT" sz="1800" u="sng">
                <a:latin typeface="Bookman Old Style" pitchFamily="18" charset="0"/>
              </a:rPr>
              <a:t>Provvedimenti di mercato: le tasse e i sussidi correttivi (</a:t>
            </a:r>
            <a:r>
              <a:rPr lang="it-IT" altLang="it-IT" sz="1800" b="1" u="sng">
                <a:latin typeface="Bookman Old Style" pitchFamily="18" charset="0"/>
              </a:rPr>
              <a:t>pigoviani</a:t>
            </a:r>
            <a:r>
              <a:rPr lang="it-IT" altLang="it-IT" sz="1800" u="sng">
                <a:latin typeface="Bookman Old Style" pitchFamily="18" charset="0"/>
              </a:rPr>
              <a:t>)</a:t>
            </a:r>
          </a:p>
          <a:p>
            <a:pPr algn="l"/>
            <a:r>
              <a:rPr lang="it-IT" altLang="it-IT" sz="1600" i="1">
                <a:latin typeface="Bookman Old Style" pitchFamily="18" charset="0"/>
              </a:rPr>
              <a:t>	Lo Stato può porre rimedio alle esternalità adottando 	provvedimenti fondati sui meccanismi di mercato per </a:t>
            </a:r>
          </a:p>
          <a:p>
            <a:pPr algn="l"/>
            <a:r>
              <a:rPr lang="it-IT" altLang="it-IT" sz="1600" i="1">
                <a:latin typeface="Bookman Old Style" pitchFamily="18" charset="0"/>
              </a:rPr>
              <a:t>	correggere il sistema degli incentivi privati inducendo </a:t>
            </a:r>
          </a:p>
          <a:p>
            <a:pPr algn="l"/>
            <a:r>
              <a:rPr lang="it-IT" altLang="it-IT" sz="1600" i="1">
                <a:latin typeface="Bookman Old Style" pitchFamily="18" charset="0"/>
              </a:rPr>
              <a:t>	i soggetti a </a:t>
            </a:r>
            <a:r>
              <a:rPr lang="it-IT" altLang="it-IT" sz="1600" b="1" i="1" u="sng">
                <a:latin typeface="Bookman Old Style" pitchFamily="18" charset="0"/>
              </a:rPr>
              <a:t>internalizzare</a:t>
            </a:r>
            <a:r>
              <a:rPr lang="it-IT" altLang="it-IT" sz="1600" i="1">
                <a:latin typeface="Bookman Old Style" pitchFamily="18" charset="0"/>
              </a:rPr>
              <a:t> i costi o i benefici esterni</a:t>
            </a:r>
            <a:endParaRPr lang="it-IT" altLang="it-IT" sz="1800" i="1">
              <a:latin typeface="Bookman Old Style" pitchFamily="18" charset="0"/>
            </a:endParaRPr>
          </a:p>
        </p:txBody>
      </p:sp>
      <p:grpSp>
        <p:nvGrpSpPr>
          <p:cNvPr id="8228" name="Group 36"/>
          <p:cNvGrpSpPr>
            <a:grpSpLocks/>
          </p:cNvGrpSpPr>
          <p:nvPr/>
        </p:nvGrpSpPr>
        <p:grpSpPr bwMode="auto">
          <a:xfrm>
            <a:off x="457200" y="2514600"/>
            <a:ext cx="4995863" cy="2805113"/>
            <a:chOff x="288" y="1584"/>
            <a:chExt cx="3147" cy="1767"/>
          </a:xfrm>
        </p:grpSpPr>
        <p:grpSp>
          <p:nvGrpSpPr>
            <p:cNvPr id="8226" name="Group 34"/>
            <p:cNvGrpSpPr>
              <a:grpSpLocks/>
            </p:cNvGrpSpPr>
            <p:nvPr/>
          </p:nvGrpSpPr>
          <p:grpSpPr bwMode="auto">
            <a:xfrm>
              <a:off x="336" y="1632"/>
              <a:ext cx="2326" cy="1719"/>
              <a:chOff x="336" y="1632"/>
              <a:chExt cx="2326" cy="1719"/>
            </a:xfrm>
          </p:grpSpPr>
          <p:sp>
            <p:nvSpPr>
              <p:cNvPr id="8196" name="Text Box 4"/>
              <p:cNvSpPr txBox="1">
                <a:spLocks noChangeArrowheads="1"/>
              </p:cNvSpPr>
              <p:nvPr/>
            </p:nvSpPr>
            <p:spPr bwMode="auto">
              <a:xfrm>
                <a:off x="2372" y="2759"/>
                <a:ext cx="231"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a:latin typeface="Bookman Old Style" pitchFamily="18" charset="0"/>
                  </a:rPr>
                  <a:t>D</a:t>
                </a:r>
              </a:p>
            </p:txBody>
          </p:sp>
          <p:grpSp>
            <p:nvGrpSpPr>
              <p:cNvPr id="8225" name="Group 33"/>
              <p:cNvGrpSpPr>
                <a:grpSpLocks/>
              </p:cNvGrpSpPr>
              <p:nvPr/>
            </p:nvGrpSpPr>
            <p:grpSpPr bwMode="auto">
              <a:xfrm>
                <a:off x="336" y="1632"/>
                <a:ext cx="2326" cy="1719"/>
                <a:chOff x="336" y="1632"/>
                <a:chExt cx="2326" cy="1719"/>
              </a:xfrm>
            </p:grpSpPr>
            <p:grpSp>
              <p:nvGrpSpPr>
                <p:cNvPr id="8222" name="Group 30"/>
                <p:cNvGrpSpPr>
                  <a:grpSpLocks/>
                </p:cNvGrpSpPr>
                <p:nvPr/>
              </p:nvGrpSpPr>
              <p:grpSpPr bwMode="auto">
                <a:xfrm>
                  <a:off x="336" y="1632"/>
                  <a:ext cx="2326" cy="1719"/>
                  <a:chOff x="336" y="1632"/>
                  <a:chExt cx="2326" cy="1719"/>
                </a:xfrm>
              </p:grpSpPr>
              <p:sp>
                <p:nvSpPr>
                  <p:cNvPr id="8197" name="Line 5"/>
                  <p:cNvSpPr>
                    <a:spLocks noChangeShapeType="1"/>
                  </p:cNvSpPr>
                  <p:nvPr/>
                </p:nvSpPr>
                <p:spPr bwMode="auto">
                  <a:xfrm>
                    <a:off x="1920" y="2496"/>
                    <a:ext cx="0" cy="528"/>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8198" name="Line 6"/>
                  <p:cNvSpPr>
                    <a:spLocks noChangeShapeType="1"/>
                  </p:cNvSpPr>
                  <p:nvPr/>
                </p:nvSpPr>
                <p:spPr bwMode="auto">
                  <a:xfrm flipH="1">
                    <a:off x="864" y="2496"/>
                    <a:ext cx="1056"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8199" name="Rectangle 7"/>
                  <p:cNvSpPr>
                    <a:spLocks noChangeArrowheads="1"/>
                  </p:cNvSpPr>
                  <p:nvPr/>
                </p:nvSpPr>
                <p:spPr bwMode="auto">
                  <a:xfrm>
                    <a:off x="1776" y="3120"/>
                    <a:ext cx="54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a:latin typeface="Bookman Old Style" pitchFamily="18" charset="0"/>
                      </a:rPr>
                      <a:t>Q</a:t>
                    </a:r>
                    <a:r>
                      <a:rPr lang="it-IT" altLang="it-IT" sz="1000">
                        <a:latin typeface="Bookman Old Style" pitchFamily="18" charset="0"/>
                      </a:rPr>
                      <a:t>mercato</a:t>
                    </a:r>
                  </a:p>
                </p:txBody>
              </p:sp>
              <p:sp>
                <p:nvSpPr>
                  <p:cNvPr id="8200" name="Rectangle 8"/>
                  <p:cNvSpPr>
                    <a:spLocks noChangeArrowheads="1"/>
                  </p:cNvSpPr>
                  <p:nvPr/>
                </p:nvSpPr>
                <p:spPr bwMode="auto">
                  <a:xfrm>
                    <a:off x="336" y="2400"/>
                    <a:ext cx="5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a:latin typeface="Bookman Old Style" pitchFamily="18" charset="0"/>
                      </a:rPr>
                      <a:t>P</a:t>
                    </a:r>
                    <a:r>
                      <a:rPr lang="it-IT" altLang="it-IT" sz="1000">
                        <a:latin typeface="Bookman Old Style" pitchFamily="18" charset="0"/>
                      </a:rPr>
                      <a:t>mercato</a:t>
                    </a:r>
                  </a:p>
                </p:txBody>
              </p:sp>
              <p:sp>
                <p:nvSpPr>
                  <p:cNvPr id="8201" name="Line 9"/>
                  <p:cNvSpPr>
                    <a:spLocks noChangeShapeType="1"/>
                  </p:cNvSpPr>
                  <p:nvPr/>
                </p:nvSpPr>
                <p:spPr bwMode="auto">
                  <a:xfrm>
                    <a:off x="872" y="1702"/>
                    <a:ext cx="0" cy="133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8202" name="Line 10"/>
                  <p:cNvSpPr>
                    <a:spLocks noChangeShapeType="1"/>
                  </p:cNvSpPr>
                  <p:nvPr/>
                </p:nvSpPr>
                <p:spPr bwMode="auto">
                  <a:xfrm>
                    <a:off x="872" y="3041"/>
                    <a:ext cx="1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8203" name="Text Box 11"/>
                  <p:cNvSpPr txBox="1">
                    <a:spLocks noChangeArrowheads="1"/>
                  </p:cNvSpPr>
                  <p:nvPr/>
                </p:nvSpPr>
                <p:spPr bwMode="auto">
                  <a:xfrm>
                    <a:off x="2431" y="3094"/>
                    <a:ext cx="231"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a:latin typeface="Bookman Old Style" pitchFamily="18" charset="0"/>
                      </a:rPr>
                      <a:t>Q</a:t>
                    </a:r>
                  </a:p>
                </p:txBody>
              </p:sp>
              <p:sp>
                <p:nvSpPr>
                  <p:cNvPr id="8204" name="Text Box 12"/>
                  <p:cNvSpPr txBox="1">
                    <a:spLocks noChangeArrowheads="1"/>
                  </p:cNvSpPr>
                  <p:nvPr/>
                </p:nvSpPr>
                <p:spPr bwMode="auto">
                  <a:xfrm>
                    <a:off x="672" y="1632"/>
                    <a:ext cx="205"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a:latin typeface="Bookman Old Style" pitchFamily="18" charset="0"/>
                      </a:rPr>
                      <a:t>P</a:t>
                    </a:r>
                  </a:p>
                </p:txBody>
              </p:sp>
            </p:grpSp>
            <p:grpSp>
              <p:nvGrpSpPr>
                <p:cNvPr id="8224" name="Group 32"/>
                <p:cNvGrpSpPr>
                  <a:grpSpLocks/>
                </p:cNvGrpSpPr>
                <p:nvPr/>
              </p:nvGrpSpPr>
              <p:grpSpPr bwMode="auto">
                <a:xfrm>
                  <a:off x="960" y="1920"/>
                  <a:ext cx="1632" cy="960"/>
                  <a:chOff x="960" y="1920"/>
                  <a:chExt cx="1632" cy="960"/>
                </a:xfrm>
              </p:grpSpPr>
              <p:sp>
                <p:nvSpPr>
                  <p:cNvPr id="8205" name="Line 13"/>
                  <p:cNvSpPr>
                    <a:spLocks noChangeShapeType="1"/>
                  </p:cNvSpPr>
                  <p:nvPr/>
                </p:nvSpPr>
                <p:spPr bwMode="auto">
                  <a:xfrm>
                    <a:off x="960" y="1920"/>
                    <a:ext cx="1440" cy="91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8206" name="Line 14"/>
                  <p:cNvSpPr>
                    <a:spLocks noChangeShapeType="1"/>
                  </p:cNvSpPr>
                  <p:nvPr/>
                </p:nvSpPr>
                <p:spPr bwMode="auto">
                  <a:xfrm flipV="1">
                    <a:off x="1344" y="2064"/>
                    <a:ext cx="1248" cy="81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grpSp>
        </p:grpSp>
        <p:grpSp>
          <p:nvGrpSpPr>
            <p:cNvPr id="8227" name="Group 35"/>
            <p:cNvGrpSpPr>
              <a:grpSpLocks/>
            </p:cNvGrpSpPr>
            <p:nvPr/>
          </p:nvGrpSpPr>
          <p:grpSpPr bwMode="auto">
            <a:xfrm>
              <a:off x="288" y="1584"/>
              <a:ext cx="3147" cy="1767"/>
              <a:chOff x="288" y="1584"/>
              <a:chExt cx="3147" cy="1767"/>
            </a:xfrm>
          </p:grpSpPr>
          <p:sp>
            <p:nvSpPr>
              <p:cNvPr id="8207" name="Rectangle 15"/>
              <p:cNvSpPr>
                <a:spLocks noChangeArrowheads="1"/>
              </p:cNvSpPr>
              <p:nvPr/>
            </p:nvSpPr>
            <p:spPr bwMode="auto">
              <a:xfrm>
                <a:off x="2592" y="1920"/>
                <a:ext cx="843"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400">
                    <a:latin typeface="Bookman Old Style" pitchFamily="18" charset="0"/>
                  </a:rPr>
                  <a:t>Costo privato</a:t>
                </a:r>
              </a:p>
            </p:txBody>
          </p:sp>
          <p:grpSp>
            <p:nvGrpSpPr>
              <p:cNvPr id="8208" name="Group 16"/>
              <p:cNvGrpSpPr>
                <a:grpSpLocks/>
              </p:cNvGrpSpPr>
              <p:nvPr/>
            </p:nvGrpSpPr>
            <p:grpSpPr bwMode="auto">
              <a:xfrm>
                <a:off x="288" y="1584"/>
                <a:ext cx="2800" cy="1767"/>
                <a:chOff x="0" y="672"/>
                <a:chExt cx="2800" cy="1767"/>
              </a:xfrm>
            </p:grpSpPr>
            <p:sp>
              <p:nvSpPr>
                <p:cNvPr id="8209" name="Line 17"/>
                <p:cNvSpPr>
                  <a:spLocks noChangeShapeType="1"/>
                </p:cNvSpPr>
                <p:nvPr/>
              </p:nvSpPr>
              <p:spPr bwMode="auto">
                <a:xfrm>
                  <a:off x="1104" y="1296"/>
                  <a:ext cx="0" cy="816"/>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8210" name="Line 18"/>
                <p:cNvSpPr>
                  <a:spLocks noChangeShapeType="1"/>
                </p:cNvSpPr>
                <p:nvPr/>
              </p:nvSpPr>
              <p:spPr bwMode="auto">
                <a:xfrm flipH="1">
                  <a:off x="528" y="1296"/>
                  <a:ext cx="576"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nvGrpSpPr>
                <p:cNvPr id="8211" name="Group 19"/>
                <p:cNvGrpSpPr>
                  <a:grpSpLocks/>
                </p:cNvGrpSpPr>
                <p:nvPr/>
              </p:nvGrpSpPr>
              <p:grpSpPr bwMode="auto">
                <a:xfrm>
                  <a:off x="0" y="672"/>
                  <a:ext cx="2800" cy="1767"/>
                  <a:chOff x="0" y="672"/>
                  <a:chExt cx="2800" cy="1767"/>
                </a:xfrm>
              </p:grpSpPr>
              <p:sp>
                <p:nvSpPr>
                  <p:cNvPr id="8212" name="Rectangle 20"/>
                  <p:cNvSpPr>
                    <a:spLocks noChangeArrowheads="1"/>
                  </p:cNvSpPr>
                  <p:nvPr/>
                </p:nvSpPr>
                <p:spPr bwMode="auto">
                  <a:xfrm>
                    <a:off x="0" y="1152"/>
                    <a:ext cx="521"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a:solidFill>
                          <a:srgbClr val="FF3300"/>
                        </a:solidFill>
                        <a:latin typeface="Bookman Old Style" pitchFamily="18" charset="0"/>
                      </a:rPr>
                      <a:t>P</a:t>
                    </a:r>
                    <a:r>
                      <a:rPr lang="it-IT" altLang="it-IT" sz="1000">
                        <a:solidFill>
                          <a:srgbClr val="FF3300"/>
                        </a:solidFill>
                        <a:latin typeface="Bookman Old Style" pitchFamily="18" charset="0"/>
                      </a:rPr>
                      <a:t>ottimale</a:t>
                    </a:r>
                  </a:p>
                </p:txBody>
              </p:sp>
              <p:sp>
                <p:nvSpPr>
                  <p:cNvPr id="8213" name="Rectangle 21"/>
                  <p:cNvSpPr>
                    <a:spLocks noChangeArrowheads="1"/>
                  </p:cNvSpPr>
                  <p:nvPr/>
                </p:nvSpPr>
                <p:spPr bwMode="auto">
                  <a:xfrm>
                    <a:off x="864" y="2208"/>
                    <a:ext cx="54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a:solidFill>
                          <a:srgbClr val="FF3300"/>
                        </a:solidFill>
                        <a:latin typeface="Bookman Old Style" pitchFamily="18" charset="0"/>
                      </a:rPr>
                      <a:t>Q</a:t>
                    </a:r>
                    <a:r>
                      <a:rPr lang="it-IT" altLang="it-IT" sz="1000">
                        <a:solidFill>
                          <a:srgbClr val="FF3300"/>
                        </a:solidFill>
                        <a:latin typeface="Bookman Old Style" pitchFamily="18" charset="0"/>
                      </a:rPr>
                      <a:t>ottimale</a:t>
                    </a:r>
                  </a:p>
                </p:txBody>
              </p:sp>
              <p:sp>
                <p:nvSpPr>
                  <p:cNvPr id="8214" name="Line 22"/>
                  <p:cNvSpPr>
                    <a:spLocks noChangeShapeType="1"/>
                  </p:cNvSpPr>
                  <p:nvPr/>
                </p:nvSpPr>
                <p:spPr bwMode="auto">
                  <a:xfrm flipV="1">
                    <a:off x="720" y="768"/>
                    <a:ext cx="1248" cy="768"/>
                  </a:xfrm>
                  <a:prstGeom prst="line">
                    <a:avLst/>
                  </a:prstGeom>
                  <a:noFill/>
                  <a:ln w="38100">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8215" name="Rectangle 23"/>
                  <p:cNvSpPr>
                    <a:spLocks noChangeArrowheads="1"/>
                  </p:cNvSpPr>
                  <p:nvPr/>
                </p:nvSpPr>
                <p:spPr bwMode="auto">
                  <a:xfrm>
                    <a:off x="1968" y="672"/>
                    <a:ext cx="832"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400">
                        <a:solidFill>
                          <a:srgbClr val="FF3300"/>
                        </a:solidFill>
                        <a:latin typeface="Bookman Old Style" pitchFamily="18" charset="0"/>
                      </a:rPr>
                      <a:t>Costo sociale</a:t>
                    </a:r>
                  </a:p>
                </p:txBody>
              </p:sp>
            </p:grpSp>
          </p:grpSp>
        </p:grpSp>
      </p:grpSp>
      <p:sp>
        <p:nvSpPr>
          <p:cNvPr id="8216" name="Text Box 24"/>
          <p:cNvSpPr txBox="1">
            <a:spLocks noChangeArrowheads="1"/>
          </p:cNvSpPr>
          <p:nvPr/>
        </p:nvSpPr>
        <p:spPr bwMode="auto">
          <a:xfrm>
            <a:off x="5638800" y="2362200"/>
            <a:ext cx="3048000" cy="3254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it-IT" altLang="it-IT">
                <a:latin typeface="Lucida Sans Unicode" pitchFamily="34" charset="0"/>
              </a:rPr>
              <a:t>Tassa pigoviana</a:t>
            </a:r>
          </a:p>
          <a:p>
            <a:pPr algn="l"/>
            <a:endParaRPr lang="it-IT" altLang="it-IT" sz="1600">
              <a:latin typeface="Lucida Sans Unicode" pitchFamily="34" charset="0"/>
            </a:endParaRPr>
          </a:p>
          <a:p>
            <a:pPr algn="l">
              <a:buFontTx/>
              <a:buChar char="•"/>
            </a:pPr>
            <a:r>
              <a:rPr lang="it-IT" altLang="it-IT" sz="1400">
                <a:latin typeface="Lucida Sans Unicode" pitchFamily="34" charset="0"/>
              </a:rPr>
              <a:t>Introduce un prezzo per      “acquistare” il diritto a inquinare</a:t>
            </a:r>
          </a:p>
          <a:p>
            <a:pPr algn="l"/>
            <a:r>
              <a:rPr lang="it-IT" altLang="it-IT" sz="1400">
                <a:latin typeface="Lucida Sans Unicode" pitchFamily="34" charset="0"/>
              </a:rPr>
              <a:t> </a:t>
            </a:r>
          </a:p>
          <a:p>
            <a:pPr algn="l">
              <a:buFontTx/>
              <a:buChar char="•"/>
            </a:pPr>
            <a:r>
              <a:rPr lang="it-IT" altLang="it-IT" sz="1400">
                <a:latin typeface="Lucida Sans Unicode" pitchFamily="34" charset="0"/>
              </a:rPr>
              <a:t>Elimina la perdita secca (tassa efficiente)</a:t>
            </a:r>
          </a:p>
          <a:p>
            <a:pPr algn="l"/>
            <a:endParaRPr lang="it-IT" altLang="it-IT" sz="1400">
              <a:latin typeface="Lucida Sans Unicode" pitchFamily="34" charset="0"/>
            </a:endParaRPr>
          </a:p>
          <a:p>
            <a:pPr algn="l">
              <a:buFontTx/>
              <a:buChar char="•"/>
            </a:pPr>
            <a:r>
              <a:rPr lang="it-IT" altLang="it-IT" sz="1400">
                <a:latin typeface="Lucida Sans Unicode" pitchFamily="34" charset="0"/>
              </a:rPr>
              <a:t> Determina un incentivo a migliorare la tecnologia per ridurre l’emissione di inquinamento</a:t>
            </a:r>
          </a:p>
          <a:p>
            <a:pPr algn="l">
              <a:buFontTx/>
              <a:buChar char="•"/>
            </a:pPr>
            <a:endParaRPr lang="it-IT" altLang="it-IT" sz="1400">
              <a:latin typeface="Lucida Sans Unicode" pitchFamily="34" charset="0"/>
            </a:endParaRPr>
          </a:p>
          <a:p>
            <a:pPr algn="l">
              <a:buFontTx/>
              <a:buChar char="•"/>
            </a:pPr>
            <a:endParaRPr lang="it-IT" altLang="it-IT" sz="1400">
              <a:latin typeface="Lucida Sans Unicode" pitchFamily="34" charset="0"/>
            </a:endParaRPr>
          </a:p>
        </p:txBody>
      </p:sp>
      <p:grpSp>
        <p:nvGrpSpPr>
          <p:cNvPr id="8223" name="Group 31"/>
          <p:cNvGrpSpPr>
            <a:grpSpLocks/>
          </p:cNvGrpSpPr>
          <p:nvPr/>
        </p:nvGrpSpPr>
        <p:grpSpPr bwMode="auto">
          <a:xfrm>
            <a:off x="3048000" y="2819400"/>
            <a:ext cx="838200" cy="1143000"/>
            <a:chOff x="1920" y="1776"/>
            <a:chExt cx="528" cy="720"/>
          </a:xfrm>
        </p:grpSpPr>
        <p:grpSp>
          <p:nvGrpSpPr>
            <p:cNvPr id="8220" name="Group 28"/>
            <p:cNvGrpSpPr>
              <a:grpSpLocks/>
            </p:cNvGrpSpPr>
            <p:nvPr/>
          </p:nvGrpSpPr>
          <p:grpSpPr bwMode="auto">
            <a:xfrm>
              <a:off x="1920" y="1872"/>
              <a:ext cx="230" cy="624"/>
              <a:chOff x="1920" y="1872"/>
              <a:chExt cx="230" cy="624"/>
            </a:xfrm>
          </p:grpSpPr>
          <p:sp>
            <p:nvSpPr>
              <p:cNvPr id="8217" name="Line 25"/>
              <p:cNvSpPr>
                <a:spLocks noChangeShapeType="1"/>
              </p:cNvSpPr>
              <p:nvPr/>
            </p:nvSpPr>
            <p:spPr bwMode="auto">
              <a:xfrm flipV="1">
                <a:off x="1920" y="1872"/>
                <a:ext cx="0" cy="624"/>
              </a:xfrm>
              <a:prstGeom prst="line">
                <a:avLst/>
              </a:prstGeom>
              <a:noFill/>
              <a:ln w="38100">
                <a:solidFill>
                  <a:srgbClr val="33CC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8219" name="Rectangle 27"/>
              <p:cNvSpPr>
                <a:spLocks noChangeArrowheads="1"/>
              </p:cNvSpPr>
              <p:nvPr/>
            </p:nvSpPr>
            <p:spPr bwMode="auto">
              <a:xfrm>
                <a:off x="1968" y="201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it-IT" altLang="it-IT" sz="1800" b="1">
                    <a:solidFill>
                      <a:srgbClr val="008000"/>
                    </a:solidFill>
                    <a:latin typeface="Bookman Old Style" pitchFamily="18" charset="0"/>
                  </a:rPr>
                  <a:t>t</a:t>
                </a:r>
              </a:p>
            </p:txBody>
          </p:sp>
        </p:grpSp>
        <p:sp>
          <p:nvSpPr>
            <p:cNvPr id="8221" name="Line 29"/>
            <p:cNvSpPr>
              <a:spLocks noChangeShapeType="1"/>
            </p:cNvSpPr>
            <p:nvPr/>
          </p:nvSpPr>
          <p:spPr bwMode="auto">
            <a:xfrm flipH="1" flipV="1">
              <a:off x="2208" y="1776"/>
              <a:ext cx="240" cy="28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8194"/>
                                        </p:tgtEl>
                                        <p:attrNameLst>
                                          <p:attrName>style.visibility</p:attrName>
                                        </p:attrNameLst>
                                      </p:cBhvr>
                                      <p:to>
                                        <p:strVal val="visible"/>
                                      </p:to>
                                    </p:set>
                                    <p:anim calcmode="lin" valueType="num">
                                      <p:cBhvr additive="base">
                                        <p:cTn id="7" dur="500" fill="hold"/>
                                        <p:tgtEl>
                                          <p:spTgt spid="8194"/>
                                        </p:tgtEl>
                                        <p:attrNameLst>
                                          <p:attrName>ppt_x</p:attrName>
                                        </p:attrNameLst>
                                      </p:cBhvr>
                                      <p:tavLst>
                                        <p:tav tm="0">
                                          <p:val>
                                            <p:strVal val="1+#ppt_w/2"/>
                                          </p:val>
                                        </p:tav>
                                        <p:tav tm="100000">
                                          <p:val>
                                            <p:strVal val="#ppt_x"/>
                                          </p:val>
                                        </p:tav>
                                      </p:tavLst>
                                    </p:anim>
                                    <p:anim calcmode="lin" valueType="num">
                                      <p:cBhvr additive="base">
                                        <p:cTn id="8" dur="500" fill="hold"/>
                                        <p:tgtEl>
                                          <p:spTgt spid="8194"/>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9" presetClass="entr" presetSubtype="0" fill="hold" nodeType="clickEffect">
                                  <p:stCondLst>
                                    <p:cond delay="0"/>
                                  </p:stCondLst>
                                  <p:childTnLst>
                                    <p:set>
                                      <p:cBhvr>
                                        <p:cTn id="12" dur="1" fill="hold">
                                          <p:stCondLst>
                                            <p:cond delay="0"/>
                                          </p:stCondLst>
                                        </p:cTn>
                                        <p:tgtEl>
                                          <p:spTgt spid="8228"/>
                                        </p:tgtEl>
                                        <p:attrNameLst>
                                          <p:attrName>style.visibility</p:attrName>
                                        </p:attrNameLst>
                                      </p:cBhvr>
                                      <p:to>
                                        <p:strVal val="visible"/>
                                      </p:to>
                                    </p:set>
                                    <p:animEffect transition="in" filter="dissolve">
                                      <p:cBhvr>
                                        <p:cTn id="13" dur="500"/>
                                        <p:tgtEl>
                                          <p:spTgt spid="8228"/>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5" presetClass="entr" presetSubtype="0" fill="hold" nodeType="clickEffect">
                                  <p:stCondLst>
                                    <p:cond delay="0"/>
                                  </p:stCondLst>
                                  <p:childTnLst>
                                    <p:set>
                                      <p:cBhvr>
                                        <p:cTn id="17" dur="1" fill="hold">
                                          <p:stCondLst>
                                            <p:cond delay="0"/>
                                          </p:stCondLst>
                                        </p:cTn>
                                        <p:tgtEl>
                                          <p:spTgt spid="8223"/>
                                        </p:tgtEl>
                                        <p:attrNameLst>
                                          <p:attrName>style.visibility</p:attrName>
                                        </p:attrNameLst>
                                      </p:cBhvr>
                                      <p:to>
                                        <p:strVal val="visible"/>
                                      </p:to>
                                    </p:set>
                                    <p:anim calcmode="lin" valueType="num">
                                      <p:cBhvr>
                                        <p:cTn id="18" dur="1000" fill="hold"/>
                                        <p:tgtEl>
                                          <p:spTgt spid="8223"/>
                                        </p:tgtEl>
                                        <p:attrNameLst>
                                          <p:attrName>ppt_w</p:attrName>
                                        </p:attrNameLst>
                                      </p:cBhvr>
                                      <p:tavLst>
                                        <p:tav tm="0">
                                          <p:val>
                                            <p:fltVal val="0"/>
                                          </p:val>
                                        </p:tav>
                                        <p:tav tm="100000">
                                          <p:val>
                                            <p:strVal val="#ppt_w"/>
                                          </p:val>
                                        </p:tav>
                                      </p:tavLst>
                                    </p:anim>
                                    <p:anim calcmode="lin" valueType="num">
                                      <p:cBhvr>
                                        <p:cTn id="19" dur="1000" fill="hold"/>
                                        <p:tgtEl>
                                          <p:spTgt spid="8223"/>
                                        </p:tgtEl>
                                        <p:attrNameLst>
                                          <p:attrName>ppt_h</p:attrName>
                                        </p:attrNameLst>
                                      </p:cBhvr>
                                      <p:tavLst>
                                        <p:tav tm="0">
                                          <p:val>
                                            <p:fltVal val="0"/>
                                          </p:val>
                                        </p:tav>
                                        <p:tav tm="100000">
                                          <p:val>
                                            <p:strVal val="#ppt_h"/>
                                          </p:val>
                                        </p:tav>
                                      </p:tavLst>
                                    </p:anim>
                                    <p:anim calcmode="lin" valueType="num">
                                      <p:cBhvr>
                                        <p:cTn id="20" dur="1000" fill="hold"/>
                                        <p:tgtEl>
                                          <p:spTgt spid="8223"/>
                                        </p:tgtEl>
                                        <p:attrNameLst>
                                          <p:attrName>ppt_x</p:attrName>
                                        </p:attrNameLst>
                                      </p:cBhvr>
                                      <p:tavLst>
                                        <p:tav tm="0" fmla="#ppt_x+(cos(-2*pi*(1-$))*-#ppt_x-sin(-2*pi*(1-$))*(1-#ppt_y))*(1-$)">
                                          <p:val>
                                            <p:fltVal val="0"/>
                                          </p:val>
                                        </p:tav>
                                        <p:tav tm="100000">
                                          <p:val>
                                            <p:fltVal val="1"/>
                                          </p:val>
                                        </p:tav>
                                      </p:tavLst>
                                    </p:anim>
                                    <p:anim calcmode="lin" valueType="num">
                                      <p:cBhvr>
                                        <p:cTn id="21" dur="1000" fill="hold"/>
                                        <p:tgtEl>
                                          <p:spTgt spid="8223"/>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8216"/>
                                        </p:tgtEl>
                                        <p:attrNameLst>
                                          <p:attrName>style.visibility</p:attrName>
                                        </p:attrNameLst>
                                      </p:cBhvr>
                                      <p:to>
                                        <p:strVal val="visible"/>
                                      </p:to>
                                    </p:set>
                                    <p:animEffect transition="in" filter="dissolve">
                                      <p:cBhvr>
                                        <p:cTn id="26" dur="500"/>
                                        <p:tgtEl>
                                          <p:spTgt spid="82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autoUpdateAnimBg="0"/>
      <p:bldP spid="8216" grpId="0" autoUpdateAnimBg="0"/>
    </p:bldLst>
  </p:timing>
</p:sld>
</file>

<file path=ppt/theme/theme1.xml><?xml version="1.0" encoding="utf-8"?>
<a:theme xmlns:a="http://schemas.openxmlformats.org/drawingml/2006/main" name="Struttura predefinita">
  <a:themeElements>
    <a:clrScheme name="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ruttura predefinit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it-IT" altLang="it-IT"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it-IT" altLang="it-IT"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Struttura predefinita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ruttura predefinit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ruttura predefinit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1499</TotalTime>
  <Words>1917</Words>
  <Application>Microsoft Office PowerPoint</Application>
  <PresentationFormat>Presentazione su schermo (4:3)</PresentationFormat>
  <Paragraphs>240</Paragraphs>
  <Slides>24</Slides>
  <Notes>0</Notes>
  <HiddenSlides>0</HiddenSlides>
  <MMClips>0</MMClips>
  <ScaleCrop>false</ScaleCrop>
  <HeadingPairs>
    <vt:vector size="4" baseType="variant">
      <vt:variant>
        <vt:lpstr>Tema</vt:lpstr>
      </vt:variant>
      <vt:variant>
        <vt:i4>1</vt:i4>
      </vt:variant>
      <vt:variant>
        <vt:lpstr>Titoli diapositive</vt:lpstr>
      </vt:variant>
      <vt:variant>
        <vt:i4>24</vt:i4>
      </vt:variant>
    </vt:vector>
  </HeadingPairs>
  <TitlesOfParts>
    <vt:vector size="25" baseType="lpstr">
      <vt:lpstr>Struttura predefinita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dc:creator>clmcrn</dc:creator>
  <cp:lastModifiedBy>user</cp:lastModifiedBy>
  <cp:revision>227</cp:revision>
  <dcterms:created xsi:type="dcterms:W3CDTF">2010-12-14T14:49:16Z</dcterms:created>
  <dcterms:modified xsi:type="dcterms:W3CDTF">2018-02-08T09:59:13Z</dcterms:modified>
</cp:coreProperties>
</file>