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67" r:id="rId14"/>
    <p:sldId id="268" r:id="rId15"/>
    <p:sldId id="273" r:id="rId16"/>
    <p:sldId id="271" r:id="rId17"/>
    <p:sldId id="272" r:id="rId18"/>
    <p:sldId id="274" r:id="rId19"/>
    <p:sldId id="275" r:id="rId20"/>
  </p:sldIdLst>
  <p:sldSz cx="9144000" cy="6858000" type="screen4x3"/>
  <p:notesSz cx="6645275" cy="9777413"/>
  <p:defaultTextStyle>
    <a:defPPr>
      <a:defRPr lang="it-IT"/>
    </a:defPPr>
    <a:lvl1pPr algn="l" rtl="0" fontAlgn="base">
      <a:spcBef>
        <a:spcPct val="0"/>
      </a:spcBef>
      <a:spcAft>
        <a:spcPct val="0"/>
      </a:spcAft>
      <a:defRPr kern="1200">
        <a:solidFill>
          <a:schemeClr val="tx1"/>
        </a:solidFill>
        <a:latin typeface="Times New Roman" charset="0"/>
        <a:ea typeface="+mn-ea"/>
        <a:cs typeface="+mn-cs"/>
      </a:defRPr>
    </a:lvl1pPr>
    <a:lvl2pPr marL="457200" algn="l" rtl="0" fontAlgn="base">
      <a:spcBef>
        <a:spcPct val="0"/>
      </a:spcBef>
      <a:spcAft>
        <a:spcPct val="0"/>
      </a:spcAft>
      <a:defRPr kern="1200">
        <a:solidFill>
          <a:schemeClr val="tx1"/>
        </a:solidFill>
        <a:latin typeface="Times New Roman" charset="0"/>
        <a:ea typeface="+mn-ea"/>
        <a:cs typeface="+mn-cs"/>
      </a:defRPr>
    </a:lvl2pPr>
    <a:lvl3pPr marL="914400" algn="l" rtl="0" fontAlgn="base">
      <a:spcBef>
        <a:spcPct val="0"/>
      </a:spcBef>
      <a:spcAft>
        <a:spcPct val="0"/>
      </a:spcAft>
      <a:defRPr kern="1200">
        <a:solidFill>
          <a:schemeClr val="tx1"/>
        </a:solidFill>
        <a:latin typeface="Times New Roman" charset="0"/>
        <a:ea typeface="+mn-ea"/>
        <a:cs typeface="+mn-cs"/>
      </a:defRPr>
    </a:lvl3pPr>
    <a:lvl4pPr marL="1371600" algn="l" rtl="0" fontAlgn="base">
      <a:spcBef>
        <a:spcPct val="0"/>
      </a:spcBef>
      <a:spcAft>
        <a:spcPct val="0"/>
      </a:spcAft>
      <a:defRPr kern="1200">
        <a:solidFill>
          <a:schemeClr val="tx1"/>
        </a:solidFill>
        <a:latin typeface="Times New Roman" charset="0"/>
        <a:ea typeface="+mn-ea"/>
        <a:cs typeface="+mn-cs"/>
      </a:defRPr>
    </a:lvl4pPr>
    <a:lvl5pPr marL="1828800" algn="l" rtl="0" fontAlgn="base">
      <a:spcBef>
        <a:spcPct val="0"/>
      </a:spcBef>
      <a:spcAft>
        <a:spcPct val="0"/>
      </a:spcAft>
      <a:defRPr kern="1200">
        <a:solidFill>
          <a:schemeClr val="tx1"/>
        </a:solidFill>
        <a:latin typeface="Times New Roman" charset="0"/>
        <a:ea typeface="+mn-ea"/>
        <a:cs typeface="+mn-cs"/>
      </a:defRPr>
    </a:lvl5pPr>
    <a:lvl6pPr marL="2286000" algn="l" defTabSz="914400" rtl="0" eaLnBrk="1" latinLnBrk="0" hangingPunct="1">
      <a:defRPr kern="1200">
        <a:solidFill>
          <a:schemeClr val="tx1"/>
        </a:solidFill>
        <a:latin typeface="Times New Roman" charset="0"/>
        <a:ea typeface="+mn-ea"/>
        <a:cs typeface="+mn-cs"/>
      </a:defRPr>
    </a:lvl6pPr>
    <a:lvl7pPr marL="2743200" algn="l" defTabSz="914400" rtl="0" eaLnBrk="1" latinLnBrk="0" hangingPunct="1">
      <a:defRPr kern="1200">
        <a:solidFill>
          <a:schemeClr val="tx1"/>
        </a:solidFill>
        <a:latin typeface="Times New Roman" charset="0"/>
        <a:ea typeface="+mn-ea"/>
        <a:cs typeface="+mn-cs"/>
      </a:defRPr>
    </a:lvl7pPr>
    <a:lvl8pPr marL="3200400" algn="l" defTabSz="914400" rtl="0" eaLnBrk="1" latinLnBrk="0" hangingPunct="1">
      <a:defRPr kern="1200">
        <a:solidFill>
          <a:schemeClr val="tx1"/>
        </a:solidFill>
        <a:latin typeface="Times New Roman" charset="0"/>
        <a:ea typeface="+mn-ea"/>
        <a:cs typeface="+mn-cs"/>
      </a:defRPr>
    </a:lvl8pPr>
    <a:lvl9pPr marL="3657600" algn="l" defTabSz="914400" rtl="0" eaLnBrk="1" latinLnBrk="0" hangingPunct="1">
      <a:defRPr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0000"/>
    <a:srgbClr val="0033CC"/>
    <a:srgbClr val="008080"/>
    <a:srgbClr val="660033"/>
    <a:srgbClr val="FFCCFF"/>
    <a:srgbClr val="CCFF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106" autoAdjust="0"/>
    <p:restoredTop sz="90929"/>
  </p:normalViewPr>
  <p:slideViewPr>
    <p:cSldViewPr>
      <p:cViewPr>
        <p:scale>
          <a:sx n="100" d="100"/>
          <a:sy n="100" d="100"/>
        </p:scale>
        <p:origin x="-115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026"/>
          <p:cNvSpPr>
            <a:spLocks noGrp="1" noChangeArrowheads="1"/>
          </p:cNvSpPr>
          <p:nvPr>
            <p:ph type="hdr" sz="quarter"/>
          </p:nvPr>
        </p:nvSpPr>
        <p:spPr bwMode="auto">
          <a:xfrm>
            <a:off x="0" y="0"/>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25603" name="Rectangle 1027"/>
          <p:cNvSpPr>
            <a:spLocks noGrp="1" noChangeArrowheads="1"/>
          </p:cNvSpPr>
          <p:nvPr>
            <p:ph type="dt" sz="quarter" idx="1"/>
          </p:nvPr>
        </p:nvSpPr>
        <p:spPr bwMode="auto">
          <a:xfrm>
            <a:off x="3765550" y="0"/>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it-IT"/>
          </a:p>
        </p:txBody>
      </p:sp>
      <p:sp>
        <p:nvSpPr>
          <p:cNvPr id="25604" name="Rectangle 1028"/>
          <p:cNvSpPr>
            <a:spLocks noGrp="1" noChangeArrowheads="1"/>
          </p:cNvSpPr>
          <p:nvPr>
            <p:ph type="ftr" sz="quarter" idx="2"/>
          </p:nvPr>
        </p:nvSpPr>
        <p:spPr bwMode="auto">
          <a:xfrm>
            <a:off x="0" y="9288463"/>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it-IT"/>
          </a:p>
        </p:txBody>
      </p:sp>
      <p:sp>
        <p:nvSpPr>
          <p:cNvPr id="25605" name="Rectangle 1029"/>
          <p:cNvSpPr>
            <a:spLocks noGrp="1" noChangeArrowheads="1"/>
          </p:cNvSpPr>
          <p:nvPr>
            <p:ph type="sldNum" sz="quarter" idx="3"/>
          </p:nvPr>
        </p:nvSpPr>
        <p:spPr bwMode="auto">
          <a:xfrm>
            <a:off x="3765550" y="9288463"/>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9C99F2C-87EE-4B08-9705-1277AB45FCDF}" type="slidenum">
              <a:rPr lang="it-IT"/>
              <a:pPr>
                <a:defRPr/>
              </a:pPr>
              <a:t>‹N›</a:t>
            </a:fld>
            <a:endParaRPr lang="it-IT"/>
          </a:p>
        </p:txBody>
      </p:sp>
    </p:spTree>
    <p:extLst>
      <p:ext uri="{BB962C8B-B14F-4D97-AF65-F5344CB8AC3E}">
        <p14:creationId xmlns:p14="http://schemas.microsoft.com/office/powerpoint/2010/main" val="496694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79725" cy="48895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63963" y="0"/>
            <a:ext cx="2879725" cy="488950"/>
          </a:xfrm>
          <a:prstGeom prst="rect">
            <a:avLst/>
          </a:prstGeom>
        </p:spPr>
        <p:txBody>
          <a:bodyPr vert="horz" lIns="91440" tIns="45720" rIns="91440" bIns="45720" rtlCol="0"/>
          <a:lstStyle>
            <a:lvl1pPr algn="r">
              <a:defRPr sz="1200"/>
            </a:lvl1pPr>
          </a:lstStyle>
          <a:p>
            <a:fld id="{8C7A130A-11D0-48E4-8A22-D692DA236439}" type="datetimeFigureOut">
              <a:rPr lang="it-IT" smtClean="0"/>
              <a:t>21/02/2017</a:t>
            </a:fld>
            <a:endParaRPr lang="it-IT"/>
          </a:p>
        </p:txBody>
      </p:sp>
      <p:sp>
        <p:nvSpPr>
          <p:cNvPr id="4" name="Segnaposto immagine diapositiva 3"/>
          <p:cNvSpPr>
            <a:spLocks noGrp="1" noRot="1" noChangeAspect="1"/>
          </p:cNvSpPr>
          <p:nvPr>
            <p:ph type="sldImg" idx="2"/>
          </p:nvPr>
        </p:nvSpPr>
        <p:spPr>
          <a:xfrm>
            <a:off x="877888" y="733425"/>
            <a:ext cx="4889500" cy="36671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5163" y="4645025"/>
            <a:ext cx="5314950" cy="4398963"/>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286875"/>
            <a:ext cx="2879725" cy="48895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63963" y="9286875"/>
            <a:ext cx="2879725" cy="488950"/>
          </a:xfrm>
          <a:prstGeom prst="rect">
            <a:avLst/>
          </a:prstGeom>
        </p:spPr>
        <p:txBody>
          <a:bodyPr vert="horz" lIns="91440" tIns="45720" rIns="91440" bIns="45720" rtlCol="0" anchor="b"/>
          <a:lstStyle>
            <a:lvl1pPr algn="r">
              <a:defRPr sz="1200"/>
            </a:lvl1pPr>
          </a:lstStyle>
          <a:p>
            <a:fld id="{F68ECF54-1370-44E5-9E59-5157A2420DAB}" type="slidenum">
              <a:rPr lang="it-IT" smtClean="0"/>
              <a:t>‹N›</a:t>
            </a:fld>
            <a:endParaRPr lang="it-IT"/>
          </a:p>
        </p:txBody>
      </p:sp>
    </p:spTree>
    <p:extLst>
      <p:ext uri="{BB962C8B-B14F-4D97-AF65-F5344CB8AC3E}">
        <p14:creationId xmlns:p14="http://schemas.microsoft.com/office/powerpoint/2010/main" val="355002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68ECF54-1370-44E5-9E59-5157A2420DAB}" type="slidenum">
              <a:rPr lang="it-IT" smtClean="0"/>
              <a:t>17</a:t>
            </a:fld>
            <a:endParaRPr lang="it-IT"/>
          </a:p>
        </p:txBody>
      </p:sp>
    </p:spTree>
    <p:extLst>
      <p:ext uri="{BB962C8B-B14F-4D97-AF65-F5344CB8AC3E}">
        <p14:creationId xmlns:p14="http://schemas.microsoft.com/office/powerpoint/2010/main" val="2323830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6BDA002-90A2-4948-9D49-42CAA53E91FC}" type="slidenum">
              <a:rPr lang="it-IT"/>
              <a:pPr>
                <a:defRPr/>
              </a:pPr>
              <a:t>‹N›</a:t>
            </a:fld>
            <a:endParaRPr lang="it-IT"/>
          </a:p>
        </p:txBody>
      </p:sp>
    </p:spTree>
    <p:extLst>
      <p:ext uri="{BB962C8B-B14F-4D97-AF65-F5344CB8AC3E}">
        <p14:creationId xmlns:p14="http://schemas.microsoft.com/office/powerpoint/2010/main" val="2325178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BB52D51-E6AA-4CD6-B00A-F4753395A199}" type="slidenum">
              <a:rPr lang="it-IT"/>
              <a:pPr>
                <a:defRPr/>
              </a:pPr>
              <a:t>‹N›</a:t>
            </a:fld>
            <a:endParaRPr lang="it-IT"/>
          </a:p>
        </p:txBody>
      </p:sp>
    </p:spTree>
    <p:extLst>
      <p:ext uri="{BB962C8B-B14F-4D97-AF65-F5344CB8AC3E}">
        <p14:creationId xmlns:p14="http://schemas.microsoft.com/office/powerpoint/2010/main" val="141048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CDC67AF-2D74-4F71-B1D4-86A8AD0A6F1A}" type="slidenum">
              <a:rPr lang="it-IT"/>
              <a:pPr>
                <a:defRPr/>
              </a:pPr>
              <a:t>‹N›</a:t>
            </a:fld>
            <a:endParaRPr lang="it-IT"/>
          </a:p>
        </p:txBody>
      </p:sp>
    </p:spTree>
    <p:extLst>
      <p:ext uri="{BB962C8B-B14F-4D97-AF65-F5344CB8AC3E}">
        <p14:creationId xmlns:p14="http://schemas.microsoft.com/office/powerpoint/2010/main" val="2282219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5A0349E-EB78-41BB-8917-63DBAD9C3042}" type="slidenum">
              <a:rPr lang="it-IT"/>
              <a:pPr>
                <a:defRPr/>
              </a:pPr>
              <a:t>‹N›</a:t>
            </a:fld>
            <a:endParaRPr lang="it-IT"/>
          </a:p>
        </p:txBody>
      </p:sp>
    </p:spTree>
    <p:extLst>
      <p:ext uri="{BB962C8B-B14F-4D97-AF65-F5344CB8AC3E}">
        <p14:creationId xmlns:p14="http://schemas.microsoft.com/office/powerpoint/2010/main" val="4123387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6CA19C0-FF4E-49C9-8FE2-9078FFB5BD37}" type="slidenum">
              <a:rPr lang="it-IT"/>
              <a:pPr>
                <a:defRPr/>
              </a:pPr>
              <a:t>‹N›</a:t>
            </a:fld>
            <a:endParaRPr lang="it-IT"/>
          </a:p>
        </p:txBody>
      </p:sp>
    </p:spTree>
    <p:extLst>
      <p:ext uri="{BB962C8B-B14F-4D97-AF65-F5344CB8AC3E}">
        <p14:creationId xmlns:p14="http://schemas.microsoft.com/office/powerpoint/2010/main" val="3969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655077A-1D3F-4DD2-86A7-4337E288DDA8}" type="slidenum">
              <a:rPr lang="it-IT"/>
              <a:pPr>
                <a:defRPr/>
              </a:pPr>
              <a:t>‹N›</a:t>
            </a:fld>
            <a:endParaRPr lang="it-IT"/>
          </a:p>
        </p:txBody>
      </p:sp>
    </p:spTree>
    <p:extLst>
      <p:ext uri="{BB962C8B-B14F-4D97-AF65-F5344CB8AC3E}">
        <p14:creationId xmlns:p14="http://schemas.microsoft.com/office/powerpoint/2010/main" val="303623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7D3EFADF-6FEC-4C4F-8C23-67C5FD405F35}" type="slidenum">
              <a:rPr lang="it-IT"/>
              <a:pPr>
                <a:defRPr/>
              </a:pPr>
              <a:t>‹N›</a:t>
            </a:fld>
            <a:endParaRPr lang="it-IT"/>
          </a:p>
        </p:txBody>
      </p:sp>
    </p:spTree>
    <p:extLst>
      <p:ext uri="{BB962C8B-B14F-4D97-AF65-F5344CB8AC3E}">
        <p14:creationId xmlns:p14="http://schemas.microsoft.com/office/powerpoint/2010/main" val="16625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4EADF138-444A-441C-B74A-A0239927D891}" type="slidenum">
              <a:rPr lang="it-IT"/>
              <a:pPr>
                <a:defRPr/>
              </a:pPr>
              <a:t>‹N›</a:t>
            </a:fld>
            <a:endParaRPr lang="it-IT"/>
          </a:p>
        </p:txBody>
      </p:sp>
    </p:spTree>
    <p:extLst>
      <p:ext uri="{BB962C8B-B14F-4D97-AF65-F5344CB8AC3E}">
        <p14:creationId xmlns:p14="http://schemas.microsoft.com/office/powerpoint/2010/main" val="116800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4ED86EC7-64B5-426E-A495-C015BD9D13ED}" type="slidenum">
              <a:rPr lang="it-IT"/>
              <a:pPr>
                <a:defRPr/>
              </a:pPr>
              <a:t>‹N›</a:t>
            </a:fld>
            <a:endParaRPr lang="it-IT"/>
          </a:p>
        </p:txBody>
      </p:sp>
    </p:spTree>
    <p:extLst>
      <p:ext uri="{BB962C8B-B14F-4D97-AF65-F5344CB8AC3E}">
        <p14:creationId xmlns:p14="http://schemas.microsoft.com/office/powerpoint/2010/main" val="3539733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4C0F9CF0-3E61-4AB0-9B73-2329F4D1BCCA}" type="slidenum">
              <a:rPr lang="it-IT"/>
              <a:pPr>
                <a:defRPr/>
              </a:pPr>
              <a:t>‹N›</a:t>
            </a:fld>
            <a:endParaRPr lang="it-IT"/>
          </a:p>
        </p:txBody>
      </p:sp>
    </p:spTree>
    <p:extLst>
      <p:ext uri="{BB962C8B-B14F-4D97-AF65-F5344CB8AC3E}">
        <p14:creationId xmlns:p14="http://schemas.microsoft.com/office/powerpoint/2010/main" val="2927353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12212190-7BA1-439D-9156-6242F80C2984}" type="slidenum">
              <a:rPr lang="it-IT"/>
              <a:pPr>
                <a:defRPr/>
              </a:pPr>
              <a:t>‹N›</a:t>
            </a:fld>
            <a:endParaRPr lang="it-IT"/>
          </a:p>
        </p:txBody>
      </p:sp>
    </p:spTree>
    <p:extLst>
      <p:ext uri="{BB962C8B-B14F-4D97-AF65-F5344CB8AC3E}">
        <p14:creationId xmlns:p14="http://schemas.microsoft.com/office/powerpoint/2010/main" val="1337112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0CA4C2D-ED9A-466F-96B7-5381676A5C04}"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905000" y="533400"/>
            <a:ext cx="5410200" cy="15621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a:latin typeface="Century Gothic" pitchFamily="34" charset="0"/>
              </a:rPr>
              <a:t>DOMANDA, OFFERTA </a:t>
            </a:r>
          </a:p>
          <a:p>
            <a:pPr algn="ctr" eaLnBrk="1" hangingPunct="1"/>
            <a:endParaRPr lang="it-IT" altLang="it-IT" sz="2400">
              <a:latin typeface="Century Gothic" pitchFamily="34" charset="0"/>
            </a:endParaRPr>
          </a:p>
          <a:p>
            <a:pPr algn="ctr" eaLnBrk="1" hangingPunct="1"/>
            <a:r>
              <a:rPr lang="it-IT" altLang="it-IT" sz="2400">
                <a:latin typeface="Century Gothic" pitchFamily="34" charset="0"/>
              </a:rPr>
              <a:t>E ANALISI DI POLITICA ECONOMICA</a:t>
            </a:r>
          </a:p>
          <a:p>
            <a:pPr algn="ctr" eaLnBrk="1" hangingPunct="1"/>
            <a:endParaRPr lang="it-IT" altLang="it-IT" sz="2400">
              <a:latin typeface="Century Gothic" pitchFamily="34" charset="0"/>
            </a:endParaRPr>
          </a:p>
        </p:txBody>
      </p:sp>
      <p:grpSp>
        <p:nvGrpSpPr>
          <p:cNvPr id="2055" name="Group 7"/>
          <p:cNvGrpSpPr>
            <a:grpSpLocks/>
          </p:cNvGrpSpPr>
          <p:nvPr/>
        </p:nvGrpSpPr>
        <p:grpSpPr bwMode="auto">
          <a:xfrm>
            <a:off x="2514600" y="1752600"/>
            <a:ext cx="4706938" cy="3375025"/>
            <a:chOff x="1584" y="1104"/>
            <a:chExt cx="2965" cy="2126"/>
          </a:xfrm>
        </p:grpSpPr>
        <p:sp>
          <p:nvSpPr>
            <p:cNvPr id="2052" name="Text Box 3"/>
            <p:cNvSpPr txBox="1">
              <a:spLocks noChangeArrowheads="1"/>
            </p:cNvSpPr>
            <p:nvPr/>
          </p:nvSpPr>
          <p:spPr bwMode="auto">
            <a:xfrm>
              <a:off x="1584" y="2016"/>
              <a:ext cx="2965" cy="1214"/>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buFontTx/>
                <a:buBlip>
                  <a:blip r:embed="rId2"/>
                </a:buBlip>
              </a:pPr>
              <a:r>
                <a:rPr lang="it-IT" altLang="it-IT" sz="2400"/>
                <a:t> </a:t>
              </a:r>
              <a:r>
                <a:rPr lang="it-IT" altLang="it-IT" sz="2400">
                  <a:latin typeface="Century Gothic" pitchFamily="34" charset="0"/>
                </a:rPr>
                <a:t>PREZZI REGOLAMENTATI</a:t>
              </a:r>
            </a:p>
            <a:p>
              <a:pPr eaLnBrk="1" hangingPunct="1"/>
              <a:endParaRPr lang="it-IT" altLang="it-IT" sz="2400">
                <a:latin typeface="Century Gothic" pitchFamily="34" charset="0"/>
              </a:endParaRPr>
            </a:p>
            <a:p>
              <a:pPr eaLnBrk="1" hangingPunct="1">
                <a:buFontTx/>
                <a:buBlip>
                  <a:blip r:embed="rId2"/>
                </a:buBlip>
              </a:pPr>
              <a:r>
                <a:rPr lang="it-IT" altLang="it-IT" sz="2400">
                  <a:latin typeface="Century Gothic" pitchFamily="34" charset="0"/>
                </a:rPr>
                <a:t> CONTROLLI SULLE QUANTITA’</a:t>
              </a:r>
            </a:p>
            <a:p>
              <a:pPr eaLnBrk="1" hangingPunct="1"/>
              <a:endParaRPr lang="it-IT" altLang="it-IT" sz="2400">
                <a:latin typeface="Century Gothic" pitchFamily="34" charset="0"/>
              </a:endParaRPr>
            </a:p>
            <a:p>
              <a:pPr eaLnBrk="1" hangingPunct="1">
                <a:buFontTx/>
                <a:buBlip>
                  <a:blip r:embed="rId2"/>
                </a:buBlip>
              </a:pPr>
              <a:r>
                <a:rPr lang="it-IT" altLang="it-IT" sz="2400">
                  <a:latin typeface="Century Gothic" pitchFamily="34" charset="0"/>
                </a:rPr>
                <a:t> IMPOSTE</a:t>
              </a:r>
              <a:r>
                <a:rPr lang="it-IT" altLang="it-IT" sz="2400"/>
                <a:t> </a:t>
              </a:r>
            </a:p>
          </p:txBody>
        </p:sp>
        <p:grpSp>
          <p:nvGrpSpPr>
            <p:cNvPr id="2053" name="Group 4"/>
            <p:cNvGrpSpPr>
              <a:grpSpLocks/>
            </p:cNvGrpSpPr>
            <p:nvPr/>
          </p:nvGrpSpPr>
          <p:grpSpPr bwMode="auto">
            <a:xfrm>
              <a:off x="2400" y="1104"/>
              <a:ext cx="2112" cy="912"/>
              <a:chOff x="2400" y="1104"/>
              <a:chExt cx="2112" cy="912"/>
            </a:xfrm>
          </p:grpSpPr>
          <p:sp>
            <p:nvSpPr>
              <p:cNvPr id="2054" name="Line 5"/>
              <p:cNvSpPr>
                <a:spLocks noChangeShapeType="1"/>
              </p:cNvSpPr>
              <p:nvPr/>
            </p:nvSpPr>
            <p:spPr bwMode="auto">
              <a:xfrm>
                <a:off x="2400" y="1104"/>
                <a:ext cx="2112" cy="0"/>
              </a:xfrm>
              <a:prstGeom prst="line">
                <a:avLst/>
              </a:prstGeom>
              <a:noFill/>
              <a:ln w="5715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 name="Line 6"/>
              <p:cNvSpPr>
                <a:spLocks noChangeShapeType="1"/>
              </p:cNvSpPr>
              <p:nvPr/>
            </p:nvSpPr>
            <p:spPr bwMode="auto">
              <a:xfrm>
                <a:off x="3360" y="1104"/>
                <a:ext cx="0" cy="912"/>
              </a:xfrm>
              <a:prstGeom prst="line">
                <a:avLst/>
              </a:prstGeom>
              <a:noFill/>
              <a:ln w="571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55"/>
                                        </p:tgtEl>
                                        <p:attrNameLst>
                                          <p:attrName>style.visibility</p:attrName>
                                        </p:attrNameLst>
                                      </p:cBhvr>
                                      <p:to>
                                        <p:strVal val="visible"/>
                                      </p:to>
                                    </p:set>
                                    <p:anim calcmode="lin" valueType="num">
                                      <p:cBhvr additive="base">
                                        <p:cTn id="7" dur="500" fill="hold"/>
                                        <p:tgtEl>
                                          <p:spTgt spid="2055"/>
                                        </p:tgtEl>
                                        <p:attrNameLst>
                                          <p:attrName>ppt_x</p:attrName>
                                        </p:attrNameLst>
                                      </p:cBhvr>
                                      <p:tavLst>
                                        <p:tav tm="0">
                                          <p:val>
                                            <p:strVal val="#ppt_x"/>
                                          </p:val>
                                        </p:tav>
                                        <p:tav tm="100000">
                                          <p:val>
                                            <p:strVal val="#ppt_x"/>
                                          </p:val>
                                        </p:tav>
                                      </p:tavLst>
                                    </p:anim>
                                    <p:anim calcmode="lin" valueType="num">
                                      <p:cBhvr additive="base">
                                        <p:cTn id="8"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2365375" y="457200"/>
            <a:ext cx="5103813"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a:latin typeface="Century Gothic" pitchFamily="34" charset="0"/>
              </a:rPr>
              <a:t>I controlli sulla quantità: le QUOTE</a:t>
            </a:r>
            <a:endParaRPr lang="it-IT" altLang="it-IT" sz="2400" i="1">
              <a:latin typeface="Century Gothic" pitchFamily="34" charset="0"/>
            </a:endParaRPr>
          </a:p>
        </p:txBody>
      </p:sp>
      <p:sp>
        <p:nvSpPr>
          <p:cNvPr id="11267" name="Text Box 3"/>
          <p:cNvSpPr txBox="1">
            <a:spLocks noChangeArrowheads="1"/>
          </p:cNvSpPr>
          <p:nvPr/>
        </p:nvSpPr>
        <p:spPr bwMode="auto">
          <a:xfrm>
            <a:off x="5791200" y="1295400"/>
            <a:ext cx="2882900" cy="952500"/>
          </a:xfrm>
          <a:prstGeom prst="rect">
            <a:avLst/>
          </a:prstGeom>
          <a:noFill/>
          <a:ln w="952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b="1" u="sng">
                <a:latin typeface="Sylfaen" pitchFamily="18" charset="0"/>
              </a:rPr>
              <a:t>LIMITE DI QUOTA</a:t>
            </a:r>
          </a:p>
          <a:p>
            <a:pPr eaLnBrk="1" hangingPunct="1"/>
            <a:r>
              <a:rPr lang="it-IT" altLang="it-IT" sz="1400">
                <a:latin typeface="Sylfaen" pitchFamily="18" charset="0"/>
              </a:rPr>
              <a:t>La massima quantità di un bene che può essere legalmente scambiata nel mercato (sistema delle LICENZE).</a:t>
            </a:r>
          </a:p>
        </p:txBody>
      </p:sp>
      <p:grpSp>
        <p:nvGrpSpPr>
          <p:cNvPr id="11268" name="Group 57"/>
          <p:cNvGrpSpPr>
            <a:grpSpLocks/>
          </p:cNvGrpSpPr>
          <p:nvPr/>
        </p:nvGrpSpPr>
        <p:grpSpPr bwMode="auto">
          <a:xfrm>
            <a:off x="1003300" y="1524000"/>
            <a:ext cx="5715000" cy="4289425"/>
            <a:chOff x="632" y="960"/>
            <a:chExt cx="3600" cy="2702"/>
          </a:xfrm>
        </p:grpSpPr>
        <p:sp>
          <p:nvSpPr>
            <p:cNvPr id="11291" name="Text Box 19"/>
            <p:cNvSpPr txBox="1">
              <a:spLocks noChangeArrowheads="1"/>
            </p:cNvSpPr>
            <p:nvPr/>
          </p:nvSpPr>
          <p:spPr bwMode="auto">
            <a:xfrm>
              <a:off x="968" y="2046"/>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grpSp>
          <p:nvGrpSpPr>
            <p:cNvPr id="11292" name="Group 56"/>
            <p:cNvGrpSpPr>
              <a:grpSpLocks/>
            </p:cNvGrpSpPr>
            <p:nvPr/>
          </p:nvGrpSpPr>
          <p:grpSpPr bwMode="auto">
            <a:xfrm>
              <a:off x="632" y="960"/>
              <a:ext cx="3600" cy="2702"/>
              <a:chOff x="632" y="960"/>
              <a:chExt cx="3600" cy="2702"/>
            </a:xfrm>
          </p:grpSpPr>
          <p:sp>
            <p:nvSpPr>
              <p:cNvPr id="11293" name="Text Box 21"/>
              <p:cNvSpPr txBox="1">
                <a:spLocks noChangeArrowheads="1"/>
              </p:cNvSpPr>
              <p:nvPr/>
            </p:nvSpPr>
            <p:spPr bwMode="auto">
              <a:xfrm>
                <a:off x="3275" y="1390"/>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1294" name="Text Box 22"/>
              <p:cNvSpPr txBox="1">
                <a:spLocks noChangeArrowheads="1"/>
              </p:cNvSpPr>
              <p:nvPr/>
            </p:nvSpPr>
            <p:spPr bwMode="auto">
              <a:xfrm>
                <a:off x="3432" y="2811"/>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grpSp>
            <p:nvGrpSpPr>
              <p:cNvPr id="11295" name="Group 55"/>
              <p:cNvGrpSpPr>
                <a:grpSpLocks/>
              </p:cNvGrpSpPr>
              <p:nvPr/>
            </p:nvGrpSpPr>
            <p:grpSpPr bwMode="auto">
              <a:xfrm>
                <a:off x="632" y="960"/>
                <a:ext cx="3600" cy="2702"/>
                <a:chOff x="632" y="960"/>
                <a:chExt cx="3600" cy="2702"/>
              </a:xfrm>
            </p:grpSpPr>
            <p:sp>
              <p:nvSpPr>
                <p:cNvPr id="11296" name="Line 15"/>
                <p:cNvSpPr>
                  <a:spLocks noChangeShapeType="1"/>
                </p:cNvSpPr>
                <p:nvPr/>
              </p:nvSpPr>
              <p:spPr bwMode="auto">
                <a:xfrm>
                  <a:off x="1440" y="1584"/>
                  <a:ext cx="2000" cy="131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297" name="Line 16"/>
                <p:cNvSpPr>
                  <a:spLocks noChangeShapeType="1"/>
                </p:cNvSpPr>
                <p:nvPr/>
              </p:nvSpPr>
              <p:spPr bwMode="auto">
                <a:xfrm flipV="1">
                  <a:off x="1492" y="1554"/>
                  <a:ext cx="1730" cy="1311"/>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1298" name="Group 54"/>
                <p:cNvGrpSpPr>
                  <a:grpSpLocks/>
                </p:cNvGrpSpPr>
                <p:nvPr/>
              </p:nvGrpSpPr>
              <p:grpSpPr bwMode="auto">
                <a:xfrm>
                  <a:off x="632" y="960"/>
                  <a:ext cx="3600" cy="2702"/>
                  <a:chOff x="632" y="960"/>
                  <a:chExt cx="3600" cy="2702"/>
                </a:xfrm>
              </p:grpSpPr>
              <p:sp>
                <p:nvSpPr>
                  <p:cNvPr id="11299" name="Line 13"/>
                  <p:cNvSpPr>
                    <a:spLocks noChangeShapeType="1"/>
                  </p:cNvSpPr>
                  <p:nvPr/>
                </p:nvSpPr>
                <p:spPr bwMode="auto">
                  <a:xfrm>
                    <a:off x="1283" y="1117"/>
                    <a:ext cx="0" cy="2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00" name="Line 14"/>
                  <p:cNvSpPr>
                    <a:spLocks noChangeShapeType="1"/>
                  </p:cNvSpPr>
                  <p:nvPr/>
                </p:nvSpPr>
                <p:spPr bwMode="auto">
                  <a:xfrm>
                    <a:off x="1283" y="3357"/>
                    <a:ext cx="230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01" name="Text Box 17"/>
                  <p:cNvSpPr txBox="1">
                    <a:spLocks noChangeArrowheads="1"/>
                  </p:cNvSpPr>
                  <p:nvPr/>
                </p:nvSpPr>
                <p:spPr bwMode="auto">
                  <a:xfrm>
                    <a:off x="632" y="960"/>
                    <a:ext cx="72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i="1">
                        <a:latin typeface="Lucida Sans Unicode" pitchFamily="34" charset="0"/>
                      </a:rPr>
                      <a:t>corsa</a:t>
                    </a:r>
                  </a:p>
                </p:txBody>
              </p:sp>
              <p:sp>
                <p:nvSpPr>
                  <p:cNvPr id="11302" name="Text Box 18"/>
                  <p:cNvSpPr txBox="1">
                    <a:spLocks noChangeArrowheads="1"/>
                  </p:cNvSpPr>
                  <p:nvPr/>
                </p:nvSpPr>
                <p:spPr bwMode="auto">
                  <a:xfrm>
                    <a:off x="3538" y="3412"/>
                    <a:ext cx="69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i="1">
                        <a:latin typeface="Lucida Sans Unicode" pitchFamily="34" charset="0"/>
                      </a:rPr>
                      <a:t>taxi</a:t>
                    </a:r>
                  </a:p>
                </p:txBody>
              </p:sp>
              <p:sp>
                <p:nvSpPr>
                  <p:cNvPr id="11303" name="Rectangle 20"/>
                  <p:cNvSpPr>
                    <a:spLocks noChangeArrowheads="1"/>
                  </p:cNvSpPr>
                  <p:nvPr/>
                </p:nvSpPr>
                <p:spPr bwMode="auto">
                  <a:xfrm>
                    <a:off x="2174" y="3412"/>
                    <a:ext cx="29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1304" name="Line 23"/>
                  <p:cNvSpPr>
                    <a:spLocks noChangeShapeType="1"/>
                  </p:cNvSpPr>
                  <p:nvPr/>
                </p:nvSpPr>
                <p:spPr bwMode="auto">
                  <a:xfrm flipH="1">
                    <a:off x="1283" y="2210"/>
                    <a:ext cx="11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05" name="Line 24"/>
                  <p:cNvSpPr>
                    <a:spLocks noChangeShapeType="1"/>
                  </p:cNvSpPr>
                  <p:nvPr/>
                </p:nvSpPr>
                <p:spPr bwMode="auto">
                  <a:xfrm>
                    <a:off x="2383" y="2210"/>
                    <a:ext cx="0" cy="114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grpSp>
        <p:nvGrpSpPr>
          <p:cNvPr id="16422" name="Group 38"/>
          <p:cNvGrpSpPr>
            <a:grpSpLocks/>
          </p:cNvGrpSpPr>
          <p:nvPr/>
        </p:nvGrpSpPr>
        <p:grpSpPr bwMode="auto">
          <a:xfrm>
            <a:off x="228600" y="2438400"/>
            <a:ext cx="2803525" cy="3368675"/>
            <a:chOff x="144" y="1536"/>
            <a:chExt cx="1766" cy="2122"/>
          </a:xfrm>
        </p:grpSpPr>
        <p:sp>
          <p:nvSpPr>
            <p:cNvPr id="11281" name="Rectangle 11"/>
            <p:cNvSpPr>
              <a:spLocks noChangeArrowheads="1"/>
            </p:cNvSpPr>
            <p:nvPr/>
          </p:nvSpPr>
          <p:spPr bwMode="auto">
            <a:xfrm>
              <a:off x="1592" y="3408"/>
              <a:ext cx="3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D</a:t>
              </a:r>
            </a:p>
          </p:txBody>
        </p:sp>
        <p:sp>
          <p:nvSpPr>
            <p:cNvPr id="11282" name="Line 25"/>
            <p:cNvSpPr>
              <a:spLocks noChangeShapeType="1"/>
            </p:cNvSpPr>
            <p:nvPr/>
          </p:nvSpPr>
          <p:spPr bwMode="auto">
            <a:xfrm>
              <a:off x="1728" y="1776"/>
              <a:ext cx="0" cy="1584"/>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283" name="Line 27"/>
            <p:cNvSpPr>
              <a:spLocks noChangeShapeType="1"/>
            </p:cNvSpPr>
            <p:nvPr/>
          </p:nvSpPr>
          <p:spPr bwMode="auto">
            <a:xfrm flipH="1">
              <a:off x="1256" y="1776"/>
              <a:ext cx="480" cy="0"/>
            </a:xfrm>
            <a:prstGeom prst="line">
              <a:avLst/>
            </a:prstGeom>
            <a:noFill/>
            <a:ln w="9525">
              <a:solidFill>
                <a:srgbClr val="0066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284" name="Line 28"/>
            <p:cNvSpPr>
              <a:spLocks noChangeShapeType="1"/>
            </p:cNvSpPr>
            <p:nvPr/>
          </p:nvSpPr>
          <p:spPr bwMode="auto">
            <a:xfrm flipH="1">
              <a:off x="1256" y="2688"/>
              <a:ext cx="480" cy="0"/>
            </a:xfrm>
            <a:prstGeom prst="line">
              <a:avLst/>
            </a:prstGeom>
            <a:noFill/>
            <a:ln w="9525">
              <a:solidFill>
                <a:srgbClr val="FF99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1285" name="Group 36"/>
            <p:cNvGrpSpPr>
              <a:grpSpLocks/>
            </p:cNvGrpSpPr>
            <p:nvPr/>
          </p:nvGrpSpPr>
          <p:grpSpPr bwMode="auto">
            <a:xfrm>
              <a:off x="192" y="2544"/>
              <a:ext cx="985" cy="298"/>
              <a:chOff x="192" y="2544"/>
              <a:chExt cx="985" cy="298"/>
            </a:xfrm>
          </p:grpSpPr>
          <p:sp>
            <p:nvSpPr>
              <p:cNvPr id="11289" name="Rectangle 30"/>
              <p:cNvSpPr>
                <a:spLocks noChangeArrowheads="1"/>
              </p:cNvSpPr>
              <p:nvPr/>
            </p:nvSpPr>
            <p:spPr bwMode="auto">
              <a:xfrm>
                <a:off x="192" y="2544"/>
                <a:ext cx="54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9900"/>
                    </a:solidFill>
                    <a:latin typeface="Lucida Sans Unicode" pitchFamily="34" charset="0"/>
                  </a:rPr>
                  <a:t>P</a:t>
                </a:r>
                <a:r>
                  <a:rPr lang="it-IT" altLang="it-IT" sz="2000" baseline="-25000">
                    <a:solidFill>
                      <a:srgbClr val="FF9900"/>
                    </a:solidFill>
                    <a:latin typeface="Lucida Sans Unicode" pitchFamily="34" charset="0"/>
                  </a:rPr>
                  <a:t>offerta</a:t>
                </a:r>
              </a:p>
            </p:txBody>
          </p:sp>
          <p:sp>
            <p:nvSpPr>
              <p:cNvPr id="11290" name="Rectangle 33"/>
              <p:cNvSpPr>
                <a:spLocks noChangeArrowheads="1"/>
              </p:cNvSpPr>
              <p:nvPr/>
            </p:nvSpPr>
            <p:spPr bwMode="auto">
              <a:xfrm>
                <a:off x="960" y="2592"/>
                <a:ext cx="21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9900"/>
                    </a:solidFill>
                    <a:latin typeface="Lucida Sans Unicode" pitchFamily="34" charset="0"/>
                  </a:rPr>
                  <a:t>4</a:t>
                </a:r>
                <a:endParaRPr lang="it-IT" altLang="it-IT" sz="2000" baseline="-25000">
                  <a:solidFill>
                    <a:srgbClr val="FF9900"/>
                  </a:solidFill>
                  <a:latin typeface="Lucida Sans Unicode" pitchFamily="34" charset="0"/>
                </a:endParaRPr>
              </a:p>
            </p:txBody>
          </p:sp>
        </p:grpSp>
        <p:grpSp>
          <p:nvGrpSpPr>
            <p:cNvPr id="11286" name="Group 35"/>
            <p:cNvGrpSpPr>
              <a:grpSpLocks/>
            </p:cNvGrpSpPr>
            <p:nvPr/>
          </p:nvGrpSpPr>
          <p:grpSpPr bwMode="auto">
            <a:xfrm>
              <a:off x="144" y="1536"/>
              <a:ext cx="1033" cy="346"/>
              <a:chOff x="144" y="1536"/>
              <a:chExt cx="1033" cy="346"/>
            </a:xfrm>
          </p:grpSpPr>
          <p:sp>
            <p:nvSpPr>
              <p:cNvPr id="11287" name="Rectangle 29"/>
              <p:cNvSpPr>
                <a:spLocks noChangeArrowheads="1"/>
              </p:cNvSpPr>
              <p:nvPr/>
            </p:nvSpPr>
            <p:spPr bwMode="auto">
              <a:xfrm>
                <a:off x="144" y="1536"/>
                <a:ext cx="67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0066FF"/>
                    </a:solidFill>
                    <a:latin typeface="Lucida Sans Unicode" pitchFamily="34" charset="0"/>
                  </a:rPr>
                  <a:t>P</a:t>
                </a:r>
                <a:r>
                  <a:rPr lang="it-IT" altLang="it-IT" sz="2000" baseline="-25000">
                    <a:solidFill>
                      <a:srgbClr val="0066FF"/>
                    </a:solidFill>
                    <a:latin typeface="Lucida Sans Unicode" pitchFamily="34" charset="0"/>
                  </a:rPr>
                  <a:t>domanda</a:t>
                </a:r>
              </a:p>
            </p:txBody>
          </p:sp>
          <p:sp>
            <p:nvSpPr>
              <p:cNvPr id="11288" name="Rectangle 34"/>
              <p:cNvSpPr>
                <a:spLocks noChangeArrowheads="1"/>
              </p:cNvSpPr>
              <p:nvPr/>
            </p:nvSpPr>
            <p:spPr bwMode="auto">
              <a:xfrm>
                <a:off x="960" y="1632"/>
                <a:ext cx="21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0066FF"/>
                    </a:solidFill>
                    <a:latin typeface="Lucida Sans Unicode" pitchFamily="34" charset="0"/>
                  </a:rPr>
                  <a:t>6</a:t>
                </a:r>
                <a:endParaRPr lang="it-IT" altLang="it-IT" sz="2000" baseline="-25000">
                  <a:solidFill>
                    <a:srgbClr val="0066FF"/>
                  </a:solidFill>
                  <a:latin typeface="Lucida Sans Unicode" pitchFamily="34" charset="0"/>
                </a:endParaRPr>
              </a:p>
            </p:txBody>
          </p:sp>
        </p:grpSp>
      </p:grpSp>
      <p:grpSp>
        <p:nvGrpSpPr>
          <p:cNvPr id="16437" name="Group 53"/>
          <p:cNvGrpSpPr>
            <a:grpSpLocks/>
          </p:cNvGrpSpPr>
          <p:nvPr/>
        </p:nvGrpSpPr>
        <p:grpSpPr bwMode="auto">
          <a:xfrm>
            <a:off x="2819400" y="2895600"/>
            <a:ext cx="6083300" cy="1295400"/>
            <a:chOff x="1776" y="1824"/>
            <a:chExt cx="3832" cy="816"/>
          </a:xfrm>
        </p:grpSpPr>
        <p:grpSp>
          <p:nvGrpSpPr>
            <p:cNvPr id="11276" name="Group 44"/>
            <p:cNvGrpSpPr>
              <a:grpSpLocks/>
            </p:cNvGrpSpPr>
            <p:nvPr/>
          </p:nvGrpSpPr>
          <p:grpSpPr bwMode="auto">
            <a:xfrm>
              <a:off x="1776" y="1824"/>
              <a:ext cx="1886" cy="816"/>
              <a:chOff x="1776" y="1824"/>
              <a:chExt cx="1886" cy="816"/>
            </a:xfrm>
          </p:grpSpPr>
          <p:sp>
            <p:nvSpPr>
              <p:cNvPr id="11278" name="Rectangle 39"/>
              <p:cNvSpPr>
                <a:spLocks noChangeArrowheads="1"/>
              </p:cNvSpPr>
              <p:nvPr/>
            </p:nvSpPr>
            <p:spPr bwMode="auto">
              <a:xfrm>
                <a:off x="2496" y="2105"/>
                <a:ext cx="116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u="sng">
                    <a:solidFill>
                      <a:srgbClr val="008000"/>
                    </a:solidFill>
                    <a:latin typeface="Lucida Sans Unicode" pitchFamily="34" charset="0"/>
                  </a:rPr>
                  <a:t>Rendita della quota</a:t>
                </a:r>
                <a:endParaRPr lang="it-IT" altLang="it-IT" sz="1400" u="sng" baseline="-25000">
                  <a:solidFill>
                    <a:srgbClr val="008000"/>
                  </a:solidFill>
                  <a:latin typeface="Lucida Sans Unicode" pitchFamily="34" charset="0"/>
                </a:endParaRPr>
              </a:p>
            </p:txBody>
          </p:sp>
          <p:sp>
            <p:nvSpPr>
              <p:cNvPr id="11279" name="Line 41"/>
              <p:cNvSpPr>
                <a:spLocks noChangeShapeType="1"/>
              </p:cNvSpPr>
              <p:nvPr/>
            </p:nvSpPr>
            <p:spPr bwMode="auto">
              <a:xfrm>
                <a:off x="1776" y="1824"/>
                <a:ext cx="0" cy="816"/>
              </a:xfrm>
              <a:prstGeom prst="line">
                <a:avLst/>
              </a:prstGeom>
              <a:noFill/>
              <a:ln w="762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280" name="Freeform 43"/>
              <p:cNvSpPr>
                <a:spLocks/>
              </p:cNvSpPr>
              <p:nvPr/>
            </p:nvSpPr>
            <p:spPr bwMode="auto">
              <a:xfrm>
                <a:off x="1776" y="2256"/>
                <a:ext cx="1296" cy="336"/>
              </a:xfrm>
              <a:custGeom>
                <a:avLst/>
                <a:gdLst>
                  <a:gd name="T0" fmla="*/ 0 w 1296"/>
                  <a:gd name="T1" fmla="*/ 0 h 336"/>
                  <a:gd name="T2" fmla="*/ 576 w 1296"/>
                  <a:gd name="T3" fmla="*/ 336 h 336"/>
                  <a:gd name="T4" fmla="*/ 1296 w 1296"/>
                  <a:gd name="T5" fmla="*/ 0 h 336"/>
                  <a:gd name="T6" fmla="*/ 0 60000 65536"/>
                  <a:gd name="T7" fmla="*/ 0 60000 65536"/>
                  <a:gd name="T8" fmla="*/ 0 60000 65536"/>
                </a:gdLst>
                <a:ahLst/>
                <a:cxnLst>
                  <a:cxn ang="T6">
                    <a:pos x="T0" y="T1"/>
                  </a:cxn>
                  <a:cxn ang="T7">
                    <a:pos x="T2" y="T3"/>
                  </a:cxn>
                  <a:cxn ang="T8">
                    <a:pos x="T4" y="T5"/>
                  </a:cxn>
                </a:cxnLst>
                <a:rect l="0" t="0" r="r" b="b"/>
                <a:pathLst>
                  <a:path w="1296" h="336">
                    <a:moveTo>
                      <a:pt x="0" y="0"/>
                    </a:moveTo>
                    <a:cubicBezTo>
                      <a:pt x="180" y="168"/>
                      <a:pt x="360" y="336"/>
                      <a:pt x="576" y="336"/>
                    </a:cubicBezTo>
                    <a:cubicBezTo>
                      <a:pt x="792" y="336"/>
                      <a:pt x="1044" y="168"/>
                      <a:pt x="1296" y="0"/>
                    </a:cubicBezTo>
                  </a:path>
                </a:pathLst>
              </a:custGeom>
              <a:noFill/>
              <a:ln w="28575" cmpd="sng">
                <a:solidFill>
                  <a:srgbClr val="0080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11277" name="Text Box 45"/>
            <p:cNvSpPr txBox="1">
              <a:spLocks noChangeArrowheads="1"/>
            </p:cNvSpPr>
            <p:nvPr/>
          </p:nvSpPr>
          <p:spPr bwMode="auto">
            <a:xfrm>
              <a:off x="3792" y="1824"/>
              <a:ext cx="1816" cy="734"/>
            </a:xfrm>
            <a:prstGeom prst="rect">
              <a:avLst/>
            </a:prstGeom>
            <a:noFill/>
            <a:ln w="9525">
              <a:solidFill>
                <a:srgbClr val="99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b="1" u="sng">
                  <a:latin typeface="Sylfaen" pitchFamily="18" charset="0"/>
                </a:rPr>
                <a:t>RENDITA DELLA QUOTA</a:t>
              </a:r>
            </a:p>
            <a:p>
              <a:pPr eaLnBrk="1" hangingPunct="1"/>
              <a:r>
                <a:rPr lang="it-IT" altLang="it-IT" sz="1400">
                  <a:latin typeface="Sylfaen" pitchFamily="18" charset="0"/>
                </a:rPr>
                <a:t>La differenza tra il prezzo di domanda e il prezzo di offerta (6-4=2 euro) è il prezzo d’affitto della licenza.</a:t>
              </a:r>
            </a:p>
          </p:txBody>
        </p:sp>
      </p:grpSp>
      <p:grpSp>
        <p:nvGrpSpPr>
          <p:cNvPr id="16436" name="Group 52"/>
          <p:cNvGrpSpPr>
            <a:grpSpLocks/>
          </p:cNvGrpSpPr>
          <p:nvPr/>
        </p:nvGrpSpPr>
        <p:grpSpPr bwMode="auto">
          <a:xfrm>
            <a:off x="2590800" y="1066800"/>
            <a:ext cx="3124200" cy="1082675"/>
            <a:chOff x="1632" y="672"/>
            <a:chExt cx="1968" cy="682"/>
          </a:xfrm>
        </p:grpSpPr>
        <p:sp>
          <p:nvSpPr>
            <p:cNvPr id="11272" name="Text Box 46"/>
            <p:cNvSpPr txBox="1">
              <a:spLocks noChangeArrowheads="1"/>
            </p:cNvSpPr>
            <p:nvPr/>
          </p:nvSpPr>
          <p:spPr bwMode="auto">
            <a:xfrm>
              <a:off x="1728" y="672"/>
              <a:ext cx="135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u="sng"/>
                <a:t>mercato delle corse</a:t>
              </a:r>
            </a:p>
          </p:txBody>
        </p:sp>
        <p:sp>
          <p:nvSpPr>
            <p:cNvPr id="11273" name="Text Box 47"/>
            <p:cNvSpPr txBox="1">
              <a:spLocks noChangeArrowheads="1"/>
            </p:cNvSpPr>
            <p:nvPr/>
          </p:nvSpPr>
          <p:spPr bwMode="auto">
            <a:xfrm>
              <a:off x="1632" y="1104"/>
              <a:ext cx="147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u="sng"/>
                <a:t>mercato delle licenze</a:t>
              </a:r>
            </a:p>
          </p:txBody>
        </p:sp>
        <p:sp>
          <p:nvSpPr>
            <p:cNvPr id="11274" name="Line 49"/>
            <p:cNvSpPr>
              <a:spLocks noChangeShapeType="1"/>
            </p:cNvSpPr>
            <p:nvPr/>
          </p:nvSpPr>
          <p:spPr bwMode="auto">
            <a:xfrm flipH="1" flipV="1">
              <a:off x="3120" y="864"/>
              <a:ext cx="480"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275" name="Line 51"/>
            <p:cNvSpPr>
              <a:spLocks noChangeShapeType="1"/>
            </p:cNvSpPr>
            <p:nvPr/>
          </p:nvSpPr>
          <p:spPr bwMode="auto">
            <a:xfrm flipH="1">
              <a:off x="3120" y="1104"/>
              <a:ext cx="48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6422"/>
                                        </p:tgtEl>
                                        <p:attrNameLst>
                                          <p:attrName>style.visibility</p:attrName>
                                        </p:attrNameLst>
                                      </p:cBhvr>
                                      <p:to>
                                        <p:strVal val="visible"/>
                                      </p:to>
                                    </p:set>
                                    <p:anim calcmode="lin" valueType="num">
                                      <p:cBhvr additive="base">
                                        <p:cTn id="7" dur="500" fill="hold"/>
                                        <p:tgtEl>
                                          <p:spTgt spid="16422"/>
                                        </p:tgtEl>
                                        <p:attrNameLst>
                                          <p:attrName>ppt_x</p:attrName>
                                        </p:attrNameLst>
                                      </p:cBhvr>
                                      <p:tavLst>
                                        <p:tav tm="0">
                                          <p:val>
                                            <p:strVal val="1+#ppt_w/2"/>
                                          </p:val>
                                        </p:tav>
                                        <p:tav tm="100000">
                                          <p:val>
                                            <p:strVal val="#ppt_x"/>
                                          </p:val>
                                        </p:tav>
                                      </p:tavLst>
                                    </p:anim>
                                    <p:anim calcmode="lin" valueType="num">
                                      <p:cBhvr additive="base">
                                        <p:cTn id="8" dur="500" fill="hold"/>
                                        <p:tgtEl>
                                          <p:spTgt spid="164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16436"/>
                                        </p:tgtEl>
                                        <p:attrNameLst>
                                          <p:attrName>style.visibility</p:attrName>
                                        </p:attrNameLst>
                                      </p:cBhvr>
                                      <p:to>
                                        <p:strVal val="visible"/>
                                      </p:to>
                                    </p:set>
                                    <p:animEffect transition="in" filter="dissolve">
                                      <p:cBhvr>
                                        <p:cTn id="13" dur="500"/>
                                        <p:tgtEl>
                                          <p:spTgt spid="1643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5" presetClass="entr" presetSubtype="0" fill="hold" nodeType="clickEffect">
                                  <p:stCondLst>
                                    <p:cond delay="0"/>
                                  </p:stCondLst>
                                  <p:childTnLst>
                                    <p:set>
                                      <p:cBhvr>
                                        <p:cTn id="17" dur="1" fill="hold">
                                          <p:stCondLst>
                                            <p:cond delay="0"/>
                                          </p:stCondLst>
                                        </p:cTn>
                                        <p:tgtEl>
                                          <p:spTgt spid="16437"/>
                                        </p:tgtEl>
                                        <p:attrNameLst>
                                          <p:attrName>style.visibility</p:attrName>
                                        </p:attrNameLst>
                                      </p:cBhvr>
                                      <p:to>
                                        <p:strVal val="visible"/>
                                      </p:to>
                                    </p:set>
                                    <p:anim calcmode="lin" valueType="num">
                                      <p:cBhvr>
                                        <p:cTn id="18" dur="1000" fill="hold"/>
                                        <p:tgtEl>
                                          <p:spTgt spid="16437"/>
                                        </p:tgtEl>
                                        <p:attrNameLst>
                                          <p:attrName>ppt_w</p:attrName>
                                        </p:attrNameLst>
                                      </p:cBhvr>
                                      <p:tavLst>
                                        <p:tav tm="0">
                                          <p:val>
                                            <p:fltVal val="0"/>
                                          </p:val>
                                        </p:tav>
                                        <p:tav tm="100000">
                                          <p:val>
                                            <p:strVal val="#ppt_w"/>
                                          </p:val>
                                        </p:tav>
                                      </p:tavLst>
                                    </p:anim>
                                    <p:anim calcmode="lin" valueType="num">
                                      <p:cBhvr>
                                        <p:cTn id="19" dur="1000" fill="hold"/>
                                        <p:tgtEl>
                                          <p:spTgt spid="16437"/>
                                        </p:tgtEl>
                                        <p:attrNameLst>
                                          <p:attrName>ppt_h</p:attrName>
                                        </p:attrNameLst>
                                      </p:cBhvr>
                                      <p:tavLst>
                                        <p:tav tm="0">
                                          <p:val>
                                            <p:fltVal val="0"/>
                                          </p:val>
                                        </p:tav>
                                        <p:tav tm="100000">
                                          <p:val>
                                            <p:strVal val="#ppt_h"/>
                                          </p:val>
                                        </p:tav>
                                      </p:tavLst>
                                    </p:anim>
                                    <p:anim calcmode="lin" valueType="num">
                                      <p:cBhvr>
                                        <p:cTn id="20" dur="1000" fill="hold"/>
                                        <p:tgtEl>
                                          <p:spTgt spid="16437"/>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643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914400" y="457200"/>
            <a:ext cx="7186613" cy="272097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u="sng" dirty="0">
                <a:latin typeface="Century Gothic" pitchFamily="34" charset="0"/>
              </a:rPr>
              <a:t>LE IMPOSTE</a:t>
            </a:r>
          </a:p>
          <a:p>
            <a:pPr algn="ctr" eaLnBrk="1" hangingPunct="1"/>
            <a:endParaRPr lang="it-IT" altLang="it-IT" sz="2400" u="sng" dirty="0">
              <a:latin typeface="Century Gothic" pitchFamily="34" charset="0"/>
            </a:endParaRPr>
          </a:p>
          <a:p>
            <a:pPr algn="just" eaLnBrk="1" hangingPunct="1">
              <a:buFontTx/>
              <a:buChar char="•"/>
            </a:pPr>
            <a:r>
              <a:rPr lang="it-IT" altLang="it-IT" sz="2400" dirty="0">
                <a:latin typeface="Century Gothic" pitchFamily="34" charset="0"/>
              </a:rPr>
              <a:t> </a:t>
            </a:r>
            <a:r>
              <a:rPr lang="it-IT" altLang="it-IT" sz="2000" dirty="0">
                <a:latin typeface="Century Gothic" pitchFamily="34" charset="0"/>
              </a:rPr>
              <a:t>Quando il governo decide di tassare un mercato, sopporta l’onere chi produce o chi acquista?</a:t>
            </a:r>
          </a:p>
          <a:p>
            <a:pPr algn="just" eaLnBrk="1" hangingPunct="1"/>
            <a:endParaRPr lang="it-IT" altLang="it-IT" sz="2000" dirty="0">
              <a:latin typeface="Century Gothic" pitchFamily="34" charset="0"/>
            </a:endParaRPr>
          </a:p>
          <a:p>
            <a:pPr algn="just" eaLnBrk="1" hangingPunct="1">
              <a:buFontTx/>
              <a:buChar char="•"/>
            </a:pPr>
            <a:r>
              <a:rPr lang="it-IT" altLang="it-IT" sz="2000" dirty="0">
                <a:latin typeface="Century Gothic" pitchFamily="34" charset="0"/>
              </a:rPr>
              <a:t> Il governo ha il potere di decidere la quota di tassazione che ricade sui produttori e la quota di tassazione che ricade sui consumatori?</a:t>
            </a:r>
          </a:p>
        </p:txBody>
      </p:sp>
      <p:sp>
        <p:nvSpPr>
          <p:cNvPr id="12291" name="Text Box 20"/>
          <p:cNvSpPr txBox="1">
            <a:spLocks noChangeArrowheads="1"/>
          </p:cNvSpPr>
          <p:nvPr/>
        </p:nvSpPr>
        <p:spPr bwMode="auto">
          <a:xfrm>
            <a:off x="1981200" y="3581400"/>
            <a:ext cx="5638800" cy="2057400"/>
          </a:xfrm>
          <a:prstGeom prst="rect">
            <a:avLst/>
          </a:prstGeom>
          <a:solidFill>
            <a:srgbClr val="CCFFCC"/>
          </a:solidFill>
          <a:ln w="9525">
            <a:solidFill>
              <a:srgbClr val="CC00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Aliquota </a:t>
            </a:r>
            <a:r>
              <a:rPr lang="it-IT" altLang="it-IT" sz="1600"/>
              <a:t>(</a:t>
            </a:r>
            <a:r>
              <a:rPr lang="it-IT" altLang="it-IT" sz="1600" b="1" i="1"/>
              <a:t>t</a:t>
            </a:r>
            <a:r>
              <a:rPr lang="it-IT" altLang="it-IT" sz="1600"/>
              <a:t>)</a:t>
            </a:r>
          </a:p>
          <a:p>
            <a:pPr eaLnBrk="1" hangingPunct="1"/>
            <a:r>
              <a:rPr lang="it-IT" altLang="it-IT" sz="1600" i="1"/>
              <a:t>E’ il prelievo dovuto alla PA per ogni unità di bene scambiata sul mercato</a:t>
            </a:r>
            <a:r>
              <a:rPr lang="it-IT" altLang="it-IT" sz="1600"/>
              <a:t> </a:t>
            </a:r>
          </a:p>
          <a:p>
            <a:pPr eaLnBrk="1" hangingPunct="1"/>
            <a:r>
              <a:rPr lang="it-IT" altLang="it-IT" sz="1600" b="1"/>
              <a:t>Gettito d’imposta </a:t>
            </a:r>
            <a:r>
              <a:rPr lang="it-IT" altLang="it-IT" sz="1600"/>
              <a:t>(</a:t>
            </a:r>
            <a:r>
              <a:rPr lang="it-IT" altLang="it-IT" sz="1600" b="1" i="1"/>
              <a:t>T</a:t>
            </a:r>
            <a:r>
              <a:rPr lang="it-IT" altLang="it-IT" sz="1600" b="1"/>
              <a:t>=</a:t>
            </a:r>
            <a:r>
              <a:rPr lang="it-IT" altLang="it-IT" sz="1600" b="1" i="1"/>
              <a:t>t</a:t>
            </a:r>
            <a:r>
              <a:rPr lang="it-IT" altLang="it-IT" sz="1600" b="1"/>
              <a:t> </a:t>
            </a:r>
            <a:r>
              <a:rPr lang="it-IT" altLang="it-IT" sz="1600">
                <a:latin typeface="Tahoma" pitchFamily="34" charset="0"/>
              </a:rPr>
              <a:t>x </a:t>
            </a:r>
            <a:r>
              <a:rPr lang="it-IT" altLang="it-IT" sz="1600" b="1" i="1"/>
              <a:t>Q</a:t>
            </a:r>
            <a:r>
              <a:rPr lang="it-IT" altLang="it-IT" sz="1600"/>
              <a:t>)</a:t>
            </a:r>
          </a:p>
          <a:p>
            <a:pPr eaLnBrk="1" hangingPunct="1"/>
            <a:r>
              <a:rPr lang="it-IT" altLang="it-IT" sz="1600" i="1"/>
              <a:t>E’ l’importo complessivo che entra nelle casse della PA a seguito</a:t>
            </a:r>
          </a:p>
          <a:p>
            <a:pPr eaLnBrk="1" hangingPunct="1"/>
            <a:r>
              <a:rPr lang="it-IT" altLang="it-IT" sz="1600" b="1"/>
              <a:t>Incidenza d’imposta</a:t>
            </a:r>
          </a:p>
          <a:p>
            <a:pPr eaLnBrk="1" hangingPunct="1"/>
            <a:r>
              <a:rPr lang="it-IT" altLang="it-IT" sz="1600" i="1"/>
              <a:t>Si riferisce al modo cui cui il mercato alloca l’onere dell’imposta tra consumatori e produttori</a:t>
            </a:r>
            <a:endParaRPr lang="it-IT" altLang="it-IT" sz="1600" b="1" i="1"/>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758950" y="381000"/>
            <a:ext cx="5605463"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Gli effetti di un’imposta sui produttori</a:t>
            </a:r>
          </a:p>
        </p:txBody>
      </p:sp>
      <p:sp>
        <p:nvSpPr>
          <p:cNvPr id="13315" name="Text Box 18"/>
          <p:cNvSpPr txBox="1">
            <a:spLocks noChangeArrowheads="1"/>
          </p:cNvSpPr>
          <p:nvPr/>
        </p:nvSpPr>
        <p:spPr bwMode="auto">
          <a:xfrm>
            <a:off x="5791200" y="1066800"/>
            <a:ext cx="2882900" cy="1377950"/>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Per ogni unità di bene venduto i produttori devono versare una quota </a:t>
            </a:r>
            <a:r>
              <a:rPr lang="it-IT" altLang="it-IT" sz="1400" b="1" i="1">
                <a:solidFill>
                  <a:srgbClr val="FF3300"/>
                </a:solidFill>
                <a:latin typeface="Sylfaen" pitchFamily="18" charset="0"/>
              </a:rPr>
              <a:t>t</a:t>
            </a:r>
            <a:r>
              <a:rPr lang="it-IT" altLang="it-IT" sz="1400">
                <a:latin typeface="Sylfaen" pitchFamily="18" charset="0"/>
              </a:rPr>
              <a:t>  alla PA. I produttori si difendono scaricando l’onere della tassa su prezzi più alti di </a:t>
            </a:r>
            <a:r>
              <a:rPr lang="it-IT" altLang="it-IT" sz="1400" b="1" i="1">
                <a:solidFill>
                  <a:srgbClr val="FF3300"/>
                </a:solidFill>
                <a:latin typeface="Sylfaen" pitchFamily="18" charset="0"/>
              </a:rPr>
              <a:t>t</a:t>
            </a:r>
            <a:r>
              <a:rPr lang="it-IT" altLang="it-IT" sz="1400">
                <a:latin typeface="Sylfaen" pitchFamily="18" charset="0"/>
              </a:rPr>
              <a:t> (l’offerta si sposta verso l’alto di </a:t>
            </a:r>
            <a:r>
              <a:rPr lang="it-IT" altLang="it-IT" sz="1400" b="1" i="1">
                <a:solidFill>
                  <a:srgbClr val="FF3300"/>
                </a:solidFill>
                <a:latin typeface="Sylfaen" pitchFamily="18" charset="0"/>
              </a:rPr>
              <a:t>t</a:t>
            </a:r>
            <a:r>
              <a:rPr lang="it-IT" altLang="it-IT" sz="1400">
                <a:latin typeface="Sylfaen" pitchFamily="18" charset="0"/>
              </a:rPr>
              <a:t> )</a:t>
            </a:r>
          </a:p>
        </p:txBody>
      </p:sp>
      <p:grpSp>
        <p:nvGrpSpPr>
          <p:cNvPr id="13316" name="Group 47"/>
          <p:cNvGrpSpPr>
            <a:grpSpLocks/>
          </p:cNvGrpSpPr>
          <p:nvPr/>
        </p:nvGrpSpPr>
        <p:grpSpPr bwMode="auto">
          <a:xfrm>
            <a:off x="685800" y="1524000"/>
            <a:ext cx="4460875" cy="4211638"/>
            <a:chOff x="432" y="960"/>
            <a:chExt cx="2810" cy="2653"/>
          </a:xfrm>
        </p:grpSpPr>
        <p:sp>
          <p:nvSpPr>
            <p:cNvPr id="13348" name="Line 17"/>
            <p:cNvSpPr>
              <a:spLocks noChangeShapeType="1"/>
            </p:cNvSpPr>
            <p:nvPr/>
          </p:nvSpPr>
          <p:spPr bwMode="auto">
            <a:xfrm>
              <a:off x="1848" y="2162"/>
              <a:ext cx="0" cy="114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3349" name="Group 27"/>
            <p:cNvGrpSpPr>
              <a:grpSpLocks/>
            </p:cNvGrpSpPr>
            <p:nvPr/>
          </p:nvGrpSpPr>
          <p:grpSpPr bwMode="auto">
            <a:xfrm>
              <a:off x="432" y="960"/>
              <a:ext cx="2810" cy="2653"/>
              <a:chOff x="432" y="960"/>
              <a:chExt cx="2810" cy="2653"/>
            </a:xfrm>
          </p:grpSpPr>
          <p:sp>
            <p:nvSpPr>
              <p:cNvPr id="13350" name="Line 6"/>
              <p:cNvSpPr>
                <a:spLocks noChangeShapeType="1"/>
              </p:cNvSpPr>
              <p:nvPr/>
            </p:nvSpPr>
            <p:spPr bwMode="auto">
              <a:xfrm>
                <a:off x="747" y="1069"/>
                <a:ext cx="0" cy="2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51" name="Line 7"/>
              <p:cNvSpPr>
                <a:spLocks noChangeShapeType="1"/>
              </p:cNvSpPr>
              <p:nvPr/>
            </p:nvSpPr>
            <p:spPr bwMode="auto">
              <a:xfrm>
                <a:off x="747" y="3309"/>
                <a:ext cx="230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52" name="Line 8"/>
              <p:cNvSpPr>
                <a:spLocks noChangeShapeType="1"/>
              </p:cNvSpPr>
              <p:nvPr/>
            </p:nvSpPr>
            <p:spPr bwMode="auto">
              <a:xfrm>
                <a:off x="904" y="1506"/>
                <a:ext cx="1993" cy="136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53" name="Line 9"/>
              <p:cNvSpPr>
                <a:spLocks noChangeShapeType="1"/>
              </p:cNvSpPr>
              <p:nvPr/>
            </p:nvSpPr>
            <p:spPr bwMode="auto">
              <a:xfrm flipV="1">
                <a:off x="1152" y="1392"/>
                <a:ext cx="1731" cy="1311"/>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54" name="Text Box 10"/>
              <p:cNvSpPr txBox="1">
                <a:spLocks noChangeArrowheads="1"/>
              </p:cNvSpPr>
              <p:nvPr/>
            </p:nvSpPr>
            <p:spPr bwMode="auto">
              <a:xfrm>
                <a:off x="484" y="960"/>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3355" name="Text Box 11"/>
              <p:cNvSpPr txBox="1">
                <a:spLocks noChangeArrowheads="1"/>
              </p:cNvSpPr>
              <p:nvPr/>
            </p:nvSpPr>
            <p:spPr bwMode="auto">
              <a:xfrm>
                <a:off x="3002" y="3364"/>
                <a:ext cx="240"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3356" name="Text Box 12"/>
              <p:cNvSpPr txBox="1">
                <a:spLocks noChangeArrowheads="1"/>
              </p:cNvSpPr>
              <p:nvPr/>
            </p:nvSpPr>
            <p:spPr bwMode="auto">
              <a:xfrm>
                <a:off x="432" y="199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13357" name="Rectangle 13"/>
              <p:cNvSpPr>
                <a:spLocks noChangeArrowheads="1"/>
              </p:cNvSpPr>
              <p:nvPr/>
            </p:nvSpPr>
            <p:spPr bwMode="auto">
              <a:xfrm>
                <a:off x="1728" y="3360"/>
                <a:ext cx="29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3358" name="Text Box 14"/>
              <p:cNvSpPr txBox="1">
                <a:spLocks noChangeArrowheads="1"/>
              </p:cNvSpPr>
              <p:nvPr/>
            </p:nvSpPr>
            <p:spPr bwMode="auto">
              <a:xfrm>
                <a:off x="2880" y="134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r>
                  <a:rPr lang="it-IT" altLang="it-IT" sz="2000" baseline="-25000">
                    <a:latin typeface="Lucida Sans Unicode" pitchFamily="34" charset="0"/>
                  </a:rPr>
                  <a:t>0</a:t>
                </a:r>
              </a:p>
            </p:txBody>
          </p:sp>
          <p:sp>
            <p:nvSpPr>
              <p:cNvPr id="13359" name="Text Box 15"/>
              <p:cNvSpPr txBox="1">
                <a:spLocks noChangeArrowheads="1"/>
              </p:cNvSpPr>
              <p:nvPr/>
            </p:nvSpPr>
            <p:spPr bwMode="auto">
              <a:xfrm>
                <a:off x="2897" y="2763"/>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13360" name="Line 16"/>
              <p:cNvSpPr>
                <a:spLocks noChangeShapeType="1"/>
              </p:cNvSpPr>
              <p:nvPr/>
            </p:nvSpPr>
            <p:spPr bwMode="auto">
              <a:xfrm flipH="1">
                <a:off x="747" y="2162"/>
                <a:ext cx="1101"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61" name="Text Box 24"/>
              <p:cNvSpPr txBox="1">
                <a:spLocks noChangeArrowheads="1"/>
              </p:cNvSpPr>
              <p:nvPr/>
            </p:nvSpPr>
            <p:spPr bwMode="auto">
              <a:xfrm>
                <a:off x="1968" y="206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0</a:t>
                </a:r>
              </a:p>
            </p:txBody>
          </p:sp>
        </p:grpSp>
      </p:grpSp>
      <p:sp>
        <p:nvSpPr>
          <p:cNvPr id="12316" name="Text Box 28"/>
          <p:cNvSpPr txBox="1">
            <a:spLocks noChangeArrowheads="1"/>
          </p:cNvSpPr>
          <p:nvPr/>
        </p:nvSpPr>
        <p:spPr bwMode="auto">
          <a:xfrm>
            <a:off x="5791200" y="2895600"/>
            <a:ext cx="2959100" cy="1377950"/>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Nel nuovo equilibrio </a:t>
            </a:r>
            <a:r>
              <a:rPr lang="it-IT" altLang="it-IT" sz="1400" b="1">
                <a:latin typeface="Sylfaen" pitchFamily="18" charset="0"/>
              </a:rPr>
              <a:t>E</a:t>
            </a:r>
            <a:r>
              <a:rPr lang="it-IT" altLang="it-IT" sz="1400" b="1" baseline="-25000">
                <a:latin typeface="Sylfaen" pitchFamily="18" charset="0"/>
              </a:rPr>
              <a:t>1</a:t>
            </a:r>
            <a:r>
              <a:rPr lang="it-IT" altLang="it-IT" sz="1400">
                <a:latin typeface="Sylfaen" pitchFamily="18" charset="0"/>
              </a:rPr>
              <a:t> la quantità scende a </a:t>
            </a:r>
            <a:r>
              <a:rPr lang="it-IT" altLang="it-IT" sz="1400" b="1">
                <a:latin typeface="Sylfaen" pitchFamily="18" charset="0"/>
              </a:rPr>
              <a:t>Q</a:t>
            </a:r>
            <a:r>
              <a:rPr lang="it-IT" altLang="it-IT" sz="1400" b="1" baseline="-25000">
                <a:latin typeface="Sylfaen" pitchFamily="18" charset="0"/>
              </a:rPr>
              <a:t>1</a:t>
            </a:r>
            <a:r>
              <a:rPr lang="it-IT" altLang="it-IT" sz="1400">
                <a:latin typeface="Sylfaen" pitchFamily="18" charset="0"/>
              </a:rPr>
              <a:t> e il prezzo aumenta a </a:t>
            </a:r>
            <a:r>
              <a:rPr lang="it-IT" altLang="it-IT" sz="1400" b="1">
                <a:latin typeface="Sylfaen" pitchFamily="18" charset="0"/>
              </a:rPr>
              <a:t>P</a:t>
            </a:r>
            <a:r>
              <a:rPr lang="it-IT" altLang="it-IT" sz="1400" b="1" baseline="-25000">
                <a:latin typeface="Sylfaen" pitchFamily="18" charset="0"/>
              </a:rPr>
              <a:t>D</a:t>
            </a:r>
            <a:r>
              <a:rPr lang="it-IT" altLang="it-IT" sz="1400">
                <a:latin typeface="Sylfaen" pitchFamily="18" charset="0"/>
              </a:rPr>
              <a:t>. La tassa deprime l’attività di mercato e i consumatori pagano un prezzo più elevato, ma non dell’intera aliquota</a:t>
            </a:r>
          </a:p>
        </p:txBody>
      </p:sp>
      <p:grpSp>
        <p:nvGrpSpPr>
          <p:cNvPr id="12337" name="Group 49"/>
          <p:cNvGrpSpPr>
            <a:grpSpLocks/>
          </p:cNvGrpSpPr>
          <p:nvPr/>
        </p:nvGrpSpPr>
        <p:grpSpPr bwMode="auto">
          <a:xfrm>
            <a:off x="685800" y="1219200"/>
            <a:ext cx="3886200" cy="4511675"/>
            <a:chOff x="432" y="768"/>
            <a:chExt cx="2448" cy="2842"/>
          </a:xfrm>
        </p:grpSpPr>
        <p:sp>
          <p:nvSpPr>
            <p:cNvPr id="13335" name="Text Box 25"/>
            <p:cNvSpPr txBox="1">
              <a:spLocks noChangeArrowheads="1"/>
            </p:cNvSpPr>
            <p:nvPr/>
          </p:nvSpPr>
          <p:spPr bwMode="auto">
            <a:xfrm>
              <a:off x="1248" y="1488"/>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1</a:t>
              </a:r>
            </a:p>
          </p:txBody>
        </p:sp>
        <p:grpSp>
          <p:nvGrpSpPr>
            <p:cNvPr id="13336" name="Group 48"/>
            <p:cNvGrpSpPr>
              <a:grpSpLocks/>
            </p:cNvGrpSpPr>
            <p:nvPr/>
          </p:nvGrpSpPr>
          <p:grpSpPr bwMode="auto">
            <a:xfrm>
              <a:off x="432" y="768"/>
              <a:ext cx="2448" cy="2842"/>
              <a:chOff x="432" y="768"/>
              <a:chExt cx="2448" cy="2842"/>
            </a:xfrm>
          </p:grpSpPr>
          <p:sp>
            <p:nvSpPr>
              <p:cNvPr id="13337" name="Text Box 20"/>
              <p:cNvSpPr txBox="1">
                <a:spLocks noChangeArrowheads="1"/>
              </p:cNvSpPr>
              <p:nvPr/>
            </p:nvSpPr>
            <p:spPr bwMode="auto">
              <a:xfrm>
                <a:off x="2544" y="768"/>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r>
                  <a:rPr lang="it-IT" altLang="it-IT" sz="2000" baseline="-25000">
                    <a:latin typeface="Lucida Sans Unicode" pitchFamily="34" charset="0"/>
                  </a:rPr>
                  <a:t>1</a:t>
                </a:r>
              </a:p>
            </p:txBody>
          </p:sp>
          <p:grpSp>
            <p:nvGrpSpPr>
              <p:cNvPr id="13338" name="Group 33"/>
              <p:cNvGrpSpPr>
                <a:grpSpLocks/>
              </p:cNvGrpSpPr>
              <p:nvPr/>
            </p:nvGrpSpPr>
            <p:grpSpPr bwMode="auto">
              <a:xfrm>
                <a:off x="432" y="912"/>
                <a:ext cx="2448" cy="2698"/>
                <a:chOff x="432" y="912"/>
                <a:chExt cx="2448" cy="2698"/>
              </a:xfrm>
            </p:grpSpPr>
            <p:grpSp>
              <p:nvGrpSpPr>
                <p:cNvPr id="13339" name="Group 26"/>
                <p:cNvGrpSpPr>
                  <a:grpSpLocks/>
                </p:cNvGrpSpPr>
                <p:nvPr/>
              </p:nvGrpSpPr>
              <p:grpSpPr bwMode="auto">
                <a:xfrm>
                  <a:off x="864" y="912"/>
                  <a:ext cx="2016" cy="1311"/>
                  <a:chOff x="864" y="912"/>
                  <a:chExt cx="2016" cy="1311"/>
                </a:xfrm>
              </p:grpSpPr>
              <p:sp>
                <p:nvSpPr>
                  <p:cNvPr id="13344" name="Line 19"/>
                  <p:cNvSpPr>
                    <a:spLocks noChangeShapeType="1"/>
                  </p:cNvSpPr>
                  <p:nvPr/>
                </p:nvSpPr>
                <p:spPr bwMode="auto">
                  <a:xfrm flipV="1">
                    <a:off x="864" y="912"/>
                    <a:ext cx="1731" cy="1311"/>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45" name="Line 21"/>
                  <p:cNvSpPr>
                    <a:spLocks noChangeShapeType="1"/>
                  </p:cNvSpPr>
                  <p:nvPr/>
                </p:nvSpPr>
                <p:spPr bwMode="auto">
                  <a:xfrm flipH="1" flipV="1">
                    <a:off x="2688" y="1008"/>
                    <a:ext cx="192"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46" name="Line 22"/>
                  <p:cNvSpPr>
                    <a:spLocks noChangeShapeType="1"/>
                  </p:cNvSpPr>
                  <p:nvPr/>
                </p:nvSpPr>
                <p:spPr bwMode="auto">
                  <a:xfrm flipV="1">
                    <a:off x="1872" y="1440"/>
                    <a:ext cx="0" cy="720"/>
                  </a:xfrm>
                  <a:prstGeom prst="line">
                    <a:avLst/>
                  </a:prstGeom>
                  <a:noFill/>
                  <a:ln w="28575">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47" name="Text Box 23"/>
                  <p:cNvSpPr txBox="1">
                    <a:spLocks noChangeArrowheads="1"/>
                  </p:cNvSpPr>
                  <p:nvPr/>
                </p:nvSpPr>
                <p:spPr bwMode="auto">
                  <a:xfrm>
                    <a:off x="1872" y="1584"/>
                    <a:ext cx="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b="1">
                        <a:solidFill>
                          <a:srgbClr val="990099"/>
                        </a:solidFill>
                      </a:rPr>
                      <a:t>t</a:t>
                    </a:r>
                  </a:p>
                </p:txBody>
              </p:sp>
            </p:grpSp>
            <p:sp>
              <p:nvSpPr>
                <p:cNvPr id="13340" name="Rectangle 29"/>
                <p:cNvSpPr>
                  <a:spLocks noChangeArrowheads="1"/>
                </p:cNvSpPr>
                <p:nvPr/>
              </p:nvSpPr>
              <p:spPr bwMode="auto">
                <a:xfrm>
                  <a:off x="432" y="1680"/>
                  <a:ext cx="2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D</a:t>
                  </a:r>
                </a:p>
              </p:txBody>
            </p:sp>
            <p:sp>
              <p:nvSpPr>
                <p:cNvPr id="13341" name="Line 30"/>
                <p:cNvSpPr>
                  <a:spLocks noChangeShapeType="1"/>
                </p:cNvSpPr>
                <p:nvPr/>
              </p:nvSpPr>
              <p:spPr bwMode="auto">
                <a:xfrm flipH="1">
                  <a:off x="720" y="1824"/>
                  <a:ext cx="672" cy="0"/>
                </a:xfrm>
                <a:prstGeom prst="line">
                  <a:avLst/>
                </a:prstGeom>
                <a:noFill/>
                <a:ln w="9525">
                  <a:solidFill>
                    <a:srgbClr val="CC00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42" name="Line 31"/>
                <p:cNvSpPr>
                  <a:spLocks noChangeShapeType="1"/>
                </p:cNvSpPr>
                <p:nvPr/>
              </p:nvSpPr>
              <p:spPr bwMode="auto">
                <a:xfrm>
                  <a:off x="1392" y="1872"/>
                  <a:ext cx="0" cy="144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43" name="Rectangle 32"/>
                <p:cNvSpPr>
                  <a:spLocks noChangeArrowheads="1"/>
                </p:cNvSpPr>
                <p:nvPr/>
              </p:nvSpPr>
              <p:spPr bwMode="auto">
                <a:xfrm>
                  <a:off x="1248" y="3360"/>
                  <a:ext cx="3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1</a:t>
                  </a:r>
                </a:p>
              </p:txBody>
            </p:sp>
          </p:grpSp>
        </p:grpSp>
      </p:grpSp>
      <p:sp>
        <p:nvSpPr>
          <p:cNvPr id="12322" name="Text Box 34"/>
          <p:cNvSpPr txBox="1">
            <a:spLocks noChangeArrowheads="1"/>
          </p:cNvSpPr>
          <p:nvPr/>
        </p:nvSpPr>
        <p:spPr bwMode="auto">
          <a:xfrm>
            <a:off x="5791200" y="4953000"/>
            <a:ext cx="2882900" cy="527050"/>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Il prezzo, al netto della tassa, che ottengono i produttori è </a:t>
            </a:r>
            <a:r>
              <a:rPr lang="it-IT" altLang="it-IT" sz="1400" b="1">
                <a:latin typeface="Sylfaen" pitchFamily="18" charset="0"/>
              </a:rPr>
              <a:t>P</a:t>
            </a:r>
            <a:r>
              <a:rPr lang="it-IT" altLang="it-IT" sz="1400" b="1" baseline="-25000">
                <a:latin typeface="Sylfaen" pitchFamily="18" charset="0"/>
              </a:rPr>
              <a:t>D</a:t>
            </a:r>
            <a:r>
              <a:rPr lang="it-IT" altLang="it-IT" sz="1400" b="1">
                <a:latin typeface="Sylfaen" pitchFamily="18" charset="0"/>
              </a:rPr>
              <a:t> – t = P</a:t>
            </a:r>
            <a:r>
              <a:rPr lang="it-IT" altLang="it-IT" sz="1400" b="1" baseline="-25000">
                <a:latin typeface="Sylfaen" pitchFamily="18" charset="0"/>
              </a:rPr>
              <a:t>S</a:t>
            </a:r>
          </a:p>
        </p:txBody>
      </p:sp>
      <p:grpSp>
        <p:nvGrpSpPr>
          <p:cNvPr id="12338" name="Group 50"/>
          <p:cNvGrpSpPr>
            <a:grpSpLocks/>
          </p:cNvGrpSpPr>
          <p:nvPr/>
        </p:nvGrpSpPr>
        <p:grpSpPr bwMode="auto">
          <a:xfrm>
            <a:off x="2209800" y="2895600"/>
            <a:ext cx="285750" cy="1066800"/>
            <a:chOff x="1392" y="1824"/>
            <a:chExt cx="180" cy="672"/>
          </a:xfrm>
        </p:grpSpPr>
        <p:sp>
          <p:nvSpPr>
            <p:cNvPr id="13333" name="Line 37"/>
            <p:cNvSpPr>
              <a:spLocks noChangeShapeType="1"/>
            </p:cNvSpPr>
            <p:nvPr/>
          </p:nvSpPr>
          <p:spPr bwMode="auto">
            <a:xfrm>
              <a:off x="1392" y="1824"/>
              <a:ext cx="0" cy="672"/>
            </a:xfrm>
            <a:prstGeom prst="line">
              <a:avLst/>
            </a:prstGeom>
            <a:noFill/>
            <a:ln w="28575">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34" name="Rectangle 38"/>
            <p:cNvSpPr>
              <a:spLocks noChangeArrowheads="1"/>
            </p:cNvSpPr>
            <p:nvPr/>
          </p:nvSpPr>
          <p:spPr bwMode="auto">
            <a:xfrm>
              <a:off x="1392" y="2016"/>
              <a:ext cx="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b="1">
                  <a:solidFill>
                    <a:srgbClr val="990099"/>
                  </a:solidFill>
                </a:rPr>
                <a:t>t</a:t>
              </a:r>
            </a:p>
          </p:txBody>
        </p:sp>
      </p:grpSp>
      <p:grpSp>
        <p:nvGrpSpPr>
          <p:cNvPr id="12330" name="Group 42"/>
          <p:cNvGrpSpPr>
            <a:grpSpLocks/>
          </p:cNvGrpSpPr>
          <p:nvPr/>
        </p:nvGrpSpPr>
        <p:grpSpPr bwMode="auto">
          <a:xfrm>
            <a:off x="304800" y="990600"/>
            <a:ext cx="3181350" cy="2438400"/>
            <a:chOff x="192" y="624"/>
            <a:chExt cx="2004" cy="1536"/>
          </a:xfrm>
        </p:grpSpPr>
        <p:sp>
          <p:nvSpPr>
            <p:cNvPr id="13330" name="Line 39"/>
            <p:cNvSpPr>
              <a:spLocks noChangeShapeType="1"/>
            </p:cNvSpPr>
            <p:nvPr/>
          </p:nvSpPr>
          <p:spPr bwMode="auto">
            <a:xfrm>
              <a:off x="768" y="1824"/>
              <a:ext cx="0" cy="336"/>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31" name="Text Box 40"/>
            <p:cNvSpPr txBox="1">
              <a:spLocks noChangeArrowheads="1"/>
            </p:cNvSpPr>
            <p:nvPr/>
          </p:nvSpPr>
          <p:spPr bwMode="auto">
            <a:xfrm>
              <a:off x="192" y="624"/>
              <a:ext cx="2004" cy="218"/>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La quota di </a:t>
              </a:r>
              <a:r>
                <a:rPr lang="it-IT" altLang="it-IT" sz="1600" b="1">
                  <a:solidFill>
                    <a:srgbClr val="990099"/>
                  </a:solidFill>
                </a:rPr>
                <a:t>t</a:t>
              </a:r>
              <a:r>
                <a:rPr lang="it-IT" altLang="it-IT" sz="1600"/>
                <a:t> pagata dai consumatori</a:t>
              </a:r>
            </a:p>
          </p:txBody>
        </p:sp>
        <p:sp>
          <p:nvSpPr>
            <p:cNvPr id="13332" name="Freeform 41"/>
            <p:cNvSpPr>
              <a:spLocks/>
            </p:cNvSpPr>
            <p:nvPr/>
          </p:nvSpPr>
          <p:spPr bwMode="auto">
            <a:xfrm>
              <a:off x="320" y="864"/>
              <a:ext cx="688" cy="1152"/>
            </a:xfrm>
            <a:custGeom>
              <a:avLst/>
              <a:gdLst>
                <a:gd name="T0" fmla="*/ 400 w 688"/>
                <a:gd name="T1" fmla="*/ 1152 h 1152"/>
                <a:gd name="T2" fmla="*/ 16 w 688"/>
                <a:gd name="T3" fmla="*/ 912 h 1152"/>
                <a:gd name="T4" fmla="*/ 304 w 688"/>
                <a:gd name="T5" fmla="*/ 336 h 1152"/>
                <a:gd name="T6" fmla="*/ 688 w 688"/>
                <a:gd name="T7" fmla="*/ 0 h 11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8" h="1152">
                  <a:moveTo>
                    <a:pt x="400" y="1152"/>
                  </a:moveTo>
                  <a:cubicBezTo>
                    <a:pt x="216" y="1100"/>
                    <a:pt x="32" y="1048"/>
                    <a:pt x="16" y="912"/>
                  </a:cubicBezTo>
                  <a:cubicBezTo>
                    <a:pt x="0" y="776"/>
                    <a:pt x="192" y="488"/>
                    <a:pt x="304" y="336"/>
                  </a:cubicBezTo>
                  <a:cubicBezTo>
                    <a:pt x="416" y="184"/>
                    <a:pt x="624" y="56"/>
                    <a:pt x="688" y="0"/>
                  </a:cubicBezTo>
                </a:path>
              </a:pathLst>
            </a:custGeom>
            <a:noFill/>
            <a:ln w="9525">
              <a:solidFill>
                <a:srgbClr val="FF3300"/>
              </a:solidFill>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2340" name="Group 52"/>
          <p:cNvGrpSpPr>
            <a:grpSpLocks/>
          </p:cNvGrpSpPr>
          <p:nvPr/>
        </p:nvGrpSpPr>
        <p:grpSpPr bwMode="auto">
          <a:xfrm>
            <a:off x="609600" y="3429000"/>
            <a:ext cx="2989263" cy="2784475"/>
            <a:chOff x="384" y="2160"/>
            <a:chExt cx="1883" cy="1754"/>
          </a:xfrm>
        </p:grpSpPr>
        <p:sp>
          <p:nvSpPr>
            <p:cNvPr id="13323" name="Line 36"/>
            <p:cNvSpPr>
              <a:spLocks noChangeShapeType="1"/>
            </p:cNvSpPr>
            <p:nvPr/>
          </p:nvSpPr>
          <p:spPr bwMode="auto">
            <a:xfrm flipH="1">
              <a:off x="768" y="2544"/>
              <a:ext cx="62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3324" name="Group 51"/>
            <p:cNvGrpSpPr>
              <a:grpSpLocks/>
            </p:cNvGrpSpPr>
            <p:nvPr/>
          </p:nvGrpSpPr>
          <p:grpSpPr bwMode="auto">
            <a:xfrm>
              <a:off x="384" y="2160"/>
              <a:ext cx="1883" cy="1754"/>
              <a:chOff x="384" y="2160"/>
              <a:chExt cx="1883" cy="1754"/>
            </a:xfrm>
          </p:grpSpPr>
          <p:sp>
            <p:nvSpPr>
              <p:cNvPr id="13325" name="Rectangle 35"/>
              <p:cNvSpPr>
                <a:spLocks noChangeArrowheads="1"/>
              </p:cNvSpPr>
              <p:nvPr/>
            </p:nvSpPr>
            <p:spPr bwMode="auto">
              <a:xfrm>
                <a:off x="432" y="2400"/>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S</a:t>
                </a:r>
              </a:p>
            </p:txBody>
          </p:sp>
          <p:grpSp>
            <p:nvGrpSpPr>
              <p:cNvPr id="13326" name="Group 46"/>
              <p:cNvGrpSpPr>
                <a:grpSpLocks/>
              </p:cNvGrpSpPr>
              <p:nvPr/>
            </p:nvGrpSpPr>
            <p:grpSpPr bwMode="auto">
              <a:xfrm>
                <a:off x="384" y="2160"/>
                <a:ext cx="1883" cy="1754"/>
                <a:chOff x="384" y="2160"/>
                <a:chExt cx="1883" cy="1754"/>
              </a:xfrm>
            </p:grpSpPr>
            <p:sp>
              <p:nvSpPr>
                <p:cNvPr id="13327" name="Line 43"/>
                <p:cNvSpPr>
                  <a:spLocks noChangeShapeType="1"/>
                </p:cNvSpPr>
                <p:nvPr/>
              </p:nvSpPr>
              <p:spPr bwMode="auto">
                <a:xfrm>
                  <a:off x="768" y="2160"/>
                  <a:ext cx="0" cy="384"/>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28" name="Rectangle 44"/>
                <p:cNvSpPr>
                  <a:spLocks noChangeArrowheads="1"/>
                </p:cNvSpPr>
                <p:nvPr/>
              </p:nvSpPr>
              <p:spPr bwMode="auto">
                <a:xfrm>
                  <a:off x="384" y="3696"/>
                  <a:ext cx="1883" cy="218"/>
                </a:xfrm>
                <a:prstGeom prst="rect">
                  <a:avLst/>
                </a:prstGeom>
                <a:noFill/>
                <a:ln w="952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La quota di </a:t>
                  </a:r>
                  <a:r>
                    <a:rPr lang="it-IT" altLang="it-IT" sz="1600" b="1">
                      <a:solidFill>
                        <a:srgbClr val="990099"/>
                      </a:solidFill>
                    </a:rPr>
                    <a:t>t</a:t>
                  </a:r>
                  <a:r>
                    <a:rPr lang="it-IT" altLang="it-IT" sz="1600"/>
                    <a:t> pagata dai produttori</a:t>
                  </a:r>
                </a:p>
              </p:txBody>
            </p:sp>
            <p:sp>
              <p:nvSpPr>
                <p:cNvPr id="13329" name="Freeform 45"/>
                <p:cNvSpPr>
                  <a:spLocks/>
                </p:cNvSpPr>
                <p:nvPr/>
              </p:nvSpPr>
              <p:spPr bwMode="auto">
                <a:xfrm>
                  <a:off x="440" y="2352"/>
                  <a:ext cx="808" cy="1296"/>
                </a:xfrm>
                <a:custGeom>
                  <a:avLst/>
                  <a:gdLst>
                    <a:gd name="T0" fmla="*/ 280 w 808"/>
                    <a:gd name="T1" fmla="*/ 0 h 1296"/>
                    <a:gd name="T2" fmla="*/ 88 w 808"/>
                    <a:gd name="T3" fmla="*/ 480 h 1296"/>
                    <a:gd name="T4" fmla="*/ 808 w 808"/>
                    <a:gd name="T5" fmla="*/ 1296 h 1296"/>
                    <a:gd name="T6" fmla="*/ 0 60000 65536"/>
                    <a:gd name="T7" fmla="*/ 0 60000 65536"/>
                    <a:gd name="T8" fmla="*/ 0 60000 65536"/>
                  </a:gdLst>
                  <a:ahLst/>
                  <a:cxnLst>
                    <a:cxn ang="T6">
                      <a:pos x="T0" y="T1"/>
                    </a:cxn>
                    <a:cxn ang="T7">
                      <a:pos x="T2" y="T3"/>
                    </a:cxn>
                    <a:cxn ang="T8">
                      <a:pos x="T4" y="T5"/>
                    </a:cxn>
                  </a:cxnLst>
                  <a:rect l="0" t="0" r="r" b="b"/>
                  <a:pathLst>
                    <a:path w="808" h="1296">
                      <a:moveTo>
                        <a:pt x="280" y="0"/>
                      </a:moveTo>
                      <a:cubicBezTo>
                        <a:pt x="140" y="132"/>
                        <a:pt x="0" y="264"/>
                        <a:pt x="88" y="480"/>
                      </a:cubicBezTo>
                      <a:cubicBezTo>
                        <a:pt x="176" y="696"/>
                        <a:pt x="492" y="996"/>
                        <a:pt x="808" y="1296"/>
                      </a:cubicBezTo>
                    </a:path>
                  </a:pathLst>
                </a:custGeom>
                <a:noFill/>
                <a:ln w="9525">
                  <a:solidFill>
                    <a:srgbClr val="0066FF"/>
                  </a:solidFill>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nodeType="clickEffect">
                                  <p:stCondLst>
                                    <p:cond delay="0"/>
                                  </p:stCondLst>
                                  <p:childTnLst>
                                    <p:set>
                                      <p:cBhvr>
                                        <p:cTn id="6" dur="1" fill="hold">
                                          <p:stCondLst>
                                            <p:cond delay="0"/>
                                          </p:stCondLst>
                                        </p:cTn>
                                        <p:tgtEl>
                                          <p:spTgt spid="12337"/>
                                        </p:tgtEl>
                                        <p:attrNameLst>
                                          <p:attrName>style.visibility</p:attrName>
                                        </p:attrNameLst>
                                      </p:cBhvr>
                                      <p:to>
                                        <p:strVal val="visible"/>
                                      </p:to>
                                    </p:set>
                                    <p:anim calcmode="lin" valueType="num">
                                      <p:cBhvr additive="base">
                                        <p:cTn id="7" dur="500" fill="hold"/>
                                        <p:tgtEl>
                                          <p:spTgt spid="12337"/>
                                        </p:tgtEl>
                                        <p:attrNameLst>
                                          <p:attrName>ppt_x</p:attrName>
                                        </p:attrNameLst>
                                      </p:cBhvr>
                                      <p:tavLst>
                                        <p:tav tm="0">
                                          <p:val>
                                            <p:strVal val="1+#ppt_w/2"/>
                                          </p:val>
                                        </p:tav>
                                        <p:tav tm="100000">
                                          <p:val>
                                            <p:strVal val="#ppt_x"/>
                                          </p:val>
                                        </p:tav>
                                      </p:tavLst>
                                    </p:anim>
                                    <p:anim calcmode="lin" valueType="num">
                                      <p:cBhvr additive="base">
                                        <p:cTn id="8" dur="500" fill="hold"/>
                                        <p:tgtEl>
                                          <p:spTgt spid="1233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42" fill="hold" grpId="0" nodeType="clickEffect">
                                  <p:stCondLst>
                                    <p:cond delay="0"/>
                                  </p:stCondLst>
                                  <p:childTnLst>
                                    <p:set>
                                      <p:cBhvr>
                                        <p:cTn id="12" dur="1" fill="hold">
                                          <p:stCondLst>
                                            <p:cond delay="0"/>
                                          </p:stCondLst>
                                        </p:cTn>
                                        <p:tgtEl>
                                          <p:spTgt spid="12316"/>
                                        </p:tgtEl>
                                        <p:attrNameLst>
                                          <p:attrName>style.visibility</p:attrName>
                                        </p:attrNameLst>
                                      </p:cBhvr>
                                      <p:to>
                                        <p:strVal val="visible"/>
                                      </p:to>
                                    </p:set>
                                    <p:animEffect transition="in" filter="barn(outHorizontal)">
                                      <p:cBhvr>
                                        <p:cTn id="13" dur="500"/>
                                        <p:tgtEl>
                                          <p:spTgt spid="1231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322"/>
                                        </p:tgtEl>
                                        <p:attrNameLst>
                                          <p:attrName>style.visibility</p:attrName>
                                        </p:attrNameLst>
                                      </p:cBhvr>
                                      <p:to>
                                        <p:strVal val="visible"/>
                                      </p:to>
                                    </p:set>
                                    <p:animEffect transition="in" filter="dissolve">
                                      <p:cBhvr>
                                        <p:cTn id="18" dur="500"/>
                                        <p:tgtEl>
                                          <p:spTgt spid="1232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3" fill="hold" nodeType="clickEffect">
                                  <p:stCondLst>
                                    <p:cond delay="0"/>
                                  </p:stCondLst>
                                  <p:childTnLst>
                                    <p:set>
                                      <p:cBhvr>
                                        <p:cTn id="22" dur="1" fill="hold">
                                          <p:stCondLst>
                                            <p:cond delay="0"/>
                                          </p:stCondLst>
                                        </p:cTn>
                                        <p:tgtEl>
                                          <p:spTgt spid="12338"/>
                                        </p:tgtEl>
                                        <p:attrNameLst>
                                          <p:attrName>style.visibility</p:attrName>
                                        </p:attrNameLst>
                                      </p:cBhvr>
                                      <p:to>
                                        <p:strVal val="visible"/>
                                      </p:to>
                                    </p:set>
                                    <p:anim calcmode="lin" valueType="num">
                                      <p:cBhvr additive="base">
                                        <p:cTn id="23" dur="500" fill="hold"/>
                                        <p:tgtEl>
                                          <p:spTgt spid="12338"/>
                                        </p:tgtEl>
                                        <p:attrNameLst>
                                          <p:attrName>ppt_x</p:attrName>
                                        </p:attrNameLst>
                                      </p:cBhvr>
                                      <p:tavLst>
                                        <p:tav tm="0">
                                          <p:val>
                                            <p:strVal val="1+#ppt_w/2"/>
                                          </p:val>
                                        </p:tav>
                                        <p:tav tm="100000">
                                          <p:val>
                                            <p:strVal val="#ppt_x"/>
                                          </p:val>
                                        </p:tav>
                                      </p:tavLst>
                                    </p:anim>
                                    <p:anim calcmode="lin" valueType="num">
                                      <p:cBhvr additive="base">
                                        <p:cTn id="24" dur="500" fill="hold"/>
                                        <p:tgtEl>
                                          <p:spTgt spid="12338"/>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5" presetClass="entr" presetSubtype="0" fill="hold" nodeType="clickEffect">
                                  <p:stCondLst>
                                    <p:cond delay="0"/>
                                  </p:stCondLst>
                                  <p:childTnLst>
                                    <p:set>
                                      <p:cBhvr>
                                        <p:cTn id="28" dur="1" fill="hold">
                                          <p:stCondLst>
                                            <p:cond delay="0"/>
                                          </p:stCondLst>
                                        </p:cTn>
                                        <p:tgtEl>
                                          <p:spTgt spid="12330"/>
                                        </p:tgtEl>
                                        <p:attrNameLst>
                                          <p:attrName>style.visibility</p:attrName>
                                        </p:attrNameLst>
                                      </p:cBhvr>
                                      <p:to>
                                        <p:strVal val="visible"/>
                                      </p:to>
                                    </p:set>
                                    <p:anim calcmode="lin" valueType="num">
                                      <p:cBhvr>
                                        <p:cTn id="29" dur="1000" fill="hold"/>
                                        <p:tgtEl>
                                          <p:spTgt spid="12330"/>
                                        </p:tgtEl>
                                        <p:attrNameLst>
                                          <p:attrName>ppt_w</p:attrName>
                                        </p:attrNameLst>
                                      </p:cBhvr>
                                      <p:tavLst>
                                        <p:tav tm="0">
                                          <p:val>
                                            <p:fltVal val="0"/>
                                          </p:val>
                                        </p:tav>
                                        <p:tav tm="100000">
                                          <p:val>
                                            <p:strVal val="#ppt_w"/>
                                          </p:val>
                                        </p:tav>
                                      </p:tavLst>
                                    </p:anim>
                                    <p:anim calcmode="lin" valueType="num">
                                      <p:cBhvr>
                                        <p:cTn id="30" dur="1000" fill="hold"/>
                                        <p:tgtEl>
                                          <p:spTgt spid="12330"/>
                                        </p:tgtEl>
                                        <p:attrNameLst>
                                          <p:attrName>ppt_h</p:attrName>
                                        </p:attrNameLst>
                                      </p:cBhvr>
                                      <p:tavLst>
                                        <p:tav tm="0">
                                          <p:val>
                                            <p:fltVal val="0"/>
                                          </p:val>
                                        </p:tav>
                                        <p:tav tm="100000">
                                          <p:val>
                                            <p:strVal val="#ppt_h"/>
                                          </p:val>
                                        </p:tav>
                                      </p:tavLst>
                                    </p:anim>
                                    <p:anim calcmode="lin" valueType="num">
                                      <p:cBhvr>
                                        <p:cTn id="31" dur="1000" fill="hold"/>
                                        <p:tgtEl>
                                          <p:spTgt spid="12330"/>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123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5" presetClass="entr" presetSubtype="0" fill="hold" nodeType="clickEffect">
                                  <p:stCondLst>
                                    <p:cond delay="0"/>
                                  </p:stCondLst>
                                  <p:childTnLst>
                                    <p:set>
                                      <p:cBhvr>
                                        <p:cTn id="36" dur="1" fill="hold">
                                          <p:stCondLst>
                                            <p:cond delay="0"/>
                                          </p:stCondLst>
                                        </p:cTn>
                                        <p:tgtEl>
                                          <p:spTgt spid="12340"/>
                                        </p:tgtEl>
                                        <p:attrNameLst>
                                          <p:attrName>style.visibility</p:attrName>
                                        </p:attrNameLst>
                                      </p:cBhvr>
                                      <p:to>
                                        <p:strVal val="visible"/>
                                      </p:to>
                                    </p:set>
                                    <p:anim calcmode="lin" valueType="num">
                                      <p:cBhvr>
                                        <p:cTn id="37" dur="1000" fill="hold"/>
                                        <p:tgtEl>
                                          <p:spTgt spid="12340"/>
                                        </p:tgtEl>
                                        <p:attrNameLst>
                                          <p:attrName>ppt_w</p:attrName>
                                        </p:attrNameLst>
                                      </p:cBhvr>
                                      <p:tavLst>
                                        <p:tav tm="0">
                                          <p:val>
                                            <p:fltVal val="0"/>
                                          </p:val>
                                        </p:tav>
                                        <p:tav tm="100000">
                                          <p:val>
                                            <p:strVal val="#ppt_w"/>
                                          </p:val>
                                        </p:tav>
                                      </p:tavLst>
                                    </p:anim>
                                    <p:anim calcmode="lin" valueType="num">
                                      <p:cBhvr>
                                        <p:cTn id="38" dur="1000" fill="hold"/>
                                        <p:tgtEl>
                                          <p:spTgt spid="12340"/>
                                        </p:tgtEl>
                                        <p:attrNameLst>
                                          <p:attrName>ppt_h</p:attrName>
                                        </p:attrNameLst>
                                      </p:cBhvr>
                                      <p:tavLst>
                                        <p:tav tm="0">
                                          <p:val>
                                            <p:fltVal val="0"/>
                                          </p:val>
                                        </p:tav>
                                        <p:tav tm="100000">
                                          <p:val>
                                            <p:strVal val="#ppt_h"/>
                                          </p:val>
                                        </p:tav>
                                      </p:tavLst>
                                    </p:anim>
                                    <p:anim calcmode="lin" valueType="num">
                                      <p:cBhvr>
                                        <p:cTn id="39" dur="1000" fill="hold"/>
                                        <p:tgtEl>
                                          <p:spTgt spid="12340"/>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123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6" grpId="0" animBg="1" autoUpdateAnimBg="0"/>
      <p:bldP spid="12322"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9"/>
          <p:cNvSpPr txBox="1">
            <a:spLocks noChangeArrowheads="1"/>
          </p:cNvSpPr>
          <p:nvPr/>
        </p:nvSpPr>
        <p:spPr bwMode="auto">
          <a:xfrm>
            <a:off x="1600200" y="304800"/>
            <a:ext cx="5988050"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Gli effetti di un’imposta sui consumatori</a:t>
            </a:r>
          </a:p>
        </p:txBody>
      </p:sp>
      <p:sp>
        <p:nvSpPr>
          <p:cNvPr id="13362" name="Text Box 50"/>
          <p:cNvSpPr txBox="1">
            <a:spLocks noChangeArrowheads="1"/>
          </p:cNvSpPr>
          <p:nvPr/>
        </p:nvSpPr>
        <p:spPr bwMode="auto">
          <a:xfrm>
            <a:off x="5410200" y="1066800"/>
            <a:ext cx="3111500" cy="1590675"/>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Per ogni unità di bene venduto i consumatori devono versare una quota </a:t>
            </a:r>
            <a:r>
              <a:rPr lang="it-IT" altLang="it-IT" sz="1400" b="1" i="1">
                <a:solidFill>
                  <a:srgbClr val="FF3300"/>
                </a:solidFill>
                <a:latin typeface="Sylfaen" pitchFamily="18" charset="0"/>
              </a:rPr>
              <a:t>t</a:t>
            </a:r>
            <a:r>
              <a:rPr lang="it-IT" altLang="it-IT" sz="1400">
                <a:latin typeface="Sylfaen" pitchFamily="18" charset="0"/>
              </a:rPr>
              <a:t>  alla PA. I consumatori si difendono scaricando l’onere della tassa su prezzi più bassi di </a:t>
            </a:r>
            <a:r>
              <a:rPr lang="it-IT" altLang="it-IT" sz="1400" b="1" i="1">
                <a:solidFill>
                  <a:srgbClr val="FF3300"/>
                </a:solidFill>
                <a:latin typeface="Sylfaen" pitchFamily="18" charset="0"/>
              </a:rPr>
              <a:t>t</a:t>
            </a:r>
            <a:r>
              <a:rPr lang="it-IT" altLang="it-IT" sz="1400">
                <a:latin typeface="Sylfaen" pitchFamily="18" charset="0"/>
              </a:rPr>
              <a:t> (la domanda si sposta verso l’alto di </a:t>
            </a:r>
            <a:r>
              <a:rPr lang="it-IT" altLang="it-IT" sz="1400" b="1" i="1">
                <a:solidFill>
                  <a:srgbClr val="FF3300"/>
                </a:solidFill>
                <a:latin typeface="Sylfaen" pitchFamily="18" charset="0"/>
              </a:rPr>
              <a:t>t</a:t>
            </a:r>
            <a:r>
              <a:rPr lang="it-IT" altLang="it-IT" sz="1400">
                <a:latin typeface="Sylfaen" pitchFamily="18" charset="0"/>
              </a:rPr>
              <a:t> )</a:t>
            </a:r>
          </a:p>
          <a:p>
            <a:pPr eaLnBrk="1" hangingPunct="1"/>
            <a:endParaRPr lang="it-IT" altLang="it-IT" sz="1400">
              <a:latin typeface="Sylfaen" pitchFamily="18" charset="0"/>
            </a:endParaRPr>
          </a:p>
        </p:txBody>
      </p:sp>
      <p:sp>
        <p:nvSpPr>
          <p:cNvPr id="13378" name="Text Box 66"/>
          <p:cNvSpPr txBox="1">
            <a:spLocks noChangeArrowheads="1"/>
          </p:cNvSpPr>
          <p:nvPr/>
        </p:nvSpPr>
        <p:spPr bwMode="auto">
          <a:xfrm>
            <a:off x="5486400" y="2819400"/>
            <a:ext cx="2971800" cy="2016125"/>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Nel nuovo equilibrio </a:t>
            </a:r>
            <a:r>
              <a:rPr lang="it-IT" altLang="it-IT" sz="1400" b="1">
                <a:latin typeface="Sylfaen" pitchFamily="18" charset="0"/>
              </a:rPr>
              <a:t>E</a:t>
            </a:r>
            <a:r>
              <a:rPr lang="it-IT" altLang="it-IT" sz="1400" b="1" baseline="-25000">
                <a:latin typeface="Sylfaen" pitchFamily="18" charset="0"/>
              </a:rPr>
              <a:t>1</a:t>
            </a:r>
            <a:r>
              <a:rPr lang="it-IT" altLang="it-IT" sz="1400">
                <a:latin typeface="Sylfaen" pitchFamily="18" charset="0"/>
              </a:rPr>
              <a:t> la quantità scende a </a:t>
            </a:r>
            <a:r>
              <a:rPr lang="it-IT" altLang="it-IT" sz="1400" b="1">
                <a:latin typeface="Sylfaen" pitchFamily="18" charset="0"/>
              </a:rPr>
              <a:t>Q</a:t>
            </a:r>
            <a:r>
              <a:rPr lang="it-IT" altLang="it-IT" sz="1400" b="1" baseline="-25000">
                <a:latin typeface="Sylfaen" pitchFamily="18" charset="0"/>
              </a:rPr>
              <a:t>1</a:t>
            </a:r>
            <a:r>
              <a:rPr lang="it-IT" altLang="it-IT" sz="1400">
                <a:latin typeface="Sylfaen" pitchFamily="18" charset="0"/>
              </a:rPr>
              <a:t> e il prezzo diminuisce a </a:t>
            </a:r>
            <a:r>
              <a:rPr lang="it-IT" altLang="it-IT" sz="1400" b="1">
                <a:latin typeface="Sylfaen" pitchFamily="18" charset="0"/>
              </a:rPr>
              <a:t>P</a:t>
            </a:r>
            <a:r>
              <a:rPr lang="it-IT" altLang="it-IT" sz="1400" b="1" baseline="-25000">
                <a:latin typeface="Sylfaen" pitchFamily="18" charset="0"/>
              </a:rPr>
              <a:t>S</a:t>
            </a:r>
            <a:r>
              <a:rPr lang="it-IT" altLang="it-IT" sz="1400">
                <a:latin typeface="Sylfaen" pitchFamily="18" charset="0"/>
              </a:rPr>
              <a:t>. La tassa deprime l’attività di mercato e i consumatori pagano un prezzo più basso, ma non dell’intera aliquota. </a:t>
            </a:r>
            <a:r>
              <a:rPr lang="it-IT" altLang="it-IT" sz="1400">
                <a:solidFill>
                  <a:srgbClr val="990099"/>
                </a:solidFill>
                <a:latin typeface="Sylfaen" pitchFamily="18" charset="0"/>
              </a:rPr>
              <a:t>GLI EFFETTI SONO GLI STESSI DI QUELLI OSSERVATI QUANDO LA TASSA GRAVA SUI PRODUTTORI!</a:t>
            </a:r>
          </a:p>
        </p:txBody>
      </p:sp>
      <p:sp>
        <p:nvSpPr>
          <p:cNvPr id="13393" name="Text Box 81"/>
          <p:cNvSpPr txBox="1">
            <a:spLocks noChangeArrowheads="1"/>
          </p:cNvSpPr>
          <p:nvPr/>
        </p:nvSpPr>
        <p:spPr bwMode="auto">
          <a:xfrm>
            <a:off x="5562600" y="5181600"/>
            <a:ext cx="2882900" cy="527050"/>
          </a:xfrm>
          <a:prstGeom prst="rect">
            <a:avLst/>
          </a:prstGeom>
          <a:noFill/>
          <a:ln w="9525">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latin typeface="Sylfaen" pitchFamily="18" charset="0"/>
              </a:rPr>
              <a:t>Il prezzo, al netto della tassa, che pagano i consumatori è </a:t>
            </a:r>
            <a:r>
              <a:rPr lang="it-IT" altLang="it-IT" sz="1400" b="1">
                <a:latin typeface="Sylfaen" pitchFamily="18" charset="0"/>
              </a:rPr>
              <a:t>P</a:t>
            </a:r>
            <a:r>
              <a:rPr lang="it-IT" altLang="it-IT" sz="1400" b="1" baseline="-25000">
                <a:latin typeface="Sylfaen" pitchFamily="18" charset="0"/>
              </a:rPr>
              <a:t>S</a:t>
            </a:r>
            <a:r>
              <a:rPr lang="it-IT" altLang="it-IT" sz="1400" b="1">
                <a:latin typeface="Sylfaen" pitchFamily="18" charset="0"/>
              </a:rPr>
              <a:t> + t = P</a:t>
            </a:r>
            <a:r>
              <a:rPr lang="it-IT" altLang="it-IT" sz="1400" b="1" baseline="-25000">
                <a:latin typeface="Sylfaen" pitchFamily="18" charset="0"/>
              </a:rPr>
              <a:t>D</a:t>
            </a:r>
          </a:p>
        </p:txBody>
      </p:sp>
      <p:grpSp>
        <p:nvGrpSpPr>
          <p:cNvPr id="13394" name="Group 82"/>
          <p:cNvGrpSpPr>
            <a:grpSpLocks/>
          </p:cNvGrpSpPr>
          <p:nvPr/>
        </p:nvGrpSpPr>
        <p:grpSpPr bwMode="auto">
          <a:xfrm>
            <a:off x="2209800" y="2895600"/>
            <a:ext cx="285750" cy="1066800"/>
            <a:chOff x="1392" y="1824"/>
            <a:chExt cx="180" cy="672"/>
          </a:xfrm>
        </p:grpSpPr>
        <p:sp>
          <p:nvSpPr>
            <p:cNvPr id="14392" name="Line 83"/>
            <p:cNvSpPr>
              <a:spLocks noChangeShapeType="1"/>
            </p:cNvSpPr>
            <p:nvPr/>
          </p:nvSpPr>
          <p:spPr bwMode="auto">
            <a:xfrm>
              <a:off x="1392" y="1824"/>
              <a:ext cx="0" cy="672"/>
            </a:xfrm>
            <a:prstGeom prst="line">
              <a:avLst/>
            </a:prstGeom>
            <a:noFill/>
            <a:ln w="28575">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93" name="Rectangle 84"/>
            <p:cNvSpPr>
              <a:spLocks noChangeArrowheads="1"/>
            </p:cNvSpPr>
            <p:nvPr/>
          </p:nvSpPr>
          <p:spPr bwMode="auto">
            <a:xfrm>
              <a:off x="1392" y="2016"/>
              <a:ext cx="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b="1">
                  <a:solidFill>
                    <a:srgbClr val="990099"/>
                  </a:solidFill>
                </a:rPr>
                <a:t>t</a:t>
              </a:r>
            </a:p>
          </p:txBody>
        </p:sp>
      </p:grpSp>
      <p:grpSp>
        <p:nvGrpSpPr>
          <p:cNvPr id="13425" name="Group 113"/>
          <p:cNvGrpSpPr>
            <a:grpSpLocks/>
          </p:cNvGrpSpPr>
          <p:nvPr/>
        </p:nvGrpSpPr>
        <p:grpSpPr bwMode="auto">
          <a:xfrm>
            <a:off x="304800" y="990600"/>
            <a:ext cx="3181350" cy="2438400"/>
            <a:chOff x="192" y="624"/>
            <a:chExt cx="2004" cy="1536"/>
          </a:xfrm>
        </p:grpSpPr>
        <p:sp>
          <p:nvSpPr>
            <p:cNvPr id="14385" name="Rectangle 77"/>
            <p:cNvSpPr>
              <a:spLocks noChangeArrowheads="1"/>
            </p:cNvSpPr>
            <p:nvPr/>
          </p:nvSpPr>
          <p:spPr bwMode="auto">
            <a:xfrm>
              <a:off x="432" y="1680"/>
              <a:ext cx="2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D</a:t>
              </a:r>
            </a:p>
          </p:txBody>
        </p:sp>
        <p:grpSp>
          <p:nvGrpSpPr>
            <p:cNvPr id="14386" name="Group 110"/>
            <p:cNvGrpSpPr>
              <a:grpSpLocks/>
            </p:cNvGrpSpPr>
            <p:nvPr/>
          </p:nvGrpSpPr>
          <p:grpSpPr bwMode="auto">
            <a:xfrm>
              <a:off x="192" y="624"/>
              <a:ext cx="2004" cy="1536"/>
              <a:chOff x="192" y="624"/>
              <a:chExt cx="2004" cy="1536"/>
            </a:xfrm>
          </p:grpSpPr>
          <p:sp>
            <p:nvSpPr>
              <p:cNvPr id="14387" name="Line 78"/>
              <p:cNvSpPr>
                <a:spLocks noChangeShapeType="1"/>
              </p:cNvSpPr>
              <p:nvPr/>
            </p:nvSpPr>
            <p:spPr bwMode="auto">
              <a:xfrm flipH="1">
                <a:off x="720" y="1824"/>
                <a:ext cx="672" cy="0"/>
              </a:xfrm>
              <a:prstGeom prst="line">
                <a:avLst/>
              </a:prstGeom>
              <a:noFill/>
              <a:ln w="9525">
                <a:solidFill>
                  <a:srgbClr val="CC00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4388" name="Group 106"/>
              <p:cNvGrpSpPr>
                <a:grpSpLocks/>
              </p:cNvGrpSpPr>
              <p:nvPr/>
            </p:nvGrpSpPr>
            <p:grpSpPr bwMode="auto">
              <a:xfrm>
                <a:off x="192" y="624"/>
                <a:ext cx="2004" cy="1536"/>
                <a:chOff x="192" y="624"/>
                <a:chExt cx="2004" cy="1536"/>
              </a:xfrm>
            </p:grpSpPr>
            <p:sp>
              <p:nvSpPr>
                <p:cNvPr id="14389" name="Line 86"/>
                <p:cNvSpPr>
                  <a:spLocks noChangeShapeType="1"/>
                </p:cNvSpPr>
                <p:nvPr/>
              </p:nvSpPr>
              <p:spPr bwMode="auto">
                <a:xfrm>
                  <a:off x="768" y="1824"/>
                  <a:ext cx="0" cy="336"/>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90" name="Text Box 87"/>
                <p:cNvSpPr txBox="1">
                  <a:spLocks noChangeArrowheads="1"/>
                </p:cNvSpPr>
                <p:nvPr/>
              </p:nvSpPr>
              <p:spPr bwMode="auto">
                <a:xfrm>
                  <a:off x="192" y="624"/>
                  <a:ext cx="2004" cy="218"/>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La quota di </a:t>
                  </a:r>
                  <a:r>
                    <a:rPr lang="it-IT" altLang="it-IT" sz="1600" b="1">
                      <a:solidFill>
                        <a:srgbClr val="990099"/>
                      </a:solidFill>
                    </a:rPr>
                    <a:t>t</a:t>
                  </a:r>
                  <a:r>
                    <a:rPr lang="it-IT" altLang="it-IT" sz="1600"/>
                    <a:t> pagata dai consumatori</a:t>
                  </a:r>
                </a:p>
              </p:txBody>
            </p:sp>
            <p:sp>
              <p:nvSpPr>
                <p:cNvPr id="14391" name="Freeform 88"/>
                <p:cNvSpPr>
                  <a:spLocks/>
                </p:cNvSpPr>
                <p:nvPr/>
              </p:nvSpPr>
              <p:spPr bwMode="auto">
                <a:xfrm>
                  <a:off x="320" y="864"/>
                  <a:ext cx="688" cy="1152"/>
                </a:xfrm>
                <a:custGeom>
                  <a:avLst/>
                  <a:gdLst>
                    <a:gd name="T0" fmla="*/ 400 w 688"/>
                    <a:gd name="T1" fmla="*/ 1152 h 1152"/>
                    <a:gd name="T2" fmla="*/ 16 w 688"/>
                    <a:gd name="T3" fmla="*/ 912 h 1152"/>
                    <a:gd name="T4" fmla="*/ 304 w 688"/>
                    <a:gd name="T5" fmla="*/ 336 h 1152"/>
                    <a:gd name="T6" fmla="*/ 688 w 688"/>
                    <a:gd name="T7" fmla="*/ 0 h 115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88" h="1152">
                      <a:moveTo>
                        <a:pt x="400" y="1152"/>
                      </a:moveTo>
                      <a:cubicBezTo>
                        <a:pt x="216" y="1100"/>
                        <a:pt x="32" y="1048"/>
                        <a:pt x="16" y="912"/>
                      </a:cubicBezTo>
                      <a:cubicBezTo>
                        <a:pt x="0" y="776"/>
                        <a:pt x="192" y="488"/>
                        <a:pt x="304" y="336"/>
                      </a:cubicBezTo>
                      <a:cubicBezTo>
                        <a:pt x="416" y="184"/>
                        <a:pt x="624" y="56"/>
                        <a:pt x="688" y="0"/>
                      </a:cubicBezTo>
                    </a:path>
                  </a:pathLst>
                </a:custGeom>
                <a:noFill/>
                <a:ln w="9525">
                  <a:solidFill>
                    <a:srgbClr val="FF3300"/>
                  </a:solidFill>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nvGrpSpPr>
          <p:cNvPr id="13405" name="Group 93"/>
          <p:cNvGrpSpPr>
            <a:grpSpLocks/>
          </p:cNvGrpSpPr>
          <p:nvPr/>
        </p:nvGrpSpPr>
        <p:grpSpPr bwMode="auto">
          <a:xfrm>
            <a:off x="609600" y="3429000"/>
            <a:ext cx="2989263" cy="2784475"/>
            <a:chOff x="384" y="2160"/>
            <a:chExt cx="1883" cy="1754"/>
          </a:xfrm>
        </p:grpSpPr>
        <p:sp>
          <p:nvSpPr>
            <p:cNvPr id="14382" name="Line 94"/>
            <p:cNvSpPr>
              <a:spLocks noChangeShapeType="1"/>
            </p:cNvSpPr>
            <p:nvPr/>
          </p:nvSpPr>
          <p:spPr bwMode="auto">
            <a:xfrm>
              <a:off x="768" y="2160"/>
              <a:ext cx="0" cy="384"/>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83" name="Rectangle 95"/>
            <p:cNvSpPr>
              <a:spLocks noChangeArrowheads="1"/>
            </p:cNvSpPr>
            <p:nvPr/>
          </p:nvSpPr>
          <p:spPr bwMode="auto">
            <a:xfrm>
              <a:off x="384" y="3696"/>
              <a:ext cx="1883" cy="218"/>
            </a:xfrm>
            <a:prstGeom prst="rect">
              <a:avLst/>
            </a:prstGeom>
            <a:noFill/>
            <a:ln w="952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La quota di </a:t>
              </a:r>
              <a:r>
                <a:rPr lang="it-IT" altLang="it-IT" sz="1600" b="1">
                  <a:solidFill>
                    <a:srgbClr val="990099"/>
                  </a:solidFill>
                </a:rPr>
                <a:t>t</a:t>
              </a:r>
              <a:r>
                <a:rPr lang="it-IT" altLang="it-IT" sz="1600"/>
                <a:t> pagata dai produttori</a:t>
              </a:r>
            </a:p>
          </p:txBody>
        </p:sp>
        <p:sp>
          <p:nvSpPr>
            <p:cNvPr id="14384" name="Freeform 96"/>
            <p:cNvSpPr>
              <a:spLocks/>
            </p:cNvSpPr>
            <p:nvPr/>
          </p:nvSpPr>
          <p:spPr bwMode="auto">
            <a:xfrm>
              <a:off x="440" y="2352"/>
              <a:ext cx="808" cy="1296"/>
            </a:xfrm>
            <a:custGeom>
              <a:avLst/>
              <a:gdLst>
                <a:gd name="T0" fmla="*/ 280 w 808"/>
                <a:gd name="T1" fmla="*/ 0 h 1296"/>
                <a:gd name="T2" fmla="*/ 88 w 808"/>
                <a:gd name="T3" fmla="*/ 480 h 1296"/>
                <a:gd name="T4" fmla="*/ 808 w 808"/>
                <a:gd name="T5" fmla="*/ 1296 h 1296"/>
                <a:gd name="T6" fmla="*/ 0 60000 65536"/>
                <a:gd name="T7" fmla="*/ 0 60000 65536"/>
                <a:gd name="T8" fmla="*/ 0 60000 65536"/>
              </a:gdLst>
              <a:ahLst/>
              <a:cxnLst>
                <a:cxn ang="T6">
                  <a:pos x="T0" y="T1"/>
                </a:cxn>
                <a:cxn ang="T7">
                  <a:pos x="T2" y="T3"/>
                </a:cxn>
                <a:cxn ang="T8">
                  <a:pos x="T4" y="T5"/>
                </a:cxn>
              </a:cxnLst>
              <a:rect l="0" t="0" r="r" b="b"/>
              <a:pathLst>
                <a:path w="808" h="1296">
                  <a:moveTo>
                    <a:pt x="280" y="0"/>
                  </a:moveTo>
                  <a:cubicBezTo>
                    <a:pt x="140" y="132"/>
                    <a:pt x="0" y="264"/>
                    <a:pt x="88" y="480"/>
                  </a:cubicBezTo>
                  <a:cubicBezTo>
                    <a:pt x="176" y="696"/>
                    <a:pt x="492" y="996"/>
                    <a:pt x="808" y="1296"/>
                  </a:cubicBezTo>
                </a:path>
              </a:pathLst>
            </a:custGeom>
            <a:noFill/>
            <a:ln w="9525">
              <a:solidFill>
                <a:srgbClr val="0066FF"/>
              </a:solidFill>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4345" name="Group 112"/>
          <p:cNvGrpSpPr>
            <a:grpSpLocks/>
          </p:cNvGrpSpPr>
          <p:nvPr/>
        </p:nvGrpSpPr>
        <p:grpSpPr bwMode="auto">
          <a:xfrm>
            <a:off x="685800" y="1219200"/>
            <a:ext cx="4460875" cy="4516438"/>
            <a:chOff x="432" y="768"/>
            <a:chExt cx="2810" cy="2845"/>
          </a:xfrm>
        </p:grpSpPr>
        <p:sp>
          <p:nvSpPr>
            <p:cNvPr id="14359" name="Text Box 60"/>
            <p:cNvSpPr txBox="1">
              <a:spLocks noChangeArrowheads="1"/>
            </p:cNvSpPr>
            <p:nvPr/>
          </p:nvSpPr>
          <p:spPr bwMode="auto">
            <a:xfrm>
              <a:off x="432" y="199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grpSp>
          <p:nvGrpSpPr>
            <p:cNvPr id="14360" name="Group 109"/>
            <p:cNvGrpSpPr>
              <a:grpSpLocks/>
            </p:cNvGrpSpPr>
            <p:nvPr/>
          </p:nvGrpSpPr>
          <p:grpSpPr bwMode="auto">
            <a:xfrm>
              <a:off x="484" y="768"/>
              <a:ext cx="2758" cy="2845"/>
              <a:chOff x="484" y="768"/>
              <a:chExt cx="2758" cy="2845"/>
            </a:xfrm>
          </p:grpSpPr>
          <p:sp>
            <p:nvSpPr>
              <p:cNvPr id="14361" name="Line 74"/>
              <p:cNvSpPr>
                <a:spLocks noChangeShapeType="1"/>
              </p:cNvSpPr>
              <p:nvPr/>
            </p:nvSpPr>
            <p:spPr bwMode="auto">
              <a:xfrm flipH="1" flipV="1">
                <a:off x="2688" y="1008"/>
                <a:ext cx="192" cy="288"/>
              </a:xfrm>
              <a:prstGeom prst="line">
                <a:avLst/>
              </a:prstGeom>
              <a:noFill/>
              <a:ln w="952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4362" name="Group 108"/>
              <p:cNvGrpSpPr>
                <a:grpSpLocks/>
              </p:cNvGrpSpPr>
              <p:nvPr/>
            </p:nvGrpSpPr>
            <p:grpSpPr bwMode="auto">
              <a:xfrm>
                <a:off x="484" y="768"/>
                <a:ext cx="2758" cy="2845"/>
                <a:chOff x="484" y="768"/>
                <a:chExt cx="2758" cy="2845"/>
              </a:xfrm>
            </p:grpSpPr>
            <p:sp>
              <p:nvSpPr>
                <p:cNvPr id="14363" name="Line 57"/>
                <p:cNvSpPr>
                  <a:spLocks noChangeShapeType="1"/>
                </p:cNvSpPr>
                <p:nvPr/>
              </p:nvSpPr>
              <p:spPr bwMode="auto">
                <a:xfrm flipV="1">
                  <a:off x="1152" y="1392"/>
                  <a:ext cx="1731" cy="1311"/>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4364" name="Group 107"/>
                <p:cNvGrpSpPr>
                  <a:grpSpLocks/>
                </p:cNvGrpSpPr>
                <p:nvPr/>
              </p:nvGrpSpPr>
              <p:grpSpPr bwMode="auto">
                <a:xfrm>
                  <a:off x="484" y="768"/>
                  <a:ext cx="2758" cy="2845"/>
                  <a:chOff x="484" y="768"/>
                  <a:chExt cx="2758" cy="2845"/>
                </a:xfrm>
              </p:grpSpPr>
              <p:sp>
                <p:nvSpPr>
                  <p:cNvPr id="14365" name="Text Box 62"/>
                  <p:cNvSpPr txBox="1">
                    <a:spLocks noChangeArrowheads="1"/>
                  </p:cNvSpPr>
                  <p:nvPr/>
                </p:nvSpPr>
                <p:spPr bwMode="auto">
                  <a:xfrm>
                    <a:off x="2880" y="1344"/>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endParaRPr lang="it-IT" altLang="it-IT" sz="2000" baseline="-25000">
                      <a:latin typeface="Lucida Sans Unicode" pitchFamily="34" charset="0"/>
                    </a:endParaRPr>
                  </a:p>
                </p:txBody>
              </p:sp>
              <p:grpSp>
                <p:nvGrpSpPr>
                  <p:cNvPr id="14366" name="Group 101"/>
                  <p:cNvGrpSpPr>
                    <a:grpSpLocks/>
                  </p:cNvGrpSpPr>
                  <p:nvPr/>
                </p:nvGrpSpPr>
                <p:grpSpPr bwMode="auto">
                  <a:xfrm>
                    <a:off x="484" y="768"/>
                    <a:ext cx="2758" cy="2845"/>
                    <a:chOff x="484" y="768"/>
                    <a:chExt cx="2758" cy="2845"/>
                  </a:xfrm>
                </p:grpSpPr>
                <p:sp>
                  <p:nvSpPr>
                    <p:cNvPr id="14367" name="Line 75"/>
                    <p:cNvSpPr>
                      <a:spLocks noChangeShapeType="1"/>
                    </p:cNvSpPr>
                    <p:nvPr/>
                  </p:nvSpPr>
                  <p:spPr bwMode="auto">
                    <a:xfrm flipV="1">
                      <a:off x="1872" y="1440"/>
                      <a:ext cx="0" cy="720"/>
                    </a:xfrm>
                    <a:prstGeom prst="line">
                      <a:avLst/>
                    </a:prstGeom>
                    <a:noFill/>
                    <a:ln w="28575">
                      <a:solidFill>
                        <a:schemeClr val="fo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68" name="Text Box 76"/>
                    <p:cNvSpPr txBox="1">
                      <a:spLocks noChangeArrowheads="1"/>
                    </p:cNvSpPr>
                    <p:nvPr/>
                  </p:nvSpPr>
                  <p:spPr bwMode="auto">
                    <a:xfrm>
                      <a:off x="1872" y="1584"/>
                      <a:ext cx="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b="1">
                          <a:solidFill>
                            <a:schemeClr val="folHlink"/>
                          </a:solidFill>
                        </a:rPr>
                        <a:t>t</a:t>
                      </a:r>
                    </a:p>
                  </p:txBody>
                </p:sp>
                <p:grpSp>
                  <p:nvGrpSpPr>
                    <p:cNvPr id="14369" name="Group 100"/>
                    <p:cNvGrpSpPr>
                      <a:grpSpLocks/>
                    </p:cNvGrpSpPr>
                    <p:nvPr/>
                  </p:nvGrpSpPr>
                  <p:grpSpPr bwMode="auto">
                    <a:xfrm>
                      <a:off x="484" y="768"/>
                      <a:ext cx="2758" cy="2845"/>
                      <a:chOff x="484" y="768"/>
                      <a:chExt cx="2758" cy="2845"/>
                    </a:xfrm>
                  </p:grpSpPr>
                  <p:sp>
                    <p:nvSpPr>
                      <p:cNvPr id="14370" name="Line 52"/>
                      <p:cNvSpPr>
                        <a:spLocks noChangeShapeType="1"/>
                      </p:cNvSpPr>
                      <p:nvPr/>
                    </p:nvSpPr>
                    <p:spPr bwMode="auto">
                      <a:xfrm>
                        <a:off x="1848" y="2162"/>
                        <a:ext cx="0" cy="114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71" name="Line 54"/>
                      <p:cNvSpPr>
                        <a:spLocks noChangeShapeType="1"/>
                      </p:cNvSpPr>
                      <p:nvPr/>
                    </p:nvSpPr>
                    <p:spPr bwMode="auto">
                      <a:xfrm>
                        <a:off x="747" y="1069"/>
                        <a:ext cx="0" cy="2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72" name="Line 55"/>
                      <p:cNvSpPr>
                        <a:spLocks noChangeShapeType="1"/>
                      </p:cNvSpPr>
                      <p:nvPr/>
                    </p:nvSpPr>
                    <p:spPr bwMode="auto">
                      <a:xfrm>
                        <a:off x="747" y="3309"/>
                        <a:ext cx="230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73" name="Line 56"/>
                      <p:cNvSpPr>
                        <a:spLocks noChangeShapeType="1"/>
                      </p:cNvSpPr>
                      <p:nvPr/>
                    </p:nvSpPr>
                    <p:spPr bwMode="auto">
                      <a:xfrm>
                        <a:off x="904" y="1506"/>
                        <a:ext cx="1832" cy="127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74" name="Text Box 58"/>
                      <p:cNvSpPr txBox="1">
                        <a:spLocks noChangeArrowheads="1"/>
                      </p:cNvSpPr>
                      <p:nvPr/>
                    </p:nvSpPr>
                    <p:spPr bwMode="auto">
                      <a:xfrm>
                        <a:off x="484" y="960"/>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4375" name="Text Box 59"/>
                      <p:cNvSpPr txBox="1">
                        <a:spLocks noChangeArrowheads="1"/>
                      </p:cNvSpPr>
                      <p:nvPr/>
                    </p:nvSpPr>
                    <p:spPr bwMode="auto">
                      <a:xfrm>
                        <a:off x="3002" y="3364"/>
                        <a:ext cx="240"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4376" name="Rectangle 61"/>
                      <p:cNvSpPr>
                        <a:spLocks noChangeArrowheads="1"/>
                      </p:cNvSpPr>
                      <p:nvPr/>
                    </p:nvSpPr>
                    <p:spPr bwMode="auto">
                      <a:xfrm>
                        <a:off x="1728" y="3360"/>
                        <a:ext cx="29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4377" name="Line 64"/>
                      <p:cNvSpPr>
                        <a:spLocks noChangeShapeType="1"/>
                      </p:cNvSpPr>
                      <p:nvPr/>
                    </p:nvSpPr>
                    <p:spPr bwMode="auto">
                      <a:xfrm flipH="1">
                        <a:off x="747" y="2162"/>
                        <a:ext cx="1101"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78" name="Text Box 65"/>
                      <p:cNvSpPr txBox="1">
                        <a:spLocks noChangeArrowheads="1"/>
                      </p:cNvSpPr>
                      <p:nvPr/>
                    </p:nvSpPr>
                    <p:spPr bwMode="auto">
                      <a:xfrm>
                        <a:off x="1968" y="206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0</a:t>
                        </a:r>
                      </a:p>
                    </p:txBody>
                  </p:sp>
                  <p:sp>
                    <p:nvSpPr>
                      <p:cNvPr id="14379" name="Text Box 70"/>
                      <p:cNvSpPr txBox="1">
                        <a:spLocks noChangeArrowheads="1"/>
                      </p:cNvSpPr>
                      <p:nvPr/>
                    </p:nvSpPr>
                    <p:spPr bwMode="auto">
                      <a:xfrm>
                        <a:off x="2544" y="768"/>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chemeClr val="folHlink"/>
                            </a:solidFill>
                            <a:latin typeface="Lucida Sans Unicode" pitchFamily="34" charset="0"/>
                          </a:rPr>
                          <a:t>S</a:t>
                        </a:r>
                        <a:r>
                          <a:rPr lang="it-IT" altLang="it-IT" sz="2000" baseline="-25000">
                            <a:solidFill>
                              <a:schemeClr val="folHlink"/>
                            </a:solidFill>
                            <a:latin typeface="Lucida Sans Unicode" pitchFamily="34" charset="0"/>
                          </a:rPr>
                          <a:t>1</a:t>
                        </a:r>
                      </a:p>
                    </p:txBody>
                  </p:sp>
                  <p:sp>
                    <p:nvSpPr>
                      <p:cNvPr id="14380" name="Line 73"/>
                      <p:cNvSpPr>
                        <a:spLocks noChangeShapeType="1"/>
                      </p:cNvSpPr>
                      <p:nvPr/>
                    </p:nvSpPr>
                    <p:spPr bwMode="auto">
                      <a:xfrm flipV="1">
                        <a:off x="864" y="912"/>
                        <a:ext cx="1731" cy="1311"/>
                      </a:xfrm>
                      <a:prstGeom prst="line">
                        <a:avLst/>
                      </a:prstGeom>
                      <a:noFill/>
                      <a:ln w="19050">
                        <a:solidFill>
                          <a:schemeClr val="fo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81" name="Rectangle 98"/>
                      <p:cNvSpPr>
                        <a:spLocks noChangeArrowheads="1"/>
                      </p:cNvSpPr>
                      <p:nvPr/>
                    </p:nvSpPr>
                    <p:spPr bwMode="auto">
                      <a:xfrm>
                        <a:off x="2736" y="2592"/>
                        <a:ext cx="3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r>
                          <a:rPr lang="it-IT" altLang="it-IT" sz="2000" baseline="-25000">
                            <a:latin typeface="Lucida Sans Unicode" pitchFamily="34" charset="0"/>
                          </a:rPr>
                          <a:t>0</a:t>
                        </a:r>
                      </a:p>
                    </p:txBody>
                  </p:sp>
                </p:grpSp>
              </p:grpSp>
            </p:grpSp>
          </p:grpSp>
        </p:grpSp>
      </p:grpSp>
      <p:grpSp>
        <p:nvGrpSpPr>
          <p:cNvPr id="13423" name="Group 111"/>
          <p:cNvGrpSpPr>
            <a:grpSpLocks/>
          </p:cNvGrpSpPr>
          <p:nvPr/>
        </p:nvGrpSpPr>
        <p:grpSpPr bwMode="auto">
          <a:xfrm>
            <a:off x="685800" y="2971800"/>
            <a:ext cx="3810000" cy="2759075"/>
            <a:chOff x="432" y="1872"/>
            <a:chExt cx="2400" cy="1738"/>
          </a:xfrm>
        </p:grpSpPr>
        <p:sp>
          <p:nvSpPr>
            <p:cNvPr id="14347" name="Text Box 68"/>
            <p:cNvSpPr txBox="1">
              <a:spLocks noChangeArrowheads="1"/>
            </p:cNvSpPr>
            <p:nvPr/>
          </p:nvSpPr>
          <p:spPr bwMode="auto">
            <a:xfrm>
              <a:off x="1440" y="2448"/>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1</a:t>
              </a:r>
            </a:p>
          </p:txBody>
        </p:sp>
        <p:grpSp>
          <p:nvGrpSpPr>
            <p:cNvPr id="14348" name="Group 105"/>
            <p:cNvGrpSpPr>
              <a:grpSpLocks/>
            </p:cNvGrpSpPr>
            <p:nvPr/>
          </p:nvGrpSpPr>
          <p:grpSpPr bwMode="auto">
            <a:xfrm>
              <a:off x="432" y="1872"/>
              <a:ext cx="2400" cy="1738"/>
              <a:chOff x="432" y="1872"/>
              <a:chExt cx="2400" cy="1738"/>
            </a:xfrm>
          </p:grpSpPr>
          <p:sp>
            <p:nvSpPr>
              <p:cNvPr id="14349" name="Text Box 63"/>
              <p:cNvSpPr txBox="1">
                <a:spLocks noChangeArrowheads="1"/>
              </p:cNvSpPr>
              <p:nvPr/>
            </p:nvSpPr>
            <p:spPr bwMode="auto">
              <a:xfrm>
                <a:off x="2352" y="3024"/>
                <a:ext cx="3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r>
                  <a:rPr lang="it-IT" altLang="it-IT" sz="2000" baseline="-25000">
                    <a:latin typeface="Lucida Sans Unicode" pitchFamily="34" charset="0"/>
                  </a:rPr>
                  <a:t>1</a:t>
                </a:r>
              </a:p>
            </p:txBody>
          </p:sp>
          <p:sp>
            <p:nvSpPr>
              <p:cNvPr id="14350" name="Line 79"/>
              <p:cNvSpPr>
                <a:spLocks noChangeShapeType="1"/>
              </p:cNvSpPr>
              <p:nvPr/>
            </p:nvSpPr>
            <p:spPr bwMode="auto">
              <a:xfrm>
                <a:off x="1392" y="1872"/>
                <a:ext cx="0" cy="144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51" name="Rectangle 80"/>
              <p:cNvSpPr>
                <a:spLocks noChangeArrowheads="1"/>
              </p:cNvSpPr>
              <p:nvPr/>
            </p:nvSpPr>
            <p:spPr bwMode="auto">
              <a:xfrm>
                <a:off x="1248" y="3360"/>
                <a:ext cx="3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1</a:t>
                </a:r>
              </a:p>
            </p:txBody>
          </p:sp>
          <p:sp>
            <p:nvSpPr>
              <p:cNvPr id="14352" name="Line 90"/>
              <p:cNvSpPr>
                <a:spLocks noChangeShapeType="1"/>
              </p:cNvSpPr>
              <p:nvPr/>
            </p:nvSpPr>
            <p:spPr bwMode="auto">
              <a:xfrm flipH="1">
                <a:off x="768" y="2544"/>
                <a:ext cx="62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53" name="Rectangle 92"/>
              <p:cNvSpPr>
                <a:spLocks noChangeArrowheads="1"/>
              </p:cNvSpPr>
              <p:nvPr/>
            </p:nvSpPr>
            <p:spPr bwMode="auto">
              <a:xfrm>
                <a:off x="432" y="2400"/>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S</a:t>
                </a:r>
              </a:p>
            </p:txBody>
          </p:sp>
          <p:sp>
            <p:nvSpPr>
              <p:cNvPr id="14354" name="Line 97"/>
              <p:cNvSpPr>
                <a:spLocks noChangeShapeType="1"/>
              </p:cNvSpPr>
              <p:nvPr/>
            </p:nvSpPr>
            <p:spPr bwMode="auto">
              <a:xfrm>
                <a:off x="960" y="2256"/>
                <a:ext cx="1392" cy="96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55" name="Line 99"/>
              <p:cNvSpPr>
                <a:spLocks noChangeShapeType="1"/>
              </p:cNvSpPr>
              <p:nvPr/>
            </p:nvSpPr>
            <p:spPr bwMode="auto">
              <a:xfrm flipH="1">
                <a:off x="2592" y="2832"/>
                <a:ext cx="240"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4356" name="Group 102"/>
              <p:cNvGrpSpPr>
                <a:grpSpLocks/>
              </p:cNvGrpSpPr>
              <p:nvPr/>
            </p:nvGrpSpPr>
            <p:grpSpPr bwMode="auto">
              <a:xfrm>
                <a:off x="1872" y="2208"/>
                <a:ext cx="180" cy="672"/>
                <a:chOff x="1392" y="1824"/>
                <a:chExt cx="180" cy="672"/>
              </a:xfrm>
            </p:grpSpPr>
            <p:sp>
              <p:nvSpPr>
                <p:cNvPr id="14357" name="Line 103"/>
                <p:cNvSpPr>
                  <a:spLocks noChangeShapeType="1"/>
                </p:cNvSpPr>
                <p:nvPr/>
              </p:nvSpPr>
              <p:spPr bwMode="auto">
                <a:xfrm>
                  <a:off x="1392" y="1824"/>
                  <a:ext cx="0" cy="672"/>
                </a:xfrm>
                <a:prstGeom prst="line">
                  <a:avLst/>
                </a:prstGeom>
                <a:noFill/>
                <a:ln w="28575">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58" name="Rectangle 104"/>
                <p:cNvSpPr>
                  <a:spLocks noChangeArrowheads="1"/>
                </p:cNvSpPr>
                <p:nvPr/>
              </p:nvSpPr>
              <p:spPr bwMode="auto">
                <a:xfrm>
                  <a:off x="1392" y="2016"/>
                  <a:ext cx="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b="1">
                      <a:solidFill>
                        <a:srgbClr val="990099"/>
                      </a:solidFill>
                    </a:rPr>
                    <a:t>t</a:t>
                  </a:r>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3362"/>
                                        </p:tgtEl>
                                        <p:attrNameLst>
                                          <p:attrName>style.visibility</p:attrName>
                                        </p:attrNameLst>
                                      </p:cBhvr>
                                      <p:to>
                                        <p:strVal val="visible"/>
                                      </p:to>
                                    </p:set>
                                    <p:animEffect transition="in" filter="wipe(right)">
                                      <p:cBhvr>
                                        <p:cTn id="7" dur="500"/>
                                        <p:tgtEl>
                                          <p:spTgt spid="13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3" fill="hold" nodeType="clickEffect">
                                  <p:stCondLst>
                                    <p:cond delay="0"/>
                                  </p:stCondLst>
                                  <p:childTnLst>
                                    <p:set>
                                      <p:cBhvr>
                                        <p:cTn id="11" dur="1" fill="hold">
                                          <p:stCondLst>
                                            <p:cond delay="0"/>
                                          </p:stCondLst>
                                        </p:cTn>
                                        <p:tgtEl>
                                          <p:spTgt spid="13423"/>
                                        </p:tgtEl>
                                        <p:attrNameLst>
                                          <p:attrName>style.visibility</p:attrName>
                                        </p:attrNameLst>
                                      </p:cBhvr>
                                      <p:to>
                                        <p:strVal val="visible"/>
                                      </p:to>
                                    </p:set>
                                    <p:anim calcmode="lin" valueType="num">
                                      <p:cBhvr additive="base">
                                        <p:cTn id="12" dur="500" fill="hold"/>
                                        <p:tgtEl>
                                          <p:spTgt spid="13423"/>
                                        </p:tgtEl>
                                        <p:attrNameLst>
                                          <p:attrName>ppt_x</p:attrName>
                                        </p:attrNameLst>
                                      </p:cBhvr>
                                      <p:tavLst>
                                        <p:tav tm="0">
                                          <p:val>
                                            <p:strVal val="1+#ppt_w/2"/>
                                          </p:val>
                                        </p:tav>
                                        <p:tav tm="100000">
                                          <p:val>
                                            <p:strVal val="#ppt_x"/>
                                          </p:val>
                                        </p:tav>
                                      </p:tavLst>
                                    </p:anim>
                                    <p:anim calcmode="lin" valueType="num">
                                      <p:cBhvr additive="base">
                                        <p:cTn id="13" dur="500" fill="hold"/>
                                        <p:tgtEl>
                                          <p:spTgt spid="13423"/>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13378"/>
                                        </p:tgtEl>
                                        <p:attrNameLst>
                                          <p:attrName>style.visibility</p:attrName>
                                        </p:attrNameLst>
                                      </p:cBhvr>
                                      <p:to>
                                        <p:strVal val="visible"/>
                                      </p:to>
                                    </p:set>
                                    <p:animEffect transition="in" filter="wipe(right)">
                                      <p:cBhvr>
                                        <p:cTn id="18" dur="500"/>
                                        <p:tgtEl>
                                          <p:spTgt spid="1337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13393"/>
                                        </p:tgtEl>
                                        <p:attrNameLst>
                                          <p:attrName>style.visibility</p:attrName>
                                        </p:attrNameLst>
                                      </p:cBhvr>
                                      <p:to>
                                        <p:strVal val="visible"/>
                                      </p:to>
                                    </p:set>
                                    <p:animEffect transition="in" filter="wipe(right)">
                                      <p:cBhvr>
                                        <p:cTn id="23" dur="500"/>
                                        <p:tgtEl>
                                          <p:spTgt spid="1339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nodeType="clickEffect">
                                  <p:stCondLst>
                                    <p:cond delay="0"/>
                                  </p:stCondLst>
                                  <p:childTnLst>
                                    <p:set>
                                      <p:cBhvr>
                                        <p:cTn id="27" dur="1" fill="hold">
                                          <p:stCondLst>
                                            <p:cond delay="0"/>
                                          </p:stCondLst>
                                        </p:cTn>
                                        <p:tgtEl>
                                          <p:spTgt spid="13394"/>
                                        </p:tgtEl>
                                        <p:attrNameLst>
                                          <p:attrName>style.visibility</p:attrName>
                                        </p:attrNameLst>
                                      </p:cBhvr>
                                      <p:to>
                                        <p:strVal val="visible"/>
                                      </p:to>
                                    </p:set>
                                    <p:animEffect transition="in" filter="dissolve">
                                      <p:cBhvr>
                                        <p:cTn id="28" dur="500"/>
                                        <p:tgtEl>
                                          <p:spTgt spid="1339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5" presetClass="entr" presetSubtype="0" fill="hold" nodeType="clickEffect">
                                  <p:stCondLst>
                                    <p:cond delay="0"/>
                                  </p:stCondLst>
                                  <p:childTnLst>
                                    <p:set>
                                      <p:cBhvr>
                                        <p:cTn id="32" dur="1" fill="hold">
                                          <p:stCondLst>
                                            <p:cond delay="0"/>
                                          </p:stCondLst>
                                        </p:cTn>
                                        <p:tgtEl>
                                          <p:spTgt spid="13405"/>
                                        </p:tgtEl>
                                        <p:attrNameLst>
                                          <p:attrName>style.visibility</p:attrName>
                                        </p:attrNameLst>
                                      </p:cBhvr>
                                      <p:to>
                                        <p:strVal val="visible"/>
                                      </p:to>
                                    </p:set>
                                    <p:anim calcmode="lin" valueType="num">
                                      <p:cBhvr>
                                        <p:cTn id="33" dur="1000" fill="hold"/>
                                        <p:tgtEl>
                                          <p:spTgt spid="13405"/>
                                        </p:tgtEl>
                                        <p:attrNameLst>
                                          <p:attrName>ppt_w</p:attrName>
                                        </p:attrNameLst>
                                      </p:cBhvr>
                                      <p:tavLst>
                                        <p:tav tm="0">
                                          <p:val>
                                            <p:fltVal val="0"/>
                                          </p:val>
                                        </p:tav>
                                        <p:tav tm="100000">
                                          <p:val>
                                            <p:strVal val="#ppt_w"/>
                                          </p:val>
                                        </p:tav>
                                      </p:tavLst>
                                    </p:anim>
                                    <p:anim calcmode="lin" valueType="num">
                                      <p:cBhvr>
                                        <p:cTn id="34" dur="1000" fill="hold"/>
                                        <p:tgtEl>
                                          <p:spTgt spid="13405"/>
                                        </p:tgtEl>
                                        <p:attrNameLst>
                                          <p:attrName>ppt_h</p:attrName>
                                        </p:attrNameLst>
                                      </p:cBhvr>
                                      <p:tavLst>
                                        <p:tav tm="0">
                                          <p:val>
                                            <p:fltVal val="0"/>
                                          </p:val>
                                        </p:tav>
                                        <p:tav tm="100000">
                                          <p:val>
                                            <p:strVal val="#ppt_h"/>
                                          </p:val>
                                        </p:tav>
                                      </p:tavLst>
                                    </p:anim>
                                    <p:anim calcmode="lin" valueType="num">
                                      <p:cBhvr>
                                        <p:cTn id="35" dur="1000" fill="hold"/>
                                        <p:tgtEl>
                                          <p:spTgt spid="13405"/>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1340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5" presetClass="entr" presetSubtype="0" fill="hold" nodeType="clickEffect">
                                  <p:stCondLst>
                                    <p:cond delay="0"/>
                                  </p:stCondLst>
                                  <p:childTnLst>
                                    <p:set>
                                      <p:cBhvr>
                                        <p:cTn id="40" dur="1" fill="hold">
                                          <p:stCondLst>
                                            <p:cond delay="0"/>
                                          </p:stCondLst>
                                        </p:cTn>
                                        <p:tgtEl>
                                          <p:spTgt spid="13425"/>
                                        </p:tgtEl>
                                        <p:attrNameLst>
                                          <p:attrName>style.visibility</p:attrName>
                                        </p:attrNameLst>
                                      </p:cBhvr>
                                      <p:to>
                                        <p:strVal val="visible"/>
                                      </p:to>
                                    </p:set>
                                    <p:anim calcmode="lin" valueType="num">
                                      <p:cBhvr>
                                        <p:cTn id="41" dur="1000" fill="hold"/>
                                        <p:tgtEl>
                                          <p:spTgt spid="13425"/>
                                        </p:tgtEl>
                                        <p:attrNameLst>
                                          <p:attrName>ppt_w</p:attrName>
                                        </p:attrNameLst>
                                      </p:cBhvr>
                                      <p:tavLst>
                                        <p:tav tm="0">
                                          <p:val>
                                            <p:fltVal val="0"/>
                                          </p:val>
                                        </p:tav>
                                        <p:tav tm="100000">
                                          <p:val>
                                            <p:strVal val="#ppt_w"/>
                                          </p:val>
                                        </p:tav>
                                      </p:tavLst>
                                    </p:anim>
                                    <p:anim calcmode="lin" valueType="num">
                                      <p:cBhvr>
                                        <p:cTn id="42" dur="1000" fill="hold"/>
                                        <p:tgtEl>
                                          <p:spTgt spid="13425"/>
                                        </p:tgtEl>
                                        <p:attrNameLst>
                                          <p:attrName>ppt_h</p:attrName>
                                        </p:attrNameLst>
                                      </p:cBhvr>
                                      <p:tavLst>
                                        <p:tav tm="0">
                                          <p:val>
                                            <p:fltVal val="0"/>
                                          </p:val>
                                        </p:tav>
                                        <p:tav tm="100000">
                                          <p:val>
                                            <p:strVal val="#ppt_h"/>
                                          </p:val>
                                        </p:tav>
                                      </p:tavLst>
                                    </p:anim>
                                    <p:anim calcmode="lin" valueType="num">
                                      <p:cBhvr>
                                        <p:cTn id="43" dur="1000" fill="hold"/>
                                        <p:tgtEl>
                                          <p:spTgt spid="13425"/>
                                        </p:tgtEl>
                                        <p:attrNameLst>
                                          <p:attrName>ppt_x</p:attrName>
                                        </p:attrNameLst>
                                      </p:cBhvr>
                                      <p:tavLst>
                                        <p:tav tm="0" fmla="#ppt_x+(cos(-2*pi*(1-$))*-#ppt_x-sin(-2*pi*(1-$))*(1-#ppt_y))*(1-$)">
                                          <p:val>
                                            <p:fltVal val="0"/>
                                          </p:val>
                                        </p:tav>
                                        <p:tav tm="100000">
                                          <p:val>
                                            <p:fltVal val="1"/>
                                          </p:val>
                                        </p:tav>
                                      </p:tavLst>
                                    </p:anim>
                                    <p:anim calcmode="lin" valueType="num">
                                      <p:cBhvr>
                                        <p:cTn id="44" dur="1000" fill="hold"/>
                                        <p:tgtEl>
                                          <p:spTgt spid="1342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62" grpId="0" animBg="1" autoUpdateAnimBg="0"/>
      <p:bldP spid="13378" grpId="0" animBg="1" autoUpdateAnimBg="0"/>
      <p:bldP spid="13393"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768475" y="304800"/>
            <a:ext cx="5648325"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Gli effetti di un’imposta sul MERCATO</a:t>
            </a:r>
          </a:p>
        </p:txBody>
      </p:sp>
      <p:sp>
        <p:nvSpPr>
          <p:cNvPr id="15363" name="Text Box 28"/>
          <p:cNvSpPr txBox="1">
            <a:spLocks noChangeArrowheads="1"/>
          </p:cNvSpPr>
          <p:nvPr/>
        </p:nvSpPr>
        <p:spPr bwMode="auto">
          <a:xfrm>
            <a:off x="6019800" y="2133600"/>
            <a:ext cx="3206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endParaRPr lang="it-IT" altLang="it-IT" sz="2000" baseline="-25000">
              <a:latin typeface="Lucida Sans Unicode" pitchFamily="34" charset="0"/>
            </a:endParaRPr>
          </a:p>
        </p:txBody>
      </p:sp>
      <p:sp>
        <p:nvSpPr>
          <p:cNvPr id="15364" name="Text Box 22"/>
          <p:cNvSpPr txBox="1">
            <a:spLocks noChangeArrowheads="1"/>
          </p:cNvSpPr>
          <p:nvPr/>
        </p:nvSpPr>
        <p:spPr bwMode="auto">
          <a:xfrm>
            <a:off x="2133600" y="3171825"/>
            <a:ext cx="412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grpSp>
        <p:nvGrpSpPr>
          <p:cNvPr id="15365" name="Group 87"/>
          <p:cNvGrpSpPr>
            <a:grpSpLocks/>
          </p:cNvGrpSpPr>
          <p:nvPr/>
        </p:nvGrpSpPr>
        <p:grpSpPr bwMode="auto">
          <a:xfrm>
            <a:off x="2209800" y="1219200"/>
            <a:ext cx="4378325" cy="4516438"/>
            <a:chOff x="1392" y="768"/>
            <a:chExt cx="2758" cy="2845"/>
          </a:xfrm>
        </p:grpSpPr>
        <p:grpSp>
          <p:nvGrpSpPr>
            <p:cNvPr id="15396" name="Group 86"/>
            <p:cNvGrpSpPr>
              <a:grpSpLocks/>
            </p:cNvGrpSpPr>
            <p:nvPr/>
          </p:nvGrpSpPr>
          <p:grpSpPr bwMode="auto">
            <a:xfrm>
              <a:off x="1392" y="768"/>
              <a:ext cx="2758" cy="2845"/>
              <a:chOff x="1396" y="768"/>
              <a:chExt cx="2758" cy="2845"/>
            </a:xfrm>
          </p:grpSpPr>
          <p:sp>
            <p:nvSpPr>
              <p:cNvPr id="15400" name="Line 26"/>
              <p:cNvSpPr>
                <a:spLocks noChangeShapeType="1"/>
              </p:cNvSpPr>
              <p:nvPr/>
            </p:nvSpPr>
            <p:spPr bwMode="auto">
              <a:xfrm flipV="1">
                <a:off x="2064" y="1392"/>
                <a:ext cx="1731" cy="1311"/>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5401" name="Group 85"/>
              <p:cNvGrpSpPr>
                <a:grpSpLocks/>
              </p:cNvGrpSpPr>
              <p:nvPr/>
            </p:nvGrpSpPr>
            <p:grpSpPr bwMode="auto">
              <a:xfrm>
                <a:off x="1396" y="768"/>
                <a:ext cx="2758" cy="2845"/>
                <a:chOff x="1396" y="768"/>
                <a:chExt cx="2758" cy="2845"/>
              </a:xfrm>
            </p:grpSpPr>
            <p:sp>
              <p:nvSpPr>
                <p:cNvPr id="15402" name="Line 24"/>
                <p:cNvSpPr>
                  <a:spLocks noChangeShapeType="1"/>
                </p:cNvSpPr>
                <p:nvPr/>
              </p:nvSpPr>
              <p:spPr bwMode="auto">
                <a:xfrm flipH="1" flipV="1">
                  <a:off x="3600" y="1008"/>
                  <a:ext cx="192" cy="288"/>
                </a:xfrm>
                <a:prstGeom prst="line">
                  <a:avLst/>
                </a:prstGeom>
                <a:noFill/>
                <a:ln w="952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5403" name="Group 32"/>
                <p:cNvGrpSpPr>
                  <a:grpSpLocks/>
                </p:cNvGrpSpPr>
                <p:nvPr/>
              </p:nvGrpSpPr>
              <p:grpSpPr bwMode="auto">
                <a:xfrm>
                  <a:off x="1396" y="768"/>
                  <a:ext cx="2758" cy="2845"/>
                  <a:chOff x="484" y="768"/>
                  <a:chExt cx="2758" cy="2845"/>
                </a:xfrm>
              </p:grpSpPr>
              <p:sp>
                <p:nvSpPr>
                  <p:cNvPr id="15404" name="Line 33"/>
                  <p:cNvSpPr>
                    <a:spLocks noChangeShapeType="1"/>
                  </p:cNvSpPr>
                  <p:nvPr/>
                </p:nvSpPr>
                <p:spPr bwMode="auto">
                  <a:xfrm>
                    <a:off x="1848" y="2162"/>
                    <a:ext cx="0" cy="114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05" name="Line 34"/>
                  <p:cNvSpPr>
                    <a:spLocks noChangeShapeType="1"/>
                  </p:cNvSpPr>
                  <p:nvPr/>
                </p:nvSpPr>
                <p:spPr bwMode="auto">
                  <a:xfrm>
                    <a:off x="747" y="1069"/>
                    <a:ext cx="0" cy="2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06" name="Line 35"/>
                  <p:cNvSpPr>
                    <a:spLocks noChangeShapeType="1"/>
                  </p:cNvSpPr>
                  <p:nvPr/>
                </p:nvSpPr>
                <p:spPr bwMode="auto">
                  <a:xfrm>
                    <a:off x="747" y="3309"/>
                    <a:ext cx="230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07" name="Line 36"/>
                  <p:cNvSpPr>
                    <a:spLocks noChangeShapeType="1"/>
                  </p:cNvSpPr>
                  <p:nvPr/>
                </p:nvSpPr>
                <p:spPr bwMode="auto">
                  <a:xfrm>
                    <a:off x="904" y="1506"/>
                    <a:ext cx="1832" cy="127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08" name="Text Box 37"/>
                  <p:cNvSpPr txBox="1">
                    <a:spLocks noChangeArrowheads="1"/>
                  </p:cNvSpPr>
                  <p:nvPr/>
                </p:nvSpPr>
                <p:spPr bwMode="auto">
                  <a:xfrm>
                    <a:off x="484" y="960"/>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5409" name="Text Box 38"/>
                  <p:cNvSpPr txBox="1">
                    <a:spLocks noChangeArrowheads="1"/>
                  </p:cNvSpPr>
                  <p:nvPr/>
                </p:nvSpPr>
                <p:spPr bwMode="auto">
                  <a:xfrm>
                    <a:off x="3002" y="3364"/>
                    <a:ext cx="240"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5410" name="Rectangle 39"/>
                  <p:cNvSpPr>
                    <a:spLocks noChangeArrowheads="1"/>
                  </p:cNvSpPr>
                  <p:nvPr/>
                </p:nvSpPr>
                <p:spPr bwMode="auto">
                  <a:xfrm>
                    <a:off x="1728" y="3360"/>
                    <a:ext cx="29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5411" name="Line 40"/>
                  <p:cNvSpPr>
                    <a:spLocks noChangeShapeType="1"/>
                  </p:cNvSpPr>
                  <p:nvPr/>
                </p:nvSpPr>
                <p:spPr bwMode="auto">
                  <a:xfrm flipH="1">
                    <a:off x="747" y="2162"/>
                    <a:ext cx="1101"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12" name="Text Box 41"/>
                  <p:cNvSpPr txBox="1">
                    <a:spLocks noChangeArrowheads="1"/>
                  </p:cNvSpPr>
                  <p:nvPr/>
                </p:nvSpPr>
                <p:spPr bwMode="auto">
                  <a:xfrm>
                    <a:off x="1968" y="206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0</a:t>
                    </a:r>
                  </a:p>
                </p:txBody>
              </p:sp>
              <p:sp>
                <p:nvSpPr>
                  <p:cNvPr id="15413" name="Text Box 42"/>
                  <p:cNvSpPr txBox="1">
                    <a:spLocks noChangeArrowheads="1"/>
                  </p:cNvSpPr>
                  <p:nvPr/>
                </p:nvSpPr>
                <p:spPr bwMode="auto">
                  <a:xfrm>
                    <a:off x="2544" y="768"/>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chemeClr val="folHlink"/>
                        </a:solidFill>
                        <a:latin typeface="Lucida Sans Unicode" pitchFamily="34" charset="0"/>
                      </a:rPr>
                      <a:t>S</a:t>
                    </a:r>
                    <a:r>
                      <a:rPr lang="it-IT" altLang="it-IT" sz="2000" baseline="-25000">
                        <a:solidFill>
                          <a:schemeClr val="folHlink"/>
                        </a:solidFill>
                        <a:latin typeface="Lucida Sans Unicode" pitchFamily="34" charset="0"/>
                      </a:rPr>
                      <a:t>1</a:t>
                    </a:r>
                  </a:p>
                </p:txBody>
              </p:sp>
              <p:sp>
                <p:nvSpPr>
                  <p:cNvPr id="15414" name="Line 43"/>
                  <p:cNvSpPr>
                    <a:spLocks noChangeShapeType="1"/>
                  </p:cNvSpPr>
                  <p:nvPr/>
                </p:nvSpPr>
                <p:spPr bwMode="auto">
                  <a:xfrm flipV="1">
                    <a:off x="864" y="912"/>
                    <a:ext cx="1731" cy="1311"/>
                  </a:xfrm>
                  <a:prstGeom prst="line">
                    <a:avLst/>
                  </a:prstGeom>
                  <a:noFill/>
                  <a:ln w="19050">
                    <a:solidFill>
                      <a:schemeClr val="fo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415" name="Rectangle 44"/>
                  <p:cNvSpPr>
                    <a:spLocks noChangeArrowheads="1"/>
                  </p:cNvSpPr>
                  <p:nvPr/>
                </p:nvSpPr>
                <p:spPr bwMode="auto">
                  <a:xfrm>
                    <a:off x="2736" y="2592"/>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endParaRPr lang="it-IT" altLang="it-IT" sz="2000" baseline="-25000">
                      <a:latin typeface="Lucida Sans Unicode" pitchFamily="34" charset="0"/>
                    </a:endParaRPr>
                  </a:p>
                </p:txBody>
              </p:sp>
            </p:grpSp>
          </p:grpSp>
        </p:grpSp>
        <p:sp>
          <p:nvSpPr>
            <p:cNvPr id="15397" name="Text Box 48"/>
            <p:cNvSpPr txBox="1">
              <a:spLocks noChangeArrowheads="1"/>
            </p:cNvSpPr>
            <p:nvPr/>
          </p:nvSpPr>
          <p:spPr bwMode="auto">
            <a:xfrm>
              <a:off x="3264" y="3024"/>
              <a:ext cx="3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chemeClr val="folHlink"/>
                  </a:solidFill>
                  <a:latin typeface="Lucida Sans Unicode" pitchFamily="34" charset="0"/>
                </a:rPr>
                <a:t>D</a:t>
              </a:r>
              <a:r>
                <a:rPr lang="it-IT" altLang="it-IT" sz="2000" baseline="-25000">
                  <a:solidFill>
                    <a:schemeClr val="folHlink"/>
                  </a:solidFill>
                  <a:latin typeface="Lucida Sans Unicode" pitchFamily="34" charset="0"/>
                </a:rPr>
                <a:t>1</a:t>
              </a:r>
            </a:p>
          </p:txBody>
        </p:sp>
        <p:sp>
          <p:nvSpPr>
            <p:cNvPr id="15398" name="Line 53"/>
            <p:cNvSpPr>
              <a:spLocks noChangeShapeType="1"/>
            </p:cNvSpPr>
            <p:nvPr/>
          </p:nvSpPr>
          <p:spPr bwMode="auto">
            <a:xfrm>
              <a:off x="1872" y="2256"/>
              <a:ext cx="1392" cy="960"/>
            </a:xfrm>
            <a:prstGeom prst="line">
              <a:avLst/>
            </a:prstGeom>
            <a:noFill/>
            <a:ln w="19050">
              <a:solidFill>
                <a:schemeClr val="fo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99" name="Line 54"/>
            <p:cNvSpPr>
              <a:spLocks noChangeShapeType="1"/>
            </p:cNvSpPr>
            <p:nvPr/>
          </p:nvSpPr>
          <p:spPr bwMode="auto">
            <a:xfrm flipH="1">
              <a:off x="3504" y="2832"/>
              <a:ext cx="240" cy="240"/>
            </a:xfrm>
            <a:prstGeom prst="line">
              <a:avLst/>
            </a:prstGeom>
            <a:noFill/>
            <a:ln w="9525">
              <a:solidFill>
                <a:schemeClr val="folHlink"/>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4428" name="Group 92"/>
          <p:cNvGrpSpPr>
            <a:grpSpLocks/>
          </p:cNvGrpSpPr>
          <p:nvPr/>
        </p:nvGrpSpPr>
        <p:grpSpPr bwMode="auto">
          <a:xfrm>
            <a:off x="2133600" y="1979613"/>
            <a:ext cx="2139950" cy="3751262"/>
            <a:chOff x="1344" y="1247"/>
            <a:chExt cx="1348" cy="2363"/>
          </a:xfrm>
        </p:grpSpPr>
        <p:sp>
          <p:nvSpPr>
            <p:cNvPr id="15384" name="Line 51"/>
            <p:cNvSpPr>
              <a:spLocks noChangeShapeType="1"/>
            </p:cNvSpPr>
            <p:nvPr/>
          </p:nvSpPr>
          <p:spPr bwMode="auto">
            <a:xfrm flipH="1">
              <a:off x="1680" y="2544"/>
              <a:ext cx="62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5385" name="Group 89"/>
            <p:cNvGrpSpPr>
              <a:grpSpLocks/>
            </p:cNvGrpSpPr>
            <p:nvPr/>
          </p:nvGrpSpPr>
          <p:grpSpPr bwMode="auto">
            <a:xfrm>
              <a:off x="1344" y="1247"/>
              <a:ext cx="1348" cy="2363"/>
              <a:chOff x="1344" y="1247"/>
              <a:chExt cx="1348" cy="2363"/>
            </a:xfrm>
          </p:grpSpPr>
          <p:sp>
            <p:nvSpPr>
              <p:cNvPr id="15386" name="Rectangle 10"/>
              <p:cNvSpPr>
                <a:spLocks noChangeArrowheads="1"/>
              </p:cNvSpPr>
              <p:nvPr/>
            </p:nvSpPr>
            <p:spPr bwMode="auto">
              <a:xfrm>
                <a:off x="1344" y="1680"/>
                <a:ext cx="2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D</a:t>
                </a:r>
              </a:p>
            </p:txBody>
          </p:sp>
          <p:sp>
            <p:nvSpPr>
              <p:cNvPr id="15387" name="Rectangle 52"/>
              <p:cNvSpPr>
                <a:spLocks noChangeArrowheads="1"/>
              </p:cNvSpPr>
              <p:nvPr/>
            </p:nvSpPr>
            <p:spPr bwMode="auto">
              <a:xfrm>
                <a:off x="1344" y="2400"/>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S</a:t>
                </a:r>
              </a:p>
            </p:txBody>
          </p:sp>
          <p:grpSp>
            <p:nvGrpSpPr>
              <p:cNvPr id="15388" name="Group 84"/>
              <p:cNvGrpSpPr>
                <a:grpSpLocks/>
              </p:cNvGrpSpPr>
              <p:nvPr/>
            </p:nvGrpSpPr>
            <p:grpSpPr bwMode="auto">
              <a:xfrm>
                <a:off x="1632" y="1247"/>
                <a:ext cx="1060" cy="2363"/>
                <a:chOff x="1632" y="1247"/>
                <a:chExt cx="1060" cy="2363"/>
              </a:xfrm>
            </p:grpSpPr>
            <p:sp>
              <p:nvSpPr>
                <p:cNvPr id="15389" name="Line 12"/>
                <p:cNvSpPr>
                  <a:spLocks noChangeShapeType="1"/>
                </p:cNvSpPr>
                <p:nvPr/>
              </p:nvSpPr>
              <p:spPr bwMode="auto">
                <a:xfrm flipH="1">
                  <a:off x="1632" y="1824"/>
                  <a:ext cx="672" cy="0"/>
                </a:xfrm>
                <a:prstGeom prst="line">
                  <a:avLst/>
                </a:prstGeom>
                <a:noFill/>
                <a:ln w="9525">
                  <a:solidFill>
                    <a:srgbClr val="CC00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5390" name="Group 73"/>
                <p:cNvGrpSpPr>
                  <a:grpSpLocks/>
                </p:cNvGrpSpPr>
                <p:nvPr/>
              </p:nvGrpSpPr>
              <p:grpSpPr bwMode="auto">
                <a:xfrm>
                  <a:off x="1968" y="1247"/>
                  <a:ext cx="724" cy="2363"/>
                  <a:chOff x="1968" y="1247"/>
                  <a:chExt cx="724" cy="2363"/>
                </a:xfrm>
              </p:grpSpPr>
              <p:sp>
                <p:nvSpPr>
                  <p:cNvPr id="15391" name="Line 7"/>
                  <p:cNvSpPr>
                    <a:spLocks noChangeShapeType="1"/>
                  </p:cNvSpPr>
                  <p:nvPr/>
                </p:nvSpPr>
                <p:spPr bwMode="auto">
                  <a:xfrm>
                    <a:off x="2304" y="1824"/>
                    <a:ext cx="0" cy="672"/>
                  </a:xfrm>
                  <a:prstGeom prst="line">
                    <a:avLst/>
                  </a:prstGeom>
                  <a:noFill/>
                  <a:ln w="57150">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92" name="Line 49"/>
                  <p:cNvSpPr>
                    <a:spLocks noChangeShapeType="1"/>
                  </p:cNvSpPr>
                  <p:nvPr/>
                </p:nvSpPr>
                <p:spPr bwMode="auto">
                  <a:xfrm>
                    <a:off x="2304" y="1872"/>
                    <a:ext cx="0" cy="144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93" name="Rectangle 50"/>
                  <p:cNvSpPr>
                    <a:spLocks noChangeArrowheads="1"/>
                  </p:cNvSpPr>
                  <p:nvPr/>
                </p:nvSpPr>
                <p:spPr bwMode="auto">
                  <a:xfrm>
                    <a:off x="2160" y="3360"/>
                    <a:ext cx="3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1</a:t>
                    </a:r>
                  </a:p>
                </p:txBody>
              </p:sp>
              <p:sp>
                <p:nvSpPr>
                  <p:cNvPr id="15394" name="Text Box 61"/>
                  <p:cNvSpPr txBox="1">
                    <a:spLocks noChangeArrowheads="1"/>
                  </p:cNvSpPr>
                  <p:nvPr/>
                </p:nvSpPr>
                <p:spPr bwMode="auto">
                  <a:xfrm>
                    <a:off x="1968" y="1247"/>
                    <a:ext cx="7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b="1">
                        <a:solidFill>
                          <a:srgbClr val="990099"/>
                        </a:solidFill>
                        <a:latin typeface="Bookman Old Style" pitchFamily="18" charset="0"/>
                      </a:rPr>
                      <a:t>aliquota</a:t>
                    </a:r>
                  </a:p>
                </p:txBody>
              </p:sp>
              <p:sp>
                <p:nvSpPr>
                  <p:cNvPr id="15395" name="Line 65"/>
                  <p:cNvSpPr>
                    <a:spLocks noChangeShapeType="1"/>
                  </p:cNvSpPr>
                  <p:nvPr/>
                </p:nvSpPr>
                <p:spPr bwMode="auto">
                  <a:xfrm>
                    <a:off x="2304" y="1488"/>
                    <a:ext cx="0" cy="288"/>
                  </a:xfrm>
                  <a:prstGeom prst="line">
                    <a:avLst/>
                  </a:prstGeom>
                  <a:noFill/>
                  <a:ln w="28575">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grpSp>
        <p:nvGrpSpPr>
          <p:cNvPr id="14417" name="Group 81"/>
          <p:cNvGrpSpPr>
            <a:grpSpLocks/>
          </p:cNvGrpSpPr>
          <p:nvPr/>
        </p:nvGrpSpPr>
        <p:grpSpPr bwMode="auto">
          <a:xfrm>
            <a:off x="3657600" y="2590800"/>
            <a:ext cx="2298700" cy="1371600"/>
            <a:chOff x="2304" y="1632"/>
            <a:chExt cx="1448" cy="864"/>
          </a:xfrm>
        </p:grpSpPr>
        <p:sp>
          <p:nvSpPr>
            <p:cNvPr id="15381" name="AutoShape 68"/>
            <p:cNvSpPr>
              <a:spLocks noChangeArrowheads="1"/>
            </p:cNvSpPr>
            <p:nvPr/>
          </p:nvSpPr>
          <p:spPr bwMode="auto">
            <a:xfrm rot="5400000">
              <a:off x="2232" y="1944"/>
              <a:ext cx="624" cy="480"/>
            </a:xfrm>
            <a:prstGeom prst="triangle">
              <a:avLst>
                <a:gd name="adj" fmla="val 50801"/>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5382" name="Rectangle 69"/>
            <p:cNvSpPr>
              <a:spLocks noChangeArrowheads="1"/>
            </p:cNvSpPr>
            <p:nvPr/>
          </p:nvSpPr>
          <p:spPr bwMode="auto">
            <a:xfrm>
              <a:off x="2640" y="1632"/>
              <a:ext cx="11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b="1">
                  <a:solidFill>
                    <a:schemeClr val="accent1"/>
                  </a:solidFill>
                  <a:latin typeface="Bookman Old Style" pitchFamily="18" charset="0"/>
                </a:rPr>
                <a:t>perdita secca</a:t>
              </a:r>
            </a:p>
          </p:txBody>
        </p:sp>
        <p:sp>
          <p:nvSpPr>
            <p:cNvPr id="15383" name="Line 71"/>
            <p:cNvSpPr>
              <a:spLocks noChangeShapeType="1"/>
            </p:cNvSpPr>
            <p:nvPr/>
          </p:nvSpPr>
          <p:spPr bwMode="auto">
            <a:xfrm flipV="1">
              <a:off x="2496" y="1824"/>
              <a:ext cx="528" cy="336"/>
            </a:xfrm>
            <a:prstGeom prst="line">
              <a:avLst/>
            </a:prstGeom>
            <a:noFill/>
            <a:ln w="2857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4418" name="Group 82"/>
          <p:cNvGrpSpPr>
            <a:grpSpLocks/>
          </p:cNvGrpSpPr>
          <p:nvPr/>
        </p:nvGrpSpPr>
        <p:grpSpPr bwMode="auto">
          <a:xfrm>
            <a:off x="2743200" y="2971800"/>
            <a:ext cx="1141413" cy="1890713"/>
            <a:chOff x="1728" y="1872"/>
            <a:chExt cx="719" cy="1191"/>
          </a:xfrm>
        </p:grpSpPr>
        <p:sp>
          <p:nvSpPr>
            <p:cNvPr id="15378" name="Rectangle 72"/>
            <p:cNvSpPr>
              <a:spLocks noChangeArrowheads="1"/>
            </p:cNvSpPr>
            <p:nvPr/>
          </p:nvSpPr>
          <p:spPr bwMode="auto">
            <a:xfrm>
              <a:off x="1728" y="1872"/>
              <a:ext cx="528" cy="624"/>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5379" name="Rectangle 74"/>
            <p:cNvSpPr>
              <a:spLocks noChangeArrowheads="1"/>
            </p:cNvSpPr>
            <p:nvPr/>
          </p:nvSpPr>
          <p:spPr bwMode="auto">
            <a:xfrm>
              <a:off x="1824" y="2832"/>
              <a:ext cx="62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b="1">
                  <a:solidFill>
                    <a:srgbClr val="FF9900"/>
                  </a:solidFill>
                  <a:latin typeface="Bookman Old Style" pitchFamily="18" charset="0"/>
                </a:rPr>
                <a:t>gettito</a:t>
              </a:r>
            </a:p>
          </p:txBody>
        </p:sp>
        <p:sp>
          <p:nvSpPr>
            <p:cNvPr id="15380" name="Line 76"/>
            <p:cNvSpPr>
              <a:spLocks noChangeShapeType="1"/>
            </p:cNvSpPr>
            <p:nvPr/>
          </p:nvSpPr>
          <p:spPr bwMode="auto">
            <a:xfrm flipH="1" flipV="1">
              <a:off x="2016" y="2304"/>
              <a:ext cx="48" cy="528"/>
            </a:xfrm>
            <a:prstGeom prst="line">
              <a:avLst/>
            </a:prstGeom>
            <a:noFill/>
            <a:ln w="28575">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4419" name="Group 83"/>
          <p:cNvGrpSpPr>
            <a:grpSpLocks/>
          </p:cNvGrpSpPr>
          <p:nvPr/>
        </p:nvGrpSpPr>
        <p:grpSpPr bwMode="auto">
          <a:xfrm>
            <a:off x="152400" y="1905000"/>
            <a:ext cx="2514600" cy="3362325"/>
            <a:chOff x="96" y="1200"/>
            <a:chExt cx="1584" cy="2118"/>
          </a:xfrm>
        </p:grpSpPr>
        <p:sp>
          <p:nvSpPr>
            <p:cNvPr id="15370" name="Line 14"/>
            <p:cNvSpPr>
              <a:spLocks noChangeShapeType="1"/>
            </p:cNvSpPr>
            <p:nvPr/>
          </p:nvSpPr>
          <p:spPr bwMode="auto">
            <a:xfrm>
              <a:off x="1680" y="1824"/>
              <a:ext cx="0" cy="336"/>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1" name="Text Box 15"/>
            <p:cNvSpPr txBox="1">
              <a:spLocks noChangeArrowheads="1"/>
            </p:cNvSpPr>
            <p:nvPr/>
          </p:nvSpPr>
          <p:spPr bwMode="auto">
            <a:xfrm>
              <a:off x="96" y="1200"/>
              <a:ext cx="1495" cy="198"/>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t>prezzo pagato dai consumatori</a:t>
              </a:r>
            </a:p>
          </p:txBody>
        </p:sp>
        <p:sp>
          <p:nvSpPr>
            <p:cNvPr id="15372" name="Line 18"/>
            <p:cNvSpPr>
              <a:spLocks noChangeShapeType="1"/>
            </p:cNvSpPr>
            <p:nvPr/>
          </p:nvSpPr>
          <p:spPr bwMode="auto">
            <a:xfrm>
              <a:off x="1680" y="2160"/>
              <a:ext cx="0" cy="384"/>
            </a:xfrm>
            <a:prstGeom prst="line">
              <a:avLst/>
            </a:prstGeom>
            <a:noFill/>
            <a:ln w="571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3" name="Rectangle 19"/>
            <p:cNvSpPr>
              <a:spLocks noChangeArrowheads="1"/>
            </p:cNvSpPr>
            <p:nvPr/>
          </p:nvSpPr>
          <p:spPr bwMode="auto">
            <a:xfrm>
              <a:off x="96" y="3120"/>
              <a:ext cx="1456" cy="198"/>
            </a:xfrm>
            <a:prstGeom prst="rect">
              <a:avLst/>
            </a:prstGeom>
            <a:noFill/>
            <a:ln w="952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t>prezzo ottenuto dai produttori</a:t>
              </a:r>
            </a:p>
          </p:txBody>
        </p:sp>
        <p:sp>
          <p:nvSpPr>
            <p:cNvPr id="15374" name="Line 77"/>
            <p:cNvSpPr>
              <a:spLocks noChangeShapeType="1"/>
            </p:cNvSpPr>
            <p:nvPr/>
          </p:nvSpPr>
          <p:spPr bwMode="auto">
            <a:xfrm>
              <a:off x="1440" y="1440"/>
              <a:ext cx="48" cy="240"/>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5" name="Line 78"/>
            <p:cNvSpPr>
              <a:spLocks noChangeShapeType="1"/>
            </p:cNvSpPr>
            <p:nvPr/>
          </p:nvSpPr>
          <p:spPr bwMode="auto">
            <a:xfrm flipV="1">
              <a:off x="1440" y="2640"/>
              <a:ext cx="48" cy="432"/>
            </a:xfrm>
            <a:prstGeom prst="line">
              <a:avLst/>
            </a:prstGeom>
            <a:noFill/>
            <a:ln w="952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6" name="Rectangle 79"/>
            <p:cNvSpPr>
              <a:spLocks noChangeArrowheads="1"/>
            </p:cNvSpPr>
            <p:nvPr/>
          </p:nvSpPr>
          <p:spPr bwMode="auto">
            <a:xfrm>
              <a:off x="192" y="1968"/>
              <a:ext cx="85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b="1">
                  <a:solidFill>
                    <a:srgbClr val="9900FF"/>
                  </a:solidFill>
                  <a:latin typeface="Bookman Old Style" pitchFamily="18" charset="0"/>
                </a:rPr>
                <a:t>incidenza</a:t>
              </a:r>
            </a:p>
            <a:p>
              <a:pPr eaLnBrk="1" hangingPunct="1"/>
              <a:r>
                <a:rPr lang="it-IT" altLang="it-IT" b="1">
                  <a:solidFill>
                    <a:srgbClr val="9900FF"/>
                  </a:solidFill>
                  <a:latin typeface="Bookman Old Style" pitchFamily="18" charset="0"/>
                </a:rPr>
                <a:t>d’imposta</a:t>
              </a:r>
            </a:p>
          </p:txBody>
        </p:sp>
        <p:sp>
          <p:nvSpPr>
            <p:cNvPr id="15377" name="AutoShape 80"/>
            <p:cNvSpPr>
              <a:spLocks/>
            </p:cNvSpPr>
            <p:nvPr/>
          </p:nvSpPr>
          <p:spPr bwMode="auto">
            <a:xfrm>
              <a:off x="1152" y="1824"/>
              <a:ext cx="192" cy="768"/>
            </a:xfrm>
            <a:prstGeom prst="leftBrace">
              <a:avLst>
                <a:gd name="adj1" fmla="val 33333"/>
                <a:gd name="adj2" fmla="val 48440"/>
              </a:avLst>
            </a:pr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14428"/>
                                        </p:tgtEl>
                                        <p:attrNameLst>
                                          <p:attrName>style.visibility</p:attrName>
                                        </p:attrNameLst>
                                      </p:cBhvr>
                                      <p:to>
                                        <p:strVal val="visible"/>
                                      </p:to>
                                    </p:set>
                                    <p:anim calcmode="lin" valueType="num">
                                      <p:cBhvr additive="base">
                                        <p:cTn id="7" dur="500" fill="hold"/>
                                        <p:tgtEl>
                                          <p:spTgt spid="14428"/>
                                        </p:tgtEl>
                                        <p:attrNameLst>
                                          <p:attrName>ppt_x</p:attrName>
                                        </p:attrNameLst>
                                      </p:cBhvr>
                                      <p:tavLst>
                                        <p:tav tm="0">
                                          <p:val>
                                            <p:strVal val="#ppt_x"/>
                                          </p:val>
                                        </p:tav>
                                        <p:tav tm="100000">
                                          <p:val>
                                            <p:strVal val="#ppt_x"/>
                                          </p:val>
                                        </p:tav>
                                      </p:tavLst>
                                    </p:anim>
                                    <p:anim calcmode="lin" valueType="num">
                                      <p:cBhvr additive="base">
                                        <p:cTn id="8" dur="500" fill="hold"/>
                                        <p:tgtEl>
                                          <p:spTgt spid="1442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14417"/>
                                        </p:tgtEl>
                                        <p:attrNameLst>
                                          <p:attrName>style.visibility</p:attrName>
                                        </p:attrNameLst>
                                      </p:cBhvr>
                                      <p:to>
                                        <p:strVal val="visible"/>
                                      </p:to>
                                    </p:set>
                                    <p:animEffect transition="in" filter="dissolve">
                                      <p:cBhvr>
                                        <p:cTn id="13" dur="500"/>
                                        <p:tgtEl>
                                          <p:spTgt spid="1441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4418"/>
                                        </p:tgtEl>
                                        <p:attrNameLst>
                                          <p:attrName>style.visibility</p:attrName>
                                        </p:attrNameLst>
                                      </p:cBhvr>
                                      <p:to>
                                        <p:strVal val="visible"/>
                                      </p:to>
                                    </p:set>
                                    <p:animEffect transition="in" filter="dissolve">
                                      <p:cBhvr>
                                        <p:cTn id="18" dur="500"/>
                                        <p:tgtEl>
                                          <p:spTgt spid="1441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14419"/>
                                        </p:tgtEl>
                                        <p:attrNameLst>
                                          <p:attrName>style.visibility</p:attrName>
                                        </p:attrNameLst>
                                      </p:cBhvr>
                                      <p:to>
                                        <p:strVal val="visible"/>
                                      </p:to>
                                    </p:set>
                                    <p:anim calcmode="lin" valueType="num">
                                      <p:cBhvr additive="base">
                                        <p:cTn id="23" dur="500" fill="hold"/>
                                        <p:tgtEl>
                                          <p:spTgt spid="14419"/>
                                        </p:tgtEl>
                                        <p:attrNameLst>
                                          <p:attrName>ppt_x</p:attrName>
                                        </p:attrNameLst>
                                      </p:cBhvr>
                                      <p:tavLst>
                                        <p:tav tm="0">
                                          <p:val>
                                            <p:strVal val="0-#ppt_w/2"/>
                                          </p:val>
                                        </p:tav>
                                        <p:tav tm="100000">
                                          <p:val>
                                            <p:strVal val="#ppt_x"/>
                                          </p:val>
                                        </p:tav>
                                      </p:tavLst>
                                    </p:anim>
                                    <p:anim calcmode="lin" valueType="num">
                                      <p:cBhvr additive="base">
                                        <p:cTn id="24" dur="500" fill="hold"/>
                                        <p:tgtEl>
                                          <p:spTgt spid="144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1743075" y="533400"/>
            <a:ext cx="5514975"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Chi sopporta l’onere di un’imposta?</a:t>
            </a:r>
          </a:p>
        </p:txBody>
      </p:sp>
      <p:sp>
        <p:nvSpPr>
          <p:cNvPr id="16387" name="Text Box 19"/>
          <p:cNvSpPr txBox="1">
            <a:spLocks noChangeArrowheads="1"/>
          </p:cNvSpPr>
          <p:nvPr/>
        </p:nvSpPr>
        <p:spPr bwMode="auto">
          <a:xfrm>
            <a:off x="685800" y="2593975"/>
            <a:ext cx="412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grpSp>
        <p:nvGrpSpPr>
          <p:cNvPr id="16388" name="Group 82"/>
          <p:cNvGrpSpPr>
            <a:grpSpLocks/>
          </p:cNvGrpSpPr>
          <p:nvPr/>
        </p:nvGrpSpPr>
        <p:grpSpPr bwMode="auto">
          <a:xfrm>
            <a:off x="742950" y="1371600"/>
            <a:ext cx="3111500" cy="3227388"/>
            <a:chOff x="468" y="864"/>
            <a:chExt cx="1960" cy="2033"/>
          </a:xfrm>
        </p:grpSpPr>
        <p:sp>
          <p:nvSpPr>
            <p:cNvPr id="16427" name="Line 14"/>
            <p:cNvSpPr>
              <a:spLocks noChangeShapeType="1"/>
            </p:cNvSpPr>
            <p:nvPr/>
          </p:nvSpPr>
          <p:spPr bwMode="auto">
            <a:xfrm>
              <a:off x="647" y="2607"/>
              <a:ext cx="15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6428" name="Group 80"/>
            <p:cNvGrpSpPr>
              <a:grpSpLocks/>
            </p:cNvGrpSpPr>
            <p:nvPr/>
          </p:nvGrpSpPr>
          <p:grpSpPr bwMode="auto">
            <a:xfrm>
              <a:off x="468" y="864"/>
              <a:ext cx="1960" cy="2033"/>
              <a:chOff x="468" y="864"/>
              <a:chExt cx="1960" cy="2033"/>
            </a:xfrm>
          </p:grpSpPr>
          <p:sp>
            <p:nvSpPr>
              <p:cNvPr id="16429" name="Line 13"/>
              <p:cNvSpPr>
                <a:spLocks noChangeShapeType="1"/>
              </p:cNvSpPr>
              <p:nvPr/>
            </p:nvSpPr>
            <p:spPr bwMode="auto">
              <a:xfrm>
                <a:off x="647" y="945"/>
                <a:ext cx="0" cy="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30" name="Line 15"/>
              <p:cNvSpPr>
                <a:spLocks noChangeShapeType="1"/>
              </p:cNvSpPr>
              <p:nvPr/>
            </p:nvSpPr>
            <p:spPr bwMode="auto">
              <a:xfrm>
                <a:off x="864" y="1008"/>
                <a:ext cx="964" cy="132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31" name="Line 16"/>
              <p:cNvSpPr>
                <a:spLocks noChangeShapeType="1"/>
              </p:cNvSpPr>
              <p:nvPr/>
            </p:nvSpPr>
            <p:spPr bwMode="auto">
              <a:xfrm flipV="1">
                <a:off x="816" y="1392"/>
                <a:ext cx="1344" cy="6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32" name="Text Box 17"/>
              <p:cNvSpPr txBox="1">
                <a:spLocks noChangeArrowheads="1"/>
              </p:cNvSpPr>
              <p:nvPr/>
            </p:nvSpPr>
            <p:spPr bwMode="auto">
              <a:xfrm>
                <a:off x="468" y="864"/>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6433" name="Text Box 18"/>
              <p:cNvSpPr txBox="1">
                <a:spLocks noChangeArrowheads="1"/>
              </p:cNvSpPr>
              <p:nvPr/>
            </p:nvSpPr>
            <p:spPr bwMode="auto">
              <a:xfrm>
                <a:off x="2188" y="2647"/>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6434" name="Rectangle 20"/>
              <p:cNvSpPr>
                <a:spLocks noChangeArrowheads="1"/>
              </p:cNvSpPr>
              <p:nvPr/>
            </p:nvSpPr>
            <p:spPr bwMode="auto">
              <a:xfrm>
                <a:off x="1256" y="2647"/>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6435" name="Text Box 21"/>
              <p:cNvSpPr txBox="1">
                <a:spLocks noChangeArrowheads="1"/>
              </p:cNvSpPr>
              <p:nvPr/>
            </p:nvSpPr>
            <p:spPr bwMode="auto">
              <a:xfrm>
                <a:off x="2160" y="1248"/>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6436" name="Text Box 22"/>
              <p:cNvSpPr txBox="1">
                <a:spLocks noChangeArrowheads="1"/>
              </p:cNvSpPr>
              <p:nvPr/>
            </p:nvSpPr>
            <p:spPr bwMode="auto">
              <a:xfrm>
                <a:off x="1824" y="2256"/>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16437" name="Line 23"/>
              <p:cNvSpPr>
                <a:spLocks noChangeShapeType="1"/>
              </p:cNvSpPr>
              <p:nvPr/>
            </p:nvSpPr>
            <p:spPr bwMode="auto">
              <a:xfrm flipH="1">
                <a:off x="647" y="1756"/>
                <a:ext cx="75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38" name="Line 24"/>
              <p:cNvSpPr>
                <a:spLocks noChangeShapeType="1"/>
              </p:cNvSpPr>
              <p:nvPr/>
            </p:nvSpPr>
            <p:spPr bwMode="auto">
              <a:xfrm>
                <a:off x="1399" y="1756"/>
                <a:ext cx="0" cy="851"/>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nvGrpSpPr>
          <p:cNvPr id="16389" name="Group 86"/>
          <p:cNvGrpSpPr>
            <a:grpSpLocks/>
          </p:cNvGrpSpPr>
          <p:nvPr/>
        </p:nvGrpSpPr>
        <p:grpSpPr bwMode="auto">
          <a:xfrm>
            <a:off x="4572000" y="1447800"/>
            <a:ext cx="3651250" cy="3292475"/>
            <a:chOff x="2880" y="912"/>
            <a:chExt cx="2300" cy="2074"/>
          </a:xfrm>
        </p:grpSpPr>
        <p:sp>
          <p:nvSpPr>
            <p:cNvPr id="16413" name="Line 57"/>
            <p:cNvSpPr>
              <a:spLocks noChangeShapeType="1"/>
            </p:cNvSpPr>
            <p:nvPr/>
          </p:nvSpPr>
          <p:spPr bwMode="auto">
            <a:xfrm flipH="1">
              <a:off x="3216" y="1536"/>
              <a:ext cx="84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6414" name="Group 83"/>
            <p:cNvGrpSpPr>
              <a:grpSpLocks/>
            </p:cNvGrpSpPr>
            <p:nvPr/>
          </p:nvGrpSpPr>
          <p:grpSpPr bwMode="auto">
            <a:xfrm>
              <a:off x="2880" y="912"/>
              <a:ext cx="2300" cy="2074"/>
              <a:chOff x="2880" y="912"/>
              <a:chExt cx="2300" cy="2074"/>
            </a:xfrm>
          </p:grpSpPr>
          <p:grpSp>
            <p:nvGrpSpPr>
              <p:cNvPr id="16415" name="Group 81"/>
              <p:cNvGrpSpPr>
                <a:grpSpLocks/>
              </p:cNvGrpSpPr>
              <p:nvPr/>
            </p:nvGrpSpPr>
            <p:grpSpPr bwMode="auto">
              <a:xfrm>
                <a:off x="2880" y="912"/>
                <a:ext cx="2300" cy="2074"/>
                <a:chOff x="2880" y="912"/>
                <a:chExt cx="2300" cy="2074"/>
              </a:xfrm>
            </p:grpSpPr>
            <p:sp>
              <p:nvSpPr>
                <p:cNvPr id="16417" name="Line 47"/>
                <p:cNvSpPr>
                  <a:spLocks noChangeShapeType="1"/>
                </p:cNvSpPr>
                <p:nvPr/>
              </p:nvSpPr>
              <p:spPr bwMode="auto">
                <a:xfrm>
                  <a:off x="3239" y="993"/>
                  <a:ext cx="0" cy="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18" name="Line 48"/>
                <p:cNvSpPr>
                  <a:spLocks noChangeShapeType="1"/>
                </p:cNvSpPr>
                <p:nvPr/>
              </p:nvSpPr>
              <p:spPr bwMode="auto">
                <a:xfrm>
                  <a:off x="3239" y="2655"/>
                  <a:ext cx="15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19" name="Line 49"/>
                <p:cNvSpPr>
                  <a:spLocks noChangeShapeType="1"/>
                </p:cNvSpPr>
                <p:nvPr/>
              </p:nvSpPr>
              <p:spPr bwMode="auto">
                <a:xfrm>
                  <a:off x="3264" y="1152"/>
                  <a:ext cx="1680" cy="76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20" name="Line 50"/>
                <p:cNvSpPr>
                  <a:spLocks noChangeShapeType="1"/>
                </p:cNvSpPr>
                <p:nvPr/>
              </p:nvSpPr>
              <p:spPr bwMode="auto">
                <a:xfrm flipV="1">
                  <a:off x="3648" y="1008"/>
                  <a:ext cx="698" cy="133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21" name="Text Box 51"/>
                <p:cNvSpPr txBox="1">
                  <a:spLocks noChangeArrowheads="1"/>
                </p:cNvSpPr>
                <p:nvPr/>
              </p:nvSpPr>
              <p:spPr bwMode="auto">
                <a:xfrm>
                  <a:off x="3060" y="912"/>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6422" name="Text Box 52"/>
                <p:cNvSpPr txBox="1">
                  <a:spLocks noChangeArrowheads="1"/>
                </p:cNvSpPr>
                <p:nvPr/>
              </p:nvSpPr>
              <p:spPr bwMode="auto">
                <a:xfrm>
                  <a:off x="4780" y="2695"/>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6423" name="Text Box 53"/>
                <p:cNvSpPr txBox="1">
                  <a:spLocks noChangeArrowheads="1"/>
                </p:cNvSpPr>
                <p:nvPr/>
              </p:nvSpPr>
              <p:spPr bwMode="auto">
                <a:xfrm>
                  <a:off x="2880" y="1440"/>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16424" name="Rectangle 54"/>
                <p:cNvSpPr>
                  <a:spLocks noChangeArrowheads="1"/>
                </p:cNvSpPr>
                <p:nvPr/>
              </p:nvSpPr>
              <p:spPr bwMode="auto">
                <a:xfrm>
                  <a:off x="3984" y="2736"/>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6425" name="Text Box 55"/>
                <p:cNvSpPr txBox="1">
                  <a:spLocks noChangeArrowheads="1"/>
                </p:cNvSpPr>
                <p:nvPr/>
              </p:nvSpPr>
              <p:spPr bwMode="auto">
                <a:xfrm>
                  <a:off x="4320" y="91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6426" name="Text Box 56"/>
                <p:cNvSpPr txBox="1">
                  <a:spLocks noChangeArrowheads="1"/>
                </p:cNvSpPr>
                <p:nvPr/>
              </p:nvSpPr>
              <p:spPr bwMode="auto">
                <a:xfrm>
                  <a:off x="4944" y="192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grpSp>
          <p:sp>
            <p:nvSpPr>
              <p:cNvPr id="16416" name="Line 58"/>
              <p:cNvSpPr>
                <a:spLocks noChangeShapeType="1"/>
              </p:cNvSpPr>
              <p:nvPr/>
            </p:nvSpPr>
            <p:spPr bwMode="auto">
              <a:xfrm>
                <a:off x="4080" y="1536"/>
                <a:ext cx="0" cy="115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nvGrpSpPr>
          <p:cNvPr id="21588" name="Group 84"/>
          <p:cNvGrpSpPr>
            <a:grpSpLocks/>
          </p:cNvGrpSpPr>
          <p:nvPr/>
        </p:nvGrpSpPr>
        <p:grpSpPr bwMode="auto">
          <a:xfrm>
            <a:off x="533400" y="1676400"/>
            <a:ext cx="1258888" cy="1616075"/>
            <a:chOff x="336" y="1056"/>
            <a:chExt cx="793" cy="1018"/>
          </a:xfrm>
        </p:grpSpPr>
        <p:grpSp>
          <p:nvGrpSpPr>
            <p:cNvPr id="16406" name="Group 77"/>
            <p:cNvGrpSpPr>
              <a:grpSpLocks/>
            </p:cNvGrpSpPr>
            <p:nvPr/>
          </p:nvGrpSpPr>
          <p:grpSpPr bwMode="auto">
            <a:xfrm>
              <a:off x="960" y="1152"/>
              <a:ext cx="169" cy="864"/>
              <a:chOff x="960" y="1152"/>
              <a:chExt cx="169" cy="864"/>
            </a:xfrm>
          </p:grpSpPr>
          <p:sp>
            <p:nvSpPr>
              <p:cNvPr id="16411" name="Line 59"/>
              <p:cNvSpPr>
                <a:spLocks noChangeShapeType="1"/>
              </p:cNvSpPr>
              <p:nvPr/>
            </p:nvSpPr>
            <p:spPr bwMode="auto">
              <a:xfrm>
                <a:off x="960" y="1152"/>
                <a:ext cx="0" cy="864"/>
              </a:xfrm>
              <a:prstGeom prst="line">
                <a:avLst/>
              </a:prstGeom>
              <a:noFill/>
              <a:ln w="38100">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12" name="Text Box 60"/>
              <p:cNvSpPr txBox="1">
                <a:spLocks noChangeArrowheads="1"/>
              </p:cNvSpPr>
              <p:nvPr/>
            </p:nvSpPr>
            <p:spPr bwMode="auto">
              <a:xfrm>
                <a:off x="960" y="1392"/>
                <a:ext cx="1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solidFill>
                      <a:srgbClr val="9900FF"/>
                    </a:solidFill>
                  </a:rPr>
                  <a:t>t</a:t>
                </a:r>
              </a:p>
            </p:txBody>
          </p:sp>
        </p:grpSp>
        <p:sp>
          <p:nvSpPr>
            <p:cNvPr id="16407" name="Line 61"/>
            <p:cNvSpPr>
              <a:spLocks noChangeShapeType="1"/>
            </p:cNvSpPr>
            <p:nvPr/>
          </p:nvSpPr>
          <p:spPr bwMode="auto">
            <a:xfrm flipH="1">
              <a:off x="624" y="1152"/>
              <a:ext cx="33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08" name="Line 62"/>
            <p:cNvSpPr>
              <a:spLocks noChangeShapeType="1"/>
            </p:cNvSpPr>
            <p:nvPr/>
          </p:nvSpPr>
          <p:spPr bwMode="auto">
            <a:xfrm flipH="1">
              <a:off x="624" y="1968"/>
              <a:ext cx="33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09" name="Rectangle 63"/>
            <p:cNvSpPr>
              <a:spLocks noChangeArrowheads="1"/>
            </p:cNvSpPr>
            <p:nvPr/>
          </p:nvSpPr>
          <p:spPr bwMode="auto">
            <a:xfrm>
              <a:off x="336" y="1056"/>
              <a:ext cx="2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D</a:t>
              </a:r>
            </a:p>
          </p:txBody>
        </p:sp>
        <p:sp>
          <p:nvSpPr>
            <p:cNvPr id="16410" name="Rectangle 64"/>
            <p:cNvSpPr>
              <a:spLocks noChangeArrowheads="1"/>
            </p:cNvSpPr>
            <p:nvPr/>
          </p:nvSpPr>
          <p:spPr bwMode="auto">
            <a:xfrm>
              <a:off x="336" y="1824"/>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S</a:t>
              </a:r>
            </a:p>
          </p:txBody>
        </p:sp>
      </p:grpSp>
      <p:grpSp>
        <p:nvGrpSpPr>
          <p:cNvPr id="21579" name="Group 75"/>
          <p:cNvGrpSpPr>
            <a:grpSpLocks/>
          </p:cNvGrpSpPr>
          <p:nvPr/>
        </p:nvGrpSpPr>
        <p:grpSpPr bwMode="auto">
          <a:xfrm>
            <a:off x="1066800" y="1828800"/>
            <a:ext cx="0" cy="1295400"/>
            <a:chOff x="672" y="1152"/>
            <a:chExt cx="0" cy="816"/>
          </a:xfrm>
        </p:grpSpPr>
        <p:sp>
          <p:nvSpPr>
            <p:cNvPr id="16404" name="Line 65"/>
            <p:cNvSpPr>
              <a:spLocks noChangeShapeType="1"/>
            </p:cNvSpPr>
            <p:nvPr/>
          </p:nvSpPr>
          <p:spPr bwMode="auto">
            <a:xfrm>
              <a:off x="672" y="1152"/>
              <a:ext cx="0" cy="624"/>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05" name="Line 66"/>
            <p:cNvSpPr>
              <a:spLocks noChangeShapeType="1"/>
            </p:cNvSpPr>
            <p:nvPr/>
          </p:nvSpPr>
          <p:spPr bwMode="auto">
            <a:xfrm>
              <a:off x="672" y="1776"/>
              <a:ext cx="0" cy="192"/>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1589" name="Group 85"/>
          <p:cNvGrpSpPr>
            <a:grpSpLocks/>
          </p:cNvGrpSpPr>
          <p:nvPr/>
        </p:nvGrpSpPr>
        <p:grpSpPr bwMode="auto">
          <a:xfrm>
            <a:off x="4572000" y="1905000"/>
            <a:ext cx="1639888" cy="1844675"/>
            <a:chOff x="2880" y="1200"/>
            <a:chExt cx="1033" cy="1162"/>
          </a:xfrm>
        </p:grpSpPr>
        <p:grpSp>
          <p:nvGrpSpPr>
            <p:cNvPr id="16397" name="Group 78"/>
            <p:cNvGrpSpPr>
              <a:grpSpLocks/>
            </p:cNvGrpSpPr>
            <p:nvPr/>
          </p:nvGrpSpPr>
          <p:grpSpPr bwMode="auto">
            <a:xfrm>
              <a:off x="3696" y="1344"/>
              <a:ext cx="217" cy="912"/>
              <a:chOff x="3696" y="1344"/>
              <a:chExt cx="217" cy="912"/>
            </a:xfrm>
          </p:grpSpPr>
          <p:sp>
            <p:nvSpPr>
              <p:cNvPr id="16402" name="Line 67"/>
              <p:cNvSpPr>
                <a:spLocks noChangeShapeType="1"/>
              </p:cNvSpPr>
              <p:nvPr/>
            </p:nvSpPr>
            <p:spPr bwMode="auto">
              <a:xfrm>
                <a:off x="3696" y="1344"/>
                <a:ext cx="0" cy="912"/>
              </a:xfrm>
              <a:prstGeom prst="line">
                <a:avLst/>
              </a:prstGeom>
              <a:noFill/>
              <a:ln w="38100">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03" name="Text Box 68"/>
              <p:cNvSpPr txBox="1">
                <a:spLocks noChangeArrowheads="1"/>
              </p:cNvSpPr>
              <p:nvPr/>
            </p:nvSpPr>
            <p:spPr bwMode="auto">
              <a:xfrm>
                <a:off x="3744" y="1536"/>
                <a:ext cx="16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solidFill>
                      <a:srgbClr val="9900FF"/>
                    </a:solidFill>
                  </a:rPr>
                  <a:t>t</a:t>
                </a:r>
              </a:p>
            </p:txBody>
          </p:sp>
        </p:grpSp>
        <p:sp>
          <p:nvSpPr>
            <p:cNvPr id="16398" name="Line 70"/>
            <p:cNvSpPr>
              <a:spLocks noChangeShapeType="1"/>
            </p:cNvSpPr>
            <p:nvPr/>
          </p:nvSpPr>
          <p:spPr bwMode="auto">
            <a:xfrm flipH="1">
              <a:off x="3264" y="1344"/>
              <a:ext cx="43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399" name="Line 71"/>
            <p:cNvSpPr>
              <a:spLocks noChangeShapeType="1"/>
            </p:cNvSpPr>
            <p:nvPr/>
          </p:nvSpPr>
          <p:spPr bwMode="auto">
            <a:xfrm flipH="1">
              <a:off x="3216" y="2256"/>
              <a:ext cx="48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400" name="Rectangle 72"/>
            <p:cNvSpPr>
              <a:spLocks noChangeArrowheads="1"/>
            </p:cNvSpPr>
            <p:nvPr/>
          </p:nvSpPr>
          <p:spPr bwMode="auto">
            <a:xfrm>
              <a:off x="2880" y="1200"/>
              <a:ext cx="2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D</a:t>
              </a:r>
            </a:p>
          </p:txBody>
        </p:sp>
        <p:sp>
          <p:nvSpPr>
            <p:cNvPr id="16401" name="Rectangle 73"/>
            <p:cNvSpPr>
              <a:spLocks noChangeArrowheads="1"/>
            </p:cNvSpPr>
            <p:nvPr/>
          </p:nvSpPr>
          <p:spPr bwMode="auto">
            <a:xfrm>
              <a:off x="2928" y="2112"/>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S</a:t>
              </a:r>
            </a:p>
          </p:txBody>
        </p:sp>
      </p:grpSp>
      <p:grpSp>
        <p:nvGrpSpPr>
          <p:cNvPr id="21580" name="Group 76"/>
          <p:cNvGrpSpPr>
            <a:grpSpLocks/>
          </p:cNvGrpSpPr>
          <p:nvPr/>
        </p:nvGrpSpPr>
        <p:grpSpPr bwMode="auto">
          <a:xfrm>
            <a:off x="5181600" y="2133600"/>
            <a:ext cx="0" cy="1447800"/>
            <a:chOff x="3264" y="1344"/>
            <a:chExt cx="0" cy="912"/>
          </a:xfrm>
        </p:grpSpPr>
        <p:sp>
          <p:nvSpPr>
            <p:cNvPr id="16395" name="Line 69"/>
            <p:cNvSpPr>
              <a:spLocks noChangeShapeType="1"/>
            </p:cNvSpPr>
            <p:nvPr/>
          </p:nvSpPr>
          <p:spPr bwMode="auto">
            <a:xfrm>
              <a:off x="3264" y="1344"/>
              <a:ext cx="0" cy="192"/>
            </a:xfrm>
            <a:prstGeom prst="line">
              <a:avLst/>
            </a:prstGeom>
            <a:noFill/>
            <a:ln w="571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6396" name="Line 74"/>
            <p:cNvSpPr>
              <a:spLocks noChangeShapeType="1"/>
            </p:cNvSpPr>
            <p:nvPr/>
          </p:nvSpPr>
          <p:spPr bwMode="auto">
            <a:xfrm>
              <a:off x="3264" y="1536"/>
              <a:ext cx="0" cy="720"/>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21583" name="Text Box 79"/>
          <p:cNvSpPr txBox="1">
            <a:spLocks noChangeArrowheads="1"/>
          </p:cNvSpPr>
          <p:nvPr/>
        </p:nvSpPr>
        <p:spPr bwMode="auto">
          <a:xfrm>
            <a:off x="2514600" y="5181600"/>
            <a:ext cx="4114800" cy="739775"/>
          </a:xfrm>
          <a:prstGeom prst="rect">
            <a:avLst/>
          </a:prstGeom>
          <a:noFill/>
          <a:ln w="38100">
            <a:solidFill>
              <a:srgbClr val="CC00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Sylfaen" pitchFamily="18" charset="0"/>
              </a:rPr>
              <a:t>L’imposta grava maggiormente sul lato più rigido del mercato!!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1588"/>
                                        </p:tgtEl>
                                        <p:attrNameLst>
                                          <p:attrName>style.visibility</p:attrName>
                                        </p:attrNameLst>
                                      </p:cBhvr>
                                      <p:to>
                                        <p:strVal val="visible"/>
                                      </p:to>
                                    </p:set>
                                    <p:anim calcmode="lin" valueType="num">
                                      <p:cBhvr additive="base">
                                        <p:cTn id="7" dur="500" fill="hold"/>
                                        <p:tgtEl>
                                          <p:spTgt spid="21588"/>
                                        </p:tgtEl>
                                        <p:attrNameLst>
                                          <p:attrName>ppt_x</p:attrName>
                                        </p:attrNameLst>
                                      </p:cBhvr>
                                      <p:tavLst>
                                        <p:tav tm="0">
                                          <p:val>
                                            <p:strVal val="1+#ppt_w/2"/>
                                          </p:val>
                                        </p:tav>
                                        <p:tav tm="100000">
                                          <p:val>
                                            <p:strVal val="#ppt_x"/>
                                          </p:val>
                                        </p:tav>
                                      </p:tavLst>
                                    </p:anim>
                                    <p:anim calcmode="lin" valueType="num">
                                      <p:cBhvr additive="base">
                                        <p:cTn id="8" dur="500" fill="hold"/>
                                        <p:tgtEl>
                                          <p:spTgt spid="215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2" fill="hold" nodeType="clickEffect">
                                  <p:stCondLst>
                                    <p:cond delay="0"/>
                                  </p:stCondLst>
                                  <p:childTnLst>
                                    <p:set>
                                      <p:cBhvr>
                                        <p:cTn id="12" dur="1" fill="hold">
                                          <p:stCondLst>
                                            <p:cond delay="0"/>
                                          </p:stCondLst>
                                        </p:cTn>
                                        <p:tgtEl>
                                          <p:spTgt spid="21579"/>
                                        </p:tgtEl>
                                        <p:attrNameLst>
                                          <p:attrName>style.visibility</p:attrName>
                                        </p:attrNameLst>
                                      </p:cBhvr>
                                      <p:to>
                                        <p:strVal val="visible"/>
                                      </p:to>
                                    </p:set>
                                    <p:animEffect transition="in" filter="wipe(right)">
                                      <p:cBhvr>
                                        <p:cTn id="13" dur="500"/>
                                        <p:tgtEl>
                                          <p:spTgt spid="2157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21589"/>
                                        </p:tgtEl>
                                        <p:attrNameLst>
                                          <p:attrName>style.visibility</p:attrName>
                                        </p:attrNameLst>
                                      </p:cBhvr>
                                      <p:to>
                                        <p:strVal val="visible"/>
                                      </p:to>
                                    </p:set>
                                    <p:anim calcmode="lin" valueType="num">
                                      <p:cBhvr additive="base">
                                        <p:cTn id="18" dur="500" fill="hold"/>
                                        <p:tgtEl>
                                          <p:spTgt spid="21589"/>
                                        </p:tgtEl>
                                        <p:attrNameLst>
                                          <p:attrName>ppt_x</p:attrName>
                                        </p:attrNameLst>
                                      </p:cBhvr>
                                      <p:tavLst>
                                        <p:tav tm="0">
                                          <p:val>
                                            <p:strVal val="0-#ppt_w/2"/>
                                          </p:val>
                                        </p:tav>
                                        <p:tav tm="100000">
                                          <p:val>
                                            <p:strVal val="#ppt_x"/>
                                          </p:val>
                                        </p:tav>
                                      </p:tavLst>
                                    </p:anim>
                                    <p:anim calcmode="lin" valueType="num">
                                      <p:cBhvr additive="base">
                                        <p:cTn id="19" dur="500" fill="hold"/>
                                        <p:tgtEl>
                                          <p:spTgt spid="2158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2" fill="hold" nodeType="clickEffect">
                                  <p:stCondLst>
                                    <p:cond delay="0"/>
                                  </p:stCondLst>
                                  <p:childTnLst>
                                    <p:set>
                                      <p:cBhvr>
                                        <p:cTn id="23" dur="1" fill="hold">
                                          <p:stCondLst>
                                            <p:cond delay="0"/>
                                          </p:stCondLst>
                                        </p:cTn>
                                        <p:tgtEl>
                                          <p:spTgt spid="21580"/>
                                        </p:tgtEl>
                                        <p:attrNameLst>
                                          <p:attrName>style.visibility</p:attrName>
                                        </p:attrNameLst>
                                      </p:cBhvr>
                                      <p:to>
                                        <p:strVal val="visible"/>
                                      </p:to>
                                    </p:set>
                                    <p:animEffect transition="in" filter="wipe(right)">
                                      <p:cBhvr>
                                        <p:cTn id="24" dur="500"/>
                                        <p:tgtEl>
                                          <p:spTgt spid="2158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42" fill="hold" grpId="0" nodeType="clickEffect">
                                  <p:stCondLst>
                                    <p:cond delay="0"/>
                                  </p:stCondLst>
                                  <p:childTnLst>
                                    <p:set>
                                      <p:cBhvr>
                                        <p:cTn id="28" dur="1" fill="hold">
                                          <p:stCondLst>
                                            <p:cond delay="0"/>
                                          </p:stCondLst>
                                        </p:cTn>
                                        <p:tgtEl>
                                          <p:spTgt spid="21583"/>
                                        </p:tgtEl>
                                        <p:attrNameLst>
                                          <p:attrName>style.visibility</p:attrName>
                                        </p:attrNameLst>
                                      </p:cBhvr>
                                      <p:to>
                                        <p:strVal val="visible"/>
                                      </p:to>
                                    </p:set>
                                    <p:animEffect transition="in" filter="barn(outHorizontal)">
                                      <p:cBhvr>
                                        <p:cTn id="29" dur="500"/>
                                        <p:tgtEl>
                                          <p:spTgt spid="21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83"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762000" y="304800"/>
            <a:ext cx="7553325" cy="590550"/>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u="sng" dirty="0"/>
              <a:t>Applicazione 1</a:t>
            </a:r>
            <a:r>
              <a:rPr lang="it-IT" altLang="it-IT" sz="1600" dirty="0"/>
              <a:t>: </a:t>
            </a:r>
            <a:r>
              <a:rPr lang="it-IT" altLang="it-IT" sz="1600" i="1" dirty="0"/>
              <a:t>Se è vero che una tassa colpisce sia i consumatori che i venditori, perché lo stato tassa le sigarette? (rispondete commentando un grafico)</a:t>
            </a:r>
          </a:p>
        </p:txBody>
      </p:sp>
      <p:sp>
        <p:nvSpPr>
          <p:cNvPr id="19459" name="Text Box 3"/>
          <p:cNvSpPr txBox="1">
            <a:spLocks noChangeArrowheads="1"/>
          </p:cNvSpPr>
          <p:nvPr/>
        </p:nvSpPr>
        <p:spPr bwMode="auto">
          <a:xfrm>
            <a:off x="762000" y="2971800"/>
            <a:ext cx="7553325" cy="1323975"/>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u="sng" dirty="0"/>
              <a:t>Applicazione 2</a:t>
            </a:r>
            <a:r>
              <a:rPr lang="it-IT" altLang="it-IT" sz="1600" dirty="0"/>
              <a:t>: </a:t>
            </a:r>
            <a:r>
              <a:rPr lang="it-IT" altLang="it-IT" sz="1600" i="1" dirty="0"/>
              <a:t>L’evidenza empirica suggerisce che l’offerta di lavoro non specializzato sia sostanzialmente rigida. Commentate il dibattito su chi realmente gravano i contributi previdenziali. Negli USA, ad esempio, tali contributi sono per metà a carico del lavoratore e per metà a carico dell’impresa. (rispondete commentando un grafico)</a:t>
            </a:r>
          </a:p>
          <a:p>
            <a:pPr eaLnBrk="1" hangingPunct="1"/>
            <a:endParaRPr lang="it-IT" altLang="it-IT" sz="1600" i="1" dirty="0"/>
          </a:p>
        </p:txBody>
      </p:sp>
      <p:grpSp>
        <p:nvGrpSpPr>
          <p:cNvPr id="19465" name="Group 9"/>
          <p:cNvGrpSpPr>
            <a:grpSpLocks/>
          </p:cNvGrpSpPr>
          <p:nvPr/>
        </p:nvGrpSpPr>
        <p:grpSpPr bwMode="auto">
          <a:xfrm>
            <a:off x="2057400" y="914400"/>
            <a:ext cx="5105400" cy="1857375"/>
            <a:chOff x="1296" y="576"/>
            <a:chExt cx="3216" cy="1170"/>
          </a:xfrm>
        </p:grpSpPr>
        <p:sp>
          <p:nvSpPr>
            <p:cNvPr id="17416" name="Text Box 5"/>
            <p:cNvSpPr txBox="1">
              <a:spLocks noChangeArrowheads="1"/>
            </p:cNvSpPr>
            <p:nvPr/>
          </p:nvSpPr>
          <p:spPr bwMode="auto">
            <a:xfrm>
              <a:off x="1296" y="912"/>
              <a:ext cx="3216" cy="834"/>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Poiché la domanda è relativamente più rigida dell’offerta, la quota di gettito generata dalla perdita di surplus del venditore (lo stato) è più che compensata dal gettito generato dal lato della domanda, cosicché il venditore riesce a ottenere un vantaggio netto.</a:t>
              </a:r>
            </a:p>
          </p:txBody>
        </p:sp>
        <p:sp>
          <p:nvSpPr>
            <p:cNvPr id="17417" name="AutoShape 7"/>
            <p:cNvSpPr>
              <a:spLocks noChangeArrowheads="1"/>
            </p:cNvSpPr>
            <p:nvPr/>
          </p:nvSpPr>
          <p:spPr bwMode="auto">
            <a:xfrm>
              <a:off x="2784" y="576"/>
              <a:ext cx="192" cy="336"/>
            </a:xfrm>
            <a:prstGeom prst="downArrow">
              <a:avLst>
                <a:gd name="adj1" fmla="val 50000"/>
                <a:gd name="adj2" fmla="val 43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grpSp>
        <p:nvGrpSpPr>
          <p:cNvPr id="19466" name="Group 10"/>
          <p:cNvGrpSpPr>
            <a:grpSpLocks/>
          </p:cNvGrpSpPr>
          <p:nvPr/>
        </p:nvGrpSpPr>
        <p:grpSpPr bwMode="auto">
          <a:xfrm>
            <a:off x="2133600" y="4267200"/>
            <a:ext cx="5105400" cy="2101850"/>
            <a:chOff x="1344" y="2688"/>
            <a:chExt cx="3216" cy="1324"/>
          </a:xfrm>
        </p:grpSpPr>
        <p:sp>
          <p:nvSpPr>
            <p:cNvPr id="17414" name="Text Box 6"/>
            <p:cNvSpPr txBox="1">
              <a:spLocks noChangeArrowheads="1"/>
            </p:cNvSpPr>
            <p:nvPr/>
          </p:nvSpPr>
          <p:spPr bwMode="auto">
            <a:xfrm>
              <a:off x="1344" y="3024"/>
              <a:ext cx="3216" cy="988"/>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In realtà gli effetti reali dell’imposta non dipendono da chi nominalmente la paga. Quindi dividere l’onere a metà tra lavoratori e imprese è fittizio. Anzi, dato che l’offerta è relativamente più rigida della domanda, è probabile che l’onere fiscale dei contributi previdenziali gravi in misura maggiore sui lavoratori.</a:t>
              </a:r>
            </a:p>
          </p:txBody>
        </p:sp>
        <p:sp>
          <p:nvSpPr>
            <p:cNvPr id="17415" name="AutoShape 8"/>
            <p:cNvSpPr>
              <a:spLocks noChangeArrowheads="1"/>
            </p:cNvSpPr>
            <p:nvPr/>
          </p:nvSpPr>
          <p:spPr bwMode="auto">
            <a:xfrm>
              <a:off x="2832" y="2688"/>
              <a:ext cx="192" cy="336"/>
            </a:xfrm>
            <a:prstGeom prst="downArrow">
              <a:avLst>
                <a:gd name="adj1" fmla="val 50000"/>
                <a:gd name="adj2" fmla="val 43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19465"/>
                                        </p:tgtEl>
                                        <p:attrNameLst>
                                          <p:attrName>style.visibility</p:attrName>
                                        </p:attrNameLst>
                                      </p:cBhvr>
                                      <p:to>
                                        <p:strVal val="visible"/>
                                      </p:to>
                                    </p:set>
                                    <p:animEffect transition="in" filter="wipe(right)">
                                      <p:cBhvr>
                                        <p:cTn id="7" dur="500"/>
                                        <p:tgtEl>
                                          <p:spTgt spid="194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 calcmode="lin" valueType="num">
                                      <p:cBhvr additive="base">
                                        <p:cTn id="12" dur="500" fill="hold"/>
                                        <p:tgtEl>
                                          <p:spTgt spid="19459"/>
                                        </p:tgtEl>
                                        <p:attrNameLst>
                                          <p:attrName>ppt_x</p:attrName>
                                        </p:attrNameLst>
                                      </p:cBhvr>
                                      <p:tavLst>
                                        <p:tav tm="0">
                                          <p:val>
                                            <p:strVal val="1+#ppt_w/2"/>
                                          </p:val>
                                        </p:tav>
                                        <p:tav tm="100000">
                                          <p:val>
                                            <p:strVal val="#ppt_x"/>
                                          </p:val>
                                        </p:tav>
                                      </p:tavLst>
                                    </p:anim>
                                    <p:anim calcmode="lin" valueType="num">
                                      <p:cBhvr additive="base">
                                        <p:cTn id="13" dur="500" fill="hold"/>
                                        <p:tgtEl>
                                          <p:spTgt spid="19459"/>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9466"/>
                                        </p:tgtEl>
                                        <p:attrNameLst>
                                          <p:attrName>style.visibility</p:attrName>
                                        </p:attrNameLst>
                                      </p:cBhvr>
                                      <p:to>
                                        <p:strVal val="visible"/>
                                      </p:to>
                                    </p:set>
                                    <p:animEffect transition="in" filter="dissolve">
                                      <p:cBhvr>
                                        <p:cTn id="18" dur="500"/>
                                        <p:tgtEl>
                                          <p:spTgt spid="19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928402" y="836712"/>
            <a:ext cx="7553325" cy="1323975"/>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u="sng" dirty="0"/>
              <a:t>Applicazione 3</a:t>
            </a:r>
            <a:r>
              <a:rPr lang="it-IT" altLang="it-IT" sz="1600" dirty="0"/>
              <a:t>: </a:t>
            </a:r>
            <a:r>
              <a:rPr lang="it-IT" altLang="it-IT" sz="1600" i="1" dirty="0"/>
              <a:t>Nel 1990 il Congresso degli Stati Uniti introdusse una nuova imposta sui beni di lusso. L’obbiettivo era quello di aumentare il prelievo gravando sui soggetti più ricchi, evitando di colpire le classi medie e a basso reddito. I risultati furono però assai diversi da quelli attesi, e nel 1993 la tassa venne abolita. Considerate gli effetti della tassa sul mercato delle imbarcazioni. (rispondete commentando un grafico)</a:t>
            </a:r>
          </a:p>
        </p:txBody>
      </p:sp>
      <p:grpSp>
        <p:nvGrpSpPr>
          <p:cNvPr id="20483" name="Group 3"/>
          <p:cNvGrpSpPr>
            <a:grpSpLocks/>
          </p:cNvGrpSpPr>
          <p:nvPr/>
        </p:nvGrpSpPr>
        <p:grpSpPr bwMode="auto">
          <a:xfrm>
            <a:off x="856965" y="2276872"/>
            <a:ext cx="7696200" cy="1698625"/>
            <a:chOff x="1344" y="2688"/>
            <a:chExt cx="3216" cy="1070"/>
          </a:xfrm>
        </p:grpSpPr>
        <p:sp>
          <p:nvSpPr>
            <p:cNvPr id="18440" name="Text Box 4"/>
            <p:cNvSpPr txBox="1">
              <a:spLocks noChangeArrowheads="1"/>
            </p:cNvSpPr>
            <p:nvPr/>
          </p:nvSpPr>
          <p:spPr bwMode="auto">
            <a:xfrm>
              <a:off x="1344" y="3024"/>
              <a:ext cx="3216" cy="734"/>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400"/>
                <a:t>I beni di lusso hanno domanda elastica. Tassare il mercato delle imbarcazioni significa pertanto colpire in misura maggiore non i compratori, ma le imprese. A seguito della minore redditività, le imprese dei cantieri della Florida reagirono licenziando e/o abbassando i salari dei lavoratori. Nella realtà dei fatti, le vendite di yacht di lusso diminuirono del 71%, con una conseguente diminuzione di occupazione del settore pari al 25%!</a:t>
              </a:r>
            </a:p>
          </p:txBody>
        </p:sp>
        <p:sp>
          <p:nvSpPr>
            <p:cNvPr id="18441" name="AutoShape 5"/>
            <p:cNvSpPr>
              <a:spLocks noChangeArrowheads="1"/>
            </p:cNvSpPr>
            <p:nvPr/>
          </p:nvSpPr>
          <p:spPr bwMode="auto">
            <a:xfrm>
              <a:off x="2832" y="2688"/>
              <a:ext cx="192" cy="336"/>
            </a:xfrm>
            <a:prstGeom prst="downArrow">
              <a:avLst>
                <a:gd name="adj1" fmla="val 50000"/>
                <a:gd name="adj2" fmla="val 437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0-#ppt_w/2"/>
                                          </p:val>
                                        </p:tav>
                                        <p:tav tm="100000">
                                          <p:val>
                                            <p:strVal val="#ppt_x"/>
                                          </p:val>
                                        </p:tav>
                                      </p:tavLst>
                                    </p:anim>
                                    <p:anim calcmode="lin" valueType="num">
                                      <p:cBhvr additive="base">
                                        <p:cTn id="8" dur="500" fill="hold"/>
                                        <p:tgtEl>
                                          <p:spTgt spid="204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20483"/>
                                        </p:tgtEl>
                                        <p:attrNameLst>
                                          <p:attrName>style.visibility</p:attrName>
                                        </p:attrNameLst>
                                      </p:cBhvr>
                                      <p:to>
                                        <p:strVal val="visible"/>
                                      </p:to>
                                    </p:set>
                                    <p:animEffect transition="in" filter="dissolve">
                                      <p:cBhvr>
                                        <p:cTn id="13"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219200" y="1752600"/>
            <a:ext cx="6818313" cy="83185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La  curva  di   </a:t>
            </a:r>
            <a:r>
              <a:rPr lang="it-IT" altLang="it-IT" sz="2400" b="1" i="1">
                <a:latin typeface="Century Gothic" pitchFamily="34" charset="0"/>
              </a:rPr>
              <a:t>Laffer:</a:t>
            </a:r>
            <a:r>
              <a:rPr lang="it-IT" altLang="it-IT" sz="2400" i="1">
                <a:latin typeface="Century Gothic" pitchFamily="34" charset="0"/>
              </a:rPr>
              <a:t> come varia il gettito e la perdita secca al variare dell’aliquota </a:t>
            </a:r>
            <a:endParaRPr lang="it-IT" altLang="it-IT" sz="2400" b="1" i="1">
              <a:latin typeface="Century Gothic" pitchFamily="34" charset="0"/>
            </a:endParaRPr>
          </a:p>
        </p:txBody>
      </p:sp>
      <p:sp>
        <p:nvSpPr>
          <p:cNvPr id="19459" name="Text Box 8"/>
          <p:cNvSpPr txBox="1">
            <a:spLocks noChangeArrowheads="1"/>
          </p:cNvSpPr>
          <p:nvPr/>
        </p:nvSpPr>
        <p:spPr bwMode="auto">
          <a:xfrm>
            <a:off x="457200" y="228600"/>
            <a:ext cx="8001000" cy="1343025"/>
          </a:xfrm>
          <a:prstGeom prst="rect">
            <a:avLst/>
          </a:prstGeom>
          <a:noFill/>
          <a:ln w="28575">
            <a:solidFill>
              <a:srgbClr val="3399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latin typeface="Bookman Old Style" pitchFamily="18" charset="0"/>
              </a:rPr>
              <a:t>Nel 1980 il candidato alla presidenza degli Stati Uniti Reagan  fece della diminuzione delle tasse un elemento chiave della sua campagna. Egli affermava che non solo minori tasse avrebbero stimolato l’attività economica, ma anche che sarebbe aumentato il gettito. Il successo di tale argomentazione ispirò altre campagne elettorali nei decenni successivi</a:t>
            </a:r>
            <a:r>
              <a:rPr lang="it-IT" altLang="it-IT" sz="1600"/>
              <a:t> …</a:t>
            </a:r>
          </a:p>
        </p:txBody>
      </p:sp>
      <p:grpSp>
        <p:nvGrpSpPr>
          <p:cNvPr id="22633" name="Group 105"/>
          <p:cNvGrpSpPr>
            <a:grpSpLocks/>
          </p:cNvGrpSpPr>
          <p:nvPr/>
        </p:nvGrpSpPr>
        <p:grpSpPr bwMode="auto">
          <a:xfrm>
            <a:off x="152400" y="3124200"/>
            <a:ext cx="8789988" cy="3140075"/>
            <a:chOff x="96" y="1968"/>
            <a:chExt cx="5537" cy="1978"/>
          </a:xfrm>
        </p:grpSpPr>
        <p:sp>
          <p:nvSpPr>
            <p:cNvPr id="19487" name="Text Box 68"/>
            <p:cNvSpPr txBox="1">
              <a:spLocks noChangeArrowheads="1"/>
            </p:cNvSpPr>
            <p:nvPr/>
          </p:nvSpPr>
          <p:spPr bwMode="auto">
            <a:xfrm>
              <a:off x="5367" y="2370"/>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grpSp>
          <p:nvGrpSpPr>
            <p:cNvPr id="19488" name="Group 104"/>
            <p:cNvGrpSpPr>
              <a:grpSpLocks/>
            </p:cNvGrpSpPr>
            <p:nvPr/>
          </p:nvGrpSpPr>
          <p:grpSpPr bwMode="auto">
            <a:xfrm>
              <a:off x="96" y="1968"/>
              <a:ext cx="5537" cy="1978"/>
              <a:chOff x="96" y="1968"/>
              <a:chExt cx="5537" cy="1978"/>
            </a:xfrm>
          </p:grpSpPr>
          <p:grpSp>
            <p:nvGrpSpPr>
              <p:cNvPr id="19489" name="Group 103"/>
              <p:cNvGrpSpPr>
                <a:grpSpLocks/>
              </p:cNvGrpSpPr>
              <p:nvPr/>
            </p:nvGrpSpPr>
            <p:grpSpPr bwMode="auto">
              <a:xfrm>
                <a:off x="96" y="1968"/>
                <a:ext cx="5537" cy="1978"/>
                <a:chOff x="96" y="1968"/>
                <a:chExt cx="5537" cy="1978"/>
              </a:xfrm>
            </p:grpSpPr>
            <p:sp>
              <p:nvSpPr>
                <p:cNvPr id="19491" name="Line 62"/>
                <p:cNvSpPr>
                  <a:spLocks noChangeShapeType="1"/>
                </p:cNvSpPr>
                <p:nvPr/>
              </p:nvSpPr>
              <p:spPr bwMode="auto">
                <a:xfrm>
                  <a:off x="3984" y="2112"/>
                  <a:ext cx="0" cy="15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9492" name="Group 101"/>
                <p:cNvGrpSpPr>
                  <a:grpSpLocks/>
                </p:cNvGrpSpPr>
                <p:nvPr/>
              </p:nvGrpSpPr>
              <p:grpSpPr bwMode="auto">
                <a:xfrm>
                  <a:off x="96" y="1968"/>
                  <a:ext cx="5537" cy="1978"/>
                  <a:chOff x="96" y="1968"/>
                  <a:chExt cx="5537" cy="1978"/>
                </a:xfrm>
              </p:grpSpPr>
              <p:grpSp>
                <p:nvGrpSpPr>
                  <p:cNvPr id="19493" name="Group 48"/>
                  <p:cNvGrpSpPr>
                    <a:grpSpLocks/>
                  </p:cNvGrpSpPr>
                  <p:nvPr/>
                </p:nvGrpSpPr>
                <p:grpSpPr bwMode="auto">
                  <a:xfrm>
                    <a:off x="96" y="1968"/>
                    <a:ext cx="1841" cy="1930"/>
                    <a:chOff x="192" y="2064"/>
                    <a:chExt cx="1841" cy="1930"/>
                  </a:xfrm>
                </p:grpSpPr>
                <p:sp>
                  <p:nvSpPr>
                    <p:cNvPr id="19513" name="Line 10"/>
                    <p:cNvSpPr>
                      <a:spLocks noChangeShapeType="1"/>
                    </p:cNvSpPr>
                    <p:nvPr/>
                  </p:nvSpPr>
                  <p:spPr bwMode="auto">
                    <a:xfrm>
                      <a:off x="359" y="3669"/>
                      <a:ext cx="146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14" name="Line 12"/>
                    <p:cNvSpPr>
                      <a:spLocks noChangeShapeType="1"/>
                    </p:cNvSpPr>
                    <p:nvPr/>
                  </p:nvSpPr>
                  <p:spPr bwMode="auto">
                    <a:xfrm>
                      <a:off x="359" y="2139"/>
                      <a:ext cx="0" cy="15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15" name="Line 13"/>
                    <p:cNvSpPr>
                      <a:spLocks noChangeShapeType="1"/>
                    </p:cNvSpPr>
                    <p:nvPr/>
                  </p:nvSpPr>
                  <p:spPr bwMode="auto">
                    <a:xfrm>
                      <a:off x="432" y="2256"/>
                      <a:ext cx="1296" cy="105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16" name="Line 14"/>
                    <p:cNvSpPr>
                      <a:spLocks noChangeShapeType="1"/>
                    </p:cNvSpPr>
                    <p:nvPr/>
                  </p:nvSpPr>
                  <p:spPr bwMode="auto">
                    <a:xfrm flipV="1">
                      <a:off x="384" y="2592"/>
                      <a:ext cx="1392" cy="859"/>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17" name="Text Box 15"/>
                    <p:cNvSpPr txBox="1">
                      <a:spLocks noChangeArrowheads="1"/>
                    </p:cNvSpPr>
                    <p:nvPr/>
                  </p:nvSpPr>
                  <p:spPr bwMode="auto">
                    <a:xfrm>
                      <a:off x="192" y="2064"/>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9518" name="Text Box 16"/>
                    <p:cNvSpPr txBox="1">
                      <a:spLocks noChangeArrowheads="1"/>
                    </p:cNvSpPr>
                    <p:nvPr/>
                  </p:nvSpPr>
                  <p:spPr bwMode="auto">
                    <a:xfrm>
                      <a:off x="1793" y="3706"/>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9519" name="Rectangle 17"/>
                    <p:cNvSpPr>
                      <a:spLocks noChangeArrowheads="1"/>
                    </p:cNvSpPr>
                    <p:nvPr/>
                  </p:nvSpPr>
                  <p:spPr bwMode="auto">
                    <a:xfrm>
                      <a:off x="1152" y="3744"/>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9520" name="Text Box 18"/>
                    <p:cNvSpPr txBox="1">
                      <a:spLocks noChangeArrowheads="1"/>
                    </p:cNvSpPr>
                    <p:nvPr/>
                  </p:nvSpPr>
                  <p:spPr bwMode="auto">
                    <a:xfrm>
                      <a:off x="1767" y="2418"/>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9521" name="Text Box 19"/>
                    <p:cNvSpPr txBox="1">
                      <a:spLocks noChangeArrowheads="1"/>
                    </p:cNvSpPr>
                    <p:nvPr/>
                  </p:nvSpPr>
                  <p:spPr bwMode="auto">
                    <a:xfrm>
                      <a:off x="1728" y="3216"/>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19522" name="Line 21"/>
                    <p:cNvSpPr>
                      <a:spLocks noChangeShapeType="1"/>
                    </p:cNvSpPr>
                    <p:nvPr/>
                  </p:nvSpPr>
                  <p:spPr bwMode="auto">
                    <a:xfrm>
                      <a:off x="1248" y="2928"/>
                      <a:ext cx="0" cy="73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9494" name="Group 49"/>
                  <p:cNvGrpSpPr>
                    <a:grpSpLocks/>
                  </p:cNvGrpSpPr>
                  <p:nvPr/>
                </p:nvGrpSpPr>
                <p:grpSpPr bwMode="auto">
                  <a:xfrm>
                    <a:off x="1968" y="2016"/>
                    <a:ext cx="1841" cy="1930"/>
                    <a:chOff x="192" y="2064"/>
                    <a:chExt cx="1841" cy="1930"/>
                  </a:xfrm>
                </p:grpSpPr>
                <p:sp>
                  <p:nvSpPr>
                    <p:cNvPr id="19503" name="Line 50"/>
                    <p:cNvSpPr>
                      <a:spLocks noChangeShapeType="1"/>
                    </p:cNvSpPr>
                    <p:nvPr/>
                  </p:nvSpPr>
                  <p:spPr bwMode="auto">
                    <a:xfrm>
                      <a:off x="359" y="3669"/>
                      <a:ext cx="146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04" name="Line 51"/>
                    <p:cNvSpPr>
                      <a:spLocks noChangeShapeType="1"/>
                    </p:cNvSpPr>
                    <p:nvPr/>
                  </p:nvSpPr>
                  <p:spPr bwMode="auto">
                    <a:xfrm>
                      <a:off x="359" y="2139"/>
                      <a:ext cx="0" cy="15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05" name="Line 52"/>
                    <p:cNvSpPr>
                      <a:spLocks noChangeShapeType="1"/>
                    </p:cNvSpPr>
                    <p:nvPr/>
                  </p:nvSpPr>
                  <p:spPr bwMode="auto">
                    <a:xfrm>
                      <a:off x="432" y="2256"/>
                      <a:ext cx="1296" cy="105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06" name="Line 53"/>
                    <p:cNvSpPr>
                      <a:spLocks noChangeShapeType="1"/>
                    </p:cNvSpPr>
                    <p:nvPr/>
                  </p:nvSpPr>
                  <p:spPr bwMode="auto">
                    <a:xfrm flipV="1">
                      <a:off x="384" y="2592"/>
                      <a:ext cx="1392" cy="859"/>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07" name="Text Box 54"/>
                    <p:cNvSpPr txBox="1">
                      <a:spLocks noChangeArrowheads="1"/>
                    </p:cNvSpPr>
                    <p:nvPr/>
                  </p:nvSpPr>
                  <p:spPr bwMode="auto">
                    <a:xfrm>
                      <a:off x="192" y="2064"/>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9508" name="Text Box 55"/>
                    <p:cNvSpPr txBox="1">
                      <a:spLocks noChangeArrowheads="1"/>
                    </p:cNvSpPr>
                    <p:nvPr/>
                  </p:nvSpPr>
                  <p:spPr bwMode="auto">
                    <a:xfrm>
                      <a:off x="1793" y="3706"/>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9509" name="Rectangle 56"/>
                    <p:cNvSpPr>
                      <a:spLocks noChangeArrowheads="1"/>
                    </p:cNvSpPr>
                    <p:nvPr/>
                  </p:nvSpPr>
                  <p:spPr bwMode="auto">
                    <a:xfrm>
                      <a:off x="1152" y="3744"/>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9510" name="Text Box 57"/>
                    <p:cNvSpPr txBox="1">
                      <a:spLocks noChangeArrowheads="1"/>
                    </p:cNvSpPr>
                    <p:nvPr/>
                  </p:nvSpPr>
                  <p:spPr bwMode="auto">
                    <a:xfrm>
                      <a:off x="1767" y="2418"/>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9511" name="Text Box 58"/>
                    <p:cNvSpPr txBox="1">
                      <a:spLocks noChangeArrowheads="1"/>
                    </p:cNvSpPr>
                    <p:nvPr/>
                  </p:nvSpPr>
                  <p:spPr bwMode="auto">
                    <a:xfrm>
                      <a:off x="1728" y="3216"/>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19512" name="Line 59"/>
                    <p:cNvSpPr>
                      <a:spLocks noChangeShapeType="1"/>
                    </p:cNvSpPr>
                    <p:nvPr/>
                  </p:nvSpPr>
                  <p:spPr bwMode="auto">
                    <a:xfrm>
                      <a:off x="1248" y="2928"/>
                      <a:ext cx="0" cy="73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9495" name="Group 100"/>
                  <p:cNvGrpSpPr>
                    <a:grpSpLocks/>
                  </p:cNvGrpSpPr>
                  <p:nvPr/>
                </p:nvGrpSpPr>
                <p:grpSpPr bwMode="auto">
                  <a:xfrm>
                    <a:off x="3792" y="2016"/>
                    <a:ext cx="1841" cy="1930"/>
                    <a:chOff x="3792" y="2016"/>
                    <a:chExt cx="1841" cy="1930"/>
                  </a:xfrm>
                </p:grpSpPr>
                <p:sp>
                  <p:nvSpPr>
                    <p:cNvPr id="19496" name="Text Box 66"/>
                    <p:cNvSpPr txBox="1">
                      <a:spLocks noChangeArrowheads="1"/>
                    </p:cNvSpPr>
                    <p:nvPr/>
                  </p:nvSpPr>
                  <p:spPr bwMode="auto">
                    <a:xfrm>
                      <a:off x="5393" y="3658"/>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19497" name="Line 61"/>
                    <p:cNvSpPr>
                      <a:spLocks noChangeShapeType="1"/>
                    </p:cNvSpPr>
                    <p:nvPr/>
                  </p:nvSpPr>
                  <p:spPr bwMode="auto">
                    <a:xfrm>
                      <a:off x="3984" y="3648"/>
                      <a:ext cx="146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98" name="Line 63"/>
                    <p:cNvSpPr>
                      <a:spLocks noChangeShapeType="1"/>
                    </p:cNvSpPr>
                    <p:nvPr/>
                  </p:nvSpPr>
                  <p:spPr bwMode="auto">
                    <a:xfrm>
                      <a:off x="3984" y="2160"/>
                      <a:ext cx="1344" cy="110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99" name="Line 64"/>
                    <p:cNvSpPr>
                      <a:spLocks noChangeShapeType="1"/>
                    </p:cNvSpPr>
                    <p:nvPr/>
                  </p:nvSpPr>
                  <p:spPr bwMode="auto">
                    <a:xfrm flipV="1">
                      <a:off x="3984" y="2544"/>
                      <a:ext cx="1392" cy="859"/>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500" name="Text Box 65"/>
                    <p:cNvSpPr txBox="1">
                      <a:spLocks noChangeArrowheads="1"/>
                    </p:cNvSpPr>
                    <p:nvPr/>
                  </p:nvSpPr>
                  <p:spPr bwMode="auto">
                    <a:xfrm>
                      <a:off x="3792" y="2016"/>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19501" name="Rectangle 67"/>
                    <p:cNvSpPr>
                      <a:spLocks noChangeArrowheads="1"/>
                    </p:cNvSpPr>
                    <p:nvPr/>
                  </p:nvSpPr>
                  <p:spPr bwMode="auto">
                    <a:xfrm>
                      <a:off x="4752" y="3696"/>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9502" name="Text Box 69"/>
                    <p:cNvSpPr txBox="1">
                      <a:spLocks noChangeArrowheads="1"/>
                    </p:cNvSpPr>
                    <p:nvPr/>
                  </p:nvSpPr>
                  <p:spPr bwMode="auto">
                    <a:xfrm>
                      <a:off x="5328" y="3168"/>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grpSp>
            </p:grpSp>
          </p:grpSp>
          <p:sp>
            <p:nvSpPr>
              <p:cNvPr id="19490" name="Line 70"/>
              <p:cNvSpPr>
                <a:spLocks noChangeShapeType="1"/>
              </p:cNvSpPr>
              <p:nvPr/>
            </p:nvSpPr>
            <p:spPr bwMode="auto">
              <a:xfrm>
                <a:off x="4848" y="2880"/>
                <a:ext cx="0" cy="73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nvGrpSpPr>
          <p:cNvPr id="22603" name="Group 75"/>
          <p:cNvGrpSpPr>
            <a:grpSpLocks/>
          </p:cNvGrpSpPr>
          <p:nvPr/>
        </p:nvGrpSpPr>
        <p:grpSpPr bwMode="auto">
          <a:xfrm>
            <a:off x="381000" y="4343400"/>
            <a:ext cx="1295400" cy="274638"/>
            <a:chOff x="480" y="2016"/>
            <a:chExt cx="816" cy="173"/>
          </a:xfrm>
        </p:grpSpPr>
        <p:sp>
          <p:nvSpPr>
            <p:cNvPr id="19485" name="Rectangle 73"/>
            <p:cNvSpPr>
              <a:spLocks noChangeArrowheads="1"/>
            </p:cNvSpPr>
            <p:nvPr/>
          </p:nvSpPr>
          <p:spPr bwMode="auto">
            <a:xfrm>
              <a:off x="480" y="2016"/>
              <a:ext cx="816" cy="144"/>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9486" name="Text Box 74"/>
            <p:cNvSpPr txBox="1">
              <a:spLocks noChangeArrowheads="1"/>
            </p:cNvSpPr>
            <p:nvPr/>
          </p:nvSpPr>
          <p:spPr bwMode="auto">
            <a:xfrm>
              <a:off x="624" y="2016"/>
              <a:ext cx="52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g e t t i t o</a:t>
              </a:r>
            </a:p>
          </p:txBody>
        </p:sp>
      </p:grpSp>
      <p:grpSp>
        <p:nvGrpSpPr>
          <p:cNvPr id="22607" name="Group 79"/>
          <p:cNvGrpSpPr>
            <a:grpSpLocks/>
          </p:cNvGrpSpPr>
          <p:nvPr/>
        </p:nvGrpSpPr>
        <p:grpSpPr bwMode="auto">
          <a:xfrm>
            <a:off x="1524000" y="3657600"/>
            <a:ext cx="1036638" cy="914400"/>
            <a:chOff x="960" y="2304"/>
            <a:chExt cx="635" cy="576"/>
          </a:xfrm>
        </p:grpSpPr>
        <p:sp>
          <p:nvSpPr>
            <p:cNvPr id="19482" name="AutoShape 76"/>
            <p:cNvSpPr>
              <a:spLocks noChangeArrowheads="1"/>
            </p:cNvSpPr>
            <p:nvPr/>
          </p:nvSpPr>
          <p:spPr bwMode="auto">
            <a:xfrm rot="5400000">
              <a:off x="1032" y="2760"/>
              <a:ext cx="144" cy="96"/>
            </a:xfrm>
            <a:prstGeom prst="triangle">
              <a:avLst>
                <a:gd name="adj" fmla="val 50000"/>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9483" name="Rectangle 77"/>
            <p:cNvSpPr>
              <a:spLocks noChangeArrowheads="1"/>
            </p:cNvSpPr>
            <p:nvPr/>
          </p:nvSpPr>
          <p:spPr bwMode="auto">
            <a:xfrm>
              <a:off x="960" y="2304"/>
              <a:ext cx="63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perdita secca</a:t>
              </a:r>
            </a:p>
          </p:txBody>
        </p:sp>
        <p:sp>
          <p:nvSpPr>
            <p:cNvPr id="19484" name="Line 78"/>
            <p:cNvSpPr>
              <a:spLocks noChangeShapeType="1"/>
            </p:cNvSpPr>
            <p:nvPr/>
          </p:nvSpPr>
          <p:spPr bwMode="auto">
            <a:xfrm flipV="1">
              <a:off x="1104" y="2448"/>
              <a:ext cx="144"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2611" name="Group 83"/>
          <p:cNvGrpSpPr>
            <a:grpSpLocks/>
          </p:cNvGrpSpPr>
          <p:nvPr/>
        </p:nvGrpSpPr>
        <p:grpSpPr bwMode="auto">
          <a:xfrm>
            <a:off x="3352800" y="4038600"/>
            <a:ext cx="828675" cy="914400"/>
            <a:chOff x="2112" y="2544"/>
            <a:chExt cx="522" cy="576"/>
          </a:xfrm>
        </p:grpSpPr>
        <p:sp>
          <p:nvSpPr>
            <p:cNvPr id="19480" name="Rectangle 81"/>
            <p:cNvSpPr>
              <a:spLocks noChangeArrowheads="1"/>
            </p:cNvSpPr>
            <p:nvPr/>
          </p:nvSpPr>
          <p:spPr bwMode="auto">
            <a:xfrm>
              <a:off x="2160" y="2544"/>
              <a:ext cx="432" cy="57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endParaRPr lang="it-IT" altLang="it-IT" sz="1600"/>
            </a:p>
          </p:txBody>
        </p:sp>
        <p:sp>
          <p:nvSpPr>
            <p:cNvPr id="19481" name="Rectangle 82"/>
            <p:cNvSpPr>
              <a:spLocks noChangeArrowheads="1"/>
            </p:cNvSpPr>
            <p:nvPr/>
          </p:nvSpPr>
          <p:spPr bwMode="auto">
            <a:xfrm>
              <a:off x="2112" y="2736"/>
              <a:ext cx="52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g e t t i t o</a:t>
              </a:r>
            </a:p>
          </p:txBody>
        </p:sp>
      </p:grpSp>
      <p:grpSp>
        <p:nvGrpSpPr>
          <p:cNvPr id="22616" name="Group 88"/>
          <p:cNvGrpSpPr>
            <a:grpSpLocks/>
          </p:cNvGrpSpPr>
          <p:nvPr/>
        </p:nvGrpSpPr>
        <p:grpSpPr bwMode="auto">
          <a:xfrm>
            <a:off x="4114800" y="3657600"/>
            <a:ext cx="1189038" cy="1295400"/>
            <a:chOff x="2592" y="2304"/>
            <a:chExt cx="749" cy="816"/>
          </a:xfrm>
        </p:grpSpPr>
        <p:sp>
          <p:nvSpPr>
            <p:cNvPr id="19477" name="AutoShape 85"/>
            <p:cNvSpPr>
              <a:spLocks noChangeArrowheads="1"/>
            </p:cNvSpPr>
            <p:nvPr/>
          </p:nvSpPr>
          <p:spPr bwMode="auto">
            <a:xfrm rot="5400000">
              <a:off x="2520" y="2616"/>
              <a:ext cx="576" cy="432"/>
            </a:xfrm>
            <a:prstGeom prst="triangle">
              <a:avLst>
                <a:gd name="adj" fmla="val 55032"/>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9478" name="Rectangle 86"/>
            <p:cNvSpPr>
              <a:spLocks noChangeArrowheads="1"/>
            </p:cNvSpPr>
            <p:nvPr/>
          </p:nvSpPr>
          <p:spPr bwMode="auto">
            <a:xfrm>
              <a:off x="2688" y="2304"/>
              <a:ext cx="65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perdita secca</a:t>
              </a:r>
            </a:p>
          </p:txBody>
        </p:sp>
        <p:sp>
          <p:nvSpPr>
            <p:cNvPr id="19479" name="Line 87"/>
            <p:cNvSpPr>
              <a:spLocks noChangeShapeType="1"/>
            </p:cNvSpPr>
            <p:nvPr/>
          </p:nvSpPr>
          <p:spPr bwMode="auto">
            <a:xfrm flipV="1">
              <a:off x="2784" y="2496"/>
              <a:ext cx="148"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2630" name="Group 102"/>
          <p:cNvGrpSpPr>
            <a:grpSpLocks/>
          </p:cNvGrpSpPr>
          <p:nvPr/>
        </p:nvGrpSpPr>
        <p:grpSpPr bwMode="auto">
          <a:xfrm>
            <a:off x="1676400" y="3505200"/>
            <a:ext cx="4724400" cy="1828800"/>
            <a:chOff x="1056" y="2208"/>
            <a:chExt cx="2976" cy="1152"/>
          </a:xfrm>
        </p:grpSpPr>
        <p:sp>
          <p:nvSpPr>
            <p:cNvPr id="19474" name="Line 71"/>
            <p:cNvSpPr>
              <a:spLocks noChangeShapeType="1"/>
            </p:cNvSpPr>
            <p:nvPr/>
          </p:nvSpPr>
          <p:spPr bwMode="auto">
            <a:xfrm>
              <a:off x="1056" y="2736"/>
              <a:ext cx="0" cy="144"/>
            </a:xfrm>
            <a:prstGeom prst="line">
              <a:avLst/>
            </a:prstGeom>
            <a:noFill/>
            <a:ln w="38100">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5" name="Line 80"/>
            <p:cNvSpPr>
              <a:spLocks noChangeShapeType="1"/>
            </p:cNvSpPr>
            <p:nvPr/>
          </p:nvSpPr>
          <p:spPr bwMode="auto">
            <a:xfrm>
              <a:off x="2592" y="2544"/>
              <a:ext cx="0" cy="576"/>
            </a:xfrm>
            <a:prstGeom prst="line">
              <a:avLst/>
            </a:prstGeom>
            <a:noFill/>
            <a:ln w="38100">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6" name="Line 89"/>
            <p:cNvSpPr>
              <a:spLocks noChangeShapeType="1"/>
            </p:cNvSpPr>
            <p:nvPr/>
          </p:nvSpPr>
          <p:spPr bwMode="auto">
            <a:xfrm>
              <a:off x="4032" y="2208"/>
              <a:ext cx="0" cy="1152"/>
            </a:xfrm>
            <a:prstGeom prst="line">
              <a:avLst/>
            </a:prstGeom>
            <a:noFill/>
            <a:ln w="38100">
              <a:solidFill>
                <a:srgbClr val="99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2624" name="Group 96"/>
          <p:cNvGrpSpPr>
            <a:grpSpLocks/>
          </p:cNvGrpSpPr>
          <p:nvPr/>
        </p:nvGrpSpPr>
        <p:grpSpPr bwMode="auto">
          <a:xfrm>
            <a:off x="6400800" y="3124200"/>
            <a:ext cx="1295400" cy="2209800"/>
            <a:chOff x="4032" y="1968"/>
            <a:chExt cx="816" cy="1392"/>
          </a:xfrm>
        </p:grpSpPr>
        <p:sp>
          <p:nvSpPr>
            <p:cNvPr id="19471" name="AutoShape 92"/>
            <p:cNvSpPr>
              <a:spLocks noChangeArrowheads="1"/>
            </p:cNvSpPr>
            <p:nvPr/>
          </p:nvSpPr>
          <p:spPr bwMode="auto">
            <a:xfrm rot="5400000">
              <a:off x="3864" y="2376"/>
              <a:ext cx="1152" cy="816"/>
            </a:xfrm>
            <a:prstGeom prst="triangle">
              <a:avLst>
                <a:gd name="adj" fmla="val 57551"/>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9472" name="Rectangle 93"/>
            <p:cNvSpPr>
              <a:spLocks noChangeArrowheads="1"/>
            </p:cNvSpPr>
            <p:nvPr/>
          </p:nvSpPr>
          <p:spPr bwMode="auto">
            <a:xfrm>
              <a:off x="4128" y="1968"/>
              <a:ext cx="65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perdita secca</a:t>
              </a:r>
            </a:p>
          </p:txBody>
        </p:sp>
        <p:sp>
          <p:nvSpPr>
            <p:cNvPr id="19473" name="Line 94"/>
            <p:cNvSpPr>
              <a:spLocks noChangeShapeType="1"/>
            </p:cNvSpPr>
            <p:nvPr/>
          </p:nvSpPr>
          <p:spPr bwMode="auto">
            <a:xfrm flipV="1">
              <a:off x="4224" y="2160"/>
              <a:ext cx="263" cy="6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2627" name="Group 99"/>
          <p:cNvGrpSpPr>
            <a:grpSpLocks/>
          </p:cNvGrpSpPr>
          <p:nvPr/>
        </p:nvGrpSpPr>
        <p:grpSpPr bwMode="auto">
          <a:xfrm>
            <a:off x="5334000" y="3505200"/>
            <a:ext cx="1066800" cy="1828800"/>
            <a:chOff x="3360" y="2208"/>
            <a:chExt cx="672" cy="1152"/>
          </a:xfrm>
        </p:grpSpPr>
        <p:sp>
          <p:nvSpPr>
            <p:cNvPr id="19468" name="Rectangle 95"/>
            <p:cNvSpPr>
              <a:spLocks noChangeArrowheads="1"/>
            </p:cNvSpPr>
            <p:nvPr/>
          </p:nvSpPr>
          <p:spPr bwMode="auto">
            <a:xfrm>
              <a:off x="3984" y="2208"/>
              <a:ext cx="48" cy="1152"/>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9469" name="Rectangle 97"/>
            <p:cNvSpPr>
              <a:spLocks noChangeArrowheads="1"/>
            </p:cNvSpPr>
            <p:nvPr/>
          </p:nvSpPr>
          <p:spPr bwMode="auto">
            <a:xfrm>
              <a:off x="3360" y="2208"/>
              <a:ext cx="52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200" b="1"/>
                <a:t>g e t t i t o</a:t>
              </a:r>
            </a:p>
          </p:txBody>
        </p:sp>
        <p:sp>
          <p:nvSpPr>
            <p:cNvPr id="19470" name="Line 98"/>
            <p:cNvSpPr>
              <a:spLocks noChangeShapeType="1"/>
            </p:cNvSpPr>
            <p:nvPr/>
          </p:nvSpPr>
          <p:spPr bwMode="auto">
            <a:xfrm flipH="1" flipV="1">
              <a:off x="3648" y="2352"/>
              <a:ext cx="336"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wipe(right)">
                                      <p:cBhvr>
                                        <p:cTn id="7" dur="5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2633"/>
                                        </p:tgtEl>
                                        <p:attrNameLst>
                                          <p:attrName>style.visibility</p:attrName>
                                        </p:attrNameLst>
                                      </p:cBhvr>
                                      <p:to>
                                        <p:strVal val="visible"/>
                                      </p:to>
                                    </p:set>
                                    <p:anim calcmode="lin" valueType="num">
                                      <p:cBhvr additive="base">
                                        <p:cTn id="12" dur="500" fill="hold"/>
                                        <p:tgtEl>
                                          <p:spTgt spid="22633"/>
                                        </p:tgtEl>
                                        <p:attrNameLst>
                                          <p:attrName>ppt_x</p:attrName>
                                        </p:attrNameLst>
                                      </p:cBhvr>
                                      <p:tavLst>
                                        <p:tav tm="0">
                                          <p:val>
                                            <p:strVal val="#ppt_x"/>
                                          </p:val>
                                        </p:tav>
                                        <p:tav tm="100000">
                                          <p:val>
                                            <p:strVal val="#ppt_x"/>
                                          </p:val>
                                        </p:tav>
                                      </p:tavLst>
                                    </p:anim>
                                    <p:anim calcmode="lin" valueType="num">
                                      <p:cBhvr additive="base">
                                        <p:cTn id="13" dur="500" fill="hold"/>
                                        <p:tgtEl>
                                          <p:spTgt spid="2263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5" presetClass="entr" presetSubtype="0" fill="hold" nodeType="clickEffect">
                                  <p:stCondLst>
                                    <p:cond delay="0"/>
                                  </p:stCondLst>
                                  <p:childTnLst>
                                    <p:set>
                                      <p:cBhvr>
                                        <p:cTn id="17" dur="1" fill="hold">
                                          <p:stCondLst>
                                            <p:cond delay="0"/>
                                          </p:stCondLst>
                                        </p:cTn>
                                        <p:tgtEl>
                                          <p:spTgt spid="22630"/>
                                        </p:tgtEl>
                                        <p:attrNameLst>
                                          <p:attrName>style.visibility</p:attrName>
                                        </p:attrNameLst>
                                      </p:cBhvr>
                                      <p:to>
                                        <p:strVal val="visible"/>
                                      </p:to>
                                    </p:set>
                                    <p:anim calcmode="lin" valueType="num">
                                      <p:cBhvr>
                                        <p:cTn id="18" dur="1000" fill="hold"/>
                                        <p:tgtEl>
                                          <p:spTgt spid="22630"/>
                                        </p:tgtEl>
                                        <p:attrNameLst>
                                          <p:attrName>ppt_w</p:attrName>
                                        </p:attrNameLst>
                                      </p:cBhvr>
                                      <p:tavLst>
                                        <p:tav tm="0">
                                          <p:val>
                                            <p:fltVal val="0"/>
                                          </p:val>
                                        </p:tav>
                                        <p:tav tm="100000">
                                          <p:val>
                                            <p:strVal val="#ppt_w"/>
                                          </p:val>
                                        </p:tav>
                                      </p:tavLst>
                                    </p:anim>
                                    <p:anim calcmode="lin" valueType="num">
                                      <p:cBhvr>
                                        <p:cTn id="19" dur="1000" fill="hold"/>
                                        <p:tgtEl>
                                          <p:spTgt spid="22630"/>
                                        </p:tgtEl>
                                        <p:attrNameLst>
                                          <p:attrName>ppt_h</p:attrName>
                                        </p:attrNameLst>
                                      </p:cBhvr>
                                      <p:tavLst>
                                        <p:tav tm="0">
                                          <p:val>
                                            <p:fltVal val="0"/>
                                          </p:val>
                                        </p:tav>
                                        <p:tav tm="100000">
                                          <p:val>
                                            <p:strVal val="#ppt_h"/>
                                          </p:val>
                                        </p:tav>
                                      </p:tavLst>
                                    </p:anim>
                                    <p:anim calcmode="lin" valueType="num">
                                      <p:cBhvr>
                                        <p:cTn id="20" dur="1000" fill="hold"/>
                                        <p:tgtEl>
                                          <p:spTgt spid="22630"/>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226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2607"/>
                                        </p:tgtEl>
                                        <p:attrNameLst>
                                          <p:attrName>style.visibility</p:attrName>
                                        </p:attrNameLst>
                                      </p:cBhvr>
                                      <p:to>
                                        <p:strVal val="visible"/>
                                      </p:to>
                                    </p:set>
                                    <p:animEffect transition="in" filter="dissolve">
                                      <p:cBhvr>
                                        <p:cTn id="26" dur="500"/>
                                        <p:tgtEl>
                                          <p:spTgt spid="226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22616"/>
                                        </p:tgtEl>
                                        <p:attrNameLst>
                                          <p:attrName>style.visibility</p:attrName>
                                        </p:attrNameLst>
                                      </p:cBhvr>
                                      <p:to>
                                        <p:strVal val="visible"/>
                                      </p:to>
                                    </p:set>
                                    <p:animEffect transition="in" filter="dissolve">
                                      <p:cBhvr>
                                        <p:cTn id="31" dur="500"/>
                                        <p:tgtEl>
                                          <p:spTgt spid="2261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nodeType="clickEffect">
                                  <p:stCondLst>
                                    <p:cond delay="0"/>
                                  </p:stCondLst>
                                  <p:childTnLst>
                                    <p:set>
                                      <p:cBhvr>
                                        <p:cTn id="35" dur="1" fill="hold">
                                          <p:stCondLst>
                                            <p:cond delay="0"/>
                                          </p:stCondLst>
                                        </p:cTn>
                                        <p:tgtEl>
                                          <p:spTgt spid="22624"/>
                                        </p:tgtEl>
                                        <p:attrNameLst>
                                          <p:attrName>style.visibility</p:attrName>
                                        </p:attrNameLst>
                                      </p:cBhvr>
                                      <p:to>
                                        <p:strVal val="visible"/>
                                      </p:to>
                                    </p:set>
                                    <p:animEffect transition="in" filter="dissolve">
                                      <p:cBhvr>
                                        <p:cTn id="36" dur="500"/>
                                        <p:tgtEl>
                                          <p:spTgt spid="2262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22603"/>
                                        </p:tgtEl>
                                        <p:attrNameLst>
                                          <p:attrName>style.visibility</p:attrName>
                                        </p:attrNameLst>
                                      </p:cBhvr>
                                      <p:to>
                                        <p:strVal val="visible"/>
                                      </p:to>
                                    </p:set>
                                    <p:animEffect transition="in" filter="dissolve">
                                      <p:cBhvr>
                                        <p:cTn id="41" dur="500"/>
                                        <p:tgtEl>
                                          <p:spTgt spid="2260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nodeType="clickEffect">
                                  <p:stCondLst>
                                    <p:cond delay="0"/>
                                  </p:stCondLst>
                                  <p:childTnLst>
                                    <p:set>
                                      <p:cBhvr>
                                        <p:cTn id="45" dur="1" fill="hold">
                                          <p:stCondLst>
                                            <p:cond delay="0"/>
                                          </p:stCondLst>
                                        </p:cTn>
                                        <p:tgtEl>
                                          <p:spTgt spid="22611"/>
                                        </p:tgtEl>
                                        <p:attrNameLst>
                                          <p:attrName>style.visibility</p:attrName>
                                        </p:attrNameLst>
                                      </p:cBhvr>
                                      <p:to>
                                        <p:strVal val="visible"/>
                                      </p:to>
                                    </p:set>
                                    <p:animEffect transition="in" filter="dissolve">
                                      <p:cBhvr>
                                        <p:cTn id="46" dur="500"/>
                                        <p:tgtEl>
                                          <p:spTgt spid="2261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ntr" presetSubtype="0" fill="hold" nodeType="clickEffect">
                                  <p:stCondLst>
                                    <p:cond delay="0"/>
                                  </p:stCondLst>
                                  <p:childTnLst>
                                    <p:set>
                                      <p:cBhvr>
                                        <p:cTn id="50" dur="1" fill="hold">
                                          <p:stCondLst>
                                            <p:cond delay="0"/>
                                          </p:stCondLst>
                                        </p:cTn>
                                        <p:tgtEl>
                                          <p:spTgt spid="22627"/>
                                        </p:tgtEl>
                                        <p:attrNameLst>
                                          <p:attrName>style.visibility</p:attrName>
                                        </p:attrNameLst>
                                      </p:cBhvr>
                                      <p:to>
                                        <p:strVal val="visible"/>
                                      </p:to>
                                    </p:set>
                                    <p:animEffect transition="in" filter="dissolve">
                                      <p:cBhvr>
                                        <p:cTn id="51" dur="500"/>
                                        <p:tgtEl>
                                          <p:spTgt spid="22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7" name="Freeform 15"/>
          <p:cNvSpPr>
            <a:spLocks/>
          </p:cNvSpPr>
          <p:nvPr/>
        </p:nvSpPr>
        <p:spPr bwMode="auto">
          <a:xfrm>
            <a:off x="914400" y="1752600"/>
            <a:ext cx="3200400" cy="2590800"/>
          </a:xfrm>
          <a:custGeom>
            <a:avLst/>
            <a:gdLst>
              <a:gd name="T0" fmla="*/ 0 w 2016"/>
              <a:gd name="T1" fmla="*/ 2590800 h 1632"/>
              <a:gd name="T2" fmla="*/ 1295400 w 2016"/>
              <a:gd name="T3" fmla="*/ 2057400 h 1632"/>
              <a:gd name="T4" fmla="*/ 2438400 w 2016"/>
              <a:gd name="T5" fmla="*/ 1219200 h 1632"/>
              <a:gd name="T6" fmla="*/ 3200400 w 2016"/>
              <a:gd name="T7" fmla="*/ 0 h 16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6" h="1632">
                <a:moveTo>
                  <a:pt x="0" y="1632"/>
                </a:moveTo>
                <a:cubicBezTo>
                  <a:pt x="280" y="1536"/>
                  <a:pt x="560" y="1440"/>
                  <a:pt x="816" y="1296"/>
                </a:cubicBezTo>
                <a:cubicBezTo>
                  <a:pt x="1072" y="1152"/>
                  <a:pt x="1336" y="984"/>
                  <a:pt x="1536" y="768"/>
                </a:cubicBezTo>
                <a:cubicBezTo>
                  <a:pt x="1736" y="552"/>
                  <a:pt x="1876" y="276"/>
                  <a:pt x="2016" y="0"/>
                </a:cubicBezTo>
              </a:path>
            </a:pathLst>
          </a:custGeom>
          <a:noFill/>
          <a:ln w="28575" cmpd="sng">
            <a:solidFill>
              <a:srgbClr val="0033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23570" name="Group 18"/>
          <p:cNvGrpSpPr>
            <a:grpSpLocks/>
          </p:cNvGrpSpPr>
          <p:nvPr/>
        </p:nvGrpSpPr>
        <p:grpSpPr bwMode="auto">
          <a:xfrm>
            <a:off x="381000" y="685800"/>
            <a:ext cx="4319588" cy="4146550"/>
            <a:chOff x="240" y="432"/>
            <a:chExt cx="2721" cy="2612"/>
          </a:xfrm>
        </p:grpSpPr>
        <p:grpSp>
          <p:nvGrpSpPr>
            <p:cNvPr id="20497" name="Group 7"/>
            <p:cNvGrpSpPr>
              <a:grpSpLocks/>
            </p:cNvGrpSpPr>
            <p:nvPr/>
          </p:nvGrpSpPr>
          <p:grpSpPr bwMode="auto">
            <a:xfrm>
              <a:off x="240" y="432"/>
              <a:ext cx="2721" cy="2612"/>
              <a:chOff x="144" y="336"/>
              <a:chExt cx="2721" cy="2612"/>
            </a:xfrm>
          </p:grpSpPr>
          <p:sp>
            <p:nvSpPr>
              <p:cNvPr id="20499" name="Line 8"/>
              <p:cNvSpPr>
                <a:spLocks noChangeShapeType="1"/>
              </p:cNvSpPr>
              <p:nvPr/>
            </p:nvSpPr>
            <p:spPr bwMode="auto">
              <a:xfrm>
                <a:off x="480" y="624"/>
                <a:ext cx="0" cy="20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500" name="Line 9"/>
              <p:cNvSpPr>
                <a:spLocks noChangeShapeType="1"/>
              </p:cNvSpPr>
              <p:nvPr/>
            </p:nvSpPr>
            <p:spPr bwMode="auto">
              <a:xfrm>
                <a:off x="480" y="2640"/>
                <a:ext cx="22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501" name="Text Box 10"/>
              <p:cNvSpPr txBox="1">
                <a:spLocks noChangeArrowheads="1"/>
              </p:cNvSpPr>
              <p:nvPr/>
            </p:nvSpPr>
            <p:spPr bwMode="auto">
              <a:xfrm>
                <a:off x="2256" y="2736"/>
                <a:ext cx="60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t</a:t>
                </a:r>
                <a:r>
                  <a:rPr lang="it-IT" altLang="it-IT" sz="1600"/>
                  <a:t>:aliquota</a:t>
                </a:r>
              </a:p>
            </p:txBody>
          </p:sp>
          <p:sp>
            <p:nvSpPr>
              <p:cNvPr id="20502" name="Text Box 11"/>
              <p:cNvSpPr txBox="1">
                <a:spLocks noChangeArrowheads="1"/>
              </p:cNvSpPr>
              <p:nvPr/>
            </p:nvSpPr>
            <p:spPr bwMode="auto">
              <a:xfrm>
                <a:off x="144" y="336"/>
                <a:ext cx="78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perdita secca</a:t>
                </a:r>
              </a:p>
            </p:txBody>
          </p:sp>
        </p:grpSp>
        <p:sp>
          <p:nvSpPr>
            <p:cNvPr id="20498" name="Text Box 16"/>
            <p:cNvSpPr txBox="1">
              <a:spLocks noChangeArrowheads="1"/>
            </p:cNvSpPr>
            <p:nvPr/>
          </p:nvSpPr>
          <p:spPr bwMode="auto">
            <a:xfrm>
              <a:off x="384" y="2736"/>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0</a:t>
              </a:r>
            </a:p>
          </p:txBody>
        </p:sp>
      </p:grpSp>
      <p:grpSp>
        <p:nvGrpSpPr>
          <p:cNvPr id="23579" name="Group 27"/>
          <p:cNvGrpSpPr>
            <a:grpSpLocks/>
          </p:cNvGrpSpPr>
          <p:nvPr/>
        </p:nvGrpSpPr>
        <p:grpSpPr bwMode="auto">
          <a:xfrm>
            <a:off x="4267200" y="609600"/>
            <a:ext cx="4700588" cy="4070350"/>
            <a:chOff x="2688" y="384"/>
            <a:chExt cx="2961" cy="2564"/>
          </a:xfrm>
        </p:grpSpPr>
        <p:sp>
          <p:nvSpPr>
            <p:cNvPr id="20492" name="Line 2"/>
            <p:cNvSpPr>
              <a:spLocks noChangeShapeType="1"/>
            </p:cNvSpPr>
            <p:nvPr/>
          </p:nvSpPr>
          <p:spPr bwMode="auto">
            <a:xfrm>
              <a:off x="3024" y="672"/>
              <a:ext cx="0" cy="20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493" name="Line 3"/>
            <p:cNvSpPr>
              <a:spLocks noChangeShapeType="1"/>
            </p:cNvSpPr>
            <p:nvPr/>
          </p:nvSpPr>
          <p:spPr bwMode="auto">
            <a:xfrm>
              <a:off x="3024" y="2688"/>
              <a:ext cx="25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494" name="Text Box 4"/>
            <p:cNvSpPr txBox="1">
              <a:spLocks noChangeArrowheads="1"/>
            </p:cNvSpPr>
            <p:nvPr/>
          </p:nvSpPr>
          <p:spPr bwMode="auto">
            <a:xfrm>
              <a:off x="5040" y="2736"/>
              <a:ext cx="60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t</a:t>
              </a:r>
              <a:r>
                <a:rPr lang="it-IT" altLang="it-IT" sz="1600"/>
                <a:t>:aliquota</a:t>
              </a:r>
            </a:p>
          </p:txBody>
        </p:sp>
        <p:sp>
          <p:nvSpPr>
            <p:cNvPr id="20495" name="Text Box 5"/>
            <p:cNvSpPr txBox="1">
              <a:spLocks noChangeArrowheads="1"/>
            </p:cNvSpPr>
            <p:nvPr/>
          </p:nvSpPr>
          <p:spPr bwMode="auto">
            <a:xfrm>
              <a:off x="2688" y="384"/>
              <a:ext cx="59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T</a:t>
              </a:r>
              <a:r>
                <a:rPr lang="it-IT" altLang="it-IT" sz="1600"/>
                <a:t>: gettito</a:t>
              </a:r>
            </a:p>
          </p:txBody>
        </p:sp>
        <p:sp>
          <p:nvSpPr>
            <p:cNvPr id="20496" name="Text Box 17"/>
            <p:cNvSpPr txBox="1">
              <a:spLocks noChangeArrowheads="1"/>
            </p:cNvSpPr>
            <p:nvPr/>
          </p:nvSpPr>
          <p:spPr bwMode="auto">
            <a:xfrm>
              <a:off x="2928" y="2688"/>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t>0</a:t>
              </a:r>
            </a:p>
          </p:txBody>
        </p:sp>
      </p:grpSp>
      <p:sp>
        <p:nvSpPr>
          <p:cNvPr id="23572" name="Freeform 20"/>
          <p:cNvSpPr>
            <a:spLocks/>
          </p:cNvSpPr>
          <p:nvPr/>
        </p:nvSpPr>
        <p:spPr bwMode="auto">
          <a:xfrm>
            <a:off x="4800600" y="2159000"/>
            <a:ext cx="3810000" cy="2108200"/>
          </a:xfrm>
          <a:custGeom>
            <a:avLst/>
            <a:gdLst>
              <a:gd name="T0" fmla="*/ 0 w 2400"/>
              <a:gd name="T1" fmla="*/ 2108200 h 1328"/>
              <a:gd name="T2" fmla="*/ 838200 w 2400"/>
              <a:gd name="T3" fmla="*/ 812800 h 1328"/>
              <a:gd name="T4" fmla="*/ 1600200 w 2400"/>
              <a:gd name="T5" fmla="*/ 127000 h 1328"/>
              <a:gd name="T6" fmla="*/ 2286000 w 2400"/>
              <a:gd name="T7" fmla="*/ 127000 h 1328"/>
              <a:gd name="T8" fmla="*/ 3124200 w 2400"/>
              <a:gd name="T9" fmla="*/ 889000 h 1328"/>
              <a:gd name="T10" fmla="*/ 3810000 w 2400"/>
              <a:gd name="T11" fmla="*/ 2032000 h 13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00" h="1328">
                <a:moveTo>
                  <a:pt x="0" y="1328"/>
                </a:moveTo>
                <a:cubicBezTo>
                  <a:pt x="180" y="1024"/>
                  <a:pt x="360" y="720"/>
                  <a:pt x="528" y="512"/>
                </a:cubicBezTo>
                <a:cubicBezTo>
                  <a:pt x="696" y="304"/>
                  <a:pt x="856" y="152"/>
                  <a:pt x="1008" y="80"/>
                </a:cubicBezTo>
                <a:cubicBezTo>
                  <a:pt x="1160" y="8"/>
                  <a:pt x="1280" y="0"/>
                  <a:pt x="1440" y="80"/>
                </a:cubicBezTo>
                <a:cubicBezTo>
                  <a:pt x="1600" y="160"/>
                  <a:pt x="1808" y="360"/>
                  <a:pt x="1968" y="560"/>
                </a:cubicBezTo>
                <a:cubicBezTo>
                  <a:pt x="2128" y="760"/>
                  <a:pt x="2264" y="1020"/>
                  <a:pt x="2400" y="1280"/>
                </a:cubicBezTo>
              </a:path>
            </a:pathLst>
          </a:custGeom>
          <a:noFill/>
          <a:ln w="28575" cmpd="sng">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23578" name="Group 26"/>
          <p:cNvGrpSpPr>
            <a:grpSpLocks/>
          </p:cNvGrpSpPr>
          <p:nvPr/>
        </p:nvGrpSpPr>
        <p:grpSpPr bwMode="auto">
          <a:xfrm>
            <a:off x="4191000" y="2057400"/>
            <a:ext cx="2792413" cy="2622550"/>
            <a:chOff x="2640" y="1296"/>
            <a:chExt cx="1759" cy="1652"/>
          </a:xfrm>
        </p:grpSpPr>
        <p:sp>
          <p:nvSpPr>
            <p:cNvPr id="20488" name="Line 21"/>
            <p:cNvSpPr>
              <a:spLocks noChangeShapeType="1"/>
            </p:cNvSpPr>
            <p:nvPr/>
          </p:nvSpPr>
          <p:spPr bwMode="auto">
            <a:xfrm flipH="1">
              <a:off x="3024" y="1392"/>
              <a:ext cx="124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489" name="Line 22"/>
            <p:cNvSpPr>
              <a:spLocks noChangeShapeType="1"/>
            </p:cNvSpPr>
            <p:nvPr/>
          </p:nvSpPr>
          <p:spPr bwMode="auto">
            <a:xfrm>
              <a:off x="4272" y="1392"/>
              <a:ext cx="0" cy="129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490" name="Text Box 23"/>
            <p:cNvSpPr txBox="1">
              <a:spLocks noChangeArrowheads="1"/>
            </p:cNvSpPr>
            <p:nvPr/>
          </p:nvSpPr>
          <p:spPr bwMode="auto">
            <a:xfrm>
              <a:off x="2640" y="1296"/>
              <a:ext cx="4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T</a:t>
              </a:r>
              <a:r>
                <a:rPr lang="it-IT" altLang="it-IT" sz="2000" b="1" baseline="-25000"/>
                <a:t>max</a:t>
              </a:r>
            </a:p>
          </p:txBody>
        </p:sp>
        <p:sp>
          <p:nvSpPr>
            <p:cNvPr id="20491" name="Rectangle 24"/>
            <p:cNvSpPr>
              <a:spLocks noChangeArrowheads="1"/>
            </p:cNvSpPr>
            <p:nvPr/>
          </p:nvSpPr>
          <p:spPr bwMode="auto">
            <a:xfrm>
              <a:off x="4176" y="2736"/>
              <a:ext cx="22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a:t>t*</a:t>
              </a:r>
            </a:p>
          </p:txBody>
        </p:sp>
      </p:grpSp>
      <p:sp>
        <p:nvSpPr>
          <p:cNvPr id="23577" name="Rectangle 25"/>
          <p:cNvSpPr>
            <a:spLocks noChangeArrowheads="1"/>
          </p:cNvSpPr>
          <p:nvPr/>
        </p:nvSpPr>
        <p:spPr bwMode="auto">
          <a:xfrm>
            <a:off x="5867400" y="5181600"/>
            <a:ext cx="2533650" cy="46672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i="1">
                <a:latin typeface="Century Gothic" pitchFamily="34" charset="0"/>
              </a:rPr>
              <a:t>curva  di   </a:t>
            </a:r>
            <a:r>
              <a:rPr lang="it-IT" altLang="it-IT" sz="2400" b="1" i="1">
                <a:latin typeface="Century Gothic" pitchFamily="34" charset="0"/>
              </a:rPr>
              <a:t>Laffer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23570"/>
                                        </p:tgtEl>
                                        <p:attrNameLst>
                                          <p:attrName>style.visibility</p:attrName>
                                        </p:attrNameLst>
                                      </p:cBhvr>
                                      <p:to>
                                        <p:strVal val="visible"/>
                                      </p:to>
                                    </p:set>
                                    <p:animEffect transition="in" filter="wipe(right)">
                                      <p:cBhvr>
                                        <p:cTn id="7" dur="500"/>
                                        <p:tgtEl>
                                          <p:spTgt spid="235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grpId="0" nodeType="clickEffect">
                                  <p:stCondLst>
                                    <p:cond delay="0"/>
                                  </p:stCondLst>
                                  <p:childTnLst>
                                    <p:set>
                                      <p:cBhvr>
                                        <p:cTn id="11" dur="1" fill="hold">
                                          <p:stCondLst>
                                            <p:cond delay="0"/>
                                          </p:stCondLst>
                                        </p:cTn>
                                        <p:tgtEl>
                                          <p:spTgt spid="23567"/>
                                        </p:tgtEl>
                                        <p:attrNameLst>
                                          <p:attrName>style.visibility</p:attrName>
                                        </p:attrNameLst>
                                      </p:cBhvr>
                                      <p:to>
                                        <p:strVal val="visible"/>
                                      </p:to>
                                    </p:set>
                                    <p:anim calcmode="lin" valueType="num">
                                      <p:cBhvr>
                                        <p:cTn id="12" dur="500" fill="hold"/>
                                        <p:tgtEl>
                                          <p:spTgt spid="23567"/>
                                        </p:tgtEl>
                                        <p:attrNameLst>
                                          <p:attrName>ppt_x</p:attrName>
                                        </p:attrNameLst>
                                      </p:cBhvr>
                                      <p:tavLst>
                                        <p:tav tm="0">
                                          <p:val>
                                            <p:strVal val="#ppt_x+#ppt_w/2"/>
                                          </p:val>
                                        </p:tav>
                                        <p:tav tm="100000">
                                          <p:val>
                                            <p:strVal val="#ppt_x"/>
                                          </p:val>
                                        </p:tav>
                                      </p:tavLst>
                                    </p:anim>
                                    <p:anim calcmode="lin" valueType="num">
                                      <p:cBhvr>
                                        <p:cTn id="13" dur="500" fill="hold"/>
                                        <p:tgtEl>
                                          <p:spTgt spid="23567"/>
                                        </p:tgtEl>
                                        <p:attrNameLst>
                                          <p:attrName>ppt_y</p:attrName>
                                        </p:attrNameLst>
                                      </p:cBhvr>
                                      <p:tavLst>
                                        <p:tav tm="0">
                                          <p:val>
                                            <p:strVal val="#ppt_y"/>
                                          </p:val>
                                        </p:tav>
                                        <p:tav tm="100000">
                                          <p:val>
                                            <p:strVal val="#ppt_y"/>
                                          </p:val>
                                        </p:tav>
                                      </p:tavLst>
                                    </p:anim>
                                    <p:anim calcmode="lin" valueType="num">
                                      <p:cBhvr>
                                        <p:cTn id="14" dur="500" fill="hold"/>
                                        <p:tgtEl>
                                          <p:spTgt spid="23567"/>
                                        </p:tgtEl>
                                        <p:attrNameLst>
                                          <p:attrName>ppt_w</p:attrName>
                                        </p:attrNameLst>
                                      </p:cBhvr>
                                      <p:tavLst>
                                        <p:tav tm="0">
                                          <p:val>
                                            <p:fltVal val="0"/>
                                          </p:val>
                                        </p:tav>
                                        <p:tav tm="100000">
                                          <p:val>
                                            <p:strVal val="#ppt_w"/>
                                          </p:val>
                                        </p:tav>
                                      </p:tavLst>
                                    </p:anim>
                                    <p:anim calcmode="lin" valueType="num">
                                      <p:cBhvr>
                                        <p:cTn id="15" dur="500" fill="hold"/>
                                        <p:tgtEl>
                                          <p:spTgt spid="23567"/>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2" fill="hold" nodeType="clickEffect">
                                  <p:stCondLst>
                                    <p:cond delay="0"/>
                                  </p:stCondLst>
                                  <p:childTnLst>
                                    <p:set>
                                      <p:cBhvr>
                                        <p:cTn id="19" dur="1" fill="hold">
                                          <p:stCondLst>
                                            <p:cond delay="0"/>
                                          </p:stCondLst>
                                        </p:cTn>
                                        <p:tgtEl>
                                          <p:spTgt spid="23579"/>
                                        </p:tgtEl>
                                        <p:attrNameLst>
                                          <p:attrName>style.visibility</p:attrName>
                                        </p:attrNameLst>
                                      </p:cBhvr>
                                      <p:to>
                                        <p:strVal val="visible"/>
                                      </p:to>
                                    </p:set>
                                    <p:animEffect transition="in" filter="wipe(right)">
                                      <p:cBhvr>
                                        <p:cTn id="20" dur="500"/>
                                        <p:tgtEl>
                                          <p:spTgt spid="2357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2" fill="hold" grpId="0" nodeType="clickEffect">
                                  <p:stCondLst>
                                    <p:cond delay="0"/>
                                  </p:stCondLst>
                                  <p:childTnLst>
                                    <p:set>
                                      <p:cBhvr>
                                        <p:cTn id="24" dur="1" fill="hold">
                                          <p:stCondLst>
                                            <p:cond delay="0"/>
                                          </p:stCondLst>
                                        </p:cTn>
                                        <p:tgtEl>
                                          <p:spTgt spid="23572"/>
                                        </p:tgtEl>
                                        <p:attrNameLst>
                                          <p:attrName>style.visibility</p:attrName>
                                        </p:attrNameLst>
                                      </p:cBhvr>
                                      <p:to>
                                        <p:strVal val="visible"/>
                                      </p:to>
                                    </p:set>
                                    <p:anim calcmode="lin" valueType="num">
                                      <p:cBhvr>
                                        <p:cTn id="25" dur="500" fill="hold"/>
                                        <p:tgtEl>
                                          <p:spTgt spid="23572"/>
                                        </p:tgtEl>
                                        <p:attrNameLst>
                                          <p:attrName>ppt_x</p:attrName>
                                        </p:attrNameLst>
                                      </p:cBhvr>
                                      <p:tavLst>
                                        <p:tav tm="0">
                                          <p:val>
                                            <p:strVal val="#ppt_x+#ppt_w/2"/>
                                          </p:val>
                                        </p:tav>
                                        <p:tav tm="100000">
                                          <p:val>
                                            <p:strVal val="#ppt_x"/>
                                          </p:val>
                                        </p:tav>
                                      </p:tavLst>
                                    </p:anim>
                                    <p:anim calcmode="lin" valueType="num">
                                      <p:cBhvr>
                                        <p:cTn id="26" dur="500" fill="hold"/>
                                        <p:tgtEl>
                                          <p:spTgt spid="23572"/>
                                        </p:tgtEl>
                                        <p:attrNameLst>
                                          <p:attrName>ppt_y</p:attrName>
                                        </p:attrNameLst>
                                      </p:cBhvr>
                                      <p:tavLst>
                                        <p:tav tm="0">
                                          <p:val>
                                            <p:strVal val="#ppt_y"/>
                                          </p:val>
                                        </p:tav>
                                        <p:tav tm="100000">
                                          <p:val>
                                            <p:strVal val="#ppt_y"/>
                                          </p:val>
                                        </p:tav>
                                      </p:tavLst>
                                    </p:anim>
                                    <p:anim calcmode="lin" valueType="num">
                                      <p:cBhvr>
                                        <p:cTn id="27" dur="500" fill="hold"/>
                                        <p:tgtEl>
                                          <p:spTgt spid="23572"/>
                                        </p:tgtEl>
                                        <p:attrNameLst>
                                          <p:attrName>ppt_w</p:attrName>
                                        </p:attrNameLst>
                                      </p:cBhvr>
                                      <p:tavLst>
                                        <p:tav tm="0">
                                          <p:val>
                                            <p:fltVal val="0"/>
                                          </p:val>
                                        </p:tav>
                                        <p:tav tm="100000">
                                          <p:val>
                                            <p:strVal val="#ppt_w"/>
                                          </p:val>
                                        </p:tav>
                                      </p:tavLst>
                                    </p:anim>
                                    <p:anim calcmode="lin" valueType="num">
                                      <p:cBhvr>
                                        <p:cTn id="28" dur="500" fill="hold"/>
                                        <p:tgtEl>
                                          <p:spTgt spid="23572"/>
                                        </p:tgtEl>
                                        <p:attrNameLst>
                                          <p:attrName>ppt_h</p:attrName>
                                        </p:attrNameLst>
                                      </p:cBhvr>
                                      <p:tavLst>
                                        <p:tav tm="0">
                                          <p:val>
                                            <p:strVal val="#ppt_h"/>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nodeType="clickEffect">
                                  <p:stCondLst>
                                    <p:cond delay="0"/>
                                  </p:stCondLst>
                                  <p:childTnLst>
                                    <p:set>
                                      <p:cBhvr>
                                        <p:cTn id="32" dur="1" fill="hold">
                                          <p:stCondLst>
                                            <p:cond delay="0"/>
                                          </p:stCondLst>
                                        </p:cTn>
                                        <p:tgtEl>
                                          <p:spTgt spid="23578"/>
                                        </p:tgtEl>
                                        <p:attrNameLst>
                                          <p:attrName>style.visibility</p:attrName>
                                        </p:attrNameLst>
                                      </p:cBhvr>
                                      <p:to>
                                        <p:strVal val="visible"/>
                                      </p:to>
                                    </p:set>
                                    <p:animEffect transition="in" filter="dissolve">
                                      <p:cBhvr>
                                        <p:cTn id="33" dur="500"/>
                                        <p:tgtEl>
                                          <p:spTgt spid="2357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3577"/>
                                        </p:tgtEl>
                                        <p:attrNameLst>
                                          <p:attrName>style.visibility</p:attrName>
                                        </p:attrNameLst>
                                      </p:cBhvr>
                                      <p:to>
                                        <p:strVal val="visible"/>
                                      </p:to>
                                    </p:set>
                                    <p:animEffect transition="in" filter="dissolve">
                                      <p:cBhvr>
                                        <p:cTn id="38" dur="500"/>
                                        <p:tgtEl>
                                          <p:spTgt spid="23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7" grpId="0" animBg="1"/>
      <p:bldP spid="23572" grpId="0" animBg="1"/>
      <p:bldP spid="23577"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7"/>
          <p:cNvSpPr txBox="1">
            <a:spLocks noChangeArrowheads="1"/>
          </p:cNvSpPr>
          <p:nvPr/>
        </p:nvSpPr>
        <p:spPr bwMode="auto">
          <a:xfrm>
            <a:off x="1828800" y="457200"/>
            <a:ext cx="5232400" cy="83185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a:latin typeface="Century Gothic" pitchFamily="34" charset="0"/>
              </a:rPr>
              <a:t>PREZZI REGOLAMENTATI:</a:t>
            </a:r>
          </a:p>
          <a:p>
            <a:pPr algn="ctr" eaLnBrk="1" hangingPunct="1"/>
            <a:r>
              <a:rPr lang="it-IT" altLang="it-IT" sz="2400" i="1">
                <a:latin typeface="Century Gothic" pitchFamily="34" charset="0"/>
              </a:rPr>
              <a:t>UN  LIVELLO  MASSIMO  DI  PREZZO</a:t>
            </a:r>
          </a:p>
        </p:txBody>
      </p:sp>
      <p:grpSp>
        <p:nvGrpSpPr>
          <p:cNvPr id="3075" name="Group 24"/>
          <p:cNvGrpSpPr>
            <a:grpSpLocks/>
          </p:cNvGrpSpPr>
          <p:nvPr/>
        </p:nvGrpSpPr>
        <p:grpSpPr bwMode="auto">
          <a:xfrm>
            <a:off x="457200" y="2057400"/>
            <a:ext cx="4114800" cy="3749675"/>
            <a:chOff x="288" y="1296"/>
            <a:chExt cx="2592" cy="2362"/>
          </a:xfrm>
        </p:grpSpPr>
        <p:sp>
          <p:nvSpPr>
            <p:cNvPr id="2" name="Line 8"/>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98" name="Line 9"/>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99" name="Line 10"/>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00" name="Line 11"/>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01" name="Text Box 12"/>
            <p:cNvSpPr txBox="1">
              <a:spLocks noChangeArrowheads="1"/>
            </p:cNvSpPr>
            <p:nvPr/>
          </p:nvSpPr>
          <p:spPr bwMode="auto">
            <a:xfrm>
              <a:off x="336" y="1296"/>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3102" name="Text Box 13"/>
            <p:cNvSpPr txBox="1">
              <a:spLocks noChangeArrowheads="1"/>
            </p:cNvSpPr>
            <p:nvPr/>
          </p:nvSpPr>
          <p:spPr bwMode="auto">
            <a:xfrm>
              <a:off x="2640" y="3408"/>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3103" name="Text Box 14"/>
            <p:cNvSpPr txBox="1">
              <a:spLocks noChangeArrowheads="1"/>
            </p:cNvSpPr>
            <p:nvPr/>
          </p:nvSpPr>
          <p:spPr bwMode="auto">
            <a:xfrm>
              <a:off x="288" y="220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3104" name="Rectangle 15"/>
            <p:cNvSpPr>
              <a:spLocks noChangeArrowheads="1"/>
            </p:cNvSpPr>
            <p:nvPr/>
          </p:nvSpPr>
          <p:spPr bwMode="auto">
            <a:xfrm>
              <a:off x="1392" y="3408"/>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3105" name="Text Box 16"/>
            <p:cNvSpPr txBox="1">
              <a:spLocks noChangeArrowheads="1"/>
            </p:cNvSpPr>
            <p:nvPr/>
          </p:nvSpPr>
          <p:spPr bwMode="auto">
            <a:xfrm>
              <a:off x="2400"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3106" name="Text Box 17"/>
            <p:cNvSpPr txBox="1">
              <a:spLocks noChangeArrowheads="1"/>
            </p:cNvSpPr>
            <p:nvPr/>
          </p:nvSpPr>
          <p:spPr bwMode="auto">
            <a:xfrm>
              <a:off x="2544" y="288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3107" name="Line 20"/>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08" name="Line 21"/>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3095" name="Group 23"/>
          <p:cNvGrpSpPr>
            <a:grpSpLocks/>
          </p:cNvGrpSpPr>
          <p:nvPr/>
        </p:nvGrpSpPr>
        <p:grpSpPr bwMode="auto">
          <a:xfrm>
            <a:off x="152400" y="2895600"/>
            <a:ext cx="4114800" cy="396875"/>
            <a:chOff x="96" y="1824"/>
            <a:chExt cx="2592" cy="250"/>
          </a:xfrm>
        </p:grpSpPr>
        <p:sp>
          <p:nvSpPr>
            <p:cNvPr id="3" name="Text Box 19"/>
            <p:cNvSpPr txBox="1">
              <a:spLocks noChangeArrowheads="1"/>
            </p:cNvSpPr>
            <p:nvPr/>
          </p:nvSpPr>
          <p:spPr bwMode="auto">
            <a:xfrm>
              <a:off x="96" y="1824"/>
              <a:ext cx="43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00CC00"/>
                  </a:solidFill>
                  <a:latin typeface="Lucida Sans Unicode" pitchFamily="34" charset="0"/>
                </a:rPr>
                <a:t>P</a:t>
              </a:r>
              <a:r>
                <a:rPr lang="it-IT" altLang="it-IT" sz="2000" b="1" baseline="-25000">
                  <a:solidFill>
                    <a:srgbClr val="00CC00"/>
                  </a:solidFill>
                  <a:latin typeface="Lucida Sans Unicode" pitchFamily="34" charset="0"/>
                </a:rPr>
                <a:t>MAX</a:t>
              </a:r>
            </a:p>
          </p:txBody>
        </p:sp>
        <p:sp>
          <p:nvSpPr>
            <p:cNvPr id="3096" name="Line 22"/>
            <p:cNvSpPr>
              <a:spLocks noChangeShapeType="1"/>
            </p:cNvSpPr>
            <p:nvPr/>
          </p:nvSpPr>
          <p:spPr bwMode="auto">
            <a:xfrm>
              <a:off x="576" y="1968"/>
              <a:ext cx="2112"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3097" name="Group 25"/>
          <p:cNvGrpSpPr>
            <a:grpSpLocks/>
          </p:cNvGrpSpPr>
          <p:nvPr/>
        </p:nvGrpSpPr>
        <p:grpSpPr bwMode="auto">
          <a:xfrm>
            <a:off x="4572000" y="2133600"/>
            <a:ext cx="4114800" cy="3749675"/>
            <a:chOff x="288" y="1296"/>
            <a:chExt cx="2592" cy="2362"/>
          </a:xfrm>
        </p:grpSpPr>
        <p:sp>
          <p:nvSpPr>
            <p:cNvPr id="3083" name="Line 26"/>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84" name="Line 27"/>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85" name="Line 28"/>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86" name="Line 29"/>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87" name="Text Box 30"/>
            <p:cNvSpPr txBox="1">
              <a:spLocks noChangeArrowheads="1"/>
            </p:cNvSpPr>
            <p:nvPr/>
          </p:nvSpPr>
          <p:spPr bwMode="auto">
            <a:xfrm>
              <a:off x="336" y="1296"/>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3088" name="Text Box 31"/>
            <p:cNvSpPr txBox="1">
              <a:spLocks noChangeArrowheads="1"/>
            </p:cNvSpPr>
            <p:nvPr/>
          </p:nvSpPr>
          <p:spPr bwMode="auto">
            <a:xfrm>
              <a:off x="2640" y="3408"/>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3089" name="Text Box 32"/>
            <p:cNvSpPr txBox="1">
              <a:spLocks noChangeArrowheads="1"/>
            </p:cNvSpPr>
            <p:nvPr/>
          </p:nvSpPr>
          <p:spPr bwMode="auto">
            <a:xfrm>
              <a:off x="288" y="220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3090" name="Rectangle 33"/>
            <p:cNvSpPr>
              <a:spLocks noChangeArrowheads="1"/>
            </p:cNvSpPr>
            <p:nvPr/>
          </p:nvSpPr>
          <p:spPr bwMode="auto">
            <a:xfrm>
              <a:off x="1392" y="3408"/>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3091" name="Text Box 34"/>
            <p:cNvSpPr txBox="1">
              <a:spLocks noChangeArrowheads="1"/>
            </p:cNvSpPr>
            <p:nvPr/>
          </p:nvSpPr>
          <p:spPr bwMode="auto">
            <a:xfrm>
              <a:off x="2400"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3092" name="Text Box 35"/>
            <p:cNvSpPr txBox="1">
              <a:spLocks noChangeArrowheads="1"/>
            </p:cNvSpPr>
            <p:nvPr/>
          </p:nvSpPr>
          <p:spPr bwMode="auto">
            <a:xfrm>
              <a:off x="2544" y="288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3093" name="Line 36"/>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094" name="Line 37"/>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3110" name="Text Box 38"/>
          <p:cNvSpPr txBox="1">
            <a:spLocks noChangeArrowheads="1"/>
          </p:cNvSpPr>
          <p:nvPr/>
        </p:nvSpPr>
        <p:spPr bwMode="auto">
          <a:xfrm>
            <a:off x="1371600" y="57912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i="1">
                <a:solidFill>
                  <a:srgbClr val="00CC00"/>
                </a:solidFill>
                <a:latin typeface="Tahoma" pitchFamily="34" charset="0"/>
              </a:rPr>
              <a:t>non vincolante</a:t>
            </a:r>
          </a:p>
        </p:txBody>
      </p:sp>
      <p:sp>
        <p:nvSpPr>
          <p:cNvPr id="3111" name="Text Box 39"/>
          <p:cNvSpPr txBox="1">
            <a:spLocks noChangeArrowheads="1"/>
          </p:cNvSpPr>
          <p:nvPr/>
        </p:nvSpPr>
        <p:spPr bwMode="auto">
          <a:xfrm>
            <a:off x="5867400" y="58674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i="1">
                <a:solidFill>
                  <a:srgbClr val="FF3300"/>
                </a:solidFill>
                <a:latin typeface="Tahoma" pitchFamily="34" charset="0"/>
              </a:rPr>
              <a:t>distorsivo</a:t>
            </a:r>
          </a:p>
        </p:txBody>
      </p:sp>
      <p:grpSp>
        <p:nvGrpSpPr>
          <p:cNvPr id="3115" name="Group 43"/>
          <p:cNvGrpSpPr>
            <a:grpSpLocks/>
          </p:cNvGrpSpPr>
          <p:nvPr/>
        </p:nvGrpSpPr>
        <p:grpSpPr bwMode="auto">
          <a:xfrm>
            <a:off x="4267200" y="4114800"/>
            <a:ext cx="4114800" cy="396875"/>
            <a:chOff x="2688" y="2592"/>
            <a:chExt cx="2592" cy="250"/>
          </a:xfrm>
        </p:grpSpPr>
        <p:sp>
          <p:nvSpPr>
            <p:cNvPr id="3081" name="Text Box 41"/>
            <p:cNvSpPr txBox="1">
              <a:spLocks noChangeArrowheads="1"/>
            </p:cNvSpPr>
            <p:nvPr/>
          </p:nvSpPr>
          <p:spPr bwMode="auto">
            <a:xfrm>
              <a:off x="2688" y="2592"/>
              <a:ext cx="43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MAX</a:t>
              </a:r>
            </a:p>
          </p:txBody>
        </p:sp>
        <p:sp>
          <p:nvSpPr>
            <p:cNvPr id="3082" name="Line 42"/>
            <p:cNvSpPr>
              <a:spLocks noChangeShapeType="1"/>
            </p:cNvSpPr>
            <p:nvPr/>
          </p:nvSpPr>
          <p:spPr bwMode="auto">
            <a:xfrm>
              <a:off x="3168" y="2736"/>
              <a:ext cx="2112"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3095"/>
                                        </p:tgtEl>
                                        <p:attrNameLst>
                                          <p:attrName>style.visibility</p:attrName>
                                        </p:attrNameLst>
                                      </p:cBhvr>
                                      <p:to>
                                        <p:strVal val="visible"/>
                                      </p:to>
                                    </p:set>
                                    <p:anim calcmode="lin" valueType="num">
                                      <p:cBhvr>
                                        <p:cTn id="7" dur="1000" fill="hold"/>
                                        <p:tgtEl>
                                          <p:spTgt spid="3095"/>
                                        </p:tgtEl>
                                        <p:attrNameLst>
                                          <p:attrName>ppt_w</p:attrName>
                                        </p:attrNameLst>
                                      </p:cBhvr>
                                      <p:tavLst>
                                        <p:tav tm="0">
                                          <p:val>
                                            <p:fltVal val="0"/>
                                          </p:val>
                                        </p:tav>
                                        <p:tav tm="100000">
                                          <p:val>
                                            <p:strVal val="#ppt_w"/>
                                          </p:val>
                                        </p:tav>
                                      </p:tavLst>
                                    </p:anim>
                                    <p:anim calcmode="lin" valueType="num">
                                      <p:cBhvr>
                                        <p:cTn id="8" dur="1000" fill="hold"/>
                                        <p:tgtEl>
                                          <p:spTgt spid="3095"/>
                                        </p:tgtEl>
                                        <p:attrNameLst>
                                          <p:attrName>ppt_h</p:attrName>
                                        </p:attrNameLst>
                                      </p:cBhvr>
                                      <p:tavLst>
                                        <p:tav tm="0">
                                          <p:val>
                                            <p:fltVal val="0"/>
                                          </p:val>
                                        </p:tav>
                                        <p:tav tm="100000">
                                          <p:val>
                                            <p:strVal val="#ppt_h"/>
                                          </p:val>
                                        </p:tav>
                                      </p:tavLst>
                                    </p:anim>
                                    <p:anim calcmode="lin" valueType="num">
                                      <p:cBhvr>
                                        <p:cTn id="9" dur="1000" fill="hold"/>
                                        <p:tgtEl>
                                          <p:spTgt spid="309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09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110"/>
                                        </p:tgtEl>
                                        <p:attrNameLst>
                                          <p:attrName>style.visibility</p:attrName>
                                        </p:attrNameLst>
                                      </p:cBhvr>
                                      <p:to>
                                        <p:strVal val="visible"/>
                                      </p:to>
                                    </p:set>
                                    <p:animEffect transition="in" filter="dissolve">
                                      <p:cBhvr>
                                        <p:cTn id="15" dur="500"/>
                                        <p:tgtEl>
                                          <p:spTgt spid="311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2" fill="hold" nodeType="clickEffect">
                                  <p:stCondLst>
                                    <p:cond delay="0"/>
                                  </p:stCondLst>
                                  <p:childTnLst>
                                    <p:set>
                                      <p:cBhvr>
                                        <p:cTn id="19" dur="1" fill="hold">
                                          <p:stCondLst>
                                            <p:cond delay="0"/>
                                          </p:stCondLst>
                                        </p:cTn>
                                        <p:tgtEl>
                                          <p:spTgt spid="3097"/>
                                        </p:tgtEl>
                                        <p:attrNameLst>
                                          <p:attrName>style.visibility</p:attrName>
                                        </p:attrNameLst>
                                      </p:cBhvr>
                                      <p:to>
                                        <p:strVal val="visible"/>
                                      </p:to>
                                    </p:set>
                                    <p:anim calcmode="lin" valueType="num">
                                      <p:cBhvr additive="base">
                                        <p:cTn id="20" dur="500" fill="hold"/>
                                        <p:tgtEl>
                                          <p:spTgt spid="3097"/>
                                        </p:tgtEl>
                                        <p:attrNameLst>
                                          <p:attrName>ppt_x</p:attrName>
                                        </p:attrNameLst>
                                      </p:cBhvr>
                                      <p:tavLst>
                                        <p:tav tm="0">
                                          <p:val>
                                            <p:strVal val="1+#ppt_w/2"/>
                                          </p:val>
                                        </p:tav>
                                        <p:tav tm="100000">
                                          <p:val>
                                            <p:strVal val="#ppt_x"/>
                                          </p:val>
                                        </p:tav>
                                      </p:tavLst>
                                    </p:anim>
                                    <p:anim calcmode="lin" valueType="num">
                                      <p:cBhvr additive="base">
                                        <p:cTn id="21" dur="500" fill="hold"/>
                                        <p:tgtEl>
                                          <p:spTgt spid="3097"/>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5" presetClass="entr" presetSubtype="0" fill="hold" nodeType="clickEffect">
                                  <p:stCondLst>
                                    <p:cond delay="0"/>
                                  </p:stCondLst>
                                  <p:childTnLst>
                                    <p:set>
                                      <p:cBhvr>
                                        <p:cTn id="25" dur="1" fill="hold">
                                          <p:stCondLst>
                                            <p:cond delay="0"/>
                                          </p:stCondLst>
                                        </p:cTn>
                                        <p:tgtEl>
                                          <p:spTgt spid="3115"/>
                                        </p:tgtEl>
                                        <p:attrNameLst>
                                          <p:attrName>style.visibility</p:attrName>
                                        </p:attrNameLst>
                                      </p:cBhvr>
                                      <p:to>
                                        <p:strVal val="visible"/>
                                      </p:to>
                                    </p:set>
                                    <p:anim calcmode="lin" valueType="num">
                                      <p:cBhvr>
                                        <p:cTn id="26" dur="1000" fill="hold"/>
                                        <p:tgtEl>
                                          <p:spTgt spid="3115"/>
                                        </p:tgtEl>
                                        <p:attrNameLst>
                                          <p:attrName>ppt_w</p:attrName>
                                        </p:attrNameLst>
                                      </p:cBhvr>
                                      <p:tavLst>
                                        <p:tav tm="0">
                                          <p:val>
                                            <p:fltVal val="0"/>
                                          </p:val>
                                        </p:tav>
                                        <p:tav tm="100000">
                                          <p:val>
                                            <p:strVal val="#ppt_w"/>
                                          </p:val>
                                        </p:tav>
                                      </p:tavLst>
                                    </p:anim>
                                    <p:anim calcmode="lin" valueType="num">
                                      <p:cBhvr>
                                        <p:cTn id="27" dur="1000" fill="hold"/>
                                        <p:tgtEl>
                                          <p:spTgt spid="3115"/>
                                        </p:tgtEl>
                                        <p:attrNameLst>
                                          <p:attrName>ppt_h</p:attrName>
                                        </p:attrNameLst>
                                      </p:cBhvr>
                                      <p:tavLst>
                                        <p:tav tm="0">
                                          <p:val>
                                            <p:fltVal val="0"/>
                                          </p:val>
                                        </p:tav>
                                        <p:tav tm="100000">
                                          <p:val>
                                            <p:strVal val="#ppt_h"/>
                                          </p:val>
                                        </p:tav>
                                      </p:tavLst>
                                    </p:anim>
                                    <p:anim calcmode="lin" valueType="num">
                                      <p:cBhvr>
                                        <p:cTn id="28" dur="1000" fill="hold"/>
                                        <p:tgtEl>
                                          <p:spTgt spid="3115"/>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311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3111"/>
                                        </p:tgtEl>
                                        <p:attrNameLst>
                                          <p:attrName>style.visibility</p:attrName>
                                        </p:attrNameLst>
                                      </p:cBhvr>
                                      <p:to>
                                        <p:strVal val="visible"/>
                                      </p:to>
                                    </p:set>
                                    <p:animEffect transition="in" filter="wipe(right)">
                                      <p:cBhvr>
                                        <p:cTn id="34" dur="500"/>
                                        <p:tgtEl>
                                          <p:spTgt spid="3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0" grpId="0" autoUpdateAnimBg="0"/>
      <p:bldP spid="311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066800" y="381000"/>
            <a:ext cx="6954838" cy="83185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Le distorsioni di un livello MASSIMO  DI  PREZZO</a:t>
            </a:r>
          </a:p>
          <a:p>
            <a:pPr algn="ctr" eaLnBrk="1" hangingPunct="1"/>
            <a:r>
              <a:rPr lang="it-IT" altLang="it-IT" sz="2400" i="1">
                <a:latin typeface="Century Gothic" pitchFamily="34" charset="0"/>
              </a:rPr>
              <a:t>…. Il controllo degli affitti</a:t>
            </a:r>
          </a:p>
        </p:txBody>
      </p:sp>
      <p:sp>
        <p:nvSpPr>
          <p:cNvPr id="4099" name="Rectangle 36"/>
          <p:cNvSpPr>
            <a:spLocks noChangeArrowheads="1"/>
          </p:cNvSpPr>
          <p:nvPr/>
        </p:nvSpPr>
        <p:spPr bwMode="auto">
          <a:xfrm>
            <a:off x="1600200" y="5562600"/>
            <a:ext cx="4699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S</a:t>
            </a:r>
          </a:p>
        </p:txBody>
      </p:sp>
      <p:sp>
        <p:nvSpPr>
          <p:cNvPr id="4100" name="Rectangle 37"/>
          <p:cNvSpPr>
            <a:spLocks noChangeArrowheads="1"/>
          </p:cNvSpPr>
          <p:nvPr/>
        </p:nvSpPr>
        <p:spPr bwMode="auto">
          <a:xfrm>
            <a:off x="3429000" y="5562600"/>
            <a:ext cx="504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D</a:t>
            </a:r>
          </a:p>
        </p:txBody>
      </p:sp>
      <p:grpSp>
        <p:nvGrpSpPr>
          <p:cNvPr id="4101" name="Group 58"/>
          <p:cNvGrpSpPr>
            <a:grpSpLocks/>
          </p:cNvGrpSpPr>
          <p:nvPr/>
        </p:nvGrpSpPr>
        <p:grpSpPr bwMode="auto">
          <a:xfrm>
            <a:off x="152400" y="1752600"/>
            <a:ext cx="4765675" cy="4211638"/>
            <a:chOff x="96" y="1104"/>
            <a:chExt cx="3002" cy="2653"/>
          </a:xfrm>
        </p:grpSpPr>
        <p:grpSp>
          <p:nvGrpSpPr>
            <p:cNvPr id="4118" name="Group 57"/>
            <p:cNvGrpSpPr>
              <a:grpSpLocks/>
            </p:cNvGrpSpPr>
            <p:nvPr/>
          </p:nvGrpSpPr>
          <p:grpSpPr bwMode="auto">
            <a:xfrm>
              <a:off x="96" y="1104"/>
              <a:ext cx="3002" cy="2653"/>
              <a:chOff x="96" y="1104"/>
              <a:chExt cx="3002" cy="2653"/>
            </a:xfrm>
          </p:grpSpPr>
          <p:grpSp>
            <p:nvGrpSpPr>
              <p:cNvPr id="4120" name="Group 44"/>
              <p:cNvGrpSpPr>
                <a:grpSpLocks/>
              </p:cNvGrpSpPr>
              <p:nvPr/>
            </p:nvGrpSpPr>
            <p:grpSpPr bwMode="auto">
              <a:xfrm>
                <a:off x="96" y="1104"/>
                <a:ext cx="3002" cy="2653"/>
                <a:chOff x="96" y="1104"/>
                <a:chExt cx="3002" cy="2653"/>
              </a:xfrm>
            </p:grpSpPr>
            <p:grpSp>
              <p:nvGrpSpPr>
                <p:cNvPr id="4122" name="Group 3"/>
                <p:cNvGrpSpPr>
                  <a:grpSpLocks/>
                </p:cNvGrpSpPr>
                <p:nvPr/>
              </p:nvGrpSpPr>
              <p:grpSpPr bwMode="auto">
                <a:xfrm>
                  <a:off x="288" y="1104"/>
                  <a:ext cx="2810" cy="2653"/>
                  <a:chOff x="288" y="1296"/>
                  <a:chExt cx="2572" cy="2331"/>
                </a:xfrm>
              </p:grpSpPr>
              <p:sp>
                <p:nvSpPr>
                  <p:cNvPr id="4126" name="Line 4"/>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7" name="Line 5"/>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8" name="Line 6"/>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9" name="Line 7"/>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0" name="Text Box 8"/>
                  <p:cNvSpPr txBox="1">
                    <a:spLocks noChangeArrowheads="1"/>
                  </p:cNvSpPr>
                  <p:nvPr/>
                </p:nvSpPr>
                <p:spPr bwMode="auto">
                  <a:xfrm>
                    <a:off x="336" y="1296"/>
                    <a:ext cx="18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4131" name="Text Box 9"/>
                  <p:cNvSpPr txBox="1">
                    <a:spLocks noChangeArrowheads="1"/>
                  </p:cNvSpPr>
                  <p:nvPr/>
                </p:nvSpPr>
                <p:spPr bwMode="auto">
                  <a:xfrm>
                    <a:off x="2640" y="3408"/>
                    <a:ext cx="220"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4132" name="Text Box 10"/>
                  <p:cNvSpPr txBox="1">
                    <a:spLocks noChangeArrowheads="1"/>
                  </p:cNvSpPr>
                  <p:nvPr/>
                </p:nvSpPr>
                <p:spPr bwMode="auto">
                  <a:xfrm>
                    <a:off x="288" y="2208"/>
                    <a:ext cx="238"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4133" name="Rectangle 11"/>
                  <p:cNvSpPr>
                    <a:spLocks noChangeArrowheads="1"/>
                  </p:cNvSpPr>
                  <p:nvPr/>
                </p:nvSpPr>
                <p:spPr bwMode="auto">
                  <a:xfrm>
                    <a:off x="1392" y="3408"/>
                    <a:ext cx="271"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4134" name="Text Box 12"/>
                  <p:cNvSpPr txBox="1">
                    <a:spLocks noChangeArrowheads="1"/>
                  </p:cNvSpPr>
                  <p:nvPr/>
                </p:nvSpPr>
                <p:spPr bwMode="auto">
                  <a:xfrm>
                    <a:off x="2400" y="1632"/>
                    <a:ext cx="185"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4135" name="Text Box 13"/>
                  <p:cNvSpPr txBox="1">
                    <a:spLocks noChangeArrowheads="1"/>
                  </p:cNvSpPr>
                  <p:nvPr/>
                </p:nvSpPr>
                <p:spPr bwMode="auto">
                  <a:xfrm>
                    <a:off x="2544" y="2880"/>
                    <a:ext cx="21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4136" name="Line 14"/>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7" name="Line 15"/>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123" name="Group 16"/>
                <p:cNvGrpSpPr>
                  <a:grpSpLocks/>
                </p:cNvGrpSpPr>
                <p:nvPr/>
              </p:nvGrpSpPr>
              <p:grpSpPr bwMode="auto">
                <a:xfrm>
                  <a:off x="96" y="2544"/>
                  <a:ext cx="2832" cy="250"/>
                  <a:chOff x="2688" y="2592"/>
                  <a:chExt cx="2592" cy="219"/>
                </a:xfrm>
              </p:grpSpPr>
              <p:sp>
                <p:nvSpPr>
                  <p:cNvPr id="4124" name="Text Box 17"/>
                  <p:cNvSpPr txBox="1">
                    <a:spLocks noChangeArrowheads="1"/>
                  </p:cNvSpPr>
                  <p:nvPr/>
                </p:nvSpPr>
                <p:spPr bwMode="auto">
                  <a:xfrm>
                    <a:off x="2688" y="2592"/>
                    <a:ext cx="395"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MAX</a:t>
                    </a:r>
                  </a:p>
                </p:txBody>
              </p:sp>
              <p:sp>
                <p:nvSpPr>
                  <p:cNvPr id="4125" name="Line 18"/>
                  <p:cNvSpPr>
                    <a:spLocks noChangeShapeType="1"/>
                  </p:cNvSpPr>
                  <p:nvPr/>
                </p:nvSpPr>
                <p:spPr bwMode="auto">
                  <a:xfrm>
                    <a:off x="3168" y="2736"/>
                    <a:ext cx="2112"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
            <p:nvSpPr>
              <p:cNvPr id="4121" name="Line 19"/>
              <p:cNvSpPr>
                <a:spLocks noChangeShapeType="1"/>
              </p:cNvSpPr>
              <p:nvPr/>
            </p:nvSpPr>
            <p:spPr bwMode="auto">
              <a:xfrm>
                <a:off x="1152" y="2736"/>
                <a:ext cx="0" cy="72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119" name="Line 38"/>
            <p:cNvSpPr>
              <a:spLocks noChangeShapeType="1"/>
            </p:cNvSpPr>
            <p:nvPr/>
          </p:nvSpPr>
          <p:spPr bwMode="auto">
            <a:xfrm>
              <a:off x="2304" y="2736"/>
              <a:ext cx="0" cy="72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102" name="Text Box 40"/>
          <p:cNvSpPr txBox="1">
            <a:spLocks noChangeArrowheads="1"/>
          </p:cNvSpPr>
          <p:nvPr/>
        </p:nvSpPr>
        <p:spPr bwMode="auto">
          <a:xfrm>
            <a:off x="4800600" y="1184275"/>
            <a:ext cx="4343400" cy="183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buClr>
                <a:srgbClr val="FF3300"/>
              </a:buClr>
              <a:buFontTx/>
              <a:buChar char="•"/>
            </a:pPr>
            <a:r>
              <a:rPr lang="it-IT" altLang="it-IT" sz="2400"/>
              <a:t> </a:t>
            </a:r>
            <a:r>
              <a:rPr lang="it-IT" altLang="it-IT">
                <a:latin typeface="Bookman Old Style" pitchFamily="18" charset="0"/>
              </a:rPr>
              <a:t>eccesso di domanda</a:t>
            </a:r>
          </a:p>
          <a:p>
            <a:pPr eaLnBrk="1" hangingPunct="1">
              <a:buClr>
                <a:srgbClr val="FF3300"/>
              </a:buClr>
              <a:buFontTx/>
              <a:buChar char="•"/>
            </a:pPr>
            <a:r>
              <a:rPr lang="it-IT" altLang="it-IT">
                <a:latin typeface="Bookman Old Style" pitchFamily="18" charset="0"/>
              </a:rPr>
              <a:t> scarsità artificiale del bene</a:t>
            </a:r>
          </a:p>
          <a:p>
            <a:pPr eaLnBrk="1" hangingPunct="1">
              <a:buClr>
                <a:srgbClr val="FF3300"/>
              </a:buClr>
              <a:buFontTx/>
              <a:buChar char="•"/>
            </a:pPr>
            <a:r>
              <a:rPr lang="it-IT" altLang="it-IT">
                <a:latin typeface="Bookman Old Style" pitchFamily="18" charset="0"/>
              </a:rPr>
              <a:t> razionamento inefficiente</a:t>
            </a:r>
          </a:p>
          <a:p>
            <a:pPr eaLnBrk="1" hangingPunct="1">
              <a:buClr>
                <a:srgbClr val="FF3300"/>
              </a:buClr>
              <a:buFontTx/>
              <a:buChar char="•"/>
            </a:pPr>
            <a:r>
              <a:rPr lang="it-IT" altLang="it-IT">
                <a:latin typeface="Bookman Old Style" pitchFamily="18" charset="0"/>
              </a:rPr>
              <a:t> discriminazione sociale</a:t>
            </a:r>
          </a:p>
          <a:p>
            <a:pPr eaLnBrk="1" hangingPunct="1">
              <a:buClr>
                <a:srgbClr val="FF3300"/>
              </a:buClr>
              <a:buFontTx/>
              <a:buChar char="•"/>
            </a:pPr>
            <a:r>
              <a:rPr lang="it-IT" altLang="it-IT">
                <a:latin typeface="Bookman Old Style" pitchFamily="18" charset="0"/>
              </a:rPr>
              <a:t> mercato nero</a:t>
            </a:r>
          </a:p>
          <a:p>
            <a:pPr eaLnBrk="1" hangingPunct="1">
              <a:buClr>
                <a:srgbClr val="FF3300"/>
              </a:buClr>
              <a:buFontTx/>
              <a:buChar char="•"/>
            </a:pPr>
            <a:r>
              <a:rPr lang="it-IT" altLang="it-IT">
                <a:latin typeface="Bookman Old Style" pitchFamily="18" charset="0"/>
              </a:rPr>
              <a:t> qualità inefficientemente bassa</a:t>
            </a:r>
          </a:p>
        </p:txBody>
      </p:sp>
      <p:grpSp>
        <p:nvGrpSpPr>
          <p:cNvPr id="4139" name="Group 43"/>
          <p:cNvGrpSpPr>
            <a:grpSpLocks/>
          </p:cNvGrpSpPr>
          <p:nvPr/>
        </p:nvGrpSpPr>
        <p:grpSpPr bwMode="auto">
          <a:xfrm>
            <a:off x="1828800" y="4419600"/>
            <a:ext cx="1838325" cy="660400"/>
            <a:chOff x="1152" y="2784"/>
            <a:chExt cx="1158" cy="416"/>
          </a:xfrm>
        </p:grpSpPr>
        <p:sp>
          <p:nvSpPr>
            <p:cNvPr id="4116" name="Text Box 41"/>
            <p:cNvSpPr txBox="1">
              <a:spLocks noChangeArrowheads="1"/>
            </p:cNvSpPr>
            <p:nvPr/>
          </p:nvSpPr>
          <p:spPr bwMode="auto">
            <a:xfrm>
              <a:off x="1152" y="2832"/>
              <a:ext cx="1158"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dirty="0">
                  <a:solidFill>
                    <a:srgbClr val="FF3300"/>
                  </a:solidFill>
                </a:rPr>
                <a:t>eccesso di </a:t>
              </a:r>
              <a:r>
                <a:rPr lang="it-IT" altLang="it-IT" sz="1600" i="1" dirty="0" smtClean="0">
                  <a:solidFill>
                    <a:srgbClr val="FF3300"/>
                  </a:solidFill>
                </a:rPr>
                <a:t>domanda</a:t>
              </a:r>
            </a:p>
            <a:p>
              <a:pPr algn="ctr" eaLnBrk="1" hangingPunct="1"/>
              <a:r>
                <a:rPr lang="it-IT" altLang="it-IT" sz="1600" i="1" dirty="0" smtClean="0">
                  <a:solidFill>
                    <a:srgbClr val="FF3300"/>
                  </a:solidFill>
                </a:rPr>
                <a:t>(penuria)</a:t>
              </a:r>
              <a:endParaRPr lang="it-IT" altLang="it-IT" sz="1600" i="1" dirty="0">
                <a:solidFill>
                  <a:srgbClr val="FF3300"/>
                </a:solidFill>
              </a:endParaRPr>
            </a:p>
          </p:txBody>
        </p:sp>
        <p:sp>
          <p:nvSpPr>
            <p:cNvPr id="4117" name="AutoShape 42"/>
            <p:cNvSpPr>
              <a:spLocks/>
            </p:cNvSpPr>
            <p:nvPr/>
          </p:nvSpPr>
          <p:spPr bwMode="auto">
            <a:xfrm rot="-5400000">
              <a:off x="1656" y="2280"/>
              <a:ext cx="96" cy="1104"/>
            </a:xfrm>
            <a:prstGeom prst="leftBrace">
              <a:avLst>
                <a:gd name="adj1" fmla="val 95833"/>
                <a:gd name="adj2" fmla="val 50000"/>
              </a:avLst>
            </a:prstGeom>
            <a:noFill/>
            <a:ln w="19050">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endParaRPr lang="it-IT" altLang="it-IT" sz="2400">
                <a:solidFill>
                  <a:srgbClr val="FF3300"/>
                </a:solidFill>
              </a:endParaRPr>
            </a:p>
          </p:txBody>
        </p:sp>
      </p:grpSp>
      <p:grpSp>
        <p:nvGrpSpPr>
          <p:cNvPr id="4144" name="Group 48"/>
          <p:cNvGrpSpPr>
            <a:grpSpLocks/>
          </p:cNvGrpSpPr>
          <p:nvPr/>
        </p:nvGrpSpPr>
        <p:grpSpPr bwMode="auto">
          <a:xfrm>
            <a:off x="914400" y="5486403"/>
            <a:ext cx="914400" cy="795338"/>
            <a:chOff x="576" y="3456"/>
            <a:chExt cx="576" cy="501"/>
          </a:xfrm>
        </p:grpSpPr>
        <p:sp>
          <p:nvSpPr>
            <p:cNvPr id="4113" name="Rectangle 45"/>
            <p:cNvSpPr>
              <a:spLocks noChangeArrowheads="1"/>
            </p:cNvSpPr>
            <p:nvPr/>
          </p:nvSpPr>
          <p:spPr bwMode="auto">
            <a:xfrm>
              <a:off x="576" y="3744"/>
              <a:ext cx="57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dirty="0" smtClean="0">
                  <a:solidFill>
                    <a:srgbClr val="FF3300"/>
                  </a:solidFill>
                </a:rPr>
                <a:t>Scarsità </a:t>
              </a:r>
              <a:endParaRPr lang="it-IT" altLang="it-IT" sz="1600" i="1" dirty="0">
                <a:solidFill>
                  <a:srgbClr val="FF3300"/>
                </a:solidFill>
              </a:endParaRPr>
            </a:p>
          </p:txBody>
        </p:sp>
        <p:sp>
          <p:nvSpPr>
            <p:cNvPr id="4114" name="Line 46"/>
            <p:cNvSpPr>
              <a:spLocks noChangeShapeType="1"/>
            </p:cNvSpPr>
            <p:nvPr/>
          </p:nvSpPr>
          <p:spPr bwMode="auto">
            <a:xfrm>
              <a:off x="624" y="3456"/>
              <a:ext cx="528"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15" name="Line 47"/>
            <p:cNvSpPr>
              <a:spLocks noChangeShapeType="1"/>
            </p:cNvSpPr>
            <p:nvPr/>
          </p:nvSpPr>
          <p:spPr bwMode="auto">
            <a:xfrm>
              <a:off x="864" y="3456"/>
              <a:ext cx="0" cy="336"/>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148" name="Group 52"/>
          <p:cNvGrpSpPr>
            <a:grpSpLocks/>
          </p:cNvGrpSpPr>
          <p:nvPr/>
        </p:nvGrpSpPr>
        <p:grpSpPr bwMode="auto">
          <a:xfrm>
            <a:off x="2743200" y="3429000"/>
            <a:ext cx="3094038" cy="838200"/>
            <a:chOff x="1728" y="2160"/>
            <a:chExt cx="1949" cy="528"/>
          </a:xfrm>
        </p:grpSpPr>
        <p:sp>
          <p:nvSpPr>
            <p:cNvPr id="4110" name="Rectangle 49"/>
            <p:cNvSpPr>
              <a:spLocks noChangeArrowheads="1"/>
            </p:cNvSpPr>
            <p:nvPr/>
          </p:nvSpPr>
          <p:spPr bwMode="auto">
            <a:xfrm>
              <a:off x="2304" y="2160"/>
              <a:ext cx="13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solidFill>
                    <a:srgbClr val="777777"/>
                  </a:solidFill>
                </a:rPr>
                <a:t>consumatori “spreconi”</a:t>
              </a:r>
            </a:p>
          </p:txBody>
        </p:sp>
        <p:sp>
          <p:nvSpPr>
            <p:cNvPr id="4111" name="Line 50"/>
            <p:cNvSpPr>
              <a:spLocks noChangeShapeType="1"/>
            </p:cNvSpPr>
            <p:nvPr/>
          </p:nvSpPr>
          <p:spPr bwMode="auto">
            <a:xfrm>
              <a:off x="1728" y="2304"/>
              <a:ext cx="576" cy="384"/>
            </a:xfrm>
            <a:prstGeom prst="line">
              <a:avLst/>
            </a:prstGeom>
            <a:noFill/>
            <a:ln w="57150">
              <a:solidFill>
                <a:srgbClr val="777777"/>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12" name="Line 51"/>
            <p:cNvSpPr>
              <a:spLocks noChangeShapeType="1"/>
            </p:cNvSpPr>
            <p:nvPr/>
          </p:nvSpPr>
          <p:spPr bwMode="auto">
            <a:xfrm flipV="1">
              <a:off x="1968" y="2304"/>
              <a:ext cx="336" cy="144"/>
            </a:xfrm>
            <a:prstGeom prst="line">
              <a:avLst/>
            </a:prstGeom>
            <a:noFill/>
            <a:ln w="28575">
              <a:solidFill>
                <a:srgbClr val="777777"/>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152" name="Group 56"/>
          <p:cNvGrpSpPr>
            <a:grpSpLocks/>
          </p:cNvGrpSpPr>
          <p:nvPr/>
        </p:nvGrpSpPr>
        <p:grpSpPr bwMode="auto">
          <a:xfrm>
            <a:off x="1828800" y="2514600"/>
            <a:ext cx="1428750" cy="1752600"/>
            <a:chOff x="1152" y="1584"/>
            <a:chExt cx="900" cy="1104"/>
          </a:xfrm>
        </p:grpSpPr>
        <p:sp>
          <p:nvSpPr>
            <p:cNvPr id="4107" name="AutoShape 53"/>
            <p:cNvSpPr>
              <a:spLocks noChangeArrowheads="1"/>
            </p:cNvSpPr>
            <p:nvPr/>
          </p:nvSpPr>
          <p:spPr bwMode="auto">
            <a:xfrm rot="5400000">
              <a:off x="1056" y="2016"/>
              <a:ext cx="768" cy="576"/>
            </a:xfrm>
            <a:prstGeom prst="triangle">
              <a:avLst>
                <a:gd name="adj" fmla="val 5000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4108" name="Rectangle 54"/>
            <p:cNvSpPr>
              <a:spLocks noChangeArrowheads="1"/>
            </p:cNvSpPr>
            <p:nvPr/>
          </p:nvSpPr>
          <p:spPr bwMode="auto">
            <a:xfrm>
              <a:off x="1248" y="1584"/>
              <a:ext cx="80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solidFill>
                    <a:srgbClr val="3366FF"/>
                  </a:solidFill>
                </a:rPr>
                <a:t>perdita secca</a:t>
              </a:r>
            </a:p>
          </p:txBody>
        </p:sp>
        <p:sp>
          <p:nvSpPr>
            <p:cNvPr id="4109" name="Line 55"/>
            <p:cNvSpPr>
              <a:spLocks noChangeShapeType="1"/>
            </p:cNvSpPr>
            <p:nvPr/>
          </p:nvSpPr>
          <p:spPr bwMode="auto">
            <a:xfrm flipH="1">
              <a:off x="1392" y="1776"/>
              <a:ext cx="240" cy="48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139"/>
                                        </p:tgtEl>
                                        <p:attrNameLst>
                                          <p:attrName>style.visibility</p:attrName>
                                        </p:attrNameLst>
                                      </p:cBhvr>
                                      <p:to>
                                        <p:strVal val="visible"/>
                                      </p:to>
                                    </p:set>
                                    <p:animEffect transition="in" filter="dissolve">
                                      <p:cBhvr>
                                        <p:cTn id="7" dur="500"/>
                                        <p:tgtEl>
                                          <p:spTgt spid="4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144"/>
                                        </p:tgtEl>
                                        <p:attrNameLst>
                                          <p:attrName>style.visibility</p:attrName>
                                        </p:attrNameLst>
                                      </p:cBhvr>
                                      <p:to>
                                        <p:strVal val="visible"/>
                                      </p:to>
                                    </p:set>
                                    <p:animEffect transition="in" filter="dissolve">
                                      <p:cBhvr>
                                        <p:cTn id="12" dur="500"/>
                                        <p:tgtEl>
                                          <p:spTgt spid="41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148"/>
                                        </p:tgtEl>
                                        <p:attrNameLst>
                                          <p:attrName>style.visibility</p:attrName>
                                        </p:attrNameLst>
                                      </p:cBhvr>
                                      <p:to>
                                        <p:strVal val="visible"/>
                                      </p:to>
                                    </p:set>
                                    <p:animEffect transition="in" filter="dissolve">
                                      <p:cBhvr>
                                        <p:cTn id="17" dur="500"/>
                                        <p:tgtEl>
                                          <p:spTgt spid="41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4152"/>
                                        </p:tgtEl>
                                        <p:attrNameLst>
                                          <p:attrName>style.visibility</p:attrName>
                                        </p:attrNameLst>
                                      </p:cBhvr>
                                      <p:to>
                                        <p:strVal val="visible"/>
                                      </p:to>
                                    </p:set>
                                    <p:animEffect transition="in" filter="dissolve">
                                      <p:cBhvr>
                                        <p:cTn id="22" dur="500"/>
                                        <p:tgtEl>
                                          <p:spTgt spid="4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838200" y="457200"/>
            <a:ext cx="7553325" cy="1320800"/>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u="sng"/>
              <a:t>Applicazione 1</a:t>
            </a:r>
            <a:r>
              <a:rPr lang="it-IT" altLang="it-IT" sz="2000"/>
              <a:t>: </a:t>
            </a:r>
            <a:r>
              <a:rPr lang="it-IT" altLang="it-IT" sz="2000" i="1"/>
              <a:t>le code al distributore. Nel 1973 a seguito dell’aumento del prezzo del petrolio diminuì l’offerta di benzina. Ciò generò un disagio sociale, visibile in termini di code al distributore. A chi attribuire la responsabilità di tale disagio?</a:t>
            </a:r>
          </a:p>
        </p:txBody>
      </p:sp>
      <p:grpSp>
        <p:nvGrpSpPr>
          <p:cNvPr id="5123" name="Group 27"/>
          <p:cNvGrpSpPr>
            <a:grpSpLocks/>
          </p:cNvGrpSpPr>
          <p:nvPr/>
        </p:nvGrpSpPr>
        <p:grpSpPr bwMode="auto">
          <a:xfrm>
            <a:off x="2133600" y="2286000"/>
            <a:ext cx="4191000" cy="3749675"/>
            <a:chOff x="1344" y="1440"/>
            <a:chExt cx="2640" cy="2362"/>
          </a:xfrm>
        </p:grpSpPr>
        <p:grpSp>
          <p:nvGrpSpPr>
            <p:cNvPr id="5132" name="Group 26"/>
            <p:cNvGrpSpPr>
              <a:grpSpLocks/>
            </p:cNvGrpSpPr>
            <p:nvPr/>
          </p:nvGrpSpPr>
          <p:grpSpPr bwMode="auto">
            <a:xfrm>
              <a:off x="1344" y="1440"/>
              <a:ext cx="2640" cy="2362"/>
              <a:chOff x="1344" y="1440"/>
              <a:chExt cx="2640" cy="2362"/>
            </a:xfrm>
          </p:grpSpPr>
          <p:sp>
            <p:nvSpPr>
              <p:cNvPr id="5135" name="Line 5"/>
              <p:cNvSpPr>
                <a:spLocks noChangeShapeType="1"/>
              </p:cNvSpPr>
              <p:nvPr/>
            </p:nvSpPr>
            <p:spPr bwMode="auto">
              <a:xfrm>
                <a:off x="1680" y="1536"/>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6" name="Line 6"/>
              <p:cNvSpPr>
                <a:spLocks noChangeShapeType="1"/>
              </p:cNvSpPr>
              <p:nvPr/>
            </p:nvSpPr>
            <p:spPr bwMode="auto">
              <a:xfrm>
                <a:off x="1680" y="3504"/>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7" name="Line 7"/>
              <p:cNvSpPr>
                <a:spLocks noChangeShapeType="1"/>
              </p:cNvSpPr>
              <p:nvPr/>
            </p:nvSpPr>
            <p:spPr bwMode="auto">
              <a:xfrm>
                <a:off x="1824" y="1920"/>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8" name="Text Box 9"/>
              <p:cNvSpPr txBox="1">
                <a:spLocks noChangeArrowheads="1"/>
              </p:cNvSpPr>
              <p:nvPr/>
            </p:nvSpPr>
            <p:spPr bwMode="auto">
              <a:xfrm>
                <a:off x="1440" y="1440"/>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5139" name="Text Box 10"/>
              <p:cNvSpPr txBox="1">
                <a:spLocks noChangeArrowheads="1"/>
              </p:cNvSpPr>
              <p:nvPr/>
            </p:nvSpPr>
            <p:spPr bwMode="auto">
              <a:xfrm>
                <a:off x="3744" y="3552"/>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5140" name="Text Box 11"/>
              <p:cNvSpPr txBox="1">
                <a:spLocks noChangeArrowheads="1"/>
              </p:cNvSpPr>
              <p:nvPr/>
            </p:nvSpPr>
            <p:spPr bwMode="auto">
              <a:xfrm>
                <a:off x="1344" y="2592"/>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5141" name="Rectangle 12"/>
              <p:cNvSpPr>
                <a:spLocks noChangeArrowheads="1"/>
              </p:cNvSpPr>
              <p:nvPr/>
            </p:nvSpPr>
            <p:spPr bwMode="auto">
              <a:xfrm>
                <a:off x="2880" y="3552"/>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grpSp>
            <p:nvGrpSpPr>
              <p:cNvPr id="5142" name="Group 17"/>
              <p:cNvGrpSpPr>
                <a:grpSpLocks/>
              </p:cNvGrpSpPr>
              <p:nvPr/>
            </p:nvGrpSpPr>
            <p:grpSpPr bwMode="auto">
              <a:xfrm>
                <a:off x="2352" y="1776"/>
                <a:ext cx="1594" cy="1536"/>
                <a:chOff x="2016" y="1632"/>
                <a:chExt cx="1594" cy="1536"/>
              </a:xfrm>
            </p:grpSpPr>
            <p:sp>
              <p:nvSpPr>
                <p:cNvPr id="5144" name="Line 8"/>
                <p:cNvSpPr>
                  <a:spLocks noChangeShapeType="1"/>
                </p:cNvSpPr>
                <p:nvPr/>
              </p:nvSpPr>
              <p:spPr bwMode="auto">
                <a:xfrm flipV="1">
                  <a:off x="2016" y="1824"/>
                  <a:ext cx="1392" cy="134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 name="Text Box 13"/>
                <p:cNvSpPr txBox="1">
                  <a:spLocks noChangeArrowheads="1"/>
                </p:cNvSpPr>
                <p:nvPr/>
              </p:nvSpPr>
              <p:spPr bwMode="auto">
                <a:xfrm>
                  <a:off x="3408"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grpSp>
          <p:sp>
            <p:nvSpPr>
              <p:cNvPr id="5143" name="Text Box 14"/>
              <p:cNvSpPr txBox="1">
                <a:spLocks noChangeArrowheads="1"/>
              </p:cNvSpPr>
              <p:nvPr/>
            </p:nvSpPr>
            <p:spPr bwMode="auto">
              <a:xfrm>
                <a:off x="3648" y="3024"/>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grpSp>
        <p:sp>
          <p:nvSpPr>
            <p:cNvPr id="5133" name="Line 15"/>
            <p:cNvSpPr>
              <a:spLocks noChangeShapeType="1"/>
            </p:cNvSpPr>
            <p:nvPr/>
          </p:nvSpPr>
          <p:spPr bwMode="auto">
            <a:xfrm flipH="1">
              <a:off x="1680" y="2688"/>
              <a:ext cx="1296" cy="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4" name="Line 16"/>
            <p:cNvSpPr>
              <a:spLocks noChangeShapeType="1"/>
            </p:cNvSpPr>
            <p:nvPr/>
          </p:nvSpPr>
          <p:spPr bwMode="auto">
            <a:xfrm>
              <a:off x="2976" y="2688"/>
              <a:ext cx="0" cy="86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5148" name="Group 28"/>
          <p:cNvGrpSpPr>
            <a:grpSpLocks/>
          </p:cNvGrpSpPr>
          <p:nvPr/>
        </p:nvGrpSpPr>
        <p:grpSpPr bwMode="auto">
          <a:xfrm>
            <a:off x="2819400" y="1905000"/>
            <a:ext cx="3200400" cy="2743200"/>
            <a:chOff x="1776" y="1200"/>
            <a:chExt cx="2016" cy="1728"/>
          </a:xfrm>
        </p:grpSpPr>
        <p:sp>
          <p:nvSpPr>
            <p:cNvPr id="5129" name="Line 19"/>
            <p:cNvSpPr>
              <a:spLocks noChangeShapeType="1"/>
            </p:cNvSpPr>
            <p:nvPr/>
          </p:nvSpPr>
          <p:spPr bwMode="auto">
            <a:xfrm flipV="1">
              <a:off x="1776" y="1416"/>
              <a:ext cx="1434" cy="1512"/>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0" name="Text Box 20"/>
            <p:cNvSpPr txBox="1">
              <a:spLocks noChangeArrowheads="1"/>
            </p:cNvSpPr>
            <p:nvPr/>
          </p:nvSpPr>
          <p:spPr bwMode="auto">
            <a:xfrm>
              <a:off x="3210" y="1200"/>
              <a:ext cx="5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S</a:t>
              </a:r>
              <a:r>
                <a:rPr lang="it-IT" altLang="it-IT" sz="2000" baseline="-25000">
                  <a:solidFill>
                    <a:srgbClr val="FF3300"/>
                  </a:solidFill>
                  <a:latin typeface="Lucida Sans Unicode" pitchFamily="34" charset="0"/>
                </a:rPr>
                <a:t>1973</a:t>
              </a:r>
            </a:p>
          </p:txBody>
        </p:sp>
        <p:sp>
          <p:nvSpPr>
            <p:cNvPr id="5131" name="Line 21"/>
            <p:cNvSpPr>
              <a:spLocks noChangeShapeType="1"/>
            </p:cNvSpPr>
            <p:nvPr/>
          </p:nvSpPr>
          <p:spPr bwMode="auto">
            <a:xfrm flipH="1" flipV="1">
              <a:off x="3168" y="1536"/>
              <a:ext cx="624" cy="336"/>
            </a:xfrm>
            <a:prstGeom prst="line">
              <a:avLst/>
            </a:prstGeom>
            <a:noFill/>
            <a:ln w="1905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5145" name="Group 25"/>
          <p:cNvGrpSpPr>
            <a:grpSpLocks/>
          </p:cNvGrpSpPr>
          <p:nvPr/>
        </p:nvGrpSpPr>
        <p:grpSpPr bwMode="auto">
          <a:xfrm>
            <a:off x="2971800" y="4267200"/>
            <a:ext cx="1905000" cy="1905000"/>
            <a:chOff x="1872" y="2688"/>
            <a:chExt cx="1200" cy="1200"/>
          </a:xfrm>
        </p:grpSpPr>
        <p:sp>
          <p:nvSpPr>
            <p:cNvPr id="5126" name="Line 22"/>
            <p:cNvSpPr>
              <a:spLocks noChangeShapeType="1"/>
            </p:cNvSpPr>
            <p:nvPr/>
          </p:nvSpPr>
          <p:spPr bwMode="auto">
            <a:xfrm>
              <a:off x="2016" y="2688"/>
              <a:ext cx="0" cy="81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27" name="Rectangle 23"/>
            <p:cNvSpPr>
              <a:spLocks noChangeArrowheads="1"/>
            </p:cNvSpPr>
            <p:nvPr/>
          </p:nvSpPr>
          <p:spPr bwMode="auto">
            <a:xfrm>
              <a:off x="1872" y="3552"/>
              <a:ext cx="5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1973</a:t>
              </a:r>
            </a:p>
          </p:txBody>
        </p:sp>
        <p:sp>
          <p:nvSpPr>
            <p:cNvPr id="5128" name="Line 24"/>
            <p:cNvSpPr>
              <a:spLocks noChangeShapeType="1"/>
            </p:cNvSpPr>
            <p:nvPr/>
          </p:nvSpPr>
          <p:spPr bwMode="auto">
            <a:xfrm flipH="1">
              <a:off x="2016" y="3888"/>
              <a:ext cx="105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5148"/>
                                        </p:tgtEl>
                                        <p:attrNameLst>
                                          <p:attrName>style.visibility</p:attrName>
                                        </p:attrNameLst>
                                      </p:cBhvr>
                                      <p:to>
                                        <p:strVal val="visible"/>
                                      </p:to>
                                    </p:set>
                                    <p:anim calcmode="lin" valueType="num">
                                      <p:cBhvr additive="base">
                                        <p:cTn id="7" dur="500" fill="hold"/>
                                        <p:tgtEl>
                                          <p:spTgt spid="5148"/>
                                        </p:tgtEl>
                                        <p:attrNameLst>
                                          <p:attrName>ppt_x</p:attrName>
                                        </p:attrNameLst>
                                      </p:cBhvr>
                                      <p:tavLst>
                                        <p:tav tm="0">
                                          <p:val>
                                            <p:strVal val="1+#ppt_w/2"/>
                                          </p:val>
                                        </p:tav>
                                        <p:tav tm="100000">
                                          <p:val>
                                            <p:strVal val="#ppt_x"/>
                                          </p:val>
                                        </p:tav>
                                      </p:tavLst>
                                    </p:anim>
                                    <p:anim calcmode="lin" valueType="num">
                                      <p:cBhvr additive="base">
                                        <p:cTn id="8" dur="500" fill="hold"/>
                                        <p:tgtEl>
                                          <p:spTgt spid="51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5145"/>
                                        </p:tgtEl>
                                        <p:attrNameLst>
                                          <p:attrName>style.visibility</p:attrName>
                                        </p:attrNameLst>
                                      </p:cBhvr>
                                      <p:to>
                                        <p:strVal val="visible"/>
                                      </p:to>
                                    </p:set>
                                    <p:animEffect transition="in" filter="box(in)">
                                      <p:cBhvr>
                                        <p:cTn id="13" dur="500"/>
                                        <p:tgtEl>
                                          <p:spTgt spid="5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71600" y="304800"/>
            <a:ext cx="6629400" cy="406400"/>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u="sng"/>
              <a:t>Applicazione 2</a:t>
            </a:r>
            <a:r>
              <a:rPr lang="it-IT" altLang="it-IT" sz="2000"/>
              <a:t>: </a:t>
            </a:r>
            <a:r>
              <a:rPr lang="it-IT" altLang="it-IT" sz="2000" i="1"/>
              <a:t>L’equo canone nel breve e nel lungo periodo</a:t>
            </a:r>
          </a:p>
        </p:txBody>
      </p:sp>
      <p:sp>
        <p:nvSpPr>
          <p:cNvPr id="6147" name="Text Box 3"/>
          <p:cNvSpPr txBox="1">
            <a:spLocks noChangeArrowheads="1"/>
          </p:cNvSpPr>
          <p:nvPr/>
        </p:nvSpPr>
        <p:spPr bwMode="auto">
          <a:xfrm>
            <a:off x="746125" y="1443038"/>
            <a:ext cx="271621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latin typeface="Sylfaen" pitchFamily="18" charset="0"/>
              </a:rPr>
              <a:t>nel breve periodo </a:t>
            </a:r>
            <a:r>
              <a:rPr lang="it-IT" altLang="it-IT" sz="1600" i="1">
                <a:latin typeface="Sylfaen" pitchFamily="18" charset="0"/>
              </a:rPr>
              <a:t>D</a:t>
            </a:r>
            <a:r>
              <a:rPr lang="it-IT" altLang="it-IT" sz="1600">
                <a:latin typeface="Sylfaen" pitchFamily="18" charset="0"/>
              </a:rPr>
              <a:t> e </a:t>
            </a:r>
            <a:r>
              <a:rPr lang="it-IT" altLang="it-IT" sz="1600" i="1">
                <a:latin typeface="Sylfaen" pitchFamily="18" charset="0"/>
              </a:rPr>
              <a:t>S</a:t>
            </a:r>
            <a:r>
              <a:rPr lang="it-IT" altLang="it-IT" sz="1600">
                <a:latin typeface="Sylfaen" pitchFamily="18" charset="0"/>
              </a:rPr>
              <a:t>  sono </a:t>
            </a:r>
          </a:p>
          <a:p>
            <a:pPr eaLnBrk="1" hangingPunct="1"/>
            <a:r>
              <a:rPr lang="it-IT" altLang="it-IT" sz="1600">
                <a:latin typeface="Sylfaen" pitchFamily="18" charset="0"/>
              </a:rPr>
              <a:t>relativamente rigide  …</a:t>
            </a:r>
          </a:p>
        </p:txBody>
      </p:sp>
      <p:grpSp>
        <p:nvGrpSpPr>
          <p:cNvPr id="6148" name="Group 60"/>
          <p:cNvGrpSpPr>
            <a:grpSpLocks/>
          </p:cNvGrpSpPr>
          <p:nvPr/>
        </p:nvGrpSpPr>
        <p:grpSpPr bwMode="auto">
          <a:xfrm>
            <a:off x="0" y="2133600"/>
            <a:ext cx="3862388" cy="3259138"/>
            <a:chOff x="0" y="1344"/>
            <a:chExt cx="2433" cy="2053"/>
          </a:xfrm>
        </p:grpSpPr>
        <p:sp>
          <p:nvSpPr>
            <p:cNvPr id="6172" name="Text Box 18"/>
            <p:cNvSpPr txBox="1">
              <a:spLocks noChangeArrowheads="1"/>
            </p:cNvSpPr>
            <p:nvPr/>
          </p:nvSpPr>
          <p:spPr bwMode="auto">
            <a:xfrm>
              <a:off x="0" y="2409"/>
              <a:ext cx="43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MAX</a:t>
              </a:r>
            </a:p>
          </p:txBody>
        </p:sp>
        <p:grpSp>
          <p:nvGrpSpPr>
            <p:cNvPr id="6173" name="Group 58"/>
            <p:cNvGrpSpPr>
              <a:grpSpLocks/>
            </p:cNvGrpSpPr>
            <p:nvPr/>
          </p:nvGrpSpPr>
          <p:grpSpPr bwMode="auto">
            <a:xfrm>
              <a:off x="166" y="1344"/>
              <a:ext cx="2267" cy="2053"/>
              <a:chOff x="166" y="1344"/>
              <a:chExt cx="2267" cy="2053"/>
            </a:xfrm>
          </p:grpSpPr>
          <p:sp>
            <p:nvSpPr>
              <p:cNvPr id="6174" name="Text Box 9"/>
              <p:cNvSpPr txBox="1">
                <a:spLocks noChangeArrowheads="1"/>
              </p:cNvSpPr>
              <p:nvPr/>
            </p:nvSpPr>
            <p:spPr bwMode="auto">
              <a:xfrm>
                <a:off x="207" y="1344"/>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grpSp>
            <p:nvGrpSpPr>
              <p:cNvPr id="6175" name="Group 37"/>
              <p:cNvGrpSpPr>
                <a:grpSpLocks/>
              </p:cNvGrpSpPr>
              <p:nvPr/>
            </p:nvGrpSpPr>
            <p:grpSpPr bwMode="auto">
              <a:xfrm>
                <a:off x="166" y="1426"/>
                <a:ext cx="2267" cy="1971"/>
                <a:chOff x="166" y="1426"/>
                <a:chExt cx="2267" cy="1971"/>
              </a:xfrm>
            </p:grpSpPr>
            <p:sp>
              <p:nvSpPr>
                <p:cNvPr id="6176" name="Text Box 11"/>
                <p:cNvSpPr txBox="1">
                  <a:spLocks noChangeArrowheads="1"/>
                </p:cNvSpPr>
                <p:nvPr/>
              </p:nvSpPr>
              <p:spPr bwMode="auto">
                <a:xfrm>
                  <a:off x="166" y="2123"/>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grpSp>
              <p:nvGrpSpPr>
                <p:cNvPr id="6177" name="Group 24"/>
                <p:cNvGrpSpPr>
                  <a:grpSpLocks/>
                </p:cNvGrpSpPr>
                <p:nvPr/>
              </p:nvGrpSpPr>
              <p:grpSpPr bwMode="auto">
                <a:xfrm>
                  <a:off x="413" y="1426"/>
                  <a:ext cx="2020" cy="1971"/>
                  <a:chOff x="413" y="1426"/>
                  <a:chExt cx="2020" cy="1971"/>
                </a:xfrm>
              </p:grpSpPr>
              <p:sp>
                <p:nvSpPr>
                  <p:cNvPr id="6178" name="Line 5"/>
                  <p:cNvSpPr>
                    <a:spLocks noChangeShapeType="1"/>
                  </p:cNvSpPr>
                  <p:nvPr/>
                </p:nvSpPr>
                <p:spPr bwMode="auto">
                  <a:xfrm>
                    <a:off x="413" y="1426"/>
                    <a:ext cx="0" cy="1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79" name="Line 6"/>
                  <p:cNvSpPr>
                    <a:spLocks noChangeShapeType="1"/>
                  </p:cNvSpPr>
                  <p:nvPr/>
                </p:nvSpPr>
                <p:spPr bwMode="auto">
                  <a:xfrm>
                    <a:off x="413" y="3106"/>
                    <a:ext cx="1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80" name="Line 7"/>
                  <p:cNvSpPr>
                    <a:spLocks noChangeShapeType="1"/>
                  </p:cNvSpPr>
                  <p:nvPr/>
                </p:nvSpPr>
                <p:spPr bwMode="auto">
                  <a:xfrm>
                    <a:off x="1008" y="1536"/>
                    <a:ext cx="528" cy="134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81" name="Line 8"/>
                  <p:cNvSpPr>
                    <a:spLocks noChangeShapeType="1"/>
                  </p:cNvSpPr>
                  <p:nvPr/>
                </p:nvSpPr>
                <p:spPr bwMode="auto">
                  <a:xfrm flipV="1">
                    <a:off x="1008" y="1536"/>
                    <a:ext cx="576" cy="134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82" name="Text Box 10"/>
                  <p:cNvSpPr txBox="1">
                    <a:spLocks noChangeArrowheads="1"/>
                  </p:cNvSpPr>
                  <p:nvPr/>
                </p:nvSpPr>
                <p:spPr bwMode="auto">
                  <a:xfrm>
                    <a:off x="2193" y="3147"/>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6183" name="Rectangle 12"/>
                  <p:cNvSpPr>
                    <a:spLocks noChangeArrowheads="1"/>
                  </p:cNvSpPr>
                  <p:nvPr/>
                </p:nvSpPr>
                <p:spPr bwMode="auto">
                  <a:xfrm>
                    <a:off x="1118" y="3147"/>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6184" name="Text Box 13"/>
                  <p:cNvSpPr txBox="1">
                    <a:spLocks noChangeArrowheads="1"/>
                  </p:cNvSpPr>
                  <p:nvPr/>
                </p:nvSpPr>
                <p:spPr bwMode="auto">
                  <a:xfrm>
                    <a:off x="1584" y="1440"/>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6185" name="Text Box 14"/>
                  <p:cNvSpPr txBox="1">
                    <a:spLocks noChangeArrowheads="1"/>
                  </p:cNvSpPr>
                  <p:nvPr/>
                </p:nvSpPr>
                <p:spPr bwMode="auto">
                  <a:xfrm>
                    <a:off x="1584" y="2736"/>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6186" name="Line 15"/>
                  <p:cNvSpPr>
                    <a:spLocks noChangeShapeType="1"/>
                  </p:cNvSpPr>
                  <p:nvPr/>
                </p:nvSpPr>
                <p:spPr bwMode="auto">
                  <a:xfrm flipH="1">
                    <a:off x="413" y="2245"/>
                    <a:ext cx="87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87" name="Line 16"/>
                  <p:cNvSpPr>
                    <a:spLocks noChangeShapeType="1"/>
                  </p:cNvSpPr>
                  <p:nvPr/>
                </p:nvSpPr>
                <p:spPr bwMode="auto">
                  <a:xfrm>
                    <a:off x="1283" y="2245"/>
                    <a:ext cx="0" cy="861"/>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88" name="Line 19"/>
                  <p:cNvSpPr>
                    <a:spLocks noChangeShapeType="1"/>
                  </p:cNvSpPr>
                  <p:nvPr/>
                </p:nvSpPr>
                <p:spPr bwMode="auto">
                  <a:xfrm>
                    <a:off x="414" y="2532"/>
                    <a:ext cx="1821"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grpSp>
        <p:nvGrpSpPr>
          <p:cNvPr id="6167" name="Group 23"/>
          <p:cNvGrpSpPr>
            <a:grpSpLocks/>
          </p:cNvGrpSpPr>
          <p:nvPr/>
        </p:nvGrpSpPr>
        <p:grpSpPr bwMode="auto">
          <a:xfrm>
            <a:off x="152400" y="4038600"/>
            <a:ext cx="4572000" cy="1890713"/>
            <a:chOff x="96" y="2544"/>
            <a:chExt cx="2880" cy="1191"/>
          </a:xfrm>
        </p:grpSpPr>
        <p:sp>
          <p:nvSpPr>
            <p:cNvPr id="6170" name="Line 21"/>
            <p:cNvSpPr>
              <a:spLocks noChangeShapeType="1"/>
            </p:cNvSpPr>
            <p:nvPr/>
          </p:nvSpPr>
          <p:spPr bwMode="auto">
            <a:xfrm>
              <a:off x="1152" y="2544"/>
              <a:ext cx="240" cy="0"/>
            </a:xfrm>
            <a:prstGeom prst="line">
              <a:avLst/>
            </a:prstGeom>
            <a:noFill/>
            <a:ln w="762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71" name="Rectangle 22"/>
            <p:cNvSpPr>
              <a:spLocks noChangeArrowheads="1"/>
            </p:cNvSpPr>
            <p:nvPr/>
          </p:nvSpPr>
          <p:spPr bwMode="auto">
            <a:xfrm>
              <a:off x="96" y="3504"/>
              <a:ext cx="28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spcBef>
                  <a:spcPct val="50000"/>
                </a:spcBef>
              </a:pPr>
              <a:r>
                <a:rPr lang="it-IT" altLang="it-IT" sz="1600">
                  <a:latin typeface="Sylfaen" pitchFamily="18" charset="0"/>
                </a:rPr>
                <a:t>gli effetti distorsivi di </a:t>
              </a:r>
              <a:r>
                <a:rPr lang="it-IT" altLang="it-IT" b="1">
                  <a:solidFill>
                    <a:srgbClr val="FF3300"/>
                  </a:solidFill>
                  <a:latin typeface="Lucida Sans Unicode" pitchFamily="34" charset="0"/>
                </a:rPr>
                <a:t>P</a:t>
              </a:r>
              <a:r>
                <a:rPr lang="it-IT" altLang="it-IT" b="1" baseline="-25000">
                  <a:solidFill>
                    <a:srgbClr val="FF3300"/>
                  </a:solidFill>
                  <a:latin typeface="Lucida Sans Unicode" pitchFamily="34" charset="0"/>
                </a:rPr>
                <a:t>MAX</a:t>
              </a:r>
              <a:r>
                <a:rPr lang="it-IT" altLang="it-IT" sz="1600">
                  <a:latin typeface="Sylfaen" pitchFamily="18" charset="0"/>
                </a:rPr>
                <a:t> sono contenuti…</a:t>
              </a:r>
            </a:p>
          </p:txBody>
        </p:sp>
      </p:grpSp>
      <p:sp>
        <p:nvSpPr>
          <p:cNvPr id="6196" name="Text Box 52"/>
          <p:cNvSpPr txBox="1">
            <a:spLocks noChangeArrowheads="1"/>
          </p:cNvSpPr>
          <p:nvPr/>
        </p:nvSpPr>
        <p:spPr bwMode="auto">
          <a:xfrm>
            <a:off x="4191000" y="1066800"/>
            <a:ext cx="44132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a:latin typeface="Sylfaen" pitchFamily="18" charset="0"/>
              </a:rPr>
              <a:t>ma nel lungo periodo forse non tanto </a:t>
            </a:r>
            <a:r>
              <a:rPr lang="it-IT" altLang="it-IT" sz="1600" i="1">
                <a:latin typeface="Sylfaen" pitchFamily="18" charset="0"/>
              </a:rPr>
              <a:t>D</a:t>
            </a:r>
            <a:r>
              <a:rPr lang="it-IT" altLang="it-IT" sz="1600">
                <a:latin typeface="Sylfaen" pitchFamily="18" charset="0"/>
              </a:rPr>
              <a:t>  ma di sicuro S diventa più elastica  …</a:t>
            </a:r>
          </a:p>
        </p:txBody>
      </p:sp>
      <p:grpSp>
        <p:nvGrpSpPr>
          <p:cNvPr id="6199" name="Group 55"/>
          <p:cNvGrpSpPr>
            <a:grpSpLocks/>
          </p:cNvGrpSpPr>
          <p:nvPr/>
        </p:nvGrpSpPr>
        <p:grpSpPr bwMode="auto">
          <a:xfrm>
            <a:off x="4724400" y="4038600"/>
            <a:ext cx="2568575" cy="2181225"/>
            <a:chOff x="2976" y="2544"/>
            <a:chExt cx="1618" cy="1374"/>
          </a:xfrm>
        </p:grpSpPr>
        <p:sp>
          <p:nvSpPr>
            <p:cNvPr id="6168" name="Line 53"/>
            <p:cNvSpPr>
              <a:spLocks noChangeShapeType="1"/>
            </p:cNvSpPr>
            <p:nvPr/>
          </p:nvSpPr>
          <p:spPr bwMode="auto">
            <a:xfrm>
              <a:off x="3216" y="2544"/>
              <a:ext cx="864" cy="0"/>
            </a:xfrm>
            <a:prstGeom prst="line">
              <a:avLst/>
            </a:prstGeom>
            <a:noFill/>
            <a:ln w="76200">
              <a:solidFill>
                <a:srgbClr val="CC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69" name="Rectangle 54"/>
            <p:cNvSpPr>
              <a:spLocks noChangeArrowheads="1"/>
            </p:cNvSpPr>
            <p:nvPr/>
          </p:nvSpPr>
          <p:spPr bwMode="auto">
            <a:xfrm>
              <a:off x="2976" y="3456"/>
              <a:ext cx="1618" cy="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spcBef>
                  <a:spcPct val="50000"/>
                </a:spcBef>
              </a:pPr>
              <a:r>
                <a:rPr lang="it-IT" altLang="it-IT" sz="1600">
                  <a:latin typeface="Sylfaen" pitchFamily="18" charset="0"/>
                </a:rPr>
                <a:t>gli effetti distorsivi di </a:t>
              </a:r>
              <a:r>
                <a:rPr lang="it-IT" altLang="it-IT" b="1">
                  <a:solidFill>
                    <a:srgbClr val="FF3300"/>
                  </a:solidFill>
                  <a:latin typeface="Lucida Sans Unicode" pitchFamily="34" charset="0"/>
                </a:rPr>
                <a:t>P</a:t>
              </a:r>
              <a:r>
                <a:rPr lang="it-IT" altLang="it-IT" b="1" baseline="-25000">
                  <a:solidFill>
                    <a:srgbClr val="FF3300"/>
                  </a:solidFill>
                  <a:latin typeface="Lucida Sans Unicode" pitchFamily="34" charset="0"/>
                </a:rPr>
                <a:t>MAX</a:t>
              </a:r>
              <a:r>
                <a:rPr lang="it-IT" altLang="it-IT" sz="1600">
                  <a:latin typeface="Sylfaen" pitchFamily="18" charset="0"/>
                </a:rPr>
                <a:t> </a:t>
              </a:r>
            </a:p>
            <a:p>
              <a:pPr eaLnBrk="1" hangingPunct="1">
                <a:spcBef>
                  <a:spcPct val="50000"/>
                </a:spcBef>
              </a:pPr>
              <a:r>
                <a:rPr lang="it-IT" altLang="it-IT" sz="1600">
                  <a:latin typeface="Sylfaen" pitchFamily="18" charset="0"/>
                </a:rPr>
                <a:t>si AMPLIFICANO ! ! </a:t>
              </a:r>
            </a:p>
          </p:txBody>
        </p:sp>
      </p:grpSp>
      <p:grpSp>
        <p:nvGrpSpPr>
          <p:cNvPr id="6205" name="Group 61"/>
          <p:cNvGrpSpPr>
            <a:grpSpLocks/>
          </p:cNvGrpSpPr>
          <p:nvPr/>
        </p:nvGrpSpPr>
        <p:grpSpPr bwMode="auto">
          <a:xfrm>
            <a:off x="4114800" y="2133600"/>
            <a:ext cx="3979863" cy="3281363"/>
            <a:chOff x="2592" y="1344"/>
            <a:chExt cx="2507" cy="2067"/>
          </a:xfrm>
        </p:grpSpPr>
        <p:grpSp>
          <p:nvGrpSpPr>
            <p:cNvPr id="6153" name="Group 57"/>
            <p:cNvGrpSpPr>
              <a:grpSpLocks/>
            </p:cNvGrpSpPr>
            <p:nvPr/>
          </p:nvGrpSpPr>
          <p:grpSpPr bwMode="auto">
            <a:xfrm>
              <a:off x="2832" y="1344"/>
              <a:ext cx="2267" cy="2067"/>
              <a:chOff x="2832" y="1344"/>
              <a:chExt cx="2267" cy="2067"/>
            </a:xfrm>
          </p:grpSpPr>
          <p:sp>
            <p:nvSpPr>
              <p:cNvPr id="6155" name="Text Box 39"/>
              <p:cNvSpPr txBox="1">
                <a:spLocks noChangeArrowheads="1"/>
              </p:cNvSpPr>
              <p:nvPr/>
            </p:nvSpPr>
            <p:spPr bwMode="auto">
              <a:xfrm>
                <a:off x="2832" y="2137"/>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6156" name="Line 41"/>
              <p:cNvSpPr>
                <a:spLocks noChangeShapeType="1"/>
              </p:cNvSpPr>
              <p:nvPr/>
            </p:nvSpPr>
            <p:spPr bwMode="auto">
              <a:xfrm>
                <a:off x="3079" y="1440"/>
                <a:ext cx="0" cy="1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7" name="Line 42"/>
              <p:cNvSpPr>
                <a:spLocks noChangeShapeType="1"/>
              </p:cNvSpPr>
              <p:nvPr/>
            </p:nvSpPr>
            <p:spPr bwMode="auto">
              <a:xfrm>
                <a:off x="3079" y="3120"/>
                <a:ext cx="1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8" name="Line 43"/>
              <p:cNvSpPr>
                <a:spLocks noChangeShapeType="1"/>
              </p:cNvSpPr>
              <p:nvPr/>
            </p:nvSpPr>
            <p:spPr bwMode="auto">
              <a:xfrm>
                <a:off x="3674" y="1550"/>
                <a:ext cx="528" cy="134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9" name="Line 44"/>
              <p:cNvSpPr>
                <a:spLocks noChangeShapeType="1"/>
              </p:cNvSpPr>
              <p:nvPr/>
            </p:nvSpPr>
            <p:spPr bwMode="auto">
              <a:xfrm flipV="1">
                <a:off x="3120" y="2064"/>
                <a:ext cx="1440" cy="52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60" name="Text Box 45"/>
              <p:cNvSpPr txBox="1">
                <a:spLocks noChangeArrowheads="1"/>
              </p:cNvSpPr>
              <p:nvPr/>
            </p:nvSpPr>
            <p:spPr bwMode="auto">
              <a:xfrm>
                <a:off x="4859" y="3161"/>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6161" name="Rectangle 46"/>
              <p:cNvSpPr>
                <a:spLocks noChangeArrowheads="1"/>
              </p:cNvSpPr>
              <p:nvPr/>
            </p:nvSpPr>
            <p:spPr bwMode="auto">
              <a:xfrm>
                <a:off x="3784" y="3161"/>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6162" name="Text Box 47"/>
              <p:cNvSpPr txBox="1">
                <a:spLocks noChangeArrowheads="1"/>
              </p:cNvSpPr>
              <p:nvPr/>
            </p:nvSpPr>
            <p:spPr bwMode="auto">
              <a:xfrm>
                <a:off x="4608" y="1920"/>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6163" name="Text Box 48"/>
              <p:cNvSpPr txBox="1">
                <a:spLocks noChangeArrowheads="1"/>
              </p:cNvSpPr>
              <p:nvPr/>
            </p:nvSpPr>
            <p:spPr bwMode="auto">
              <a:xfrm>
                <a:off x="4250" y="275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6164" name="Line 49"/>
              <p:cNvSpPr>
                <a:spLocks noChangeShapeType="1"/>
              </p:cNvSpPr>
              <p:nvPr/>
            </p:nvSpPr>
            <p:spPr bwMode="auto">
              <a:xfrm flipH="1">
                <a:off x="3079" y="2259"/>
                <a:ext cx="87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65" name="Line 50"/>
              <p:cNvSpPr>
                <a:spLocks noChangeShapeType="1"/>
              </p:cNvSpPr>
              <p:nvPr/>
            </p:nvSpPr>
            <p:spPr bwMode="auto">
              <a:xfrm>
                <a:off x="3949" y="2259"/>
                <a:ext cx="0" cy="861"/>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66" name="Line 51"/>
              <p:cNvSpPr>
                <a:spLocks noChangeShapeType="1"/>
              </p:cNvSpPr>
              <p:nvPr/>
            </p:nvSpPr>
            <p:spPr bwMode="auto">
              <a:xfrm>
                <a:off x="3080" y="2546"/>
                <a:ext cx="1821"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 name="Text Box 56"/>
              <p:cNvSpPr txBox="1">
                <a:spLocks noChangeArrowheads="1"/>
              </p:cNvSpPr>
              <p:nvPr/>
            </p:nvSpPr>
            <p:spPr bwMode="auto">
              <a:xfrm>
                <a:off x="2832" y="1344"/>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grpSp>
        <p:sp>
          <p:nvSpPr>
            <p:cNvPr id="6154" name="Text Box 59"/>
            <p:cNvSpPr txBox="1">
              <a:spLocks noChangeArrowheads="1"/>
            </p:cNvSpPr>
            <p:nvPr/>
          </p:nvSpPr>
          <p:spPr bwMode="auto">
            <a:xfrm>
              <a:off x="2592" y="2448"/>
              <a:ext cx="43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MAX</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anim calcmode="lin" valueType="num">
                                      <p:cBhvr additive="base">
                                        <p:cTn id="7" dur="500" fill="hold"/>
                                        <p:tgtEl>
                                          <p:spTgt spid="6167"/>
                                        </p:tgtEl>
                                        <p:attrNameLst>
                                          <p:attrName>ppt_x</p:attrName>
                                        </p:attrNameLst>
                                      </p:cBhvr>
                                      <p:tavLst>
                                        <p:tav tm="0">
                                          <p:val>
                                            <p:strVal val="#ppt_x"/>
                                          </p:val>
                                        </p:tav>
                                        <p:tav tm="100000">
                                          <p:val>
                                            <p:strVal val="#ppt_x"/>
                                          </p:val>
                                        </p:tav>
                                      </p:tavLst>
                                    </p:anim>
                                    <p:anim calcmode="lin" valueType="num">
                                      <p:cBhvr additive="base">
                                        <p:cTn id="8" dur="500" fill="hold"/>
                                        <p:tgtEl>
                                          <p:spTgt spid="616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6196"/>
                                        </p:tgtEl>
                                        <p:attrNameLst>
                                          <p:attrName>style.visibility</p:attrName>
                                        </p:attrNameLst>
                                      </p:cBhvr>
                                      <p:to>
                                        <p:strVal val="visible"/>
                                      </p:to>
                                    </p:set>
                                    <p:animEffect transition="in" filter="dissolve">
                                      <p:cBhvr>
                                        <p:cTn id="13" dur="500"/>
                                        <p:tgtEl>
                                          <p:spTgt spid="619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6205"/>
                                        </p:tgtEl>
                                        <p:attrNameLst>
                                          <p:attrName>style.visibility</p:attrName>
                                        </p:attrNameLst>
                                      </p:cBhvr>
                                      <p:to>
                                        <p:strVal val="visible"/>
                                      </p:to>
                                    </p:set>
                                    <p:animEffect transition="in" filter="dissolve">
                                      <p:cBhvr>
                                        <p:cTn id="18" dur="500"/>
                                        <p:tgtEl>
                                          <p:spTgt spid="620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6199"/>
                                        </p:tgtEl>
                                        <p:attrNameLst>
                                          <p:attrName>style.visibility</p:attrName>
                                        </p:attrNameLst>
                                      </p:cBhvr>
                                      <p:to>
                                        <p:strVal val="visible"/>
                                      </p:to>
                                    </p:set>
                                    <p:anim calcmode="lin" valueType="num">
                                      <p:cBhvr additive="base">
                                        <p:cTn id="23" dur="500" fill="hold"/>
                                        <p:tgtEl>
                                          <p:spTgt spid="6199"/>
                                        </p:tgtEl>
                                        <p:attrNameLst>
                                          <p:attrName>ppt_x</p:attrName>
                                        </p:attrNameLst>
                                      </p:cBhvr>
                                      <p:tavLst>
                                        <p:tav tm="0">
                                          <p:val>
                                            <p:strVal val="#ppt_x"/>
                                          </p:val>
                                        </p:tav>
                                        <p:tav tm="100000">
                                          <p:val>
                                            <p:strVal val="#ppt_x"/>
                                          </p:val>
                                        </p:tav>
                                      </p:tavLst>
                                    </p:anim>
                                    <p:anim calcmode="lin" valueType="num">
                                      <p:cBhvr additive="base">
                                        <p:cTn id="24" dur="500" fill="hold"/>
                                        <p:tgtEl>
                                          <p:spTgt spid="61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838200" y="228600"/>
            <a:ext cx="7553325" cy="1812925"/>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u="sng"/>
              <a:t>Applicazione 3</a:t>
            </a:r>
            <a:r>
              <a:rPr lang="it-IT" altLang="it-IT" sz="1600"/>
              <a:t>: </a:t>
            </a:r>
            <a:r>
              <a:rPr lang="it-IT" altLang="it-IT" sz="1600" i="1"/>
              <a:t>Alla fine degli anni ’80 si è verificata una grave siccità in California. Molte comunità non permettono al prezzo dell’acqua di oscillare liberamente in risposta a mutamenti delle condizioni di mercato. Quali sono le conseguenze ? Nel 1991 il “Wall Street Journal” scriveva: “agli abitanti di Los Angeles è stato chiesto di diminuire del 15% il consumo d’acqua entro 3 mesi. … non solo questo provvedimento premia le famiglie che sprecavano più acqua prima della siccità, ma punisce i consumatori che non possono essere abbastanza rapidi nella riduzione delle proprie esigenze”. </a:t>
            </a:r>
          </a:p>
        </p:txBody>
      </p:sp>
      <p:grpSp>
        <p:nvGrpSpPr>
          <p:cNvPr id="7218" name="Group 50"/>
          <p:cNvGrpSpPr>
            <a:grpSpLocks/>
          </p:cNvGrpSpPr>
          <p:nvPr/>
        </p:nvGrpSpPr>
        <p:grpSpPr bwMode="auto">
          <a:xfrm>
            <a:off x="1447800" y="2362200"/>
            <a:ext cx="4191000" cy="4130675"/>
            <a:chOff x="912" y="1488"/>
            <a:chExt cx="2640" cy="2602"/>
          </a:xfrm>
        </p:grpSpPr>
        <p:sp>
          <p:nvSpPr>
            <p:cNvPr id="7181" name="Oval 31"/>
            <p:cNvSpPr>
              <a:spLocks noChangeArrowheads="1"/>
            </p:cNvSpPr>
            <p:nvPr/>
          </p:nvSpPr>
          <p:spPr bwMode="auto">
            <a:xfrm>
              <a:off x="2496" y="2976"/>
              <a:ext cx="48" cy="4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nvGrpSpPr>
            <p:cNvPr id="7182" name="Group 49"/>
            <p:cNvGrpSpPr>
              <a:grpSpLocks/>
            </p:cNvGrpSpPr>
            <p:nvPr/>
          </p:nvGrpSpPr>
          <p:grpSpPr bwMode="auto">
            <a:xfrm>
              <a:off x="912" y="1488"/>
              <a:ext cx="2640" cy="2602"/>
              <a:chOff x="912" y="1488"/>
              <a:chExt cx="2640" cy="2602"/>
            </a:xfrm>
          </p:grpSpPr>
          <p:grpSp>
            <p:nvGrpSpPr>
              <p:cNvPr id="7183" name="Group 48"/>
              <p:cNvGrpSpPr>
                <a:grpSpLocks/>
              </p:cNvGrpSpPr>
              <p:nvPr/>
            </p:nvGrpSpPr>
            <p:grpSpPr bwMode="auto">
              <a:xfrm>
                <a:off x="912" y="1488"/>
                <a:ext cx="2640" cy="2602"/>
                <a:chOff x="912" y="1488"/>
                <a:chExt cx="2640" cy="2602"/>
              </a:xfrm>
            </p:grpSpPr>
            <p:sp>
              <p:nvSpPr>
                <p:cNvPr id="7185" name="Line 7"/>
                <p:cNvSpPr>
                  <a:spLocks noChangeShapeType="1"/>
                </p:cNvSpPr>
                <p:nvPr/>
              </p:nvSpPr>
              <p:spPr bwMode="auto">
                <a:xfrm>
                  <a:off x="1728" y="1728"/>
                  <a:ext cx="1104" cy="172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7186" name="Group 47"/>
                <p:cNvGrpSpPr>
                  <a:grpSpLocks/>
                </p:cNvGrpSpPr>
                <p:nvPr/>
              </p:nvGrpSpPr>
              <p:grpSpPr bwMode="auto">
                <a:xfrm>
                  <a:off x="912" y="1488"/>
                  <a:ext cx="2640" cy="2602"/>
                  <a:chOff x="912" y="1488"/>
                  <a:chExt cx="2640" cy="2602"/>
                </a:xfrm>
              </p:grpSpPr>
              <p:sp>
                <p:nvSpPr>
                  <p:cNvPr id="7187" name="Line 5"/>
                  <p:cNvSpPr>
                    <a:spLocks noChangeShapeType="1"/>
                  </p:cNvSpPr>
                  <p:nvPr/>
                </p:nvSpPr>
                <p:spPr bwMode="auto">
                  <a:xfrm>
                    <a:off x="1248" y="1824"/>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88" name="Line 6"/>
                  <p:cNvSpPr>
                    <a:spLocks noChangeShapeType="1"/>
                  </p:cNvSpPr>
                  <p:nvPr/>
                </p:nvSpPr>
                <p:spPr bwMode="auto">
                  <a:xfrm>
                    <a:off x="1248" y="3792"/>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7189" name="Group 46"/>
                  <p:cNvGrpSpPr>
                    <a:grpSpLocks/>
                  </p:cNvGrpSpPr>
                  <p:nvPr/>
                </p:nvGrpSpPr>
                <p:grpSpPr bwMode="auto">
                  <a:xfrm>
                    <a:off x="912" y="1488"/>
                    <a:ext cx="2640" cy="2602"/>
                    <a:chOff x="912" y="1488"/>
                    <a:chExt cx="2640" cy="2602"/>
                  </a:xfrm>
                </p:grpSpPr>
                <p:sp>
                  <p:nvSpPr>
                    <p:cNvPr id="7190" name="Text Box 8"/>
                    <p:cNvSpPr txBox="1">
                      <a:spLocks noChangeArrowheads="1"/>
                    </p:cNvSpPr>
                    <p:nvPr/>
                  </p:nvSpPr>
                  <p:spPr bwMode="auto">
                    <a:xfrm>
                      <a:off x="1008" y="1728"/>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7191" name="Text Box 9"/>
                    <p:cNvSpPr txBox="1">
                      <a:spLocks noChangeArrowheads="1"/>
                    </p:cNvSpPr>
                    <p:nvPr/>
                  </p:nvSpPr>
                  <p:spPr bwMode="auto">
                    <a:xfrm>
                      <a:off x="3312" y="3840"/>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7192" name="Text Box 10"/>
                    <p:cNvSpPr txBox="1">
                      <a:spLocks noChangeArrowheads="1"/>
                    </p:cNvSpPr>
                    <p:nvPr/>
                  </p:nvSpPr>
                  <p:spPr bwMode="auto">
                    <a:xfrm>
                      <a:off x="912" y="2880"/>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7193" name="Rectangle 11"/>
                    <p:cNvSpPr>
                      <a:spLocks noChangeArrowheads="1"/>
                    </p:cNvSpPr>
                    <p:nvPr/>
                  </p:nvSpPr>
                  <p:spPr bwMode="auto">
                    <a:xfrm>
                      <a:off x="2448" y="3840"/>
                      <a:ext cx="3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E0</a:t>
                      </a:r>
                    </a:p>
                  </p:txBody>
                </p:sp>
                <p:grpSp>
                  <p:nvGrpSpPr>
                    <p:cNvPr id="7194" name="Group 12"/>
                    <p:cNvGrpSpPr>
                      <a:grpSpLocks/>
                    </p:cNvGrpSpPr>
                    <p:nvPr/>
                  </p:nvGrpSpPr>
                  <p:grpSpPr bwMode="auto">
                    <a:xfrm>
                      <a:off x="1920" y="2064"/>
                      <a:ext cx="1594" cy="1536"/>
                      <a:chOff x="2016" y="1632"/>
                      <a:chExt cx="1594" cy="1536"/>
                    </a:xfrm>
                  </p:grpSpPr>
                  <p:sp>
                    <p:nvSpPr>
                      <p:cNvPr id="7207" name="Line 13"/>
                      <p:cNvSpPr>
                        <a:spLocks noChangeShapeType="1"/>
                      </p:cNvSpPr>
                      <p:nvPr/>
                    </p:nvSpPr>
                    <p:spPr bwMode="auto">
                      <a:xfrm flipV="1">
                        <a:off x="2016" y="1824"/>
                        <a:ext cx="1392" cy="134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08" name="Text Box 14"/>
                      <p:cNvSpPr txBox="1">
                        <a:spLocks noChangeArrowheads="1"/>
                      </p:cNvSpPr>
                      <p:nvPr/>
                    </p:nvSpPr>
                    <p:spPr bwMode="auto">
                      <a:xfrm>
                        <a:off x="3408"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grpSp>
                <p:sp>
                  <p:nvSpPr>
                    <p:cNvPr id="7195" name="Text Box 15"/>
                    <p:cNvSpPr txBox="1">
                      <a:spLocks noChangeArrowheads="1"/>
                    </p:cNvSpPr>
                    <p:nvPr/>
                  </p:nvSpPr>
                  <p:spPr bwMode="auto">
                    <a:xfrm>
                      <a:off x="2832" y="3408"/>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7196" name="Line 16"/>
                    <p:cNvSpPr>
                      <a:spLocks noChangeShapeType="1"/>
                    </p:cNvSpPr>
                    <p:nvPr/>
                  </p:nvSpPr>
                  <p:spPr bwMode="auto">
                    <a:xfrm flipH="1">
                      <a:off x="1248" y="2976"/>
                      <a:ext cx="1296" cy="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97" name="Line 17"/>
                    <p:cNvSpPr>
                      <a:spLocks noChangeShapeType="1"/>
                    </p:cNvSpPr>
                    <p:nvPr/>
                  </p:nvSpPr>
                  <p:spPr bwMode="auto">
                    <a:xfrm>
                      <a:off x="2544" y="2976"/>
                      <a:ext cx="0" cy="86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98" name="Line 19"/>
                    <p:cNvSpPr>
                      <a:spLocks noChangeShapeType="1"/>
                    </p:cNvSpPr>
                    <p:nvPr/>
                  </p:nvSpPr>
                  <p:spPr bwMode="auto">
                    <a:xfrm flipV="1">
                      <a:off x="1344" y="1704"/>
                      <a:ext cx="1434" cy="1512"/>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99" name="Text Box 20"/>
                    <p:cNvSpPr txBox="1">
                      <a:spLocks noChangeArrowheads="1"/>
                    </p:cNvSpPr>
                    <p:nvPr/>
                  </p:nvSpPr>
                  <p:spPr bwMode="auto">
                    <a:xfrm>
                      <a:off x="2778" y="1488"/>
                      <a:ext cx="58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S</a:t>
                      </a:r>
                      <a:endParaRPr lang="it-IT" altLang="it-IT" sz="2000" baseline="-25000">
                        <a:solidFill>
                          <a:srgbClr val="FF3300"/>
                        </a:solidFill>
                        <a:latin typeface="Lucida Sans Unicode" pitchFamily="34" charset="0"/>
                      </a:endParaRPr>
                    </a:p>
                  </p:txBody>
                </p:sp>
                <p:sp>
                  <p:nvSpPr>
                    <p:cNvPr id="7200" name="Line 21"/>
                    <p:cNvSpPr>
                      <a:spLocks noChangeShapeType="1"/>
                    </p:cNvSpPr>
                    <p:nvPr/>
                  </p:nvSpPr>
                  <p:spPr bwMode="auto">
                    <a:xfrm flipH="1" flipV="1">
                      <a:off x="2784" y="1824"/>
                      <a:ext cx="480" cy="384"/>
                    </a:xfrm>
                    <a:prstGeom prst="line">
                      <a:avLst/>
                    </a:prstGeom>
                    <a:noFill/>
                    <a:ln w="1905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01" name="Rectangle 23"/>
                    <p:cNvSpPr>
                      <a:spLocks noChangeArrowheads="1"/>
                    </p:cNvSpPr>
                    <p:nvPr/>
                  </p:nvSpPr>
                  <p:spPr bwMode="auto">
                    <a:xfrm>
                      <a:off x="2016" y="3840"/>
                      <a:ext cx="36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E1</a:t>
                      </a:r>
                    </a:p>
                  </p:txBody>
                </p:sp>
                <p:sp>
                  <p:nvSpPr>
                    <p:cNvPr id="7202" name="Line 24"/>
                    <p:cNvSpPr>
                      <a:spLocks noChangeShapeType="1"/>
                    </p:cNvSpPr>
                    <p:nvPr/>
                  </p:nvSpPr>
                  <p:spPr bwMode="auto">
                    <a:xfrm>
                      <a:off x="2160" y="2352"/>
                      <a:ext cx="0" cy="144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03" name="Line 25"/>
                    <p:cNvSpPr>
                      <a:spLocks noChangeShapeType="1"/>
                    </p:cNvSpPr>
                    <p:nvPr/>
                  </p:nvSpPr>
                  <p:spPr bwMode="auto">
                    <a:xfrm>
                      <a:off x="1584" y="2976"/>
                      <a:ext cx="0" cy="81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204" name="Rectangle 26"/>
                    <p:cNvSpPr>
                      <a:spLocks noChangeArrowheads="1"/>
                    </p:cNvSpPr>
                    <p:nvPr/>
                  </p:nvSpPr>
                  <p:spPr bwMode="auto">
                    <a:xfrm>
                      <a:off x="1440" y="3840"/>
                      <a:ext cx="3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1</a:t>
                      </a:r>
                    </a:p>
                  </p:txBody>
                </p:sp>
                <p:sp>
                  <p:nvSpPr>
                    <p:cNvPr id="7205" name="Text Box 28"/>
                    <p:cNvSpPr txBox="1">
                      <a:spLocks noChangeArrowheads="1"/>
                    </p:cNvSpPr>
                    <p:nvPr/>
                  </p:nvSpPr>
                  <p:spPr bwMode="auto">
                    <a:xfrm>
                      <a:off x="1824" y="2256"/>
                      <a:ext cx="26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1</a:t>
                      </a:r>
                    </a:p>
                  </p:txBody>
                </p:sp>
                <p:sp>
                  <p:nvSpPr>
                    <p:cNvPr id="7206" name="Text Box 29"/>
                    <p:cNvSpPr txBox="1">
                      <a:spLocks noChangeArrowheads="1"/>
                    </p:cNvSpPr>
                    <p:nvPr/>
                  </p:nvSpPr>
                  <p:spPr bwMode="auto">
                    <a:xfrm>
                      <a:off x="2592" y="2928"/>
                      <a:ext cx="26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E</a:t>
                      </a:r>
                      <a:r>
                        <a:rPr lang="it-IT" altLang="it-IT" sz="2000" baseline="-25000">
                          <a:latin typeface="Lucida Sans Unicode" pitchFamily="34" charset="0"/>
                        </a:rPr>
                        <a:t>0</a:t>
                      </a:r>
                    </a:p>
                  </p:txBody>
                </p:sp>
              </p:grpSp>
            </p:grpSp>
          </p:grpSp>
          <p:sp>
            <p:nvSpPr>
              <p:cNvPr id="7184" name="Oval 32"/>
              <p:cNvSpPr>
                <a:spLocks noChangeArrowheads="1"/>
              </p:cNvSpPr>
              <p:nvPr/>
            </p:nvSpPr>
            <p:spPr bwMode="auto">
              <a:xfrm>
                <a:off x="2112" y="2352"/>
                <a:ext cx="48" cy="4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grpSp>
      </p:grpSp>
      <p:grpSp>
        <p:nvGrpSpPr>
          <p:cNvPr id="7212" name="Group 44"/>
          <p:cNvGrpSpPr>
            <a:grpSpLocks/>
          </p:cNvGrpSpPr>
          <p:nvPr/>
        </p:nvGrpSpPr>
        <p:grpSpPr bwMode="auto">
          <a:xfrm>
            <a:off x="990600" y="1574800"/>
            <a:ext cx="4343400" cy="3225800"/>
            <a:chOff x="624" y="992"/>
            <a:chExt cx="2736" cy="2032"/>
          </a:xfrm>
        </p:grpSpPr>
        <p:sp>
          <p:nvSpPr>
            <p:cNvPr id="7178" name="Line 33"/>
            <p:cNvSpPr>
              <a:spLocks noChangeShapeType="1"/>
            </p:cNvSpPr>
            <p:nvPr/>
          </p:nvSpPr>
          <p:spPr bwMode="auto">
            <a:xfrm>
              <a:off x="624" y="1104"/>
              <a:ext cx="2736" cy="0"/>
            </a:xfrm>
            <a:prstGeom prst="line">
              <a:avLst/>
            </a:prstGeom>
            <a:noFill/>
            <a:ln w="38100">
              <a:solidFill>
                <a:srgbClr val="FF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9" name="Line 34"/>
            <p:cNvSpPr>
              <a:spLocks noChangeShapeType="1"/>
            </p:cNvSpPr>
            <p:nvPr/>
          </p:nvSpPr>
          <p:spPr bwMode="auto">
            <a:xfrm>
              <a:off x="2160" y="2400"/>
              <a:ext cx="384" cy="624"/>
            </a:xfrm>
            <a:prstGeom prst="line">
              <a:avLst/>
            </a:prstGeom>
            <a:noFill/>
            <a:ln w="57150">
              <a:solidFill>
                <a:srgbClr val="FF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80" name="Freeform 38"/>
            <p:cNvSpPr>
              <a:spLocks/>
            </p:cNvSpPr>
            <p:nvPr/>
          </p:nvSpPr>
          <p:spPr bwMode="auto">
            <a:xfrm>
              <a:off x="1840" y="992"/>
              <a:ext cx="584" cy="1648"/>
            </a:xfrm>
            <a:custGeom>
              <a:avLst/>
              <a:gdLst>
                <a:gd name="T0" fmla="*/ 32 w 584"/>
                <a:gd name="T1" fmla="*/ 112 h 1648"/>
                <a:gd name="T2" fmla="*/ 80 w 584"/>
                <a:gd name="T3" fmla="*/ 112 h 1648"/>
                <a:gd name="T4" fmla="*/ 512 w 584"/>
                <a:gd name="T5" fmla="*/ 784 h 1648"/>
                <a:gd name="T6" fmla="*/ 512 w 584"/>
                <a:gd name="T7" fmla="*/ 1648 h 164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84" h="1648">
                  <a:moveTo>
                    <a:pt x="32" y="112"/>
                  </a:moveTo>
                  <a:cubicBezTo>
                    <a:pt x="16" y="56"/>
                    <a:pt x="0" y="0"/>
                    <a:pt x="80" y="112"/>
                  </a:cubicBezTo>
                  <a:cubicBezTo>
                    <a:pt x="160" y="224"/>
                    <a:pt x="440" y="528"/>
                    <a:pt x="512" y="784"/>
                  </a:cubicBezTo>
                  <a:cubicBezTo>
                    <a:pt x="584" y="1040"/>
                    <a:pt x="548" y="1344"/>
                    <a:pt x="512" y="1648"/>
                  </a:cubicBezTo>
                </a:path>
              </a:pathLst>
            </a:custGeom>
            <a:noFill/>
            <a:ln w="28575" cmpd="sng">
              <a:solidFill>
                <a:srgbClr val="FF3399"/>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7213" name="Group 45"/>
          <p:cNvGrpSpPr>
            <a:grpSpLocks/>
          </p:cNvGrpSpPr>
          <p:nvPr/>
        </p:nvGrpSpPr>
        <p:grpSpPr bwMode="auto">
          <a:xfrm>
            <a:off x="990600" y="1752600"/>
            <a:ext cx="7239000" cy="1981200"/>
            <a:chOff x="624" y="1104"/>
            <a:chExt cx="4560" cy="1248"/>
          </a:xfrm>
        </p:grpSpPr>
        <p:sp>
          <p:nvSpPr>
            <p:cNvPr id="7174" name="Line 39"/>
            <p:cNvSpPr>
              <a:spLocks noChangeShapeType="1"/>
            </p:cNvSpPr>
            <p:nvPr/>
          </p:nvSpPr>
          <p:spPr bwMode="auto">
            <a:xfrm>
              <a:off x="3744" y="1104"/>
              <a:ext cx="1440" cy="0"/>
            </a:xfrm>
            <a:prstGeom prst="line">
              <a:avLst/>
            </a:prstGeom>
            <a:noFill/>
            <a:ln w="28575">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5" name="Line 40"/>
            <p:cNvSpPr>
              <a:spLocks noChangeShapeType="1"/>
            </p:cNvSpPr>
            <p:nvPr/>
          </p:nvSpPr>
          <p:spPr bwMode="auto">
            <a:xfrm>
              <a:off x="624" y="1248"/>
              <a:ext cx="3696" cy="0"/>
            </a:xfrm>
            <a:prstGeom prst="line">
              <a:avLst/>
            </a:prstGeom>
            <a:noFill/>
            <a:ln w="28575">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6" name="Line 42"/>
            <p:cNvSpPr>
              <a:spLocks noChangeShapeType="1"/>
            </p:cNvSpPr>
            <p:nvPr/>
          </p:nvSpPr>
          <p:spPr bwMode="auto">
            <a:xfrm flipH="1" flipV="1">
              <a:off x="1728" y="1728"/>
              <a:ext cx="384" cy="624"/>
            </a:xfrm>
            <a:prstGeom prst="line">
              <a:avLst/>
            </a:prstGeom>
            <a:noFill/>
            <a:ln w="57150">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7" name="Freeform 43"/>
            <p:cNvSpPr>
              <a:spLocks/>
            </p:cNvSpPr>
            <p:nvPr/>
          </p:nvSpPr>
          <p:spPr bwMode="auto">
            <a:xfrm>
              <a:off x="1968" y="1224"/>
              <a:ext cx="392" cy="792"/>
            </a:xfrm>
            <a:custGeom>
              <a:avLst/>
              <a:gdLst>
                <a:gd name="T0" fmla="*/ 336 w 392"/>
                <a:gd name="T1" fmla="*/ 24 h 792"/>
                <a:gd name="T2" fmla="*/ 336 w 392"/>
                <a:gd name="T3" fmla="*/ 72 h 792"/>
                <a:gd name="T4" fmla="*/ 336 w 392"/>
                <a:gd name="T5" fmla="*/ 456 h 792"/>
                <a:gd name="T6" fmla="*/ 0 w 392"/>
                <a:gd name="T7" fmla="*/ 792 h 79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2" h="792">
                  <a:moveTo>
                    <a:pt x="336" y="24"/>
                  </a:moveTo>
                  <a:cubicBezTo>
                    <a:pt x="336" y="12"/>
                    <a:pt x="336" y="0"/>
                    <a:pt x="336" y="72"/>
                  </a:cubicBezTo>
                  <a:cubicBezTo>
                    <a:pt x="336" y="144"/>
                    <a:pt x="392" y="336"/>
                    <a:pt x="336" y="456"/>
                  </a:cubicBezTo>
                  <a:cubicBezTo>
                    <a:pt x="280" y="576"/>
                    <a:pt x="140" y="684"/>
                    <a:pt x="0" y="792"/>
                  </a:cubicBezTo>
                </a:path>
              </a:pathLst>
            </a:custGeom>
            <a:noFill/>
            <a:ln w="38100" cmpd="sng">
              <a:solidFill>
                <a:srgbClr val="990099"/>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218"/>
                                        </p:tgtEl>
                                        <p:attrNameLst>
                                          <p:attrName>style.visibility</p:attrName>
                                        </p:attrNameLst>
                                      </p:cBhvr>
                                      <p:to>
                                        <p:strVal val="visible"/>
                                      </p:to>
                                    </p:set>
                                    <p:animEffect transition="in" filter="dissolve">
                                      <p:cBhvr>
                                        <p:cTn id="7" dur="500"/>
                                        <p:tgtEl>
                                          <p:spTgt spid="7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nodeType="clickEffect">
                                  <p:stCondLst>
                                    <p:cond delay="0"/>
                                  </p:stCondLst>
                                  <p:childTnLst>
                                    <p:set>
                                      <p:cBhvr>
                                        <p:cTn id="11" dur="1" fill="hold">
                                          <p:stCondLst>
                                            <p:cond delay="0"/>
                                          </p:stCondLst>
                                        </p:cTn>
                                        <p:tgtEl>
                                          <p:spTgt spid="7212"/>
                                        </p:tgtEl>
                                        <p:attrNameLst>
                                          <p:attrName>style.visibility</p:attrName>
                                        </p:attrNameLst>
                                      </p:cBhvr>
                                      <p:to>
                                        <p:strVal val="visible"/>
                                      </p:to>
                                    </p:set>
                                    <p:anim calcmode="lin" valueType="num">
                                      <p:cBhvr>
                                        <p:cTn id="12" dur="1000" fill="hold"/>
                                        <p:tgtEl>
                                          <p:spTgt spid="7212"/>
                                        </p:tgtEl>
                                        <p:attrNameLst>
                                          <p:attrName>ppt_w</p:attrName>
                                        </p:attrNameLst>
                                      </p:cBhvr>
                                      <p:tavLst>
                                        <p:tav tm="0">
                                          <p:val>
                                            <p:fltVal val="0"/>
                                          </p:val>
                                        </p:tav>
                                        <p:tav tm="100000">
                                          <p:val>
                                            <p:strVal val="#ppt_w"/>
                                          </p:val>
                                        </p:tav>
                                      </p:tavLst>
                                    </p:anim>
                                    <p:anim calcmode="lin" valueType="num">
                                      <p:cBhvr>
                                        <p:cTn id="13" dur="1000" fill="hold"/>
                                        <p:tgtEl>
                                          <p:spTgt spid="7212"/>
                                        </p:tgtEl>
                                        <p:attrNameLst>
                                          <p:attrName>ppt_h</p:attrName>
                                        </p:attrNameLst>
                                      </p:cBhvr>
                                      <p:tavLst>
                                        <p:tav tm="0">
                                          <p:val>
                                            <p:fltVal val="0"/>
                                          </p:val>
                                        </p:tav>
                                        <p:tav tm="100000">
                                          <p:val>
                                            <p:strVal val="#ppt_h"/>
                                          </p:val>
                                        </p:tav>
                                      </p:tavLst>
                                    </p:anim>
                                    <p:anim calcmode="lin" valueType="num">
                                      <p:cBhvr>
                                        <p:cTn id="14" dur="1000" fill="hold"/>
                                        <p:tgtEl>
                                          <p:spTgt spid="7212"/>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72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nodeType="clickEffect">
                                  <p:stCondLst>
                                    <p:cond delay="0"/>
                                  </p:stCondLst>
                                  <p:childTnLst>
                                    <p:set>
                                      <p:cBhvr>
                                        <p:cTn id="19" dur="1" fill="hold">
                                          <p:stCondLst>
                                            <p:cond delay="0"/>
                                          </p:stCondLst>
                                        </p:cTn>
                                        <p:tgtEl>
                                          <p:spTgt spid="7213"/>
                                        </p:tgtEl>
                                        <p:attrNameLst>
                                          <p:attrName>style.visibility</p:attrName>
                                        </p:attrNameLst>
                                      </p:cBhvr>
                                      <p:to>
                                        <p:strVal val="visible"/>
                                      </p:to>
                                    </p:set>
                                    <p:anim calcmode="lin" valueType="num">
                                      <p:cBhvr>
                                        <p:cTn id="20" dur="1000" fill="hold"/>
                                        <p:tgtEl>
                                          <p:spTgt spid="7213"/>
                                        </p:tgtEl>
                                        <p:attrNameLst>
                                          <p:attrName>ppt_w</p:attrName>
                                        </p:attrNameLst>
                                      </p:cBhvr>
                                      <p:tavLst>
                                        <p:tav tm="0">
                                          <p:val>
                                            <p:fltVal val="0"/>
                                          </p:val>
                                        </p:tav>
                                        <p:tav tm="100000">
                                          <p:val>
                                            <p:strVal val="#ppt_w"/>
                                          </p:val>
                                        </p:tav>
                                      </p:tavLst>
                                    </p:anim>
                                    <p:anim calcmode="lin" valueType="num">
                                      <p:cBhvr>
                                        <p:cTn id="21" dur="1000" fill="hold"/>
                                        <p:tgtEl>
                                          <p:spTgt spid="7213"/>
                                        </p:tgtEl>
                                        <p:attrNameLst>
                                          <p:attrName>ppt_h</p:attrName>
                                        </p:attrNameLst>
                                      </p:cBhvr>
                                      <p:tavLst>
                                        <p:tav tm="0">
                                          <p:val>
                                            <p:fltVal val="0"/>
                                          </p:val>
                                        </p:tav>
                                        <p:tav tm="100000">
                                          <p:val>
                                            <p:strVal val="#ppt_h"/>
                                          </p:val>
                                        </p:tav>
                                      </p:tavLst>
                                    </p:anim>
                                    <p:anim calcmode="lin" valueType="num">
                                      <p:cBhvr>
                                        <p:cTn id="22" dur="1000" fill="hold"/>
                                        <p:tgtEl>
                                          <p:spTgt spid="7213"/>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721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990725" y="457200"/>
            <a:ext cx="4911725" cy="83185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a:latin typeface="Century Gothic" pitchFamily="34" charset="0"/>
              </a:rPr>
              <a:t>PREZZI REGOLAMENTATI:</a:t>
            </a:r>
          </a:p>
          <a:p>
            <a:pPr algn="ctr" eaLnBrk="1" hangingPunct="1"/>
            <a:r>
              <a:rPr lang="it-IT" altLang="it-IT" sz="2400" i="1">
                <a:latin typeface="Century Gothic" pitchFamily="34" charset="0"/>
              </a:rPr>
              <a:t>UN  LIVELLO  MINIMO DI  PREZZO</a:t>
            </a:r>
          </a:p>
        </p:txBody>
      </p:sp>
      <p:grpSp>
        <p:nvGrpSpPr>
          <p:cNvPr id="8195" name="Group 3"/>
          <p:cNvGrpSpPr>
            <a:grpSpLocks/>
          </p:cNvGrpSpPr>
          <p:nvPr/>
        </p:nvGrpSpPr>
        <p:grpSpPr bwMode="auto">
          <a:xfrm>
            <a:off x="457200" y="2057400"/>
            <a:ext cx="4114800" cy="3749675"/>
            <a:chOff x="288" y="1296"/>
            <a:chExt cx="2592" cy="2362"/>
          </a:xfrm>
        </p:grpSpPr>
        <p:sp>
          <p:nvSpPr>
            <p:cNvPr id="8217" name="Line 4"/>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8" name="Line 5"/>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9" name="Line 6"/>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20" name="Line 7"/>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21" name="Text Box 8"/>
            <p:cNvSpPr txBox="1">
              <a:spLocks noChangeArrowheads="1"/>
            </p:cNvSpPr>
            <p:nvPr/>
          </p:nvSpPr>
          <p:spPr bwMode="auto">
            <a:xfrm>
              <a:off x="336" y="1296"/>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8222" name="Text Box 9"/>
            <p:cNvSpPr txBox="1">
              <a:spLocks noChangeArrowheads="1"/>
            </p:cNvSpPr>
            <p:nvPr/>
          </p:nvSpPr>
          <p:spPr bwMode="auto">
            <a:xfrm>
              <a:off x="2640" y="3408"/>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8223" name="Text Box 10"/>
            <p:cNvSpPr txBox="1">
              <a:spLocks noChangeArrowheads="1"/>
            </p:cNvSpPr>
            <p:nvPr/>
          </p:nvSpPr>
          <p:spPr bwMode="auto">
            <a:xfrm>
              <a:off x="288" y="220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2" name="Rectangle 11"/>
            <p:cNvSpPr>
              <a:spLocks noChangeArrowheads="1"/>
            </p:cNvSpPr>
            <p:nvPr/>
          </p:nvSpPr>
          <p:spPr bwMode="auto">
            <a:xfrm>
              <a:off x="1392" y="3408"/>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3" name="Text Box 12"/>
            <p:cNvSpPr txBox="1">
              <a:spLocks noChangeArrowheads="1"/>
            </p:cNvSpPr>
            <p:nvPr/>
          </p:nvSpPr>
          <p:spPr bwMode="auto">
            <a:xfrm>
              <a:off x="2400"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4" name="Text Box 13"/>
            <p:cNvSpPr txBox="1">
              <a:spLocks noChangeArrowheads="1"/>
            </p:cNvSpPr>
            <p:nvPr/>
          </p:nvSpPr>
          <p:spPr bwMode="auto">
            <a:xfrm>
              <a:off x="2544" y="288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8227" name="Line 14"/>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28" name="Line 15"/>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8208" name="Group 16"/>
          <p:cNvGrpSpPr>
            <a:grpSpLocks/>
          </p:cNvGrpSpPr>
          <p:nvPr/>
        </p:nvGrpSpPr>
        <p:grpSpPr bwMode="auto">
          <a:xfrm>
            <a:off x="152400" y="4114800"/>
            <a:ext cx="4114800" cy="396875"/>
            <a:chOff x="96" y="1824"/>
            <a:chExt cx="2592" cy="250"/>
          </a:xfrm>
        </p:grpSpPr>
        <p:sp>
          <p:nvSpPr>
            <p:cNvPr id="8215" name="Text Box 17"/>
            <p:cNvSpPr txBox="1">
              <a:spLocks noChangeArrowheads="1"/>
            </p:cNvSpPr>
            <p:nvPr/>
          </p:nvSpPr>
          <p:spPr bwMode="auto">
            <a:xfrm>
              <a:off x="96" y="1824"/>
              <a:ext cx="39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00CC00"/>
                  </a:solidFill>
                  <a:latin typeface="Lucida Sans Unicode" pitchFamily="34" charset="0"/>
                </a:rPr>
                <a:t>P</a:t>
              </a:r>
              <a:r>
                <a:rPr lang="it-IT" altLang="it-IT" sz="2000" b="1" baseline="-25000">
                  <a:solidFill>
                    <a:srgbClr val="00CC00"/>
                  </a:solidFill>
                  <a:latin typeface="Lucida Sans Unicode" pitchFamily="34" charset="0"/>
                </a:rPr>
                <a:t>min</a:t>
              </a:r>
            </a:p>
          </p:txBody>
        </p:sp>
        <p:sp>
          <p:nvSpPr>
            <p:cNvPr id="8216" name="Line 18"/>
            <p:cNvSpPr>
              <a:spLocks noChangeShapeType="1"/>
            </p:cNvSpPr>
            <p:nvPr/>
          </p:nvSpPr>
          <p:spPr bwMode="auto">
            <a:xfrm>
              <a:off x="576" y="1968"/>
              <a:ext cx="2112" cy="0"/>
            </a:xfrm>
            <a:prstGeom prst="line">
              <a:avLst/>
            </a:prstGeom>
            <a:noFill/>
            <a:ln w="1905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8211" name="Group 19"/>
          <p:cNvGrpSpPr>
            <a:grpSpLocks/>
          </p:cNvGrpSpPr>
          <p:nvPr/>
        </p:nvGrpSpPr>
        <p:grpSpPr bwMode="auto">
          <a:xfrm>
            <a:off x="4572000" y="2133600"/>
            <a:ext cx="4114800" cy="3749675"/>
            <a:chOff x="288" y="1296"/>
            <a:chExt cx="2592" cy="2362"/>
          </a:xfrm>
        </p:grpSpPr>
        <p:sp>
          <p:nvSpPr>
            <p:cNvPr id="8203" name="Line 20"/>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4" name="Line 21"/>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5" name="Line 22"/>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6" name="Line 23"/>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7" name="Text Box 24"/>
            <p:cNvSpPr txBox="1">
              <a:spLocks noChangeArrowheads="1"/>
            </p:cNvSpPr>
            <p:nvPr/>
          </p:nvSpPr>
          <p:spPr bwMode="auto">
            <a:xfrm>
              <a:off x="336" y="1296"/>
              <a:ext cx="20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5" name="Text Box 25"/>
            <p:cNvSpPr txBox="1">
              <a:spLocks noChangeArrowheads="1"/>
            </p:cNvSpPr>
            <p:nvPr/>
          </p:nvSpPr>
          <p:spPr bwMode="auto">
            <a:xfrm>
              <a:off x="2640" y="3408"/>
              <a:ext cx="24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8209" name="Text Box 26"/>
            <p:cNvSpPr txBox="1">
              <a:spLocks noChangeArrowheads="1"/>
            </p:cNvSpPr>
            <p:nvPr/>
          </p:nvSpPr>
          <p:spPr bwMode="auto">
            <a:xfrm>
              <a:off x="288" y="2208"/>
              <a:ext cx="2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8210" name="Rectangle 27"/>
            <p:cNvSpPr>
              <a:spLocks noChangeArrowheads="1"/>
            </p:cNvSpPr>
            <p:nvPr/>
          </p:nvSpPr>
          <p:spPr bwMode="auto">
            <a:xfrm>
              <a:off x="1392" y="3408"/>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6" name="Text Box 28"/>
            <p:cNvSpPr txBox="1">
              <a:spLocks noChangeArrowheads="1"/>
            </p:cNvSpPr>
            <p:nvPr/>
          </p:nvSpPr>
          <p:spPr bwMode="auto">
            <a:xfrm>
              <a:off x="2400" y="1632"/>
              <a:ext cx="2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8212" name="Text Box 29"/>
            <p:cNvSpPr txBox="1">
              <a:spLocks noChangeArrowheads="1"/>
            </p:cNvSpPr>
            <p:nvPr/>
          </p:nvSpPr>
          <p:spPr bwMode="auto">
            <a:xfrm>
              <a:off x="2544" y="2880"/>
              <a:ext cx="2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8213" name="Line 30"/>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4" name="Line 31"/>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8224" name="Text Box 32"/>
          <p:cNvSpPr txBox="1">
            <a:spLocks noChangeArrowheads="1"/>
          </p:cNvSpPr>
          <p:nvPr/>
        </p:nvSpPr>
        <p:spPr bwMode="auto">
          <a:xfrm>
            <a:off x="1447800" y="58674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i="1">
                <a:solidFill>
                  <a:srgbClr val="00CC00"/>
                </a:solidFill>
                <a:latin typeface="Tahoma" pitchFamily="34" charset="0"/>
              </a:rPr>
              <a:t>non vincolante</a:t>
            </a:r>
          </a:p>
        </p:txBody>
      </p:sp>
      <p:sp>
        <p:nvSpPr>
          <p:cNvPr id="8225" name="Text Box 33"/>
          <p:cNvSpPr txBox="1">
            <a:spLocks noChangeArrowheads="1"/>
          </p:cNvSpPr>
          <p:nvPr/>
        </p:nvSpPr>
        <p:spPr bwMode="auto">
          <a:xfrm>
            <a:off x="5943600" y="58674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i="1">
                <a:solidFill>
                  <a:srgbClr val="FF3300"/>
                </a:solidFill>
                <a:latin typeface="Tahoma" pitchFamily="34" charset="0"/>
              </a:rPr>
              <a:t>distorsivo</a:t>
            </a:r>
          </a:p>
        </p:txBody>
      </p:sp>
      <p:grpSp>
        <p:nvGrpSpPr>
          <p:cNvPr id="8226" name="Group 34"/>
          <p:cNvGrpSpPr>
            <a:grpSpLocks/>
          </p:cNvGrpSpPr>
          <p:nvPr/>
        </p:nvGrpSpPr>
        <p:grpSpPr bwMode="auto">
          <a:xfrm>
            <a:off x="4267200" y="2971800"/>
            <a:ext cx="4114800" cy="396875"/>
            <a:chOff x="2688" y="2592"/>
            <a:chExt cx="2592" cy="250"/>
          </a:xfrm>
        </p:grpSpPr>
        <p:sp>
          <p:nvSpPr>
            <p:cNvPr id="8201" name="Text Box 35"/>
            <p:cNvSpPr txBox="1">
              <a:spLocks noChangeArrowheads="1"/>
            </p:cNvSpPr>
            <p:nvPr/>
          </p:nvSpPr>
          <p:spPr bwMode="auto">
            <a:xfrm>
              <a:off x="2688" y="2592"/>
              <a:ext cx="39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min</a:t>
              </a:r>
            </a:p>
          </p:txBody>
        </p:sp>
        <p:sp>
          <p:nvSpPr>
            <p:cNvPr id="8202" name="Line 36"/>
            <p:cNvSpPr>
              <a:spLocks noChangeShapeType="1"/>
            </p:cNvSpPr>
            <p:nvPr/>
          </p:nvSpPr>
          <p:spPr bwMode="auto">
            <a:xfrm>
              <a:off x="3168" y="2736"/>
              <a:ext cx="2112"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8208"/>
                                        </p:tgtEl>
                                        <p:attrNameLst>
                                          <p:attrName>style.visibility</p:attrName>
                                        </p:attrNameLst>
                                      </p:cBhvr>
                                      <p:to>
                                        <p:strVal val="visible"/>
                                      </p:to>
                                    </p:set>
                                    <p:anim calcmode="lin" valueType="num">
                                      <p:cBhvr>
                                        <p:cTn id="7" dur="1000" fill="hold"/>
                                        <p:tgtEl>
                                          <p:spTgt spid="8208"/>
                                        </p:tgtEl>
                                        <p:attrNameLst>
                                          <p:attrName>ppt_w</p:attrName>
                                        </p:attrNameLst>
                                      </p:cBhvr>
                                      <p:tavLst>
                                        <p:tav tm="0">
                                          <p:val>
                                            <p:fltVal val="0"/>
                                          </p:val>
                                        </p:tav>
                                        <p:tav tm="100000">
                                          <p:val>
                                            <p:strVal val="#ppt_w"/>
                                          </p:val>
                                        </p:tav>
                                      </p:tavLst>
                                    </p:anim>
                                    <p:anim calcmode="lin" valueType="num">
                                      <p:cBhvr>
                                        <p:cTn id="8" dur="1000" fill="hold"/>
                                        <p:tgtEl>
                                          <p:spTgt spid="8208"/>
                                        </p:tgtEl>
                                        <p:attrNameLst>
                                          <p:attrName>ppt_h</p:attrName>
                                        </p:attrNameLst>
                                      </p:cBhvr>
                                      <p:tavLst>
                                        <p:tav tm="0">
                                          <p:val>
                                            <p:fltVal val="0"/>
                                          </p:val>
                                        </p:tav>
                                        <p:tav tm="100000">
                                          <p:val>
                                            <p:strVal val="#ppt_h"/>
                                          </p:val>
                                        </p:tav>
                                      </p:tavLst>
                                    </p:anim>
                                    <p:anim calcmode="lin" valueType="num">
                                      <p:cBhvr>
                                        <p:cTn id="9" dur="1000" fill="hold"/>
                                        <p:tgtEl>
                                          <p:spTgt spid="820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20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8224"/>
                                        </p:tgtEl>
                                        <p:attrNameLst>
                                          <p:attrName>style.visibility</p:attrName>
                                        </p:attrNameLst>
                                      </p:cBhvr>
                                      <p:to>
                                        <p:strVal val="visible"/>
                                      </p:to>
                                    </p:set>
                                    <p:animEffect transition="in" filter="dissolve">
                                      <p:cBhvr>
                                        <p:cTn id="15" dur="500"/>
                                        <p:tgtEl>
                                          <p:spTgt spid="822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2" fill="hold" nodeType="clickEffect">
                                  <p:stCondLst>
                                    <p:cond delay="0"/>
                                  </p:stCondLst>
                                  <p:childTnLst>
                                    <p:set>
                                      <p:cBhvr>
                                        <p:cTn id="19" dur="1" fill="hold">
                                          <p:stCondLst>
                                            <p:cond delay="0"/>
                                          </p:stCondLst>
                                        </p:cTn>
                                        <p:tgtEl>
                                          <p:spTgt spid="8211"/>
                                        </p:tgtEl>
                                        <p:attrNameLst>
                                          <p:attrName>style.visibility</p:attrName>
                                        </p:attrNameLst>
                                      </p:cBhvr>
                                      <p:to>
                                        <p:strVal val="visible"/>
                                      </p:to>
                                    </p:set>
                                    <p:anim calcmode="lin" valueType="num">
                                      <p:cBhvr additive="base">
                                        <p:cTn id="20" dur="500" fill="hold"/>
                                        <p:tgtEl>
                                          <p:spTgt spid="8211"/>
                                        </p:tgtEl>
                                        <p:attrNameLst>
                                          <p:attrName>ppt_x</p:attrName>
                                        </p:attrNameLst>
                                      </p:cBhvr>
                                      <p:tavLst>
                                        <p:tav tm="0">
                                          <p:val>
                                            <p:strVal val="1+#ppt_w/2"/>
                                          </p:val>
                                        </p:tav>
                                        <p:tav tm="100000">
                                          <p:val>
                                            <p:strVal val="#ppt_x"/>
                                          </p:val>
                                        </p:tav>
                                      </p:tavLst>
                                    </p:anim>
                                    <p:anim calcmode="lin" valueType="num">
                                      <p:cBhvr additive="base">
                                        <p:cTn id="21" dur="500" fill="hold"/>
                                        <p:tgtEl>
                                          <p:spTgt spid="8211"/>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5" presetClass="entr" presetSubtype="0" fill="hold" nodeType="clickEffect">
                                  <p:stCondLst>
                                    <p:cond delay="0"/>
                                  </p:stCondLst>
                                  <p:childTnLst>
                                    <p:set>
                                      <p:cBhvr>
                                        <p:cTn id="25" dur="1" fill="hold">
                                          <p:stCondLst>
                                            <p:cond delay="0"/>
                                          </p:stCondLst>
                                        </p:cTn>
                                        <p:tgtEl>
                                          <p:spTgt spid="8226"/>
                                        </p:tgtEl>
                                        <p:attrNameLst>
                                          <p:attrName>style.visibility</p:attrName>
                                        </p:attrNameLst>
                                      </p:cBhvr>
                                      <p:to>
                                        <p:strVal val="visible"/>
                                      </p:to>
                                    </p:set>
                                    <p:anim calcmode="lin" valueType="num">
                                      <p:cBhvr>
                                        <p:cTn id="26" dur="1000" fill="hold"/>
                                        <p:tgtEl>
                                          <p:spTgt spid="8226"/>
                                        </p:tgtEl>
                                        <p:attrNameLst>
                                          <p:attrName>ppt_w</p:attrName>
                                        </p:attrNameLst>
                                      </p:cBhvr>
                                      <p:tavLst>
                                        <p:tav tm="0">
                                          <p:val>
                                            <p:fltVal val="0"/>
                                          </p:val>
                                        </p:tav>
                                        <p:tav tm="100000">
                                          <p:val>
                                            <p:strVal val="#ppt_w"/>
                                          </p:val>
                                        </p:tav>
                                      </p:tavLst>
                                    </p:anim>
                                    <p:anim calcmode="lin" valueType="num">
                                      <p:cBhvr>
                                        <p:cTn id="27" dur="1000" fill="hold"/>
                                        <p:tgtEl>
                                          <p:spTgt spid="8226"/>
                                        </p:tgtEl>
                                        <p:attrNameLst>
                                          <p:attrName>ppt_h</p:attrName>
                                        </p:attrNameLst>
                                      </p:cBhvr>
                                      <p:tavLst>
                                        <p:tav tm="0">
                                          <p:val>
                                            <p:fltVal val="0"/>
                                          </p:val>
                                        </p:tav>
                                        <p:tav tm="100000">
                                          <p:val>
                                            <p:strVal val="#ppt_h"/>
                                          </p:val>
                                        </p:tav>
                                      </p:tavLst>
                                    </p:anim>
                                    <p:anim calcmode="lin" valueType="num">
                                      <p:cBhvr>
                                        <p:cTn id="28" dur="1000" fill="hold"/>
                                        <p:tgtEl>
                                          <p:spTgt spid="8226"/>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822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8225"/>
                                        </p:tgtEl>
                                        <p:attrNameLst>
                                          <p:attrName>style.visibility</p:attrName>
                                        </p:attrNameLst>
                                      </p:cBhvr>
                                      <p:to>
                                        <p:strVal val="visible"/>
                                      </p:to>
                                    </p:set>
                                    <p:animEffect transition="in" filter="wipe(right)">
                                      <p:cBhvr>
                                        <p:cTn id="34" dur="500"/>
                                        <p:tgtEl>
                                          <p:spTgt spid="8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24" grpId="0" autoUpdateAnimBg="0"/>
      <p:bldP spid="822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87450" y="381000"/>
            <a:ext cx="6718300" cy="466725"/>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r>
              <a:rPr lang="it-IT" altLang="it-IT" sz="2400" i="1">
                <a:latin typeface="Century Gothic" pitchFamily="34" charset="0"/>
              </a:rPr>
              <a:t>Le distorsioni di un livello MINIMO  DI  PREZZO</a:t>
            </a:r>
          </a:p>
        </p:txBody>
      </p:sp>
      <p:grpSp>
        <p:nvGrpSpPr>
          <p:cNvPr id="9219" name="Group 49"/>
          <p:cNvGrpSpPr>
            <a:grpSpLocks/>
          </p:cNvGrpSpPr>
          <p:nvPr/>
        </p:nvGrpSpPr>
        <p:grpSpPr bwMode="auto">
          <a:xfrm>
            <a:off x="152400" y="1752600"/>
            <a:ext cx="4765675" cy="4211638"/>
            <a:chOff x="96" y="1104"/>
            <a:chExt cx="3002" cy="2653"/>
          </a:xfrm>
        </p:grpSpPr>
        <p:grpSp>
          <p:nvGrpSpPr>
            <p:cNvPr id="9232" name="Group 21"/>
            <p:cNvGrpSpPr>
              <a:grpSpLocks/>
            </p:cNvGrpSpPr>
            <p:nvPr/>
          </p:nvGrpSpPr>
          <p:grpSpPr bwMode="auto">
            <a:xfrm>
              <a:off x="96" y="1680"/>
              <a:ext cx="2832" cy="250"/>
              <a:chOff x="2688" y="2592"/>
              <a:chExt cx="2592" cy="219"/>
            </a:xfrm>
          </p:grpSpPr>
          <p:sp>
            <p:nvSpPr>
              <p:cNvPr id="9252" name="Text Box 22"/>
              <p:cNvSpPr txBox="1">
                <a:spLocks noChangeArrowheads="1"/>
              </p:cNvSpPr>
              <p:nvPr/>
            </p:nvSpPr>
            <p:spPr bwMode="auto">
              <a:xfrm>
                <a:off x="2688" y="2592"/>
                <a:ext cx="36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min</a:t>
                </a:r>
              </a:p>
            </p:txBody>
          </p:sp>
          <p:sp>
            <p:nvSpPr>
              <p:cNvPr id="9253" name="Line 23"/>
              <p:cNvSpPr>
                <a:spLocks noChangeShapeType="1"/>
              </p:cNvSpPr>
              <p:nvPr/>
            </p:nvSpPr>
            <p:spPr bwMode="auto">
              <a:xfrm>
                <a:off x="3168" y="2736"/>
                <a:ext cx="2112"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9233" name="Group 47"/>
            <p:cNvGrpSpPr>
              <a:grpSpLocks/>
            </p:cNvGrpSpPr>
            <p:nvPr/>
          </p:nvGrpSpPr>
          <p:grpSpPr bwMode="auto">
            <a:xfrm>
              <a:off x="288" y="1104"/>
              <a:ext cx="2810" cy="2653"/>
              <a:chOff x="288" y="1104"/>
              <a:chExt cx="2810" cy="2653"/>
            </a:xfrm>
          </p:grpSpPr>
          <p:grpSp>
            <p:nvGrpSpPr>
              <p:cNvPr id="9234" name="Group 46"/>
              <p:cNvGrpSpPr>
                <a:grpSpLocks/>
              </p:cNvGrpSpPr>
              <p:nvPr/>
            </p:nvGrpSpPr>
            <p:grpSpPr bwMode="auto">
              <a:xfrm>
                <a:off x="288" y="1104"/>
                <a:ext cx="2810" cy="2653"/>
                <a:chOff x="288" y="1104"/>
                <a:chExt cx="2810" cy="2653"/>
              </a:xfrm>
            </p:grpSpPr>
            <p:sp>
              <p:nvSpPr>
                <p:cNvPr id="9237" name="Rectangle 3"/>
                <p:cNvSpPr>
                  <a:spLocks noChangeArrowheads="1"/>
                </p:cNvSpPr>
                <p:nvPr/>
              </p:nvSpPr>
              <p:spPr bwMode="auto">
                <a:xfrm>
                  <a:off x="2160" y="3504"/>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S</a:t>
                  </a:r>
                </a:p>
              </p:txBody>
            </p:sp>
            <p:sp>
              <p:nvSpPr>
                <p:cNvPr id="9238" name="Rectangle 4"/>
                <p:cNvSpPr>
                  <a:spLocks noChangeArrowheads="1"/>
                </p:cNvSpPr>
                <p:nvPr/>
              </p:nvSpPr>
              <p:spPr bwMode="auto">
                <a:xfrm>
                  <a:off x="912" y="3504"/>
                  <a:ext cx="3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D</a:t>
                  </a:r>
                </a:p>
              </p:txBody>
            </p:sp>
            <p:grpSp>
              <p:nvGrpSpPr>
                <p:cNvPr id="9239" name="Group 8"/>
                <p:cNvGrpSpPr>
                  <a:grpSpLocks/>
                </p:cNvGrpSpPr>
                <p:nvPr/>
              </p:nvGrpSpPr>
              <p:grpSpPr bwMode="auto">
                <a:xfrm>
                  <a:off x="288" y="1104"/>
                  <a:ext cx="2810" cy="2653"/>
                  <a:chOff x="288" y="1296"/>
                  <a:chExt cx="2572" cy="2331"/>
                </a:xfrm>
              </p:grpSpPr>
              <p:sp>
                <p:nvSpPr>
                  <p:cNvPr id="9240" name="Line 9"/>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1" name="Line 10"/>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2" name="Line 11"/>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3" name="Line 12"/>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4" name="Text Box 13"/>
                  <p:cNvSpPr txBox="1">
                    <a:spLocks noChangeArrowheads="1"/>
                  </p:cNvSpPr>
                  <p:nvPr/>
                </p:nvSpPr>
                <p:spPr bwMode="auto">
                  <a:xfrm>
                    <a:off x="336" y="1296"/>
                    <a:ext cx="18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9245" name="Text Box 14"/>
                  <p:cNvSpPr txBox="1">
                    <a:spLocks noChangeArrowheads="1"/>
                  </p:cNvSpPr>
                  <p:nvPr/>
                </p:nvSpPr>
                <p:spPr bwMode="auto">
                  <a:xfrm>
                    <a:off x="2640" y="3408"/>
                    <a:ext cx="220"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9246" name="Text Box 15"/>
                  <p:cNvSpPr txBox="1">
                    <a:spLocks noChangeArrowheads="1"/>
                  </p:cNvSpPr>
                  <p:nvPr/>
                </p:nvSpPr>
                <p:spPr bwMode="auto">
                  <a:xfrm>
                    <a:off x="288" y="2208"/>
                    <a:ext cx="238"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9247" name="Rectangle 16"/>
                  <p:cNvSpPr>
                    <a:spLocks noChangeArrowheads="1"/>
                  </p:cNvSpPr>
                  <p:nvPr/>
                </p:nvSpPr>
                <p:spPr bwMode="auto">
                  <a:xfrm>
                    <a:off x="1392" y="3408"/>
                    <a:ext cx="271"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9248" name="Text Box 17"/>
                  <p:cNvSpPr txBox="1">
                    <a:spLocks noChangeArrowheads="1"/>
                  </p:cNvSpPr>
                  <p:nvPr/>
                </p:nvSpPr>
                <p:spPr bwMode="auto">
                  <a:xfrm>
                    <a:off x="2400" y="1632"/>
                    <a:ext cx="185"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9249" name="Text Box 18"/>
                  <p:cNvSpPr txBox="1">
                    <a:spLocks noChangeArrowheads="1"/>
                  </p:cNvSpPr>
                  <p:nvPr/>
                </p:nvSpPr>
                <p:spPr bwMode="auto">
                  <a:xfrm>
                    <a:off x="2544" y="2880"/>
                    <a:ext cx="21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9250" name="Line 19"/>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51" name="Line 20"/>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
            <p:nvSpPr>
              <p:cNvPr id="9235" name="Line 24"/>
              <p:cNvSpPr>
                <a:spLocks noChangeShapeType="1"/>
              </p:cNvSpPr>
              <p:nvPr/>
            </p:nvSpPr>
            <p:spPr bwMode="auto">
              <a:xfrm>
                <a:off x="1056" y="1872"/>
                <a:ext cx="0" cy="158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36" name="Line 25"/>
              <p:cNvSpPr>
                <a:spLocks noChangeShapeType="1"/>
              </p:cNvSpPr>
              <p:nvPr/>
            </p:nvSpPr>
            <p:spPr bwMode="auto">
              <a:xfrm>
                <a:off x="2304" y="1824"/>
                <a:ext cx="0" cy="163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
        <p:nvSpPr>
          <p:cNvPr id="9220" name="Text Box 26"/>
          <p:cNvSpPr txBox="1">
            <a:spLocks noChangeArrowheads="1"/>
          </p:cNvSpPr>
          <p:nvPr/>
        </p:nvSpPr>
        <p:spPr bwMode="auto">
          <a:xfrm>
            <a:off x="4648200" y="1184275"/>
            <a:ext cx="4495800"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buClr>
                <a:srgbClr val="FF3300"/>
              </a:buClr>
              <a:buFontTx/>
              <a:buChar char="•"/>
            </a:pPr>
            <a:r>
              <a:rPr lang="it-IT" altLang="it-IT" sz="1600"/>
              <a:t> </a:t>
            </a:r>
            <a:r>
              <a:rPr lang="it-IT" altLang="it-IT" sz="1600">
                <a:latin typeface="Bookman Old Style" pitchFamily="18" charset="0"/>
              </a:rPr>
              <a:t>eccesso di offerta</a:t>
            </a:r>
          </a:p>
          <a:p>
            <a:pPr eaLnBrk="1" hangingPunct="1">
              <a:buClr>
                <a:srgbClr val="FF3300"/>
              </a:buClr>
              <a:buFontTx/>
              <a:buChar char="•"/>
            </a:pPr>
            <a:r>
              <a:rPr lang="it-IT" altLang="it-IT" sz="1600">
                <a:latin typeface="Bookman Old Style" pitchFamily="18" charset="0"/>
              </a:rPr>
              <a:t> spreco di risorse</a:t>
            </a:r>
          </a:p>
          <a:p>
            <a:pPr eaLnBrk="1" hangingPunct="1">
              <a:buClr>
                <a:srgbClr val="FF3300"/>
              </a:buClr>
              <a:buFontTx/>
              <a:buChar char="•"/>
            </a:pPr>
            <a:r>
              <a:rPr lang="it-IT" altLang="it-IT" sz="1600">
                <a:latin typeface="Bookman Old Style" pitchFamily="18" charset="0"/>
              </a:rPr>
              <a:t> razionamento inefficiente dei produttori</a:t>
            </a:r>
          </a:p>
          <a:p>
            <a:pPr eaLnBrk="1" hangingPunct="1">
              <a:buClr>
                <a:srgbClr val="FF3300"/>
              </a:buClr>
              <a:buFontTx/>
              <a:buChar char="•"/>
            </a:pPr>
            <a:r>
              <a:rPr lang="it-IT" altLang="it-IT" sz="1600">
                <a:latin typeface="Bookman Old Style" pitchFamily="18" charset="0"/>
              </a:rPr>
              <a:t> mercato nero</a:t>
            </a:r>
          </a:p>
          <a:p>
            <a:pPr eaLnBrk="1" hangingPunct="1">
              <a:buClr>
                <a:srgbClr val="FF3300"/>
              </a:buClr>
              <a:buFontTx/>
              <a:buChar char="•"/>
            </a:pPr>
            <a:r>
              <a:rPr lang="it-IT" altLang="it-IT" sz="1600">
                <a:latin typeface="Bookman Old Style" pitchFamily="18" charset="0"/>
              </a:rPr>
              <a:t> qualità inefficientemente alta</a:t>
            </a:r>
          </a:p>
        </p:txBody>
      </p:sp>
      <p:grpSp>
        <p:nvGrpSpPr>
          <p:cNvPr id="9264" name="Group 48"/>
          <p:cNvGrpSpPr>
            <a:grpSpLocks/>
          </p:cNvGrpSpPr>
          <p:nvPr/>
        </p:nvGrpSpPr>
        <p:grpSpPr bwMode="auto">
          <a:xfrm>
            <a:off x="1676400" y="2362200"/>
            <a:ext cx="1905000" cy="457200"/>
            <a:chOff x="1056" y="1488"/>
            <a:chExt cx="1200" cy="288"/>
          </a:xfrm>
        </p:grpSpPr>
        <p:sp>
          <p:nvSpPr>
            <p:cNvPr id="9230" name="Text Box 28"/>
            <p:cNvSpPr txBox="1">
              <a:spLocks noChangeArrowheads="1"/>
            </p:cNvSpPr>
            <p:nvPr/>
          </p:nvSpPr>
          <p:spPr bwMode="auto">
            <a:xfrm>
              <a:off x="1104" y="1488"/>
              <a:ext cx="101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solidFill>
                    <a:srgbClr val="FF3300"/>
                  </a:solidFill>
                </a:rPr>
                <a:t>eccesso di offerta</a:t>
              </a:r>
            </a:p>
          </p:txBody>
        </p:sp>
        <p:sp>
          <p:nvSpPr>
            <p:cNvPr id="9231" name="AutoShape 29"/>
            <p:cNvSpPr>
              <a:spLocks/>
            </p:cNvSpPr>
            <p:nvPr/>
          </p:nvSpPr>
          <p:spPr bwMode="auto">
            <a:xfrm rot="5400000" flipV="1">
              <a:off x="1608" y="1128"/>
              <a:ext cx="96" cy="1200"/>
            </a:xfrm>
            <a:prstGeom prst="leftBrace">
              <a:avLst>
                <a:gd name="adj1" fmla="val 104167"/>
                <a:gd name="adj2" fmla="val 50000"/>
              </a:avLst>
            </a:prstGeom>
            <a:noFill/>
            <a:ln w="19050">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ctr" eaLnBrk="1" hangingPunct="1"/>
              <a:endParaRPr lang="it-IT" altLang="it-IT" sz="2400">
                <a:solidFill>
                  <a:srgbClr val="FF3300"/>
                </a:solidFill>
              </a:endParaRPr>
            </a:p>
          </p:txBody>
        </p:sp>
      </p:grpSp>
      <p:grpSp>
        <p:nvGrpSpPr>
          <p:cNvPr id="9261" name="Group 45"/>
          <p:cNvGrpSpPr>
            <a:grpSpLocks/>
          </p:cNvGrpSpPr>
          <p:nvPr/>
        </p:nvGrpSpPr>
        <p:grpSpPr bwMode="auto">
          <a:xfrm>
            <a:off x="1447800" y="1600200"/>
            <a:ext cx="1276350" cy="2743200"/>
            <a:chOff x="912" y="1008"/>
            <a:chExt cx="804" cy="1728"/>
          </a:xfrm>
        </p:grpSpPr>
        <p:sp>
          <p:nvSpPr>
            <p:cNvPr id="9227" name="AutoShape 39"/>
            <p:cNvSpPr>
              <a:spLocks noChangeArrowheads="1"/>
            </p:cNvSpPr>
            <p:nvPr/>
          </p:nvSpPr>
          <p:spPr bwMode="auto">
            <a:xfrm rot="5400000">
              <a:off x="936" y="1992"/>
              <a:ext cx="864" cy="624"/>
            </a:xfrm>
            <a:prstGeom prst="triangle">
              <a:avLst>
                <a:gd name="adj" fmla="val 5000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9228" name="Rectangle 40"/>
            <p:cNvSpPr>
              <a:spLocks noChangeArrowheads="1"/>
            </p:cNvSpPr>
            <p:nvPr/>
          </p:nvSpPr>
          <p:spPr bwMode="auto">
            <a:xfrm>
              <a:off x="912" y="1008"/>
              <a:ext cx="80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solidFill>
                    <a:srgbClr val="3366FF"/>
                  </a:solidFill>
                </a:rPr>
                <a:t>perdita secca</a:t>
              </a:r>
            </a:p>
          </p:txBody>
        </p:sp>
        <p:sp>
          <p:nvSpPr>
            <p:cNvPr id="9229" name="Line 41"/>
            <p:cNvSpPr>
              <a:spLocks noChangeShapeType="1"/>
            </p:cNvSpPr>
            <p:nvPr/>
          </p:nvSpPr>
          <p:spPr bwMode="auto">
            <a:xfrm flipH="1">
              <a:off x="1200" y="1200"/>
              <a:ext cx="192" cy="1152"/>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9260" name="Group 44"/>
          <p:cNvGrpSpPr>
            <a:grpSpLocks/>
          </p:cNvGrpSpPr>
          <p:nvPr/>
        </p:nvGrpSpPr>
        <p:grpSpPr bwMode="auto">
          <a:xfrm>
            <a:off x="2667000" y="2895600"/>
            <a:ext cx="2624138" cy="869950"/>
            <a:chOff x="1680" y="1824"/>
            <a:chExt cx="1653" cy="548"/>
          </a:xfrm>
        </p:grpSpPr>
        <p:sp>
          <p:nvSpPr>
            <p:cNvPr id="9224" name="Rectangle 35"/>
            <p:cNvSpPr>
              <a:spLocks noChangeArrowheads="1"/>
            </p:cNvSpPr>
            <p:nvPr/>
          </p:nvSpPr>
          <p:spPr bwMode="auto">
            <a:xfrm>
              <a:off x="2064" y="2160"/>
              <a:ext cx="126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i="1">
                  <a:solidFill>
                    <a:srgbClr val="FF9933"/>
                  </a:solidFill>
                </a:rPr>
                <a:t>imprese “inefficienti”</a:t>
              </a:r>
            </a:p>
          </p:txBody>
        </p:sp>
        <p:sp>
          <p:nvSpPr>
            <p:cNvPr id="9225" name="Line 36"/>
            <p:cNvSpPr>
              <a:spLocks noChangeShapeType="1"/>
            </p:cNvSpPr>
            <p:nvPr/>
          </p:nvSpPr>
          <p:spPr bwMode="auto">
            <a:xfrm flipV="1">
              <a:off x="1680" y="1824"/>
              <a:ext cx="624" cy="480"/>
            </a:xfrm>
            <a:prstGeom prst="line">
              <a:avLst/>
            </a:prstGeom>
            <a:noFill/>
            <a:ln w="57150">
              <a:solidFill>
                <a:srgbClr val="FF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26" name="Freeform 43"/>
            <p:cNvSpPr>
              <a:spLocks/>
            </p:cNvSpPr>
            <p:nvPr/>
          </p:nvSpPr>
          <p:spPr bwMode="auto">
            <a:xfrm>
              <a:off x="2016" y="2016"/>
              <a:ext cx="576" cy="192"/>
            </a:xfrm>
            <a:custGeom>
              <a:avLst/>
              <a:gdLst>
                <a:gd name="T0" fmla="*/ 0 w 576"/>
                <a:gd name="T1" fmla="*/ 0 h 192"/>
                <a:gd name="T2" fmla="*/ 432 w 576"/>
                <a:gd name="T3" fmla="*/ 48 h 192"/>
                <a:gd name="T4" fmla="*/ 576 w 576"/>
                <a:gd name="T5" fmla="*/ 192 h 192"/>
                <a:gd name="T6" fmla="*/ 0 60000 65536"/>
                <a:gd name="T7" fmla="*/ 0 60000 65536"/>
                <a:gd name="T8" fmla="*/ 0 60000 65536"/>
              </a:gdLst>
              <a:ahLst/>
              <a:cxnLst>
                <a:cxn ang="T6">
                  <a:pos x="T0" y="T1"/>
                </a:cxn>
                <a:cxn ang="T7">
                  <a:pos x="T2" y="T3"/>
                </a:cxn>
                <a:cxn ang="T8">
                  <a:pos x="T4" y="T5"/>
                </a:cxn>
              </a:cxnLst>
              <a:rect l="0" t="0" r="r" b="b"/>
              <a:pathLst>
                <a:path w="576" h="192">
                  <a:moveTo>
                    <a:pt x="0" y="0"/>
                  </a:moveTo>
                  <a:cubicBezTo>
                    <a:pt x="168" y="8"/>
                    <a:pt x="336" y="16"/>
                    <a:pt x="432" y="48"/>
                  </a:cubicBezTo>
                  <a:cubicBezTo>
                    <a:pt x="528" y="80"/>
                    <a:pt x="552" y="136"/>
                    <a:pt x="576" y="192"/>
                  </a:cubicBezTo>
                </a:path>
              </a:pathLst>
            </a:custGeom>
            <a:noFill/>
            <a:ln w="38100" cmpd="sng">
              <a:solidFill>
                <a:srgbClr val="FF9933"/>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9264"/>
                                        </p:tgtEl>
                                        <p:attrNameLst>
                                          <p:attrName>style.visibility</p:attrName>
                                        </p:attrNameLst>
                                      </p:cBhvr>
                                      <p:to>
                                        <p:strVal val="visible"/>
                                      </p:to>
                                    </p:set>
                                    <p:anim calcmode="lin" valueType="num">
                                      <p:cBhvr additive="base">
                                        <p:cTn id="7" dur="500" fill="hold"/>
                                        <p:tgtEl>
                                          <p:spTgt spid="9264"/>
                                        </p:tgtEl>
                                        <p:attrNameLst>
                                          <p:attrName>ppt_x</p:attrName>
                                        </p:attrNameLst>
                                      </p:cBhvr>
                                      <p:tavLst>
                                        <p:tav tm="0">
                                          <p:val>
                                            <p:strVal val="#ppt_x"/>
                                          </p:val>
                                        </p:tav>
                                        <p:tav tm="100000">
                                          <p:val>
                                            <p:strVal val="#ppt_x"/>
                                          </p:val>
                                        </p:tav>
                                      </p:tavLst>
                                    </p:anim>
                                    <p:anim calcmode="lin" valueType="num">
                                      <p:cBhvr additive="base">
                                        <p:cTn id="8" dur="500" fill="hold"/>
                                        <p:tgtEl>
                                          <p:spTgt spid="926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5" presetClass="entr" presetSubtype="0" fill="hold" nodeType="clickEffect">
                                  <p:stCondLst>
                                    <p:cond delay="0"/>
                                  </p:stCondLst>
                                  <p:childTnLst>
                                    <p:set>
                                      <p:cBhvr>
                                        <p:cTn id="12" dur="1" fill="hold">
                                          <p:stCondLst>
                                            <p:cond delay="0"/>
                                          </p:stCondLst>
                                        </p:cTn>
                                        <p:tgtEl>
                                          <p:spTgt spid="9260"/>
                                        </p:tgtEl>
                                        <p:attrNameLst>
                                          <p:attrName>style.visibility</p:attrName>
                                        </p:attrNameLst>
                                      </p:cBhvr>
                                      <p:to>
                                        <p:strVal val="visible"/>
                                      </p:to>
                                    </p:set>
                                    <p:anim calcmode="lin" valueType="num">
                                      <p:cBhvr>
                                        <p:cTn id="13" dur="1000" fill="hold"/>
                                        <p:tgtEl>
                                          <p:spTgt spid="9260"/>
                                        </p:tgtEl>
                                        <p:attrNameLst>
                                          <p:attrName>ppt_w</p:attrName>
                                        </p:attrNameLst>
                                      </p:cBhvr>
                                      <p:tavLst>
                                        <p:tav tm="0">
                                          <p:val>
                                            <p:fltVal val="0"/>
                                          </p:val>
                                        </p:tav>
                                        <p:tav tm="100000">
                                          <p:val>
                                            <p:strVal val="#ppt_w"/>
                                          </p:val>
                                        </p:tav>
                                      </p:tavLst>
                                    </p:anim>
                                    <p:anim calcmode="lin" valueType="num">
                                      <p:cBhvr>
                                        <p:cTn id="14" dur="1000" fill="hold"/>
                                        <p:tgtEl>
                                          <p:spTgt spid="9260"/>
                                        </p:tgtEl>
                                        <p:attrNameLst>
                                          <p:attrName>ppt_h</p:attrName>
                                        </p:attrNameLst>
                                      </p:cBhvr>
                                      <p:tavLst>
                                        <p:tav tm="0">
                                          <p:val>
                                            <p:fltVal val="0"/>
                                          </p:val>
                                        </p:tav>
                                        <p:tav tm="100000">
                                          <p:val>
                                            <p:strVal val="#ppt_h"/>
                                          </p:val>
                                        </p:tav>
                                      </p:tavLst>
                                    </p:anim>
                                    <p:anim calcmode="lin" valueType="num">
                                      <p:cBhvr>
                                        <p:cTn id="15" dur="1000" fill="hold"/>
                                        <p:tgtEl>
                                          <p:spTgt spid="9260"/>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926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nodeType="clickEffect">
                                  <p:stCondLst>
                                    <p:cond delay="0"/>
                                  </p:stCondLst>
                                  <p:childTnLst>
                                    <p:set>
                                      <p:cBhvr>
                                        <p:cTn id="20" dur="1" fill="hold">
                                          <p:stCondLst>
                                            <p:cond delay="0"/>
                                          </p:stCondLst>
                                        </p:cTn>
                                        <p:tgtEl>
                                          <p:spTgt spid="9261"/>
                                        </p:tgtEl>
                                        <p:attrNameLst>
                                          <p:attrName>style.visibility</p:attrName>
                                        </p:attrNameLst>
                                      </p:cBhvr>
                                      <p:to>
                                        <p:strVal val="visible"/>
                                      </p:to>
                                    </p:set>
                                    <p:anim calcmode="lin" valueType="num">
                                      <p:cBhvr additive="base">
                                        <p:cTn id="21" dur="500" fill="hold"/>
                                        <p:tgtEl>
                                          <p:spTgt spid="9261"/>
                                        </p:tgtEl>
                                        <p:attrNameLst>
                                          <p:attrName>ppt_x</p:attrName>
                                        </p:attrNameLst>
                                      </p:cBhvr>
                                      <p:tavLst>
                                        <p:tav tm="0">
                                          <p:val>
                                            <p:strVal val="0-#ppt_w/2"/>
                                          </p:val>
                                        </p:tav>
                                        <p:tav tm="100000">
                                          <p:val>
                                            <p:strVal val="#ppt_x"/>
                                          </p:val>
                                        </p:tav>
                                      </p:tavLst>
                                    </p:anim>
                                    <p:anim calcmode="lin" valueType="num">
                                      <p:cBhvr additive="base">
                                        <p:cTn id="22" dur="500" fill="hold"/>
                                        <p:tgtEl>
                                          <p:spTgt spid="92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
          <p:cNvGrpSpPr>
            <a:grpSpLocks/>
          </p:cNvGrpSpPr>
          <p:nvPr/>
        </p:nvGrpSpPr>
        <p:grpSpPr bwMode="auto">
          <a:xfrm>
            <a:off x="1447800" y="5334000"/>
            <a:ext cx="1395413" cy="1038225"/>
            <a:chOff x="576" y="3456"/>
            <a:chExt cx="947" cy="654"/>
          </a:xfrm>
        </p:grpSpPr>
        <p:sp>
          <p:nvSpPr>
            <p:cNvPr id="2" name="Rectangle 3"/>
            <p:cNvSpPr>
              <a:spLocks noChangeArrowheads="1"/>
            </p:cNvSpPr>
            <p:nvPr/>
          </p:nvSpPr>
          <p:spPr bwMode="auto">
            <a:xfrm>
              <a:off x="576" y="3744"/>
              <a:ext cx="947"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i="1">
                  <a:solidFill>
                    <a:srgbClr val="FF3300"/>
                  </a:solidFill>
                </a:rPr>
                <a:t>Posti di lavoro</a:t>
              </a:r>
            </a:p>
            <a:p>
              <a:pPr eaLnBrk="1" hangingPunct="1"/>
              <a:r>
                <a:rPr lang="it-IT" altLang="it-IT" sz="1600" b="1" i="1">
                  <a:solidFill>
                    <a:srgbClr val="FF3300"/>
                  </a:solidFill>
                </a:rPr>
                <a:t>   disponibili</a:t>
              </a:r>
            </a:p>
          </p:txBody>
        </p:sp>
        <p:sp>
          <p:nvSpPr>
            <p:cNvPr id="10296" name="Line 4"/>
            <p:cNvSpPr>
              <a:spLocks noChangeShapeType="1"/>
            </p:cNvSpPr>
            <p:nvPr/>
          </p:nvSpPr>
          <p:spPr bwMode="auto">
            <a:xfrm>
              <a:off x="624" y="3456"/>
              <a:ext cx="528" cy="0"/>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97" name="Line 5"/>
            <p:cNvSpPr>
              <a:spLocks noChangeShapeType="1"/>
            </p:cNvSpPr>
            <p:nvPr/>
          </p:nvSpPr>
          <p:spPr bwMode="auto">
            <a:xfrm>
              <a:off x="864" y="3456"/>
              <a:ext cx="0" cy="336"/>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10243" name="Text Box 6"/>
          <p:cNvSpPr txBox="1">
            <a:spLocks noChangeArrowheads="1"/>
          </p:cNvSpPr>
          <p:nvPr/>
        </p:nvSpPr>
        <p:spPr bwMode="auto">
          <a:xfrm>
            <a:off x="838200" y="457200"/>
            <a:ext cx="7553325" cy="711200"/>
          </a:xfrm>
          <a:prstGeom prst="rect">
            <a:avLst/>
          </a:prstGeom>
          <a:solidFill>
            <a:srgbClr val="CCFFFF">
              <a:alpha val="50195"/>
            </a:srgbClr>
          </a:solidFill>
          <a:ln w="9525">
            <a:solidFill>
              <a:srgbClr val="00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u="sng"/>
              <a:t>Applicazione 1</a:t>
            </a:r>
            <a:r>
              <a:rPr lang="it-IT" altLang="it-IT" sz="2000"/>
              <a:t>: </a:t>
            </a:r>
            <a:r>
              <a:rPr lang="it-IT" altLang="it-IT" sz="2000" i="1"/>
              <a:t>il livelli minimi di salario sono una buona notizia per i lavoratori?</a:t>
            </a:r>
          </a:p>
        </p:txBody>
      </p:sp>
      <p:grpSp>
        <p:nvGrpSpPr>
          <p:cNvPr id="10247" name="Group 7"/>
          <p:cNvGrpSpPr>
            <a:grpSpLocks/>
          </p:cNvGrpSpPr>
          <p:nvPr/>
        </p:nvGrpSpPr>
        <p:grpSpPr bwMode="auto">
          <a:xfrm>
            <a:off x="762000" y="1600200"/>
            <a:ext cx="4765675" cy="4211638"/>
            <a:chOff x="96" y="1104"/>
            <a:chExt cx="3002" cy="2653"/>
          </a:xfrm>
        </p:grpSpPr>
        <p:grpSp>
          <p:nvGrpSpPr>
            <p:cNvPr id="10273" name="Group 8"/>
            <p:cNvGrpSpPr>
              <a:grpSpLocks/>
            </p:cNvGrpSpPr>
            <p:nvPr/>
          </p:nvGrpSpPr>
          <p:grpSpPr bwMode="auto">
            <a:xfrm>
              <a:off x="96" y="1680"/>
              <a:ext cx="2832" cy="250"/>
              <a:chOff x="2688" y="2592"/>
              <a:chExt cx="2592" cy="219"/>
            </a:xfrm>
          </p:grpSpPr>
          <p:sp>
            <p:nvSpPr>
              <p:cNvPr id="10293" name="Text Box 9"/>
              <p:cNvSpPr txBox="1">
                <a:spLocks noChangeArrowheads="1"/>
              </p:cNvSpPr>
              <p:nvPr/>
            </p:nvSpPr>
            <p:spPr bwMode="auto">
              <a:xfrm>
                <a:off x="2688" y="2592"/>
                <a:ext cx="36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b="1">
                    <a:solidFill>
                      <a:srgbClr val="FF3300"/>
                    </a:solidFill>
                    <a:latin typeface="Lucida Sans Unicode" pitchFamily="34" charset="0"/>
                  </a:rPr>
                  <a:t>P</a:t>
                </a:r>
                <a:r>
                  <a:rPr lang="it-IT" altLang="it-IT" sz="2000" b="1" baseline="-25000">
                    <a:solidFill>
                      <a:srgbClr val="FF3300"/>
                    </a:solidFill>
                    <a:latin typeface="Lucida Sans Unicode" pitchFamily="34" charset="0"/>
                  </a:rPr>
                  <a:t>min</a:t>
                </a:r>
              </a:p>
            </p:txBody>
          </p:sp>
          <p:sp>
            <p:nvSpPr>
              <p:cNvPr id="10294" name="Line 10"/>
              <p:cNvSpPr>
                <a:spLocks noChangeShapeType="1"/>
              </p:cNvSpPr>
              <p:nvPr/>
            </p:nvSpPr>
            <p:spPr bwMode="auto">
              <a:xfrm>
                <a:off x="3168" y="2736"/>
                <a:ext cx="2112" cy="0"/>
              </a:xfrm>
              <a:prstGeom prst="line">
                <a:avLst/>
              </a:prstGeom>
              <a:noFill/>
              <a:ln w="1905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3" name="Group 11"/>
            <p:cNvGrpSpPr>
              <a:grpSpLocks/>
            </p:cNvGrpSpPr>
            <p:nvPr/>
          </p:nvGrpSpPr>
          <p:grpSpPr bwMode="auto">
            <a:xfrm>
              <a:off x="288" y="1104"/>
              <a:ext cx="2810" cy="2653"/>
              <a:chOff x="288" y="1104"/>
              <a:chExt cx="2810" cy="2653"/>
            </a:xfrm>
          </p:grpSpPr>
          <p:grpSp>
            <p:nvGrpSpPr>
              <p:cNvPr id="10275" name="Group 12"/>
              <p:cNvGrpSpPr>
                <a:grpSpLocks/>
              </p:cNvGrpSpPr>
              <p:nvPr/>
            </p:nvGrpSpPr>
            <p:grpSpPr bwMode="auto">
              <a:xfrm>
                <a:off x="288" y="1104"/>
                <a:ext cx="2810" cy="2653"/>
                <a:chOff x="288" y="1104"/>
                <a:chExt cx="2810" cy="2653"/>
              </a:xfrm>
            </p:grpSpPr>
            <p:sp>
              <p:nvSpPr>
                <p:cNvPr id="10278" name="Rectangle 13"/>
                <p:cNvSpPr>
                  <a:spLocks noChangeArrowheads="1"/>
                </p:cNvSpPr>
                <p:nvPr/>
              </p:nvSpPr>
              <p:spPr bwMode="auto">
                <a:xfrm>
                  <a:off x="2160" y="3504"/>
                  <a:ext cx="29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S</a:t>
                  </a:r>
                </a:p>
              </p:txBody>
            </p:sp>
            <p:sp>
              <p:nvSpPr>
                <p:cNvPr id="10279" name="Rectangle 14"/>
                <p:cNvSpPr>
                  <a:spLocks noChangeArrowheads="1"/>
                </p:cNvSpPr>
                <p:nvPr/>
              </p:nvSpPr>
              <p:spPr bwMode="auto">
                <a:xfrm>
                  <a:off x="912" y="3504"/>
                  <a:ext cx="3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solidFill>
                        <a:srgbClr val="FF3300"/>
                      </a:solidFill>
                      <a:latin typeface="Lucida Sans Unicode" pitchFamily="34" charset="0"/>
                    </a:rPr>
                    <a:t>Q</a:t>
                  </a:r>
                  <a:r>
                    <a:rPr lang="it-IT" altLang="it-IT" sz="2000" baseline="-25000">
                      <a:solidFill>
                        <a:srgbClr val="FF3300"/>
                      </a:solidFill>
                      <a:latin typeface="Lucida Sans Unicode" pitchFamily="34" charset="0"/>
                    </a:rPr>
                    <a:t>D</a:t>
                  </a:r>
                </a:p>
              </p:txBody>
            </p:sp>
            <p:grpSp>
              <p:nvGrpSpPr>
                <p:cNvPr id="10280" name="Group 15"/>
                <p:cNvGrpSpPr>
                  <a:grpSpLocks/>
                </p:cNvGrpSpPr>
                <p:nvPr/>
              </p:nvGrpSpPr>
              <p:grpSpPr bwMode="auto">
                <a:xfrm>
                  <a:off x="288" y="1104"/>
                  <a:ext cx="2810" cy="2653"/>
                  <a:chOff x="288" y="1296"/>
                  <a:chExt cx="2572" cy="2331"/>
                </a:xfrm>
              </p:grpSpPr>
              <p:sp>
                <p:nvSpPr>
                  <p:cNvPr id="10281" name="Line 16"/>
                  <p:cNvSpPr>
                    <a:spLocks noChangeShapeType="1"/>
                  </p:cNvSpPr>
                  <p:nvPr/>
                </p:nvSpPr>
                <p:spPr bwMode="auto">
                  <a:xfrm>
                    <a:off x="576"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82" name="Line 17"/>
                  <p:cNvSpPr>
                    <a:spLocks noChangeShapeType="1"/>
                  </p:cNvSpPr>
                  <p:nvPr/>
                </p:nvSpPr>
                <p:spPr bwMode="auto">
                  <a:xfrm>
                    <a:off x="576" y="3360"/>
                    <a:ext cx="2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83" name="Line 18"/>
                  <p:cNvSpPr>
                    <a:spLocks noChangeShapeType="1"/>
                  </p:cNvSpPr>
                  <p:nvPr/>
                </p:nvSpPr>
                <p:spPr bwMode="auto">
                  <a:xfrm>
                    <a:off x="720" y="1776"/>
                    <a:ext cx="1824" cy="1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84" name="Line 19"/>
                  <p:cNvSpPr>
                    <a:spLocks noChangeShapeType="1"/>
                  </p:cNvSpPr>
                  <p:nvPr/>
                </p:nvSpPr>
                <p:spPr bwMode="auto">
                  <a:xfrm flipV="1">
                    <a:off x="768" y="1776"/>
                    <a:ext cx="1584" cy="115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 name="Text Box 20"/>
                  <p:cNvSpPr txBox="1">
                    <a:spLocks noChangeArrowheads="1"/>
                  </p:cNvSpPr>
                  <p:nvPr/>
                </p:nvSpPr>
                <p:spPr bwMode="auto">
                  <a:xfrm>
                    <a:off x="336" y="1296"/>
                    <a:ext cx="18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p>
                </p:txBody>
              </p:sp>
              <p:sp>
                <p:nvSpPr>
                  <p:cNvPr id="5" name="Text Box 21"/>
                  <p:cNvSpPr txBox="1">
                    <a:spLocks noChangeArrowheads="1"/>
                  </p:cNvSpPr>
                  <p:nvPr/>
                </p:nvSpPr>
                <p:spPr bwMode="auto">
                  <a:xfrm>
                    <a:off x="2640" y="3408"/>
                    <a:ext cx="220"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p>
                </p:txBody>
              </p:sp>
              <p:sp>
                <p:nvSpPr>
                  <p:cNvPr id="6" name="Text Box 22"/>
                  <p:cNvSpPr txBox="1">
                    <a:spLocks noChangeArrowheads="1"/>
                  </p:cNvSpPr>
                  <p:nvPr/>
                </p:nvSpPr>
                <p:spPr bwMode="auto">
                  <a:xfrm>
                    <a:off x="288" y="2208"/>
                    <a:ext cx="238"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P</a:t>
                    </a:r>
                    <a:r>
                      <a:rPr lang="it-IT" altLang="it-IT" sz="2000" baseline="-25000">
                        <a:latin typeface="Lucida Sans Unicode" pitchFamily="34" charset="0"/>
                      </a:rPr>
                      <a:t>E</a:t>
                    </a:r>
                  </a:p>
                </p:txBody>
              </p:sp>
              <p:sp>
                <p:nvSpPr>
                  <p:cNvPr id="10288" name="Rectangle 23"/>
                  <p:cNvSpPr>
                    <a:spLocks noChangeArrowheads="1"/>
                  </p:cNvSpPr>
                  <p:nvPr/>
                </p:nvSpPr>
                <p:spPr bwMode="auto">
                  <a:xfrm>
                    <a:off x="1392" y="3408"/>
                    <a:ext cx="271"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Q</a:t>
                    </a:r>
                    <a:r>
                      <a:rPr lang="it-IT" altLang="it-IT" sz="2000" baseline="-25000">
                        <a:latin typeface="Lucida Sans Unicode" pitchFamily="34" charset="0"/>
                      </a:rPr>
                      <a:t>E</a:t>
                    </a:r>
                  </a:p>
                </p:txBody>
              </p:sp>
              <p:sp>
                <p:nvSpPr>
                  <p:cNvPr id="10289" name="Text Box 24"/>
                  <p:cNvSpPr txBox="1">
                    <a:spLocks noChangeArrowheads="1"/>
                  </p:cNvSpPr>
                  <p:nvPr/>
                </p:nvSpPr>
                <p:spPr bwMode="auto">
                  <a:xfrm>
                    <a:off x="2400" y="1632"/>
                    <a:ext cx="185"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S</a:t>
                    </a:r>
                  </a:p>
                </p:txBody>
              </p:sp>
              <p:sp>
                <p:nvSpPr>
                  <p:cNvPr id="10290" name="Text Box 25"/>
                  <p:cNvSpPr txBox="1">
                    <a:spLocks noChangeArrowheads="1"/>
                  </p:cNvSpPr>
                  <p:nvPr/>
                </p:nvSpPr>
                <p:spPr bwMode="auto">
                  <a:xfrm>
                    <a:off x="2544" y="2880"/>
                    <a:ext cx="216" cy="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000">
                        <a:latin typeface="Lucida Sans Unicode" pitchFamily="34" charset="0"/>
                      </a:rPr>
                      <a:t>D</a:t>
                    </a:r>
                  </a:p>
                </p:txBody>
              </p:sp>
              <p:sp>
                <p:nvSpPr>
                  <p:cNvPr id="10291" name="Line 26"/>
                  <p:cNvSpPr>
                    <a:spLocks noChangeShapeType="1"/>
                  </p:cNvSpPr>
                  <p:nvPr/>
                </p:nvSpPr>
                <p:spPr bwMode="auto">
                  <a:xfrm flipH="1">
                    <a:off x="576" y="2352"/>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92" name="Line 27"/>
                  <p:cNvSpPr>
                    <a:spLocks noChangeShapeType="1"/>
                  </p:cNvSpPr>
                  <p:nvPr/>
                </p:nvSpPr>
                <p:spPr bwMode="auto">
                  <a:xfrm>
                    <a:off x="1584" y="2352"/>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
            <p:nvSpPr>
              <p:cNvPr id="10276" name="Line 28"/>
              <p:cNvSpPr>
                <a:spLocks noChangeShapeType="1"/>
              </p:cNvSpPr>
              <p:nvPr/>
            </p:nvSpPr>
            <p:spPr bwMode="auto">
              <a:xfrm>
                <a:off x="1056" y="1872"/>
                <a:ext cx="0" cy="158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77" name="Line 29"/>
              <p:cNvSpPr>
                <a:spLocks noChangeShapeType="1"/>
              </p:cNvSpPr>
              <p:nvPr/>
            </p:nvSpPr>
            <p:spPr bwMode="auto">
              <a:xfrm>
                <a:off x="2304" y="1824"/>
                <a:ext cx="0" cy="163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nvGrpSpPr>
          <p:cNvPr id="10270" name="Group 30"/>
          <p:cNvGrpSpPr>
            <a:grpSpLocks/>
          </p:cNvGrpSpPr>
          <p:nvPr/>
        </p:nvGrpSpPr>
        <p:grpSpPr bwMode="auto">
          <a:xfrm>
            <a:off x="3276600" y="2743200"/>
            <a:ext cx="2271713" cy="869950"/>
            <a:chOff x="1680" y="1824"/>
            <a:chExt cx="1431" cy="548"/>
          </a:xfrm>
        </p:grpSpPr>
        <p:sp>
          <p:nvSpPr>
            <p:cNvPr id="7" name="Rectangle 31"/>
            <p:cNvSpPr>
              <a:spLocks noChangeArrowheads="1"/>
            </p:cNvSpPr>
            <p:nvPr/>
          </p:nvSpPr>
          <p:spPr bwMode="auto">
            <a:xfrm>
              <a:off x="2064" y="2160"/>
              <a:ext cx="104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i="1">
                  <a:solidFill>
                    <a:srgbClr val="FF9933"/>
                  </a:solidFill>
                </a:rPr>
                <a:t>lavoratori “pigri”</a:t>
              </a:r>
            </a:p>
          </p:txBody>
        </p:sp>
        <p:sp>
          <p:nvSpPr>
            <p:cNvPr id="10271" name="Line 32"/>
            <p:cNvSpPr>
              <a:spLocks noChangeShapeType="1"/>
            </p:cNvSpPr>
            <p:nvPr/>
          </p:nvSpPr>
          <p:spPr bwMode="auto">
            <a:xfrm flipV="1">
              <a:off x="1680" y="1824"/>
              <a:ext cx="624" cy="480"/>
            </a:xfrm>
            <a:prstGeom prst="line">
              <a:avLst/>
            </a:prstGeom>
            <a:noFill/>
            <a:ln w="57150">
              <a:solidFill>
                <a:srgbClr val="FF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72" name="Freeform 33"/>
            <p:cNvSpPr>
              <a:spLocks/>
            </p:cNvSpPr>
            <p:nvPr/>
          </p:nvSpPr>
          <p:spPr bwMode="auto">
            <a:xfrm>
              <a:off x="2016" y="2016"/>
              <a:ext cx="576" cy="192"/>
            </a:xfrm>
            <a:custGeom>
              <a:avLst/>
              <a:gdLst>
                <a:gd name="T0" fmla="*/ 0 w 576"/>
                <a:gd name="T1" fmla="*/ 0 h 192"/>
                <a:gd name="T2" fmla="*/ 432 w 576"/>
                <a:gd name="T3" fmla="*/ 48 h 192"/>
                <a:gd name="T4" fmla="*/ 576 w 576"/>
                <a:gd name="T5" fmla="*/ 192 h 192"/>
                <a:gd name="T6" fmla="*/ 0 60000 65536"/>
                <a:gd name="T7" fmla="*/ 0 60000 65536"/>
                <a:gd name="T8" fmla="*/ 0 60000 65536"/>
              </a:gdLst>
              <a:ahLst/>
              <a:cxnLst>
                <a:cxn ang="T6">
                  <a:pos x="T0" y="T1"/>
                </a:cxn>
                <a:cxn ang="T7">
                  <a:pos x="T2" y="T3"/>
                </a:cxn>
                <a:cxn ang="T8">
                  <a:pos x="T4" y="T5"/>
                </a:cxn>
              </a:cxnLst>
              <a:rect l="0" t="0" r="r" b="b"/>
              <a:pathLst>
                <a:path w="576" h="192">
                  <a:moveTo>
                    <a:pt x="0" y="0"/>
                  </a:moveTo>
                  <a:cubicBezTo>
                    <a:pt x="168" y="8"/>
                    <a:pt x="336" y="16"/>
                    <a:pt x="432" y="48"/>
                  </a:cubicBezTo>
                  <a:cubicBezTo>
                    <a:pt x="528" y="80"/>
                    <a:pt x="552" y="136"/>
                    <a:pt x="576" y="192"/>
                  </a:cubicBezTo>
                </a:path>
              </a:pathLst>
            </a:custGeom>
            <a:noFill/>
            <a:ln w="38100" cmpd="sng">
              <a:solidFill>
                <a:srgbClr val="FF9933"/>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10274" name="Text Box 34"/>
          <p:cNvSpPr txBox="1">
            <a:spLocks noChangeArrowheads="1"/>
          </p:cNvSpPr>
          <p:nvPr/>
        </p:nvSpPr>
        <p:spPr bwMode="auto">
          <a:xfrm>
            <a:off x="6858000" y="1524000"/>
            <a:ext cx="944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t>tempo</a:t>
            </a:r>
          </a:p>
        </p:txBody>
      </p:sp>
      <p:grpSp>
        <p:nvGrpSpPr>
          <p:cNvPr id="10285" name="Group 45"/>
          <p:cNvGrpSpPr>
            <a:grpSpLocks/>
          </p:cNvGrpSpPr>
          <p:nvPr/>
        </p:nvGrpSpPr>
        <p:grpSpPr bwMode="auto">
          <a:xfrm>
            <a:off x="6248400" y="1981200"/>
            <a:ext cx="2486025" cy="762000"/>
            <a:chOff x="3936" y="1248"/>
            <a:chExt cx="1566" cy="480"/>
          </a:xfrm>
        </p:grpSpPr>
        <p:sp>
          <p:nvSpPr>
            <p:cNvPr id="10266" name="Text Box 35"/>
            <p:cNvSpPr txBox="1">
              <a:spLocks noChangeArrowheads="1"/>
            </p:cNvSpPr>
            <p:nvPr/>
          </p:nvSpPr>
          <p:spPr bwMode="auto">
            <a:xfrm>
              <a:off x="3936" y="1440"/>
              <a:ext cx="44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t>ozio</a:t>
              </a:r>
            </a:p>
          </p:txBody>
        </p:sp>
        <p:sp>
          <p:nvSpPr>
            <p:cNvPr id="10267" name="Text Box 36"/>
            <p:cNvSpPr txBox="1">
              <a:spLocks noChangeArrowheads="1"/>
            </p:cNvSpPr>
            <p:nvPr/>
          </p:nvSpPr>
          <p:spPr bwMode="auto">
            <a:xfrm>
              <a:off x="4896" y="1440"/>
              <a:ext cx="60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t>lavoro</a:t>
              </a:r>
            </a:p>
          </p:txBody>
        </p:sp>
        <p:sp>
          <p:nvSpPr>
            <p:cNvPr id="10268" name="Line 39"/>
            <p:cNvSpPr>
              <a:spLocks noChangeShapeType="1"/>
            </p:cNvSpPr>
            <p:nvPr/>
          </p:nvSpPr>
          <p:spPr bwMode="auto">
            <a:xfrm flipH="1">
              <a:off x="4224" y="1248"/>
              <a:ext cx="336"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69" name="Line 40"/>
            <p:cNvSpPr>
              <a:spLocks noChangeShapeType="1"/>
            </p:cNvSpPr>
            <p:nvPr/>
          </p:nvSpPr>
          <p:spPr bwMode="auto">
            <a:xfrm>
              <a:off x="4704" y="1248"/>
              <a:ext cx="432"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0286" name="Group 46"/>
          <p:cNvGrpSpPr>
            <a:grpSpLocks/>
          </p:cNvGrpSpPr>
          <p:nvPr/>
        </p:nvGrpSpPr>
        <p:grpSpPr bwMode="auto">
          <a:xfrm>
            <a:off x="6096000" y="2667000"/>
            <a:ext cx="3000375" cy="990600"/>
            <a:chOff x="3840" y="1680"/>
            <a:chExt cx="1890" cy="624"/>
          </a:xfrm>
        </p:grpSpPr>
        <p:sp>
          <p:nvSpPr>
            <p:cNvPr id="10262" name="Text Box 37"/>
            <p:cNvSpPr txBox="1">
              <a:spLocks noChangeArrowheads="1"/>
            </p:cNvSpPr>
            <p:nvPr/>
          </p:nvSpPr>
          <p:spPr bwMode="auto">
            <a:xfrm>
              <a:off x="3840" y="2016"/>
              <a:ext cx="56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t>utilità</a:t>
              </a:r>
            </a:p>
          </p:txBody>
        </p:sp>
        <p:sp>
          <p:nvSpPr>
            <p:cNvPr id="10263" name="Text Box 38"/>
            <p:cNvSpPr txBox="1">
              <a:spLocks noChangeArrowheads="1"/>
            </p:cNvSpPr>
            <p:nvPr/>
          </p:nvSpPr>
          <p:spPr bwMode="auto">
            <a:xfrm>
              <a:off x="4944" y="2016"/>
              <a:ext cx="7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2400"/>
                <a:t>disutilità</a:t>
              </a:r>
            </a:p>
          </p:txBody>
        </p:sp>
        <p:sp>
          <p:nvSpPr>
            <p:cNvPr id="10264" name="Line 41"/>
            <p:cNvSpPr>
              <a:spLocks noChangeShapeType="1"/>
            </p:cNvSpPr>
            <p:nvPr/>
          </p:nvSpPr>
          <p:spPr bwMode="auto">
            <a:xfrm flipH="1">
              <a:off x="4128" y="1728"/>
              <a:ext cx="48"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65" name="Line 42"/>
            <p:cNvSpPr>
              <a:spLocks noChangeShapeType="1"/>
            </p:cNvSpPr>
            <p:nvPr/>
          </p:nvSpPr>
          <p:spPr bwMode="auto">
            <a:xfrm>
              <a:off x="5184" y="1680"/>
              <a:ext cx="144" cy="38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0287" name="Group 47"/>
          <p:cNvGrpSpPr>
            <a:grpSpLocks/>
          </p:cNvGrpSpPr>
          <p:nvPr/>
        </p:nvGrpSpPr>
        <p:grpSpPr bwMode="auto">
          <a:xfrm>
            <a:off x="5791200" y="3733800"/>
            <a:ext cx="3200400" cy="2038350"/>
            <a:chOff x="3648" y="2352"/>
            <a:chExt cx="2016" cy="1284"/>
          </a:xfrm>
        </p:grpSpPr>
        <p:sp>
          <p:nvSpPr>
            <p:cNvPr id="10260" name="AutoShape 43"/>
            <p:cNvSpPr>
              <a:spLocks noChangeArrowheads="1"/>
            </p:cNvSpPr>
            <p:nvPr/>
          </p:nvSpPr>
          <p:spPr bwMode="auto">
            <a:xfrm>
              <a:off x="4608" y="2352"/>
              <a:ext cx="192" cy="432"/>
            </a:xfrm>
            <a:prstGeom prst="downArrow">
              <a:avLst>
                <a:gd name="adj1" fmla="val 50000"/>
                <a:gd name="adj2" fmla="val 5625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0261" name="Text Box 44"/>
            <p:cNvSpPr txBox="1">
              <a:spLocks noChangeArrowheads="1"/>
            </p:cNvSpPr>
            <p:nvPr/>
          </p:nvSpPr>
          <p:spPr bwMode="auto">
            <a:xfrm>
              <a:off x="3648" y="2808"/>
              <a:ext cx="2016" cy="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algn="just" eaLnBrk="1" hangingPunct="1"/>
              <a:r>
                <a:rPr lang="it-IT" altLang="it-IT" sz="1600" i="1"/>
                <a:t>Se il salario compensa la disutilità il lavoratore massimizza il benessere lavorando, altrimenti massimizza il proprio benessere preferendo la disoccupazione</a:t>
              </a:r>
            </a:p>
          </p:txBody>
        </p:sp>
      </p:grpSp>
      <p:grpSp>
        <p:nvGrpSpPr>
          <p:cNvPr id="10295" name="Group 55"/>
          <p:cNvGrpSpPr>
            <a:grpSpLocks/>
          </p:cNvGrpSpPr>
          <p:nvPr/>
        </p:nvGrpSpPr>
        <p:grpSpPr bwMode="auto">
          <a:xfrm>
            <a:off x="2133600" y="1600200"/>
            <a:ext cx="3302000" cy="2590800"/>
            <a:chOff x="1344" y="1008"/>
            <a:chExt cx="2080" cy="1632"/>
          </a:xfrm>
        </p:grpSpPr>
        <p:sp>
          <p:nvSpPr>
            <p:cNvPr id="10255" name="AutoShape 49"/>
            <p:cNvSpPr>
              <a:spLocks noChangeArrowheads="1"/>
            </p:cNvSpPr>
            <p:nvPr/>
          </p:nvSpPr>
          <p:spPr bwMode="auto">
            <a:xfrm rot="5400000">
              <a:off x="1320" y="1896"/>
              <a:ext cx="864" cy="624"/>
            </a:xfrm>
            <a:prstGeom prst="triangle">
              <a:avLst>
                <a:gd name="adj" fmla="val 5000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endParaRPr lang="it-IT" altLang="it-IT"/>
            </a:p>
          </p:txBody>
        </p:sp>
        <p:sp>
          <p:nvSpPr>
            <p:cNvPr id="10256" name="Rectangle 50"/>
            <p:cNvSpPr>
              <a:spLocks noChangeArrowheads="1"/>
            </p:cNvSpPr>
            <p:nvPr/>
          </p:nvSpPr>
          <p:spPr bwMode="auto">
            <a:xfrm>
              <a:off x="1344" y="1008"/>
              <a:ext cx="80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i="1">
                  <a:solidFill>
                    <a:srgbClr val="3366FF"/>
                  </a:solidFill>
                </a:rPr>
                <a:t>perdita secca</a:t>
              </a:r>
            </a:p>
          </p:txBody>
        </p:sp>
        <p:sp>
          <p:nvSpPr>
            <p:cNvPr id="10257" name="Line 51"/>
            <p:cNvSpPr>
              <a:spLocks noChangeShapeType="1"/>
            </p:cNvSpPr>
            <p:nvPr/>
          </p:nvSpPr>
          <p:spPr bwMode="auto">
            <a:xfrm flipH="1">
              <a:off x="1584" y="1200"/>
              <a:ext cx="144" cy="912"/>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58" name="Line 53"/>
            <p:cNvSpPr>
              <a:spLocks noChangeShapeType="1"/>
            </p:cNvSpPr>
            <p:nvPr/>
          </p:nvSpPr>
          <p:spPr bwMode="auto">
            <a:xfrm>
              <a:off x="2160" y="1152"/>
              <a:ext cx="288"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59" name="Rectangle 54"/>
            <p:cNvSpPr>
              <a:spLocks noChangeArrowheads="1"/>
            </p:cNvSpPr>
            <p:nvPr/>
          </p:nvSpPr>
          <p:spPr bwMode="auto">
            <a:xfrm>
              <a:off x="2448" y="1008"/>
              <a:ext cx="9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i="1">
                  <a:solidFill>
                    <a:srgbClr val="3366FF"/>
                  </a:solidFill>
                </a:rPr>
                <a:t>Mercato illegale</a:t>
              </a:r>
            </a:p>
          </p:txBody>
        </p:sp>
      </p:grpSp>
      <p:grpSp>
        <p:nvGrpSpPr>
          <p:cNvPr id="10299" name="Group 59"/>
          <p:cNvGrpSpPr>
            <a:grpSpLocks/>
          </p:cNvGrpSpPr>
          <p:nvPr/>
        </p:nvGrpSpPr>
        <p:grpSpPr bwMode="auto">
          <a:xfrm>
            <a:off x="2362200" y="5334000"/>
            <a:ext cx="3654425" cy="946150"/>
            <a:chOff x="1488" y="3360"/>
            <a:chExt cx="2302" cy="596"/>
          </a:xfrm>
        </p:grpSpPr>
        <p:sp>
          <p:nvSpPr>
            <p:cNvPr id="10252" name="Line 56"/>
            <p:cNvSpPr>
              <a:spLocks noChangeShapeType="1"/>
            </p:cNvSpPr>
            <p:nvPr/>
          </p:nvSpPr>
          <p:spPr bwMode="auto">
            <a:xfrm>
              <a:off x="1488" y="3360"/>
              <a:ext cx="1200" cy="0"/>
            </a:xfrm>
            <a:prstGeom prst="line">
              <a:avLst/>
            </a:prstGeom>
            <a:noFill/>
            <a:ln w="38100">
              <a:solidFill>
                <a:srgbClr val="CC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53" name="Rectangle 57"/>
            <p:cNvSpPr>
              <a:spLocks noChangeArrowheads="1"/>
            </p:cNvSpPr>
            <p:nvPr/>
          </p:nvSpPr>
          <p:spPr bwMode="auto">
            <a:xfrm>
              <a:off x="2160" y="3744"/>
              <a:ext cx="163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imes New Roman" charset="0"/>
                </a:defRPr>
              </a:lvl1pPr>
              <a:lvl2pPr marL="742950" indent="-285750" eaLnBrk="0" hangingPunct="0">
                <a:defRPr>
                  <a:solidFill>
                    <a:schemeClr val="tx1"/>
                  </a:solidFill>
                  <a:latin typeface="Times New Roman" charset="0"/>
                </a:defRPr>
              </a:lvl2pPr>
              <a:lvl3pPr marL="1143000" indent="-228600" eaLnBrk="0" hangingPunct="0">
                <a:defRPr>
                  <a:solidFill>
                    <a:schemeClr val="tx1"/>
                  </a:solidFill>
                  <a:latin typeface="Times New Roman" charset="0"/>
                </a:defRPr>
              </a:lvl3pPr>
              <a:lvl4pPr marL="1600200" indent="-228600" eaLnBrk="0" hangingPunct="0">
                <a:defRPr>
                  <a:solidFill>
                    <a:schemeClr val="tx1"/>
                  </a:solidFill>
                  <a:latin typeface="Times New Roman" charset="0"/>
                </a:defRPr>
              </a:lvl4pPr>
              <a:lvl5pPr marL="2057400" indent="-228600" eaLnBrk="0" hangingPunct="0">
                <a:defRPr>
                  <a:solidFill>
                    <a:schemeClr val="tx1"/>
                  </a:solidFill>
                  <a:latin typeface="Times New Roman" charset="0"/>
                </a:defRPr>
              </a:lvl5pPr>
              <a:lvl6pPr marL="2514600" indent="-228600" eaLnBrk="0" fontAlgn="base" hangingPunct="0">
                <a:spcBef>
                  <a:spcPct val="0"/>
                </a:spcBef>
                <a:spcAft>
                  <a:spcPct val="0"/>
                </a:spcAft>
                <a:defRPr>
                  <a:solidFill>
                    <a:schemeClr val="tx1"/>
                  </a:solidFill>
                  <a:latin typeface="Times New Roman" charset="0"/>
                </a:defRPr>
              </a:lvl6pPr>
              <a:lvl7pPr marL="2971800" indent="-228600" eaLnBrk="0" fontAlgn="base" hangingPunct="0">
                <a:spcBef>
                  <a:spcPct val="0"/>
                </a:spcBef>
                <a:spcAft>
                  <a:spcPct val="0"/>
                </a:spcAft>
                <a:defRPr>
                  <a:solidFill>
                    <a:schemeClr val="tx1"/>
                  </a:solidFill>
                  <a:latin typeface="Times New Roman" charset="0"/>
                </a:defRPr>
              </a:lvl7pPr>
              <a:lvl8pPr marL="3429000" indent="-228600" eaLnBrk="0" fontAlgn="base" hangingPunct="0">
                <a:spcBef>
                  <a:spcPct val="0"/>
                </a:spcBef>
                <a:spcAft>
                  <a:spcPct val="0"/>
                </a:spcAft>
                <a:defRPr>
                  <a:solidFill>
                    <a:schemeClr val="tx1"/>
                  </a:solidFill>
                  <a:latin typeface="Times New Roman" charset="0"/>
                </a:defRPr>
              </a:lvl8pPr>
              <a:lvl9pPr marL="3886200" indent="-228600" eaLnBrk="0" fontAlgn="base" hangingPunct="0">
                <a:spcBef>
                  <a:spcPct val="0"/>
                </a:spcBef>
                <a:spcAft>
                  <a:spcPct val="0"/>
                </a:spcAft>
                <a:defRPr>
                  <a:solidFill>
                    <a:schemeClr val="tx1"/>
                  </a:solidFill>
                  <a:latin typeface="Times New Roman" charset="0"/>
                </a:defRPr>
              </a:lvl9pPr>
            </a:lstStyle>
            <a:p>
              <a:pPr eaLnBrk="1" hangingPunct="1"/>
              <a:r>
                <a:rPr lang="it-IT" altLang="it-IT" sz="1600" b="1" i="1">
                  <a:solidFill>
                    <a:srgbClr val="990099"/>
                  </a:solidFill>
                </a:rPr>
                <a:t>Disoccupazione involontaria</a:t>
              </a:r>
            </a:p>
          </p:txBody>
        </p:sp>
        <p:sp>
          <p:nvSpPr>
            <p:cNvPr id="10254" name="Line 58"/>
            <p:cNvSpPr>
              <a:spLocks noChangeShapeType="1"/>
            </p:cNvSpPr>
            <p:nvPr/>
          </p:nvSpPr>
          <p:spPr bwMode="auto">
            <a:xfrm>
              <a:off x="2112" y="3360"/>
              <a:ext cx="528" cy="432"/>
            </a:xfrm>
            <a:prstGeom prst="line">
              <a:avLst/>
            </a:prstGeom>
            <a:noFill/>
            <a:ln w="28575">
              <a:solidFill>
                <a:srgbClr val="CC00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0274"/>
                                        </p:tgtEl>
                                        <p:attrNameLst>
                                          <p:attrName>style.visibility</p:attrName>
                                        </p:attrNameLst>
                                      </p:cBhvr>
                                      <p:to>
                                        <p:strVal val="visible"/>
                                      </p:to>
                                    </p:set>
                                    <p:animEffect transition="in" filter="wipe(right)">
                                      <p:cBhvr>
                                        <p:cTn id="7" dur="500"/>
                                        <p:tgtEl>
                                          <p:spTgt spid="102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0285"/>
                                        </p:tgtEl>
                                        <p:attrNameLst>
                                          <p:attrName>style.visibility</p:attrName>
                                        </p:attrNameLst>
                                      </p:cBhvr>
                                      <p:to>
                                        <p:strVal val="visible"/>
                                      </p:to>
                                    </p:set>
                                    <p:anim calcmode="lin" valueType="num">
                                      <p:cBhvr additive="base">
                                        <p:cTn id="12" dur="500" fill="hold"/>
                                        <p:tgtEl>
                                          <p:spTgt spid="10285"/>
                                        </p:tgtEl>
                                        <p:attrNameLst>
                                          <p:attrName>ppt_x</p:attrName>
                                        </p:attrNameLst>
                                      </p:cBhvr>
                                      <p:tavLst>
                                        <p:tav tm="0">
                                          <p:val>
                                            <p:strVal val="#ppt_x"/>
                                          </p:val>
                                        </p:tav>
                                        <p:tav tm="100000">
                                          <p:val>
                                            <p:strVal val="#ppt_x"/>
                                          </p:val>
                                        </p:tav>
                                      </p:tavLst>
                                    </p:anim>
                                    <p:anim calcmode="lin" valueType="num">
                                      <p:cBhvr additive="base">
                                        <p:cTn id="13" dur="500" fill="hold"/>
                                        <p:tgtEl>
                                          <p:spTgt spid="10285"/>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0286"/>
                                        </p:tgtEl>
                                        <p:attrNameLst>
                                          <p:attrName>style.visibility</p:attrName>
                                        </p:attrNameLst>
                                      </p:cBhvr>
                                      <p:to>
                                        <p:strVal val="visible"/>
                                      </p:to>
                                    </p:set>
                                    <p:anim calcmode="lin" valueType="num">
                                      <p:cBhvr additive="base">
                                        <p:cTn id="18" dur="500" fill="hold"/>
                                        <p:tgtEl>
                                          <p:spTgt spid="10286"/>
                                        </p:tgtEl>
                                        <p:attrNameLst>
                                          <p:attrName>ppt_x</p:attrName>
                                        </p:attrNameLst>
                                      </p:cBhvr>
                                      <p:tavLst>
                                        <p:tav tm="0">
                                          <p:val>
                                            <p:strVal val="#ppt_x"/>
                                          </p:val>
                                        </p:tav>
                                        <p:tav tm="100000">
                                          <p:val>
                                            <p:strVal val="#ppt_x"/>
                                          </p:val>
                                        </p:tav>
                                      </p:tavLst>
                                    </p:anim>
                                    <p:anim calcmode="lin" valueType="num">
                                      <p:cBhvr additive="base">
                                        <p:cTn id="19" dur="500" fill="hold"/>
                                        <p:tgtEl>
                                          <p:spTgt spid="10286"/>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10287"/>
                                        </p:tgtEl>
                                        <p:attrNameLst>
                                          <p:attrName>style.visibility</p:attrName>
                                        </p:attrNameLst>
                                      </p:cBhvr>
                                      <p:to>
                                        <p:strVal val="visible"/>
                                      </p:to>
                                    </p:set>
                                    <p:anim calcmode="lin" valueType="num">
                                      <p:cBhvr additive="base">
                                        <p:cTn id="24" dur="500" fill="hold"/>
                                        <p:tgtEl>
                                          <p:spTgt spid="10287"/>
                                        </p:tgtEl>
                                        <p:attrNameLst>
                                          <p:attrName>ppt_x</p:attrName>
                                        </p:attrNameLst>
                                      </p:cBhvr>
                                      <p:tavLst>
                                        <p:tav tm="0">
                                          <p:val>
                                            <p:strVal val="#ppt_x"/>
                                          </p:val>
                                        </p:tav>
                                        <p:tav tm="100000">
                                          <p:val>
                                            <p:strVal val="#ppt_x"/>
                                          </p:val>
                                        </p:tav>
                                      </p:tavLst>
                                    </p:anim>
                                    <p:anim calcmode="lin" valueType="num">
                                      <p:cBhvr additive="base">
                                        <p:cTn id="25" dur="500" fill="hold"/>
                                        <p:tgtEl>
                                          <p:spTgt spid="10287"/>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10247"/>
                                        </p:tgtEl>
                                        <p:attrNameLst>
                                          <p:attrName>style.visibility</p:attrName>
                                        </p:attrNameLst>
                                      </p:cBhvr>
                                      <p:to>
                                        <p:strVal val="visible"/>
                                      </p:to>
                                    </p:set>
                                    <p:animEffect transition="in" filter="dissolve">
                                      <p:cBhvr>
                                        <p:cTn id="30" dur="500"/>
                                        <p:tgtEl>
                                          <p:spTgt spid="1024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5" presetClass="entr" presetSubtype="0" fill="hold" nodeType="clickEffect">
                                  <p:stCondLst>
                                    <p:cond delay="0"/>
                                  </p:stCondLst>
                                  <p:childTnLst>
                                    <p:set>
                                      <p:cBhvr>
                                        <p:cTn id="34" dur="1" fill="hold">
                                          <p:stCondLst>
                                            <p:cond delay="0"/>
                                          </p:stCondLst>
                                        </p:cTn>
                                        <p:tgtEl>
                                          <p:spTgt spid="10242"/>
                                        </p:tgtEl>
                                        <p:attrNameLst>
                                          <p:attrName>style.visibility</p:attrName>
                                        </p:attrNameLst>
                                      </p:cBhvr>
                                      <p:to>
                                        <p:strVal val="visible"/>
                                      </p:to>
                                    </p:set>
                                    <p:anim calcmode="lin" valueType="num">
                                      <p:cBhvr>
                                        <p:cTn id="35" dur="1000" fill="hold"/>
                                        <p:tgtEl>
                                          <p:spTgt spid="10242"/>
                                        </p:tgtEl>
                                        <p:attrNameLst>
                                          <p:attrName>ppt_w</p:attrName>
                                        </p:attrNameLst>
                                      </p:cBhvr>
                                      <p:tavLst>
                                        <p:tav tm="0">
                                          <p:val>
                                            <p:fltVal val="0"/>
                                          </p:val>
                                        </p:tav>
                                        <p:tav tm="100000">
                                          <p:val>
                                            <p:strVal val="#ppt_w"/>
                                          </p:val>
                                        </p:tav>
                                      </p:tavLst>
                                    </p:anim>
                                    <p:anim calcmode="lin" valueType="num">
                                      <p:cBhvr>
                                        <p:cTn id="36" dur="1000" fill="hold"/>
                                        <p:tgtEl>
                                          <p:spTgt spid="10242"/>
                                        </p:tgtEl>
                                        <p:attrNameLst>
                                          <p:attrName>ppt_h</p:attrName>
                                        </p:attrNameLst>
                                      </p:cBhvr>
                                      <p:tavLst>
                                        <p:tav tm="0">
                                          <p:val>
                                            <p:fltVal val="0"/>
                                          </p:val>
                                        </p:tav>
                                        <p:tav tm="100000">
                                          <p:val>
                                            <p:strVal val="#ppt_h"/>
                                          </p:val>
                                        </p:tav>
                                      </p:tavLst>
                                    </p:anim>
                                    <p:anim calcmode="lin" valueType="num">
                                      <p:cBhvr>
                                        <p:cTn id="37" dur="1000" fill="hold"/>
                                        <p:tgtEl>
                                          <p:spTgt spid="10242"/>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1024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5" presetClass="entr" presetSubtype="0" fill="hold" nodeType="clickEffect">
                                  <p:stCondLst>
                                    <p:cond delay="0"/>
                                  </p:stCondLst>
                                  <p:childTnLst>
                                    <p:set>
                                      <p:cBhvr>
                                        <p:cTn id="42" dur="1" fill="hold">
                                          <p:stCondLst>
                                            <p:cond delay="0"/>
                                          </p:stCondLst>
                                        </p:cTn>
                                        <p:tgtEl>
                                          <p:spTgt spid="10299"/>
                                        </p:tgtEl>
                                        <p:attrNameLst>
                                          <p:attrName>style.visibility</p:attrName>
                                        </p:attrNameLst>
                                      </p:cBhvr>
                                      <p:to>
                                        <p:strVal val="visible"/>
                                      </p:to>
                                    </p:set>
                                    <p:anim calcmode="lin" valueType="num">
                                      <p:cBhvr>
                                        <p:cTn id="43" dur="1000" fill="hold"/>
                                        <p:tgtEl>
                                          <p:spTgt spid="10299"/>
                                        </p:tgtEl>
                                        <p:attrNameLst>
                                          <p:attrName>ppt_w</p:attrName>
                                        </p:attrNameLst>
                                      </p:cBhvr>
                                      <p:tavLst>
                                        <p:tav tm="0">
                                          <p:val>
                                            <p:fltVal val="0"/>
                                          </p:val>
                                        </p:tav>
                                        <p:tav tm="100000">
                                          <p:val>
                                            <p:strVal val="#ppt_w"/>
                                          </p:val>
                                        </p:tav>
                                      </p:tavLst>
                                    </p:anim>
                                    <p:anim calcmode="lin" valueType="num">
                                      <p:cBhvr>
                                        <p:cTn id="44" dur="1000" fill="hold"/>
                                        <p:tgtEl>
                                          <p:spTgt spid="10299"/>
                                        </p:tgtEl>
                                        <p:attrNameLst>
                                          <p:attrName>ppt_h</p:attrName>
                                        </p:attrNameLst>
                                      </p:cBhvr>
                                      <p:tavLst>
                                        <p:tav tm="0">
                                          <p:val>
                                            <p:fltVal val="0"/>
                                          </p:val>
                                        </p:tav>
                                        <p:tav tm="100000">
                                          <p:val>
                                            <p:strVal val="#ppt_h"/>
                                          </p:val>
                                        </p:tav>
                                      </p:tavLst>
                                    </p:anim>
                                    <p:anim calcmode="lin" valueType="num">
                                      <p:cBhvr>
                                        <p:cTn id="45" dur="1000" fill="hold"/>
                                        <p:tgtEl>
                                          <p:spTgt spid="10299"/>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1029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15" presetClass="entr" presetSubtype="0" fill="hold" nodeType="clickEffect">
                                  <p:stCondLst>
                                    <p:cond delay="0"/>
                                  </p:stCondLst>
                                  <p:childTnLst>
                                    <p:set>
                                      <p:cBhvr>
                                        <p:cTn id="50" dur="1" fill="hold">
                                          <p:stCondLst>
                                            <p:cond delay="0"/>
                                          </p:stCondLst>
                                        </p:cTn>
                                        <p:tgtEl>
                                          <p:spTgt spid="10270"/>
                                        </p:tgtEl>
                                        <p:attrNameLst>
                                          <p:attrName>style.visibility</p:attrName>
                                        </p:attrNameLst>
                                      </p:cBhvr>
                                      <p:to>
                                        <p:strVal val="visible"/>
                                      </p:to>
                                    </p:set>
                                    <p:anim calcmode="lin" valueType="num">
                                      <p:cBhvr>
                                        <p:cTn id="51" dur="1000" fill="hold"/>
                                        <p:tgtEl>
                                          <p:spTgt spid="10270"/>
                                        </p:tgtEl>
                                        <p:attrNameLst>
                                          <p:attrName>ppt_w</p:attrName>
                                        </p:attrNameLst>
                                      </p:cBhvr>
                                      <p:tavLst>
                                        <p:tav tm="0">
                                          <p:val>
                                            <p:fltVal val="0"/>
                                          </p:val>
                                        </p:tav>
                                        <p:tav tm="100000">
                                          <p:val>
                                            <p:strVal val="#ppt_w"/>
                                          </p:val>
                                        </p:tav>
                                      </p:tavLst>
                                    </p:anim>
                                    <p:anim calcmode="lin" valueType="num">
                                      <p:cBhvr>
                                        <p:cTn id="52" dur="1000" fill="hold"/>
                                        <p:tgtEl>
                                          <p:spTgt spid="10270"/>
                                        </p:tgtEl>
                                        <p:attrNameLst>
                                          <p:attrName>ppt_h</p:attrName>
                                        </p:attrNameLst>
                                      </p:cBhvr>
                                      <p:tavLst>
                                        <p:tav tm="0">
                                          <p:val>
                                            <p:fltVal val="0"/>
                                          </p:val>
                                        </p:tav>
                                        <p:tav tm="100000">
                                          <p:val>
                                            <p:strVal val="#ppt_h"/>
                                          </p:val>
                                        </p:tav>
                                      </p:tavLst>
                                    </p:anim>
                                    <p:anim calcmode="lin" valueType="num">
                                      <p:cBhvr>
                                        <p:cTn id="53" dur="1000" fill="hold"/>
                                        <p:tgtEl>
                                          <p:spTgt spid="10270"/>
                                        </p:tgtEl>
                                        <p:attrNameLst>
                                          <p:attrName>ppt_x</p:attrName>
                                        </p:attrNameLst>
                                      </p:cBhvr>
                                      <p:tavLst>
                                        <p:tav tm="0" fmla="#ppt_x+(cos(-2*pi*(1-$))*-#ppt_x-sin(-2*pi*(1-$))*(1-#ppt_y))*(1-$)">
                                          <p:val>
                                            <p:fltVal val="0"/>
                                          </p:val>
                                        </p:tav>
                                        <p:tav tm="100000">
                                          <p:val>
                                            <p:fltVal val="1"/>
                                          </p:val>
                                        </p:tav>
                                      </p:tavLst>
                                    </p:anim>
                                    <p:anim calcmode="lin" valueType="num">
                                      <p:cBhvr>
                                        <p:cTn id="54" dur="1000" fill="hold"/>
                                        <p:tgtEl>
                                          <p:spTgt spid="1027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5" presetClass="entr" presetSubtype="0" fill="hold" nodeType="clickEffect">
                                  <p:stCondLst>
                                    <p:cond delay="0"/>
                                  </p:stCondLst>
                                  <p:childTnLst>
                                    <p:set>
                                      <p:cBhvr>
                                        <p:cTn id="58" dur="1" fill="hold">
                                          <p:stCondLst>
                                            <p:cond delay="0"/>
                                          </p:stCondLst>
                                        </p:cTn>
                                        <p:tgtEl>
                                          <p:spTgt spid="10295"/>
                                        </p:tgtEl>
                                        <p:attrNameLst>
                                          <p:attrName>style.visibility</p:attrName>
                                        </p:attrNameLst>
                                      </p:cBhvr>
                                      <p:to>
                                        <p:strVal val="visible"/>
                                      </p:to>
                                    </p:set>
                                    <p:anim calcmode="lin" valueType="num">
                                      <p:cBhvr>
                                        <p:cTn id="59" dur="1000" fill="hold"/>
                                        <p:tgtEl>
                                          <p:spTgt spid="10295"/>
                                        </p:tgtEl>
                                        <p:attrNameLst>
                                          <p:attrName>ppt_w</p:attrName>
                                        </p:attrNameLst>
                                      </p:cBhvr>
                                      <p:tavLst>
                                        <p:tav tm="0">
                                          <p:val>
                                            <p:fltVal val="0"/>
                                          </p:val>
                                        </p:tav>
                                        <p:tav tm="100000">
                                          <p:val>
                                            <p:strVal val="#ppt_w"/>
                                          </p:val>
                                        </p:tav>
                                      </p:tavLst>
                                    </p:anim>
                                    <p:anim calcmode="lin" valueType="num">
                                      <p:cBhvr>
                                        <p:cTn id="60" dur="1000" fill="hold"/>
                                        <p:tgtEl>
                                          <p:spTgt spid="10295"/>
                                        </p:tgtEl>
                                        <p:attrNameLst>
                                          <p:attrName>ppt_h</p:attrName>
                                        </p:attrNameLst>
                                      </p:cBhvr>
                                      <p:tavLst>
                                        <p:tav tm="0">
                                          <p:val>
                                            <p:fltVal val="0"/>
                                          </p:val>
                                        </p:tav>
                                        <p:tav tm="100000">
                                          <p:val>
                                            <p:strVal val="#ppt_h"/>
                                          </p:val>
                                        </p:tav>
                                      </p:tavLst>
                                    </p:anim>
                                    <p:anim calcmode="lin" valueType="num">
                                      <p:cBhvr>
                                        <p:cTn id="61" dur="1000" fill="hold"/>
                                        <p:tgtEl>
                                          <p:spTgt spid="10295"/>
                                        </p:tgtEl>
                                        <p:attrNameLst>
                                          <p:attrName>ppt_x</p:attrName>
                                        </p:attrNameLst>
                                      </p:cBhvr>
                                      <p:tavLst>
                                        <p:tav tm="0" fmla="#ppt_x+(cos(-2*pi*(1-$))*-#ppt_x-sin(-2*pi*(1-$))*(1-#ppt_y))*(1-$)">
                                          <p:val>
                                            <p:fltVal val="0"/>
                                          </p:val>
                                        </p:tav>
                                        <p:tav tm="100000">
                                          <p:val>
                                            <p:fltVal val="1"/>
                                          </p:val>
                                        </p:tav>
                                      </p:tavLst>
                                    </p:anim>
                                    <p:anim calcmode="lin" valueType="num">
                                      <p:cBhvr>
                                        <p:cTn id="62" dur="1000" fill="hold"/>
                                        <p:tgtEl>
                                          <p:spTgt spid="1029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4"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1450</Words>
  <Application>Microsoft Office PowerPoint</Application>
  <PresentationFormat>Presentazione su schermo (4:3)</PresentationFormat>
  <Paragraphs>299</Paragraphs>
  <Slides>19</Slides>
  <Notes>1</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clmcrn</dc:creator>
  <cp:lastModifiedBy>user</cp:lastModifiedBy>
  <cp:revision>214</cp:revision>
  <dcterms:created xsi:type="dcterms:W3CDTF">2010-12-02T14:15:08Z</dcterms:created>
  <dcterms:modified xsi:type="dcterms:W3CDTF">2017-02-21T12:38:37Z</dcterms:modified>
</cp:coreProperties>
</file>