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645275" cy="97774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CCFF"/>
    <a:srgbClr val="3366FF"/>
    <a:srgbClr val="0033CC"/>
    <a:srgbClr val="FF0000"/>
    <a:srgbClr val="FF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49" autoAdjust="0"/>
    <p:restoredTop sz="90929"/>
  </p:normalViewPr>
  <p:slideViewPr>
    <p:cSldViewPr>
      <p:cViewPr varScale="1">
        <p:scale>
          <a:sx n="83" d="100"/>
          <a:sy n="83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A94FEF-0279-42CC-9A5D-5C34484724F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05145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5288E-6736-4510-83B8-D8EB3879FFE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622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F7DAF-060B-4DFC-9605-B93BA188CDB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1738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84E25-A17F-4D51-A466-A01DF185639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2641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57208-293C-4B31-AC6B-A09530BBA66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2219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FED7A-77D1-4C3D-A60D-1B5C71468B9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9399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FD928-40D7-4B2C-93C6-CE2C02C858A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5094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0562C-864A-4C2C-9880-452D4314773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1358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5B469-F6F5-41B9-A1AC-F91F87FD5F9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8863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2C3AF-5D0B-44A3-9B57-2788A9FF6DC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3825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A1294-4633-4B7D-8242-EDE05095562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3850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59A8F-C9A2-444E-8CB2-61BC8B16864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9802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42243B-7621-463E-939E-6A82D793023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116013" y="1035050"/>
            <a:ext cx="714375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dirty="0">
                <a:latin typeface="Bookman Old Style" pitchFamily="18" charset="0"/>
              </a:rPr>
              <a:t>Benessere economico ed efficienza dei mercati:</a:t>
            </a:r>
          </a:p>
          <a:p>
            <a:pPr algn="ctr"/>
            <a:r>
              <a:rPr lang="it-IT" altLang="it-IT" dirty="0">
                <a:latin typeface="Bookman Old Style" pitchFamily="18" charset="0"/>
              </a:rPr>
              <a:t>il surplus del consumatore e del produttore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14600" y="2667000"/>
            <a:ext cx="4832350" cy="22987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it-IT" altLang="it-IT" sz="1800"/>
              <a:t>Misurare il benessere che consumatori e venditori</a:t>
            </a:r>
          </a:p>
          <a:p>
            <a:r>
              <a:rPr lang="it-IT" altLang="it-IT" sz="1800"/>
              <a:t>ottengono dallo scambio</a:t>
            </a:r>
          </a:p>
          <a:p>
            <a:endParaRPr lang="it-IT" altLang="it-IT" sz="1800"/>
          </a:p>
          <a:p>
            <a:pPr>
              <a:buFontTx/>
              <a:buChar char="•"/>
            </a:pPr>
            <a:r>
              <a:rPr lang="it-IT" altLang="it-IT" sz="1800"/>
              <a:t>Nuova interpretazione delle curve di domanda e </a:t>
            </a:r>
          </a:p>
          <a:p>
            <a:r>
              <a:rPr lang="it-IT" altLang="it-IT" sz="1800"/>
              <a:t>offerta</a:t>
            </a:r>
          </a:p>
          <a:p>
            <a:endParaRPr lang="it-IT" altLang="it-IT" sz="1800"/>
          </a:p>
          <a:p>
            <a:pPr>
              <a:buFontTx/>
              <a:buChar char="•"/>
            </a:pPr>
            <a:r>
              <a:rPr lang="it-IT" altLang="it-IT" sz="1800"/>
              <a:t>Efficienza del mercato concorrenziale</a:t>
            </a:r>
          </a:p>
          <a:p>
            <a:endParaRPr lang="it-IT" altLang="it-IT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1676400" y="228600"/>
            <a:ext cx="6553200" cy="92551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 b="1">
                <a:solidFill>
                  <a:srgbClr val="0033CC"/>
                </a:solidFill>
              </a:rPr>
              <a:t>Offerta</a:t>
            </a:r>
            <a:r>
              <a:rPr lang="it-IT" altLang="it-IT" sz="1800"/>
              <a:t>: </a:t>
            </a:r>
            <a:r>
              <a:rPr lang="it-IT" altLang="it-IT" sz="1800" i="1"/>
              <a:t>insieme dei produttori ordinati in base alla loto disponibilità a vendere</a:t>
            </a:r>
          </a:p>
          <a:p>
            <a:r>
              <a:rPr lang="it-IT" altLang="it-IT" sz="1800" b="1">
                <a:solidFill>
                  <a:srgbClr val="0033CC"/>
                </a:solidFill>
              </a:rPr>
              <a:t>Surplus del produttore</a:t>
            </a:r>
            <a:r>
              <a:rPr lang="it-IT" altLang="it-IT" sz="1800"/>
              <a:t>: </a:t>
            </a:r>
            <a:r>
              <a:rPr lang="it-IT" altLang="it-IT" sz="1800" i="1"/>
              <a:t>prezzo ricevuto - disponibilità a vendere</a:t>
            </a:r>
          </a:p>
        </p:txBody>
      </p:sp>
      <p:grpSp>
        <p:nvGrpSpPr>
          <p:cNvPr id="10323" name="Group 83"/>
          <p:cNvGrpSpPr>
            <a:grpSpLocks/>
          </p:cNvGrpSpPr>
          <p:nvPr/>
        </p:nvGrpSpPr>
        <p:grpSpPr bwMode="auto">
          <a:xfrm>
            <a:off x="228600" y="1295400"/>
            <a:ext cx="6526213" cy="4816475"/>
            <a:chOff x="144" y="816"/>
            <a:chExt cx="4111" cy="3034"/>
          </a:xfrm>
        </p:grpSpPr>
        <p:sp>
          <p:nvSpPr>
            <p:cNvPr id="10295" name="Line 55"/>
            <p:cNvSpPr>
              <a:spLocks noChangeShapeType="1"/>
            </p:cNvSpPr>
            <p:nvPr/>
          </p:nvSpPr>
          <p:spPr bwMode="auto">
            <a:xfrm>
              <a:off x="480" y="268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97" name="Line 57"/>
            <p:cNvSpPr>
              <a:spLocks noChangeShapeType="1"/>
            </p:cNvSpPr>
            <p:nvPr/>
          </p:nvSpPr>
          <p:spPr bwMode="auto">
            <a:xfrm>
              <a:off x="480" y="20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0322" name="Group 82"/>
            <p:cNvGrpSpPr>
              <a:grpSpLocks/>
            </p:cNvGrpSpPr>
            <p:nvPr/>
          </p:nvGrpSpPr>
          <p:grpSpPr bwMode="auto">
            <a:xfrm>
              <a:off x="144" y="816"/>
              <a:ext cx="4111" cy="3034"/>
              <a:chOff x="144" y="816"/>
              <a:chExt cx="4111" cy="3034"/>
            </a:xfrm>
          </p:grpSpPr>
          <p:sp>
            <p:nvSpPr>
              <p:cNvPr id="10288" name="Line 48"/>
              <p:cNvSpPr>
                <a:spLocks noChangeShapeType="1"/>
              </p:cNvSpPr>
              <p:nvPr/>
            </p:nvSpPr>
            <p:spPr bwMode="auto">
              <a:xfrm flipV="1">
                <a:off x="528" y="1392"/>
                <a:ext cx="3408" cy="2016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10321" name="Group 81"/>
              <p:cNvGrpSpPr>
                <a:grpSpLocks/>
              </p:cNvGrpSpPr>
              <p:nvPr/>
            </p:nvGrpSpPr>
            <p:grpSpPr bwMode="auto">
              <a:xfrm>
                <a:off x="144" y="816"/>
                <a:ext cx="4111" cy="3034"/>
                <a:chOff x="144" y="816"/>
                <a:chExt cx="4111" cy="3034"/>
              </a:xfrm>
            </p:grpSpPr>
            <p:sp>
              <p:nvSpPr>
                <p:cNvPr id="1028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032" y="1248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>
                      <a:solidFill>
                        <a:srgbClr val="0033CC"/>
                      </a:solidFill>
                    </a:rPr>
                    <a:t>S</a:t>
                  </a:r>
                </a:p>
              </p:txBody>
            </p:sp>
            <p:grpSp>
              <p:nvGrpSpPr>
                <p:cNvPr id="10320" name="Group 80"/>
                <p:cNvGrpSpPr>
                  <a:grpSpLocks/>
                </p:cNvGrpSpPr>
                <p:nvPr/>
              </p:nvGrpSpPr>
              <p:grpSpPr bwMode="auto">
                <a:xfrm>
                  <a:off x="144" y="816"/>
                  <a:ext cx="3600" cy="3034"/>
                  <a:chOff x="144" y="816"/>
                  <a:chExt cx="3600" cy="3034"/>
                </a:xfrm>
              </p:grpSpPr>
              <p:sp>
                <p:nvSpPr>
                  <p:cNvPr id="10276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40" y="3600"/>
                    <a:ext cx="29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2000">
                        <a:latin typeface="Arial" charset="0"/>
                      </a:rPr>
                      <a:t>Q</a:t>
                    </a:r>
                    <a:r>
                      <a:rPr lang="it-IT" altLang="it-IT" sz="2000" baseline="-25000"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10278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" y="1872"/>
                    <a:ext cx="281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2000">
                        <a:latin typeface="Arial" charset="0"/>
                      </a:rPr>
                      <a:t>P</a:t>
                    </a:r>
                    <a:r>
                      <a:rPr lang="it-IT" altLang="it-IT" sz="2000" baseline="-25000"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10280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4" y="3600"/>
                    <a:ext cx="29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2000">
                        <a:latin typeface="Arial" charset="0"/>
                      </a:rPr>
                      <a:t>Q</a:t>
                    </a:r>
                    <a:r>
                      <a:rPr lang="it-IT" altLang="it-IT" sz="2000" baseline="-25000">
                        <a:latin typeface="Arial" charset="0"/>
                      </a:rPr>
                      <a:t>1</a:t>
                    </a:r>
                  </a:p>
                </p:txBody>
              </p:sp>
              <p:grpSp>
                <p:nvGrpSpPr>
                  <p:cNvPr id="10282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192" y="816"/>
                    <a:ext cx="3552" cy="3034"/>
                    <a:chOff x="1200" y="528"/>
                    <a:chExt cx="3552" cy="3034"/>
                  </a:xfrm>
                </p:grpSpPr>
                <p:grpSp>
                  <p:nvGrpSpPr>
                    <p:cNvPr id="10283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88" y="768"/>
                      <a:ext cx="3168" cy="2496"/>
                      <a:chOff x="2928" y="1632"/>
                      <a:chExt cx="2688" cy="2304"/>
                    </a:xfrm>
                  </p:grpSpPr>
                  <p:sp>
                    <p:nvSpPr>
                      <p:cNvPr id="10284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28" y="1632"/>
                        <a:ext cx="0" cy="230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10285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28" y="3936"/>
                        <a:ext cx="26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</p:grpSp>
                <p:sp>
                  <p:nvSpPr>
                    <p:cNvPr id="10286" name="Text Box 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12" y="3312"/>
                      <a:ext cx="240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2000">
                          <a:solidFill>
                            <a:srgbClr val="0033CC"/>
                          </a:solidFill>
                          <a:latin typeface="Arial" charset="0"/>
                        </a:rPr>
                        <a:t>Q</a:t>
                      </a:r>
                    </a:p>
                  </p:txBody>
                </p:sp>
                <p:sp>
                  <p:nvSpPr>
                    <p:cNvPr id="10287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0" y="528"/>
                      <a:ext cx="22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2000">
                          <a:solidFill>
                            <a:srgbClr val="0033CC"/>
                          </a:solidFill>
                          <a:latin typeface="Arial" charset="0"/>
                        </a:rPr>
                        <a:t>P</a:t>
                      </a:r>
                    </a:p>
                  </p:txBody>
                </p:sp>
              </p:grpSp>
              <p:sp>
                <p:nvSpPr>
                  <p:cNvPr id="1029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" y="2544"/>
                    <a:ext cx="281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2000">
                        <a:latin typeface="Arial" charset="0"/>
                      </a:rPr>
                      <a:t>P</a:t>
                    </a:r>
                    <a:r>
                      <a:rPr lang="it-IT" altLang="it-IT" sz="2000" baseline="-25000">
                        <a:latin typeface="Arial" charset="0"/>
                      </a:rPr>
                      <a:t>1</a:t>
                    </a:r>
                  </a:p>
                </p:txBody>
              </p:sp>
            </p:grpSp>
          </p:grpSp>
          <p:sp>
            <p:nvSpPr>
              <p:cNvPr id="10296" name="Line 56"/>
              <p:cNvSpPr>
                <a:spLocks noChangeShapeType="1"/>
              </p:cNvSpPr>
              <p:nvPr/>
            </p:nvSpPr>
            <p:spPr bwMode="auto">
              <a:xfrm>
                <a:off x="1728" y="2688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98" name="Line 58"/>
              <p:cNvSpPr>
                <a:spLocks noChangeShapeType="1"/>
              </p:cNvSpPr>
              <p:nvPr/>
            </p:nvSpPr>
            <p:spPr bwMode="auto">
              <a:xfrm>
                <a:off x="2784" y="2064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0302" name="Group 62"/>
          <p:cNvGrpSpPr>
            <a:grpSpLocks/>
          </p:cNvGrpSpPr>
          <p:nvPr/>
        </p:nvGrpSpPr>
        <p:grpSpPr bwMode="auto">
          <a:xfrm>
            <a:off x="762000" y="4267200"/>
            <a:ext cx="1981200" cy="1219200"/>
            <a:chOff x="2016" y="1056"/>
            <a:chExt cx="1248" cy="768"/>
          </a:xfrm>
        </p:grpSpPr>
        <p:sp>
          <p:nvSpPr>
            <p:cNvPr id="10300" name="AutoShape 60"/>
            <p:cNvSpPr>
              <a:spLocks noChangeArrowheads="1"/>
            </p:cNvSpPr>
            <p:nvPr/>
          </p:nvSpPr>
          <p:spPr bwMode="auto">
            <a:xfrm flipV="1">
              <a:off x="2016" y="1056"/>
              <a:ext cx="1248" cy="768"/>
            </a:xfrm>
            <a:prstGeom prst="rtTriangle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01" name="Text Box 61"/>
            <p:cNvSpPr txBox="1">
              <a:spLocks noChangeArrowheads="1"/>
            </p:cNvSpPr>
            <p:nvPr/>
          </p:nvSpPr>
          <p:spPr bwMode="auto">
            <a:xfrm>
              <a:off x="2112" y="1152"/>
              <a:ext cx="6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solidFill>
                    <a:srgbClr val="FF0000"/>
                  </a:solidFill>
                  <a:latin typeface="Arial" charset="0"/>
                </a:rPr>
                <a:t>s u r p l u s</a:t>
              </a:r>
            </a:p>
          </p:txBody>
        </p:sp>
      </p:grpSp>
      <p:grpSp>
        <p:nvGrpSpPr>
          <p:cNvPr id="10313" name="Group 73"/>
          <p:cNvGrpSpPr>
            <a:grpSpLocks/>
          </p:cNvGrpSpPr>
          <p:nvPr/>
        </p:nvGrpSpPr>
        <p:grpSpPr bwMode="auto">
          <a:xfrm>
            <a:off x="762000" y="3276600"/>
            <a:ext cx="3657600" cy="990600"/>
            <a:chOff x="480" y="2064"/>
            <a:chExt cx="2304" cy="624"/>
          </a:xfrm>
        </p:grpSpPr>
        <p:grpSp>
          <p:nvGrpSpPr>
            <p:cNvPr id="10303" name="Group 63"/>
            <p:cNvGrpSpPr>
              <a:grpSpLocks/>
            </p:cNvGrpSpPr>
            <p:nvPr/>
          </p:nvGrpSpPr>
          <p:grpSpPr bwMode="auto">
            <a:xfrm>
              <a:off x="1728" y="2064"/>
              <a:ext cx="1056" cy="624"/>
              <a:chOff x="2016" y="1056"/>
              <a:chExt cx="1248" cy="768"/>
            </a:xfrm>
          </p:grpSpPr>
          <p:sp>
            <p:nvSpPr>
              <p:cNvPr id="10304" name="AutoShape 64"/>
              <p:cNvSpPr>
                <a:spLocks noChangeArrowheads="1"/>
              </p:cNvSpPr>
              <p:nvPr/>
            </p:nvSpPr>
            <p:spPr bwMode="auto">
              <a:xfrm flipV="1">
                <a:off x="2016" y="1056"/>
                <a:ext cx="1248" cy="768"/>
              </a:xfrm>
              <a:prstGeom prst="rtTriangle">
                <a:avLst/>
              </a:prstGeom>
              <a:solidFill>
                <a:srgbClr val="FFFFCC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0305" name="Text Box 65"/>
              <p:cNvSpPr txBox="1">
                <a:spLocks noChangeArrowheads="1"/>
              </p:cNvSpPr>
              <p:nvPr/>
            </p:nvSpPr>
            <p:spPr bwMode="auto">
              <a:xfrm>
                <a:off x="2112" y="1152"/>
                <a:ext cx="782" cy="2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solidFill>
                      <a:srgbClr val="FF0000"/>
                    </a:solidFill>
                    <a:latin typeface="Arial" charset="0"/>
                  </a:rPr>
                  <a:t>s u r p l u s</a:t>
                </a:r>
              </a:p>
            </p:txBody>
          </p:sp>
        </p:grpSp>
        <p:sp>
          <p:nvSpPr>
            <p:cNvPr id="10310" name="Rectangle 70"/>
            <p:cNvSpPr>
              <a:spLocks noChangeArrowheads="1"/>
            </p:cNvSpPr>
            <p:nvPr/>
          </p:nvSpPr>
          <p:spPr bwMode="auto">
            <a:xfrm>
              <a:off x="480" y="2064"/>
              <a:ext cx="1248" cy="624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11" name="Text Box 71"/>
            <p:cNvSpPr txBox="1">
              <a:spLocks noChangeArrowheads="1"/>
            </p:cNvSpPr>
            <p:nvPr/>
          </p:nvSpPr>
          <p:spPr bwMode="auto">
            <a:xfrm>
              <a:off x="768" y="2304"/>
              <a:ext cx="6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solidFill>
                    <a:srgbClr val="FF0000"/>
                  </a:solidFill>
                  <a:latin typeface="Arial" charset="0"/>
                </a:rPr>
                <a:t>s u r p l u s</a:t>
              </a:r>
            </a:p>
          </p:txBody>
        </p:sp>
      </p:grpSp>
      <p:grpSp>
        <p:nvGrpSpPr>
          <p:cNvPr id="10319" name="Group 79"/>
          <p:cNvGrpSpPr>
            <a:grpSpLocks/>
          </p:cNvGrpSpPr>
          <p:nvPr/>
        </p:nvGrpSpPr>
        <p:grpSpPr bwMode="auto">
          <a:xfrm>
            <a:off x="685800" y="4495800"/>
            <a:ext cx="6858000" cy="882650"/>
            <a:chOff x="432" y="2832"/>
            <a:chExt cx="4320" cy="556"/>
          </a:xfrm>
        </p:grpSpPr>
        <p:sp>
          <p:nvSpPr>
            <p:cNvPr id="10314" name="AutoShape 74"/>
            <p:cNvSpPr>
              <a:spLocks/>
            </p:cNvSpPr>
            <p:nvPr/>
          </p:nvSpPr>
          <p:spPr bwMode="auto">
            <a:xfrm rot="3509705" flipV="1">
              <a:off x="1611" y="1653"/>
              <a:ext cx="201" cy="2559"/>
            </a:xfrm>
            <a:prstGeom prst="rightBrace">
              <a:avLst>
                <a:gd name="adj1" fmla="val 10609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1872" y="2928"/>
              <a:ext cx="2880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400" i="1">
                  <a:latin typeface="Bookman Old Style" pitchFamily="18" charset="0"/>
                </a:rPr>
                <a:t>Produttori con una disponibilità a vendere minore di P</a:t>
              </a:r>
              <a:r>
                <a:rPr lang="it-IT" altLang="it-IT" sz="1400" i="1" baseline="-25000">
                  <a:latin typeface="Bookman Old Style" pitchFamily="18" charset="0"/>
                </a:rPr>
                <a:t>2</a:t>
              </a:r>
              <a:r>
                <a:rPr lang="it-IT" altLang="it-IT" sz="1400" i="1">
                  <a:latin typeface="Bookman Old Style" pitchFamily="18" charset="0"/>
                </a:rPr>
                <a:t>: massimizzano il loro profitto producendo il bene</a:t>
              </a:r>
            </a:p>
          </p:txBody>
        </p:sp>
      </p:grpSp>
      <p:grpSp>
        <p:nvGrpSpPr>
          <p:cNvPr id="10318" name="Group 78"/>
          <p:cNvGrpSpPr>
            <a:grpSpLocks/>
          </p:cNvGrpSpPr>
          <p:nvPr/>
        </p:nvGrpSpPr>
        <p:grpSpPr bwMode="auto">
          <a:xfrm>
            <a:off x="3124200" y="1371600"/>
            <a:ext cx="4572000" cy="1198563"/>
            <a:chOff x="1968" y="816"/>
            <a:chExt cx="2880" cy="755"/>
          </a:xfrm>
        </p:grpSpPr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1968" y="816"/>
              <a:ext cx="2880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400" i="1">
                  <a:latin typeface="Bookman Old Style" pitchFamily="18" charset="0"/>
                </a:rPr>
                <a:t>Produttori con una disponibilità a vendere maggiore di P</a:t>
              </a:r>
              <a:r>
                <a:rPr lang="it-IT" altLang="it-IT" sz="1400" i="1" baseline="-25000">
                  <a:latin typeface="Bookman Old Style" pitchFamily="18" charset="0"/>
                </a:rPr>
                <a:t>2</a:t>
              </a:r>
              <a:r>
                <a:rPr lang="it-IT" altLang="it-IT" sz="1400" i="1">
                  <a:latin typeface="Bookman Old Style" pitchFamily="18" charset="0"/>
                </a:rPr>
                <a:t>: massimizzano il loro profitto non producendo il bene</a:t>
              </a:r>
            </a:p>
          </p:txBody>
        </p:sp>
        <p:sp>
          <p:nvSpPr>
            <p:cNvPr id="10317" name="AutoShape 77"/>
            <p:cNvSpPr>
              <a:spLocks/>
            </p:cNvSpPr>
            <p:nvPr/>
          </p:nvSpPr>
          <p:spPr bwMode="auto">
            <a:xfrm rot="3517619">
              <a:off x="3230" y="766"/>
              <a:ext cx="219" cy="1392"/>
            </a:xfrm>
            <a:prstGeom prst="leftBrace">
              <a:avLst>
                <a:gd name="adj1" fmla="val 5296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295400" y="228600"/>
            <a:ext cx="7239000" cy="650875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1800" b="1">
                <a:solidFill>
                  <a:srgbClr val="0033CC"/>
                </a:solidFill>
              </a:rPr>
              <a:t>EFFICIENZA DEL MERCATO</a:t>
            </a:r>
          </a:p>
          <a:p>
            <a:r>
              <a:rPr lang="it-IT" altLang="it-IT" sz="1800" i="1"/>
              <a:t>Il prezzo è un meccanismo di razionamento efficiente e </a:t>
            </a:r>
            <a:r>
              <a:rPr lang="it-IT" altLang="it-IT" sz="1800" b="1" i="1">
                <a:solidFill>
                  <a:srgbClr val="FF0000"/>
                </a:solidFill>
              </a:rPr>
              <a:t>non autoritativo</a:t>
            </a:r>
          </a:p>
        </p:txBody>
      </p:sp>
      <p:grpSp>
        <p:nvGrpSpPr>
          <p:cNvPr id="12351" name="Group 63"/>
          <p:cNvGrpSpPr>
            <a:grpSpLocks/>
          </p:cNvGrpSpPr>
          <p:nvPr/>
        </p:nvGrpSpPr>
        <p:grpSpPr bwMode="auto">
          <a:xfrm>
            <a:off x="2133600" y="2514600"/>
            <a:ext cx="5053013" cy="3978275"/>
            <a:chOff x="1344" y="1584"/>
            <a:chExt cx="3183" cy="2506"/>
          </a:xfrm>
        </p:grpSpPr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 flipV="1">
              <a:off x="1680" y="2160"/>
              <a:ext cx="2544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4272" y="196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0033CC"/>
                  </a:solidFill>
                </a:rPr>
                <a:t>S</a:t>
              </a:r>
            </a:p>
          </p:txBody>
        </p:sp>
        <p:sp>
          <p:nvSpPr>
            <p:cNvPr id="12301" name="Text Box 13"/>
            <p:cNvSpPr txBox="1">
              <a:spLocks noChangeArrowheads="1"/>
            </p:cNvSpPr>
            <p:nvPr/>
          </p:nvSpPr>
          <p:spPr bwMode="auto">
            <a:xfrm>
              <a:off x="1344" y="2640"/>
              <a:ext cx="2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P</a:t>
              </a:r>
              <a:r>
                <a:rPr lang="it-IT" altLang="it-IT" sz="2000" baseline="-25000">
                  <a:latin typeface="Arial" charset="0"/>
                </a:rPr>
                <a:t>E</a:t>
              </a:r>
            </a:p>
          </p:txBody>
        </p:sp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3024" y="3840"/>
              <a:ext cx="3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Q</a:t>
              </a:r>
              <a:r>
                <a:rPr lang="it-IT" altLang="it-IT" sz="2000" baseline="-25000">
                  <a:latin typeface="Arial" charset="0"/>
                </a:rPr>
                <a:t>E</a:t>
              </a:r>
            </a:p>
          </p:txBody>
        </p:sp>
        <p:grpSp>
          <p:nvGrpSpPr>
            <p:cNvPr id="12303" name="Group 15"/>
            <p:cNvGrpSpPr>
              <a:grpSpLocks/>
            </p:cNvGrpSpPr>
            <p:nvPr/>
          </p:nvGrpSpPr>
          <p:grpSpPr bwMode="auto">
            <a:xfrm>
              <a:off x="1433" y="1584"/>
              <a:ext cx="3089" cy="2505"/>
              <a:chOff x="1200" y="528"/>
              <a:chExt cx="3592" cy="3092"/>
            </a:xfrm>
          </p:grpSpPr>
          <p:grpSp>
            <p:nvGrpSpPr>
              <p:cNvPr id="12304" name="Group 16"/>
              <p:cNvGrpSpPr>
                <a:grpSpLocks/>
              </p:cNvGrpSpPr>
              <p:nvPr/>
            </p:nvGrpSpPr>
            <p:grpSpPr bwMode="auto">
              <a:xfrm>
                <a:off x="1488" y="768"/>
                <a:ext cx="3168" cy="2496"/>
                <a:chOff x="2928" y="1632"/>
                <a:chExt cx="2688" cy="2304"/>
              </a:xfrm>
            </p:grpSpPr>
            <p:sp>
              <p:nvSpPr>
                <p:cNvPr id="12305" name="Line 17"/>
                <p:cNvSpPr>
                  <a:spLocks noChangeShapeType="1"/>
                </p:cNvSpPr>
                <p:nvPr/>
              </p:nvSpPr>
              <p:spPr bwMode="auto">
                <a:xfrm>
                  <a:off x="2928" y="1632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2306" name="Line 18"/>
                <p:cNvSpPr>
                  <a:spLocks noChangeShapeType="1"/>
                </p:cNvSpPr>
                <p:nvPr/>
              </p:nvSpPr>
              <p:spPr bwMode="auto">
                <a:xfrm>
                  <a:off x="2928" y="3936"/>
                  <a:ext cx="26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12307" name="Text Box 19"/>
              <p:cNvSpPr txBox="1">
                <a:spLocks noChangeArrowheads="1"/>
              </p:cNvSpPr>
              <p:nvPr/>
            </p:nvSpPr>
            <p:spPr bwMode="auto">
              <a:xfrm>
                <a:off x="4513" y="3311"/>
                <a:ext cx="279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solidFill>
                      <a:srgbClr val="0033CC"/>
                    </a:solidFill>
                    <a:latin typeface="Arial" charset="0"/>
                  </a:rPr>
                  <a:t>Q</a:t>
                </a:r>
              </a:p>
            </p:txBody>
          </p:sp>
          <p:sp>
            <p:nvSpPr>
              <p:cNvPr id="12308" name="Text Box 20"/>
              <p:cNvSpPr txBox="1">
                <a:spLocks noChangeArrowheads="1"/>
              </p:cNvSpPr>
              <p:nvPr/>
            </p:nvSpPr>
            <p:spPr bwMode="auto">
              <a:xfrm>
                <a:off x="1200" y="528"/>
                <a:ext cx="259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solidFill>
                      <a:srgbClr val="0033CC"/>
                    </a:solidFill>
                    <a:latin typeface="Arial" charset="0"/>
                  </a:rPr>
                  <a:t>P</a:t>
                </a:r>
              </a:p>
            </p:txBody>
          </p:sp>
        </p:grp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>
              <a:off x="1680" y="1968"/>
              <a:ext cx="2592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3" name="Text Box 45"/>
            <p:cNvSpPr txBox="1">
              <a:spLocks noChangeArrowheads="1"/>
            </p:cNvSpPr>
            <p:nvPr/>
          </p:nvSpPr>
          <p:spPr bwMode="auto">
            <a:xfrm>
              <a:off x="4272" y="326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2334" name="Line 46"/>
            <p:cNvSpPr>
              <a:spLocks noChangeShapeType="1"/>
            </p:cNvSpPr>
            <p:nvPr/>
          </p:nvSpPr>
          <p:spPr bwMode="auto">
            <a:xfrm flipH="1">
              <a:off x="1680" y="2784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35" name="Line 47"/>
            <p:cNvSpPr>
              <a:spLocks noChangeShapeType="1"/>
            </p:cNvSpPr>
            <p:nvPr/>
          </p:nvSpPr>
          <p:spPr bwMode="auto">
            <a:xfrm>
              <a:off x="3168" y="2784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2349" name="Group 61"/>
          <p:cNvGrpSpPr>
            <a:grpSpLocks/>
          </p:cNvGrpSpPr>
          <p:nvPr/>
        </p:nvGrpSpPr>
        <p:grpSpPr bwMode="auto">
          <a:xfrm>
            <a:off x="381000" y="1905000"/>
            <a:ext cx="4648200" cy="3886200"/>
            <a:chOff x="240" y="1200"/>
            <a:chExt cx="2928" cy="2448"/>
          </a:xfrm>
        </p:grpSpPr>
        <p:sp>
          <p:nvSpPr>
            <p:cNvPr id="12339" name="Rectangle 51"/>
            <p:cNvSpPr>
              <a:spLocks noChangeArrowheads="1"/>
            </p:cNvSpPr>
            <p:nvPr/>
          </p:nvSpPr>
          <p:spPr bwMode="auto">
            <a:xfrm>
              <a:off x="240" y="1200"/>
              <a:ext cx="23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FontTx/>
                <a:buBlip>
                  <a:blip r:embed="rId2"/>
                </a:buBlip>
              </a:pPr>
              <a:r>
                <a:rPr lang="it-IT" altLang="it-IT" sz="1800" i="1"/>
                <a:t> Alloca il bene verso quei produttori </a:t>
              </a:r>
            </a:p>
            <a:p>
              <a:r>
                <a:rPr lang="it-IT" altLang="it-IT" sz="1800" i="1"/>
                <a:t>che possono produrlo ai costi più bassi</a:t>
              </a:r>
            </a:p>
          </p:txBody>
        </p:sp>
        <p:grpSp>
          <p:nvGrpSpPr>
            <p:cNvPr id="12345" name="Group 57"/>
            <p:cNvGrpSpPr>
              <a:grpSpLocks/>
            </p:cNvGrpSpPr>
            <p:nvPr/>
          </p:nvGrpSpPr>
          <p:grpSpPr bwMode="auto">
            <a:xfrm>
              <a:off x="1144" y="1632"/>
              <a:ext cx="2024" cy="2016"/>
              <a:chOff x="1144" y="1632"/>
              <a:chExt cx="2024" cy="2016"/>
            </a:xfrm>
          </p:grpSpPr>
          <p:sp>
            <p:nvSpPr>
              <p:cNvPr id="12341" name="Line 53"/>
              <p:cNvSpPr>
                <a:spLocks noChangeShapeType="1"/>
              </p:cNvSpPr>
              <p:nvPr/>
            </p:nvSpPr>
            <p:spPr bwMode="auto">
              <a:xfrm flipV="1">
                <a:off x="1680" y="2784"/>
                <a:ext cx="1488" cy="864"/>
              </a:xfrm>
              <a:prstGeom prst="line">
                <a:avLst/>
              </a:prstGeom>
              <a:noFill/>
              <a:ln w="38100">
                <a:solidFill>
                  <a:srgbClr val="33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44" name="Freeform 56"/>
              <p:cNvSpPr>
                <a:spLocks/>
              </p:cNvSpPr>
              <p:nvPr/>
            </p:nvSpPr>
            <p:spPr bwMode="auto">
              <a:xfrm>
                <a:off x="1144" y="1632"/>
                <a:ext cx="1160" cy="1584"/>
              </a:xfrm>
              <a:custGeom>
                <a:avLst/>
                <a:gdLst>
                  <a:gd name="T0" fmla="*/ 104 w 1160"/>
                  <a:gd name="T1" fmla="*/ 0 h 1584"/>
                  <a:gd name="T2" fmla="*/ 104 w 1160"/>
                  <a:gd name="T3" fmla="*/ 720 h 1584"/>
                  <a:gd name="T4" fmla="*/ 728 w 1160"/>
                  <a:gd name="T5" fmla="*/ 1056 h 1584"/>
                  <a:gd name="T6" fmla="*/ 1160 w 1160"/>
                  <a:gd name="T7" fmla="*/ 1584 h 15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60" h="1584">
                    <a:moveTo>
                      <a:pt x="104" y="0"/>
                    </a:moveTo>
                    <a:cubicBezTo>
                      <a:pt x="52" y="272"/>
                      <a:pt x="0" y="544"/>
                      <a:pt x="104" y="720"/>
                    </a:cubicBezTo>
                    <a:cubicBezTo>
                      <a:pt x="208" y="896"/>
                      <a:pt x="552" y="912"/>
                      <a:pt x="728" y="1056"/>
                    </a:cubicBezTo>
                    <a:cubicBezTo>
                      <a:pt x="904" y="1200"/>
                      <a:pt x="1032" y="1392"/>
                      <a:pt x="1160" y="1584"/>
                    </a:cubicBezTo>
                  </a:path>
                </a:pathLst>
              </a:custGeom>
              <a:noFill/>
              <a:ln w="28575" cmpd="sng">
                <a:solidFill>
                  <a:srgbClr val="3366FF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2350" name="Group 62"/>
          <p:cNvGrpSpPr>
            <a:grpSpLocks/>
          </p:cNvGrpSpPr>
          <p:nvPr/>
        </p:nvGrpSpPr>
        <p:grpSpPr bwMode="auto">
          <a:xfrm>
            <a:off x="2667000" y="1600200"/>
            <a:ext cx="6127750" cy="2819400"/>
            <a:chOff x="1680" y="1008"/>
            <a:chExt cx="3860" cy="1776"/>
          </a:xfrm>
        </p:grpSpPr>
        <p:sp>
          <p:nvSpPr>
            <p:cNvPr id="12338" name="Rectangle 50"/>
            <p:cNvSpPr>
              <a:spLocks noChangeArrowheads="1"/>
            </p:cNvSpPr>
            <p:nvPr/>
          </p:nvSpPr>
          <p:spPr bwMode="auto">
            <a:xfrm>
              <a:off x="3024" y="1008"/>
              <a:ext cx="251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buFontTx/>
                <a:buBlip>
                  <a:blip r:embed="rId2"/>
                </a:buBlip>
              </a:pPr>
              <a:r>
                <a:rPr lang="it-IT" altLang="it-IT" sz="1800" i="1"/>
                <a:t>  Alloca il bene verso quei consumatori </a:t>
              </a:r>
            </a:p>
            <a:p>
              <a:r>
                <a:rPr lang="it-IT" altLang="it-IT" sz="1800" i="1"/>
                <a:t>che gli attribuiscono il valore più alto </a:t>
              </a:r>
            </a:p>
          </p:txBody>
        </p:sp>
        <p:grpSp>
          <p:nvGrpSpPr>
            <p:cNvPr id="12348" name="Group 60"/>
            <p:cNvGrpSpPr>
              <a:grpSpLocks/>
            </p:cNvGrpSpPr>
            <p:nvPr/>
          </p:nvGrpSpPr>
          <p:grpSpPr bwMode="auto">
            <a:xfrm>
              <a:off x="1680" y="1440"/>
              <a:ext cx="2544" cy="1344"/>
              <a:chOff x="1680" y="1440"/>
              <a:chExt cx="2544" cy="1344"/>
            </a:xfrm>
          </p:grpSpPr>
          <p:sp>
            <p:nvSpPr>
              <p:cNvPr id="12346" name="Line 58"/>
              <p:cNvSpPr>
                <a:spLocks noChangeShapeType="1"/>
              </p:cNvSpPr>
              <p:nvPr/>
            </p:nvSpPr>
            <p:spPr bwMode="auto">
              <a:xfrm>
                <a:off x="1680" y="1968"/>
                <a:ext cx="1488" cy="81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47" name="Freeform 59"/>
              <p:cNvSpPr>
                <a:spLocks/>
              </p:cNvSpPr>
              <p:nvPr/>
            </p:nvSpPr>
            <p:spPr bwMode="auto">
              <a:xfrm>
                <a:off x="2544" y="1440"/>
                <a:ext cx="1680" cy="912"/>
              </a:xfrm>
              <a:custGeom>
                <a:avLst/>
                <a:gdLst>
                  <a:gd name="T0" fmla="*/ 1680 w 1680"/>
                  <a:gd name="T1" fmla="*/ 0 h 912"/>
                  <a:gd name="T2" fmla="*/ 1056 w 1680"/>
                  <a:gd name="T3" fmla="*/ 240 h 912"/>
                  <a:gd name="T4" fmla="*/ 480 w 1680"/>
                  <a:gd name="T5" fmla="*/ 336 h 912"/>
                  <a:gd name="T6" fmla="*/ 0 w 1680"/>
                  <a:gd name="T7" fmla="*/ 912 h 9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80" h="912">
                    <a:moveTo>
                      <a:pt x="1680" y="0"/>
                    </a:moveTo>
                    <a:cubicBezTo>
                      <a:pt x="1468" y="92"/>
                      <a:pt x="1256" y="184"/>
                      <a:pt x="1056" y="240"/>
                    </a:cubicBezTo>
                    <a:cubicBezTo>
                      <a:pt x="856" y="296"/>
                      <a:pt x="656" y="224"/>
                      <a:pt x="480" y="336"/>
                    </a:cubicBezTo>
                    <a:cubicBezTo>
                      <a:pt x="304" y="448"/>
                      <a:pt x="152" y="680"/>
                      <a:pt x="0" y="912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295400" y="228600"/>
            <a:ext cx="7239000" cy="92551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1800" b="1">
                <a:solidFill>
                  <a:srgbClr val="0033CC"/>
                </a:solidFill>
              </a:rPr>
              <a:t>EFFICIENZA DEL MERCATO</a:t>
            </a:r>
          </a:p>
          <a:p>
            <a:r>
              <a:rPr lang="it-IT" altLang="it-IT" sz="1800" i="1"/>
              <a:t>Il mercato </a:t>
            </a:r>
            <a:r>
              <a:rPr lang="it-IT" altLang="it-IT" sz="1800" b="1" i="1">
                <a:solidFill>
                  <a:srgbClr val="FF0000"/>
                </a:solidFill>
              </a:rPr>
              <a:t>massimizza il surplus collettivo</a:t>
            </a:r>
            <a:r>
              <a:rPr lang="it-IT" altLang="it-IT" sz="1800" i="1"/>
              <a:t> (benessere sociale generato dagli scambi) = disponibilità a pagare –disponibilità a vendere</a:t>
            </a:r>
            <a:endParaRPr lang="it-IT" altLang="it-IT" sz="1800" b="1" i="1">
              <a:solidFill>
                <a:srgbClr val="FF0000"/>
              </a:solidFill>
            </a:endParaRP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2057400" y="1524000"/>
            <a:ext cx="5053013" cy="3978275"/>
            <a:chOff x="1344" y="1584"/>
            <a:chExt cx="3183" cy="2506"/>
          </a:xfrm>
        </p:grpSpPr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 flipV="1">
              <a:off x="1680" y="2160"/>
              <a:ext cx="2544" cy="14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4272" y="196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0033CC"/>
                  </a:solidFill>
                </a:rPr>
                <a:t>S</a:t>
              </a:r>
            </a:p>
          </p:txBody>
        </p:sp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1344" y="2640"/>
              <a:ext cx="2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P</a:t>
              </a:r>
              <a:r>
                <a:rPr lang="it-IT" altLang="it-IT" sz="2000" baseline="-25000">
                  <a:latin typeface="Arial" charset="0"/>
                </a:rPr>
                <a:t>E</a:t>
              </a:r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3024" y="3840"/>
              <a:ext cx="30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Q</a:t>
              </a:r>
              <a:r>
                <a:rPr lang="it-IT" altLang="it-IT" sz="2000" baseline="-25000">
                  <a:latin typeface="Arial" charset="0"/>
                </a:rPr>
                <a:t>E</a:t>
              </a:r>
            </a:p>
          </p:txBody>
        </p:sp>
        <p:grpSp>
          <p:nvGrpSpPr>
            <p:cNvPr id="13320" name="Group 8"/>
            <p:cNvGrpSpPr>
              <a:grpSpLocks/>
            </p:cNvGrpSpPr>
            <p:nvPr/>
          </p:nvGrpSpPr>
          <p:grpSpPr bwMode="auto">
            <a:xfrm>
              <a:off x="1433" y="1584"/>
              <a:ext cx="3089" cy="2505"/>
              <a:chOff x="1200" y="528"/>
              <a:chExt cx="3592" cy="3092"/>
            </a:xfrm>
          </p:grpSpPr>
          <p:grpSp>
            <p:nvGrpSpPr>
              <p:cNvPr id="13321" name="Group 9"/>
              <p:cNvGrpSpPr>
                <a:grpSpLocks/>
              </p:cNvGrpSpPr>
              <p:nvPr/>
            </p:nvGrpSpPr>
            <p:grpSpPr bwMode="auto">
              <a:xfrm>
                <a:off x="1488" y="768"/>
                <a:ext cx="3168" cy="2496"/>
                <a:chOff x="2928" y="1632"/>
                <a:chExt cx="2688" cy="2304"/>
              </a:xfrm>
            </p:grpSpPr>
            <p:sp>
              <p:nvSpPr>
                <p:cNvPr id="13322" name="Line 10"/>
                <p:cNvSpPr>
                  <a:spLocks noChangeShapeType="1"/>
                </p:cNvSpPr>
                <p:nvPr/>
              </p:nvSpPr>
              <p:spPr bwMode="auto">
                <a:xfrm>
                  <a:off x="2928" y="1632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3323" name="Line 11"/>
                <p:cNvSpPr>
                  <a:spLocks noChangeShapeType="1"/>
                </p:cNvSpPr>
                <p:nvPr/>
              </p:nvSpPr>
              <p:spPr bwMode="auto">
                <a:xfrm>
                  <a:off x="2928" y="3936"/>
                  <a:ext cx="26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13324" name="Text Box 12"/>
              <p:cNvSpPr txBox="1">
                <a:spLocks noChangeArrowheads="1"/>
              </p:cNvSpPr>
              <p:nvPr/>
            </p:nvSpPr>
            <p:spPr bwMode="auto">
              <a:xfrm>
                <a:off x="4513" y="3311"/>
                <a:ext cx="279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solidFill>
                      <a:srgbClr val="0033CC"/>
                    </a:solidFill>
                    <a:latin typeface="Arial" charset="0"/>
                  </a:rPr>
                  <a:t>Q</a:t>
                </a:r>
              </a:p>
            </p:txBody>
          </p:sp>
          <p:sp>
            <p:nvSpPr>
              <p:cNvPr id="13325" name="Text Box 13"/>
              <p:cNvSpPr txBox="1">
                <a:spLocks noChangeArrowheads="1"/>
              </p:cNvSpPr>
              <p:nvPr/>
            </p:nvSpPr>
            <p:spPr bwMode="auto">
              <a:xfrm>
                <a:off x="1200" y="528"/>
                <a:ext cx="259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solidFill>
                      <a:srgbClr val="0033CC"/>
                    </a:solidFill>
                    <a:latin typeface="Arial" charset="0"/>
                  </a:rPr>
                  <a:t>P</a:t>
                </a:r>
              </a:p>
            </p:txBody>
          </p:sp>
        </p:grp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1680" y="1968"/>
              <a:ext cx="2592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27" name="Text Box 15"/>
            <p:cNvSpPr txBox="1">
              <a:spLocks noChangeArrowheads="1"/>
            </p:cNvSpPr>
            <p:nvPr/>
          </p:nvSpPr>
          <p:spPr bwMode="auto">
            <a:xfrm>
              <a:off x="4272" y="326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H="1">
              <a:off x="1680" y="2784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3168" y="2784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3332" name="Group 20"/>
          <p:cNvGrpSpPr>
            <a:grpSpLocks/>
          </p:cNvGrpSpPr>
          <p:nvPr/>
        </p:nvGrpSpPr>
        <p:grpSpPr bwMode="auto">
          <a:xfrm>
            <a:off x="2590800" y="2133600"/>
            <a:ext cx="2286000" cy="1295400"/>
            <a:chOff x="1632" y="1344"/>
            <a:chExt cx="1440" cy="816"/>
          </a:xfrm>
        </p:grpSpPr>
        <p:sp>
          <p:nvSpPr>
            <p:cNvPr id="13330" name="AutoShape 18"/>
            <p:cNvSpPr>
              <a:spLocks noChangeArrowheads="1"/>
            </p:cNvSpPr>
            <p:nvPr/>
          </p:nvSpPr>
          <p:spPr bwMode="auto">
            <a:xfrm>
              <a:off x="1632" y="1344"/>
              <a:ext cx="1440" cy="816"/>
            </a:xfrm>
            <a:prstGeom prst="rtTriangl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1680" y="1728"/>
              <a:ext cx="69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latin typeface="Sylfaen" pitchFamily="18" charset="0"/>
                </a:rPr>
                <a:t>Surplus dei </a:t>
              </a:r>
            </a:p>
            <a:p>
              <a:r>
                <a:rPr lang="it-IT" altLang="it-IT" sz="1400">
                  <a:latin typeface="Sylfaen" pitchFamily="18" charset="0"/>
                </a:rPr>
                <a:t>consumatori</a:t>
              </a:r>
            </a:p>
          </p:txBody>
        </p:sp>
      </p:grpSp>
      <p:grpSp>
        <p:nvGrpSpPr>
          <p:cNvPr id="13336" name="Group 24"/>
          <p:cNvGrpSpPr>
            <a:grpSpLocks/>
          </p:cNvGrpSpPr>
          <p:nvPr/>
        </p:nvGrpSpPr>
        <p:grpSpPr bwMode="auto">
          <a:xfrm>
            <a:off x="2590800" y="3429000"/>
            <a:ext cx="2286000" cy="1371600"/>
            <a:chOff x="1632" y="2160"/>
            <a:chExt cx="1440" cy="864"/>
          </a:xfrm>
        </p:grpSpPr>
        <p:sp>
          <p:nvSpPr>
            <p:cNvPr id="13333" name="AutoShape 21"/>
            <p:cNvSpPr>
              <a:spLocks noChangeArrowheads="1"/>
            </p:cNvSpPr>
            <p:nvPr/>
          </p:nvSpPr>
          <p:spPr bwMode="auto">
            <a:xfrm rot="5400000">
              <a:off x="1920" y="1872"/>
              <a:ext cx="864" cy="1440"/>
            </a:xfrm>
            <a:prstGeom prst="rtTriangl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35" name="Rectangle 23"/>
            <p:cNvSpPr>
              <a:spLocks noChangeArrowheads="1"/>
            </p:cNvSpPr>
            <p:nvPr/>
          </p:nvSpPr>
          <p:spPr bwMode="auto">
            <a:xfrm>
              <a:off x="1728" y="2256"/>
              <a:ext cx="67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400">
                  <a:latin typeface="Sylfaen" pitchFamily="18" charset="0"/>
                </a:rPr>
                <a:t>Surplus dei produttori</a:t>
              </a:r>
            </a:p>
          </p:txBody>
        </p:sp>
      </p:grpSp>
      <p:grpSp>
        <p:nvGrpSpPr>
          <p:cNvPr id="13346" name="Group 34"/>
          <p:cNvGrpSpPr>
            <a:grpSpLocks/>
          </p:cNvGrpSpPr>
          <p:nvPr/>
        </p:nvGrpSpPr>
        <p:grpSpPr bwMode="auto">
          <a:xfrm>
            <a:off x="4953000" y="2895600"/>
            <a:ext cx="1158875" cy="2606675"/>
            <a:chOff x="3120" y="1824"/>
            <a:chExt cx="730" cy="1642"/>
          </a:xfrm>
        </p:grpSpPr>
        <p:sp>
          <p:nvSpPr>
            <p:cNvPr id="13339" name="Rectangle 27"/>
            <p:cNvSpPr>
              <a:spLocks noChangeArrowheads="1"/>
            </p:cNvSpPr>
            <p:nvPr/>
          </p:nvSpPr>
          <p:spPr bwMode="auto">
            <a:xfrm>
              <a:off x="3552" y="3216"/>
              <a:ext cx="2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Q</a:t>
              </a:r>
              <a:r>
                <a:rPr lang="it-IT" altLang="it-IT" sz="2000" baseline="-25000">
                  <a:latin typeface="Arial" charset="0"/>
                </a:rPr>
                <a:t>2</a:t>
              </a:r>
            </a:p>
          </p:txBody>
        </p:sp>
        <p:sp>
          <p:nvSpPr>
            <p:cNvPr id="13342" name="AutoShape 30"/>
            <p:cNvSpPr>
              <a:spLocks noChangeArrowheads="1"/>
            </p:cNvSpPr>
            <p:nvPr/>
          </p:nvSpPr>
          <p:spPr bwMode="auto">
            <a:xfrm rot="-5400000">
              <a:off x="3075" y="1869"/>
              <a:ext cx="666" cy="576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3344" name="Line 32"/>
            <p:cNvSpPr>
              <a:spLocks noChangeShapeType="1"/>
            </p:cNvSpPr>
            <p:nvPr/>
          </p:nvSpPr>
          <p:spPr bwMode="auto">
            <a:xfrm>
              <a:off x="3696" y="2496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3349" name="Group 37"/>
          <p:cNvGrpSpPr>
            <a:grpSpLocks/>
          </p:cNvGrpSpPr>
          <p:nvPr/>
        </p:nvGrpSpPr>
        <p:grpSpPr bwMode="auto">
          <a:xfrm>
            <a:off x="5562600" y="2971800"/>
            <a:ext cx="2686050" cy="533400"/>
            <a:chOff x="3504" y="1872"/>
            <a:chExt cx="1692" cy="336"/>
          </a:xfrm>
        </p:grpSpPr>
        <p:sp>
          <p:nvSpPr>
            <p:cNvPr id="13347" name="Text Box 35"/>
            <p:cNvSpPr txBox="1">
              <a:spLocks noChangeArrowheads="1"/>
            </p:cNvSpPr>
            <p:nvPr/>
          </p:nvSpPr>
          <p:spPr bwMode="auto">
            <a:xfrm>
              <a:off x="3984" y="1872"/>
              <a:ext cx="121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 b="1"/>
                <a:t>surplus negativo !</a:t>
              </a:r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 flipV="1">
              <a:off x="3504" y="2016"/>
              <a:ext cx="48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295400" y="228600"/>
            <a:ext cx="7239000" cy="92551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 sz="1800" b="1">
                <a:solidFill>
                  <a:srgbClr val="0033CC"/>
                </a:solidFill>
              </a:rPr>
              <a:t>EFFICIENZA DEL MERCATO</a:t>
            </a:r>
          </a:p>
          <a:p>
            <a:r>
              <a:rPr lang="it-IT" altLang="it-IT" sz="1800" i="1"/>
              <a:t>Il mercato </a:t>
            </a:r>
            <a:r>
              <a:rPr lang="it-IT" altLang="it-IT" sz="1800" b="1" i="1">
                <a:solidFill>
                  <a:srgbClr val="FF0000"/>
                </a:solidFill>
              </a:rPr>
              <a:t>massimizza il surplus collettivo</a:t>
            </a:r>
            <a:r>
              <a:rPr lang="it-IT" altLang="it-IT" sz="1800" i="1"/>
              <a:t> (benessere sociale generato dagli scambi) = disponibilità a pagare –disponibilità a vendere</a:t>
            </a:r>
            <a:endParaRPr lang="it-IT" altLang="it-IT" sz="1800" b="1" i="1">
              <a:solidFill>
                <a:srgbClr val="FF0000"/>
              </a:solidFill>
            </a:endParaRPr>
          </a:p>
        </p:txBody>
      </p:sp>
      <p:grpSp>
        <p:nvGrpSpPr>
          <p:cNvPr id="14373" name="Group 37"/>
          <p:cNvGrpSpPr>
            <a:grpSpLocks/>
          </p:cNvGrpSpPr>
          <p:nvPr/>
        </p:nvGrpSpPr>
        <p:grpSpPr bwMode="auto">
          <a:xfrm>
            <a:off x="2057400" y="1524000"/>
            <a:ext cx="5053013" cy="3978275"/>
            <a:chOff x="1296" y="960"/>
            <a:chExt cx="3183" cy="2506"/>
          </a:xfrm>
        </p:grpSpPr>
        <p:grpSp>
          <p:nvGrpSpPr>
            <p:cNvPr id="14339" name="Group 3"/>
            <p:cNvGrpSpPr>
              <a:grpSpLocks/>
            </p:cNvGrpSpPr>
            <p:nvPr/>
          </p:nvGrpSpPr>
          <p:grpSpPr bwMode="auto">
            <a:xfrm>
              <a:off x="1296" y="960"/>
              <a:ext cx="3183" cy="2506"/>
              <a:chOff x="1344" y="1584"/>
              <a:chExt cx="3183" cy="2506"/>
            </a:xfrm>
          </p:grpSpPr>
          <p:sp>
            <p:nvSpPr>
              <p:cNvPr id="14340" name="Line 4"/>
              <p:cNvSpPr>
                <a:spLocks noChangeShapeType="1"/>
              </p:cNvSpPr>
              <p:nvPr/>
            </p:nvSpPr>
            <p:spPr bwMode="auto">
              <a:xfrm flipV="1">
                <a:off x="1680" y="2160"/>
                <a:ext cx="2544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4341" name="Text Box 5"/>
              <p:cNvSpPr txBox="1">
                <a:spLocks noChangeArrowheads="1"/>
              </p:cNvSpPr>
              <p:nvPr/>
            </p:nvSpPr>
            <p:spPr bwMode="auto">
              <a:xfrm>
                <a:off x="4272" y="196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solidFill>
                      <a:srgbClr val="0033CC"/>
                    </a:solidFill>
                  </a:rPr>
                  <a:t>S</a:t>
                </a:r>
              </a:p>
            </p:txBody>
          </p:sp>
          <p:sp>
            <p:nvSpPr>
              <p:cNvPr id="14342" name="Text Box 6"/>
              <p:cNvSpPr txBox="1">
                <a:spLocks noChangeArrowheads="1"/>
              </p:cNvSpPr>
              <p:nvPr/>
            </p:nvSpPr>
            <p:spPr bwMode="auto">
              <a:xfrm>
                <a:off x="1344" y="2640"/>
                <a:ext cx="29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Arial" charset="0"/>
                  </a:rPr>
                  <a:t>P</a:t>
                </a:r>
                <a:r>
                  <a:rPr lang="it-IT" altLang="it-IT" sz="2000" baseline="-25000">
                    <a:latin typeface="Arial" charset="0"/>
                  </a:rPr>
                  <a:t>E</a:t>
                </a:r>
              </a:p>
            </p:txBody>
          </p:sp>
          <p:sp>
            <p:nvSpPr>
              <p:cNvPr id="14343" name="Text Box 7"/>
              <p:cNvSpPr txBox="1">
                <a:spLocks noChangeArrowheads="1"/>
              </p:cNvSpPr>
              <p:nvPr/>
            </p:nvSpPr>
            <p:spPr bwMode="auto">
              <a:xfrm>
                <a:off x="3024" y="3840"/>
                <a:ext cx="30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Arial" charset="0"/>
                  </a:rPr>
                  <a:t>Q</a:t>
                </a:r>
                <a:r>
                  <a:rPr lang="it-IT" altLang="it-IT" sz="2000" baseline="-25000">
                    <a:latin typeface="Arial" charset="0"/>
                  </a:rPr>
                  <a:t>E</a:t>
                </a:r>
              </a:p>
            </p:txBody>
          </p:sp>
          <p:grpSp>
            <p:nvGrpSpPr>
              <p:cNvPr id="14344" name="Group 8"/>
              <p:cNvGrpSpPr>
                <a:grpSpLocks/>
              </p:cNvGrpSpPr>
              <p:nvPr/>
            </p:nvGrpSpPr>
            <p:grpSpPr bwMode="auto">
              <a:xfrm>
                <a:off x="1433" y="1584"/>
                <a:ext cx="3089" cy="2505"/>
                <a:chOff x="1200" y="528"/>
                <a:chExt cx="3592" cy="3092"/>
              </a:xfrm>
            </p:grpSpPr>
            <p:grpSp>
              <p:nvGrpSpPr>
                <p:cNvPr id="14345" name="Group 9"/>
                <p:cNvGrpSpPr>
                  <a:grpSpLocks/>
                </p:cNvGrpSpPr>
                <p:nvPr/>
              </p:nvGrpSpPr>
              <p:grpSpPr bwMode="auto">
                <a:xfrm>
                  <a:off x="1488" y="768"/>
                  <a:ext cx="3168" cy="2496"/>
                  <a:chOff x="2928" y="1632"/>
                  <a:chExt cx="2688" cy="2304"/>
                </a:xfrm>
              </p:grpSpPr>
              <p:sp>
                <p:nvSpPr>
                  <p:cNvPr id="1434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928" y="1632"/>
                    <a:ext cx="0" cy="230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434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2928" y="3936"/>
                    <a:ext cx="268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  <p:sp>
              <p:nvSpPr>
                <p:cNvPr id="1434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513" y="3311"/>
                  <a:ext cx="279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>
                      <a:solidFill>
                        <a:srgbClr val="0033CC"/>
                      </a:solidFill>
                      <a:latin typeface="Arial" charset="0"/>
                    </a:rPr>
                    <a:t>Q</a:t>
                  </a:r>
                </a:p>
              </p:txBody>
            </p:sp>
            <p:sp>
              <p:nvSpPr>
                <p:cNvPr id="14349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200" y="528"/>
                  <a:ext cx="259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>
                      <a:solidFill>
                        <a:srgbClr val="0033CC"/>
                      </a:solidFill>
                      <a:latin typeface="Arial" charset="0"/>
                    </a:rPr>
                    <a:t>P</a:t>
                  </a:r>
                </a:p>
              </p:txBody>
            </p:sp>
          </p:grpSp>
          <p:sp>
            <p:nvSpPr>
              <p:cNvPr id="14350" name="Line 14"/>
              <p:cNvSpPr>
                <a:spLocks noChangeShapeType="1"/>
              </p:cNvSpPr>
              <p:nvPr/>
            </p:nvSpPr>
            <p:spPr bwMode="auto">
              <a:xfrm>
                <a:off x="1680" y="1968"/>
                <a:ext cx="2592" cy="1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4351" name="Text Box 15"/>
              <p:cNvSpPr txBox="1">
                <a:spLocks noChangeArrowheads="1"/>
              </p:cNvSpPr>
              <p:nvPr/>
            </p:nvSpPr>
            <p:spPr bwMode="auto">
              <a:xfrm>
                <a:off x="4272" y="3264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14352" name="Line 16"/>
              <p:cNvSpPr>
                <a:spLocks noChangeShapeType="1"/>
              </p:cNvSpPr>
              <p:nvPr/>
            </p:nvSpPr>
            <p:spPr bwMode="auto">
              <a:xfrm flipH="1">
                <a:off x="1680" y="2784"/>
                <a:ext cx="14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4353" name="Line 17"/>
              <p:cNvSpPr>
                <a:spLocks noChangeShapeType="1"/>
              </p:cNvSpPr>
              <p:nvPr/>
            </p:nvSpPr>
            <p:spPr bwMode="auto">
              <a:xfrm>
                <a:off x="3168" y="2784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4354" name="Group 18"/>
            <p:cNvGrpSpPr>
              <a:grpSpLocks/>
            </p:cNvGrpSpPr>
            <p:nvPr/>
          </p:nvGrpSpPr>
          <p:grpSpPr bwMode="auto">
            <a:xfrm>
              <a:off x="1632" y="1344"/>
              <a:ext cx="1440" cy="816"/>
              <a:chOff x="1632" y="1344"/>
              <a:chExt cx="1440" cy="816"/>
            </a:xfrm>
          </p:grpSpPr>
          <p:sp>
            <p:nvSpPr>
              <p:cNvPr id="14355" name="AutoShape 19"/>
              <p:cNvSpPr>
                <a:spLocks noChangeArrowheads="1"/>
              </p:cNvSpPr>
              <p:nvPr/>
            </p:nvSpPr>
            <p:spPr bwMode="auto">
              <a:xfrm>
                <a:off x="1632" y="1344"/>
                <a:ext cx="1440" cy="816"/>
              </a:xfrm>
              <a:prstGeom prst="rtTriangle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4356" name="Text Box 20"/>
              <p:cNvSpPr txBox="1">
                <a:spLocks noChangeArrowheads="1"/>
              </p:cNvSpPr>
              <p:nvPr/>
            </p:nvSpPr>
            <p:spPr bwMode="auto">
              <a:xfrm>
                <a:off x="1680" y="1728"/>
                <a:ext cx="698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latin typeface="Sylfaen" pitchFamily="18" charset="0"/>
                  </a:rPr>
                  <a:t>Surplus dei </a:t>
                </a:r>
              </a:p>
              <a:p>
                <a:r>
                  <a:rPr lang="it-IT" altLang="it-IT" sz="1400">
                    <a:latin typeface="Sylfaen" pitchFamily="18" charset="0"/>
                  </a:rPr>
                  <a:t>consumatori</a:t>
                </a:r>
              </a:p>
            </p:txBody>
          </p:sp>
        </p:grpSp>
        <p:grpSp>
          <p:nvGrpSpPr>
            <p:cNvPr id="14357" name="Group 21"/>
            <p:cNvGrpSpPr>
              <a:grpSpLocks/>
            </p:cNvGrpSpPr>
            <p:nvPr/>
          </p:nvGrpSpPr>
          <p:grpSpPr bwMode="auto">
            <a:xfrm>
              <a:off x="1632" y="2160"/>
              <a:ext cx="1440" cy="864"/>
              <a:chOff x="1632" y="2160"/>
              <a:chExt cx="1440" cy="864"/>
            </a:xfrm>
          </p:grpSpPr>
          <p:sp>
            <p:nvSpPr>
              <p:cNvPr id="14358" name="AutoShape 22"/>
              <p:cNvSpPr>
                <a:spLocks noChangeArrowheads="1"/>
              </p:cNvSpPr>
              <p:nvPr/>
            </p:nvSpPr>
            <p:spPr bwMode="auto">
              <a:xfrm rot="5400000">
                <a:off x="1920" y="1872"/>
                <a:ext cx="864" cy="1440"/>
              </a:xfrm>
              <a:prstGeom prst="rtTriangle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4359" name="Rectangle 23"/>
              <p:cNvSpPr>
                <a:spLocks noChangeArrowheads="1"/>
              </p:cNvSpPr>
              <p:nvPr/>
            </p:nvSpPr>
            <p:spPr bwMode="auto">
              <a:xfrm>
                <a:off x="1728" y="2256"/>
                <a:ext cx="672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sz="1400">
                    <a:latin typeface="Sylfaen" pitchFamily="18" charset="0"/>
                  </a:rPr>
                  <a:t>Surplus dei produttori</a:t>
                </a:r>
              </a:p>
            </p:txBody>
          </p:sp>
        </p:grpSp>
      </p:grpSp>
      <p:grpSp>
        <p:nvGrpSpPr>
          <p:cNvPr id="14372" name="Group 36"/>
          <p:cNvGrpSpPr>
            <a:grpSpLocks/>
          </p:cNvGrpSpPr>
          <p:nvPr/>
        </p:nvGrpSpPr>
        <p:grpSpPr bwMode="auto">
          <a:xfrm>
            <a:off x="3733800" y="2895600"/>
            <a:ext cx="1143000" cy="2682875"/>
            <a:chOff x="2352" y="1824"/>
            <a:chExt cx="720" cy="1690"/>
          </a:xfrm>
        </p:grpSpPr>
        <p:grpSp>
          <p:nvGrpSpPr>
            <p:cNvPr id="14360" name="Group 24"/>
            <p:cNvGrpSpPr>
              <a:grpSpLocks/>
            </p:cNvGrpSpPr>
            <p:nvPr/>
          </p:nvGrpSpPr>
          <p:grpSpPr bwMode="auto">
            <a:xfrm>
              <a:off x="2352" y="1824"/>
              <a:ext cx="720" cy="1690"/>
              <a:chOff x="2400" y="1824"/>
              <a:chExt cx="720" cy="1690"/>
            </a:xfrm>
          </p:grpSpPr>
          <p:sp>
            <p:nvSpPr>
              <p:cNvPr id="14361" name="Rectangle 25"/>
              <p:cNvSpPr>
                <a:spLocks noChangeArrowheads="1"/>
              </p:cNvSpPr>
              <p:nvPr/>
            </p:nvSpPr>
            <p:spPr bwMode="auto">
              <a:xfrm>
                <a:off x="2400" y="3264"/>
                <a:ext cx="29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Arial" charset="0"/>
                  </a:rPr>
                  <a:t>Q</a:t>
                </a:r>
                <a:r>
                  <a:rPr lang="it-IT" altLang="it-IT" sz="2000" baseline="-25000">
                    <a:latin typeface="Arial" charset="0"/>
                  </a:rPr>
                  <a:t>1</a:t>
                </a:r>
              </a:p>
            </p:txBody>
          </p:sp>
          <p:sp>
            <p:nvSpPr>
              <p:cNvPr id="14362" name="AutoShape 26"/>
              <p:cNvSpPr>
                <a:spLocks noChangeArrowheads="1"/>
              </p:cNvSpPr>
              <p:nvPr/>
            </p:nvSpPr>
            <p:spPr bwMode="auto">
              <a:xfrm rot="5400000">
                <a:off x="2499" y="1869"/>
                <a:ext cx="666" cy="576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4371" name="Line 35"/>
            <p:cNvSpPr>
              <a:spLocks noChangeShapeType="1"/>
            </p:cNvSpPr>
            <p:nvPr/>
          </p:nvSpPr>
          <p:spPr bwMode="auto">
            <a:xfrm>
              <a:off x="2496" y="254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895600" y="280988"/>
            <a:ext cx="3524250" cy="406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il surplus del consumatore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600200" y="1143000"/>
            <a:ext cx="605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/>
              <a:t>Perché aspettate i saldi per acquistare un maglione che vi piace?</a:t>
            </a:r>
          </a:p>
        </p:txBody>
      </p:sp>
      <p:grpSp>
        <p:nvGrpSpPr>
          <p:cNvPr id="3081" name="Group 9"/>
          <p:cNvGrpSpPr>
            <a:grpSpLocks/>
          </p:cNvGrpSpPr>
          <p:nvPr/>
        </p:nvGrpSpPr>
        <p:grpSpPr bwMode="auto">
          <a:xfrm>
            <a:off x="2895600" y="1905000"/>
            <a:ext cx="3140075" cy="914400"/>
            <a:chOff x="1824" y="1200"/>
            <a:chExt cx="1978" cy="576"/>
          </a:xfrm>
        </p:grpSpPr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1824" y="1200"/>
              <a:ext cx="19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ipotesi di comportamento razionale</a:t>
              </a:r>
            </a:p>
          </p:txBody>
        </p:sp>
        <p:sp>
          <p:nvSpPr>
            <p:cNvPr id="3080" name="AutoShape 8"/>
            <p:cNvSpPr>
              <a:spLocks noChangeArrowheads="1"/>
            </p:cNvSpPr>
            <p:nvPr/>
          </p:nvSpPr>
          <p:spPr bwMode="auto">
            <a:xfrm>
              <a:off x="2736" y="1392"/>
              <a:ext cx="144" cy="384"/>
            </a:xfrm>
            <a:prstGeom prst="downArrow">
              <a:avLst>
                <a:gd name="adj1" fmla="val 50000"/>
                <a:gd name="adj2" fmla="val 6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228600" y="3048000"/>
            <a:ext cx="5638800" cy="1397000"/>
            <a:chOff x="144" y="1920"/>
            <a:chExt cx="3552" cy="880"/>
          </a:xfrm>
        </p:grpSpPr>
        <p:grpSp>
          <p:nvGrpSpPr>
            <p:cNvPr id="3082" name="Group 10"/>
            <p:cNvGrpSpPr>
              <a:grpSpLocks/>
            </p:cNvGrpSpPr>
            <p:nvPr/>
          </p:nvGrpSpPr>
          <p:grpSpPr bwMode="auto">
            <a:xfrm>
              <a:off x="144" y="1920"/>
              <a:ext cx="3552" cy="256"/>
              <a:chOff x="144" y="1920"/>
              <a:chExt cx="3552" cy="256"/>
            </a:xfrm>
          </p:grpSpPr>
          <p:sp>
            <p:nvSpPr>
              <p:cNvPr id="3077" name="Text Box 5"/>
              <p:cNvSpPr txBox="1">
                <a:spLocks noChangeArrowheads="1"/>
              </p:cNvSpPr>
              <p:nvPr/>
            </p:nvSpPr>
            <p:spPr bwMode="auto">
              <a:xfrm>
                <a:off x="144" y="1920"/>
                <a:ext cx="3104" cy="256"/>
              </a:xfrm>
              <a:prstGeom prst="rect">
                <a:avLst/>
              </a:prstGeom>
              <a:noFill/>
              <a:ln w="9525">
                <a:solidFill>
                  <a:srgbClr val="00008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/>
                  <a:t>Beneficio del maglione  </a:t>
                </a:r>
                <a:r>
                  <a:rPr lang="it-IT" altLang="it-IT" sz="2000" b="1"/>
                  <a:t>&lt;</a:t>
                </a:r>
                <a:r>
                  <a:rPr lang="it-IT" altLang="it-IT" sz="2000"/>
                  <a:t>  Costo del maglione</a:t>
                </a:r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3264" y="206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144" y="2544"/>
              <a:ext cx="3552" cy="256"/>
              <a:chOff x="144" y="1920"/>
              <a:chExt cx="3552" cy="256"/>
            </a:xfrm>
          </p:grpSpPr>
          <p:sp>
            <p:nvSpPr>
              <p:cNvPr id="3084" name="Text Box 12"/>
              <p:cNvSpPr txBox="1">
                <a:spLocks noChangeArrowheads="1"/>
              </p:cNvSpPr>
              <p:nvPr/>
            </p:nvSpPr>
            <p:spPr bwMode="auto">
              <a:xfrm>
                <a:off x="144" y="1920"/>
                <a:ext cx="3105" cy="256"/>
              </a:xfrm>
              <a:prstGeom prst="rect">
                <a:avLst/>
              </a:prstGeom>
              <a:noFill/>
              <a:ln w="9525">
                <a:solidFill>
                  <a:srgbClr val="00008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/>
                  <a:t>Beneficio del maglione  </a:t>
                </a:r>
                <a:r>
                  <a:rPr lang="it-IT" altLang="it-IT" sz="2000" b="1"/>
                  <a:t>&gt;</a:t>
                </a:r>
                <a:r>
                  <a:rPr lang="it-IT" altLang="it-IT" sz="2000"/>
                  <a:t>  Costo del maglione</a:t>
                </a:r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3264" y="2064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3096" name="Group 24"/>
          <p:cNvGrpSpPr>
            <a:grpSpLocks/>
          </p:cNvGrpSpPr>
          <p:nvPr/>
        </p:nvGrpSpPr>
        <p:grpSpPr bwMode="auto">
          <a:xfrm>
            <a:off x="5867400" y="3048000"/>
            <a:ext cx="2784475" cy="1397000"/>
            <a:chOff x="3696" y="1920"/>
            <a:chExt cx="1754" cy="880"/>
          </a:xfrm>
        </p:grpSpPr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3696" y="1920"/>
              <a:ext cx="1754" cy="256"/>
            </a:xfrm>
            <a:prstGeom prst="rect">
              <a:avLst/>
            </a:prstGeom>
            <a:noFill/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/>
                <a:t>Preferisco </a:t>
              </a:r>
              <a:r>
                <a:rPr lang="it-IT" altLang="it-IT" sz="2000" b="1"/>
                <a:t>non</a:t>
              </a:r>
              <a:r>
                <a:rPr lang="it-IT" altLang="it-IT" sz="2000"/>
                <a:t> acquistare</a:t>
              </a:r>
            </a:p>
          </p:txBody>
        </p:sp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3744" y="2544"/>
              <a:ext cx="1456" cy="256"/>
            </a:xfrm>
            <a:prstGeom prst="rect">
              <a:avLst/>
            </a:prstGeom>
            <a:noFill/>
            <a:ln w="952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/>
                <a:t>Preferisco acquistare</a:t>
              </a:r>
            </a:p>
          </p:txBody>
        </p:sp>
      </p:grp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3810000" y="3505200"/>
            <a:ext cx="561975" cy="2652713"/>
            <a:chOff x="2400" y="2208"/>
            <a:chExt cx="354" cy="1671"/>
          </a:xfrm>
        </p:grpSpPr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2400" y="3360"/>
              <a:ext cx="354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4800">
                  <a:solidFill>
                    <a:srgbClr val="FF9900"/>
                  </a:solidFill>
                  <a:latin typeface="Bookman Old Style" pitchFamily="18" charset="0"/>
                  <a:cs typeface="Times New Roman" charset="0"/>
                </a:rPr>
                <a:t>€</a:t>
              </a:r>
              <a:endParaRPr lang="it-IT" altLang="it-IT" sz="4800">
                <a:solidFill>
                  <a:srgbClr val="FF9900"/>
                </a:solidFill>
                <a:latin typeface="Bookman Old Style" pitchFamily="18" charset="0"/>
              </a:endParaRPr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2592" y="2832"/>
              <a:ext cx="0" cy="528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 flipV="1">
              <a:off x="2592" y="2208"/>
              <a:ext cx="0" cy="288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1219200" y="3505200"/>
            <a:ext cx="512763" cy="2652713"/>
            <a:chOff x="768" y="2208"/>
            <a:chExt cx="323" cy="1671"/>
          </a:xfrm>
        </p:grpSpPr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V="1">
              <a:off x="912" y="2208"/>
              <a:ext cx="0" cy="288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>
              <a:off x="912" y="2832"/>
              <a:ext cx="0" cy="528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768" y="3360"/>
              <a:ext cx="323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4800">
                  <a:solidFill>
                    <a:srgbClr val="FF9900"/>
                  </a:solidFill>
                  <a:latin typeface="Bookman Old Style" pitchFamily="18" charset="0"/>
                  <a:cs typeface="Times New Roman" charset="0"/>
                </a:rPr>
                <a:t>?</a:t>
              </a:r>
              <a:endParaRPr lang="it-IT" altLang="it-IT" sz="4800">
                <a:solidFill>
                  <a:srgbClr val="FF9900"/>
                </a:solidFill>
                <a:latin typeface="Bookman Old Style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81200" y="304800"/>
            <a:ext cx="5791200" cy="15049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u="sng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Disponibilità a pagare</a:t>
            </a:r>
          </a:p>
          <a:p>
            <a:r>
              <a:rPr lang="it-IT" altLang="it-IT" sz="1800" i="1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E’ la quantificazione monetaria del beneficio atteso dal consumo di un bene, ovvero il massimo prezzo che un consumatore è disposto a pagare per ottenere un dato bene.</a:t>
            </a:r>
          </a:p>
        </p:txBody>
      </p:sp>
      <p:graphicFrame>
        <p:nvGraphicFramePr>
          <p:cNvPr id="4156" name="Group 60"/>
          <p:cNvGraphicFramePr>
            <a:graphicFrameLocks noGrp="1"/>
          </p:cNvGraphicFramePr>
          <p:nvPr/>
        </p:nvGraphicFramePr>
        <p:xfrm>
          <a:off x="3352800" y="2819400"/>
          <a:ext cx="3200400" cy="2676526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acquirente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Disp. a pagare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3200400" y="2133600"/>
            <a:ext cx="338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latin typeface="Arial" charset="0"/>
              </a:rPr>
              <a:t>un esempio: una gara d’asta</a:t>
            </a:r>
          </a:p>
        </p:txBody>
      </p:sp>
      <p:sp>
        <p:nvSpPr>
          <p:cNvPr id="4158" name="Line 62"/>
          <p:cNvSpPr>
            <a:spLocks noChangeShapeType="1"/>
          </p:cNvSpPr>
          <p:nvPr/>
        </p:nvSpPr>
        <p:spPr bwMode="auto">
          <a:xfrm flipV="1">
            <a:off x="6400800" y="3733800"/>
            <a:ext cx="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2438400" y="5715000"/>
            <a:ext cx="480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Surplus o rendita di </a:t>
            </a:r>
            <a:r>
              <a:rPr lang="it-IT" altLang="it-IT">
                <a:solidFill>
                  <a:srgbClr val="FF0000"/>
                </a:solidFill>
              </a:rPr>
              <a:t>A</a:t>
            </a:r>
            <a:r>
              <a:rPr lang="it-IT" altLang="it-IT"/>
              <a:t>:  100 – 80 = </a:t>
            </a:r>
            <a:r>
              <a:rPr lang="it-IT" altLang="it-IT">
                <a:solidFill>
                  <a:srgbClr val="FF0000"/>
                </a:solidFill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 autoUpdateAnimBg="0"/>
      <p:bldP spid="4157" grpId="0" autoUpdateAnimBg="0"/>
      <p:bldP spid="4158" grpId="0" animBg="1"/>
      <p:bldP spid="416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80" name="Group 60"/>
          <p:cNvGraphicFramePr>
            <a:graphicFrameLocks noGrp="1"/>
          </p:cNvGraphicFramePr>
          <p:nvPr/>
        </p:nvGraphicFramePr>
        <p:xfrm>
          <a:off x="2057400" y="1066800"/>
          <a:ext cx="4800600" cy="4038602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  <a:gridCol w="1600200"/>
              </a:tblGrid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prezzo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acquirenti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quantità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&gt; 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nessuno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80-100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70-80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A,B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50-70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A,B,C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≤ 50</a:t>
                      </a:r>
                      <a:endParaRPr kumimoji="0" lang="it-IT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A,B,C,D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85" name="Group 41"/>
          <p:cNvGrpSpPr>
            <a:grpSpLocks/>
          </p:cNvGrpSpPr>
          <p:nvPr/>
        </p:nvGrpSpPr>
        <p:grpSpPr bwMode="auto">
          <a:xfrm>
            <a:off x="1676400" y="1371600"/>
            <a:ext cx="4745038" cy="4359275"/>
            <a:chOff x="1056" y="864"/>
            <a:chExt cx="2989" cy="2746"/>
          </a:xfrm>
        </p:grpSpPr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1296" y="331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3216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1968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3840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2592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1056" y="864"/>
              <a:ext cx="38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100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1104" y="1152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80</a:t>
              </a:r>
            </a:p>
          </p:txBody>
        </p:sp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1104" y="1872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50</a:t>
              </a:r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1104" y="1344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70</a:t>
              </a:r>
            </a:p>
          </p:txBody>
        </p:sp>
      </p:grpSp>
      <p:grpSp>
        <p:nvGrpSpPr>
          <p:cNvPr id="6184" name="Group 40"/>
          <p:cNvGrpSpPr>
            <a:grpSpLocks/>
          </p:cNvGrpSpPr>
          <p:nvPr/>
        </p:nvGrpSpPr>
        <p:grpSpPr bwMode="auto">
          <a:xfrm>
            <a:off x="1905000" y="838200"/>
            <a:ext cx="5638800" cy="4816475"/>
            <a:chOff x="1200" y="528"/>
            <a:chExt cx="3552" cy="3034"/>
          </a:xfrm>
        </p:grpSpPr>
        <p:grpSp>
          <p:nvGrpSpPr>
            <p:cNvPr id="6146" name="Group 2"/>
            <p:cNvGrpSpPr>
              <a:grpSpLocks/>
            </p:cNvGrpSpPr>
            <p:nvPr/>
          </p:nvGrpSpPr>
          <p:grpSpPr bwMode="auto">
            <a:xfrm>
              <a:off x="1488" y="768"/>
              <a:ext cx="3168" cy="2496"/>
              <a:chOff x="2928" y="1632"/>
              <a:chExt cx="2688" cy="2304"/>
            </a:xfrm>
          </p:grpSpPr>
          <p:sp>
            <p:nvSpPr>
              <p:cNvPr id="6147" name="Line 3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0" cy="23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48" name="Line 4"/>
              <p:cNvSpPr>
                <a:spLocks noChangeShapeType="1"/>
              </p:cNvSpPr>
              <p:nvPr/>
            </p:nvSpPr>
            <p:spPr bwMode="auto">
              <a:xfrm>
                <a:off x="2928" y="3936"/>
                <a:ext cx="26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4512" y="3312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Q</a:t>
              </a:r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1200" y="528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P</a:t>
              </a:r>
            </a:p>
          </p:txBody>
        </p:sp>
      </p:grpSp>
      <p:grpSp>
        <p:nvGrpSpPr>
          <p:cNvPr id="6187" name="Group 43"/>
          <p:cNvGrpSpPr>
            <a:grpSpLocks/>
          </p:cNvGrpSpPr>
          <p:nvPr/>
        </p:nvGrpSpPr>
        <p:grpSpPr bwMode="auto">
          <a:xfrm>
            <a:off x="2362200" y="1524000"/>
            <a:ext cx="4038600" cy="3657600"/>
            <a:chOff x="1488" y="960"/>
            <a:chExt cx="2544" cy="2304"/>
          </a:xfrm>
        </p:grpSpPr>
        <p:grpSp>
          <p:nvGrpSpPr>
            <p:cNvPr id="6186" name="Group 42"/>
            <p:cNvGrpSpPr>
              <a:grpSpLocks/>
            </p:cNvGrpSpPr>
            <p:nvPr/>
          </p:nvGrpSpPr>
          <p:grpSpPr bwMode="auto">
            <a:xfrm>
              <a:off x="1488" y="1008"/>
              <a:ext cx="2496" cy="2256"/>
              <a:chOff x="1488" y="1008"/>
              <a:chExt cx="2496" cy="2256"/>
            </a:xfrm>
          </p:grpSpPr>
          <p:sp>
            <p:nvSpPr>
              <p:cNvPr id="6160" name="Line 16"/>
              <p:cNvSpPr>
                <a:spLocks noChangeShapeType="1"/>
              </p:cNvSpPr>
              <p:nvPr/>
            </p:nvSpPr>
            <p:spPr bwMode="auto">
              <a:xfrm>
                <a:off x="1488" y="1008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1" name="Line 17"/>
              <p:cNvSpPr>
                <a:spLocks noChangeShapeType="1"/>
              </p:cNvSpPr>
              <p:nvPr/>
            </p:nvSpPr>
            <p:spPr bwMode="auto">
              <a:xfrm flipV="1">
                <a:off x="2064" y="1008"/>
                <a:ext cx="0" cy="22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2" name="Line 18"/>
              <p:cNvSpPr>
                <a:spLocks noChangeShapeType="1"/>
              </p:cNvSpPr>
              <p:nvPr/>
            </p:nvSpPr>
            <p:spPr bwMode="auto">
              <a:xfrm flipV="1">
                <a:off x="2688" y="1296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3" name="Line 19"/>
              <p:cNvSpPr>
                <a:spLocks noChangeShapeType="1"/>
              </p:cNvSpPr>
              <p:nvPr/>
            </p:nvSpPr>
            <p:spPr bwMode="auto">
              <a:xfrm>
                <a:off x="1488" y="1296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4" name="Line 20"/>
              <p:cNvSpPr>
                <a:spLocks noChangeShapeType="1"/>
              </p:cNvSpPr>
              <p:nvPr/>
            </p:nvSpPr>
            <p:spPr bwMode="auto">
              <a:xfrm flipV="1">
                <a:off x="3312" y="1488"/>
                <a:ext cx="0" cy="17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5" name="Line 21"/>
              <p:cNvSpPr>
                <a:spLocks noChangeShapeType="1"/>
              </p:cNvSpPr>
              <p:nvPr/>
            </p:nvSpPr>
            <p:spPr bwMode="auto">
              <a:xfrm>
                <a:off x="1488" y="1488"/>
                <a:ext cx="18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6" name="Line 22"/>
              <p:cNvSpPr>
                <a:spLocks noChangeShapeType="1"/>
              </p:cNvSpPr>
              <p:nvPr/>
            </p:nvSpPr>
            <p:spPr bwMode="auto">
              <a:xfrm>
                <a:off x="1488" y="2016"/>
                <a:ext cx="24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7" name="Line 23"/>
              <p:cNvSpPr>
                <a:spLocks noChangeShapeType="1"/>
              </p:cNvSpPr>
              <p:nvPr/>
            </p:nvSpPr>
            <p:spPr bwMode="auto">
              <a:xfrm flipV="1">
                <a:off x="3984" y="2016"/>
                <a:ext cx="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6168" name="Oval 24"/>
            <p:cNvSpPr>
              <a:spLocks noChangeArrowheads="1"/>
            </p:cNvSpPr>
            <p:nvPr/>
          </p:nvSpPr>
          <p:spPr bwMode="auto">
            <a:xfrm>
              <a:off x="2064" y="960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2688" y="1248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170" name="Oval 26"/>
            <p:cNvSpPr>
              <a:spLocks noChangeArrowheads="1"/>
            </p:cNvSpPr>
            <p:nvPr/>
          </p:nvSpPr>
          <p:spPr bwMode="auto">
            <a:xfrm>
              <a:off x="3984" y="1968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6171" name="Oval 27"/>
            <p:cNvSpPr>
              <a:spLocks noChangeArrowheads="1"/>
            </p:cNvSpPr>
            <p:nvPr/>
          </p:nvSpPr>
          <p:spPr bwMode="auto">
            <a:xfrm>
              <a:off x="3312" y="1440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6188" name="Group 44"/>
          <p:cNvGrpSpPr>
            <a:grpSpLocks/>
          </p:cNvGrpSpPr>
          <p:nvPr/>
        </p:nvGrpSpPr>
        <p:grpSpPr bwMode="auto">
          <a:xfrm>
            <a:off x="2971800" y="635000"/>
            <a:ext cx="5949950" cy="2489200"/>
            <a:chOff x="1872" y="400"/>
            <a:chExt cx="3748" cy="1568"/>
          </a:xfrm>
        </p:grpSpPr>
        <p:sp>
          <p:nvSpPr>
            <p:cNvPr id="6173" name="Text Box 29"/>
            <p:cNvSpPr txBox="1">
              <a:spLocks noChangeArrowheads="1"/>
            </p:cNvSpPr>
            <p:nvPr/>
          </p:nvSpPr>
          <p:spPr bwMode="auto">
            <a:xfrm>
              <a:off x="1872" y="400"/>
              <a:ext cx="1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latin typeface="Arial" charset="0"/>
                </a:rPr>
                <a:t>Disp. a pagare di </a:t>
              </a:r>
              <a:r>
                <a:rPr lang="it-IT" altLang="it-IT" sz="1800" i="1">
                  <a:solidFill>
                    <a:srgbClr val="0033CC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6174" name="Text Box 30"/>
            <p:cNvSpPr txBox="1">
              <a:spLocks noChangeArrowheads="1"/>
            </p:cNvSpPr>
            <p:nvPr/>
          </p:nvSpPr>
          <p:spPr bwMode="auto">
            <a:xfrm>
              <a:off x="2832" y="880"/>
              <a:ext cx="1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latin typeface="Arial" charset="0"/>
                </a:rPr>
                <a:t>Disp. a pagare di </a:t>
              </a:r>
              <a:r>
                <a:rPr lang="it-IT" altLang="it-IT" sz="1800" i="1">
                  <a:solidFill>
                    <a:srgbClr val="0033CC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4176" y="1248"/>
              <a:ext cx="1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latin typeface="Arial" charset="0"/>
                </a:rPr>
                <a:t>Disp. a pagare di </a:t>
              </a:r>
              <a:r>
                <a:rPr lang="it-IT" altLang="it-IT" sz="1800" i="1">
                  <a:solidFill>
                    <a:srgbClr val="0033CC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6176" name="Text Box 32"/>
            <p:cNvSpPr txBox="1">
              <a:spLocks noChangeArrowheads="1"/>
            </p:cNvSpPr>
            <p:nvPr/>
          </p:nvSpPr>
          <p:spPr bwMode="auto">
            <a:xfrm>
              <a:off x="4272" y="1728"/>
              <a:ext cx="13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800">
                  <a:latin typeface="Arial" charset="0"/>
                </a:rPr>
                <a:t>Disp. a pagare di </a:t>
              </a:r>
              <a:r>
                <a:rPr lang="it-IT" altLang="it-IT" sz="1800" i="1">
                  <a:solidFill>
                    <a:srgbClr val="0033CC"/>
                  </a:solidFill>
                  <a:latin typeface="Arial" charset="0"/>
                </a:rPr>
                <a:t>D</a:t>
              </a:r>
            </a:p>
          </p:txBody>
        </p:sp>
        <p:sp>
          <p:nvSpPr>
            <p:cNvPr id="6177" name="Line 33"/>
            <p:cNvSpPr>
              <a:spLocks noChangeShapeType="1"/>
            </p:cNvSpPr>
            <p:nvPr/>
          </p:nvSpPr>
          <p:spPr bwMode="auto">
            <a:xfrm flipH="1">
              <a:off x="2160" y="672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78" name="Line 34"/>
            <p:cNvSpPr>
              <a:spLocks noChangeShapeType="1"/>
            </p:cNvSpPr>
            <p:nvPr/>
          </p:nvSpPr>
          <p:spPr bwMode="auto">
            <a:xfrm flipH="1">
              <a:off x="2832" y="1104"/>
              <a:ext cx="62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79" name="Line 35"/>
            <p:cNvSpPr>
              <a:spLocks noChangeShapeType="1"/>
            </p:cNvSpPr>
            <p:nvPr/>
          </p:nvSpPr>
          <p:spPr bwMode="auto">
            <a:xfrm flipH="1">
              <a:off x="3408" y="1392"/>
              <a:ext cx="72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6180" name="Line 36"/>
            <p:cNvSpPr>
              <a:spLocks noChangeShapeType="1"/>
            </p:cNvSpPr>
            <p:nvPr/>
          </p:nvSpPr>
          <p:spPr bwMode="auto">
            <a:xfrm flipH="1">
              <a:off x="4128" y="1920"/>
              <a:ext cx="76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2362200" y="1600200"/>
            <a:ext cx="91440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altLang="it-IT"/>
              <a:t>20</a:t>
            </a:r>
          </a:p>
        </p:txBody>
      </p:sp>
      <p:grpSp>
        <p:nvGrpSpPr>
          <p:cNvPr id="6189" name="Group 45"/>
          <p:cNvGrpSpPr>
            <a:grpSpLocks/>
          </p:cNvGrpSpPr>
          <p:nvPr/>
        </p:nvGrpSpPr>
        <p:grpSpPr bwMode="auto">
          <a:xfrm>
            <a:off x="2362200" y="2057400"/>
            <a:ext cx="1905000" cy="346075"/>
            <a:chOff x="1488" y="1296"/>
            <a:chExt cx="1200" cy="218"/>
          </a:xfrm>
        </p:grpSpPr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1488" y="1296"/>
              <a:ext cx="576" cy="21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 sz="1600"/>
                <a:t>10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2064" y="1296"/>
              <a:ext cx="624" cy="21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 sz="1600"/>
                <a:t>10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1676400" y="228600"/>
            <a:ext cx="6400800" cy="92551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800" b="1">
                <a:solidFill>
                  <a:srgbClr val="0033CC"/>
                </a:solidFill>
              </a:rPr>
              <a:t>Domanda</a:t>
            </a:r>
            <a:r>
              <a:rPr lang="it-IT" altLang="it-IT" sz="1800"/>
              <a:t>: </a:t>
            </a:r>
            <a:r>
              <a:rPr lang="it-IT" altLang="it-IT" sz="1800" i="1"/>
              <a:t>insieme dei consumatori ordinati in base alla loto disponibilità a pagare;</a:t>
            </a:r>
          </a:p>
          <a:p>
            <a:r>
              <a:rPr lang="it-IT" altLang="it-IT" sz="1800" b="1">
                <a:solidFill>
                  <a:srgbClr val="0033CC"/>
                </a:solidFill>
              </a:rPr>
              <a:t>Surplus del consumatore</a:t>
            </a:r>
            <a:r>
              <a:rPr lang="it-IT" altLang="it-IT" sz="1800"/>
              <a:t>: d</a:t>
            </a:r>
            <a:r>
              <a:rPr lang="it-IT" altLang="it-IT" sz="1800" i="1"/>
              <a:t>isponibilità a pagare – prezzo pagato</a:t>
            </a:r>
          </a:p>
        </p:txBody>
      </p:sp>
      <p:grpSp>
        <p:nvGrpSpPr>
          <p:cNvPr id="7202" name="Group 34"/>
          <p:cNvGrpSpPr>
            <a:grpSpLocks/>
          </p:cNvGrpSpPr>
          <p:nvPr/>
        </p:nvGrpSpPr>
        <p:grpSpPr bwMode="auto">
          <a:xfrm>
            <a:off x="152400" y="1295400"/>
            <a:ext cx="5967413" cy="4816475"/>
            <a:chOff x="576" y="768"/>
            <a:chExt cx="3759" cy="3034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3120" y="3552"/>
              <a:ext cx="29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Q</a:t>
              </a:r>
              <a:r>
                <a:rPr lang="it-IT" altLang="it-IT" sz="2000" baseline="-25000">
                  <a:latin typeface="Arial" charset="0"/>
                </a:rPr>
                <a:t>2</a:t>
              </a:r>
            </a:p>
          </p:txBody>
        </p:sp>
        <p:grpSp>
          <p:nvGrpSpPr>
            <p:cNvPr id="7196" name="Group 28"/>
            <p:cNvGrpSpPr>
              <a:grpSpLocks/>
            </p:cNvGrpSpPr>
            <p:nvPr/>
          </p:nvGrpSpPr>
          <p:grpSpPr bwMode="auto">
            <a:xfrm>
              <a:off x="576" y="768"/>
              <a:ext cx="3759" cy="3034"/>
              <a:chOff x="576" y="768"/>
              <a:chExt cx="3759" cy="3034"/>
            </a:xfrm>
          </p:grpSpPr>
          <p:sp>
            <p:nvSpPr>
              <p:cNvPr id="7187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28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000">
                    <a:latin typeface="Arial" charset="0"/>
                  </a:rPr>
                  <a:t>P</a:t>
                </a:r>
                <a:r>
                  <a:rPr lang="it-IT" altLang="it-IT" sz="2000" baseline="-25000">
                    <a:latin typeface="Arial" charset="0"/>
                  </a:rPr>
                  <a:t>2</a:t>
                </a:r>
              </a:p>
            </p:txBody>
          </p:sp>
          <p:grpSp>
            <p:nvGrpSpPr>
              <p:cNvPr id="7195" name="Group 27"/>
              <p:cNvGrpSpPr>
                <a:grpSpLocks/>
              </p:cNvGrpSpPr>
              <p:nvPr/>
            </p:nvGrpSpPr>
            <p:grpSpPr bwMode="auto">
              <a:xfrm>
                <a:off x="576" y="768"/>
                <a:ext cx="3759" cy="3034"/>
                <a:chOff x="576" y="768"/>
                <a:chExt cx="3759" cy="3034"/>
              </a:xfrm>
            </p:grpSpPr>
            <p:sp>
              <p:nvSpPr>
                <p:cNvPr id="7186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016" y="3552"/>
                  <a:ext cx="29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2000">
                      <a:latin typeface="Arial" charset="0"/>
                    </a:rPr>
                    <a:t>Q</a:t>
                  </a:r>
                  <a:r>
                    <a:rPr lang="it-IT" altLang="it-IT" sz="2000" baseline="-25000">
                      <a:latin typeface="Arial" charset="0"/>
                    </a:rPr>
                    <a:t>1</a:t>
                  </a:r>
                </a:p>
              </p:txBody>
            </p:sp>
            <p:grpSp>
              <p:nvGrpSpPr>
                <p:cNvPr id="7194" name="Group 26"/>
                <p:cNvGrpSpPr>
                  <a:grpSpLocks/>
                </p:cNvGrpSpPr>
                <p:nvPr/>
              </p:nvGrpSpPr>
              <p:grpSpPr bwMode="auto">
                <a:xfrm>
                  <a:off x="576" y="768"/>
                  <a:ext cx="3759" cy="3034"/>
                  <a:chOff x="576" y="768"/>
                  <a:chExt cx="3759" cy="3034"/>
                </a:xfrm>
              </p:grpSpPr>
              <p:grpSp>
                <p:nvGrpSpPr>
                  <p:cNvPr id="7171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720" y="768"/>
                    <a:ext cx="3552" cy="3034"/>
                    <a:chOff x="1200" y="528"/>
                    <a:chExt cx="3552" cy="3034"/>
                  </a:xfrm>
                </p:grpSpPr>
                <p:grpSp>
                  <p:nvGrpSpPr>
                    <p:cNvPr id="7172" name="Group 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88" y="768"/>
                      <a:ext cx="3168" cy="2496"/>
                      <a:chOff x="2928" y="1632"/>
                      <a:chExt cx="2688" cy="2304"/>
                    </a:xfrm>
                  </p:grpSpPr>
                  <p:sp>
                    <p:nvSpPr>
                      <p:cNvPr id="7173" name="Line 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28" y="1632"/>
                        <a:ext cx="0" cy="2304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7174" name="Line 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928" y="3936"/>
                        <a:ext cx="268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</p:grpSp>
                <p:sp>
                  <p:nvSpPr>
                    <p:cNvPr id="717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12" y="3312"/>
                      <a:ext cx="240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2000">
                          <a:solidFill>
                            <a:srgbClr val="0033CC"/>
                          </a:solidFill>
                          <a:latin typeface="Arial" charset="0"/>
                        </a:rPr>
                        <a:t>Q</a:t>
                      </a:r>
                    </a:p>
                  </p:txBody>
                </p:sp>
                <p:sp>
                  <p:nvSpPr>
                    <p:cNvPr id="7176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0" y="528"/>
                      <a:ext cx="22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sz="2000">
                          <a:solidFill>
                            <a:srgbClr val="0033CC"/>
                          </a:solidFill>
                          <a:latin typeface="Arial" charset="0"/>
                        </a:rPr>
                        <a:t>P</a:t>
                      </a:r>
                    </a:p>
                  </p:txBody>
                </p:sp>
              </p:grpSp>
              <p:sp>
                <p:nvSpPr>
                  <p:cNvPr id="7177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1008" y="1344"/>
                    <a:ext cx="2976" cy="1488"/>
                  </a:xfrm>
                  <a:prstGeom prst="line">
                    <a:avLst/>
                  </a:prstGeom>
                  <a:noFill/>
                  <a:ln w="2857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17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0" y="2736"/>
                    <a:ext cx="255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>
                        <a:solidFill>
                          <a:srgbClr val="0033CC"/>
                        </a:solidFill>
                      </a:rPr>
                      <a:t>D</a:t>
                    </a:r>
                  </a:p>
                </p:txBody>
              </p:sp>
              <p:sp>
                <p:nvSpPr>
                  <p:cNvPr id="7185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6" y="1728"/>
                    <a:ext cx="281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2000">
                        <a:latin typeface="Arial" charset="0"/>
                      </a:rPr>
                      <a:t>P</a:t>
                    </a:r>
                    <a:r>
                      <a:rPr lang="it-IT" altLang="it-IT" sz="2000" baseline="-25000">
                        <a:latin typeface="Arial" charset="0"/>
                      </a:rPr>
                      <a:t>1</a:t>
                    </a:r>
                  </a:p>
                </p:txBody>
              </p:sp>
              <p:sp>
                <p:nvSpPr>
                  <p:cNvPr id="718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1008" y="1920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190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1920"/>
                    <a:ext cx="0" cy="158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192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008" y="2496"/>
                    <a:ext cx="225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7193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264" y="2496"/>
                    <a:ext cx="0" cy="100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</p:grpSp>
      </p:grpSp>
      <p:grpSp>
        <p:nvGrpSpPr>
          <p:cNvPr id="7218" name="Group 50"/>
          <p:cNvGrpSpPr>
            <a:grpSpLocks/>
          </p:cNvGrpSpPr>
          <p:nvPr/>
        </p:nvGrpSpPr>
        <p:grpSpPr bwMode="auto">
          <a:xfrm>
            <a:off x="909638" y="1624013"/>
            <a:ext cx="4400550" cy="982662"/>
            <a:chOff x="573" y="1023"/>
            <a:chExt cx="2772" cy="619"/>
          </a:xfrm>
        </p:grpSpPr>
        <p:sp>
          <p:nvSpPr>
            <p:cNvPr id="7197" name="AutoShape 29"/>
            <p:cNvSpPr>
              <a:spLocks/>
            </p:cNvSpPr>
            <p:nvPr/>
          </p:nvSpPr>
          <p:spPr bwMode="auto">
            <a:xfrm rot="-3790934">
              <a:off x="1077" y="898"/>
              <a:ext cx="240" cy="1248"/>
            </a:xfrm>
            <a:prstGeom prst="rightBrace">
              <a:avLst>
                <a:gd name="adj1" fmla="val 4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8" name="Text Box 30"/>
            <p:cNvSpPr txBox="1">
              <a:spLocks noChangeArrowheads="1"/>
            </p:cNvSpPr>
            <p:nvPr/>
          </p:nvSpPr>
          <p:spPr bwMode="auto">
            <a:xfrm>
              <a:off x="1296" y="1023"/>
              <a:ext cx="2049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Consumatori con una disponibilità a</a:t>
              </a:r>
            </a:p>
            <a:p>
              <a:r>
                <a:rPr lang="it-IT" altLang="it-IT" sz="1400" i="1">
                  <a:latin typeface="Bookman Old Style" pitchFamily="18" charset="0"/>
                </a:rPr>
                <a:t>pagare maggiore o uguale di P</a:t>
              </a:r>
              <a:r>
                <a:rPr lang="it-IT" altLang="it-IT" sz="1400" i="1" baseline="-25000">
                  <a:latin typeface="Bookman Old Style" pitchFamily="18" charset="0"/>
                </a:rPr>
                <a:t>1</a:t>
              </a:r>
            </a:p>
          </p:txBody>
        </p:sp>
      </p:grpSp>
      <p:grpSp>
        <p:nvGrpSpPr>
          <p:cNvPr id="7201" name="Group 33"/>
          <p:cNvGrpSpPr>
            <a:grpSpLocks/>
          </p:cNvGrpSpPr>
          <p:nvPr/>
        </p:nvGrpSpPr>
        <p:grpSpPr bwMode="auto">
          <a:xfrm>
            <a:off x="838200" y="2209800"/>
            <a:ext cx="1828800" cy="914400"/>
            <a:chOff x="1008" y="1344"/>
            <a:chExt cx="1152" cy="576"/>
          </a:xfrm>
        </p:grpSpPr>
        <p:sp>
          <p:nvSpPr>
            <p:cNvPr id="7184" name="AutoShape 16"/>
            <p:cNvSpPr>
              <a:spLocks noChangeArrowheads="1"/>
            </p:cNvSpPr>
            <p:nvPr/>
          </p:nvSpPr>
          <p:spPr bwMode="auto">
            <a:xfrm>
              <a:off x="1008" y="1344"/>
              <a:ext cx="1152" cy="576"/>
            </a:xfrm>
            <a:prstGeom prst="rtTriangle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199" name="Text Box 31"/>
            <p:cNvSpPr txBox="1">
              <a:spLocks noChangeArrowheads="1"/>
            </p:cNvSpPr>
            <p:nvPr/>
          </p:nvSpPr>
          <p:spPr bwMode="auto">
            <a:xfrm>
              <a:off x="1104" y="1680"/>
              <a:ext cx="6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solidFill>
                    <a:srgbClr val="FF0000"/>
                  </a:solidFill>
                  <a:latin typeface="Arial" charset="0"/>
                </a:rPr>
                <a:t>s u r p l u s</a:t>
              </a:r>
            </a:p>
          </p:txBody>
        </p:sp>
      </p:grpSp>
      <p:grpSp>
        <p:nvGrpSpPr>
          <p:cNvPr id="7217" name="Group 49"/>
          <p:cNvGrpSpPr>
            <a:grpSpLocks/>
          </p:cNvGrpSpPr>
          <p:nvPr/>
        </p:nvGrpSpPr>
        <p:grpSpPr bwMode="auto">
          <a:xfrm>
            <a:off x="852488" y="2209800"/>
            <a:ext cx="5448300" cy="579438"/>
            <a:chOff x="537" y="1392"/>
            <a:chExt cx="3432" cy="365"/>
          </a:xfrm>
        </p:grpSpPr>
        <p:sp>
          <p:nvSpPr>
            <p:cNvPr id="7210" name="Text Box 42"/>
            <p:cNvSpPr txBox="1">
              <a:spLocks noChangeArrowheads="1"/>
            </p:cNvSpPr>
            <p:nvPr/>
          </p:nvSpPr>
          <p:spPr bwMode="auto">
            <a:xfrm>
              <a:off x="1920" y="1392"/>
              <a:ext cx="2049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Consumatori con una disponibilità a</a:t>
              </a:r>
            </a:p>
            <a:p>
              <a:r>
                <a:rPr lang="it-IT" altLang="it-IT" sz="1400" i="1">
                  <a:latin typeface="Bookman Old Style" pitchFamily="18" charset="0"/>
                </a:rPr>
                <a:t>pagare maggiore o uguale di P</a:t>
              </a:r>
              <a:r>
                <a:rPr lang="it-IT" altLang="it-IT" sz="1400" i="1" baseline="-25000">
                  <a:latin typeface="Bookman Old Style" pitchFamily="18" charset="0"/>
                </a:rPr>
                <a:t>2</a:t>
              </a:r>
            </a:p>
          </p:txBody>
        </p:sp>
        <p:sp>
          <p:nvSpPr>
            <p:cNvPr id="7211" name="AutoShape 43"/>
            <p:cNvSpPr>
              <a:spLocks/>
            </p:cNvSpPr>
            <p:nvPr/>
          </p:nvSpPr>
          <p:spPr bwMode="auto">
            <a:xfrm rot="-3790934">
              <a:off x="1718" y="400"/>
              <a:ext cx="176" cy="2537"/>
            </a:xfrm>
            <a:prstGeom prst="rightBrace">
              <a:avLst>
                <a:gd name="adj1" fmla="val 12012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7216" name="Group 48"/>
          <p:cNvGrpSpPr>
            <a:grpSpLocks/>
          </p:cNvGrpSpPr>
          <p:nvPr/>
        </p:nvGrpSpPr>
        <p:grpSpPr bwMode="auto">
          <a:xfrm>
            <a:off x="4648200" y="3276600"/>
            <a:ext cx="4495800" cy="1185863"/>
            <a:chOff x="2928" y="2064"/>
            <a:chExt cx="2832" cy="747"/>
          </a:xfrm>
        </p:grpSpPr>
        <p:sp>
          <p:nvSpPr>
            <p:cNvPr id="7209" name="AutoShape 41"/>
            <p:cNvSpPr>
              <a:spLocks/>
            </p:cNvSpPr>
            <p:nvPr/>
          </p:nvSpPr>
          <p:spPr bwMode="auto">
            <a:xfrm rot="-3790934">
              <a:off x="3466" y="2006"/>
              <a:ext cx="267" cy="1344"/>
            </a:xfrm>
            <a:prstGeom prst="rightBrace">
              <a:avLst>
                <a:gd name="adj1" fmla="val 4194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7212" name="Text Box 44"/>
            <p:cNvSpPr txBox="1">
              <a:spLocks noChangeArrowheads="1"/>
            </p:cNvSpPr>
            <p:nvPr/>
          </p:nvSpPr>
          <p:spPr bwMode="auto">
            <a:xfrm>
              <a:off x="3374" y="2064"/>
              <a:ext cx="238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i="1">
                  <a:latin typeface="Bookman Old Style" pitchFamily="18" charset="0"/>
                </a:rPr>
                <a:t>Consumatori con una disponibilità a</a:t>
              </a:r>
            </a:p>
            <a:p>
              <a:r>
                <a:rPr lang="it-IT" altLang="it-IT" sz="1400" i="1">
                  <a:latin typeface="Bookman Old Style" pitchFamily="18" charset="0"/>
                </a:rPr>
                <a:t>pagare minore di P</a:t>
              </a:r>
              <a:r>
                <a:rPr lang="it-IT" altLang="it-IT" sz="1400" i="1" baseline="-25000">
                  <a:latin typeface="Bookman Old Style" pitchFamily="18" charset="0"/>
                </a:rPr>
                <a:t>2</a:t>
              </a:r>
              <a:r>
                <a:rPr lang="it-IT" altLang="it-IT" sz="1400" i="1">
                  <a:latin typeface="Bookman Old Style" pitchFamily="18" charset="0"/>
                </a:rPr>
                <a:t>: massimizzano il loro benessere non acquistando il bene</a:t>
              </a:r>
              <a:endParaRPr lang="it-IT" altLang="it-IT" sz="1400" i="1" baseline="-25000">
                <a:latin typeface="Bookman Old Style" pitchFamily="18" charset="0"/>
              </a:endParaRPr>
            </a:p>
          </p:txBody>
        </p:sp>
      </p:grpSp>
      <p:grpSp>
        <p:nvGrpSpPr>
          <p:cNvPr id="7219" name="Group 51"/>
          <p:cNvGrpSpPr>
            <a:grpSpLocks/>
          </p:cNvGrpSpPr>
          <p:nvPr/>
        </p:nvGrpSpPr>
        <p:grpSpPr bwMode="auto">
          <a:xfrm>
            <a:off x="838200" y="3124200"/>
            <a:ext cx="3657600" cy="914400"/>
            <a:chOff x="528" y="1968"/>
            <a:chExt cx="2304" cy="576"/>
          </a:xfrm>
        </p:grpSpPr>
        <p:sp>
          <p:nvSpPr>
            <p:cNvPr id="7205" name="Text Box 37"/>
            <p:cNvSpPr txBox="1">
              <a:spLocks noChangeArrowheads="1"/>
            </p:cNvSpPr>
            <p:nvPr/>
          </p:nvSpPr>
          <p:spPr bwMode="auto">
            <a:xfrm>
              <a:off x="1776" y="2304"/>
              <a:ext cx="6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>
                  <a:solidFill>
                    <a:srgbClr val="FF0000"/>
                  </a:solidFill>
                  <a:latin typeface="Arial" charset="0"/>
                </a:rPr>
                <a:t>s u r p l u s</a:t>
              </a:r>
            </a:p>
          </p:txBody>
        </p:sp>
        <p:grpSp>
          <p:nvGrpSpPr>
            <p:cNvPr id="7215" name="Group 47"/>
            <p:cNvGrpSpPr>
              <a:grpSpLocks/>
            </p:cNvGrpSpPr>
            <p:nvPr/>
          </p:nvGrpSpPr>
          <p:grpSpPr bwMode="auto">
            <a:xfrm>
              <a:off x="528" y="1968"/>
              <a:ext cx="2304" cy="576"/>
              <a:chOff x="528" y="1968"/>
              <a:chExt cx="2304" cy="576"/>
            </a:xfrm>
          </p:grpSpPr>
          <p:sp>
            <p:nvSpPr>
              <p:cNvPr id="7204" name="AutoShape 36"/>
              <p:cNvSpPr>
                <a:spLocks noChangeArrowheads="1"/>
              </p:cNvSpPr>
              <p:nvPr/>
            </p:nvSpPr>
            <p:spPr bwMode="auto">
              <a:xfrm>
                <a:off x="1680" y="1968"/>
                <a:ext cx="1152" cy="576"/>
              </a:xfrm>
              <a:prstGeom prst="rtTriangle">
                <a:avLst/>
              </a:prstGeom>
              <a:solidFill>
                <a:srgbClr val="FFFFCC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206" name="Rectangle 38"/>
              <p:cNvSpPr>
                <a:spLocks noChangeArrowheads="1"/>
              </p:cNvSpPr>
              <p:nvPr/>
            </p:nvSpPr>
            <p:spPr bwMode="auto">
              <a:xfrm>
                <a:off x="528" y="1968"/>
                <a:ext cx="1152" cy="576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7207" name="Text Box 39"/>
              <p:cNvSpPr txBox="1">
                <a:spLocks noChangeArrowheads="1"/>
              </p:cNvSpPr>
              <p:nvPr/>
            </p:nvSpPr>
            <p:spPr bwMode="auto">
              <a:xfrm>
                <a:off x="768" y="2304"/>
                <a:ext cx="66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solidFill>
                      <a:srgbClr val="FF0000"/>
                    </a:solidFill>
                    <a:latin typeface="Arial" charset="0"/>
                  </a:rPr>
                  <a:t>s u r p l u s</a:t>
                </a:r>
              </a:p>
            </p:txBody>
          </p:sp>
          <p:sp>
            <p:nvSpPr>
              <p:cNvPr id="7214" name="Text Box 46"/>
              <p:cNvSpPr txBox="1">
                <a:spLocks noChangeArrowheads="1"/>
              </p:cNvSpPr>
              <p:nvPr/>
            </p:nvSpPr>
            <p:spPr bwMode="auto">
              <a:xfrm>
                <a:off x="1728" y="2304"/>
                <a:ext cx="66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>
                    <a:solidFill>
                      <a:srgbClr val="FF0000"/>
                    </a:solidFill>
                    <a:latin typeface="Arial" charset="0"/>
                  </a:rPr>
                  <a:t>s u r p l u s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895600" y="280988"/>
            <a:ext cx="3228975" cy="406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il surplus del produttore</a:t>
            </a:r>
          </a:p>
        </p:txBody>
      </p:sp>
      <p:graphicFrame>
        <p:nvGraphicFramePr>
          <p:cNvPr id="8218" name="Group 26"/>
          <p:cNvGraphicFramePr>
            <a:graphicFrameLocks noGrp="1"/>
          </p:cNvGraphicFramePr>
          <p:nvPr/>
        </p:nvGraphicFramePr>
        <p:xfrm>
          <a:off x="2971800" y="3048000"/>
          <a:ext cx="3352800" cy="2676526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produttore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Disp. a vendere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2667000" y="838200"/>
            <a:ext cx="382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800" i="1">
                <a:latin typeface="Arial" charset="0"/>
              </a:rPr>
              <a:t>un esempio: una gara d’ a p p a l t o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600200" y="1371600"/>
            <a:ext cx="5791200" cy="15049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u="sng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Disponibilità a vendere</a:t>
            </a:r>
          </a:p>
          <a:p>
            <a:r>
              <a:rPr lang="it-IT" altLang="it-IT" sz="1800" i="1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E’ la quantificazione monetaria dei costi attesi dalla produzione di un bene, ovvero il prezzo minimo che un produttore è disposto ad accettare per produrre un dato bene.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6172200" y="3429000"/>
            <a:ext cx="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286000" y="5867400"/>
            <a:ext cx="511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Surplus o rendita di </a:t>
            </a:r>
            <a:r>
              <a:rPr lang="it-IT" altLang="it-IT">
                <a:solidFill>
                  <a:srgbClr val="FF0000"/>
                </a:solidFill>
              </a:rPr>
              <a:t>D</a:t>
            </a:r>
            <a:r>
              <a:rPr lang="it-IT" altLang="it-IT"/>
              <a:t>:  600 – 500 = </a:t>
            </a:r>
            <a:r>
              <a:rPr lang="it-IT" altLang="it-IT">
                <a:solidFill>
                  <a:srgbClr val="FF0000"/>
                </a:solidFill>
              </a:rPr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5" grpId="0" autoUpdateAnimBg="0"/>
      <p:bldP spid="8216" grpId="0" animBg="1" autoUpdateAnimBg="0"/>
      <p:bldP spid="8219" grpId="0" animBg="1"/>
      <p:bldP spid="822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Group 2"/>
          <p:cNvGraphicFramePr>
            <a:graphicFrameLocks noGrp="1"/>
          </p:cNvGraphicFramePr>
          <p:nvPr/>
        </p:nvGraphicFramePr>
        <p:xfrm>
          <a:off x="2057400" y="1066800"/>
          <a:ext cx="4800600" cy="4250501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  <a:gridCol w="1600200"/>
              </a:tblGrid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prezzo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Produttori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quantità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≥</a:t>
                      </a: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  900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A,B,C,D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900-800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B,C,D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800-600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C,D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600-500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&lt; 500</a:t>
                      </a:r>
                      <a:endParaRPr kumimoji="0" lang="it-IT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nessuno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1905000" y="838200"/>
            <a:ext cx="5638800" cy="4816475"/>
            <a:chOff x="1200" y="528"/>
            <a:chExt cx="3552" cy="3034"/>
          </a:xfrm>
        </p:grpSpPr>
        <p:grpSp>
          <p:nvGrpSpPr>
            <p:cNvPr id="9219" name="Group 3"/>
            <p:cNvGrpSpPr>
              <a:grpSpLocks/>
            </p:cNvGrpSpPr>
            <p:nvPr/>
          </p:nvGrpSpPr>
          <p:grpSpPr bwMode="auto">
            <a:xfrm>
              <a:off x="1488" y="768"/>
              <a:ext cx="3168" cy="2496"/>
              <a:chOff x="2928" y="1632"/>
              <a:chExt cx="2688" cy="2304"/>
            </a:xfrm>
          </p:grpSpPr>
          <p:sp>
            <p:nvSpPr>
              <p:cNvPr id="9220" name="Line 4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0" cy="23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9221" name="Line 5"/>
              <p:cNvSpPr>
                <a:spLocks noChangeShapeType="1"/>
              </p:cNvSpPr>
              <p:nvPr/>
            </p:nvSpPr>
            <p:spPr bwMode="auto">
              <a:xfrm>
                <a:off x="2928" y="3936"/>
                <a:ext cx="26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4512" y="3312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Q</a:t>
              </a:r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1200" y="528"/>
              <a:ext cx="2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latin typeface="Arial" charset="0"/>
                </a:rPr>
                <a:t>P</a:t>
              </a:r>
            </a:p>
          </p:txBody>
        </p:sp>
      </p:grp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1676400" y="1371600"/>
            <a:ext cx="5049838" cy="4359275"/>
            <a:chOff x="1056" y="864"/>
            <a:chExt cx="3181" cy="2746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1296" y="3312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3360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2016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4032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2688" y="336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9230" name="Text Box 14"/>
            <p:cNvSpPr txBox="1">
              <a:spLocks noChangeArrowheads="1"/>
            </p:cNvSpPr>
            <p:nvPr/>
          </p:nvSpPr>
          <p:spPr bwMode="auto">
            <a:xfrm>
              <a:off x="1056" y="864"/>
              <a:ext cx="38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900</a:t>
              </a:r>
            </a:p>
          </p:txBody>
        </p:sp>
        <p:sp>
          <p:nvSpPr>
            <p:cNvPr id="9231" name="Text Box 15"/>
            <p:cNvSpPr txBox="1">
              <a:spLocks noChangeArrowheads="1"/>
            </p:cNvSpPr>
            <p:nvPr/>
          </p:nvSpPr>
          <p:spPr bwMode="auto">
            <a:xfrm>
              <a:off x="1056" y="1296"/>
              <a:ext cx="38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800</a:t>
              </a:r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1056" y="2448"/>
              <a:ext cx="38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500</a:t>
              </a:r>
            </a:p>
          </p:txBody>
        </p:sp>
        <p:sp>
          <p:nvSpPr>
            <p:cNvPr id="9233" name="Text Box 17"/>
            <p:cNvSpPr txBox="1">
              <a:spLocks noChangeArrowheads="1"/>
            </p:cNvSpPr>
            <p:nvPr/>
          </p:nvSpPr>
          <p:spPr bwMode="auto">
            <a:xfrm>
              <a:off x="1056" y="2016"/>
              <a:ext cx="38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2000">
                  <a:solidFill>
                    <a:srgbClr val="0033CC"/>
                  </a:solidFill>
                  <a:latin typeface="Arial" charset="0"/>
                </a:rPr>
                <a:t>600</a:t>
              </a:r>
            </a:p>
          </p:txBody>
        </p:sp>
      </p:grpSp>
      <p:grpSp>
        <p:nvGrpSpPr>
          <p:cNvPr id="9244" name="Group 28"/>
          <p:cNvGrpSpPr>
            <a:grpSpLocks/>
          </p:cNvGrpSpPr>
          <p:nvPr/>
        </p:nvGrpSpPr>
        <p:grpSpPr bwMode="auto">
          <a:xfrm>
            <a:off x="2362200" y="1600200"/>
            <a:ext cx="4191000" cy="3581400"/>
            <a:chOff x="1488" y="1008"/>
            <a:chExt cx="2640" cy="2256"/>
          </a:xfrm>
        </p:grpSpPr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1488" y="259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2112" y="2592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7" name="Line 21"/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1488" y="2160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39" name="Line 23"/>
            <p:cNvSpPr>
              <a:spLocks noChangeShapeType="1"/>
            </p:cNvSpPr>
            <p:nvPr/>
          </p:nvSpPr>
          <p:spPr bwMode="auto">
            <a:xfrm>
              <a:off x="1488" y="1440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0" name="Line 24"/>
            <p:cNvSpPr>
              <a:spLocks noChangeShapeType="1"/>
            </p:cNvSpPr>
            <p:nvPr/>
          </p:nvSpPr>
          <p:spPr bwMode="auto">
            <a:xfrm flipV="1">
              <a:off x="3456" y="1440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2" name="Line 26"/>
            <p:cNvSpPr>
              <a:spLocks noChangeShapeType="1"/>
            </p:cNvSpPr>
            <p:nvPr/>
          </p:nvSpPr>
          <p:spPr bwMode="auto">
            <a:xfrm>
              <a:off x="1488" y="1008"/>
              <a:ext cx="26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43" name="Line 27"/>
            <p:cNvSpPr>
              <a:spLocks noChangeShapeType="1"/>
            </p:cNvSpPr>
            <p:nvPr/>
          </p:nvSpPr>
          <p:spPr bwMode="auto">
            <a:xfrm flipV="1">
              <a:off x="4128" y="1008"/>
              <a:ext cx="0" cy="2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255" name="Group 39"/>
          <p:cNvGrpSpPr>
            <a:grpSpLocks/>
          </p:cNvGrpSpPr>
          <p:nvPr/>
        </p:nvGrpSpPr>
        <p:grpSpPr bwMode="auto">
          <a:xfrm>
            <a:off x="3276600" y="1295400"/>
            <a:ext cx="5594350" cy="3232150"/>
            <a:chOff x="2064" y="816"/>
            <a:chExt cx="3524" cy="2036"/>
          </a:xfrm>
        </p:grpSpPr>
        <p:grpSp>
          <p:nvGrpSpPr>
            <p:cNvPr id="9249" name="Group 33"/>
            <p:cNvGrpSpPr>
              <a:grpSpLocks/>
            </p:cNvGrpSpPr>
            <p:nvPr/>
          </p:nvGrpSpPr>
          <p:grpSpPr bwMode="auto">
            <a:xfrm>
              <a:off x="2064" y="960"/>
              <a:ext cx="2112" cy="1680"/>
              <a:chOff x="2064" y="960"/>
              <a:chExt cx="2112" cy="1680"/>
            </a:xfrm>
          </p:grpSpPr>
          <p:sp>
            <p:nvSpPr>
              <p:cNvPr id="9245" name="Oval 29"/>
              <p:cNvSpPr>
                <a:spLocks noChangeArrowheads="1"/>
              </p:cNvSpPr>
              <p:nvPr/>
            </p:nvSpPr>
            <p:spPr bwMode="auto">
              <a:xfrm>
                <a:off x="2064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246" name="Oval 30"/>
              <p:cNvSpPr>
                <a:spLocks noChangeArrowheads="1"/>
              </p:cNvSpPr>
              <p:nvPr/>
            </p:nvSpPr>
            <p:spPr bwMode="auto">
              <a:xfrm>
                <a:off x="4080" y="96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247" name="Oval 3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9248" name="Oval 32"/>
              <p:cNvSpPr>
                <a:spLocks noChangeArrowheads="1"/>
              </p:cNvSpPr>
              <p:nvPr/>
            </p:nvSpPr>
            <p:spPr bwMode="auto">
              <a:xfrm>
                <a:off x="2736" y="2112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9250" name="Rectangle 34"/>
            <p:cNvSpPr>
              <a:spLocks noChangeArrowheads="1"/>
            </p:cNvSpPr>
            <p:nvPr/>
          </p:nvSpPr>
          <p:spPr bwMode="auto">
            <a:xfrm>
              <a:off x="3600" y="1440"/>
              <a:ext cx="1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latin typeface="Arial" charset="0"/>
                </a:rPr>
                <a:t>Disp. a vendere di </a:t>
              </a:r>
              <a:r>
                <a:rPr lang="it-IT" altLang="it-IT" sz="1600" i="1">
                  <a:solidFill>
                    <a:srgbClr val="0033CC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9251" name="Rectangle 35"/>
            <p:cNvSpPr>
              <a:spLocks noChangeArrowheads="1"/>
            </p:cNvSpPr>
            <p:nvPr/>
          </p:nvSpPr>
          <p:spPr bwMode="auto">
            <a:xfrm>
              <a:off x="4320" y="816"/>
              <a:ext cx="1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latin typeface="Arial" charset="0"/>
                </a:rPr>
                <a:t>Disp. a vendere di </a:t>
              </a:r>
              <a:r>
                <a:rPr lang="it-IT" altLang="it-IT" sz="1600" i="1">
                  <a:solidFill>
                    <a:srgbClr val="0033CC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9252" name="Rectangle 36"/>
            <p:cNvSpPr>
              <a:spLocks noChangeArrowheads="1"/>
            </p:cNvSpPr>
            <p:nvPr/>
          </p:nvSpPr>
          <p:spPr bwMode="auto">
            <a:xfrm>
              <a:off x="2832" y="2160"/>
              <a:ext cx="127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latin typeface="Arial" charset="0"/>
                </a:rPr>
                <a:t>Disp. a vendere di </a:t>
              </a:r>
              <a:r>
                <a:rPr lang="it-IT" altLang="it-IT" sz="1600" i="1">
                  <a:solidFill>
                    <a:srgbClr val="0033CC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253" name="Rectangle 37"/>
            <p:cNvSpPr>
              <a:spLocks noChangeArrowheads="1"/>
            </p:cNvSpPr>
            <p:nvPr/>
          </p:nvSpPr>
          <p:spPr bwMode="auto">
            <a:xfrm>
              <a:off x="2208" y="2640"/>
              <a:ext cx="127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latin typeface="Arial" charset="0"/>
                </a:rPr>
                <a:t>Disp. a vendere di </a:t>
              </a:r>
              <a:r>
                <a:rPr lang="it-IT" altLang="it-IT" sz="1600" i="1">
                  <a:solidFill>
                    <a:srgbClr val="0033CC"/>
                  </a:solidFill>
                  <a:latin typeface="Arial" charset="0"/>
                </a:rPr>
                <a:t>D</a:t>
              </a:r>
            </a:p>
          </p:txBody>
        </p:sp>
      </p:grp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2362200" y="3429000"/>
            <a:ext cx="990600" cy="6858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altLang="it-IT">
                <a:solidFill>
                  <a:srgbClr val="0033CC"/>
                </a:solidFill>
              </a:rPr>
              <a:t>100</a:t>
            </a:r>
          </a:p>
        </p:txBody>
      </p:sp>
      <p:grpSp>
        <p:nvGrpSpPr>
          <p:cNvPr id="9260" name="Group 44"/>
          <p:cNvGrpSpPr>
            <a:grpSpLocks/>
          </p:cNvGrpSpPr>
          <p:nvPr/>
        </p:nvGrpSpPr>
        <p:grpSpPr bwMode="auto">
          <a:xfrm>
            <a:off x="2362200" y="2286000"/>
            <a:ext cx="2057400" cy="1143000"/>
            <a:chOff x="1488" y="1440"/>
            <a:chExt cx="1296" cy="720"/>
          </a:xfrm>
        </p:grpSpPr>
        <p:sp>
          <p:nvSpPr>
            <p:cNvPr id="9258" name="Rectangle 42"/>
            <p:cNvSpPr>
              <a:spLocks noChangeArrowheads="1"/>
            </p:cNvSpPr>
            <p:nvPr/>
          </p:nvSpPr>
          <p:spPr bwMode="auto">
            <a:xfrm>
              <a:off x="1488" y="1440"/>
              <a:ext cx="624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t-IT" altLang="it-IT">
                  <a:solidFill>
                    <a:srgbClr val="0033CC"/>
                  </a:solidFill>
                </a:rPr>
                <a:t>200</a:t>
              </a:r>
            </a:p>
          </p:txBody>
        </p:sp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2112" y="1440"/>
              <a:ext cx="67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t-IT" altLang="it-IT">
                  <a:solidFill>
                    <a:srgbClr val="0033CC"/>
                  </a:solidFill>
                </a:rPr>
                <a:t>200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" grpId="0" animBg="1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643</Words>
  <Application>Microsoft Office PowerPoint</Application>
  <PresentationFormat>Presentazione su schermo (4:3)</PresentationFormat>
  <Paragraphs>189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clmcrn</dc:creator>
  <cp:lastModifiedBy>user</cp:lastModifiedBy>
  <cp:revision>104</cp:revision>
  <dcterms:created xsi:type="dcterms:W3CDTF">2010-10-12T14:34:20Z</dcterms:created>
  <dcterms:modified xsi:type="dcterms:W3CDTF">2017-02-20T15:57:57Z</dcterms:modified>
</cp:coreProperties>
</file>