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645275" cy="97774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6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CC"/>
    <a:srgbClr val="339933"/>
    <a:srgbClr val="00CC66"/>
    <a:srgbClr val="99FF99"/>
    <a:srgbClr val="00FF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3" autoAdjust="0"/>
    <p:restoredTop sz="93593" autoAdjust="0"/>
  </p:normalViewPr>
  <p:slideViewPr>
    <p:cSldViewPr>
      <p:cViewPr varScale="1">
        <p:scale>
          <a:sx n="85" d="100"/>
          <a:sy n="85" d="100"/>
        </p:scale>
        <p:origin x="-14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2048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555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 altLang="it-IT"/>
          </a:p>
        </p:txBody>
      </p:sp>
      <p:sp>
        <p:nvSpPr>
          <p:cNvPr id="2048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8463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2048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5550" y="9288463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215466-2A8B-4CB5-A3A2-5B256E331D3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71782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A878C6-02E4-4F49-B181-1A15AECF4E6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2105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D8B47-0FE5-4721-B991-A9009EE360E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0530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A6493-5CC4-4C7C-9FD6-5FFAD912FF0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0656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A1000-FE91-4CC8-B950-9DBB1A6507D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76183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B4957-8BB2-49E8-AFB8-71D22EDFD4C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7809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62823-1719-4103-B549-52E20F57F45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0779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91133-CABC-4BF5-AAA5-56DE133A469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9622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8CE32-9D22-44B3-A819-6AE75AAFA8C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4310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F5EF4-4446-4550-BD35-6606890BE02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0687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F7A7E-20B3-4C05-BACA-6B0BD49B68D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3860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BFF4E-DE52-4771-8B30-CF03E05DA45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9472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0AAA95E-A4B3-4584-8FB3-82BBED456AD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048000" y="533400"/>
            <a:ext cx="3800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it-IT" altLang="it-IT"/>
              <a:t>L’  E L A S T I C I T A’  </a:t>
            </a:r>
          </a:p>
          <a:p>
            <a:pPr algn="ctr"/>
            <a:r>
              <a:rPr lang="it-IT" altLang="it-IT"/>
              <a:t>E  LE  SUE APPLICAZIONI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62000" y="1828800"/>
            <a:ext cx="748347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/>
              <a:t>#1</a:t>
            </a:r>
            <a:r>
              <a:rPr lang="it-IT" altLang="it-IT" sz="1600"/>
              <a:t> </a:t>
            </a:r>
            <a:r>
              <a:rPr lang="it-IT" altLang="it-IT" sz="1600">
                <a:latin typeface="Bookman Old Style" pitchFamily="18" charset="0"/>
              </a:rPr>
              <a:t>Viene scoperto un nuovo ibrido di grano che aumenta del 10% la produzione per ettaro. Pensate che sia una buona notizia o una cattiva notizia per gli agricoltori?</a:t>
            </a:r>
            <a:endParaRPr lang="it-IT" altLang="it-IT" sz="160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838200" y="2971800"/>
            <a:ext cx="72390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/>
              <a:t>#2</a:t>
            </a:r>
            <a:r>
              <a:rPr lang="it-IT" altLang="it-IT" sz="1600"/>
              <a:t>  </a:t>
            </a:r>
            <a:r>
              <a:rPr lang="it-IT" altLang="it-IT" sz="1600">
                <a:latin typeface="Bookman Old Style" pitchFamily="18" charset="0"/>
              </a:rPr>
              <a:t>L’ OPEC (</a:t>
            </a:r>
            <a:r>
              <a:rPr lang="it-IT" altLang="it-IT" sz="1600" i="1">
                <a:latin typeface="Bookman Old Style" pitchFamily="18" charset="0"/>
              </a:rPr>
              <a:t>Organization of the Petroleum Exporting Countries</a:t>
            </a:r>
            <a:r>
              <a:rPr lang="it-IT" altLang="it-IT" sz="1600">
                <a:latin typeface="Bookman Old Style" pitchFamily="18" charset="0"/>
              </a:rPr>
              <a:t>) controlla 79.6% del petrolio mondiale (dato 2009). Perché l’andamento del prezzo del petrolio è caratterizzato da lunghi periodi di rialzi cui seguono lunghi periodi di ribassi?</a:t>
            </a:r>
            <a:endParaRPr lang="it-IT" altLang="it-IT" sz="160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838200" y="4495800"/>
            <a:ext cx="7239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/>
              <a:t>#3</a:t>
            </a:r>
            <a:r>
              <a:rPr lang="it-IT" altLang="it-IT" sz="1600"/>
              <a:t>  A</a:t>
            </a:r>
            <a:r>
              <a:rPr lang="it-IT" altLang="it-IT" sz="1600">
                <a:latin typeface="Bookman Old Style" pitchFamily="18" charset="0"/>
              </a:rPr>
              <a:t>umentare il numero dei poliziotti per diminuire lo spaccio di droga e/o inasprire le pene contro gli spacciatori, fa veramente diminuire il tasso di criminalità?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utoUpdateAnimBg="0"/>
      <p:bldP spid="2052" grpId="0" autoUpdateAnimBg="0"/>
      <p:bldP spid="205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38" name="Group 50"/>
          <p:cNvGrpSpPr>
            <a:grpSpLocks/>
          </p:cNvGrpSpPr>
          <p:nvPr/>
        </p:nvGrpSpPr>
        <p:grpSpPr bwMode="auto">
          <a:xfrm>
            <a:off x="533400" y="381000"/>
            <a:ext cx="3065463" cy="2520950"/>
            <a:chOff x="336" y="240"/>
            <a:chExt cx="2039" cy="1829"/>
          </a:xfrm>
        </p:grpSpPr>
        <p:sp>
          <p:nvSpPr>
            <p:cNvPr id="12311" name="Line 23"/>
            <p:cNvSpPr>
              <a:spLocks noChangeShapeType="1"/>
            </p:cNvSpPr>
            <p:nvPr/>
          </p:nvSpPr>
          <p:spPr bwMode="auto">
            <a:xfrm>
              <a:off x="624" y="768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37" name="Group 49"/>
            <p:cNvGrpSpPr>
              <a:grpSpLocks/>
            </p:cNvGrpSpPr>
            <p:nvPr/>
          </p:nvGrpSpPr>
          <p:grpSpPr bwMode="auto">
            <a:xfrm>
              <a:off x="336" y="240"/>
              <a:ext cx="2039" cy="1829"/>
              <a:chOff x="336" y="240"/>
              <a:chExt cx="2039" cy="1829"/>
            </a:xfrm>
          </p:grpSpPr>
          <p:sp>
            <p:nvSpPr>
              <p:cNvPr id="12307" name="Line 19"/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12314" name="Group 26"/>
              <p:cNvGrpSpPr>
                <a:grpSpLocks/>
              </p:cNvGrpSpPr>
              <p:nvPr/>
            </p:nvGrpSpPr>
            <p:grpSpPr bwMode="auto">
              <a:xfrm>
                <a:off x="336" y="240"/>
                <a:ext cx="2039" cy="1829"/>
                <a:chOff x="336" y="240"/>
                <a:chExt cx="2039" cy="1829"/>
              </a:xfrm>
            </p:grpSpPr>
            <p:sp>
              <p:nvSpPr>
                <p:cNvPr id="12292" name="Line 4"/>
                <p:cNvSpPr>
                  <a:spLocks noChangeShapeType="1"/>
                </p:cNvSpPr>
                <p:nvPr/>
              </p:nvSpPr>
              <p:spPr bwMode="auto">
                <a:xfrm>
                  <a:off x="624" y="288"/>
                  <a:ext cx="0" cy="14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2293" name="Line 5"/>
                <p:cNvSpPr>
                  <a:spLocks noChangeShapeType="1"/>
                </p:cNvSpPr>
                <p:nvPr/>
              </p:nvSpPr>
              <p:spPr bwMode="auto">
                <a:xfrm>
                  <a:off x="624" y="1776"/>
                  <a:ext cx="16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2294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160" y="1824"/>
                  <a:ext cx="215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1400" i="1">
                      <a:latin typeface="Bookman Old Style" pitchFamily="18" charset="0"/>
                    </a:rPr>
                    <a:t>Q</a:t>
                  </a:r>
                </a:p>
              </p:txBody>
            </p:sp>
            <p:sp>
              <p:nvSpPr>
                <p:cNvPr id="1229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84" y="240"/>
                  <a:ext cx="240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400" i="1">
                      <a:latin typeface="Bookman Old Style" pitchFamily="18" charset="0"/>
                    </a:rPr>
                    <a:t>P</a:t>
                  </a:r>
                </a:p>
              </p:txBody>
            </p:sp>
            <p:sp>
              <p:nvSpPr>
                <p:cNvPr id="12296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1152" y="528"/>
                  <a:ext cx="288" cy="1104"/>
                </a:xfrm>
                <a:prstGeom prst="line">
                  <a:avLst/>
                </a:prstGeom>
                <a:noFill/>
                <a:ln w="28575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229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488" y="432"/>
                  <a:ext cx="190" cy="24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1600" i="1"/>
                    <a:t>S</a:t>
                  </a:r>
                </a:p>
              </p:txBody>
            </p:sp>
            <p:sp>
              <p:nvSpPr>
                <p:cNvPr id="1230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84" y="1248"/>
                  <a:ext cx="288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0</a:t>
                  </a:r>
                </a:p>
              </p:txBody>
            </p:sp>
            <p:sp>
              <p:nvSpPr>
                <p:cNvPr id="1230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84" y="672"/>
                  <a:ext cx="288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1</a:t>
                  </a:r>
                </a:p>
              </p:txBody>
            </p:sp>
            <p:sp>
              <p:nvSpPr>
                <p:cNvPr id="1230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056" y="1824"/>
                  <a:ext cx="336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Q</a:t>
                  </a:r>
                  <a:r>
                    <a:rPr lang="it-IT" altLang="it-IT" sz="1600" i="1" baseline="-25000"/>
                    <a:t>0</a:t>
                  </a:r>
                </a:p>
              </p:txBody>
            </p:sp>
            <p:sp>
              <p:nvSpPr>
                <p:cNvPr id="12305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344" y="1824"/>
                  <a:ext cx="336" cy="24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Q</a:t>
                  </a:r>
                  <a:r>
                    <a:rPr lang="it-IT" altLang="it-IT" sz="1600" i="1" baseline="-25000"/>
                    <a:t>1</a:t>
                  </a:r>
                </a:p>
              </p:txBody>
            </p:sp>
            <p:sp>
              <p:nvSpPr>
                <p:cNvPr id="1230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336" y="816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2309" name="Line 21"/>
                <p:cNvSpPr>
                  <a:spLocks noChangeShapeType="1"/>
                </p:cNvSpPr>
                <p:nvPr/>
              </p:nvSpPr>
              <p:spPr bwMode="auto">
                <a:xfrm>
                  <a:off x="624" y="1392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2310" name="Line 22"/>
                <p:cNvSpPr>
                  <a:spLocks noChangeShapeType="1"/>
                </p:cNvSpPr>
                <p:nvPr/>
              </p:nvSpPr>
              <p:spPr bwMode="auto">
                <a:xfrm>
                  <a:off x="1200" y="1392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2312" name="Line 24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100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</p:grpSp>
      </p:grp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3657600" y="838200"/>
            <a:ext cx="412273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latin typeface="Bookman Old Style" pitchFamily="18" charset="0"/>
              </a:rPr>
              <a:t>La quantità offerta reagisce in misura meno che proporzionale alla variazione di prezzo la </a:t>
            </a:r>
            <a:r>
              <a:rPr lang="it-IT" altLang="it-IT" sz="1600" i="1" u="sng">
                <a:latin typeface="Bookman Old Style" pitchFamily="18" charset="0"/>
              </a:rPr>
              <a:t>S</a:t>
            </a:r>
            <a:r>
              <a:rPr lang="it-IT" altLang="it-IT" sz="1600" u="sng">
                <a:latin typeface="Bookman Old Style" pitchFamily="18" charset="0"/>
              </a:rPr>
              <a:t> è rigida o anelastica</a:t>
            </a:r>
          </a:p>
        </p:txBody>
      </p:sp>
      <p:grpSp>
        <p:nvGrpSpPr>
          <p:cNvPr id="12336" name="Group 48"/>
          <p:cNvGrpSpPr>
            <a:grpSpLocks/>
          </p:cNvGrpSpPr>
          <p:nvPr/>
        </p:nvGrpSpPr>
        <p:grpSpPr bwMode="auto">
          <a:xfrm>
            <a:off x="4876800" y="2133600"/>
            <a:ext cx="3398838" cy="2590800"/>
            <a:chOff x="3024" y="2016"/>
            <a:chExt cx="2493" cy="1824"/>
          </a:xfrm>
        </p:grpSpPr>
        <p:sp>
          <p:nvSpPr>
            <p:cNvPr id="12316" name="Line 28"/>
            <p:cNvSpPr>
              <a:spLocks noChangeShapeType="1"/>
            </p:cNvSpPr>
            <p:nvPr/>
          </p:nvSpPr>
          <p:spPr bwMode="auto">
            <a:xfrm>
              <a:off x="3264" y="2064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17" name="Line 29"/>
            <p:cNvSpPr>
              <a:spLocks noChangeShapeType="1"/>
            </p:cNvSpPr>
            <p:nvPr/>
          </p:nvSpPr>
          <p:spPr bwMode="auto">
            <a:xfrm>
              <a:off x="3264" y="3552"/>
              <a:ext cx="20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18" name="Text Box 30"/>
            <p:cNvSpPr txBox="1">
              <a:spLocks noChangeArrowheads="1"/>
            </p:cNvSpPr>
            <p:nvPr/>
          </p:nvSpPr>
          <p:spPr bwMode="auto">
            <a:xfrm>
              <a:off x="5280" y="3456"/>
              <a:ext cx="237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 i="1">
                  <a:latin typeface="Bookman Old Style" pitchFamily="18" charset="0"/>
                </a:rPr>
                <a:t>Q</a:t>
              </a:r>
            </a:p>
          </p:txBody>
        </p:sp>
        <p:sp>
          <p:nvSpPr>
            <p:cNvPr id="12319" name="Text Box 31"/>
            <p:cNvSpPr txBox="1">
              <a:spLocks noChangeArrowheads="1"/>
            </p:cNvSpPr>
            <p:nvPr/>
          </p:nvSpPr>
          <p:spPr bwMode="auto">
            <a:xfrm>
              <a:off x="3024" y="2016"/>
              <a:ext cx="240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400" i="1">
                  <a:latin typeface="Bookman Old Style" pitchFamily="18" charset="0"/>
                </a:rPr>
                <a:t>P</a:t>
              </a:r>
            </a:p>
          </p:txBody>
        </p:sp>
        <p:sp>
          <p:nvSpPr>
            <p:cNvPr id="12320" name="Line 32"/>
            <p:cNvSpPr>
              <a:spLocks noChangeShapeType="1"/>
            </p:cNvSpPr>
            <p:nvPr/>
          </p:nvSpPr>
          <p:spPr bwMode="auto">
            <a:xfrm flipH="1">
              <a:off x="3408" y="2496"/>
              <a:ext cx="2064" cy="672"/>
            </a:xfrm>
            <a:prstGeom prst="line">
              <a:avLst/>
            </a:prstGeom>
            <a:noFill/>
            <a:ln w="28575">
              <a:solidFill>
                <a:srgbClr val="3399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21" name="Text Box 33"/>
            <p:cNvSpPr txBox="1">
              <a:spLocks noChangeArrowheads="1"/>
            </p:cNvSpPr>
            <p:nvPr/>
          </p:nvSpPr>
          <p:spPr bwMode="auto">
            <a:xfrm>
              <a:off x="5136" y="2256"/>
              <a:ext cx="181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S</a:t>
              </a:r>
            </a:p>
          </p:txBody>
        </p:sp>
        <p:sp>
          <p:nvSpPr>
            <p:cNvPr id="12322" name="Text Box 34"/>
            <p:cNvSpPr txBox="1">
              <a:spLocks noChangeArrowheads="1"/>
            </p:cNvSpPr>
            <p:nvPr/>
          </p:nvSpPr>
          <p:spPr bwMode="auto">
            <a:xfrm>
              <a:off x="3024" y="2928"/>
              <a:ext cx="288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P</a:t>
              </a:r>
              <a:r>
                <a:rPr lang="it-IT" altLang="it-IT" sz="1600" i="1" baseline="-25000"/>
                <a:t>0</a:t>
              </a:r>
            </a:p>
          </p:txBody>
        </p:sp>
        <p:sp>
          <p:nvSpPr>
            <p:cNvPr id="12323" name="Text Box 35"/>
            <p:cNvSpPr txBox="1">
              <a:spLocks noChangeArrowheads="1"/>
            </p:cNvSpPr>
            <p:nvPr/>
          </p:nvSpPr>
          <p:spPr bwMode="auto">
            <a:xfrm>
              <a:off x="3024" y="2592"/>
              <a:ext cx="288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P</a:t>
              </a:r>
              <a:r>
                <a:rPr lang="it-IT" altLang="it-IT" sz="1600" i="1" baseline="-25000"/>
                <a:t>1</a:t>
              </a:r>
            </a:p>
          </p:txBody>
        </p:sp>
        <p:sp>
          <p:nvSpPr>
            <p:cNvPr id="12324" name="Text Box 36"/>
            <p:cNvSpPr txBox="1">
              <a:spLocks noChangeArrowheads="1"/>
            </p:cNvSpPr>
            <p:nvPr/>
          </p:nvSpPr>
          <p:spPr bwMode="auto">
            <a:xfrm>
              <a:off x="3744" y="3600"/>
              <a:ext cx="336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Q</a:t>
              </a:r>
              <a:r>
                <a:rPr lang="it-IT" altLang="it-IT" sz="1600" i="1" baseline="-25000"/>
                <a:t>0</a:t>
              </a:r>
            </a:p>
          </p:txBody>
        </p:sp>
        <p:sp>
          <p:nvSpPr>
            <p:cNvPr id="12325" name="Text Box 37"/>
            <p:cNvSpPr txBox="1">
              <a:spLocks noChangeArrowheads="1"/>
            </p:cNvSpPr>
            <p:nvPr/>
          </p:nvSpPr>
          <p:spPr bwMode="auto">
            <a:xfrm>
              <a:off x="4607" y="3600"/>
              <a:ext cx="337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Q</a:t>
              </a:r>
              <a:r>
                <a:rPr lang="it-IT" altLang="it-IT" sz="1600" i="1" baseline="-25000"/>
                <a:t>1</a:t>
              </a:r>
            </a:p>
          </p:txBody>
        </p:sp>
        <p:sp>
          <p:nvSpPr>
            <p:cNvPr id="12326" name="Line 38"/>
            <p:cNvSpPr>
              <a:spLocks noChangeShapeType="1"/>
            </p:cNvSpPr>
            <p:nvPr/>
          </p:nvSpPr>
          <p:spPr bwMode="auto">
            <a:xfrm flipV="1">
              <a:off x="3024" y="268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30" name="Line 42"/>
            <p:cNvSpPr>
              <a:spLocks noChangeShapeType="1"/>
            </p:cNvSpPr>
            <p:nvPr/>
          </p:nvSpPr>
          <p:spPr bwMode="auto">
            <a:xfrm>
              <a:off x="3264" y="3024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31" name="Line 43"/>
            <p:cNvSpPr>
              <a:spLocks noChangeShapeType="1"/>
            </p:cNvSpPr>
            <p:nvPr/>
          </p:nvSpPr>
          <p:spPr bwMode="auto">
            <a:xfrm>
              <a:off x="3888" y="302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32" name="Line 44"/>
            <p:cNvSpPr>
              <a:spLocks noChangeShapeType="1"/>
            </p:cNvSpPr>
            <p:nvPr/>
          </p:nvSpPr>
          <p:spPr bwMode="auto">
            <a:xfrm>
              <a:off x="3264" y="2736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33" name="Line 45"/>
            <p:cNvSpPr>
              <a:spLocks noChangeShapeType="1"/>
            </p:cNvSpPr>
            <p:nvPr/>
          </p:nvSpPr>
          <p:spPr bwMode="auto">
            <a:xfrm>
              <a:off x="4752" y="273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34" name="Line 46"/>
            <p:cNvSpPr>
              <a:spLocks noChangeShapeType="1"/>
            </p:cNvSpPr>
            <p:nvPr/>
          </p:nvSpPr>
          <p:spPr bwMode="auto">
            <a:xfrm>
              <a:off x="3936" y="384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533400" y="3276600"/>
            <a:ext cx="412273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latin typeface="Bookman Old Style" pitchFamily="18" charset="0"/>
              </a:rPr>
              <a:t>La quantità offerta reagisce in misura più che proporzionale alla variazione di prezzo la </a:t>
            </a:r>
            <a:r>
              <a:rPr lang="it-IT" altLang="it-IT" sz="1600" i="1" u="sng">
                <a:latin typeface="Bookman Old Style" pitchFamily="18" charset="0"/>
              </a:rPr>
              <a:t>S</a:t>
            </a:r>
            <a:r>
              <a:rPr lang="it-IT" altLang="it-IT" sz="1600" u="sng">
                <a:latin typeface="Bookman Old Style" pitchFamily="18" charset="0"/>
              </a:rPr>
              <a:t> è elastica</a:t>
            </a: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1143000" y="5029200"/>
            <a:ext cx="7340600" cy="1568450"/>
          </a:xfrm>
          <a:prstGeom prst="rect">
            <a:avLst/>
          </a:prstGeom>
          <a:noFill/>
          <a:ln w="9525">
            <a:solidFill>
              <a:srgbClr val="3399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/>
              <a:t>Il grado di elasticità dell’offerta riflette la presenza o meno di rigidità tecnologiche e di fattori fissi di produzione. Tipicamente nel </a:t>
            </a:r>
            <a:r>
              <a:rPr lang="it-IT" altLang="it-IT" sz="1600" b="1"/>
              <a:t>breve periodo</a:t>
            </a:r>
            <a:r>
              <a:rPr lang="it-IT" altLang="it-IT" sz="1600"/>
              <a:t> le imprese operano in condizioni tecnologiche date e condizionate da fattori di produzione fissi. La curva di offerta è relativamente rigida. Viceversa, nel lungo periodo le imprese possono modificare la tecnologia e tutti i fattori di produzione sono variabili: l’offerta è più elastica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3" grpId="0" autoUpdateAnimBg="0"/>
      <p:bldP spid="1233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48347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/>
              <a:t>#1</a:t>
            </a:r>
            <a:r>
              <a:rPr lang="it-IT" altLang="it-IT" sz="1600"/>
              <a:t> </a:t>
            </a:r>
            <a:r>
              <a:rPr lang="it-IT" altLang="it-IT" sz="1600">
                <a:latin typeface="Bookman Old Style" pitchFamily="18" charset="0"/>
              </a:rPr>
              <a:t>Viene scoperto un nuovo ibrido di grano che aumenta del 10% la produzione per ettaro. Pensate che sia una buona notizia o una cattiva notizia per gli agricoltori?</a:t>
            </a:r>
            <a:endParaRPr lang="it-IT" altLang="it-IT" sz="1600"/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5715000" y="1143000"/>
            <a:ext cx="318135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400" i="1">
                <a:latin typeface="Bookman Old Style" pitchFamily="18" charset="0"/>
              </a:rPr>
              <a:t>1) Shock</a:t>
            </a:r>
          </a:p>
          <a:p>
            <a:r>
              <a:rPr lang="it-IT" altLang="it-IT" sz="1400" i="1">
                <a:latin typeface="Bookman Old Style" pitchFamily="18" charset="0"/>
              </a:rPr>
              <a:t> </a:t>
            </a:r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Nuovo ibrido</a:t>
            </a:r>
          </a:p>
          <a:p>
            <a:endParaRPr lang="it-IT" altLang="it-IT" sz="1400" i="1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 i="1">
                <a:latin typeface="Bookman Old Style" pitchFamily="18" charset="0"/>
              </a:rPr>
              <a:t>2)  Colpisce la domanda o l’offerta?</a:t>
            </a:r>
          </a:p>
          <a:p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L’offerta: shock positivo sulla</a:t>
            </a:r>
          </a:p>
          <a:p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tecnologia</a:t>
            </a:r>
          </a:p>
          <a:p>
            <a:endParaRPr lang="it-IT" altLang="it-IT" sz="1400" i="1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 i="1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La S si sposta a destra</a:t>
            </a:r>
          </a:p>
          <a:p>
            <a:endParaRPr lang="it-IT" altLang="it-IT" sz="1400" i="1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 i="1">
                <a:latin typeface="Bookman Old Style" pitchFamily="18" charset="0"/>
              </a:rPr>
              <a:t>4) Predizione</a:t>
            </a:r>
          </a:p>
          <a:p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Diminuisce  il prezzo e aumenta la</a:t>
            </a:r>
          </a:p>
          <a:p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quantità di equilibrio</a:t>
            </a:r>
          </a:p>
        </p:txBody>
      </p:sp>
      <p:grpSp>
        <p:nvGrpSpPr>
          <p:cNvPr id="13349" name="Group 37"/>
          <p:cNvGrpSpPr>
            <a:grpSpLocks/>
          </p:cNvGrpSpPr>
          <p:nvPr/>
        </p:nvGrpSpPr>
        <p:grpSpPr bwMode="auto">
          <a:xfrm>
            <a:off x="533400" y="1524000"/>
            <a:ext cx="4419600" cy="3567113"/>
            <a:chOff x="288" y="1200"/>
            <a:chExt cx="2784" cy="2247"/>
          </a:xfrm>
        </p:grpSpPr>
        <p:sp>
          <p:nvSpPr>
            <p:cNvPr id="13325" name="Line 13"/>
            <p:cNvSpPr>
              <a:spLocks noChangeShapeType="1"/>
            </p:cNvSpPr>
            <p:nvPr/>
          </p:nvSpPr>
          <p:spPr bwMode="auto">
            <a:xfrm flipV="1">
              <a:off x="1488" y="1920"/>
              <a:ext cx="1152" cy="98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 flipV="1">
              <a:off x="912" y="1296"/>
              <a:ext cx="1248" cy="1056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3347" name="Group 35"/>
            <p:cNvGrpSpPr>
              <a:grpSpLocks/>
            </p:cNvGrpSpPr>
            <p:nvPr/>
          </p:nvGrpSpPr>
          <p:grpSpPr bwMode="auto">
            <a:xfrm>
              <a:off x="288" y="1200"/>
              <a:ext cx="2784" cy="2247"/>
              <a:chOff x="288" y="1200"/>
              <a:chExt cx="2784" cy="2247"/>
            </a:xfrm>
          </p:grpSpPr>
          <p:sp>
            <p:nvSpPr>
              <p:cNvPr id="13316" name="Text Box 4"/>
              <p:cNvSpPr txBox="1">
                <a:spLocks noChangeArrowheads="1"/>
              </p:cNvSpPr>
              <p:nvPr/>
            </p:nvSpPr>
            <p:spPr bwMode="auto">
              <a:xfrm>
                <a:off x="1296" y="3216"/>
                <a:ext cx="32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800" i="1"/>
                  <a:t>Q</a:t>
                </a:r>
                <a:r>
                  <a:rPr lang="it-IT" altLang="it-IT" sz="1800" i="1" baseline="-25000"/>
                  <a:t>0</a:t>
                </a:r>
              </a:p>
            </p:txBody>
          </p:sp>
          <p:sp>
            <p:nvSpPr>
              <p:cNvPr id="13317" name="Text Box 5"/>
              <p:cNvSpPr txBox="1">
                <a:spLocks noChangeArrowheads="1"/>
              </p:cNvSpPr>
              <p:nvPr/>
            </p:nvSpPr>
            <p:spPr bwMode="auto">
              <a:xfrm>
                <a:off x="2208" y="1200"/>
                <a:ext cx="29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800" b="1" i="1"/>
                  <a:t>S</a:t>
                </a:r>
                <a:r>
                  <a:rPr lang="it-IT" altLang="it-IT" sz="1800" b="1" i="1" baseline="-25000"/>
                  <a:t>0</a:t>
                </a:r>
              </a:p>
            </p:txBody>
          </p:sp>
          <p:sp>
            <p:nvSpPr>
              <p:cNvPr id="13320" name="Line 8"/>
              <p:cNvSpPr>
                <a:spLocks noChangeShapeType="1"/>
              </p:cNvSpPr>
              <p:nvPr/>
            </p:nvSpPr>
            <p:spPr bwMode="auto">
              <a:xfrm>
                <a:off x="670" y="1338"/>
                <a:ext cx="0" cy="18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3321" name="Line 9"/>
              <p:cNvSpPr>
                <a:spLocks noChangeShapeType="1"/>
              </p:cNvSpPr>
              <p:nvPr/>
            </p:nvSpPr>
            <p:spPr bwMode="auto">
              <a:xfrm>
                <a:off x="670" y="3157"/>
                <a:ext cx="203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3322" name="Text Box 10"/>
              <p:cNvSpPr txBox="1">
                <a:spLocks noChangeArrowheads="1"/>
              </p:cNvSpPr>
              <p:nvPr/>
            </p:nvSpPr>
            <p:spPr bwMode="auto">
              <a:xfrm>
                <a:off x="425" y="1296"/>
                <a:ext cx="25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800" i="1">
                    <a:latin typeface="Bookman Old Style" pitchFamily="18" charset="0"/>
                  </a:rPr>
                  <a:t>P</a:t>
                </a:r>
              </a:p>
            </p:txBody>
          </p:sp>
          <p:sp>
            <p:nvSpPr>
              <p:cNvPr id="13323" name="Text Box 11"/>
              <p:cNvSpPr txBox="1">
                <a:spLocks noChangeArrowheads="1"/>
              </p:cNvSpPr>
              <p:nvPr/>
            </p:nvSpPr>
            <p:spPr bwMode="auto">
              <a:xfrm>
                <a:off x="2627" y="3157"/>
                <a:ext cx="253" cy="2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800" i="1">
                    <a:latin typeface="Bookman Old Style" pitchFamily="18" charset="0"/>
                  </a:rPr>
                  <a:t>Q</a:t>
                </a:r>
              </a:p>
            </p:txBody>
          </p:sp>
          <p:sp>
            <p:nvSpPr>
              <p:cNvPr id="13324" name="Line 12"/>
              <p:cNvSpPr>
                <a:spLocks noChangeShapeType="1"/>
              </p:cNvSpPr>
              <p:nvPr/>
            </p:nvSpPr>
            <p:spPr bwMode="auto">
              <a:xfrm>
                <a:off x="1296" y="1392"/>
                <a:ext cx="720" cy="158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3326" name="Line 14"/>
              <p:cNvSpPr>
                <a:spLocks noChangeShapeType="1"/>
              </p:cNvSpPr>
              <p:nvPr/>
            </p:nvSpPr>
            <p:spPr bwMode="auto">
              <a:xfrm>
                <a:off x="672" y="2592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3327" name="Text Box 15"/>
              <p:cNvSpPr txBox="1">
                <a:spLocks noChangeArrowheads="1"/>
              </p:cNvSpPr>
              <p:nvPr/>
            </p:nvSpPr>
            <p:spPr bwMode="auto">
              <a:xfrm>
                <a:off x="288" y="1728"/>
                <a:ext cx="319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 i="1"/>
                  <a:t>P</a:t>
                </a:r>
                <a:r>
                  <a:rPr lang="it-IT" altLang="it-IT" sz="1600" i="1" baseline="-25000"/>
                  <a:t>0</a:t>
                </a:r>
              </a:p>
            </p:txBody>
          </p:sp>
          <p:sp>
            <p:nvSpPr>
              <p:cNvPr id="13328" name="Text Box 16"/>
              <p:cNvSpPr txBox="1">
                <a:spLocks noChangeArrowheads="1"/>
              </p:cNvSpPr>
              <p:nvPr/>
            </p:nvSpPr>
            <p:spPr bwMode="auto">
              <a:xfrm>
                <a:off x="1440" y="148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800" b="1" i="1"/>
                  <a:t>E</a:t>
                </a:r>
                <a:r>
                  <a:rPr lang="it-IT" altLang="it-IT" sz="1800" b="1" i="1" baseline="-25000"/>
                  <a:t>0</a:t>
                </a:r>
              </a:p>
            </p:txBody>
          </p:sp>
          <p:sp>
            <p:nvSpPr>
              <p:cNvPr id="13329" name="Text Box 17"/>
              <p:cNvSpPr txBox="1">
                <a:spLocks noChangeArrowheads="1"/>
              </p:cNvSpPr>
              <p:nvPr/>
            </p:nvSpPr>
            <p:spPr bwMode="auto">
              <a:xfrm>
                <a:off x="1152" y="1200"/>
                <a:ext cx="30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800" b="1" i="1"/>
                  <a:t>D</a:t>
                </a:r>
                <a:r>
                  <a:rPr lang="it-IT" altLang="it-IT" sz="1800" b="1" i="1" baseline="-25000"/>
                  <a:t>0</a:t>
                </a:r>
              </a:p>
            </p:txBody>
          </p:sp>
          <p:sp>
            <p:nvSpPr>
              <p:cNvPr id="13330" name="Text Box 18"/>
              <p:cNvSpPr txBox="1">
                <a:spLocks noChangeArrowheads="1"/>
              </p:cNvSpPr>
              <p:nvPr/>
            </p:nvSpPr>
            <p:spPr bwMode="auto">
              <a:xfrm>
                <a:off x="2688" y="1680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800" b="1" i="1"/>
                  <a:t>S</a:t>
                </a:r>
                <a:r>
                  <a:rPr lang="it-IT" altLang="it-IT" sz="1800" b="1" i="1" baseline="-25000"/>
                  <a:t>1</a:t>
                </a:r>
              </a:p>
            </p:txBody>
          </p:sp>
          <p:sp>
            <p:nvSpPr>
              <p:cNvPr id="13331" name="Text Box 19"/>
              <p:cNvSpPr txBox="1">
                <a:spLocks noChangeArrowheads="1"/>
              </p:cNvSpPr>
              <p:nvPr/>
            </p:nvSpPr>
            <p:spPr bwMode="auto">
              <a:xfrm>
                <a:off x="1728" y="2256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800" b="1" i="1"/>
                  <a:t>E</a:t>
                </a:r>
                <a:r>
                  <a:rPr lang="it-IT" altLang="it-IT" sz="1800" b="1" i="1" baseline="-25000"/>
                  <a:t>1</a:t>
                </a:r>
              </a:p>
            </p:txBody>
          </p:sp>
          <p:sp>
            <p:nvSpPr>
              <p:cNvPr id="13333" name="Text Box 21"/>
              <p:cNvSpPr txBox="1">
                <a:spLocks noChangeArrowheads="1"/>
              </p:cNvSpPr>
              <p:nvPr/>
            </p:nvSpPr>
            <p:spPr bwMode="auto">
              <a:xfrm>
                <a:off x="336" y="2496"/>
                <a:ext cx="23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 i="1"/>
                  <a:t>P</a:t>
                </a:r>
                <a:r>
                  <a:rPr lang="it-IT" altLang="it-IT" sz="1600" i="1" baseline="-25000"/>
                  <a:t>1</a:t>
                </a:r>
              </a:p>
            </p:txBody>
          </p:sp>
          <p:sp>
            <p:nvSpPr>
              <p:cNvPr id="13334" name="Text Box 22"/>
              <p:cNvSpPr txBox="1">
                <a:spLocks noChangeArrowheads="1"/>
              </p:cNvSpPr>
              <p:nvPr/>
            </p:nvSpPr>
            <p:spPr bwMode="auto">
              <a:xfrm>
                <a:off x="1728" y="3216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 i="1"/>
                  <a:t>Q</a:t>
                </a:r>
                <a:r>
                  <a:rPr lang="it-IT" altLang="it-IT" sz="1600" i="1" baseline="-25000"/>
                  <a:t>1</a:t>
                </a:r>
              </a:p>
            </p:txBody>
          </p:sp>
          <p:sp>
            <p:nvSpPr>
              <p:cNvPr id="13336" name="Line 24"/>
              <p:cNvSpPr>
                <a:spLocks noChangeShapeType="1"/>
              </p:cNvSpPr>
              <p:nvPr/>
            </p:nvSpPr>
            <p:spPr bwMode="auto">
              <a:xfrm>
                <a:off x="1920" y="1680"/>
                <a:ext cx="528" cy="144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3337" name="Line 25"/>
              <p:cNvSpPr>
                <a:spLocks noChangeShapeType="1"/>
              </p:cNvSpPr>
              <p:nvPr/>
            </p:nvSpPr>
            <p:spPr bwMode="auto">
              <a:xfrm>
                <a:off x="1488" y="1824"/>
                <a:ext cx="0" cy="13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3338" name="Line 26"/>
              <p:cNvSpPr>
                <a:spLocks noChangeShapeType="1"/>
              </p:cNvSpPr>
              <p:nvPr/>
            </p:nvSpPr>
            <p:spPr bwMode="auto">
              <a:xfrm flipH="1">
                <a:off x="672" y="1824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3340" name="Line 28"/>
              <p:cNvSpPr>
                <a:spLocks noChangeShapeType="1"/>
              </p:cNvSpPr>
              <p:nvPr/>
            </p:nvSpPr>
            <p:spPr bwMode="auto">
              <a:xfrm>
                <a:off x="1824" y="2592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3343" name="Rectangle 31"/>
              <p:cNvSpPr>
                <a:spLocks noChangeArrowheads="1"/>
              </p:cNvSpPr>
              <p:nvPr/>
            </p:nvSpPr>
            <p:spPr bwMode="auto">
              <a:xfrm>
                <a:off x="720" y="1872"/>
                <a:ext cx="720" cy="1248"/>
              </a:xfrm>
              <a:prstGeom prst="rect">
                <a:avLst/>
              </a:prstGeom>
              <a:noFill/>
              <a:ln w="57150">
                <a:solidFill>
                  <a:srgbClr val="99FF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grpSp>
        <p:nvGrpSpPr>
          <p:cNvPr id="13348" name="Group 36"/>
          <p:cNvGrpSpPr>
            <a:grpSpLocks/>
          </p:cNvGrpSpPr>
          <p:nvPr/>
        </p:nvGrpSpPr>
        <p:grpSpPr bwMode="auto">
          <a:xfrm>
            <a:off x="1219200" y="3810000"/>
            <a:ext cx="7543800" cy="1530350"/>
            <a:chOff x="768" y="2640"/>
            <a:chExt cx="4752" cy="964"/>
          </a:xfrm>
        </p:grpSpPr>
        <p:sp>
          <p:nvSpPr>
            <p:cNvPr id="13344" name="Rectangle 32"/>
            <p:cNvSpPr>
              <a:spLocks noChangeArrowheads="1"/>
            </p:cNvSpPr>
            <p:nvPr/>
          </p:nvSpPr>
          <p:spPr bwMode="auto">
            <a:xfrm>
              <a:off x="768" y="2640"/>
              <a:ext cx="1008" cy="480"/>
            </a:xfrm>
            <a:prstGeom prst="rect">
              <a:avLst/>
            </a:prstGeom>
            <a:noFill/>
            <a:ln w="38100">
              <a:solidFill>
                <a:srgbClr val="FF99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345" name="Text Box 33"/>
            <p:cNvSpPr txBox="1">
              <a:spLocks noChangeArrowheads="1"/>
            </p:cNvSpPr>
            <p:nvPr/>
          </p:nvSpPr>
          <p:spPr bwMode="auto">
            <a:xfrm>
              <a:off x="3120" y="3120"/>
              <a:ext cx="2400" cy="484"/>
            </a:xfrm>
            <a:prstGeom prst="rect">
              <a:avLst/>
            </a:prstGeom>
            <a:noFill/>
            <a:ln w="38100">
              <a:solidFill>
                <a:srgbClr val="FF99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400">
                  <a:latin typeface="Arial" charset="0"/>
                </a:rPr>
                <a:t>Il grano è un bene necessario e quindi ha domanda rigida. Per effetto del progresso tecnico i ricavi degli agricoltori diminuiscono</a:t>
              </a:r>
              <a:endParaRPr lang="it-IT" altLang="it-IT" sz="1600">
                <a:latin typeface="Arial" charset="0"/>
              </a:endParaRPr>
            </a:p>
          </p:txBody>
        </p:sp>
        <p:cxnSp>
          <p:nvCxnSpPr>
            <p:cNvPr id="13346" name="AutoShape 34"/>
            <p:cNvCxnSpPr>
              <a:cxnSpLocks noChangeShapeType="1"/>
              <a:stCxn id="13345" idx="0"/>
              <a:endCxn id="13344" idx="3"/>
            </p:cNvCxnSpPr>
            <p:nvPr/>
          </p:nvCxnSpPr>
          <p:spPr bwMode="auto">
            <a:xfrm rot="5400000" flipH="1">
              <a:off x="2940" y="1728"/>
              <a:ext cx="228" cy="2532"/>
            </a:xfrm>
            <a:prstGeom prst="curvedConnector2">
              <a:avLst/>
            </a:prstGeom>
            <a:noFill/>
            <a:ln w="38100">
              <a:solidFill>
                <a:srgbClr val="FF99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3352" name="Group 40"/>
          <p:cNvGrpSpPr>
            <a:grpSpLocks/>
          </p:cNvGrpSpPr>
          <p:nvPr/>
        </p:nvGrpSpPr>
        <p:grpSpPr bwMode="auto">
          <a:xfrm>
            <a:off x="1066800" y="5181600"/>
            <a:ext cx="7459663" cy="923925"/>
            <a:chOff x="672" y="3264"/>
            <a:chExt cx="4699" cy="582"/>
          </a:xfrm>
        </p:grpSpPr>
        <p:sp>
          <p:nvSpPr>
            <p:cNvPr id="13350" name="Text Box 38"/>
            <p:cNvSpPr txBox="1">
              <a:spLocks noChangeArrowheads="1"/>
            </p:cNvSpPr>
            <p:nvPr/>
          </p:nvSpPr>
          <p:spPr bwMode="auto">
            <a:xfrm>
              <a:off x="720" y="3552"/>
              <a:ext cx="4651" cy="294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/>
                <a:t>Perché i contadini adottano la nuova semente se li renderà più  poveri</a:t>
              </a:r>
              <a:r>
                <a:rPr lang="it-IT" altLang="it-IT"/>
                <a:t>?</a:t>
              </a:r>
            </a:p>
          </p:txBody>
        </p:sp>
        <p:sp>
          <p:nvSpPr>
            <p:cNvPr id="13351" name="Text Box 39"/>
            <p:cNvSpPr txBox="1">
              <a:spLocks noChangeArrowheads="1"/>
            </p:cNvSpPr>
            <p:nvPr/>
          </p:nvSpPr>
          <p:spPr bwMode="auto">
            <a:xfrm>
              <a:off x="672" y="3264"/>
              <a:ext cx="5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N.B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90600" y="457200"/>
            <a:ext cx="72390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dirty="0"/>
              <a:t>#2</a:t>
            </a:r>
            <a:r>
              <a:rPr lang="it-IT" altLang="it-IT" sz="1600" dirty="0"/>
              <a:t>  </a:t>
            </a:r>
            <a:r>
              <a:rPr lang="it-IT" altLang="it-IT" sz="1600" dirty="0">
                <a:latin typeface="Bookman Old Style" pitchFamily="18" charset="0"/>
              </a:rPr>
              <a:t>L’ OPEC (</a:t>
            </a:r>
            <a:r>
              <a:rPr lang="it-IT" altLang="it-IT" sz="1600" i="1" dirty="0">
                <a:latin typeface="Bookman Old Style" pitchFamily="18" charset="0"/>
              </a:rPr>
              <a:t>Organization of the </a:t>
            </a:r>
            <a:r>
              <a:rPr lang="it-IT" altLang="it-IT" sz="1600" i="1" dirty="0" err="1">
                <a:latin typeface="Bookman Old Style" pitchFamily="18" charset="0"/>
              </a:rPr>
              <a:t>Petroleum</a:t>
            </a:r>
            <a:r>
              <a:rPr lang="it-IT" altLang="it-IT" sz="1600" i="1" dirty="0">
                <a:latin typeface="Bookman Old Style" pitchFamily="18" charset="0"/>
              </a:rPr>
              <a:t> </a:t>
            </a:r>
            <a:r>
              <a:rPr lang="it-IT" altLang="it-IT" sz="1600" i="1" dirty="0" err="1">
                <a:latin typeface="Bookman Old Style" pitchFamily="18" charset="0"/>
              </a:rPr>
              <a:t>Exporting</a:t>
            </a:r>
            <a:r>
              <a:rPr lang="it-IT" altLang="it-IT" sz="1600" i="1" dirty="0">
                <a:latin typeface="Bookman Old Style" pitchFamily="18" charset="0"/>
              </a:rPr>
              <a:t> </a:t>
            </a:r>
            <a:r>
              <a:rPr lang="it-IT" altLang="it-IT" sz="1600" i="1" dirty="0" err="1">
                <a:latin typeface="Bookman Old Style" pitchFamily="18" charset="0"/>
              </a:rPr>
              <a:t>Countries</a:t>
            </a:r>
            <a:r>
              <a:rPr lang="it-IT" altLang="it-IT" sz="1600" dirty="0">
                <a:latin typeface="Bookman Old Style" pitchFamily="18" charset="0"/>
              </a:rPr>
              <a:t>) controlla 79.6% del petrolio mondiale (dato 2009). Perché l’andamento del prezzo del petrolio è caratterizzato da lunghi periodi di rialzi cui seguono lunghi periodi di ribassi?</a:t>
            </a:r>
            <a:endParaRPr lang="it-IT" altLang="it-IT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0808"/>
            <a:ext cx="723900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898525" y="366713"/>
            <a:ext cx="6340475" cy="825500"/>
            <a:chOff x="566" y="231"/>
            <a:chExt cx="3994" cy="520"/>
          </a:xfrm>
        </p:grpSpPr>
        <p:sp>
          <p:nvSpPr>
            <p:cNvPr id="15362" name="Text Box 2"/>
            <p:cNvSpPr txBox="1">
              <a:spLocks noChangeArrowheads="1"/>
            </p:cNvSpPr>
            <p:nvPr/>
          </p:nvSpPr>
          <p:spPr bwMode="auto">
            <a:xfrm>
              <a:off x="566" y="231"/>
              <a:ext cx="3994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u="sng"/>
                <a:t>Breve periodo</a:t>
              </a:r>
            </a:p>
            <a:p>
              <a:r>
                <a:rPr lang="it-IT" altLang="it-IT" sz="1600"/>
                <a:t>abitudini di consumo date e rigidità tecnologiche           Domanda rigida</a:t>
              </a:r>
            </a:p>
            <a:p>
              <a:r>
                <a:rPr lang="it-IT" altLang="it-IT" sz="1600"/>
                <a:t>L’OPEC può aumentare il valore delle vendite aumentando il prezzo</a:t>
              </a:r>
            </a:p>
          </p:txBody>
        </p:sp>
        <p:sp>
          <p:nvSpPr>
            <p:cNvPr id="15363" name="Line 3"/>
            <p:cNvSpPr>
              <a:spLocks noChangeShapeType="1"/>
            </p:cNvSpPr>
            <p:nvPr/>
          </p:nvSpPr>
          <p:spPr bwMode="auto">
            <a:xfrm>
              <a:off x="3216" y="48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5393" name="Group 33"/>
          <p:cNvGrpSpPr>
            <a:grpSpLocks/>
          </p:cNvGrpSpPr>
          <p:nvPr/>
        </p:nvGrpSpPr>
        <p:grpSpPr bwMode="auto">
          <a:xfrm>
            <a:off x="1447800" y="1752600"/>
            <a:ext cx="4419600" cy="3709988"/>
            <a:chOff x="336" y="768"/>
            <a:chExt cx="2646" cy="2237"/>
          </a:xfrm>
        </p:grpSpPr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>
              <a:off x="718" y="906"/>
              <a:ext cx="0" cy="18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5392" name="Group 32"/>
            <p:cNvGrpSpPr>
              <a:grpSpLocks/>
            </p:cNvGrpSpPr>
            <p:nvPr/>
          </p:nvGrpSpPr>
          <p:grpSpPr bwMode="auto">
            <a:xfrm>
              <a:off x="336" y="768"/>
              <a:ext cx="2646" cy="2237"/>
              <a:chOff x="336" y="768"/>
              <a:chExt cx="2646" cy="2237"/>
            </a:xfrm>
          </p:grpSpPr>
          <p:sp>
            <p:nvSpPr>
              <p:cNvPr id="15372" name="Line 12"/>
              <p:cNvSpPr>
                <a:spLocks noChangeShapeType="1"/>
              </p:cNvSpPr>
              <p:nvPr/>
            </p:nvSpPr>
            <p:spPr bwMode="auto">
              <a:xfrm>
                <a:off x="718" y="2725"/>
                <a:ext cx="203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15391" name="Group 31"/>
              <p:cNvGrpSpPr>
                <a:grpSpLocks/>
              </p:cNvGrpSpPr>
              <p:nvPr/>
            </p:nvGrpSpPr>
            <p:grpSpPr bwMode="auto">
              <a:xfrm>
                <a:off x="720" y="1392"/>
                <a:ext cx="1152" cy="1344"/>
                <a:chOff x="720" y="1392"/>
                <a:chExt cx="1152" cy="1344"/>
              </a:xfrm>
            </p:grpSpPr>
            <p:sp>
              <p:nvSpPr>
                <p:cNvPr id="15376" name="Line 16"/>
                <p:cNvSpPr>
                  <a:spLocks noChangeShapeType="1"/>
                </p:cNvSpPr>
                <p:nvPr/>
              </p:nvSpPr>
              <p:spPr bwMode="auto">
                <a:xfrm>
                  <a:off x="720" y="2160"/>
                  <a:ext cx="1152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5385" name="Line 25"/>
                <p:cNvSpPr>
                  <a:spLocks noChangeShapeType="1"/>
                </p:cNvSpPr>
                <p:nvPr/>
              </p:nvSpPr>
              <p:spPr bwMode="auto">
                <a:xfrm>
                  <a:off x="1536" y="1392"/>
                  <a:ext cx="0" cy="13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5386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720" y="1392"/>
                  <a:ext cx="81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5387" name="Line 27"/>
                <p:cNvSpPr>
                  <a:spLocks noChangeShapeType="1"/>
                </p:cNvSpPr>
                <p:nvPr/>
              </p:nvSpPr>
              <p:spPr bwMode="auto">
                <a:xfrm>
                  <a:off x="1872" y="2160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grpSp>
            <p:nvGrpSpPr>
              <p:cNvPr id="15390" name="Group 30"/>
              <p:cNvGrpSpPr>
                <a:grpSpLocks/>
              </p:cNvGrpSpPr>
              <p:nvPr/>
            </p:nvGrpSpPr>
            <p:grpSpPr bwMode="auto">
              <a:xfrm>
                <a:off x="336" y="768"/>
                <a:ext cx="2646" cy="2237"/>
                <a:chOff x="336" y="768"/>
                <a:chExt cx="2646" cy="2237"/>
              </a:xfrm>
            </p:grpSpPr>
            <p:sp>
              <p:nvSpPr>
                <p:cNvPr id="15366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536" y="1488"/>
                  <a:ext cx="1152" cy="981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5367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960" y="864"/>
                  <a:ext cx="1248" cy="1056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536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728" y="2784"/>
                  <a:ext cx="327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i="1"/>
                    <a:t>Q</a:t>
                  </a:r>
                  <a:r>
                    <a:rPr lang="it-IT" altLang="it-IT" sz="1800" i="1" baseline="-25000"/>
                    <a:t>0</a:t>
                  </a:r>
                </a:p>
              </p:txBody>
            </p:sp>
            <p:sp>
              <p:nvSpPr>
                <p:cNvPr id="15370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688" y="1296"/>
                  <a:ext cx="294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S</a:t>
                  </a:r>
                  <a:r>
                    <a:rPr lang="it-IT" altLang="it-IT" sz="1800" b="1" i="1" baseline="-25000"/>
                    <a:t>0</a:t>
                  </a:r>
                </a:p>
              </p:txBody>
            </p:sp>
            <p:sp>
              <p:nvSpPr>
                <p:cNvPr id="1537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73" y="864"/>
                  <a:ext cx="253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i="1">
                      <a:latin typeface="Bookman Old Style" pitchFamily="18" charset="0"/>
                    </a:rPr>
                    <a:t>P</a:t>
                  </a:r>
                </a:p>
              </p:txBody>
            </p:sp>
            <p:sp>
              <p:nvSpPr>
                <p:cNvPr id="15374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675" y="2724"/>
                  <a:ext cx="253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i="1">
                      <a:latin typeface="Bookman Old Style" pitchFamily="18" charset="0"/>
                    </a:rPr>
                    <a:t>Q</a:t>
                  </a:r>
                </a:p>
              </p:txBody>
            </p:sp>
            <p:sp>
              <p:nvSpPr>
                <p:cNvPr id="15375" name="Line 15"/>
                <p:cNvSpPr>
                  <a:spLocks noChangeShapeType="1"/>
                </p:cNvSpPr>
                <p:nvPr/>
              </p:nvSpPr>
              <p:spPr bwMode="auto">
                <a:xfrm>
                  <a:off x="1344" y="960"/>
                  <a:ext cx="720" cy="1584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5377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36" y="2015"/>
                  <a:ext cx="319" cy="2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0</a:t>
                  </a:r>
                </a:p>
              </p:txBody>
            </p:sp>
            <p:sp>
              <p:nvSpPr>
                <p:cNvPr id="1537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824" y="1824"/>
                  <a:ext cx="289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E</a:t>
                  </a:r>
                  <a:r>
                    <a:rPr lang="it-IT" altLang="it-IT" sz="1800" b="1" i="1" baseline="-25000"/>
                    <a:t>0</a:t>
                  </a:r>
                </a:p>
              </p:txBody>
            </p:sp>
            <p:sp>
              <p:nvSpPr>
                <p:cNvPr id="1537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200" y="768"/>
                  <a:ext cx="301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D</a:t>
                  </a:r>
                  <a:r>
                    <a:rPr lang="it-IT" altLang="it-IT" sz="1800" b="1" i="1" baseline="-25000"/>
                    <a:t>0</a:t>
                  </a:r>
                </a:p>
              </p:txBody>
            </p:sp>
            <p:sp>
              <p:nvSpPr>
                <p:cNvPr id="1538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208" y="768"/>
                  <a:ext cx="384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S</a:t>
                  </a:r>
                  <a:r>
                    <a:rPr lang="it-IT" altLang="it-IT" sz="1800" b="1" i="1" baseline="-25000"/>
                    <a:t>1</a:t>
                  </a:r>
                </a:p>
              </p:txBody>
            </p:sp>
            <p:sp>
              <p:nvSpPr>
                <p:cNvPr id="1538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489" y="1056"/>
                  <a:ext cx="335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E</a:t>
                  </a:r>
                  <a:r>
                    <a:rPr lang="it-IT" altLang="it-IT" sz="1800" b="1" i="1" baseline="-25000"/>
                    <a:t>1</a:t>
                  </a:r>
                </a:p>
              </p:txBody>
            </p:sp>
            <p:sp>
              <p:nvSpPr>
                <p:cNvPr id="1538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36" y="1344"/>
                  <a:ext cx="238" cy="2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1</a:t>
                  </a:r>
                </a:p>
              </p:txBody>
            </p:sp>
            <p:sp>
              <p:nvSpPr>
                <p:cNvPr id="1538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392" y="2784"/>
                  <a:ext cx="288" cy="2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Q</a:t>
                  </a:r>
                  <a:r>
                    <a:rPr lang="it-IT" altLang="it-IT" sz="1600" i="1" baseline="-25000"/>
                    <a:t>1</a:t>
                  </a:r>
                </a:p>
              </p:txBody>
            </p:sp>
            <p:sp>
              <p:nvSpPr>
                <p:cNvPr id="15384" name="Line 24"/>
                <p:cNvSpPr>
                  <a:spLocks noChangeShapeType="1"/>
                </p:cNvSpPr>
                <p:nvPr/>
              </p:nvSpPr>
              <p:spPr bwMode="auto">
                <a:xfrm flipH="1" flipV="1">
                  <a:off x="1920" y="1200"/>
                  <a:ext cx="624" cy="240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5388" name="Rectangle 28"/>
                <p:cNvSpPr>
                  <a:spLocks noChangeArrowheads="1"/>
                </p:cNvSpPr>
                <p:nvPr/>
              </p:nvSpPr>
              <p:spPr bwMode="auto">
                <a:xfrm>
                  <a:off x="768" y="1440"/>
                  <a:ext cx="720" cy="1248"/>
                </a:xfrm>
                <a:prstGeom prst="rect">
                  <a:avLst/>
                </a:prstGeom>
                <a:noFill/>
                <a:ln w="57150">
                  <a:solidFill>
                    <a:srgbClr val="99FF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5389" name="Rectangle 29"/>
                <p:cNvSpPr>
                  <a:spLocks noChangeArrowheads="1"/>
                </p:cNvSpPr>
                <p:nvPr/>
              </p:nvSpPr>
              <p:spPr bwMode="auto">
                <a:xfrm>
                  <a:off x="816" y="2208"/>
                  <a:ext cx="1008" cy="480"/>
                </a:xfrm>
                <a:prstGeom prst="rect">
                  <a:avLst/>
                </a:prstGeom>
                <a:noFill/>
                <a:ln w="9525">
                  <a:solidFill>
                    <a:srgbClr val="99FF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17" name="Group 33"/>
          <p:cNvGrpSpPr>
            <a:grpSpLocks/>
          </p:cNvGrpSpPr>
          <p:nvPr/>
        </p:nvGrpSpPr>
        <p:grpSpPr bwMode="auto">
          <a:xfrm>
            <a:off x="2514600" y="1828800"/>
            <a:ext cx="5038725" cy="3567113"/>
            <a:chOff x="1584" y="1152"/>
            <a:chExt cx="3174" cy="2247"/>
          </a:xfrm>
        </p:grpSpPr>
        <p:sp>
          <p:nvSpPr>
            <p:cNvPr id="16387" name="Line 3"/>
            <p:cNvSpPr>
              <a:spLocks noChangeShapeType="1"/>
            </p:cNvSpPr>
            <p:nvPr/>
          </p:nvSpPr>
          <p:spPr bwMode="auto">
            <a:xfrm>
              <a:off x="1918" y="1290"/>
              <a:ext cx="0" cy="18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1918" y="3109"/>
              <a:ext cx="20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1920" y="2160"/>
              <a:ext cx="19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2736" y="1776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 flipH="1">
              <a:off x="1920" y="1776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>
              <a:off x="3792" y="2160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96" name="Line 12"/>
            <p:cNvSpPr>
              <a:spLocks noChangeShapeType="1"/>
            </p:cNvSpPr>
            <p:nvPr/>
          </p:nvSpPr>
          <p:spPr bwMode="auto">
            <a:xfrm flipV="1">
              <a:off x="3072" y="1344"/>
              <a:ext cx="1680" cy="1392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97" name="Line 13"/>
            <p:cNvSpPr>
              <a:spLocks noChangeShapeType="1"/>
            </p:cNvSpPr>
            <p:nvPr/>
          </p:nvSpPr>
          <p:spPr bwMode="auto">
            <a:xfrm flipV="1">
              <a:off x="2160" y="1248"/>
              <a:ext cx="1248" cy="1056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98" name="Text Box 14"/>
            <p:cNvSpPr txBox="1">
              <a:spLocks noChangeArrowheads="1"/>
            </p:cNvSpPr>
            <p:nvPr/>
          </p:nvSpPr>
          <p:spPr bwMode="auto">
            <a:xfrm>
              <a:off x="3648" y="3168"/>
              <a:ext cx="32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 i="1"/>
                <a:t>Q</a:t>
              </a:r>
              <a:r>
                <a:rPr lang="it-IT" altLang="it-IT" sz="1800" i="1" baseline="-25000"/>
                <a:t>2</a:t>
              </a:r>
            </a:p>
          </p:txBody>
        </p:sp>
        <p:sp>
          <p:nvSpPr>
            <p:cNvPr id="16399" name="Text Box 15"/>
            <p:cNvSpPr txBox="1">
              <a:spLocks noChangeArrowheads="1"/>
            </p:cNvSpPr>
            <p:nvPr/>
          </p:nvSpPr>
          <p:spPr bwMode="auto">
            <a:xfrm>
              <a:off x="4464" y="1200"/>
              <a:ext cx="2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 b="1" i="1"/>
                <a:t>S</a:t>
              </a:r>
              <a:r>
                <a:rPr lang="it-IT" altLang="it-IT" sz="1800" b="1" i="1" baseline="-25000"/>
                <a:t>2</a:t>
              </a:r>
            </a:p>
          </p:txBody>
        </p:sp>
        <p:sp>
          <p:nvSpPr>
            <p:cNvPr id="16400" name="Text Box 16"/>
            <p:cNvSpPr txBox="1">
              <a:spLocks noChangeArrowheads="1"/>
            </p:cNvSpPr>
            <p:nvPr/>
          </p:nvSpPr>
          <p:spPr bwMode="auto">
            <a:xfrm>
              <a:off x="1673" y="1248"/>
              <a:ext cx="2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 i="1">
                  <a:latin typeface="Bookman Old Style" pitchFamily="18" charset="0"/>
                </a:rPr>
                <a:t>P</a:t>
              </a:r>
            </a:p>
          </p:txBody>
        </p:sp>
        <p:sp>
          <p:nvSpPr>
            <p:cNvPr id="16401" name="Text Box 17"/>
            <p:cNvSpPr txBox="1">
              <a:spLocks noChangeArrowheads="1"/>
            </p:cNvSpPr>
            <p:nvPr/>
          </p:nvSpPr>
          <p:spPr bwMode="auto">
            <a:xfrm>
              <a:off x="4032" y="3072"/>
              <a:ext cx="253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 i="1">
                  <a:latin typeface="Bookman Old Style" pitchFamily="18" charset="0"/>
                </a:rPr>
                <a:t>Q</a:t>
              </a:r>
            </a:p>
          </p:txBody>
        </p:sp>
        <p:sp>
          <p:nvSpPr>
            <p:cNvPr id="16402" name="Line 18"/>
            <p:cNvSpPr>
              <a:spLocks noChangeShapeType="1"/>
            </p:cNvSpPr>
            <p:nvPr/>
          </p:nvSpPr>
          <p:spPr bwMode="auto">
            <a:xfrm>
              <a:off x="2064" y="1536"/>
              <a:ext cx="2160" cy="768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403" name="Text Box 19"/>
            <p:cNvSpPr txBox="1">
              <a:spLocks noChangeArrowheads="1"/>
            </p:cNvSpPr>
            <p:nvPr/>
          </p:nvSpPr>
          <p:spPr bwMode="auto">
            <a:xfrm>
              <a:off x="1584" y="2064"/>
              <a:ext cx="31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P</a:t>
              </a:r>
              <a:r>
                <a:rPr lang="it-IT" altLang="it-IT" sz="1600" i="1" baseline="-25000"/>
                <a:t>2</a:t>
              </a:r>
            </a:p>
          </p:txBody>
        </p:sp>
        <p:sp>
          <p:nvSpPr>
            <p:cNvPr id="16404" name="Text Box 20"/>
            <p:cNvSpPr txBox="1">
              <a:spLocks noChangeArrowheads="1"/>
            </p:cNvSpPr>
            <p:nvPr/>
          </p:nvSpPr>
          <p:spPr bwMode="auto">
            <a:xfrm>
              <a:off x="3648" y="1872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 b="1" i="1"/>
                <a:t>E</a:t>
              </a:r>
              <a:r>
                <a:rPr lang="it-IT" altLang="it-IT" sz="1800" b="1" i="1" baseline="-25000"/>
                <a:t>2</a:t>
              </a:r>
            </a:p>
          </p:txBody>
        </p:sp>
        <p:sp>
          <p:nvSpPr>
            <p:cNvPr id="16405" name="Text Box 21"/>
            <p:cNvSpPr txBox="1">
              <a:spLocks noChangeArrowheads="1"/>
            </p:cNvSpPr>
            <p:nvPr/>
          </p:nvSpPr>
          <p:spPr bwMode="auto">
            <a:xfrm>
              <a:off x="4272" y="2208"/>
              <a:ext cx="3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 b="1" i="1"/>
                <a:t>D</a:t>
              </a:r>
              <a:r>
                <a:rPr lang="it-IT" altLang="it-IT" sz="1800" b="1" i="1" baseline="-25000"/>
                <a:t>0</a:t>
              </a:r>
            </a:p>
          </p:txBody>
        </p:sp>
        <p:sp>
          <p:nvSpPr>
            <p:cNvPr id="16406" name="Text Box 22"/>
            <p:cNvSpPr txBox="1">
              <a:spLocks noChangeArrowheads="1"/>
            </p:cNvSpPr>
            <p:nvPr/>
          </p:nvSpPr>
          <p:spPr bwMode="auto">
            <a:xfrm>
              <a:off x="3408" y="115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 b="1" i="1"/>
                <a:t>S</a:t>
              </a:r>
              <a:r>
                <a:rPr lang="it-IT" altLang="it-IT" sz="1800" b="1" i="1" baseline="-25000"/>
                <a:t>1</a:t>
              </a:r>
            </a:p>
          </p:txBody>
        </p:sp>
        <p:sp>
          <p:nvSpPr>
            <p:cNvPr id="16407" name="Text Box 23"/>
            <p:cNvSpPr txBox="1">
              <a:spLocks noChangeArrowheads="1"/>
            </p:cNvSpPr>
            <p:nvPr/>
          </p:nvSpPr>
          <p:spPr bwMode="auto">
            <a:xfrm>
              <a:off x="2688" y="144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 b="1" i="1"/>
                <a:t>E</a:t>
              </a:r>
              <a:r>
                <a:rPr lang="it-IT" altLang="it-IT" sz="1800" b="1" i="1" baseline="-25000"/>
                <a:t>1</a:t>
              </a:r>
            </a:p>
          </p:txBody>
        </p:sp>
        <p:sp>
          <p:nvSpPr>
            <p:cNvPr id="16408" name="Text Box 24"/>
            <p:cNvSpPr txBox="1">
              <a:spLocks noChangeArrowheads="1"/>
            </p:cNvSpPr>
            <p:nvPr/>
          </p:nvSpPr>
          <p:spPr bwMode="auto">
            <a:xfrm>
              <a:off x="1632" y="1680"/>
              <a:ext cx="23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P</a:t>
              </a:r>
              <a:r>
                <a:rPr lang="it-IT" altLang="it-IT" sz="1600" i="1" baseline="-25000"/>
                <a:t>1</a:t>
              </a:r>
            </a:p>
          </p:txBody>
        </p:sp>
        <p:sp>
          <p:nvSpPr>
            <p:cNvPr id="16409" name="Text Box 25"/>
            <p:cNvSpPr txBox="1">
              <a:spLocks noChangeArrowheads="1"/>
            </p:cNvSpPr>
            <p:nvPr/>
          </p:nvSpPr>
          <p:spPr bwMode="auto">
            <a:xfrm>
              <a:off x="2592" y="3168"/>
              <a:ext cx="28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Q</a:t>
              </a:r>
              <a:r>
                <a:rPr lang="it-IT" altLang="it-IT" sz="1600" i="1" baseline="-25000"/>
                <a:t>1</a:t>
              </a:r>
            </a:p>
          </p:txBody>
        </p:sp>
        <p:sp>
          <p:nvSpPr>
            <p:cNvPr id="16410" name="Line 26"/>
            <p:cNvSpPr>
              <a:spLocks noChangeShapeType="1"/>
            </p:cNvSpPr>
            <p:nvPr/>
          </p:nvSpPr>
          <p:spPr bwMode="auto">
            <a:xfrm>
              <a:off x="3360" y="1392"/>
              <a:ext cx="960" cy="144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411" name="Rectangle 27"/>
            <p:cNvSpPr>
              <a:spLocks noChangeArrowheads="1"/>
            </p:cNvSpPr>
            <p:nvPr/>
          </p:nvSpPr>
          <p:spPr bwMode="auto">
            <a:xfrm>
              <a:off x="1968" y="2208"/>
              <a:ext cx="1776" cy="864"/>
            </a:xfrm>
            <a:prstGeom prst="rect">
              <a:avLst/>
            </a:prstGeom>
            <a:noFill/>
            <a:ln w="57150">
              <a:solidFill>
                <a:srgbClr val="99FF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412" name="Rectangle 28"/>
            <p:cNvSpPr>
              <a:spLocks noChangeArrowheads="1"/>
            </p:cNvSpPr>
            <p:nvPr/>
          </p:nvSpPr>
          <p:spPr bwMode="auto">
            <a:xfrm>
              <a:off x="1968" y="1824"/>
              <a:ext cx="720" cy="1248"/>
            </a:xfrm>
            <a:prstGeom prst="rect">
              <a:avLst/>
            </a:prstGeom>
            <a:noFill/>
            <a:ln w="9525">
              <a:solidFill>
                <a:srgbClr val="99FF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16416" name="Group 32"/>
          <p:cNvGrpSpPr>
            <a:grpSpLocks/>
          </p:cNvGrpSpPr>
          <p:nvPr/>
        </p:nvGrpSpPr>
        <p:grpSpPr bwMode="auto">
          <a:xfrm>
            <a:off x="898525" y="366713"/>
            <a:ext cx="6340475" cy="1069975"/>
            <a:chOff x="566" y="231"/>
            <a:chExt cx="3994" cy="674"/>
          </a:xfrm>
        </p:grpSpPr>
        <p:sp>
          <p:nvSpPr>
            <p:cNvPr id="16414" name="Text Box 30"/>
            <p:cNvSpPr txBox="1">
              <a:spLocks noChangeArrowheads="1"/>
            </p:cNvSpPr>
            <p:nvPr/>
          </p:nvSpPr>
          <p:spPr bwMode="auto">
            <a:xfrm>
              <a:off x="566" y="231"/>
              <a:ext cx="3994" cy="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u="sng"/>
                <a:t>Lungo periodo</a:t>
              </a:r>
            </a:p>
            <a:p>
              <a:r>
                <a:rPr lang="it-IT" altLang="it-IT" sz="1600"/>
                <a:t>Le abitudini di consumo sono flessibili. Si può modificare la tecnologia e la struttura industriale          Domanda elastica</a:t>
              </a:r>
            </a:p>
            <a:p>
              <a:r>
                <a:rPr lang="it-IT" altLang="it-IT" sz="1600"/>
                <a:t>L’OPEC può aumentare il valore delle vendite diminuendo il prezzo</a:t>
              </a:r>
            </a:p>
          </p:txBody>
        </p:sp>
        <p:sp>
          <p:nvSpPr>
            <p:cNvPr id="16415" name="Line 31"/>
            <p:cNvSpPr>
              <a:spLocks noChangeShapeType="1"/>
            </p:cNvSpPr>
            <p:nvPr/>
          </p:nvSpPr>
          <p:spPr bwMode="auto">
            <a:xfrm>
              <a:off x="1824" y="6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219200" y="457200"/>
            <a:ext cx="7239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/>
              <a:t>#3</a:t>
            </a:r>
            <a:r>
              <a:rPr lang="it-IT" altLang="it-IT" sz="1600"/>
              <a:t>  A</a:t>
            </a:r>
            <a:r>
              <a:rPr lang="it-IT" altLang="it-IT" sz="1600">
                <a:latin typeface="Bookman Old Style" pitchFamily="18" charset="0"/>
              </a:rPr>
              <a:t>umentare il numero dei poliziotti per diminuire lo spaccio di droga e/o inasprire le pene contro gli spacciatori, fa veramente diminuire il tasso di criminalità? </a:t>
            </a:r>
          </a:p>
        </p:txBody>
      </p:sp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609600" y="1981200"/>
            <a:ext cx="4419600" cy="3709988"/>
            <a:chOff x="336" y="768"/>
            <a:chExt cx="2646" cy="2237"/>
          </a:xfrm>
        </p:grpSpPr>
        <p:sp>
          <p:nvSpPr>
            <p:cNvPr id="17412" name="Line 4"/>
            <p:cNvSpPr>
              <a:spLocks noChangeShapeType="1"/>
            </p:cNvSpPr>
            <p:nvPr/>
          </p:nvSpPr>
          <p:spPr bwMode="auto">
            <a:xfrm>
              <a:off x="718" y="906"/>
              <a:ext cx="0" cy="18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7413" name="Group 5"/>
            <p:cNvGrpSpPr>
              <a:grpSpLocks/>
            </p:cNvGrpSpPr>
            <p:nvPr/>
          </p:nvGrpSpPr>
          <p:grpSpPr bwMode="auto">
            <a:xfrm>
              <a:off x="336" y="768"/>
              <a:ext cx="2646" cy="2237"/>
              <a:chOff x="336" y="768"/>
              <a:chExt cx="2646" cy="2237"/>
            </a:xfrm>
          </p:grpSpPr>
          <p:sp>
            <p:nvSpPr>
              <p:cNvPr id="17414" name="Line 6"/>
              <p:cNvSpPr>
                <a:spLocks noChangeShapeType="1"/>
              </p:cNvSpPr>
              <p:nvPr/>
            </p:nvSpPr>
            <p:spPr bwMode="auto">
              <a:xfrm>
                <a:off x="718" y="2725"/>
                <a:ext cx="203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17415" name="Group 7"/>
              <p:cNvGrpSpPr>
                <a:grpSpLocks/>
              </p:cNvGrpSpPr>
              <p:nvPr/>
            </p:nvGrpSpPr>
            <p:grpSpPr bwMode="auto">
              <a:xfrm>
                <a:off x="720" y="1392"/>
                <a:ext cx="1152" cy="1344"/>
                <a:chOff x="720" y="1392"/>
                <a:chExt cx="1152" cy="1344"/>
              </a:xfrm>
            </p:grpSpPr>
            <p:sp>
              <p:nvSpPr>
                <p:cNvPr id="17416" name="Line 8"/>
                <p:cNvSpPr>
                  <a:spLocks noChangeShapeType="1"/>
                </p:cNvSpPr>
                <p:nvPr/>
              </p:nvSpPr>
              <p:spPr bwMode="auto">
                <a:xfrm>
                  <a:off x="720" y="2160"/>
                  <a:ext cx="1152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7417" name="Line 9"/>
                <p:cNvSpPr>
                  <a:spLocks noChangeShapeType="1"/>
                </p:cNvSpPr>
                <p:nvPr/>
              </p:nvSpPr>
              <p:spPr bwMode="auto">
                <a:xfrm>
                  <a:off x="1536" y="1392"/>
                  <a:ext cx="0" cy="13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7418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720" y="1392"/>
                  <a:ext cx="81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7419" name="Line 11"/>
                <p:cNvSpPr>
                  <a:spLocks noChangeShapeType="1"/>
                </p:cNvSpPr>
                <p:nvPr/>
              </p:nvSpPr>
              <p:spPr bwMode="auto">
                <a:xfrm>
                  <a:off x="1872" y="2160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grpSp>
            <p:nvGrpSpPr>
              <p:cNvPr id="17420" name="Group 12"/>
              <p:cNvGrpSpPr>
                <a:grpSpLocks/>
              </p:cNvGrpSpPr>
              <p:nvPr/>
            </p:nvGrpSpPr>
            <p:grpSpPr bwMode="auto">
              <a:xfrm>
                <a:off x="336" y="768"/>
                <a:ext cx="2646" cy="2237"/>
                <a:chOff x="336" y="768"/>
                <a:chExt cx="2646" cy="2237"/>
              </a:xfrm>
            </p:grpSpPr>
            <p:sp>
              <p:nvSpPr>
                <p:cNvPr id="1742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536" y="1488"/>
                  <a:ext cx="1152" cy="981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7422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960" y="864"/>
                  <a:ext cx="1248" cy="1056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742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728" y="2784"/>
                  <a:ext cx="327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i="1"/>
                    <a:t>Q</a:t>
                  </a:r>
                  <a:r>
                    <a:rPr lang="it-IT" altLang="it-IT" sz="1800" i="1" baseline="-25000"/>
                    <a:t>0</a:t>
                  </a:r>
                </a:p>
              </p:txBody>
            </p:sp>
            <p:sp>
              <p:nvSpPr>
                <p:cNvPr id="1742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688" y="1296"/>
                  <a:ext cx="294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S</a:t>
                  </a:r>
                  <a:r>
                    <a:rPr lang="it-IT" altLang="it-IT" sz="1800" b="1" i="1" baseline="-25000"/>
                    <a:t>0</a:t>
                  </a:r>
                </a:p>
              </p:txBody>
            </p:sp>
            <p:sp>
              <p:nvSpPr>
                <p:cNvPr id="17425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73" y="864"/>
                  <a:ext cx="253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i="1">
                      <a:latin typeface="Bookman Old Style" pitchFamily="18" charset="0"/>
                    </a:rPr>
                    <a:t>P</a:t>
                  </a:r>
                </a:p>
              </p:txBody>
            </p:sp>
            <p:sp>
              <p:nvSpPr>
                <p:cNvPr id="17426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675" y="2724"/>
                  <a:ext cx="253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i="1">
                      <a:latin typeface="Bookman Old Style" pitchFamily="18" charset="0"/>
                    </a:rPr>
                    <a:t>Q</a:t>
                  </a:r>
                </a:p>
              </p:txBody>
            </p:sp>
            <p:sp>
              <p:nvSpPr>
                <p:cNvPr id="17427" name="Line 19"/>
                <p:cNvSpPr>
                  <a:spLocks noChangeShapeType="1"/>
                </p:cNvSpPr>
                <p:nvPr/>
              </p:nvSpPr>
              <p:spPr bwMode="auto">
                <a:xfrm>
                  <a:off x="1344" y="960"/>
                  <a:ext cx="720" cy="1584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7428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36" y="2015"/>
                  <a:ext cx="319" cy="2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0</a:t>
                  </a:r>
                </a:p>
              </p:txBody>
            </p:sp>
            <p:sp>
              <p:nvSpPr>
                <p:cNvPr id="1742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824" y="1824"/>
                  <a:ext cx="289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E</a:t>
                  </a:r>
                  <a:r>
                    <a:rPr lang="it-IT" altLang="it-IT" sz="1800" b="1" i="1" baseline="-25000"/>
                    <a:t>0</a:t>
                  </a:r>
                </a:p>
              </p:txBody>
            </p:sp>
            <p:sp>
              <p:nvSpPr>
                <p:cNvPr id="1743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200" y="768"/>
                  <a:ext cx="301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D</a:t>
                  </a:r>
                  <a:r>
                    <a:rPr lang="it-IT" altLang="it-IT" sz="1800" b="1" i="1" baseline="-25000"/>
                    <a:t>0</a:t>
                  </a:r>
                </a:p>
              </p:txBody>
            </p:sp>
            <p:sp>
              <p:nvSpPr>
                <p:cNvPr id="1743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208" y="768"/>
                  <a:ext cx="384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S</a:t>
                  </a:r>
                  <a:r>
                    <a:rPr lang="it-IT" altLang="it-IT" sz="1800" b="1" i="1" baseline="-25000"/>
                    <a:t>1</a:t>
                  </a:r>
                </a:p>
              </p:txBody>
            </p:sp>
            <p:sp>
              <p:nvSpPr>
                <p:cNvPr id="1743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489" y="1056"/>
                  <a:ext cx="335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 b="1" i="1"/>
                    <a:t>E</a:t>
                  </a:r>
                  <a:r>
                    <a:rPr lang="it-IT" altLang="it-IT" sz="1800" b="1" i="1" baseline="-25000"/>
                    <a:t>1</a:t>
                  </a:r>
                </a:p>
              </p:txBody>
            </p:sp>
            <p:sp>
              <p:nvSpPr>
                <p:cNvPr id="1743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36" y="1344"/>
                  <a:ext cx="238" cy="2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1</a:t>
                  </a:r>
                </a:p>
              </p:txBody>
            </p:sp>
            <p:sp>
              <p:nvSpPr>
                <p:cNvPr id="1743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392" y="2784"/>
                  <a:ext cx="288" cy="2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Q</a:t>
                  </a:r>
                  <a:r>
                    <a:rPr lang="it-IT" altLang="it-IT" sz="1600" i="1" baseline="-25000"/>
                    <a:t>1</a:t>
                  </a:r>
                </a:p>
              </p:txBody>
            </p:sp>
            <p:sp>
              <p:nvSpPr>
                <p:cNvPr id="17435" name="Line 27"/>
                <p:cNvSpPr>
                  <a:spLocks noChangeShapeType="1"/>
                </p:cNvSpPr>
                <p:nvPr/>
              </p:nvSpPr>
              <p:spPr bwMode="auto">
                <a:xfrm flipH="1" flipV="1">
                  <a:off x="1920" y="1200"/>
                  <a:ext cx="624" cy="240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7436" name="Rectangle 28"/>
                <p:cNvSpPr>
                  <a:spLocks noChangeArrowheads="1"/>
                </p:cNvSpPr>
                <p:nvPr/>
              </p:nvSpPr>
              <p:spPr bwMode="auto">
                <a:xfrm>
                  <a:off x="768" y="1440"/>
                  <a:ext cx="720" cy="1248"/>
                </a:xfrm>
                <a:prstGeom prst="rect">
                  <a:avLst/>
                </a:prstGeom>
                <a:noFill/>
                <a:ln w="57150">
                  <a:solidFill>
                    <a:srgbClr val="99FF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7437" name="Rectangle 29"/>
                <p:cNvSpPr>
                  <a:spLocks noChangeArrowheads="1"/>
                </p:cNvSpPr>
                <p:nvPr/>
              </p:nvSpPr>
              <p:spPr bwMode="auto">
                <a:xfrm>
                  <a:off x="816" y="2208"/>
                  <a:ext cx="1008" cy="480"/>
                </a:xfrm>
                <a:prstGeom prst="rect">
                  <a:avLst/>
                </a:prstGeom>
                <a:noFill/>
                <a:ln w="9525">
                  <a:solidFill>
                    <a:srgbClr val="99FF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</p:grpSp>
      </p:grp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5638800" y="1143000"/>
            <a:ext cx="2971800" cy="519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it-IT" altLang="it-IT" sz="1400" i="1">
                <a:latin typeface="Bookman Old Style" pitchFamily="18" charset="0"/>
              </a:rPr>
              <a:t>1) Shock</a:t>
            </a:r>
          </a:p>
          <a:p>
            <a:r>
              <a:rPr lang="it-IT" altLang="it-IT" sz="1400" i="1">
                <a:latin typeface="Bookman Old Style" pitchFamily="18" charset="0"/>
              </a:rPr>
              <a:t> </a:t>
            </a:r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Aumentano i poliziotti e si inaspriscono le pene</a:t>
            </a:r>
          </a:p>
          <a:p>
            <a:endParaRPr lang="it-IT" altLang="it-IT" sz="1400" i="1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 i="1">
                <a:latin typeface="Bookman Old Style" pitchFamily="18" charset="0"/>
              </a:rPr>
              <a:t>2)  Colpisce la domanda o l’offerta?</a:t>
            </a:r>
          </a:p>
          <a:p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L’offerta: shock negativo sulla</a:t>
            </a:r>
          </a:p>
          <a:p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tecnologia</a:t>
            </a:r>
          </a:p>
          <a:p>
            <a:endParaRPr lang="it-IT" altLang="it-IT" sz="1400" i="1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 i="1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La S si sposta a sinistra</a:t>
            </a:r>
          </a:p>
          <a:p>
            <a:endParaRPr lang="it-IT" altLang="it-IT" sz="1400" i="1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 i="1">
                <a:latin typeface="Bookman Old Style" pitchFamily="18" charset="0"/>
              </a:rPr>
              <a:t>4) Predizioni (domanda RIGIDA):</a:t>
            </a:r>
          </a:p>
          <a:p>
            <a:pPr>
              <a:buFontTx/>
              <a:buChar char="•"/>
            </a:pPr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Aumenta il prezzo e diminuisce (di poco) la quantità di droga venduta</a:t>
            </a:r>
          </a:p>
          <a:p>
            <a:pPr>
              <a:buFontTx/>
              <a:buChar char="•"/>
            </a:pPr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I ricavi degli spacciatori aumentano (la rigidità della D protegge i profitti del settore)</a:t>
            </a:r>
          </a:p>
          <a:p>
            <a:pPr>
              <a:buFontTx/>
              <a:buChar char="•"/>
            </a:pPr>
            <a:r>
              <a:rPr lang="it-IT" altLang="it-IT" sz="1400" i="1">
                <a:solidFill>
                  <a:srgbClr val="0099FF"/>
                </a:solidFill>
                <a:latin typeface="Bookman Old Style" pitchFamily="18" charset="0"/>
              </a:rPr>
              <a:t>La microcriminalità connessa al consumo di droga aumenta.</a:t>
            </a:r>
          </a:p>
          <a:p>
            <a:endParaRPr lang="it-IT" altLang="it-IT" sz="1400" i="1">
              <a:solidFill>
                <a:srgbClr val="0099FF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3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85800" y="4114800"/>
            <a:ext cx="822960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b="1" dirty="0">
                <a:latin typeface="Bookman Old Style" pitchFamily="18" charset="0"/>
              </a:rPr>
              <a:t>Ex #2</a:t>
            </a:r>
            <a:r>
              <a:rPr lang="it-IT" altLang="it-IT" sz="1600" dirty="0">
                <a:latin typeface="Bookman Old Style" pitchFamily="18" charset="0"/>
              </a:rPr>
              <a:t> In un articolo del New York Times del 18 ottobre 1999 veniva descritta un’operazione di marketing di grande successo intrapresa dai produttori di champagne francesi.  Nell’articolo si affermava che i produttori si sentivano orgogliosi per il prezzo stratosferico dello champagne. D’altra parte temevano che un prezzo così elevato avrebbe finito per contrarre la domanda che a sua volta avrebbe fatto crollare i prezzi. </a:t>
            </a:r>
          </a:p>
          <a:p>
            <a:r>
              <a:rPr lang="it-IT" altLang="it-IT" sz="1600" dirty="0">
                <a:latin typeface="Bookman Old Style" pitchFamily="18" charset="0"/>
              </a:rPr>
              <a:t> i) in che modo si può spiegare l’aumento “stratosferico” di prezzo?</a:t>
            </a:r>
          </a:p>
          <a:p>
            <a:r>
              <a:rPr lang="it-IT" altLang="it-IT" sz="1600" dirty="0">
                <a:latin typeface="Bookman Old Style" pitchFamily="18" charset="0"/>
              </a:rPr>
              <a:t>ii) Quale errore commettevano i produttori nella loro analisi?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09600" y="533400"/>
            <a:ext cx="8229600" cy="302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b="1" dirty="0">
                <a:latin typeface="Bookman Old Style" pitchFamily="18" charset="0"/>
              </a:rPr>
              <a:t>Ex #1</a:t>
            </a:r>
            <a:r>
              <a:rPr lang="it-IT" altLang="it-IT" sz="1600" dirty="0">
                <a:latin typeface="Bookman Old Style" pitchFamily="18" charset="0"/>
              </a:rPr>
              <a:t> In ognuno dei seguenti casi pensate che l’offerta sia (1) perfettamente elastica (2) perfettamente rigida (3) elastica non perfetta (4) rigida non perfetta?</a:t>
            </a:r>
          </a:p>
          <a:p>
            <a:r>
              <a:rPr lang="it-IT" altLang="it-IT" sz="1600" dirty="0">
                <a:latin typeface="Bookman Old Style" pitchFamily="18" charset="0"/>
              </a:rPr>
              <a:t>i) Un aumento della domanda di crociere di lusso ha provocato un forte aumento di prezzo di una cabina</a:t>
            </a:r>
          </a:p>
          <a:p>
            <a:r>
              <a:rPr lang="it-IT" altLang="it-IT" sz="1600" dirty="0">
                <a:latin typeface="Bookman Old Style" pitchFamily="18" charset="0"/>
              </a:rPr>
              <a:t>ii) Il prezzo di un Kilowatt/ora di elettricità è lo stesso nei periodi di domanda alta e nei periodi di domanda bassa</a:t>
            </a:r>
          </a:p>
          <a:p>
            <a:r>
              <a:rPr lang="it-IT" altLang="it-IT" sz="1600" dirty="0">
                <a:latin typeface="Bookman Old Style" pitchFamily="18" charset="0"/>
              </a:rPr>
              <a:t>iii) Nel mese di Febbraio il numero di persone che vogliono volare è minore che in qualunque altro mese. Le compagnie aeree cancellano il 10% dei voli, dato che il prezzo diminuisce del 20%.</a:t>
            </a:r>
          </a:p>
          <a:p>
            <a:r>
              <a:rPr lang="it-IT" altLang="it-IT" sz="1600" dirty="0">
                <a:latin typeface="Bookman Old Style" pitchFamily="18" charset="0"/>
              </a:rPr>
              <a:t>iv) A Ischia nei mesi estivi i proprietari affittano le case ai turisti. Quest’anno, a causa dell’economia stagnante, una riduzione del 30% del canone ha indotto più della metà dei proprietari a occupare la propria casa durante il periodo estivo.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219200" y="8382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2000" u="sng">
                <a:latin typeface="Bookman Old Style" pitchFamily="18" charset="0"/>
              </a:rPr>
              <a:t>L’elasticità della domanda rispetto al prezzo</a:t>
            </a:r>
          </a:p>
          <a:p>
            <a:pPr algn="ctr"/>
            <a:endParaRPr lang="it-IT" altLang="it-IT" sz="2000">
              <a:latin typeface="Bookman Old Style" pitchFamily="18" charset="0"/>
            </a:endParaRPr>
          </a:p>
          <a:p>
            <a:r>
              <a:rPr lang="it-IT" altLang="it-IT" sz="1600">
                <a:latin typeface="Bookman Old Style" pitchFamily="18" charset="0"/>
              </a:rPr>
              <a:t>Descrive in che misura la domanda reagisce a variazioni del prezzo. </a:t>
            </a:r>
          </a:p>
        </p:txBody>
      </p:sp>
      <p:grpSp>
        <p:nvGrpSpPr>
          <p:cNvPr id="3080" name="Group 8"/>
          <p:cNvGrpSpPr>
            <a:grpSpLocks/>
          </p:cNvGrpSpPr>
          <p:nvPr/>
        </p:nvGrpSpPr>
        <p:grpSpPr bwMode="auto">
          <a:xfrm>
            <a:off x="931863" y="3276600"/>
            <a:ext cx="3792537" cy="1128713"/>
            <a:chOff x="587" y="2064"/>
            <a:chExt cx="2389" cy="711"/>
          </a:xfrm>
        </p:grpSpPr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1440" y="2064"/>
              <a:ext cx="15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Variazione % Domanda</a:t>
              </a:r>
            </a:p>
          </p:txBody>
        </p:sp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1488" y="2544"/>
              <a:ext cx="13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Variazione % Prezzo</a:t>
              </a:r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587" y="2304"/>
              <a:ext cx="76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sz="1800"/>
                <a:t>Elasticità =</a:t>
              </a:r>
            </a:p>
          </p:txBody>
        </p:sp>
        <p:sp>
          <p:nvSpPr>
            <p:cNvPr id="3079" name="Line 7"/>
            <p:cNvSpPr>
              <a:spLocks noChangeShapeType="1"/>
            </p:cNvSpPr>
            <p:nvPr/>
          </p:nvSpPr>
          <p:spPr bwMode="auto">
            <a:xfrm>
              <a:off x="1440" y="2400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3081" name="AutoShape 9"/>
          <p:cNvSpPr>
            <a:spLocks/>
          </p:cNvSpPr>
          <p:nvPr/>
        </p:nvSpPr>
        <p:spPr bwMode="auto">
          <a:xfrm>
            <a:off x="4953000" y="2667000"/>
            <a:ext cx="228600" cy="2209800"/>
          </a:xfrm>
          <a:prstGeom prst="leftBrace">
            <a:avLst>
              <a:gd name="adj1" fmla="val 8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410200" y="3505200"/>
            <a:ext cx="517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/>
              <a:t>= 1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410200" y="26670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/>
              <a:t>&gt; 1   Domanda elastica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5334000" y="4343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/>
              <a:t>&lt; 1   Domanda rigida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85800" y="3886200"/>
            <a:ext cx="15398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1400" i="1"/>
              <a:t>Della Domanda</a:t>
            </a:r>
          </a:p>
          <a:p>
            <a:pPr algn="ctr"/>
            <a:r>
              <a:rPr lang="it-IT" altLang="it-IT" sz="1400" i="1"/>
              <a:t>rispetto al Prezzo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066800" y="5257800"/>
            <a:ext cx="1811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 i="1">
                <a:latin typeface="Bookman Old Style" pitchFamily="18" charset="0"/>
              </a:rPr>
              <a:t>Graficamente ….</a:t>
            </a:r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2209800" y="2971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4800600" y="28956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19" name="Group 23"/>
          <p:cNvGrpSpPr>
            <a:grpSpLocks/>
          </p:cNvGrpSpPr>
          <p:nvPr/>
        </p:nvGrpSpPr>
        <p:grpSpPr bwMode="auto">
          <a:xfrm>
            <a:off x="609600" y="381000"/>
            <a:ext cx="3141663" cy="2971800"/>
            <a:chOff x="336" y="192"/>
            <a:chExt cx="1979" cy="1872"/>
          </a:xfrm>
        </p:grpSpPr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336" y="192"/>
              <a:ext cx="1979" cy="1776"/>
              <a:chOff x="336" y="192"/>
              <a:chExt cx="1979" cy="1776"/>
            </a:xfrm>
          </p:grpSpPr>
          <p:sp>
            <p:nvSpPr>
              <p:cNvPr id="4098" name="Line 2"/>
              <p:cNvSpPr>
                <a:spLocks noChangeShapeType="1"/>
              </p:cNvSpPr>
              <p:nvPr/>
            </p:nvSpPr>
            <p:spPr bwMode="auto">
              <a:xfrm>
                <a:off x="576" y="24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099" name="Line 3"/>
              <p:cNvSpPr>
                <a:spLocks noChangeShapeType="1"/>
              </p:cNvSpPr>
              <p:nvPr/>
            </p:nvSpPr>
            <p:spPr bwMode="auto">
              <a:xfrm>
                <a:off x="576" y="1728"/>
                <a:ext cx="16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100" name="Text Box 4"/>
              <p:cNvSpPr txBox="1">
                <a:spLocks noChangeArrowheads="1"/>
              </p:cNvSpPr>
              <p:nvPr/>
            </p:nvSpPr>
            <p:spPr bwMode="auto">
              <a:xfrm>
                <a:off x="2112" y="1776"/>
                <a:ext cx="20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 i="1">
                    <a:latin typeface="Bookman Old Style" pitchFamily="18" charset="0"/>
                  </a:rPr>
                  <a:t>Q</a:t>
                </a:r>
              </a:p>
            </p:txBody>
          </p:sp>
          <p:sp>
            <p:nvSpPr>
              <p:cNvPr id="4101" name="Text Box 5"/>
              <p:cNvSpPr txBox="1">
                <a:spLocks noChangeArrowheads="1"/>
              </p:cNvSpPr>
              <p:nvPr/>
            </p:nvSpPr>
            <p:spPr bwMode="auto">
              <a:xfrm>
                <a:off x="336" y="192"/>
                <a:ext cx="2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400" i="1">
                    <a:latin typeface="Bookman Old Style" pitchFamily="18" charset="0"/>
                  </a:rPr>
                  <a:t>P</a:t>
                </a:r>
              </a:p>
            </p:txBody>
          </p:sp>
        </p:grpSp>
        <p:sp>
          <p:nvSpPr>
            <p:cNvPr id="4103" name="Line 7"/>
            <p:cNvSpPr>
              <a:spLocks noChangeShapeType="1"/>
            </p:cNvSpPr>
            <p:nvPr/>
          </p:nvSpPr>
          <p:spPr bwMode="auto">
            <a:xfrm>
              <a:off x="1296" y="432"/>
              <a:ext cx="384" cy="1104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05" name="Text Box 9"/>
            <p:cNvSpPr txBox="1">
              <a:spLocks noChangeArrowheads="1"/>
            </p:cNvSpPr>
            <p:nvPr/>
          </p:nvSpPr>
          <p:spPr bwMode="auto">
            <a:xfrm>
              <a:off x="1680" y="1392"/>
              <a:ext cx="2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 i="1"/>
                <a:t>D</a:t>
              </a:r>
            </a:p>
          </p:txBody>
        </p:sp>
        <p:sp>
          <p:nvSpPr>
            <p:cNvPr id="4106" name="Line 10"/>
            <p:cNvSpPr>
              <a:spLocks noChangeShapeType="1"/>
            </p:cNvSpPr>
            <p:nvPr/>
          </p:nvSpPr>
          <p:spPr bwMode="auto">
            <a:xfrm>
              <a:off x="576" y="1344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>
              <a:off x="576" y="91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>
              <a:off x="1440" y="91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>
              <a:off x="1584" y="134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11" name="Text Box 15"/>
            <p:cNvSpPr txBox="1">
              <a:spLocks noChangeArrowheads="1"/>
            </p:cNvSpPr>
            <p:nvPr/>
          </p:nvSpPr>
          <p:spPr bwMode="auto">
            <a:xfrm>
              <a:off x="336" y="1200"/>
              <a:ext cx="28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P</a:t>
              </a:r>
              <a:r>
                <a:rPr lang="it-IT" altLang="it-IT" sz="1600" i="1" baseline="-25000"/>
                <a:t>0</a:t>
              </a:r>
            </a:p>
          </p:txBody>
        </p:sp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336" y="768"/>
              <a:ext cx="28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P</a:t>
              </a:r>
              <a:r>
                <a:rPr lang="it-IT" altLang="it-IT" sz="1600" i="1" baseline="-25000"/>
                <a:t>1</a:t>
              </a:r>
            </a:p>
          </p:txBody>
        </p:sp>
        <p:sp>
          <p:nvSpPr>
            <p:cNvPr id="4113" name="Text Box 17"/>
            <p:cNvSpPr txBox="1">
              <a:spLocks noChangeArrowheads="1"/>
            </p:cNvSpPr>
            <p:nvPr/>
          </p:nvSpPr>
          <p:spPr bwMode="auto">
            <a:xfrm>
              <a:off x="1488" y="1776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Q</a:t>
              </a:r>
              <a:r>
                <a:rPr lang="it-IT" altLang="it-IT" sz="1600" i="1" baseline="-25000"/>
                <a:t>0</a:t>
              </a:r>
            </a:p>
          </p:txBody>
        </p:sp>
        <p:sp>
          <p:nvSpPr>
            <p:cNvPr id="4114" name="Text Box 18"/>
            <p:cNvSpPr txBox="1">
              <a:spLocks noChangeArrowheads="1"/>
            </p:cNvSpPr>
            <p:nvPr/>
          </p:nvSpPr>
          <p:spPr bwMode="auto">
            <a:xfrm>
              <a:off x="1296" y="1776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Q</a:t>
              </a:r>
              <a:r>
                <a:rPr lang="it-IT" altLang="it-IT" sz="1600" i="1" baseline="-25000"/>
                <a:t>1</a:t>
              </a:r>
            </a:p>
          </p:txBody>
        </p:sp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 flipV="1">
              <a:off x="432" y="96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 flipH="1">
              <a:off x="1440" y="206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3886200" y="1066800"/>
            <a:ext cx="412273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latin typeface="Bookman Old Style" pitchFamily="18" charset="0"/>
              </a:rPr>
              <a:t>Il prezzo raddoppia ma la quantità domanda diminuisce meno del doppio. L’elasticità è minore di 1 e quindi la </a:t>
            </a:r>
            <a:r>
              <a:rPr lang="it-IT" altLang="it-IT" sz="1600" i="1">
                <a:latin typeface="Bookman Old Style" pitchFamily="18" charset="0"/>
              </a:rPr>
              <a:t>D</a:t>
            </a:r>
            <a:r>
              <a:rPr lang="it-IT" altLang="it-IT" sz="1600">
                <a:latin typeface="Bookman Old Style" pitchFamily="18" charset="0"/>
              </a:rPr>
              <a:t> è rigida o anelastica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228600" y="4343400"/>
            <a:ext cx="412273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latin typeface="Bookman Old Style" pitchFamily="18" charset="0"/>
              </a:rPr>
              <a:t>Il prezzo raddoppia ma la quantità domanda diminuisce di più del doppio. L’elasticità è maggiore di 1 e quindi la </a:t>
            </a:r>
            <a:r>
              <a:rPr lang="it-IT" altLang="it-IT" sz="1600" i="1">
                <a:latin typeface="Bookman Old Style" pitchFamily="18" charset="0"/>
              </a:rPr>
              <a:t>D</a:t>
            </a:r>
            <a:r>
              <a:rPr lang="it-IT" altLang="it-IT" sz="1600">
                <a:latin typeface="Bookman Old Style" pitchFamily="18" charset="0"/>
              </a:rPr>
              <a:t> è elastica</a:t>
            </a:r>
          </a:p>
        </p:txBody>
      </p:sp>
      <p:grpSp>
        <p:nvGrpSpPr>
          <p:cNvPr id="4144" name="Group 48"/>
          <p:cNvGrpSpPr>
            <a:grpSpLocks/>
          </p:cNvGrpSpPr>
          <p:nvPr/>
        </p:nvGrpSpPr>
        <p:grpSpPr bwMode="auto">
          <a:xfrm>
            <a:off x="4724400" y="3048000"/>
            <a:ext cx="3911600" cy="2851150"/>
            <a:chOff x="3024" y="1920"/>
            <a:chExt cx="2464" cy="1796"/>
          </a:xfrm>
        </p:grpSpPr>
        <p:sp>
          <p:nvSpPr>
            <p:cNvPr id="4139" name="Line 43"/>
            <p:cNvSpPr>
              <a:spLocks noChangeShapeType="1"/>
            </p:cNvSpPr>
            <p:nvPr/>
          </p:nvSpPr>
          <p:spPr bwMode="auto">
            <a:xfrm>
              <a:off x="3312" y="283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4143" name="Group 47"/>
            <p:cNvGrpSpPr>
              <a:grpSpLocks/>
            </p:cNvGrpSpPr>
            <p:nvPr/>
          </p:nvGrpSpPr>
          <p:grpSpPr bwMode="auto">
            <a:xfrm>
              <a:off x="3024" y="1920"/>
              <a:ext cx="2464" cy="1796"/>
              <a:chOff x="3024" y="1920"/>
              <a:chExt cx="2464" cy="1796"/>
            </a:xfrm>
          </p:grpSpPr>
          <p:sp>
            <p:nvSpPr>
              <p:cNvPr id="4123" name="Line 27"/>
              <p:cNvSpPr>
                <a:spLocks noChangeShapeType="1"/>
              </p:cNvSpPr>
              <p:nvPr/>
            </p:nvSpPr>
            <p:spPr bwMode="auto">
              <a:xfrm>
                <a:off x="3312" y="3456"/>
                <a:ext cx="20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4142" name="Group 46"/>
              <p:cNvGrpSpPr>
                <a:grpSpLocks/>
              </p:cNvGrpSpPr>
              <p:nvPr/>
            </p:nvGrpSpPr>
            <p:grpSpPr bwMode="auto">
              <a:xfrm>
                <a:off x="3024" y="1920"/>
                <a:ext cx="2464" cy="1796"/>
                <a:chOff x="3024" y="1920"/>
                <a:chExt cx="2464" cy="1796"/>
              </a:xfrm>
            </p:grpSpPr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auto">
                <a:xfrm>
                  <a:off x="3312" y="1968"/>
                  <a:ext cx="0" cy="14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412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5232" y="3504"/>
                  <a:ext cx="203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1400" i="1">
                      <a:latin typeface="Bookman Old Style" pitchFamily="18" charset="0"/>
                    </a:rPr>
                    <a:t>Q</a:t>
                  </a:r>
                </a:p>
              </p:txBody>
            </p:sp>
            <p:sp>
              <p:nvSpPr>
                <p:cNvPr id="4125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072" y="1920"/>
                  <a:ext cx="240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400" i="1">
                      <a:latin typeface="Bookman Old Style" pitchFamily="18" charset="0"/>
                    </a:rPr>
                    <a:t>P</a:t>
                  </a:r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auto">
                <a:xfrm>
                  <a:off x="3408" y="2736"/>
                  <a:ext cx="1920" cy="480"/>
                </a:xfrm>
                <a:prstGeom prst="line">
                  <a:avLst/>
                </a:prstGeom>
                <a:noFill/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4127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5280" y="3072"/>
                  <a:ext cx="20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1600" i="1"/>
                    <a:t>D</a:t>
                  </a:r>
                </a:p>
              </p:txBody>
            </p:sp>
            <p:sp>
              <p:nvSpPr>
                <p:cNvPr id="4132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3024" y="3024"/>
                  <a:ext cx="28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0</a:t>
                  </a:r>
                </a:p>
              </p:txBody>
            </p:sp>
            <p:sp>
              <p:nvSpPr>
                <p:cNvPr id="4133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3024" y="2736"/>
                  <a:ext cx="28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1</a:t>
                  </a:r>
                </a:p>
              </p:txBody>
            </p:sp>
            <p:sp>
              <p:nvSpPr>
                <p:cNvPr id="4134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4752" y="3504"/>
                  <a:ext cx="336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Q</a:t>
                  </a:r>
                  <a:r>
                    <a:rPr lang="it-IT" altLang="it-IT" sz="1600" i="1" baseline="-25000"/>
                    <a:t>0</a:t>
                  </a:r>
                </a:p>
              </p:txBody>
            </p:sp>
            <p:sp>
              <p:nvSpPr>
                <p:cNvPr id="4135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3600" y="3504"/>
                  <a:ext cx="336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Q</a:t>
                  </a:r>
                  <a:r>
                    <a:rPr lang="it-IT" altLang="it-IT" sz="1600" i="1" baseline="-25000"/>
                    <a:t>1</a:t>
                  </a:r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3024" y="292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3936" y="3648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auto">
                <a:xfrm>
                  <a:off x="3312" y="3120"/>
                  <a:ext cx="15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auto">
                <a:xfrm>
                  <a:off x="3744" y="2832"/>
                  <a:ext cx="0" cy="6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auto">
                <a:xfrm>
                  <a:off x="4896" y="3120"/>
                  <a:ext cx="0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7" grpId="0" autoUpdateAnimBg="0"/>
      <p:bldP spid="411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56" name="Group 36"/>
          <p:cNvGrpSpPr>
            <a:grpSpLocks/>
          </p:cNvGrpSpPr>
          <p:nvPr/>
        </p:nvGrpSpPr>
        <p:grpSpPr bwMode="auto">
          <a:xfrm>
            <a:off x="609600" y="304800"/>
            <a:ext cx="7399338" cy="2851150"/>
            <a:chOff x="384" y="192"/>
            <a:chExt cx="4661" cy="1796"/>
          </a:xfrm>
        </p:grpSpPr>
        <p:grpSp>
          <p:nvGrpSpPr>
            <p:cNvPr id="5155" name="Group 35"/>
            <p:cNvGrpSpPr>
              <a:grpSpLocks/>
            </p:cNvGrpSpPr>
            <p:nvPr/>
          </p:nvGrpSpPr>
          <p:grpSpPr bwMode="auto">
            <a:xfrm>
              <a:off x="384" y="192"/>
              <a:ext cx="1979" cy="1796"/>
              <a:chOff x="384" y="192"/>
              <a:chExt cx="1979" cy="1796"/>
            </a:xfrm>
          </p:grpSpPr>
          <p:sp>
            <p:nvSpPr>
              <p:cNvPr id="5129" name="Text Box 9"/>
              <p:cNvSpPr txBox="1">
                <a:spLocks noChangeArrowheads="1"/>
              </p:cNvSpPr>
              <p:nvPr/>
            </p:nvSpPr>
            <p:spPr bwMode="auto">
              <a:xfrm>
                <a:off x="1536" y="432"/>
                <a:ext cx="20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600" i="1"/>
                  <a:t>D</a:t>
                </a:r>
              </a:p>
            </p:txBody>
          </p:sp>
          <p:grpSp>
            <p:nvGrpSpPr>
              <p:cNvPr id="5154" name="Group 34"/>
              <p:cNvGrpSpPr>
                <a:grpSpLocks/>
              </p:cNvGrpSpPr>
              <p:nvPr/>
            </p:nvGrpSpPr>
            <p:grpSpPr bwMode="auto">
              <a:xfrm>
                <a:off x="384" y="192"/>
                <a:ext cx="1979" cy="1796"/>
                <a:chOff x="384" y="240"/>
                <a:chExt cx="1979" cy="1796"/>
              </a:xfrm>
            </p:grpSpPr>
            <p:grpSp>
              <p:nvGrpSpPr>
                <p:cNvPr id="5123" name="Group 3"/>
                <p:cNvGrpSpPr>
                  <a:grpSpLocks/>
                </p:cNvGrpSpPr>
                <p:nvPr/>
              </p:nvGrpSpPr>
              <p:grpSpPr bwMode="auto">
                <a:xfrm>
                  <a:off x="384" y="240"/>
                  <a:ext cx="1979" cy="1776"/>
                  <a:chOff x="336" y="192"/>
                  <a:chExt cx="1979" cy="1776"/>
                </a:xfrm>
              </p:grpSpPr>
              <p:sp>
                <p:nvSpPr>
                  <p:cNvPr id="5124" name="Line 4"/>
                  <p:cNvSpPr>
                    <a:spLocks noChangeShapeType="1"/>
                  </p:cNvSpPr>
                  <p:nvPr/>
                </p:nvSpPr>
                <p:spPr bwMode="auto">
                  <a:xfrm>
                    <a:off x="576" y="240"/>
                    <a:ext cx="0" cy="14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5125" name="Line 5"/>
                  <p:cNvSpPr>
                    <a:spLocks noChangeShapeType="1"/>
                  </p:cNvSpPr>
                  <p:nvPr/>
                </p:nvSpPr>
                <p:spPr bwMode="auto">
                  <a:xfrm>
                    <a:off x="576" y="1728"/>
                    <a:ext cx="163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5126" name="Text Box 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12" y="1776"/>
                    <a:ext cx="203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 sz="1400" i="1">
                        <a:latin typeface="Bookman Old Style" pitchFamily="18" charset="0"/>
                      </a:rPr>
                      <a:t>Q</a:t>
                    </a:r>
                  </a:p>
                </p:txBody>
              </p:sp>
              <p:sp>
                <p:nvSpPr>
                  <p:cNvPr id="512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" y="192"/>
                    <a:ext cx="240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 i="1">
                        <a:latin typeface="Bookman Old Style" pitchFamily="18" charset="0"/>
                      </a:rPr>
                      <a:t>P</a:t>
                    </a:r>
                  </a:p>
                </p:txBody>
              </p:sp>
            </p:grpSp>
            <p:sp>
              <p:nvSpPr>
                <p:cNvPr id="5128" name="Line 8"/>
                <p:cNvSpPr>
                  <a:spLocks noChangeShapeType="1"/>
                </p:cNvSpPr>
                <p:nvPr/>
              </p:nvSpPr>
              <p:spPr bwMode="auto">
                <a:xfrm>
                  <a:off x="1632" y="672"/>
                  <a:ext cx="0" cy="1104"/>
                </a:xfrm>
                <a:prstGeom prst="line">
                  <a:avLst/>
                </a:prstGeom>
                <a:noFill/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5130" name="Line 10"/>
                <p:cNvSpPr>
                  <a:spLocks noChangeShapeType="1"/>
                </p:cNvSpPr>
                <p:nvPr/>
              </p:nvSpPr>
              <p:spPr bwMode="auto">
                <a:xfrm>
                  <a:off x="624" y="1392"/>
                  <a:ext cx="100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5131" name="Line 11"/>
                <p:cNvSpPr>
                  <a:spLocks noChangeShapeType="1"/>
                </p:cNvSpPr>
                <p:nvPr/>
              </p:nvSpPr>
              <p:spPr bwMode="auto">
                <a:xfrm>
                  <a:off x="624" y="960"/>
                  <a:ext cx="100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5134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84" y="1248"/>
                  <a:ext cx="28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0</a:t>
                  </a:r>
                </a:p>
              </p:txBody>
            </p:sp>
            <p:sp>
              <p:nvSpPr>
                <p:cNvPr id="513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84" y="816"/>
                  <a:ext cx="28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P</a:t>
                  </a:r>
                  <a:r>
                    <a:rPr lang="it-IT" altLang="it-IT" sz="1600" i="1" baseline="-25000"/>
                    <a:t>1</a:t>
                  </a:r>
                </a:p>
              </p:txBody>
            </p:sp>
            <p:sp>
              <p:nvSpPr>
                <p:cNvPr id="5136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536" y="1824"/>
                  <a:ext cx="336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 i="1"/>
                    <a:t>Q</a:t>
                  </a:r>
                  <a:r>
                    <a:rPr lang="it-IT" altLang="it-IT" sz="1600" i="1" baseline="-25000"/>
                    <a:t>0</a:t>
                  </a:r>
                </a:p>
              </p:txBody>
            </p:sp>
            <p:sp>
              <p:nvSpPr>
                <p:cNvPr id="513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80" y="1008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</p:grpSp>
        <p:sp>
          <p:nvSpPr>
            <p:cNvPr id="5140" name="Text Box 20"/>
            <p:cNvSpPr txBox="1">
              <a:spLocks noChangeArrowheads="1"/>
            </p:cNvSpPr>
            <p:nvPr/>
          </p:nvSpPr>
          <p:spPr bwMode="auto">
            <a:xfrm>
              <a:off x="2448" y="672"/>
              <a:ext cx="2597" cy="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>
                  <a:latin typeface="Bookman Old Style" pitchFamily="18" charset="0"/>
                </a:rPr>
                <a:t>Una curva di Domanda Perfettamente Rigida: a variazioni del prezzo la quantità domandata non varia (Elasticità = 0 )</a:t>
              </a:r>
            </a:p>
          </p:txBody>
        </p:sp>
      </p:grpSp>
      <p:grpSp>
        <p:nvGrpSpPr>
          <p:cNvPr id="5157" name="Group 37"/>
          <p:cNvGrpSpPr>
            <a:grpSpLocks/>
          </p:cNvGrpSpPr>
          <p:nvPr/>
        </p:nvGrpSpPr>
        <p:grpSpPr bwMode="auto">
          <a:xfrm>
            <a:off x="609600" y="3276600"/>
            <a:ext cx="7493000" cy="2819400"/>
            <a:chOff x="384" y="2064"/>
            <a:chExt cx="4720" cy="1776"/>
          </a:xfrm>
        </p:grpSpPr>
        <p:sp>
          <p:nvSpPr>
            <p:cNvPr id="5150" name="Text Box 30"/>
            <p:cNvSpPr txBox="1">
              <a:spLocks noChangeArrowheads="1"/>
            </p:cNvSpPr>
            <p:nvPr/>
          </p:nvSpPr>
          <p:spPr bwMode="auto">
            <a:xfrm>
              <a:off x="384" y="2448"/>
              <a:ext cx="2597" cy="1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>
                  <a:latin typeface="Bookman Old Style" pitchFamily="18" charset="0"/>
                </a:rPr>
                <a:t>Una curva di Domanda Perfettamente Elastica (Elasticità = Infinito). Un prezzo di un infinitesimo più basso di </a:t>
              </a:r>
              <a:r>
                <a:rPr lang="it-IT" altLang="it-IT" sz="1600" i="1">
                  <a:latin typeface="Bookman Old Style" pitchFamily="18" charset="0"/>
                </a:rPr>
                <a:t>P</a:t>
              </a:r>
              <a:r>
                <a:rPr lang="it-IT" altLang="it-IT" sz="1600" i="1" baseline="-25000">
                  <a:latin typeface="Bookman Old Style" pitchFamily="18" charset="0"/>
                </a:rPr>
                <a:t>0</a:t>
              </a:r>
              <a:r>
                <a:rPr lang="it-IT" altLang="it-IT" sz="1600">
                  <a:latin typeface="Bookman Old Style" pitchFamily="18" charset="0"/>
                </a:rPr>
                <a:t> aumenta a infinito la quantità domandata, mentre un prezzo di un infinitesimo più alto spinge la quantità domandata a zero.</a:t>
              </a:r>
            </a:p>
          </p:txBody>
        </p:sp>
        <p:grpSp>
          <p:nvGrpSpPr>
            <p:cNvPr id="5153" name="Group 33"/>
            <p:cNvGrpSpPr>
              <a:grpSpLocks/>
            </p:cNvGrpSpPr>
            <p:nvPr/>
          </p:nvGrpSpPr>
          <p:grpSpPr bwMode="auto">
            <a:xfrm>
              <a:off x="3024" y="2064"/>
              <a:ext cx="2080" cy="1776"/>
              <a:chOff x="3024" y="2064"/>
              <a:chExt cx="2080" cy="1776"/>
            </a:xfrm>
          </p:grpSpPr>
          <p:grpSp>
            <p:nvGrpSpPr>
              <p:cNvPr id="5151" name="Group 31"/>
              <p:cNvGrpSpPr>
                <a:grpSpLocks/>
              </p:cNvGrpSpPr>
              <p:nvPr/>
            </p:nvGrpSpPr>
            <p:grpSpPr bwMode="auto">
              <a:xfrm>
                <a:off x="3120" y="2064"/>
                <a:ext cx="1984" cy="1776"/>
                <a:chOff x="3120" y="2064"/>
                <a:chExt cx="1984" cy="1776"/>
              </a:xfrm>
            </p:grpSpPr>
            <p:grpSp>
              <p:nvGrpSpPr>
                <p:cNvPr id="5149" name="Group 29"/>
                <p:cNvGrpSpPr>
                  <a:grpSpLocks/>
                </p:cNvGrpSpPr>
                <p:nvPr/>
              </p:nvGrpSpPr>
              <p:grpSpPr bwMode="auto">
                <a:xfrm>
                  <a:off x="3120" y="2064"/>
                  <a:ext cx="1979" cy="1776"/>
                  <a:chOff x="480" y="2016"/>
                  <a:chExt cx="1979" cy="1776"/>
                </a:xfrm>
              </p:grpSpPr>
              <p:grpSp>
                <p:nvGrpSpPr>
                  <p:cNvPr id="5141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480" y="2016"/>
                    <a:ext cx="1979" cy="1776"/>
                    <a:chOff x="336" y="192"/>
                    <a:chExt cx="1979" cy="1776"/>
                  </a:xfrm>
                </p:grpSpPr>
                <p:sp>
                  <p:nvSpPr>
                    <p:cNvPr id="5142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76" y="240"/>
                      <a:ext cx="0" cy="148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5143" name="Line 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76" y="1728"/>
                      <a:ext cx="163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5144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1776"/>
                      <a:ext cx="203" cy="19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 sz="1400" i="1">
                          <a:latin typeface="Bookman Old Style" pitchFamily="18" charset="0"/>
                        </a:rPr>
                        <a:t>Q</a:t>
                      </a:r>
                    </a:p>
                  </p:txBody>
                </p:sp>
                <p:sp>
                  <p:nvSpPr>
                    <p:cNvPr id="5145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6" y="192"/>
                      <a:ext cx="240" cy="19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 sz="1400" i="1">
                          <a:latin typeface="Bookman Old Style" pitchFamily="18" charset="0"/>
                        </a:rPr>
                        <a:t>P</a:t>
                      </a:r>
                    </a:p>
                  </p:txBody>
                </p:sp>
              </p:grpSp>
              <p:sp>
                <p:nvSpPr>
                  <p:cNvPr id="5146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0" y="2928"/>
                    <a:ext cx="1488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CC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  <p:sp>
              <p:nvSpPr>
                <p:cNvPr id="514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896" y="2880"/>
                  <a:ext cx="20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1600" i="1"/>
                    <a:t>D</a:t>
                  </a:r>
                </a:p>
              </p:txBody>
            </p:sp>
          </p:grpSp>
          <p:sp>
            <p:nvSpPr>
              <p:cNvPr id="5152" name="Text Box 32"/>
              <p:cNvSpPr txBox="1">
                <a:spLocks noChangeArrowheads="1"/>
              </p:cNvSpPr>
              <p:nvPr/>
            </p:nvSpPr>
            <p:spPr bwMode="auto">
              <a:xfrm>
                <a:off x="3024" y="2880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 i="1"/>
                  <a:t>P</a:t>
                </a:r>
                <a:r>
                  <a:rPr lang="it-IT" altLang="it-IT" sz="1600" i="1" baseline="-25000"/>
                  <a:t>0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600200" y="533400"/>
            <a:ext cx="6316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it-IT" altLang="it-IT" u="sng"/>
              <a:t>I fattori che influenzano l’elasticità della domanda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2360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 b="1"/>
              <a:t>1)</a:t>
            </a:r>
            <a:r>
              <a:rPr lang="it-IT" altLang="it-IT" sz="2000"/>
              <a:t> Tipologia del bene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05200" y="1371600"/>
            <a:ext cx="3071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/>
              <a:t>Necessario: Domanda rigida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581400" y="2667000"/>
            <a:ext cx="2733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/>
              <a:t>Lusso: Domanda elastica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2895600" y="1676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2895600" y="2438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762000" y="3429000"/>
            <a:ext cx="67119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b="1"/>
              <a:t>2)</a:t>
            </a:r>
            <a:r>
              <a:rPr lang="it-IT" altLang="it-IT" sz="2000"/>
              <a:t> Disponibilità di buoni sostituti: la mancaza di buoni sostituti irrigidisce la domanda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762000" y="4572000"/>
            <a:ext cx="7086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b="1"/>
              <a:t>3)</a:t>
            </a:r>
            <a:r>
              <a:rPr lang="it-IT" altLang="it-IT" sz="2000"/>
              <a:t> L’orizzonte temporale: nel lungo periodo le abitudini dei consumatori possono modificarsi, e questo rende la domanda più elastica. Viceversa, nel breve periodo lo stile di vita è dato, il che costituisce un elemento di rigidità della domanda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70125" y="346075"/>
            <a:ext cx="4227513" cy="457200"/>
          </a:xfrm>
          <a:prstGeom prst="rect">
            <a:avLst/>
          </a:prstGeom>
          <a:solidFill>
            <a:srgbClr val="99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La relazione tra elasticità e ricavi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279525" y="1411288"/>
            <a:ext cx="6343650" cy="669925"/>
          </a:xfrm>
          <a:prstGeom prst="rect">
            <a:avLst/>
          </a:prstGeom>
          <a:noFill/>
          <a:ln w="28575">
            <a:solidFill>
              <a:srgbClr val="99FF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>
                <a:latin typeface="Bookman Old Style" pitchFamily="18" charset="0"/>
              </a:rPr>
              <a:t>Il ricavo (ovvero la spesa dal lato dell’acquirente) è  dal  prodotto tra prezzo quantità: </a:t>
            </a:r>
            <a:r>
              <a:rPr lang="it-IT" altLang="it-IT" sz="1800" i="1">
                <a:latin typeface="Bookman Old Style" pitchFamily="18" charset="0"/>
              </a:rPr>
              <a:t>R</a:t>
            </a:r>
            <a:r>
              <a:rPr lang="it-IT" altLang="it-IT" sz="1800">
                <a:latin typeface="Bookman Old Style" pitchFamily="18" charset="0"/>
              </a:rPr>
              <a:t> = </a:t>
            </a:r>
            <a:r>
              <a:rPr lang="it-IT" altLang="it-IT" sz="1800" i="1">
                <a:latin typeface="Bookman Old Style" pitchFamily="18" charset="0"/>
              </a:rPr>
              <a:t>P</a:t>
            </a:r>
            <a:r>
              <a:rPr lang="it-IT" altLang="it-IT" sz="1800">
                <a:latin typeface="Bookman Old Style" pitchFamily="18" charset="0"/>
              </a:rPr>
              <a:t> </a:t>
            </a:r>
            <a:r>
              <a:rPr lang="it-IT" altLang="it-IT" sz="1800">
                <a:latin typeface="Arial" charset="0"/>
              </a:rPr>
              <a:t>x</a:t>
            </a:r>
            <a:r>
              <a:rPr lang="it-IT" altLang="it-IT" sz="1800">
                <a:latin typeface="Bookman Old Style" pitchFamily="18" charset="0"/>
              </a:rPr>
              <a:t> </a:t>
            </a:r>
            <a:r>
              <a:rPr lang="it-IT" altLang="it-IT" sz="1800" i="1">
                <a:latin typeface="Bookman Old Style" pitchFamily="18" charset="0"/>
              </a:rPr>
              <a:t>Q. Ad esempio …</a:t>
            </a:r>
          </a:p>
        </p:txBody>
      </p:sp>
      <p:grpSp>
        <p:nvGrpSpPr>
          <p:cNvPr id="8221" name="Group 29"/>
          <p:cNvGrpSpPr>
            <a:grpSpLocks/>
          </p:cNvGrpSpPr>
          <p:nvPr/>
        </p:nvGrpSpPr>
        <p:grpSpPr bwMode="auto">
          <a:xfrm>
            <a:off x="3200400" y="2590800"/>
            <a:ext cx="3751263" cy="2819400"/>
            <a:chOff x="2016" y="1632"/>
            <a:chExt cx="2363" cy="1776"/>
          </a:xfrm>
        </p:grpSpPr>
        <p:sp>
          <p:nvSpPr>
            <p:cNvPr id="8199" name="Line 7"/>
            <p:cNvSpPr>
              <a:spLocks noChangeShapeType="1"/>
            </p:cNvSpPr>
            <p:nvPr/>
          </p:nvSpPr>
          <p:spPr bwMode="auto">
            <a:xfrm>
              <a:off x="2256" y="31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>
              <a:off x="2256" y="1680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4176" y="3216"/>
              <a:ext cx="20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 i="1">
                  <a:latin typeface="Bookman Old Style" pitchFamily="18" charset="0"/>
                </a:rPr>
                <a:t>Q</a:t>
              </a:r>
            </a:p>
          </p:txBody>
        </p:sp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2016" y="163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400" i="1">
                  <a:latin typeface="Bookman Old Style" pitchFamily="18" charset="0"/>
                </a:rPr>
                <a:t>P</a:t>
              </a:r>
            </a:p>
          </p:txBody>
        </p:sp>
        <p:sp>
          <p:nvSpPr>
            <p:cNvPr id="8204" name="Line 12"/>
            <p:cNvSpPr>
              <a:spLocks noChangeShapeType="1"/>
            </p:cNvSpPr>
            <p:nvPr/>
          </p:nvSpPr>
          <p:spPr bwMode="auto">
            <a:xfrm>
              <a:off x="2448" y="1824"/>
              <a:ext cx="1584" cy="1104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4080" y="2880"/>
              <a:ext cx="2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 i="1"/>
                <a:t>D</a:t>
              </a:r>
            </a:p>
          </p:txBody>
        </p:sp>
      </p:grp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2590800" y="3657600"/>
            <a:ext cx="1066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i="1"/>
              <a:t>P</a:t>
            </a:r>
            <a:r>
              <a:rPr lang="it-IT" altLang="it-IT" sz="1600" i="1" baseline="-25000"/>
              <a:t>1 </a:t>
            </a:r>
            <a:r>
              <a:rPr lang="it-IT" altLang="it-IT" sz="1600" i="1"/>
              <a:t> = 12</a:t>
            </a:r>
            <a:endParaRPr lang="it-IT" altLang="it-IT" sz="1600" i="1" baseline="-25000"/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3581400" y="3810000"/>
            <a:ext cx="1600200" cy="1219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altLang="it-IT" sz="1600"/>
              <a:t>Ricavi</a:t>
            </a:r>
          </a:p>
          <a:p>
            <a:pPr algn="ctr"/>
            <a:endParaRPr lang="it-IT" altLang="it-IT"/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5029200" y="5105400"/>
            <a:ext cx="1066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i="1"/>
              <a:t>Q</a:t>
            </a:r>
            <a:r>
              <a:rPr lang="it-IT" altLang="it-IT" sz="1600" i="1" baseline="-25000"/>
              <a:t>1 </a:t>
            </a:r>
            <a:r>
              <a:rPr lang="it-IT" altLang="it-IT" sz="1600" i="1"/>
              <a:t> = 20</a:t>
            </a:r>
            <a:endParaRPr lang="it-IT" altLang="it-IT" sz="1600" i="1" baseline="-25000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H="1">
            <a:off x="3200400" y="45720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1981200" y="51816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i="1"/>
              <a:t>R=P</a:t>
            </a:r>
            <a:r>
              <a:rPr lang="it-IT" altLang="it-IT" sz="1600" i="1" baseline="-25000"/>
              <a:t>1 </a:t>
            </a:r>
            <a:r>
              <a:rPr lang="it-IT" altLang="it-IT" sz="1600" i="1"/>
              <a:t> </a:t>
            </a:r>
            <a:r>
              <a:rPr lang="it-IT" altLang="it-IT" sz="1600">
                <a:latin typeface="Arial" charset="0"/>
              </a:rPr>
              <a:t>x</a:t>
            </a:r>
            <a:r>
              <a:rPr lang="it-IT" altLang="it-IT" sz="1600" i="1"/>
              <a:t> Q</a:t>
            </a:r>
            <a:r>
              <a:rPr lang="it-IT" altLang="it-IT" sz="1600" i="1" baseline="-25000"/>
              <a:t>1 </a:t>
            </a:r>
            <a:r>
              <a:rPr lang="it-IT" altLang="it-IT" sz="1600" i="1"/>
              <a:t> = </a:t>
            </a:r>
            <a:r>
              <a:rPr lang="it-IT" altLang="it-IT" sz="1600"/>
              <a:t>240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838200" y="533400"/>
            <a:ext cx="7851775" cy="396875"/>
          </a:xfrm>
          <a:prstGeom prst="rect">
            <a:avLst/>
          </a:prstGeom>
          <a:solidFill>
            <a:srgbClr val="99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Bookman Old Style" pitchFamily="18" charset="0"/>
              </a:rPr>
              <a:t>Che cosa accade ai ricavi quando il prezzo del bene aumenta?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2667000" y="2514600"/>
            <a:ext cx="2895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800" b="1" i="1">
                <a:solidFill>
                  <a:srgbClr val="00CC66"/>
                </a:solidFill>
                <a:latin typeface="Bookman Old Style" pitchFamily="18" charset="0"/>
              </a:rPr>
              <a:t>?</a:t>
            </a:r>
            <a:r>
              <a:rPr lang="it-IT" altLang="it-IT" i="1">
                <a:latin typeface="Bookman Old Style" pitchFamily="18" charset="0"/>
              </a:rPr>
              <a:t> R</a:t>
            </a:r>
            <a:r>
              <a:rPr lang="it-IT" altLang="it-IT">
                <a:latin typeface="Bookman Old Style" pitchFamily="18" charset="0"/>
              </a:rPr>
              <a:t> =   </a:t>
            </a:r>
            <a:r>
              <a:rPr lang="it-IT" altLang="it-IT" i="1">
                <a:latin typeface="Bookman Old Style" pitchFamily="18" charset="0"/>
              </a:rPr>
              <a:t>P    </a:t>
            </a:r>
            <a:r>
              <a:rPr lang="it-IT" altLang="it-IT">
                <a:latin typeface="Bookman Old Style" pitchFamily="18" charset="0"/>
              </a:rPr>
              <a:t> </a:t>
            </a:r>
            <a:r>
              <a:rPr lang="it-IT" altLang="it-IT">
                <a:latin typeface="Arial" charset="0"/>
              </a:rPr>
              <a:t>x</a:t>
            </a:r>
            <a:r>
              <a:rPr lang="it-IT" altLang="it-IT">
                <a:latin typeface="Bookman Old Style" pitchFamily="18" charset="0"/>
              </a:rPr>
              <a:t>    </a:t>
            </a:r>
            <a:r>
              <a:rPr lang="it-IT" altLang="it-IT" i="1">
                <a:latin typeface="Bookman Old Style" pitchFamily="18" charset="0"/>
              </a:rPr>
              <a:t>Q</a:t>
            </a:r>
          </a:p>
        </p:txBody>
      </p:sp>
      <p:grpSp>
        <p:nvGrpSpPr>
          <p:cNvPr id="9275" name="Group 59"/>
          <p:cNvGrpSpPr>
            <a:grpSpLocks/>
          </p:cNvGrpSpPr>
          <p:nvPr/>
        </p:nvGrpSpPr>
        <p:grpSpPr bwMode="auto">
          <a:xfrm>
            <a:off x="1219200" y="1219200"/>
            <a:ext cx="3048000" cy="1676400"/>
            <a:chOff x="768" y="768"/>
            <a:chExt cx="1920" cy="1056"/>
          </a:xfrm>
        </p:grpSpPr>
        <p:grpSp>
          <p:nvGrpSpPr>
            <p:cNvPr id="9247" name="Group 31"/>
            <p:cNvGrpSpPr>
              <a:grpSpLocks/>
            </p:cNvGrpSpPr>
            <p:nvPr/>
          </p:nvGrpSpPr>
          <p:grpSpPr bwMode="auto">
            <a:xfrm>
              <a:off x="768" y="768"/>
              <a:ext cx="1728" cy="816"/>
              <a:chOff x="768" y="768"/>
              <a:chExt cx="1728" cy="816"/>
            </a:xfrm>
          </p:grpSpPr>
          <p:sp>
            <p:nvSpPr>
              <p:cNvPr id="9239" name="Text Box 23"/>
              <p:cNvSpPr txBox="1">
                <a:spLocks noChangeArrowheads="1"/>
              </p:cNvSpPr>
              <p:nvPr/>
            </p:nvSpPr>
            <p:spPr bwMode="auto">
              <a:xfrm>
                <a:off x="768" y="768"/>
                <a:ext cx="1690" cy="5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it-IT" altLang="it-IT" sz="1800" b="1" u="sng">
                    <a:solidFill>
                      <a:srgbClr val="00CC66"/>
                    </a:solidFill>
                    <a:latin typeface="Bookman Old Style" pitchFamily="18" charset="0"/>
                  </a:rPr>
                  <a:t>Effetto prezzo</a:t>
                </a:r>
                <a:r>
                  <a:rPr lang="it-IT" altLang="it-IT" sz="1800">
                    <a:latin typeface="Bookman Old Style" pitchFamily="18" charset="0"/>
                  </a:rPr>
                  <a:t>: </a:t>
                </a:r>
              </a:p>
              <a:p>
                <a:r>
                  <a:rPr lang="it-IT" altLang="it-IT" sz="1800">
                    <a:latin typeface="Bookman Old Style" pitchFamily="18" charset="0"/>
                  </a:rPr>
                  <a:t>se il prezzo aumenta il ricavo aumenta</a:t>
                </a:r>
              </a:p>
            </p:txBody>
          </p:sp>
          <p:sp>
            <p:nvSpPr>
              <p:cNvPr id="9242" name="Line 26"/>
              <p:cNvSpPr>
                <a:spLocks noChangeShapeType="1"/>
              </p:cNvSpPr>
              <p:nvPr/>
            </p:nvSpPr>
            <p:spPr bwMode="auto">
              <a:xfrm>
                <a:off x="2256" y="1152"/>
                <a:ext cx="24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9243" name="Line 27"/>
            <p:cNvSpPr>
              <a:spLocks noChangeShapeType="1"/>
            </p:cNvSpPr>
            <p:nvPr/>
          </p:nvSpPr>
          <p:spPr bwMode="auto">
            <a:xfrm flipV="1">
              <a:off x="2688" y="1584"/>
              <a:ext cx="0" cy="240"/>
            </a:xfrm>
            <a:prstGeom prst="line">
              <a:avLst/>
            </a:prstGeom>
            <a:noFill/>
            <a:ln w="19050">
              <a:solidFill>
                <a:srgbClr val="00CC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269" name="Group 53"/>
          <p:cNvGrpSpPr>
            <a:grpSpLocks/>
          </p:cNvGrpSpPr>
          <p:nvPr/>
        </p:nvGrpSpPr>
        <p:grpSpPr bwMode="auto">
          <a:xfrm>
            <a:off x="457200" y="3429000"/>
            <a:ext cx="3827463" cy="2851150"/>
            <a:chOff x="720" y="1872"/>
            <a:chExt cx="2411" cy="1796"/>
          </a:xfrm>
        </p:grpSpPr>
        <p:grpSp>
          <p:nvGrpSpPr>
            <p:cNvPr id="9251" name="Group 35"/>
            <p:cNvGrpSpPr>
              <a:grpSpLocks/>
            </p:cNvGrpSpPr>
            <p:nvPr/>
          </p:nvGrpSpPr>
          <p:grpSpPr bwMode="auto">
            <a:xfrm>
              <a:off x="768" y="1872"/>
              <a:ext cx="2363" cy="1776"/>
              <a:chOff x="2016" y="1632"/>
              <a:chExt cx="2363" cy="1776"/>
            </a:xfrm>
          </p:grpSpPr>
          <p:sp>
            <p:nvSpPr>
              <p:cNvPr id="9252" name="Line 36"/>
              <p:cNvSpPr>
                <a:spLocks noChangeShapeType="1"/>
              </p:cNvSpPr>
              <p:nvPr/>
            </p:nvSpPr>
            <p:spPr bwMode="auto">
              <a:xfrm>
                <a:off x="2256" y="3168"/>
                <a:ext cx="20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3" name="Line 37"/>
              <p:cNvSpPr>
                <a:spLocks noChangeShapeType="1"/>
              </p:cNvSpPr>
              <p:nvPr/>
            </p:nvSpPr>
            <p:spPr bwMode="auto">
              <a:xfrm>
                <a:off x="2256" y="168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4" name="Text Box 38"/>
              <p:cNvSpPr txBox="1">
                <a:spLocks noChangeArrowheads="1"/>
              </p:cNvSpPr>
              <p:nvPr/>
            </p:nvSpPr>
            <p:spPr bwMode="auto">
              <a:xfrm>
                <a:off x="4176" y="3216"/>
                <a:ext cx="20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 i="1">
                    <a:latin typeface="Bookman Old Style" pitchFamily="18" charset="0"/>
                  </a:rPr>
                  <a:t>Q</a:t>
                </a:r>
              </a:p>
            </p:txBody>
          </p:sp>
          <p:sp>
            <p:nvSpPr>
              <p:cNvPr id="9255" name="Text Box 39"/>
              <p:cNvSpPr txBox="1">
                <a:spLocks noChangeArrowheads="1"/>
              </p:cNvSpPr>
              <p:nvPr/>
            </p:nvSpPr>
            <p:spPr bwMode="auto">
              <a:xfrm>
                <a:off x="2016" y="1632"/>
                <a:ext cx="2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400" i="1">
                    <a:latin typeface="Bookman Old Style" pitchFamily="18" charset="0"/>
                  </a:rPr>
                  <a:t>P</a:t>
                </a:r>
              </a:p>
            </p:txBody>
          </p:sp>
          <p:sp>
            <p:nvSpPr>
              <p:cNvPr id="9256" name="Line 40"/>
              <p:cNvSpPr>
                <a:spLocks noChangeShapeType="1"/>
              </p:cNvSpPr>
              <p:nvPr/>
            </p:nvSpPr>
            <p:spPr bwMode="auto">
              <a:xfrm>
                <a:off x="2448" y="1824"/>
                <a:ext cx="1584" cy="1104"/>
              </a:xfrm>
              <a:prstGeom prst="lin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7" name="Text Box 41"/>
              <p:cNvSpPr txBox="1">
                <a:spLocks noChangeArrowheads="1"/>
              </p:cNvSpPr>
              <p:nvPr/>
            </p:nvSpPr>
            <p:spPr bwMode="auto">
              <a:xfrm>
                <a:off x="4080" y="2880"/>
                <a:ext cx="20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600" i="1"/>
                  <a:t>D</a:t>
                </a:r>
              </a:p>
            </p:txBody>
          </p:sp>
        </p:grpSp>
        <p:sp>
          <p:nvSpPr>
            <p:cNvPr id="9258" name="Rectangle 42"/>
            <p:cNvSpPr>
              <a:spLocks noChangeArrowheads="1"/>
            </p:cNvSpPr>
            <p:nvPr/>
          </p:nvSpPr>
          <p:spPr bwMode="auto">
            <a:xfrm>
              <a:off x="1008" y="2784"/>
              <a:ext cx="1200" cy="624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61" name="Line 45"/>
            <p:cNvSpPr>
              <a:spLocks noChangeShapeType="1"/>
            </p:cNvSpPr>
            <p:nvPr/>
          </p:nvSpPr>
          <p:spPr bwMode="auto">
            <a:xfrm>
              <a:off x="1008" y="2448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2" name="Line 46"/>
            <p:cNvSpPr>
              <a:spLocks noChangeShapeType="1"/>
            </p:cNvSpPr>
            <p:nvPr/>
          </p:nvSpPr>
          <p:spPr bwMode="auto">
            <a:xfrm>
              <a:off x="1728" y="2448"/>
              <a:ext cx="0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3" name="Text Box 47"/>
            <p:cNvSpPr txBox="1">
              <a:spLocks noChangeArrowheads="1"/>
            </p:cNvSpPr>
            <p:nvPr/>
          </p:nvSpPr>
          <p:spPr bwMode="auto">
            <a:xfrm>
              <a:off x="1248" y="2496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/>
                <a:t>A</a:t>
              </a:r>
            </a:p>
          </p:txBody>
        </p:sp>
        <p:sp>
          <p:nvSpPr>
            <p:cNvPr id="9264" name="Text Box 48"/>
            <p:cNvSpPr txBox="1">
              <a:spLocks noChangeArrowheads="1"/>
            </p:cNvSpPr>
            <p:nvPr/>
          </p:nvSpPr>
          <p:spPr bwMode="auto">
            <a:xfrm>
              <a:off x="1872" y="2976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/>
                <a:t>B</a:t>
              </a:r>
            </a:p>
          </p:txBody>
        </p:sp>
        <p:sp>
          <p:nvSpPr>
            <p:cNvPr id="9265" name="Text Box 49"/>
            <p:cNvSpPr txBox="1">
              <a:spLocks noChangeArrowheads="1"/>
            </p:cNvSpPr>
            <p:nvPr/>
          </p:nvSpPr>
          <p:spPr bwMode="auto">
            <a:xfrm>
              <a:off x="720" y="2688"/>
              <a:ext cx="23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 i="1"/>
                <a:t>P</a:t>
              </a:r>
              <a:r>
                <a:rPr lang="it-IT" altLang="it-IT" sz="1600" i="1" baseline="-25000"/>
                <a:t>1</a:t>
              </a:r>
            </a:p>
          </p:txBody>
        </p:sp>
        <p:sp>
          <p:nvSpPr>
            <p:cNvPr id="9266" name="Text Box 50"/>
            <p:cNvSpPr txBox="1">
              <a:spLocks noChangeArrowheads="1"/>
            </p:cNvSpPr>
            <p:nvPr/>
          </p:nvSpPr>
          <p:spPr bwMode="auto">
            <a:xfrm>
              <a:off x="2064" y="3456"/>
              <a:ext cx="25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Q</a:t>
              </a:r>
              <a:r>
                <a:rPr lang="it-IT" altLang="it-IT" sz="1600" i="1" baseline="-25000"/>
                <a:t>1</a:t>
              </a:r>
            </a:p>
          </p:txBody>
        </p:sp>
        <p:sp>
          <p:nvSpPr>
            <p:cNvPr id="9267" name="Text Box 51"/>
            <p:cNvSpPr txBox="1">
              <a:spLocks noChangeArrowheads="1"/>
            </p:cNvSpPr>
            <p:nvPr/>
          </p:nvSpPr>
          <p:spPr bwMode="auto">
            <a:xfrm>
              <a:off x="720" y="2352"/>
              <a:ext cx="2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P</a:t>
              </a:r>
              <a:r>
                <a:rPr lang="it-IT" altLang="it-IT" sz="1600" i="1" baseline="-25000"/>
                <a:t>2</a:t>
              </a:r>
            </a:p>
          </p:txBody>
        </p:sp>
        <p:sp>
          <p:nvSpPr>
            <p:cNvPr id="9268" name="Text Box 52"/>
            <p:cNvSpPr txBox="1">
              <a:spLocks noChangeArrowheads="1"/>
            </p:cNvSpPr>
            <p:nvPr/>
          </p:nvSpPr>
          <p:spPr bwMode="auto">
            <a:xfrm>
              <a:off x="1632" y="3456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1"/>
                <a:t>Q</a:t>
              </a:r>
              <a:r>
                <a:rPr lang="it-IT" altLang="it-IT" sz="1600" i="1" baseline="-25000"/>
                <a:t>2</a:t>
              </a:r>
            </a:p>
          </p:txBody>
        </p:sp>
      </p:grpSp>
      <p:grpSp>
        <p:nvGrpSpPr>
          <p:cNvPr id="9276" name="Group 60"/>
          <p:cNvGrpSpPr>
            <a:grpSpLocks/>
          </p:cNvGrpSpPr>
          <p:nvPr/>
        </p:nvGrpSpPr>
        <p:grpSpPr bwMode="auto">
          <a:xfrm>
            <a:off x="5486400" y="1600200"/>
            <a:ext cx="3444875" cy="2014538"/>
            <a:chOff x="3456" y="1008"/>
            <a:chExt cx="2170" cy="1269"/>
          </a:xfrm>
        </p:grpSpPr>
        <p:sp>
          <p:nvSpPr>
            <p:cNvPr id="9245" name="Line 29"/>
            <p:cNvSpPr>
              <a:spLocks noChangeShapeType="1"/>
            </p:cNvSpPr>
            <p:nvPr/>
          </p:nvSpPr>
          <p:spPr bwMode="auto">
            <a:xfrm>
              <a:off x="3456" y="1584"/>
              <a:ext cx="0" cy="240"/>
            </a:xfrm>
            <a:prstGeom prst="line">
              <a:avLst/>
            </a:prstGeom>
            <a:noFill/>
            <a:ln w="19050">
              <a:solidFill>
                <a:srgbClr val="00CC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9271" name="Group 55"/>
            <p:cNvGrpSpPr>
              <a:grpSpLocks/>
            </p:cNvGrpSpPr>
            <p:nvPr/>
          </p:nvGrpSpPr>
          <p:grpSpPr bwMode="auto">
            <a:xfrm>
              <a:off x="3552" y="1008"/>
              <a:ext cx="2074" cy="1269"/>
              <a:chOff x="3552" y="1008"/>
              <a:chExt cx="2074" cy="1269"/>
            </a:xfrm>
          </p:grpSpPr>
          <p:sp>
            <p:nvSpPr>
              <p:cNvPr id="9244" name="Text Box 28"/>
              <p:cNvSpPr txBox="1">
                <a:spLocks noChangeArrowheads="1"/>
              </p:cNvSpPr>
              <p:nvPr/>
            </p:nvSpPr>
            <p:spPr bwMode="auto">
              <a:xfrm>
                <a:off x="3936" y="1008"/>
                <a:ext cx="1690" cy="1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it-IT" altLang="it-IT" sz="1800" b="1" u="sng">
                    <a:solidFill>
                      <a:srgbClr val="00CC66"/>
                    </a:solidFill>
                    <a:latin typeface="Bookman Old Style" pitchFamily="18" charset="0"/>
                  </a:rPr>
                  <a:t>Effetto quantità</a:t>
                </a:r>
                <a:r>
                  <a:rPr lang="it-IT" altLang="it-IT" sz="1800">
                    <a:latin typeface="Bookman Old Style" pitchFamily="18" charset="0"/>
                  </a:rPr>
                  <a:t>: </a:t>
                </a:r>
              </a:p>
              <a:p>
                <a:r>
                  <a:rPr lang="it-IT" altLang="it-IT" sz="1800">
                    <a:latin typeface="Bookman Old Style" pitchFamily="18" charset="0"/>
                  </a:rPr>
                  <a:t>Ma con prezzo più alto la quantità di bene che riesco a vendere diminuisce e questo fa diminuire i ricavi</a:t>
                </a:r>
              </a:p>
            </p:txBody>
          </p:sp>
          <p:sp>
            <p:nvSpPr>
              <p:cNvPr id="9270" name="Line 54"/>
              <p:cNvSpPr>
                <a:spLocks noChangeShapeType="1"/>
              </p:cNvSpPr>
              <p:nvPr/>
            </p:nvSpPr>
            <p:spPr bwMode="auto">
              <a:xfrm flipH="1">
                <a:off x="3552" y="1152"/>
                <a:ext cx="432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9274" name="Group 58"/>
          <p:cNvGrpSpPr>
            <a:grpSpLocks/>
          </p:cNvGrpSpPr>
          <p:nvPr/>
        </p:nvGrpSpPr>
        <p:grpSpPr bwMode="auto">
          <a:xfrm>
            <a:off x="3581400" y="4038600"/>
            <a:ext cx="5045075" cy="1803400"/>
            <a:chOff x="2256" y="2544"/>
            <a:chExt cx="3178" cy="1136"/>
          </a:xfrm>
        </p:grpSpPr>
        <p:sp>
          <p:nvSpPr>
            <p:cNvPr id="9272" name="Text Box 56"/>
            <p:cNvSpPr txBox="1">
              <a:spLocks noChangeArrowheads="1"/>
            </p:cNvSpPr>
            <p:nvPr/>
          </p:nvSpPr>
          <p:spPr bwMode="auto">
            <a:xfrm>
              <a:off x="3024" y="2544"/>
              <a:ext cx="2410" cy="1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>
                  <a:latin typeface="Bookman Old Style" pitchFamily="18" charset="0"/>
                </a:rPr>
                <a:t>Aumentando il prezzo i ricavi si riducono di un ammontare pari all’area B (</a:t>
              </a:r>
              <a:r>
                <a:rPr lang="it-IT" altLang="it-IT" sz="1600" i="1">
                  <a:latin typeface="Bookman Old Style" pitchFamily="18" charset="0"/>
                </a:rPr>
                <a:t>effetto quantità</a:t>
              </a:r>
              <a:r>
                <a:rPr lang="it-IT" altLang="it-IT" sz="1600">
                  <a:latin typeface="Bookman Old Style" pitchFamily="18" charset="0"/>
                </a:rPr>
                <a:t>) e aumentano di un ammontare pari all’area A (</a:t>
              </a:r>
              <a:r>
                <a:rPr lang="it-IT" altLang="it-IT" sz="1600" i="1">
                  <a:latin typeface="Bookman Old Style" pitchFamily="18" charset="0"/>
                </a:rPr>
                <a:t>effetto prezzo</a:t>
              </a:r>
              <a:r>
                <a:rPr lang="it-IT" altLang="it-IT" sz="1600">
                  <a:latin typeface="Bookman Old Style" pitchFamily="18" charset="0"/>
                </a:rPr>
                <a:t>). Quale dei due effetti prevale?</a:t>
              </a:r>
            </a:p>
            <a:p>
              <a:endParaRPr lang="it-IT" altLang="it-IT" sz="1600">
                <a:latin typeface="Bookman Old Style" pitchFamily="18" charset="0"/>
              </a:endParaRPr>
            </a:p>
          </p:txBody>
        </p:sp>
        <p:sp>
          <p:nvSpPr>
            <p:cNvPr id="9273" name="AutoShape 57"/>
            <p:cNvSpPr>
              <a:spLocks noChangeArrowheads="1"/>
            </p:cNvSpPr>
            <p:nvPr/>
          </p:nvSpPr>
          <p:spPr bwMode="auto">
            <a:xfrm>
              <a:off x="2256" y="2880"/>
              <a:ext cx="672" cy="240"/>
            </a:xfrm>
            <a:prstGeom prst="leftArrow">
              <a:avLst>
                <a:gd name="adj1" fmla="val 50000"/>
                <a:gd name="adj2" fmla="val 7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9" name="Group 59"/>
          <p:cNvGrpSpPr>
            <a:grpSpLocks/>
          </p:cNvGrpSpPr>
          <p:nvPr/>
        </p:nvGrpSpPr>
        <p:grpSpPr bwMode="auto">
          <a:xfrm>
            <a:off x="228600" y="152400"/>
            <a:ext cx="8780463" cy="2927350"/>
            <a:chOff x="144" y="96"/>
            <a:chExt cx="5531" cy="1844"/>
          </a:xfrm>
        </p:grpSpPr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2832" y="768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/>
                <a:t>A</a:t>
              </a:r>
            </a:p>
          </p:txBody>
        </p:sp>
        <p:grpSp>
          <p:nvGrpSpPr>
            <p:cNvPr id="10296" name="Group 56"/>
            <p:cNvGrpSpPr>
              <a:grpSpLocks/>
            </p:cNvGrpSpPr>
            <p:nvPr/>
          </p:nvGrpSpPr>
          <p:grpSpPr bwMode="auto">
            <a:xfrm>
              <a:off x="144" y="96"/>
              <a:ext cx="5531" cy="1844"/>
              <a:chOff x="144" y="96"/>
              <a:chExt cx="5531" cy="1844"/>
            </a:xfrm>
          </p:grpSpPr>
          <p:sp>
            <p:nvSpPr>
              <p:cNvPr id="10242" name="Text Box 2"/>
              <p:cNvSpPr txBox="1">
                <a:spLocks noChangeArrowheads="1"/>
              </p:cNvSpPr>
              <p:nvPr/>
            </p:nvSpPr>
            <p:spPr bwMode="auto">
              <a:xfrm>
                <a:off x="240" y="480"/>
                <a:ext cx="1920" cy="294"/>
              </a:xfrm>
              <a:prstGeom prst="rect">
                <a:avLst/>
              </a:prstGeom>
              <a:noFill/>
              <a:ln w="9525">
                <a:solidFill>
                  <a:srgbClr val="00CC66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i="1">
                    <a:latin typeface="Bookman Old Style" pitchFamily="18" charset="0"/>
                  </a:rPr>
                  <a:t> R</a:t>
                </a:r>
                <a:r>
                  <a:rPr lang="it-IT" altLang="it-IT">
                    <a:latin typeface="Bookman Old Style" pitchFamily="18" charset="0"/>
                  </a:rPr>
                  <a:t> =   </a:t>
                </a:r>
                <a:r>
                  <a:rPr lang="it-IT" altLang="it-IT" i="1">
                    <a:latin typeface="Bookman Old Style" pitchFamily="18" charset="0"/>
                  </a:rPr>
                  <a:t>P    </a:t>
                </a:r>
                <a:r>
                  <a:rPr lang="it-IT" altLang="it-IT">
                    <a:latin typeface="Bookman Old Style" pitchFamily="18" charset="0"/>
                  </a:rPr>
                  <a:t> </a:t>
                </a:r>
                <a:r>
                  <a:rPr lang="it-IT" altLang="it-IT">
                    <a:latin typeface="Arial" charset="0"/>
                  </a:rPr>
                  <a:t>x</a:t>
                </a:r>
                <a:r>
                  <a:rPr lang="it-IT" altLang="it-IT">
                    <a:latin typeface="Bookman Old Style" pitchFamily="18" charset="0"/>
                  </a:rPr>
                  <a:t>    </a:t>
                </a:r>
                <a:r>
                  <a:rPr lang="it-IT" altLang="it-IT" i="1">
                    <a:latin typeface="Bookman Old Style" pitchFamily="18" charset="0"/>
                  </a:rPr>
                  <a:t>Q</a:t>
                </a:r>
              </a:p>
            </p:txBody>
          </p:sp>
          <p:sp>
            <p:nvSpPr>
              <p:cNvPr id="10245" name="Line 5"/>
              <p:cNvSpPr>
                <a:spLocks noChangeShapeType="1"/>
              </p:cNvSpPr>
              <p:nvPr/>
            </p:nvSpPr>
            <p:spPr bwMode="auto">
              <a:xfrm>
                <a:off x="2880" y="1632"/>
                <a:ext cx="27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47" name="Text Box 7"/>
              <p:cNvSpPr txBox="1">
                <a:spLocks noChangeArrowheads="1"/>
              </p:cNvSpPr>
              <p:nvPr/>
            </p:nvSpPr>
            <p:spPr bwMode="auto">
              <a:xfrm>
                <a:off x="5472" y="1632"/>
                <a:ext cx="20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400" i="1">
                    <a:latin typeface="Bookman Old Style" pitchFamily="18" charset="0"/>
                  </a:rPr>
                  <a:t>Q</a:t>
                </a:r>
              </a:p>
            </p:txBody>
          </p:sp>
          <p:grpSp>
            <p:nvGrpSpPr>
              <p:cNvPr id="10268" name="Group 28"/>
              <p:cNvGrpSpPr>
                <a:grpSpLocks/>
              </p:cNvGrpSpPr>
              <p:nvPr/>
            </p:nvGrpSpPr>
            <p:grpSpPr bwMode="auto">
              <a:xfrm>
                <a:off x="2256" y="96"/>
                <a:ext cx="3088" cy="1844"/>
                <a:chOff x="2592" y="96"/>
                <a:chExt cx="3088" cy="1844"/>
              </a:xfrm>
            </p:grpSpPr>
            <p:sp>
              <p:nvSpPr>
                <p:cNvPr id="10249" name="Line 9"/>
                <p:cNvSpPr>
                  <a:spLocks noChangeShapeType="1"/>
                </p:cNvSpPr>
                <p:nvPr/>
              </p:nvSpPr>
              <p:spPr bwMode="auto">
                <a:xfrm>
                  <a:off x="3072" y="576"/>
                  <a:ext cx="2544" cy="432"/>
                </a:xfrm>
                <a:prstGeom prst="line">
                  <a:avLst/>
                </a:prstGeom>
                <a:noFill/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grpSp>
              <p:nvGrpSpPr>
                <p:cNvPr id="10267" name="Group 27"/>
                <p:cNvGrpSpPr>
                  <a:grpSpLocks/>
                </p:cNvGrpSpPr>
                <p:nvPr/>
              </p:nvGrpSpPr>
              <p:grpSpPr bwMode="auto">
                <a:xfrm>
                  <a:off x="2592" y="96"/>
                  <a:ext cx="3088" cy="1844"/>
                  <a:chOff x="2592" y="96"/>
                  <a:chExt cx="3088" cy="1844"/>
                </a:xfrm>
              </p:grpSpPr>
              <p:sp>
                <p:nvSpPr>
                  <p:cNvPr id="102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40" y="96"/>
                    <a:ext cx="240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 i="1">
                        <a:latin typeface="Bookman Old Style" pitchFamily="18" charset="0"/>
                      </a:rPr>
                      <a:t>P</a:t>
                    </a:r>
                  </a:p>
                </p:txBody>
              </p:sp>
              <p:sp>
                <p:nvSpPr>
                  <p:cNvPr id="10256" name="Text 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912"/>
                    <a:ext cx="238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 sz="1600" i="1"/>
                      <a:t>P</a:t>
                    </a:r>
                    <a:r>
                      <a:rPr lang="it-IT" altLang="it-IT" sz="1600" i="1" baseline="-25000"/>
                      <a:t>1</a:t>
                    </a:r>
                  </a:p>
                </p:txBody>
              </p:sp>
              <p:sp>
                <p:nvSpPr>
                  <p:cNvPr id="10258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576"/>
                    <a:ext cx="240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600" i="1"/>
                      <a:t>P</a:t>
                    </a:r>
                    <a:r>
                      <a:rPr lang="it-IT" altLang="it-IT" sz="1600" i="1" baseline="-25000"/>
                      <a:t>2</a:t>
                    </a:r>
                  </a:p>
                </p:txBody>
              </p:sp>
              <p:grpSp>
                <p:nvGrpSpPr>
                  <p:cNvPr id="10266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2880" y="144"/>
                    <a:ext cx="2800" cy="1796"/>
                    <a:chOff x="2880" y="144"/>
                    <a:chExt cx="2800" cy="1796"/>
                  </a:xfrm>
                </p:grpSpPr>
                <p:sp>
                  <p:nvSpPr>
                    <p:cNvPr id="10250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472" y="816"/>
                      <a:ext cx="208" cy="2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 sz="1600" i="1"/>
                        <a:t>D</a:t>
                      </a:r>
                    </a:p>
                  </p:txBody>
                </p:sp>
                <p:sp>
                  <p:nvSpPr>
                    <p:cNvPr id="10251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0" y="1008"/>
                      <a:ext cx="2640" cy="624"/>
                    </a:xfrm>
                    <a:prstGeom prst="rect">
                      <a:avLst/>
                    </a:prstGeom>
                    <a:solidFill>
                      <a:srgbClr val="99FF99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it-IT"/>
                    </a:p>
                  </p:txBody>
                </p:sp>
                <p:grpSp>
                  <p:nvGrpSpPr>
                    <p:cNvPr id="10265" name="Group 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80" y="144"/>
                      <a:ext cx="1759" cy="1488"/>
                      <a:chOff x="2880" y="144"/>
                      <a:chExt cx="1759" cy="1488"/>
                    </a:xfrm>
                  </p:grpSpPr>
                  <p:sp>
                    <p:nvSpPr>
                      <p:cNvPr id="10246" name="Line 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880" y="144"/>
                        <a:ext cx="0" cy="14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10252" name="Line 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880" y="672"/>
                        <a:ext cx="720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grpSp>
                    <p:nvGrpSpPr>
                      <p:cNvPr id="10264" name="Group 2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600" y="672"/>
                        <a:ext cx="1039" cy="960"/>
                        <a:chOff x="3600" y="672"/>
                        <a:chExt cx="1039" cy="960"/>
                      </a:xfrm>
                    </p:grpSpPr>
                    <p:sp>
                      <p:nvSpPr>
                        <p:cNvPr id="10253" name="Line 1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600" y="672"/>
                          <a:ext cx="0" cy="96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it-IT"/>
                        </a:p>
                      </p:txBody>
                    </p:sp>
                    <p:sp>
                      <p:nvSpPr>
                        <p:cNvPr id="10255" name="Text Box 1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416" y="1200"/>
                          <a:ext cx="223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it-IT" altLang="it-IT" sz="2000"/>
                            <a:t>B</a:t>
                          </a:r>
                        </a:p>
                      </p:txBody>
                    </p:sp>
                  </p:grpSp>
                </p:grpSp>
                <p:sp>
                  <p:nvSpPr>
                    <p:cNvPr id="10257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328" y="1728"/>
                      <a:ext cx="252" cy="2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 sz="1600" i="1"/>
                        <a:t>Q</a:t>
                      </a:r>
                      <a:r>
                        <a:rPr lang="it-IT" altLang="it-IT" sz="1600" i="1" baseline="-25000"/>
                        <a:t>1</a:t>
                      </a:r>
                    </a:p>
                  </p:txBody>
                </p:sp>
                <p:sp>
                  <p:nvSpPr>
                    <p:cNvPr id="10259" name="Text Box 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04" y="1680"/>
                      <a:ext cx="336" cy="2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 sz="1600" i="1"/>
                        <a:t>Q</a:t>
                      </a:r>
                      <a:r>
                        <a:rPr lang="it-IT" altLang="it-IT" sz="1600" i="1" baseline="-25000"/>
                        <a:t>2</a:t>
                      </a:r>
                    </a:p>
                  </p:txBody>
                </p:sp>
              </p:grpSp>
            </p:grpSp>
          </p:grpSp>
          <p:sp>
            <p:nvSpPr>
              <p:cNvPr id="10269" name="Line 29"/>
              <p:cNvSpPr>
                <a:spLocks noChangeShapeType="1"/>
              </p:cNvSpPr>
              <p:nvPr/>
            </p:nvSpPr>
            <p:spPr bwMode="auto">
              <a:xfrm flipV="1">
                <a:off x="1056" y="528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CC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70" name="Line 30"/>
              <p:cNvSpPr>
                <a:spLocks noChangeShapeType="1"/>
              </p:cNvSpPr>
              <p:nvPr/>
            </p:nvSpPr>
            <p:spPr bwMode="auto">
              <a:xfrm>
                <a:off x="1872" y="528"/>
                <a:ext cx="0" cy="240"/>
              </a:xfrm>
              <a:prstGeom prst="line">
                <a:avLst/>
              </a:prstGeom>
              <a:noFill/>
              <a:ln w="57150">
                <a:solidFill>
                  <a:srgbClr val="CC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72" name="Line 32"/>
              <p:cNvSpPr>
                <a:spLocks noChangeShapeType="1"/>
              </p:cNvSpPr>
              <p:nvPr/>
            </p:nvSpPr>
            <p:spPr bwMode="auto">
              <a:xfrm flipV="1">
                <a:off x="2352" y="7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73" name="Line 33"/>
              <p:cNvSpPr>
                <a:spLocks noChangeShapeType="1"/>
              </p:cNvSpPr>
              <p:nvPr/>
            </p:nvSpPr>
            <p:spPr bwMode="auto">
              <a:xfrm flipH="1">
                <a:off x="3504" y="1824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74" name="Text Box 34"/>
              <p:cNvSpPr txBox="1">
                <a:spLocks noChangeArrowheads="1"/>
              </p:cNvSpPr>
              <p:nvPr/>
            </p:nvSpPr>
            <p:spPr bwMode="auto">
              <a:xfrm>
                <a:off x="144" y="960"/>
                <a:ext cx="2084" cy="7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it-IT" altLang="it-IT" sz="1600" u="sng">
                    <a:latin typeface="Bookman Old Style" pitchFamily="18" charset="0"/>
                  </a:rPr>
                  <a:t>Domanda Elastica</a:t>
                </a:r>
              </a:p>
              <a:p>
                <a:pPr algn="just"/>
                <a:r>
                  <a:rPr lang="it-IT" altLang="it-IT" sz="1400">
                    <a:latin typeface="Bookman Old Style" pitchFamily="18" charset="0"/>
                  </a:rPr>
                  <a:t>Prevale l’effetto quantità: un aumento di prezzo riduce i ricavi, mentre una diminuzione di prezzo aumenta i ricavi</a:t>
                </a:r>
              </a:p>
            </p:txBody>
          </p:sp>
        </p:grpSp>
      </p:grpSp>
      <p:grpSp>
        <p:nvGrpSpPr>
          <p:cNvPr id="10298" name="Group 58"/>
          <p:cNvGrpSpPr>
            <a:grpSpLocks/>
          </p:cNvGrpSpPr>
          <p:nvPr/>
        </p:nvGrpSpPr>
        <p:grpSpPr bwMode="auto">
          <a:xfrm>
            <a:off x="457200" y="3200400"/>
            <a:ext cx="6781800" cy="3079750"/>
            <a:chOff x="288" y="2016"/>
            <a:chExt cx="4272" cy="1940"/>
          </a:xfrm>
        </p:grpSpPr>
        <p:grpSp>
          <p:nvGrpSpPr>
            <p:cNvPr id="10297" name="Group 57"/>
            <p:cNvGrpSpPr>
              <a:grpSpLocks/>
            </p:cNvGrpSpPr>
            <p:nvPr/>
          </p:nvGrpSpPr>
          <p:grpSpPr bwMode="auto">
            <a:xfrm>
              <a:off x="288" y="2016"/>
              <a:ext cx="2075" cy="1940"/>
              <a:chOff x="288" y="2016"/>
              <a:chExt cx="2075" cy="1940"/>
            </a:xfrm>
          </p:grpSpPr>
          <p:sp>
            <p:nvSpPr>
              <p:cNvPr id="10277" name="Line 37"/>
              <p:cNvSpPr>
                <a:spLocks noChangeShapeType="1"/>
              </p:cNvSpPr>
              <p:nvPr/>
            </p:nvSpPr>
            <p:spPr bwMode="auto">
              <a:xfrm>
                <a:off x="576" y="3696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78" name="Line 38"/>
              <p:cNvSpPr>
                <a:spLocks noChangeShapeType="1"/>
              </p:cNvSpPr>
              <p:nvPr/>
            </p:nvSpPr>
            <p:spPr bwMode="auto">
              <a:xfrm>
                <a:off x="576" y="2016"/>
                <a:ext cx="0" cy="16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79" name="Text Box 39"/>
              <p:cNvSpPr txBox="1">
                <a:spLocks noChangeArrowheads="1"/>
              </p:cNvSpPr>
              <p:nvPr/>
            </p:nvSpPr>
            <p:spPr bwMode="auto">
              <a:xfrm>
                <a:off x="2160" y="3744"/>
                <a:ext cx="20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 i="1">
                    <a:latin typeface="Bookman Old Style" pitchFamily="18" charset="0"/>
                  </a:rPr>
                  <a:t>Q</a:t>
                </a:r>
              </a:p>
            </p:txBody>
          </p:sp>
          <p:sp>
            <p:nvSpPr>
              <p:cNvPr id="10280" name="Text Box 40"/>
              <p:cNvSpPr txBox="1">
                <a:spLocks noChangeArrowheads="1"/>
              </p:cNvSpPr>
              <p:nvPr/>
            </p:nvSpPr>
            <p:spPr bwMode="auto">
              <a:xfrm>
                <a:off x="336" y="2160"/>
                <a:ext cx="2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400" i="1">
                    <a:latin typeface="Bookman Old Style" pitchFamily="18" charset="0"/>
                  </a:rPr>
                  <a:t>P</a:t>
                </a:r>
              </a:p>
            </p:txBody>
          </p:sp>
          <p:sp>
            <p:nvSpPr>
              <p:cNvPr id="10281" name="Line 41"/>
              <p:cNvSpPr>
                <a:spLocks noChangeShapeType="1"/>
              </p:cNvSpPr>
              <p:nvPr/>
            </p:nvSpPr>
            <p:spPr bwMode="auto">
              <a:xfrm>
                <a:off x="1008" y="2112"/>
                <a:ext cx="720" cy="1536"/>
              </a:xfrm>
              <a:prstGeom prst="lin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82" name="Text Box 42"/>
              <p:cNvSpPr txBox="1">
                <a:spLocks noChangeArrowheads="1"/>
              </p:cNvSpPr>
              <p:nvPr/>
            </p:nvSpPr>
            <p:spPr bwMode="auto">
              <a:xfrm>
                <a:off x="1776" y="3456"/>
                <a:ext cx="20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600" i="1"/>
                  <a:t>D</a:t>
                </a:r>
              </a:p>
            </p:txBody>
          </p:sp>
          <p:sp>
            <p:nvSpPr>
              <p:cNvPr id="10283" name="Rectangle 43"/>
              <p:cNvSpPr>
                <a:spLocks noChangeArrowheads="1"/>
              </p:cNvSpPr>
              <p:nvPr/>
            </p:nvSpPr>
            <p:spPr bwMode="auto">
              <a:xfrm>
                <a:off x="576" y="3072"/>
                <a:ext cx="864" cy="624"/>
              </a:xfrm>
              <a:prstGeom prst="rect">
                <a:avLst/>
              </a:prstGeom>
              <a:solidFill>
                <a:srgbClr val="99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0284" name="Line 44"/>
              <p:cNvSpPr>
                <a:spLocks noChangeShapeType="1"/>
              </p:cNvSpPr>
              <p:nvPr/>
            </p:nvSpPr>
            <p:spPr bwMode="auto">
              <a:xfrm>
                <a:off x="576" y="2736"/>
                <a:ext cx="7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85" name="Line 45"/>
              <p:cNvSpPr>
                <a:spLocks noChangeShapeType="1"/>
              </p:cNvSpPr>
              <p:nvPr/>
            </p:nvSpPr>
            <p:spPr bwMode="auto">
              <a:xfrm>
                <a:off x="1296" y="2736"/>
                <a:ext cx="0" cy="9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86" name="Text Box 46"/>
              <p:cNvSpPr txBox="1">
                <a:spLocks noChangeArrowheads="1"/>
              </p:cNvSpPr>
              <p:nvPr/>
            </p:nvSpPr>
            <p:spPr bwMode="auto">
              <a:xfrm>
                <a:off x="816" y="2784"/>
                <a:ext cx="23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/>
                  <a:t>A</a:t>
                </a:r>
              </a:p>
            </p:txBody>
          </p:sp>
          <p:sp>
            <p:nvSpPr>
              <p:cNvPr id="10287" name="Text Box 47"/>
              <p:cNvSpPr txBox="1">
                <a:spLocks noChangeArrowheads="1"/>
              </p:cNvSpPr>
              <p:nvPr/>
            </p:nvSpPr>
            <p:spPr bwMode="auto">
              <a:xfrm>
                <a:off x="1248" y="3312"/>
                <a:ext cx="22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2000"/>
                  <a:t>B</a:t>
                </a:r>
              </a:p>
            </p:txBody>
          </p:sp>
          <p:sp>
            <p:nvSpPr>
              <p:cNvPr id="10288" name="Text Box 48"/>
              <p:cNvSpPr txBox="1">
                <a:spLocks noChangeArrowheads="1"/>
              </p:cNvSpPr>
              <p:nvPr/>
            </p:nvSpPr>
            <p:spPr bwMode="auto">
              <a:xfrm>
                <a:off x="288" y="2976"/>
                <a:ext cx="23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600" i="1"/>
                  <a:t>P</a:t>
                </a:r>
                <a:r>
                  <a:rPr lang="it-IT" altLang="it-IT" sz="1600" i="1" baseline="-25000"/>
                  <a:t>1</a:t>
                </a:r>
              </a:p>
            </p:txBody>
          </p:sp>
          <p:sp>
            <p:nvSpPr>
              <p:cNvPr id="10289" name="Text Box 49"/>
              <p:cNvSpPr txBox="1">
                <a:spLocks noChangeArrowheads="1"/>
              </p:cNvSpPr>
              <p:nvPr/>
            </p:nvSpPr>
            <p:spPr bwMode="auto">
              <a:xfrm>
                <a:off x="1392" y="3744"/>
                <a:ext cx="25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 i="1"/>
                  <a:t>Q</a:t>
                </a:r>
                <a:r>
                  <a:rPr lang="it-IT" altLang="it-IT" sz="1600" i="1" baseline="-25000"/>
                  <a:t>1</a:t>
                </a:r>
              </a:p>
            </p:txBody>
          </p:sp>
          <p:sp>
            <p:nvSpPr>
              <p:cNvPr id="10290" name="Text Box 50"/>
              <p:cNvSpPr txBox="1">
                <a:spLocks noChangeArrowheads="1"/>
              </p:cNvSpPr>
              <p:nvPr/>
            </p:nvSpPr>
            <p:spPr bwMode="auto">
              <a:xfrm>
                <a:off x="288" y="2640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 i="1"/>
                  <a:t>P</a:t>
                </a:r>
                <a:r>
                  <a:rPr lang="it-IT" altLang="it-IT" sz="1600" i="1" baseline="-25000"/>
                  <a:t>2</a:t>
                </a:r>
              </a:p>
            </p:txBody>
          </p:sp>
          <p:sp>
            <p:nvSpPr>
              <p:cNvPr id="10291" name="Text Box 51"/>
              <p:cNvSpPr txBox="1">
                <a:spLocks noChangeArrowheads="1"/>
              </p:cNvSpPr>
              <p:nvPr/>
            </p:nvSpPr>
            <p:spPr bwMode="auto">
              <a:xfrm>
                <a:off x="1104" y="3744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 i="1"/>
                  <a:t>Q</a:t>
                </a:r>
                <a:r>
                  <a:rPr lang="it-IT" altLang="it-IT" sz="1600" i="1" baseline="-25000"/>
                  <a:t>2</a:t>
                </a:r>
              </a:p>
            </p:txBody>
          </p:sp>
        </p:grpSp>
        <p:sp>
          <p:nvSpPr>
            <p:cNvPr id="10292" name="Text Box 52"/>
            <p:cNvSpPr txBox="1">
              <a:spLocks noChangeArrowheads="1"/>
            </p:cNvSpPr>
            <p:nvPr/>
          </p:nvSpPr>
          <p:spPr bwMode="auto">
            <a:xfrm>
              <a:off x="2448" y="2352"/>
              <a:ext cx="1920" cy="294"/>
            </a:xfrm>
            <a:prstGeom prst="rect">
              <a:avLst/>
            </a:prstGeom>
            <a:noFill/>
            <a:ln w="9525">
              <a:solidFill>
                <a:srgbClr val="00CC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i="1">
                  <a:latin typeface="Bookman Old Style" pitchFamily="18" charset="0"/>
                </a:rPr>
                <a:t> R</a:t>
              </a:r>
              <a:r>
                <a:rPr lang="it-IT" altLang="it-IT">
                  <a:latin typeface="Bookman Old Style" pitchFamily="18" charset="0"/>
                </a:rPr>
                <a:t> =   </a:t>
              </a:r>
              <a:r>
                <a:rPr lang="it-IT" altLang="it-IT" i="1">
                  <a:latin typeface="Bookman Old Style" pitchFamily="18" charset="0"/>
                </a:rPr>
                <a:t>P    </a:t>
              </a:r>
              <a:r>
                <a:rPr lang="it-IT" altLang="it-IT">
                  <a:latin typeface="Bookman Old Style" pitchFamily="18" charset="0"/>
                </a:rPr>
                <a:t> </a:t>
              </a:r>
              <a:r>
                <a:rPr lang="it-IT" altLang="it-IT">
                  <a:latin typeface="Arial" charset="0"/>
                </a:rPr>
                <a:t>x</a:t>
              </a:r>
              <a:r>
                <a:rPr lang="it-IT" altLang="it-IT">
                  <a:latin typeface="Bookman Old Style" pitchFamily="18" charset="0"/>
                </a:rPr>
                <a:t>    </a:t>
              </a:r>
              <a:r>
                <a:rPr lang="it-IT" altLang="it-IT" i="1">
                  <a:latin typeface="Bookman Old Style" pitchFamily="18" charset="0"/>
                </a:rPr>
                <a:t>Q</a:t>
              </a:r>
            </a:p>
          </p:txBody>
        </p:sp>
        <p:sp>
          <p:nvSpPr>
            <p:cNvPr id="10293" name="Line 53"/>
            <p:cNvSpPr>
              <a:spLocks noChangeShapeType="1"/>
            </p:cNvSpPr>
            <p:nvPr/>
          </p:nvSpPr>
          <p:spPr bwMode="auto">
            <a:xfrm>
              <a:off x="4032" y="2400"/>
              <a:ext cx="0" cy="240"/>
            </a:xfrm>
            <a:prstGeom prst="line">
              <a:avLst/>
            </a:prstGeom>
            <a:noFill/>
            <a:ln w="9525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94" name="Line 54"/>
            <p:cNvSpPr>
              <a:spLocks noChangeShapeType="1"/>
            </p:cNvSpPr>
            <p:nvPr/>
          </p:nvSpPr>
          <p:spPr bwMode="auto">
            <a:xfrm flipV="1">
              <a:off x="3264" y="2352"/>
              <a:ext cx="0" cy="24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95" name="Text Box 55"/>
            <p:cNvSpPr txBox="1">
              <a:spLocks noChangeArrowheads="1"/>
            </p:cNvSpPr>
            <p:nvPr/>
          </p:nvSpPr>
          <p:spPr bwMode="auto">
            <a:xfrm>
              <a:off x="2208" y="2688"/>
              <a:ext cx="235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it-IT" altLang="it-IT" sz="1600" u="sng">
                  <a:latin typeface="Bookman Old Style" pitchFamily="18" charset="0"/>
                </a:rPr>
                <a:t>Domanda Rigida</a:t>
              </a:r>
            </a:p>
            <a:p>
              <a:pPr algn="just"/>
              <a:r>
                <a:rPr lang="it-IT" altLang="it-IT" sz="1400">
                  <a:latin typeface="Bookman Old Style" pitchFamily="18" charset="0"/>
                </a:rPr>
                <a:t>Prevale l’effetto prezzo: un aumento di prezzo aumenta i ricavi, mentre una diminuzione di prezzo diminuisce i ricavi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219200" y="838200"/>
            <a:ext cx="7239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2000" u="sng">
                <a:latin typeface="Bookman Old Style" pitchFamily="18" charset="0"/>
              </a:rPr>
              <a:t>L’elasticità dell’ Offerta rispetto al prezzo</a:t>
            </a:r>
          </a:p>
          <a:p>
            <a:pPr algn="ctr"/>
            <a:endParaRPr lang="it-IT" altLang="it-IT" sz="2000">
              <a:latin typeface="Bookman Old Style" pitchFamily="18" charset="0"/>
            </a:endParaRPr>
          </a:p>
          <a:p>
            <a:r>
              <a:rPr lang="it-IT" altLang="it-IT" sz="1600">
                <a:latin typeface="Bookman Old Style" pitchFamily="18" charset="0"/>
              </a:rPr>
              <a:t>Misura la sensibilità delle variazioni di offerta sollecitate da variazioni del prezzo. 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931863" y="3276600"/>
            <a:ext cx="3792537" cy="1128713"/>
            <a:chOff x="587" y="2064"/>
            <a:chExt cx="2389" cy="711"/>
          </a:xfrm>
        </p:grpSpPr>
        <p:sp>
          <p:nvSpPr>
            <p:cNvPr id="11268" name="Text Box 4"/>
            <p:cNvSpPr txBox="1">
              <a:spLocks noChangeArrowheads="1"/>
            </p:cNvSpPr>
            <p:nvPr/>
          </p:nvSpPr>
          <p:spPr bwMode="auto">
            <a:xfrm>
              <a:off x="1440" y="2064"/>
              <a:ext cx="13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Variazione % Offerta</a:t>
              </a:r>
            </a:p>
          </p:txBody>
        </p:sp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1488" y="2544"/>
              <a:ext cx="13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Variazione % Prezzo</a:t>
              </a: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587" y="2304"/>
              <a:ext cx="76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sz="1800"/>
                <a:t>Elasticità =</a:t>
              </a:r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>
              <a:off x="1440" y="2400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1272" name="AutoShape 8"/>
          <p:cNvSpPr>
            <a:spLocks/>
          </p:cNvSpPr>
          <p:nvPr/>
        </p:nvSpPr>
        <p:spPr bwMode="auto">
          <a:xfrm>
            <a:off x="4953000" y="2667000"/>
            <a:ext cx="228600" cy="2209800"/>
          </a:xfrm>
          <a:prstGeom prst="leftBrace">
            <a:avLst>
              <a:gd name="adj1" fmla="val 8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5410200" y="3505200"/>
            <a:ext cx="517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/>
              <a:t>= 1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5410200" y="26670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/>
              <a:t>&gt; 1   Offerta elastica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5334000" y="4343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/>
              <a:t>&lt; 1 Offerta rigida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685800" y="3886200"/>
            <a:ext cx="15398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1400" i="1"/>
              <a:t>DellOfferta</a:t>
            </a:r>
          </a:p>
          <a:p>
            <a:pPr algn="ctr"/>
            <a:r>
              <a:rPr lang="it-IT" altLang="it-IT" sz="1400" i="1"/>
              <a:t>rispetto al Prezzo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066800" y="5257800"/>
            <a:ext cx="1811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 i="1">
                <a:latin typeface="Bookman Old Style" pitchFamily="18" charset="0"/>
              </a:rPr>
              <a:t>Graficamente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1388</Words>
  <Application>Microsoft Office PowerPoint</Application>
  <PresentationFormat>Presentazione su schermo (4:3)</PresentationFormat>
  <Paragraphs>220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clmcrn</dc:creator>
  <cp:lastModifiedBy>user</cp:lastModifiedBy>
  <cp:revision>104</cp:revision>
  <dcterms:created xsi:type="dcterms:W3CDTF">2010-10-07T12:05:32Z</dcterms:created>
  <dcterms:modified xsi:type="dcterms:W3CDTF">2017-02-14T17:03:16Z</dcterms:modified>
</cp:coreProperties>
</file>