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92" r:id="rId14"/>
    <p:sldId id="267" r:id="rId15"/>
    <p:sldId id="268" r:id="rId16"/>
    <p:sldId id="269" r:id="rId17"/>
    <p:sldId id="270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8" r:id="rId33"/>
    <p:sldId id="289" r:id="rId34"/>
    <p:sldId id="290" r:id="rId35"/>
    <p:sldId id="286" r:id="rId36"/>
    <p:sldId id="287" r:id="rId37"/>
    <p:sldId id="291" r:id="rId38"/>
  </p:sldIdLst>
  <p:sldSz cx="9144000" cy="6858000" type="screen4x3"/>
  <p:notesSz cx="6645275" cy="97774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36"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0099FF"/>
    <a:srgbClr val="0066FF"/>
    <a:srgbClr val="FFFFCC"/>
    <a:srgbClr val="008000"/>
    <a:srgbClr val="CC0000"/>
    <a:srgbClr val="003399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1" autoAdjust="0"/>
    <p:restoredTop sz="90929"/>
  </p:normalViewPr>
  <p:slideViewPr>
    <p:cSldViewPr>
      <p:cViewPr varScale="1">
        <p:scale>
          <a:sx n="83" d="100"/>
          <a:sy n="83" d="100"/>
        </p:scale>
        <p:origin x="-145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it-IT"/>
          </a:p>
        </p:txBody>
      </p:sp>
      <p:sp>
        <p:nvSpPr>
          <p:cNvPr id="399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5550" y="0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 altLang="it-IT"/>
          </a:p>
        </p:txBody>
      </p:sp>
      <p:sp>
        <p:nvSpPr>
          <p:cNvPr id="399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8463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it-IT"/>
          </a:p>
        </p:txBody>
      </p:sp>
      <p:sp>
        <p:nvSpPr>
          <p:cNvPr id="399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5550" y="9288463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6CA000C-7F55-475B-9987-4E71149CDF6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790339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93F5B-F55C-408E-A4A7-A25DBC1F232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4020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8A4772-4AB5-4491-A8A5-E2041A3FD93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26115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D90623-D397-41EE-9023-30570A2975C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74180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839F37-203F-4D20-B88C-FE816634BC9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6213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2BA6C9-84C9-48E7-BB37-03145F5A744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81306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2A37B-0B1C-4CDD-A088-CE462E97B4F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61461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91F5C8-3452-4567-A699-C8C8F08B4A0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41307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9A82D4-4026-4A72-B493-FD7EB6634C9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821909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68DA37-75E2-40DF-A59B-F00D9D2A54F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2983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AB389-3A22-4AB0-8961-4D3797102D3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357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4D6C6E-8F2C-4399-9A8E-40895ED7BA0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79218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/>
            </a:lvl1pPr>
          </a:lstStyle>
          <a:p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/>
            </a:lvl1pPr>
          </a:lstStyle>
          <a:p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/>
            </a:lvl1pPr>
          </a:lstStyle>
          <a:p>
            <a:fld id="{8E670A15-5CDB-4FB1-A534-CF4A66EC7A6F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838200" y="685800"/>
            <a:ext cx="7240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400" i="0"/>
              <a:t>LE FORZE DI MERCATO:  DOMANDA  E  OFFERTA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2574925" y="1692275"/>
            <a:ext cx="4938713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it-IT" altLang="it-IT" sz="2000" i="0">
                <a:latin typeface="Bookman Old Style" pitchFamily="18" charset="0"/>
              </a:rPr>
              <a:t> Il concetto di mercato concorrenziale</a:t>
            </a:r>
          </a:p>
          <a:p>
            <a:pPr>
              <a:buFontTx/>
              <a:buChar char="•"/>
            </a:pPr>
            <a:endParaRPr lang="it-IT" altLang="it-IT" sz="2000" i="0">
              <a:latin typeface="Bookman Old Style" pitchFamily="18" charset="0"/>
            </a:endParaRPr>
          </a:p>
          <a:p>
            <a:pPr>
              <a:buFontTx/>
              <a:buChar char="•"/>
            </a:pPr>
            <a:r>
              <a:rPr lang="it-IT" altLang="it-IT" sz="2000" i="0">
                <a:latin typeface="Bookman Old Style" pitchFamily="18" charset="0"/>
              </a:rPr>
              <a:t> Dalla domanda individuale alla domanda del mercato</a:t>
            </a:r>
          </a:p>
          <a:p>
            <a:pPr>
              <a:buFontTx/>
              <a:buChar char="•"/>
            </a:pPr>
            <a:endParaRPr lang="it-IT" altLang="it-IT" sz="2000" i="0">
              <a:latin typeface="Bookman Old Style" pitchFamily="18" charset="0"/>
            </a:endParaRPr>
          </a:p>
          <a:p>
            <a:endParaRPr lang="it-IT" altLang="it-IT" sz="2000" i="0">
              <a:latin typeface="Bookman Old Style" pitchFamily="18" charset="0"/>
            </a:endParaRPr>
          </a:p>
          <a:p>
            <a:pPr>
              <a:buFontTx/>
              <a:buChar char="•"/>
            </a:pPr>
            <a:r>
              <a:rPr lang="it-IT" altLang="it-IT" sz="2000" i="0">
                <a:latin typeface="Bookman Old Style" pitchFamily="18" charset="0"/>
              </a:rPr>
              <a:t> Dall’offerta della singola impresa all’offerta del mercato</a:t>
            </a:r>
          </a:p>
          <a:p>
            <a:pPr>
              <a:buFontTx/>
              <a:buChar char="•"/>
            </a:pPr>
            <a:endParaRPr lang="it-IT" altLang="it-IT" sz="2000" i="0">
              <a:latin typeface="Bookman Old Style" pitchFamily="18" charset="0"/>
            </a:endParaRPr>
          </a:p>
          <a:p>
            <a:endParaRPr lang="it-IT" altLang="it-IT" sz="2000" i="0">
              <a:latin typeface="Bookman Old Style" pitchFamily="18" charset="0"/>
            </a:endParaRPr>
          </a:p>
          <a:p>
            <a:pPr>
              <a:buFontTx/>
              <a:buChar char="•"/>
            </a:pPr>
            <a:r>
              <a:rPr lang="it-IT" altLang="it-IT" sz="2000" i="0">
                <a:latin typeface="Bookman Old Style" pitchFamily="18" charset="0"/>
              </a:rPr>
              <a:t> Le proprietà dell’equilibrio di mercato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4495800" y="1219200"/>
            <a:ext cx="4206875" cy="115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400" b="1" i="0" dirty="0">
                <a:solidFill>
                  <a:srgbClr val="CC0000"/>
                </a:solidFill>
                <a:latin typeface="Bookman Old Style" pitchFamily="18" charset="0"/>
              </a:rPr>
              <a:t>Shock negativo sul prezzo di un bene complementare</a:t>
            </a:r>
            <a:r>
              <a:rPr lang="it-IT" altLang="it-IT" sz="1400" i="0" dirty="0">
                <a:latin typeface="Bookman Old Style" pitchFamily="18" charset="0"/>
              </a:rPr>
              <a:t>. Il soggetto preferisce acquistare minori quantità di bene per ogni livello di prezzo: la curva di domanda si sposta verso sinistra.</a:t>
            </a:r>
            <a:endParaRPr lang="it-IT" altLang="it-IT" sz="1600" i="0" dirty="0">
              <a:latin typeface="Bookman Old Style" pitchFamily="18" charset="0"/>
            </a:endParaRPr>
          </a:p>
        </p:txBody>
      </p:sp>
      <p:sp>
        <p:nvSpPr>
          <p:cNvPr id="11328" name="Text Box 64"/>
          <p:cNvSpPr txBox="1">
            <a:spLocks noChangeArrowheads="1"/>
          </p:cNvSpPr>
          <p:nvPr/>
        </p:nvSpPr>
        <p:spPr bwMode="auto">
          <a:xfrm>
            <a:off x="4495800" y="4191000"/>
            <a:ext cx="4206875" cy="115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400" b="1" i="0">
                <a:solidFill>
                  <a:srgbClr val="CC0000"/>
                </a:solidFill>
                <a:latin typeface="Bookman Old Style" pitchFamily="18" charset="0"/>
              </a:rPr>
              <a:t>Shock negativo sul prezzo di un bene sostituto</a:t>
            </a:r>
            <a:r>
              <a:rPr lang="it-IT" altLang="it-IT" sz="1400" i="0">
                <a:latin typeface="Bookman Old Style" pitchFamily="18" charset="0"/>
              </a:rPr>
              <a:t>. Il soggetto preferisce acquistare minori quantità di bene per ogni livello di prezzo: la curva  di domanda si sposta verso sinistra.</a:t>
            </a:r>
            <a:endParaRPr lang="it-IT" altLang="it-IT" sz="1600" i="0">
              <a:latin typeface="Bookman Old Style" pitchFamily="18" charset="0"/>
            </a:endParaRPr>
          </a:p>
        </p:txBody>
      </p:sp>
      <p:grpSp>
        <p:nvGrpSpPr>
          <p:cNvPr id="11350" name="Group 86"/>
          <p:cNvGrpSpPr>
            <a:grpSpLocks/>
          </p:cNvGrpSpPr>
          <p:nvPr/>
        </p:nvGrpSpPr>
        <p:grpSpPr bwMode="auto">
          <a:xfrm>
            <a:off x="609600" y="381000"/>
            <a:ext cx="8153400" cy="2805113"/>
            <a:chOff x="384" y="240"/>
            <a:chExt cx="5136" cy="1767"/>
          </a:xfrm>
        </p:grpSpPr>
        <p:grpSp>
          <p:nvGrpSpPr>
            <p:cNvPr id="11299" name="Group 35"/>
            <p:cNvGrpSpPr>
              <a:grpSpLocks/>
            </p:cNvGrpSpPr>
            <p:nvPr/>
          </p:nvGrpSpPr>
          <p:grpSpPr bwMode="auto">
            <a:xfrm>
              <a:off x="384" y="912"/>
              <a:ext cx="1786" cy="1095"/>
              <a:chOff x="288" y="912"/>
              <a:chExt cx="1786" cy="1095"/>
            </a:xfrm>
          </p:grpSpPr>
          <p:sp>
            <p:nvSpPr>
              <p:cNvPr id="11292" name="Text Box 28"/>
              <p:cNvSpPr txBox="1">
                <a:spLocks noChangeArrowheads="1"/>
              </p:cNvSpPr>
              <p:nvPr/>
            </p:nvSpPr>
            <p:spPr bwMode="auto">
              <a:xfrm>
                <a:off x="288" y="912"/>
                <a:ext cx="29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>
                    <a:latin typeface="Bookman Old Style" pitchFamily="18" charset="0"/>
                  </a:rPr>
                  <a:t>P</a:t>
                </a:r>
                <a:r>
                  <a:rPr lang="it-IT" altLang="it-IT" baseline="-25000">
                    <a:latin typeface="Bookman Old Style" pitchFamily="18" charset="0"/>
                  </a:rPr>
                  <a:t>1</a:t>
                </a:r>
                <a:endParaRPr lang="it-IT" altLang="it-IT">
                  <a:latin typeface="Bookman Old Style" pitchFamily="18" charset="0"/>
                </a:endParaRPr>
              </a:p>
            </p:txBody>
          </p:sp>
          <p:sp>
            <p:nvSpPr>
              <p:cNvPr id="11295" name="Text Box 31"/>
              <p:cNvSpPr txBox="1">
                <a:spLocks noChangeArrowheads="1"/>
              </p:cNvSpPr>
              <p:nvPr/>
            </p:nvSpPr>
            <p:spPr bwMode="auto">
              <a:xfrm>
                <a:off x="1632" y="1776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>
                    <a:latin typeface="Bookman Old Style" pitchFamily="18" charset="0"/>
                  </a:rPr>
                  <a:t>Q</a:t>
                </a:r>
                <a:r>
                  <a:rPr lang="it-IT" altLang="it-IT" baseline="-25000">
                    <a:latin typeface="Bookman Old Style" pitchFamily="18" charset="0"/>
                  </a:rPr>
                  <a:t>1</a:t>
                </a:r>
                <a:endParaRPr lang="it-IT" altLang="it-IT">
                  <a:latin typeface="Bookman Old Style" pitchFamily="18" charset="0"/>
                </a:endParaRPr>
              </a:p>
            </p:txBody>
          </p:sp>
          <p:sp>
            <p:nvSpPr>
              <p:cNvPr id="11296" name="Text Box 32"/>
              <p:cNvSpPr txBox="1">
                <a:spLocks noChangeArrowheads="1"/>
              </p:cNvSpPr>
              <p:nvPr/>
            </p:nvSpPr>
            <p:spPr bwMode="auto">
              <a:xfrm>
                <a:off x="1776" y="960"/>
                <a:ext cx="29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>
                    <a:latin typeface="Bookman Old Style" pitchFamily="18" charset="0"/>
                  </a:rPr>
                  <a:t>A</a:t>
                </a:r>
              </a:p>
            </p:txBody>
          </p:sp>
          <p:sp>
            <p:nvSpPr>
              <p:cNvPr id="11297" name="Line 33"/>
              <p:cNvSpPr>
                <a:spLocks noChangeShapeType="1"/>
              </p:cNvSpPr>
              <p:nvPr/>
            </p:nvSpPr>
            <p:spPr bwMode="auto">
              <a:xfrm>
                <a:off x="624" y="1152"/>
                <a:ext cx="1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1298" name="Line 34"/>
              <p:cNvSpPr>
                <a:spLocks noChangeShapeType="1"/>
              </p:cNvSpPr>
              <p:nvPr/>
            </p:nvSpPr>
            <p:spPr bwMode="auto">
              <a:xfrm>
                <a:off x="1776" y="1152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11349" name="Group 85"/>
            <p:cNvGrpSpPr>
              <a:grpSpLocks/>
            </p:cNvGrpSpPr>
            <p:nvPr/>
          </p:nvGrpSpPr>
          <p:grpSpPr bwMode="auto">
            <a:xfrm>
              <a:off x="528" y="240"/>
              <a:ext cx="4992" cy="1767"/>
              <a:chOff x="528" y="240"/>
              <a:chExt cx="4992" cy="1767"/>
            </a:xfrm>
          </p:grpSpPr>
          <p:grpSp>
            <p:nvGrpSpPr>
              <p:cNvPr id="11348" name="Group 84"/>
              <p:cNvGrpSpPr>
                <a:grpSpLocks/>
              </p:cNvGrpSpPr>
              <p:nvPr/>
            </p:nvGrpSpPr>
            <p:grpSpPr bwMode="auto">
              <a:xfrm>
                <a:off x="528" y="240"/>
                <a:ext cx="4992" cy="1767"/>
                <a:chOff x="528" y="240"/>
                <a:chExt cx="4992" cy="1767"/>
              </a:xfrm>
            </p:grpSpPr>
            <p:grpSp>
              <p:nvGrpSpPr>
                <p:cNvPr id="11317" name="Group 53"/>
                <p:cNvGrpSpPr>
                  <a:grpSpLocks/>
                </p:cNvGrpSpPr>
                <p:nvPr/>
              </p:nvGrpSpPr>
              <p:grpSpPr bwMode="auto">
                <a:xfrm>
                  <a:off x="1104" y="912"/>
                  <a:ext cx="394" cy="1095"/>
                  <a:chOff x="1104" y="912"/>
                  <a:chExt cx="394" cy="1095"/>
                </a:xfrm>
              </p:grpSpPr>
              <p:sp>
                <p:nvSpPr>
                  <p:cNvPr id="11305" name="Line 41"/>
                  <p:cNvSpPr>
                    <a:spLocks noChangeShapeType="1"/>
                  </p:cNvSpPr>
                  <p:nvPr/>
                </p:nvSpPr>
                <p:spPr bwMode="auto">
                  <a:xfrm>
                    <a:off x="1248" y="1152"/>
                    <a:ext cx="0" cy="5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11312" name="Text Box 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04" y="1776"/>
                    <a:ext cx="384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>
                        <a:latin typeface="Bookman Old Style" pitchFamily="18" charset="0"/>
                      </a:rPr>
                      <a:t>Q</a:t>
                    </a:r>
                    <a:r>
                      <a:rPr lang="it-IT" altLang="it-IT" baseline="-25000">
                        <a:latin typeface="Bookman Old Style" pitchFamily="18" charset="0"/>
                      </a:rPr>
                      <a:t>2</a:t>
                    </a:r>
                    <a:endParaRPr lang="it-IT" altLang="it-IT">
                      <a:latin typeface="Bookman Old Style" pitchFamily="18" charset="0"/>
                    </a:endParaRPr>
                  </a:p>
                </p:txBody>
              </p:sp>
              <p:sp>
                <p:nvSpPr>
                  <p:cNvPr id="11316" name="Text Box 5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00" y="912"/>
                    <a:ext cx="298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>
                        <a:latin typeface="Bookman Old Style" pitchFamily="18" charset="0"/>
                      </a:rPr>
                      <a:t>B</a:t>
                    </a:r>
                  </a:p>
                </p:txBody>
              </p:sp>
            </p:grpSp>
            <p:grpSp>
              <p:nvGrpSpPr>
                <p:cNvPr id="11318" name="Group 54"/>
                <p:cNvGrpSpPr>
                  <a:grpSpLocks/>
                </p:cNvGrpSpPr>
                <p:nvPr/>
              </p:nvGrpSpPr>
              <p:grpSpPr bwMode="auto">
                <a:xfrm>
                  <a:off x="528" y="240"/>
                  <a:ext cx="4992" cy="1735"/>
                  <a:chOff x="432" y="233"/>
                  <a:chExt cx="4992" cy="1735"/>
                </a:xfrm>
              </p:grpSpPr>
              <p:grpSp>
                <p:nvGrpSpPr>
                  <p:cNvPr id="11319" name="Group 55"/>
                  <p:cNvGrpSpPr>
                    <a:grpSpLocks/>
                  </p:cNvGrpSpPr>
                  <p:nvPr/>
                </p:nvGrpSpPr>
                <p:grpSpPr bwMode="auto">
                  <a:xfrm>
                    <a:off x="432" y="480"/>
                    <a:ext cx="2112" cy="1488"/>
                    <a:chOff x="1056" y="864"/>
                    <a:chExt cx="2890" cy="2501"/>
                  </a:xfrm>
                </p:grpSpPr>
                <p:sp>
                  <p:nvSpPr>
                    <p:cNvPr id="11320" name="Line 5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44" y="912"/>
                      <a:ext cx="0" cy="2064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11321" name="Line 5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44" y="2976"/>
                      <a:ext cx="240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11322" name="Text Box 5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56" y="864"/>
                      <a:ext cx="297" cy="38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r>
                        <a:rPr lang="it-IT" altLang="it-IT">
                          <a:latin typeface="Bookman Old Style" pitchFamily="18" charset="0"/>
                        </a:rPr>
                        <a:t>P</a:t>
                      </a:r>
                    </a:p>
                  </p:txBody>
                </p:sp>
                <p:sp>
                  <p:nvSpPr>
                    <p:cNvPr id="11323" name="Text Box 5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649" y="2976"/>
                      <a:ext cx="297" cy="38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r>
                        <a:rPr lang="it-IT" altLang="it-IT">
                          <a:latin typeface="Bookman Old Style" pitchFamily="18" charset="0"/>
                        </a:rPr>
                        <a:t>Q</a:t>
                      </a:r>
                    </a:p>
                  </p:txBody>
                </p:sp>
              </p:grpSp>
              <p:grpSp>
                <p:nvGrpSpPr>
                  <p:cNvPr id="11324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52" y="672"/>
                    <a:ext cx="1182" cy="895"/>
                    <a:chOff x="1728" y="1200"/>
                    <a:chExt cx="2285" cy="1749"/>
                  </a:xfrm>
                </p:grpSpPr>
                <p:sp>
                  <p:nvSpPr>
                    <p:cNvPr id="11325" name="Line 6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728" y="1200"/>
                      <a:ext cx="1776" cy="1344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CC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11326" name="Text Box 6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535" y="2498"/>
                      <a:ext cx="478" cy="45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t-IT" altLang="it-IT"/>
                        <a:t>D</a:t>
                      </a:r>
                      <a:r>
                        <a:rPr lang="it-IT" altLang="it-IT" baseline="-25000"/>
                        <a:t>i</a:t>
                      </a:r>
                    </a:p>
                  </p:txBody>
                </p:sp>
              </p:grpSp>
              <p:sp>
                <p:nvSpPr>
                  <p:cNvPr id="11327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74" y="233"/>
                    <a:ext cx="2650" cy="4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sz="1400" i="0" dirty="0">
                        <a:latin typeface="Bookman Old Style" pitchFamily="18" charset="0"/>
                      </a:rPr>
                      <a:t>Aumenta il prezzo </a:t>
                    </a:r>
                    <a:r>
                      <a:rPr lang="it-IT" altLang="it-IT" sz="1400" i="0" dirty="0" smtClean="0">
                        <a:latin typeface="Bookman Old Style" pitchFamily="18" charset="0"/>
                      </a:rPr>
                      <a:t>del caffè . </a:t>
                    </a:r>
                    <a:r>
                      <a:rPr lang="it-IT" altLang="it-IT" sz="1400" i="0" dirty="0">
                        <a:latin typeface="Bookman Old Style" pitchFamily="18" charset="0"/>
                      </a:rPr>
                      <a:t>Cosa accade alla domanda </a:t>
                    </a:r>
                    <a:r>
                      <a:rPr lang="it-IT" altLang="it-IT" sz="1400" i="0" dirty="0" smtClean="0">
                        <a:latin typeface="Bookman Old Style" pitchFamily="18" charset="0"/>
                      </a:rPr>
                      <a:t>di zucchero? (</a:t>
                    </a:r>
                    <a:r>
                      <a:rPr lang="it-IT" altLang="it-IT" sz="1400" dirty="0" smtClean="0">
                        <a:latin typeface="Bookman Old Style" pitchFamily="18" charset="0"/>
                      </a:rPr>
                      <a:t>ovviamente non vi piace il caffè amaro</a:t>
                    </a:r>
                    <a:r>
                      <a:rPr lang="it-IT" altLang="it-IT" sz="1400" i="0" dirty="0" smtClean="0">
                        <a:latin typeface="Bookman Old Style" pitchFamily="18" charset="0"/>
                      </a:rPr>
                      <a:t>…)…</a:t>
                    </a:r>
                    <a:endParaRPr lang="it-IT" altLang="it-IT" sz="1600" i="0" dirty="0">
                      <a:latin typeface="Bookman Old Style" pitchFamily="18" charset="0"/>
                    </a:endParaRPr>
                  </a:p>
                </p:txBody>
              </p:sp>
            </p:grpSp>
          </p:grpSp>
          <p:grpSp>
            <p:nvGrpSpPr>
              <p:cNvPr id="11329" name="Group 65"/>
              <p:cNvGrpSpPr>
                <a:grpSpLocks/>
              </p:cNvGrpSpPr>
              <p:nvPr/>
            </p:nvGrpSpPr>
            <p:grpSpPr bwMode="auto">
              <a:xfrm>
                <a:off x="816" y="864"/>
                <a:ext cx="1176" cy="846"/>
                <a:chOff x="720" y="768"/>
                <a:chExt cx="1176" cy="846"/>
              </a:xfrm>
            </p:grpSpPr>
            <p:grpSp>
              <p:nvGrpSpPr>
                <p:cNvPr id="11330" name="Group 66"/>
                <p:cNvGrpSpPr>
                  <a:grpSpLocks/>
                </p:cNvGrpSpPr>
                <p:nvPr/>
              </p:nvGrpSpPr>
              <p:grpSpPr bwMode="auto">
                <a:xfrm>
                  <a:off x="720" y="768"/>
                  <a:ext cx="1176" cy="846"/>
                  <a:chOff x="1296" y="768"/>
                  <a:chExt cx="1176" cy="846"/>
                </a:xfrm>
              </p:grpSpPr>
              <p:sp>
                <p:nvSpPr>
                  <p:cNvPr id="11331" name="Line 67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768"/>
                    <a:ext cx="905" cy="638"/>
                  </a:xfrm>
                  <a:prstGeom prst="line">
                    <a:avLst/>
                  </a:prstGeom>
                  <a:noFill/>
                  <a:ln w="28575">
                    <a:solidFill>
                      <a:srgbClr val="CC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11332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25" y="1383"/>
                    <a:ext cx="247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it-IT" altLang="it-IT"/>
                      <a:t>D</a:t>
                    </a:r>
                    <a:r>
                      <a:rPr lang="it-IT" altLang="it-IT" baseline="-25000"/>
                      <a:t>i</a:t>
                    </a:r>
                  </a:p>
                </p:txBody>
              </p:sp>
            </p:grpSp>
            <p:sp>
              <p:nvSpPr>
                <p:cNvPr id="11333" name="Line 69"/>
                <p:cNvSpPr>
                  <a:spLocks noChangeShapeType="1"/>
                </p:cNvSpPr>
                <p:nvPr/>
              </p:nvSpPr>
              <p:spPr bwMode="auto">
                <a:xfrm flipH="1">
                  <a:off x="960" y="816"/>
                  <a:ext cx="288" cy="48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</p:grpSp>
        </p:grpSp>
      </p:grpSp>
      <p:grpSp>
        <p:nvGrpSpPr>
          <p:cNvPr id="11347" name="Group 83"/>
          <p:cNvGrpSpPr>
            <a:grpSpLocks/>
          </p:cNvGrpSpPr>
          <p:nvPr/>
        </p:nvGrpSpPr>
        <p:grpSpPr bwMode="auto">
          <a:xfrm>
            <a:off x="457200" y="3429000"/>
            <a:ext cx="8229600" cy="2881313"/>
            <a:chOff x="288" y="2160"/>
            <a:chExt cx="5184" cy="1815"/>
          </a:xfrm>
        </p:grpSpPr>
        <p:grpSp>
          <p:nvGrpSpPr>
            <p:cNvPr id="11346" name="Group 82"/>
            <p:cNvGrpSpPr>
              <a:grpSpLocks/>
            </p:cNvGrpSpPr>
            <p:nvPr/>
          </p:nvGrpSpPr>
          <p:grpSpPr bwMode="auto">
            <a:xfrm>
              <a:off x="288" y="2160"/>
              <a:ext cx="5184" cy="1815"/>
              <a:chOff x="288" y="2160"/>
              <a:chExt cx="5184" cy="1815"/>
            </a:xfrm>
          </p:grpSpPr>
          <p:grpSp>
            <p:nvGrpSpPr>
              <p:cNvPr id="11345" name="Group 81"/>
              <p:cNvGrpSpPr>
                <a:grpSpLocks/>
              </p:cNvGrpSpPr>
              <p:nvPr/>
            </p:nvGrpSpPr>
            <p:grpSpPr bwMode="auto">
              <a:xfrm>
                <a:off x="480" y="2160"/>
                <a:ext cx="4992" cy="1735"/>
                <a:chOff x="480" y="2160"/>
                <a:chExt cx="4992" cy="1735"/>
              </a:xfrm>
            </p:grpSpPr>
            <p:grpSp>
              <p:nvGrpSpPr>
                <p:cNvPr id="11290" name="Group 26"/>
                <p:cNvGrpSpPr>
                  <a:grpSpLocks/>
                </p:cNvGrpSpPr>
                <p:nvPr/>
              </p:nvGrpSpPr>
              <p:grpSpPr bwMode="auto">
                <a:xfrm>
                  <a:off x="480" y="2160"/>
                  <a:ext cx="4992" cy="1735"/>
                  <a:chOff x="432" y="233"/>
                  <a:chExt cx="4992" cy="1735"/>
                </a:xfrm>
              </p:grpSpPr>
              <p:grpSp>
                <p:nvGrpSpPr>
                  <p:cNvPr id="11280" name="Group 16"/>
                  <p:cNvGrpSpPr>
                    <a:grpSpLocks/>
                  </p:cNvGrpSpPr>
                  <p:nvPr/>
                </p:nvGrpSpPr>
                <p:grpSpPr bwMode="auto">
                  <a:xfrm>
                    <a:off x="432" y="480"/>
                    <a:ext cx="2112" cy="1488"/>
                    <a:chOff x="1056" y="864"/>
                    <a:chExt cx="2890" cy="2501"/>
                  </a:xfrm>
                </p:grpSpPr>
                <p:sp>
                  <p:nvSpPr>
                    <p:cNvPr id="11281" name="Line 1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44" y="912"/>
                      <a:ext cx="0" cy="2064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11282" name="Line 1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44" y="2976"/>
                      <a:ext cx="240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11283" name="Text Box 1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56" y="864"/>
                      <a:ext cx="297" cy="38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r>
                        <a:rPr lang="it-IT" altLang="it-IT">
                          <a:latin typeface="Bookman Old Style" pitchFamily="18" charset="0"/>
                        </a:rPr>
                        <a:t>P</a:t>
                      </a:r>
                    </a:p>
                  </p:txBody>
                </p:sp>
                <p:sp>
                  <p:nvSpPr>
                    <p:cNvPr id="11284" name="Text Box 2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649" y="2976"/>
                      <a:ext cx="297" cy="38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r>
                        <a:rPr lang="it-IT" altLang="it-IT">
                          <a:latin typeface="Bookman Old Style" pitchFamily="18" charset="0"/>
                        </a:rPr>
                        <a:t>Q</a:t>
                      </a:r>
                    </a:p>
                  </p:txBody>
                </p:sp>
              </p:grpSp>
              <p:grpSp>
                <p:nvGrpSpPr>
                  <p:cNvPr id="11285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1152" y="672"/>
                    <a:ext cx="1182" cy="895"/>
                    <a:chOff x="1728" y="1200"/>
                    <a:chExt cx="2285" cy="1749"/>
                  </a:xfrm>
                </p:grpSpPr>
                <p:sp>
                  <p:nvSpPr>
                    <p:cNvPr id="11286" name="Line 2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728" y="1200"/>
                      <a:ext cx="1776" cy="1344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CC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11287" name="Text Box 2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535" y="2498"/>
                      <a:ext cx="478" cy="45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t-IT" altLang="it-IT"/>
                        <a:t>D</a:t>
                      </a:r>
                      <a:r>
                        <a:rPr lang="it-IT" altLang="it-IT" baseline="-25000"/>
                        <a:t>i</a:t>
                      </a:r>
                    </a:p>
                  </p:txBody>
                </p:sp>
              </p:grpSp>
              <p:sp>
                <p:nvSpPr>
                  <p:cNvPr id="11288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74" y="233"/>
                    <a:ext cx="2650" cy="32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sz="1400" i="0">
                        <a:latin typeface="Bookman Old Style" pitchFamily="18" charset="0"/>
                      </a:rPr>
                      <a:t>Diminuisce il prezzo dell’aranciata. Cosa accade alla domanda di limonata…</a:t>
                    </a:r>
                    <a:endParaRPr lang="it-IT" altLang="it-IT" sz="1600" i="0">
                      <a:latin typeface="Bookman Old Style" pitchFamily="18" charset="0"/>
                    </a:endParaRPr>
                  </a:p>
                </p:txBody>
              </p:sp>
            </p:grpSp>
            <p:grpSp>
              <p:nvGrpSpPr>
                <p:cNvPr id="11304" name="Group 40"/>
                <p:cNvGrpSpPr>
                  <a:grpSpLocks/>
                </p:cNvGrpSpPr>
                <p:nvPr/>
              </p:nvGrpSpPr>
              <p:grpSpPr bwMode="auto">
                <a:xfrm>
                  <a:off x="816" y="2784"/>
                  <a:ext cx="1176" cy="846"/>
                  <a:chOff x="720" y="768"/>
                  <a:chExt cx="1176" cy="846"/>
                </a:xfrm>
              </p:grpSpPr>
              <p:grpSp>
                <p:nvGrpSpPr>
                  <p:cNvPr id="11300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720" y="768"/>
                    <a:ext cx="1176" cy="846"/>
                    <a:chOff x="1296" y="768"/>
                    <a:chExt cx="1176" cy="846"/>
                  </a:xfrm>
                </p:grpSpPr>
                <p:sp>
                  <p:nvSpPr>
                    <p:cNvPr id="11301" name="Line 3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96" y="768"/>
                      <a:ext cx="905" cy="638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CC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11302" name="Text Box 3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225" y="1383"/>
                      <a:ext cx="247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t-IT" altLang="it-IT"/>
                        <a:t>D</a:t>
                      </a:r>
                      <a:r>
                        <a:rPr lang="it-IT" altLang="it-IT" baseline="-25000"/>
                        <a:t>i</a:t>
                      </a:r>
                    </a:p>
                  </p:txBody>
                </p:sp>
              </p:grpSp>
              <p:sp>
                <p:nvSpPr>
                  <p:cNvPr id="11303" name="Line 3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60" y="816"/>
                    <a:ext cx="288" cy="48"/>
                  </a:xfrm>
                  <a:prstGeom prst="line">
                    <a:avLst/>
                  </a:prstGeom>
                  <a:noFill/>
                  <a:ln w="28575">
                    <a:solidFill>
                      <a:srgbClr val="CC0000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</p:grpSp>
          </p:grpSp>
          <p:grpSp>
            <p:nvGrpSpPr>
              <p:cNvPr id="11342" name="Group 78"/>
              <p:cNvGrpSpPr>
                <a:grpSpLocks/>
              </p:cNvGrpSpPr>
              <p:nvPr/>
            </p:nvGrpSpPr>
            <p:grpSpPr bwMode="auto">
              <a:xfrm>
                <a:off x="288" y="2880"/>
                <a:ext cx="1786" cy="1095"/>
                <a:chOff x="288" y="2880"/>
                <a:chExt cx="1786" cy="1095"/>
              </a:xfrm>
            </p:grpSpPr>
            <p:grpSp>
              <p:nvGrpSpPr>
                <p:cNvPr id="11339" name="Group 75"/>
                <p:cNvGrpSpPr>
                  <a:grpSpLocks/>
                </p:cNvGrpSpPr>
                <p:nvPr/>
              </p:nvGrpSpPr>
              <p:grpSpPr bwMode="auto">
                <a:xfrm>
                  <a:off x="288" y="2928"/>
                  <a:ext cx="1786" cy="1047"/>
                  <a:chOff x="288" y="2928"/>
                  <a:chExt cx="1786" cy="1047"/>
                </a:xfrm>
              </p:grpSpPr>
              <p:sp>
                <p:nvSpPr>
                  <p:cNvPr id="11334" name="Text Box 7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28" y="3744"/>
                    <a:ext cx="346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>
                        <a:latin typeface="Bookman Old Style" pitchFamily="18" charset="0"/>
                      </a:rPr>
                      <a:t>Q</a:t>
                    </a:r>
                    <a:r>
                      <a:rPr lang="it-IT" altLang="it-IT" baseline="-25000">
                        <a:latin typeface="Bookman Old Style" pitchFamily="18" charset="0"/>
                      </a:rPr>
                      <a:t>1</a:t>
                    </a:r>
                    <a:endParaRPr lang="it-IT" altLang="it-IT">
                      <a:latin typeface="Bookman Old Style" pitchFamily="18" charset="0"/>
                    </a:endParaRPr>
                  </a:p>
                </p:txBody>
              </p:sp>
              <p:sp>
                <p:nvSpPr>
                  <p:cNvPr id="11335" name="Text Box 7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8" y="2928"/>
                    <a:ext cx="346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>
                        <a:latin typeface="Bookman Old Style" pitchFamily="18" charset="0"/>
                      </a:rPr>
                      <a:t>P</a:t>
                    </a:r>
                    <a:r>
                      <a:rPr lang="it-IT" altLang="it-IT" baseline="-25000">
                        <a:latin typeface="Bookman Old Style" pitchFamily="18" charset="0"/>
                      </a:rPr>
                      <a:t>1</a:t>
                    </a:r>
                    <a:endParaRPr lang="it-IT" altLang="it-IT">
                      <a:latin typeface="Bookman Old Style" pitchFamily="18" charset="0"/>
                    </a:endParaRPr>
                  </a:p>
                </p:txBody>
              </p:sp>
              <p:sp>
                <p:nvSpPr>
                  <p:cNvPr id="11337" name="Line 73"/>
                  <p:cNvSpPr>
                    <a:spLocks noChangeShapeType="1"/>
                  </p:cNvSpPr>
                  <p:nvPr/>
                </p:nvSpPr>
                <p:spPr bwMode="auto">
                  <a:xfrm>
                    <a:off x="672" y="3072"/>
                    <a:ext cx="115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11338" name="Line 74"/>
                  <p:cNvSpPr>
                    <a:spLocks noChangeShapeType="1"/>
                  </p:cNvSpPr>
                  <p:nvPr/>
                </p:nvSpPr>
                <p:spPr bwMode="auto">
                  <a:xfrm>
                    <a:off x="1824" y="3072"/>
                    <a:ext cx="0" cy="5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</p:grpSp>
            <p:sp>
              <p:nvSpPr>
                <p:cNvPr id="11340" name="Text Box 76"/>
                <p:cNvSpPr txBox="1">
                  <a:spLocks noChangeArrowheads="1"/>
                </p:cNvSpPr>
                <p:nvPr/>
              </p:nvSpPr>
              <p:spPr bwMode="auto">
                <a:xfrm>
                  <a:off x="1776" y="2880"/>
                  <a:ext cx="240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>
                      <a:latin typeface="Bookman Old Style" pitchFamily="18" charset="0"/>
                    </a:rPr>
                    <a:t>A</a:t>
                  </a:r>
                </a:p>
              </p:txBody>
            </p:sp>
          </p:grpSp>
        </p:grpSp>
        <p:grpSp>
          <p:nvGrpSpPr>
            <p:cNvPr id="11344" name="Group 80"/>
            <p:cNvGrpSpPr>
              <a:grpSpLocks/>
            </p:cNvGrpSpPr>
            <p:nvPr/>
          </p:nvGrpSpPr>
          <p:grpSpPr bwMode="auto">
            <a:xfrm>
              <a:off x="1056" y="2880"/>
              <a:ext cx="346" cy="1095"/>
              <a:chOff x="1056" y="2880"/>
              <a:chExt cx="346" cy="1095"/>
            </a:xfrm>
          </p:grpSpPr>
          <p:sp>
            <p:nvSpPr>
              <p:cNvPr id="11336" name="Text Box 72"/>
              <p:cNvSpPr txBox="1">
                <a:spLocks noChangeArrowheads="1"/>
              </p:cNvSpPr>
              <p:nvPr/>
            </p:nvSpPr>
            <p:spPr bwMode="auto">
              <a:xfrm>
                <a:off x="1056" y="3744"/>
                <a:ext cx="34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>
                    <a:latin typeface="Bookman Old Style" pitchFamily="18" charset="0"/>
                  </a:rPr>
                  <a:t>Q</a:t>
                </a:r>
                <a:r>
                  <a:rPr lang="it-IT" altLang="it-IT" baseline="-25000">
                    <a:latin typeface="Bookman Old Style" pitchFamily="18" charset="0"/>
                  </a:rPr>
                  <a:t>2</a:t>
                </a:r>
                <a:endParaRPr lang="it-IT" altLang="it-IT">
                  <a:latin typeface="Bookman Old Style" pitchFamily="18" charset="0"/>
                </a:endParaRPr>
              </a:p>
            </p:txBody>
          </p:sp>
          <p:sp>
            <p:nvSpPr>
              <p:cNvPr id="11341" name="Text Box 77"/>
              <p:cNvSpPr txBox="1">
                <a:spLocks noChangeArrowheads="1"/>
              </p:cNvSpPr>
              <p:nvPr/>
            </p:nvSpPr>
            <p:spPr bwMode="auto">
              <a:xfrm>
                <a:off x="1152" y="2880"/>
                <a:ext cx="24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>
                    <a:latin typeface="Bookman Old Style" pitchFamily="18" charset="0"/>
                  </a:rPr>
                  <a:t>B</a:t>
                </a:r>
              </a:p>
            </p:txBody>
          </p:sp>
          <p:sp>
            <p:nvSpPr>
              <p:cNvPr id="11343" name="Line 79"/>
              <p:cNvSpPr>
                <a:spLocks noChangeShapeType="1"/>
              </p:cNvSpPr>
              <p:nvPr/>
            </p:nvSpPr>
            <p:spPr bwMode="auto">
              <a:xfrm>
                <a:off x="1200" y="3072"/>
                <a:ext cx="0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1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9" grpId="0" autoUpdateAnimBg="0"/>
      <p:bldP spid="1132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685800" y="304800"/>
            <a:ext cx="7974013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i="0" u="sng">
                <a:latin typeface="Bookman Old Style" pitchFamily="18" charset="0"/>
              </a:rPr>
              <a:t>Data l’ipotesi di comportamenti atomistici</a:t>
            </a:r>
            <a:r>
              <a:rPr lang="it-IT" altLang="it-IT" i="0">
                <a:latin typeface="Bookman Old Style" pitchFamily="18" charset="0"/>
              </a:rPr>
              <a:t> è possibile ottenere la curva di domanda del mercato </a:t>
            </a:r>
            <a:r>
              <a:rPr lang="it-IT" altLang="it-IT">
                <a:latin typeface="Bookman Old Style" pitchFamily="18" charset="0"/>
              </a:rPr>
              <a:t>D, </a:t>
            </a:r>
            <a:r>
              <a:rPr lang="it-IT" altLang="it-IT" i="0">
                <a:latin typeface="Bookman Old Style" pitchFamily="18" charset="0"/>
              </a:rPr>
              <a:t>come semplice somma orizzontale delle singole domande individuali.</a:t>
            </a:r>
            <a:endParaRPr lang="it-IT" altLang="it-IT">
              <a:latin typeface="Bookman Old Style" pitchFamily="18" charset="0"/>
            </a:endParaRPr>
          </a:p>
        </p:txBody>
      </p:sp>
      <p:grpSp>
        <p:nvGrpSpPr>
          <p:cNvPr id="12302" name="Group 14"/>
          <p:cNvGrpSpPr>
            <a:grpSpLocks/>
          </p:cNvGrpSpPr>
          <p:nvPr/>
        </p:nvGrpSpPr>
        <p:grpSpPr bwMode="auto">
          <a:xfrm>
            <a:off x="304800" y="1752600"/>
            <a:ext cx="2706688" cy="2424113"/>
            <a:chOff x="192" y="1104"/>
            <a:chExt cx="1705" cy="1527"/>
          </a:xfrm>
        </p:grpSpPr>
        <p:sp>
          <p:nvSpPr>
            <p:cNvPr id="12293" name="Line 5"/>
            <p:cNvSpPr>
              <a:spLocks noChangeShapeType="1"/>
            </p:cNvSpPr>
            <p:nvPr/>
          </p:nvSpPr>
          <p:spPr bwMode="auto">
            <a:xfrm>
              <a:off x="432" y="1104"/>
              <a:ext cx="0" cy="1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295" name="Text Box 7"/>
            <p:cNvSpPr txBox="1">
              <a:spLocks noChangeArrowheads="1"/>
            </p:cNvSpPr>
            <p:nvPr/>
          </p:nvSpPr>
          <p:spPr bwMode="auto">
            <a:xfrm>
              <a:off x="192" y="1152"/>
              <a:ext cx="21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P</a:t>
              </a:r>
            </a:p>
          </p:txBody>
        </p:sp>
        <p:sp>
          <p:nvSpPr>
            <p:cNvPr id="12296" name="Text Box 8"/>
            <p:cNvSpPr txBox="1">
              <a:spLocks noChangeArrowheads="1"/>
            </p:cNvSpPr>
            <p:nvPr/>
          </p:nvSpPr>
          <p:spPr bwMode="auto">
            <a:xfrm>
              <a:off x="1680" y="2400"/>
              <a:ext cx="21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Q</a:t>
              </a:r>
            </a:p>
          </p:txBody>
        </p:sp>
        <p:grpSp>
          <p:nvGrpSpPr>
            <p:cNvPr id="12297" name="Group 9"/>
            <p:cNvGrpSpPr>
              <a:grpSpLocks/>
            </p:cNvGrpSpPr>
            <p:nvPr/>
          </p:nvGrpSpPr>
          <p:grpSpPr bwMode="auto">
            <a:xfrm>
              <a:off x="528" y="1392"/>
              <a:ext cx="1182" cy="895"/>
              <a:chOff x="1728" y="1200"/>
              <a:chExt cx="2285" cy="1749"/>
            </a:xfrm>
          </p:grpSpPr>
          <p:sp>
            <p:nvSpPr>
              <p:cNvPr id="12298" name="Line 10"/>
              <p:cNvSpPr>
                <a:spLocks noChangeShapeType="1"/>
              </p:cNvSpPr>
              <p:nvPr/>
            </p:nvSpPr>
            <p:spPr bwMode="auto">
              <a:xfrm>
                <a:off x="1728" y="1200"/>
                <a:ext cx="1776" cy="1344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299" name="Text Box 11"/>
              <p:cNvSpPr txBox="1">
                <a:spLocks noChangeArrowheads="1"/>
              </p:cNvSpPr>
              <p:nvPr/>
            </p:nvSpPr>
            <p:spPr bwMode="auto">
              <a:xfrm>
                <a:off x="3535" y="2498"/>
                <a:ext cx="478" cy="45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/>
                  <a:t>D</a:t>
                </a:r>
                <a:r>
                  <a:rPr lang="it-IT" altLang="it-IT" baseline="-25000"/>
                  <a:t>i</a:t>
                </a:r>
              </a:p>
            </p:txBody>
          </p:sp>
        </p:grpSp>
        <p:sp>
          <p:nvSpPr>
            <p:cNvPr id="12301" name="Line 13"/>
            <p:cNvSpPr>
              <a:spLocks noChangeShapeType="1"/>
            </p:cNvSpPr>
            <p:nvPr/>
          </p:nvSpPr>
          <p:spPr bwMode="auto">
            <a:xfrm>
              <a:off x="432" y="2352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2308" name="Line 20"/>
          <p:cNvSpPr>
            <a:spLocks noChangeShapeType="1"/>
          </p:cNvSpPr>
          <p:nvPr/>
        </p:nvSpPr>
        <p:spPr bwMode="auto">
          <a:xfrm>
            <a:off x="3276600" y="2209800"/>
            <a:ext cx="1458913" cy="10922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4760913" y="3263900"/>
            <a:ext cx="3921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/>
              <a:t>D</a:t>
            </a:r>
            <a:r>
              <a:rPr lang="it-IT" altLang="it-IT" baseline="-25000"/>
              <a:t>j</a:t>
            </a:r>
          </a:p>
        </p:txBody>
      </p:sp>
      <p:grpSp>
        <p:nvGrpSpPr>
          <p:cNvPr id="12311" name="Group 23"/>
          <p:cNvGrpSpPr>
            <a:grpSpLocks/>
          </p:cNvGrpSpPr>
          <p:nvPr/>
        </p:nvGrpSpPr>
        <p:grpSpPr bwMode="auto">
          <a:xfrm>
            <a:off x="2743200" y="1752600"/>
            <a:ext cx="2706688" cy="2424113"/>
            <a:chOff x="1728" y="1104"/>
            <a:chExt cx="1705" cy="1527"/>
          </a:xfrm>
        </p:grpSpPr>
        <p:sp>
          <p:nvSpPr>
            <p:cNvPr id="12304" name="Line 16"/>
            <p:cNvSpPr>
              <a:spLocks noChangeShapeType="1"/>
            </p:cNvSpPr>
            <p:nvPr/>
          </p:nvSpPr>
          <p:spPr bwMode="auto">
            <a:xfrm>
              <a:off x="1968" y="1104"/>
              <a:ext cx="0" cy="1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2305" name="Text Box 17"/>
            <p:cNvSpPr txBox="1">
              <a:spLocks noChangeArrowheads="1"/>
            </p:cNvSpPr>
            <p:nvPr/>
          </p:nvSpPr>
          <p:spPr bwMode="auto">
            <a:xfrm>
              <a:off x="1728" y="1152"/>
              <a:ext cx="21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P</a:t>
              </a:r>
            </a:p>
          </p:txBody>
        </p:sp>
        <p:sp>
          <p:nvSpPr>
            <p:cNvPr id="12306" name="Text Box 18"/>
            <p:cNvSpPr txBox="1">
              <a:spLocks noChangeArrowheads="1"/>
            </p:cNvSpPr>
            <p:nvPr/>
          </p:nvSpPr>
          <p:spPr bwMode="auto">
            <a:xfrm>
              <a:off x="3216" y="2400"/>
              <a:ext cx="21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Q</a:t>
              </a:r>
            </a:p>
          </p:txBody>
        </p:sp>
        <p:sp>
          <p:nvSpPr>
            <p:cNvPr id="12310" name="Line 22"/>
            <p:cNvSpPr>
              <a:spLocks noChangeShapeType="1"/>
            </p:cNvSpPr>
            <p:nvPr/>
          </p:nvSpPr>
          <p:spPr bwMode="auto">
            <a:xfrm>
              <a:off x="1968" y="2352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2313" name="Line 25"/>
          <p:cNvSpPr>
            <a:spLocks noChangeShapeType="1"/>
          </p:cNvSpPr>
          <p:nvPr/>
        </p:nvSpPr>
        <p:spPr bwMode="auto">
          <a:xfrm>
            <a:off x="5562600" y="1752600"/>
            <a:ext cx="0" cy="1949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5181600" y="1828800"/>
            <a:ext cx="3444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>
                <a:latin typeface="Bookman Old Style" pitchFamily="18" charset="0"/>
              </a:rPr>
              <a:t>P</a:t>
            </a: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8534400" y="3810000"/>
            <a:ext cx="3444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>
                <a:latin typeface="Bookman Old Style" pitchFamily="18" charset="0"/>
              </a:rPr>
              <a:t>Q</a:t>
            </a:r>
          </a:p>
        </p:txBody>
      </p:sp>
      <p:sp>
        <p:nvSpPr>
          <p:cNvPr id="12316" name="Line 28"/>
          <p:cNvSpPr>
            <a:spLocks noChangeShapeType="1"/>
          </p:cNvSpPr>
          <p:nvPr/>
        </p:nvSpPr>
        <p:spPr bwMode="auto">
          <a:xfrm>
            <a:off x="5562600" y="37338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1066800" y="4648200"/>
            <a:ext cx="12287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400" i="0">
                <a:latin typeface="Arial" charset="0"/>
              </a:rPr>
              <a:t>Domanda di </a:t>
            </a:r>
            <a:r>
              <a:rPr lang="it-IT" altLang="it-IT" sz="1400">
                <a:latin typeface="Arial" charset="0"/>
              </a:rPr>
              <a:t>i</a:t>
            </a: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3657600" y="4648200"/>
            <a:ext cx="12287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400" i="0">
                <a:latin typeface="Arial" charset="0"/>
              </a:rPr>
              <a:t>Domanda di </a:t>
            </a:r>
            <a:r>
              <a:rPr lang="it-IT" altLang="it-IT" sz="1400">
                <a:latin typeface="Arial" charset="0"/>
              </a:rPr>
              <a:t>j</a:t>
            </a: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6553200" y="4648200"/>
            <a:ext cx="21764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400" i="0">
                <a:latin typeface="Arial" charset="0"/>
              </a:rPr>
              <a:t>Domanda del MERCATO</a:t>
            </a:r>
            <a:endParaRPr lang="it-IT" altLang="it-IT" sz="1400">
              <a:latin typeface="Arial" charset="0"/>
            </a:endParaRP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2819400" y="457200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400" b="1" i="0"/>
              <a:t>+</a:t>
            </a:r>
          </a:p>
        </p:txBody>
      </p:sp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5546725" y="45370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400" b="1" i="0"/>
              <a:t>=</a:t>
            </a:r>
          </a:p>
        </p:txBody>
      </p:sp>
      <p:sp>
        <p:nvSpPr>
          <p:cNvPr id="12322" name="Text Box 34"/>
          <p:cNvSpPr txBox="1">
            <a:spLocks noChangeArrowheads="1"/>
          </p:cNvSpPr>
          <p:nvPr/>
        </p:nvSpPr>
        <p:spPr bwMode="auto">
          <a:xfrm>
            <a:off x="152400" y="28956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400">
                <a:latin typeface="Bookman Old Style" pitchFamily="18" charset="0"/>
              </a:rPr>
              <a:t>P</a:t>
            </a:r>
            <a:r>
              <a:rPr lang="it-IT" altLang="it-IT" sz="1400" baseline="-25000">
                <a:latin typeface="Bookman Old Style" pitchFamily="18" charset="0"/>
              </a:rPr>
              <a:t>2</a:t>
            </a:r>
          </a:p>
        </p:txBody>
      </p:sp>
      <p:sp>
        <p:nvSpPr>
          <p:cNvPr id="12323" name="Text Box 35"/>
          <p:cNvSpPr txBox="1">
            <a:spLocks noChangeArrowheads="1"/>
          </p:cNvSpPr>
          <p:nvPr/>
        </p:nvSpPr>
        <p:spPr bwMode="auto">
          <a:xfrm>
            <a:off x="152400" y="2286000"/>
            <a:ext cx="473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400">
                <a:latin typeface="Bookman Old Style" pitchFamily="18" charset="0"/>
              </a:rPr>
              <a:t>P</a:t>
            </a:r>
            <a:r>
              <a:rPr lang="it-IT" altLang="it-IT" sz="1400" baseline="-25000">
                <a:latin typeface="Bookman Old Style" pitchFamily="18" charset="0"/>
              </a:rPr>
              <a:t>1</a:t>
            </a:r>
          </a:p>
        </p:txBody>
      </p:sp>
      <p:sp>
        <p:nvSpPr>
          <p:cNvPr id="12324" name="Line 36"/>
          <p:cNvSpPr>
            <a:spLocks noChangeShapeType="1"/>
          </p:cNvSpPr>
          <p:nvPr/>
        </p:nvSpPr>
        <p:spPr bwMode="auto">
          <a:xfrm>
            <a:off x="685800" y="2438400"/>
            <a:ext cx="5486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325" name="Line 37"/>
          <p:cNvSpPr>
            <a:spLocks noChangeShapeType="1"/>
          </p:cNvSpPr>
          <p:nvPr/>
        </p:nvSpPr>
        <p:spPr bwMode="auto">
          <a:xfrm>
            <a:off x="1143000" y="24384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326" name="Line 38"/>
          <p:cNvSpPr>
            <a:spLocks noChangeShapeType="1"/>
          </p:cNvSpPr>
          <p:nvPr/>
        </p:nvSpPr>
        <p:spPr bwMode="auto">
          <a:xfrm>
            <a:off x="3581400" y="24384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327" name="Text Box 39"/>
          <p:cNvSpPr txBox="1">
            <a:spLocks noChangeArrowheads="1"/>
          </p:cNvSpPr>
          <p:nvPr/>
        </p:nvSpPr>
        <p:spPr bwMode="auto">
          <a:xfrm>
            <a:off x="914400" y="38100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400">
                <a:latin typeface="Bookman Old Style" pitchFamily="18" charset="0"/>
              </a:rPr>
              <a:t>Q</a:t>
            </a:r>
            <a:r>
              <a:rPr lang="it-IT" altLang="it-IT" sz="1400" baseline="-25000">
                <a:latin typeface="Bookman Old Style" pitchFamily="18" charset="0"/>
              </a:rPr>
              <a:t>1i</a:t>
            </a:r>
          </a:p>
        </p:txBody>
      </p:sp>
      <p:sp>
        <p:nvSpPr>
          <p:cNvPr id="12328" name="Text Box 40"/>
          <p:cNvSpPr txBox="1">
            <a:spLocks noChangeArrowheads="1"/>
          </p:cNvSpPr>
          <p:nvPr/>
        </p:nvSpPr>
        <p:spPr bwMode="auto">
          <a:xfrm>
            <a:off x="3352800" y="38100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400">
                <a:latin typeface="Bookman Old Style" pitchFamily="18" charset="0"/>
              </a:rPr>
              <a:t>Q</a:t>
            </a:r>
            <a:r>
              <a:rPr lang="it-IT" altLang="it-IT" sz="1400" baseline="-25000">
                <a:latin typeface="Bookman Old Style" pitchFamily="18" charset="0"/>
              </a:rPr>
              <a:t>1j</a:t>
            </a:r>
          </a:p>
        </p:txBody>
      </p:sp>
      <p:sp>
        <p:nvSpPr>
          <p:cNvPr id="12329" name="Text Box 41"/>
          <p:cNvSpPr txBox="1">
            <a:spLocks noChangeArrowheads="1"/>
          </p:cNvSpPr>
          <p:nvPr/>
        </p:nvSpPr>
        <p:spPr bwMode="auto">
          <a:xfrm>
            <a:off x="6096000" y="3810000"/>
            <a:ext cx="1143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400" b="1">
                <a:latin typeface="Bookman Old Style" pitchFamily="18" charset="0"/>
              </a:rPr>
              <a:t>Q</a:t>
            </a:r>
            <a:r>
              <a:rPr lang="it-IT" altLang="it-IT" sz="1400" b="1" baseline="-25000">
                <a:latin typeface="Bookman Old Style" pitchFamily="18" charset="0"/>
              </a:rPr>
              <a:t>1</a:t>
            </a:r>
            <a:r>
              <a:rPr lang="it-IT" altLang="it-IT" sz="1400">
                <a:latin typeface="Bookman Old Style" pitchFamily="18" charset="0"/>
              </a:rPr>
              <a:t>=Q</a:t>
            </a:r>
            <a:r>
              <a:rPr lang="it-IT" altLang="it-IT" sz="1400" baseline="-25000">
                <a:latin typeface="Bookman Old Style" pitchFamily="18" charset="0"/>
              </a:rPr>
              <a:t>1i</a:t>
            </a:r>
            <a:r>
              <a:rPr lang="it-IT" altLang="it-IT" sz="1400">
                <a:latin typeface="Bookman Old Style" pitchFamily="18" charset="0"/>
              </a:rPr>
              <a:t>+Q</a:t>
            </a:r>
            <a:r>
              <a:rPr lang="it-IT" altLang="it-IT" sz="1400" baseline="-25000">
                <a:latin typeface="Bookman Old Style" pitchFamily="18" charset="0"/>
              </a:rPr>
              <a:t>1j</a:t>
            </a:r>
          </a:p>
        </p:txBody>
      </p:sp>
      <p:sp>
        <p:nvSpPr>
          <p:cNvPr id="12331" name="Line 43"/>
          <p:cNvSpPr>
            <a:spLocks noChangeShapeType="1"/>
          </p:cNvSpPr>
          <p:nvPr/>
        </p:nvSpPr>
        <p:spPr bwMode="auto">
          <a:xfrm>
            <a:off x="685800" y="30480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5562600" y="2133600"/>
            <a:ext cx="2590800" cy="10668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333" name="Line 45"/>
          <p:cNvSpPr>
            <a:spLocks noChangeShapeType="1"/>
          </p:cNvSpPr>
          <p:nvPr/>
        </p:nvSpPr>
        <p:spPr bwMode="auto">
          <a:xfrm>
            <a:off x="7696200" y="3048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1981200" y="3048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335" name="Line 47"/>
          <p:cNvSpPr>
            <a:spLocks noChangeShapeType="1"/>
          </p:cNvSpPr>
          <p:nvPr/>
        </p:nvSpPr>
        <p:spPr bwMode="auto">
          <a:xfrm>
            <a:off x="4419600" y="3048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>
            <a:off x="6172200" y="24384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337" name="Text Box 49"/>
          <p:cNvSpPr txBox="1">
            <a:spLocks noChangeArrowheads="1"/>
          </p:cNvSpPr>
          <p:nvPr/>
        </p:nvSpPr>
        <p:spPr bwMode="auto">
          <a:xfrm>
            <a:off x="6172200" y="2057400"/>
            <a:ext cx="3444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>
                <a:latin typeface="Bookman Old Style" pitchFamily="18" charset="0"/>
              </a:rPr>
              <a:t>A</a:t>
            </a:r>
          </a:p>
        </p:txBody>
      </p:sp>
      <p:sp>
        <p:nvSpPr>
          <p:cNvPr id="12338" name="Text Box 50"/>
          <p:cNvSpPr txBox="1">
            <a:spLocks noChangeArrowheads="1"/>
          </p:cNvSpPr>
          <p:nvPr/>
        </p:nvSpPr>
        <p:spPr bwMode="auto">
          <a:xfrm>
            <a:off x="7696200" y="2667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>
                <a:latin typeface="Bookman Old Style" pitchFamily="18" charset="0"/>
              </a:rPr>
              <a:t>B</a:t>
            </a:r>
          </a:p>
        </p:txBody>
      </p:sp>
      <p:sp>
        <p:nvSpPr>
          <p:cNvPr id="12339" name="Text Box 51"/>
          <p:cNvSpPr txBox="1">
            <a:spLocks noChangeArrowheads="1"/>
          </p:cNvSpPr>
          <p:nvPr/>
        </p:nvSpPr>
        <p:spPr bwMode="auto">
          <a:xfrm>
            <a:off x="4191000" y="38100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400">
                <a:latin typeface="Bookman Old Style" pitchFamily="18" charset="0"/>
              </a:rPr>
              <a:t>Q</a:t>
            </a:r>
            <a:r>
              <a:rPr lang="it-IT" altLang="it-IT" sz="1400" baseline="-25000">
                <a:latin typeface="Bookman Old Style" pitchFamily="18" charset="0"/>
              </a:rPr>
              <a:t>2j</a:t>
            </a:r>
          </a:p>
        </p:txBody>
      </p:sp>
      <p:sp>
        <p:nvSpPr>
          <p:cNvPr id="12340" name="Text Box 52"/>
          <p:cNvSpPr txBox="1">
            <a:spLocks noChangeArrowheads="1"/>
          </p:cNvSpPr>
          <p:nvPr/>
        </p:nvSpPr>
        <p:spPr bwMode="auto">
          <a:xfrm>
            <a:off x="1752600" y="38100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400">
                <a:latin typeface="Bookman Old Style" pitchFamily="18" charset="0"/>
              </a:rPr>
              <a:t>Q</a:t>
            </a:r>
            <a:r>
              <a:rPr lang="it-IT" altLang="it-IT" sz="1400" baseline="-25000">
                <a:latin typeface="Bookman Old Style" pitchFamily="18" charset="0"/>
              </a:rPr>
              <a:t>2i</a:t>
            </a:r>
          </a:p>
        </p:txBody>
      </p:sp>
      <p:sp>
        <p:nvSpPr>
          <p:cNvPr id="12341" name="Text Box 53"/>
          <p:cNvSpPr txBox="1">
            <a:spLocks noChangeArrowheads="1"/>
          </p:cNvSpPr>
          <p:nvPr/>
        </p:nvSpPr>
        <p:spPr bwMode="auto">
          <a:xfrm>
            <a:off x="7391400" y="3810000"/>
            <a:ext cx="1143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400" b="1">
                <a:latin typeface="Bookman Old Style" pitchFamily="18" charset="0"/>
              </a:rPr>
              <a:t>Q</a:t>
            </a:r>
            <a:r>
              <a:rPr lang="it-IT" altLang="it-IT" sz="1400" b="1" baseline="-25000">
                <a:latin typeface="Bookman Old Style" pitchFamily="18" charset="0"/>
              </a:rPr>
              <a:t>2</a:t>
            </a:r>
            <a:r>
              <a:rPr lang="it-IT" altLang="it-IT" sz="1400">
                <a:latin typeface="Bookman Old Style" pitchFamily="18" charset="0"/>
              </a:rPr>
              <a:t>=Q</a:t>
            </a:r>
            <a:r>
              <a:rPr lang="it-IT" altLang="it-IT" sz="1400" baseline="-25000">
                <a:latin typeface="Bookman Old Style" pitchFamily="18" charset="0"/>
              </a:rPr>
              <a:t>2i</a:t>
            </a:r>
            <a:r>
              <a:rPr lang="it-IT" altLang="it-IT" sz="1400">
                <a:latin typeface="Bookman Old Style" pitchFamily="18" charset="0"/>
              </a:rPr>
              <a:t>+Q</a:t>
            </a:r>
            <a:r>
              <a:rPr lang="it-IT" altLang="it-IT" sz="1400" baseline="-25000">
                <a:latin typeface="Bookman Old Style" pitchFamily="18" charset="0"/>
              </a:rPr>
              <a:t>2j</a:t>
            </a:r>
          </a:p>
        </p:txBody>
      </p:sp>
      <p:sp>
        <p:nvSpPr>
          <p:cNvPr id="12342" name="AutoShape 54"/>
          <p:cNvSpPr>
            <a:spLocks noChangeArrowheads="1"/>
          </p:cNvSpPr>
          <p:nvPr/>
        </p:nvSpPr>
        <p:spPr bwMode="auto">
          <a:xfrm>
            <a:off x="6172200" y="2362200"/>
            <a:ext cx="76200" cy="76200"/>
          </a:xfrm>
          <a:prstGeom prst="octagon">
            <a:avLst>
              <a:gd name="adj" fmla="val 29287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343" name="AutoShape 55"/>
          <p:cNvSpPr>
            <a:spLocks noChangeArrowheads="1"/>
          </p:cNvSpPr>
          <p:nvPr/>
        </p:nvSpPr>
        <p:spPr bwMode="auto">
          <a:xfrm>
            <a:off x="7696200" y="2971800"/>
            <a:ext cx="76200" cy="76200"/>
          </a:xfrm>
          <a:prstGeom prst="octagon">
            <a:avLst>
              <a:gd name="adj" fmla="val 29287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344" name="Rectangle 56"/>
          <p:cNvSpPr>
            <a:spLocks noChangeArrowheads="1"/>
          </p:cNvSpPr>
          <p:nvPr/>
        </p:nvSpPr>
        <p:spPr bwMode="auto">
          <a:xfrm>
            <a:off x="1676400" y="5334000"/>
            <a:ext cx="63246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i="0">
                <a:latin typeface="Bookman Old Style" pitchFamily="18" charset="0"/>
              </a:rPr>
              <a:t>Quindi maggiore il numero dei consumatori maggiore sarà la domanda: le tendenze demografiche influenzano la domanda di mercato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3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2209800" y="228600"/>
            <a:ext cx="4662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400" i="0" u="sng"/>
              <a:t>Proprietà della domanda del mercato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2133600" y="1295400"/>
            <a:ext cx="4659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400"/>
              <a:t>Ipotesi di comportamento atomistico</a:t>
            </a: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4419600" y="685800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4419600" y="16764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2133600" y="2362200"/>
            <a:ext cx="5070475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just"/>
            <a:r>
              <a:rPr lang="it-IT" altLang="it-IT" sz="2000" i="0" dirty="0"/>
              <a:t>	La curva </a:t>
            </a:r>
            <a:r>
              <a:rPr lang="it-IT" altLang="it-IT" sz="2000" dirty="0"/>
              <a:t>D </a:t>
            </a:r>
            <a:r>
              <a:rPr lang="it-IT" altLang="it-IT" sz="2000" i="0" dirty="0"/>
              <a:t>eredita tutte le proprietà delle curve individuali:</a:t>
            </a:r>
          </a:p>
          <a:p>
            <a:pPr algn="just"/>
            <a:endParaRPr lang="it-IT" altLang="it-IT" sz="2000" i="0" dirty="0"/>
          </a:p>
          <a:p>
            <a:pPr algn="just">
              <a:buFontTx/>
              <a:buAutoNum type="arabicPeriod"/>
            </a:pPr>
            <a:r>
              <a:rPr lang="it-IT" altLang="it-IT" sz="2000" i="0" dirty="0"/>
              <a:t>Rappresenta l’insieme delle combinazioni di prezzo e quantità alle quali tutti i consumatori realizzano il proprio obiettivo di massimo benessere</a:t>
            </a:r>
          </a:p>
          <a:p>
            <a:pPr algn="just">
              <a:buFontTx/>
              <a:buAutoNum type="arabicPeriod"/>
            </a:pPr>
            <a:r>
              <a:rPr lang="it-IT" altLang="it-IT" sz="2000" i="0" dirty="0"/>
              <a:t>Ha pendenza coerente con la “legge della domanda”</a:t>
            </a:r>
          </a:p>
          <a:p>
            <a:pPr algn="just">
              <a:buFontTx/>
              <a:buAutoNum type="arabicPeriod"/>
            </a:pPr>
            <a:r>
              <a:rPr lang="it-IT" altLang="it-IT" sz="2000" i="0" dirty="0"/>
              <a:t>Gli spostamenti sono determinati dal consumatore “medio” o </a:t>
            </a:r>
            <a:r>
              <a:rPr lang="it-IT" altLang="it-IT" sz="2000" i="0" dirty="0" err="1"/>
              <a:t>reappresentativo</a:t>
            </a:r>
            <a:r>
              <a:rPr lang="it-IT" altLang="it-IT" sz="2000" i="0" dirty="0"/>
              <a:t> esattamente come se fosse un singolo individuo più le tendenze demografiche</a:t>
            </a:r>
          </a:p>
          <a:p>
            <a:pPr algn="just">
              <a:buFontTx/>
              <a:buAutoNum type="arabicPeriod"/>
            </a:pPr>
            <a:endParaRPr lang="it-IT" altLang="it-IT" sz="2000" i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987824" y="548680"/>
            <a:ext cx="5382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Un’ ulteriore ipotesi … </a:t>
            </a:r>
            <a:r>
              <a:rPr lang="it-IT" b="1" dirty="0" smtClean="0"/>
              <a:t>la PERFETTA DIVISIBILITA</a:t>
            </a:r>
            <a:r>
              <a:rPr lang="it-IT" dirty="0" smtClean="0"/>
              <a:t>’</a:t>
            </a:r>
            <a:endParaRPr lang="it-IT" dirty="0"/>
          </a:p>
        </p:txBody>
      </p:sp>
      <p:grpSp>
        <p:nvGrpSpPr>
          <p:cNvPr id="41" name="Gruppo 40"/>
          <p:cNvGrpSpPr/>
          <p:nvPr/>
        </p:nvGrpSpPr>
        <p:grpSpPr>
          <a:xfrm>
            <a:off x="1551078" y="1415534"/>
            <a:ext cx="5173164" cy="3874531"/>
            <a:chOff x="1551078" y="1415534"/>
            <a:chExt cx="5173164" cy="3874531"/>
          </a:xfrm>
        </p:grpSpPr>
        <p:sp>
          <p:nvSpPr>
            <p:cNvPr id="14" name="Line 54"/>
            <p:cNvSpPr>
              <a:spLocks noChangeShapeType="1"/>
            </p:cNvSpPr>
            <p:nvPr/>
          </p:nvSpPr>
          <p:spPr bwMode="auto">
            <a:xfrm>
              <a:off x="3114859" y="3352799"/>
              <a:ext cx="9341" cy="1407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" name="Line 59"/>
            <p:cNvSpPr>
              <a:spLocks noChangeShapeType="1"/>
            </p:cNvSpPr>
            <p:nvPr/>
          </p:nvSpPr>
          <p:spPr bwMode="auto">
            <a:xfrm>
              <a:off x="2133600" y="3352800"/>
              <a:ext cx="3158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40" name="Gruppo 39"/>
            <p:cNvGrpSpPr/>
            <p:nvPr/>
          </p:nvGrpSpPr>
          <p:grpSpPr>
            <a:xfrm>
              <a:off x="1551078" y="1415534"/>
              <a:ext cx="5173164" cy="3874531"/>
              <a:chOff x="1577340" y="1371600"/>
              <a:chExt cx="5173164" cy="3874531"/>
            </a:xfrm>
          </p:grpSpPr>
          <p:sp>
            <p:nvSpPr>
              <p:cNvPr id="15" name="Text Box 56"/>
              <p:cNvSpPr txBox="1">
                <a:spLocks noChangeArrowheads="1"/>
              </p:cNvSpPr>
              <p:nvPr/>
            </p:nvSpPr>
            <p:spPr bwMode="auto">
              <a:xfrm>
                <a:off x="1577340" y="3169443"/>
                <a:ext cx="473075" cy="3667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dirty="0">
                    <a:latin typeface="Bookman Old Style" pitchFamily="18" charset="0"/>
                  </a:rPr>
                  <a:t>P</a:t>
                </a:r>
                <a:r>
                  <a:rPr lang="it-IT" altLang="it-IT" baseline="-25000" dirty="0">
                    <a:latin typeface="Bookman Old Style" pitchFamily="18" charset="0"/>
                  </a:rPr>
                  <a:t>1</a:t>
                </a:r>
                <a:endParaRPr lang="it-IT" altLang="it-IT" dirty="0">
                  <a:latin typeface="Bookman Old Style" pitchFamily="18" charset="0"/>
                </a:endParaRPr>
              </a:p>
            </p:txBody>
          </p:sp>
          <p:sp>
            <p:nvSpPr>
              <p:cNvPr id="16" name="Text Box 57"/>
              <p:cNvSpPr txBox="1">
                <a:spLocks noChangeArrowheads="1"/>
              </p:cNvSpPr>
              <p:nvPr/>
            </p:nvSpPr>
            <p:spPr bwMode="auto">
              <a:xfrm>
                <a:off x="2780715" y="4876799"/>
                <a:ext cx="668288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it-IT" altLang="it-IT" dirty="0" smtClean="0">
                    <a:latin typeface="Bookman Old Style" pitchFamily="18" charset="0"/>
                  </a:rPr>
                  <a:t>1/3</a:t>
                </a:r>
                <a:endParaRPr lang="it-IT" altLang="it-IT" dirty="0">
                  <a:latin typeface="Bookman Old Style" pitchFamily="18" charset="0"/>
                </a:endParaRPr>
              </a:p>
            </p:txBody>
          </p:sp>
          <p:sp>
            <p:nvSpPr>
              <p:cNvPr id="19" name="Text Box 61"/>
              <p:cNvSpPr txBox="1">
                <a:spLocks noChangeArrowheads="1"/>
              </p:cNvSpPr>
              <p:nvPr/>
            </p:nvSpPr>
            <p:spPr bwMode="auto">
              <a:xfrm>
                <a:off x="5014704" y="4876799"/>
                <a:ext cx="609600" cy="3667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dirty="0" smtClean="0">
                    <a:latin typeface="Bookman Old Style" pitchFamily="18" charset="0"/>
                  </a:rPr>
                  <a:t>1</a:t>
                </a:r>
                <a:endParaRPr lang="it-IT" altLang="it-IT" dirty="0">
                  <a:latin typeface="Bookman Old Style" pitchFamily="18" charset="0"/>
                </a:endParaRPr>
              </a:p>
            </p:txBody>
          </p:sp>
          <p:grpSp>
            <p:nvGrpSpPr>
              <p:cNvPr id="39" name="Gruppo 38"/>
              <p:cNvGrpSpPr/>
              <p:nvPr/>
            </p:nvGrpSpPr>
            <p:grpSpPr>
              <a:xfrm>
                <a:off x="1676400" y="1371600"/>
                <a:ext cx="5074104" cy="3719513"/>
                <a:chOff x="1676400" y="1371600"/>
                <a:chExt cx="5074104" cy="3719513"/>
              </a:xfrm>
            </p:grpSpPr>
            <p:grpSp>
              <p:nvGrpSpPr>
                <p:cNvPr id="8" name="Group 67"/>
                <p:cNvGrpSpPr>
                  <a:grpSpLocks/>
                </p:cNvGrpSpPr>
                <p:nvPr/>
              </p:nvGrpSpPr>
              <p:grpSpPr bwMode="auto">
                <a:xfrm>
                  <a:off x="1676400" y="1371600"/>
                  <a:ext cx="4587875" cy="3719513"/>
                  <a:chOff x="1056" y="864"/>
                  <a:chExt cx="2890" cy="2343"/>
                </a:xfrm>
              </p:grpSpPr>
              <p:sp>
                <p:nvSpPr>
                  <p:cNvPr id="9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1344" y="912"/>
                    <a:ext cx="0" cy="206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10" name="Line 47"/>
                  <p:cNvSpPr>
                    <a:spLocks noChangeShapeType="1"/>
                  </p:cNvSpPr>
                  <p:nvPr/>
                </p:nvSpPr>
                <p:spPr bwMode="auto">
                  <a:xfrm>
                    <a:off x="1344" y="2976"/>
                    <a:ext cx="240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11" name="Text Box 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98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dirty="0">
                        <a:latin typeface="Bookman Old Style" pitchFamily="18" charset="0"/>
                      </a:rPr>
                      <a:t>P</a:t>
                    </a:r>
                  </a:p>
                </p:txBody>
              </p:sp>
              <p:sp>
                <p:nvSpPr>
                  <p:cNvPr id="12" name="Text Box 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48" y="2976"/>
                    <a:ext cx="298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>
                        <a:latin typeface="Bookman Old Style" pitchFamily="18" charset="0"/>
                      </a:rPr>
                      <a:t>Q</a:t>
                    </a:r>
                  </a:p>
                </p:txBody>
              </p:sp>
            </p:grpSp>
            <p:grpSp>
              <p:nvGrpSpPr>
                <p:cNvPr id="38" name="Gruppo 37"/>
                <p:cNvGrpSpPr/>
                <p:nvPr/>
              </p:nvGrpSpPr>
              <p:grpSpPr>
                <a:xfrm>
                  <a:off x="2514600" y="1554956"/>
                  <a:ext cx="4235904" cy="3038748"/>
                  <a:chOff x="2514600" y="1554956"/>
                  <a:chExt cx="4235904" cy="3038748"/>
                </a:xfrm>
              </p:grpSpPr>
              <p:grpSp>
                <p:nvGrpSpPr>
                  <p:cNvPr id="4" name="Group 68"/>
                  <p:cNvGrpSpPr>
                    <a:grpSpLocks/>
                  </p:cNvGrpSpPr>
                  <p:nvPr/>
                </p:nvGrpSpPr>
                <p:grpSpPr bwMode="auto">
                  <a:xfrm>
                    <a:off x="2970664" y="1554956"/>
                    <a:ext cx="3779840" cy="2427288"/>
                    <a:chOff x="1728" y="1200"/>
                    <a:chExt cx="2381" cy="1529"/>
                  </a:xfrm>
                </p:grpSpPr>
                <p:sp>
                  <p:nvSpPr>
                    <p:cNvPr id="5" name="Line 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728" y="1200"/>
                      <a:ext cx="1776" cy="1344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CC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6" name="Text Box 5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552" y="2496"/>
                      <a:ext cx="557" cy="23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t-IT" altLang="it-IT" dirty="0" smtClean="0"/>
                        <a:t>D ricco</a:t>
                      </a:r>
                      <a:endParaRPr lang="it-IT" altLang="it-IT" baseline="-25000" dirty="0"/>
                    </a:p>
                  </p:txBody>
                </p:sp>
              </p:grpSp>
              <p:grpSp>
                <p:nvGrpSpPr>
                  <p:cNvPr id="25" name="Group 68"/>
                  <p:cNvGrpSpPr>
                    <a:grpSpLocks/>
                  </p:cNvGrpSpPr>
                  <p:nvPr/>
                </p:nvGrpSpPr>
                <p:grpSpPr bwMode="auto">
                  <a:xfrm>
                    <a:off x="2514600" y="2286000"/>
                    <a:ext cx="1676400" cy="2307704"/>
                    <a:chOff x="1728" y="1200"/>
                    <a:chExt cx="2480" cy="1529"/>
                  </a:xfrm>
                </p:grpSpPr>
                <p:sp>
                  <p:nvSpPr>
                    <p:cNvPr id="26" name="Line 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728" y="1200"/>
                      <a:ext cx="1776" cy="1344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CC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27" name="Text Box 5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552" y="2496"/>
                      <a:ext cx="656" cy="23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t-IT" altLang="it-IT" dirty="0" smtClean="0"/>
                        <a:t>D povero</a:t>
                      </a:r>
                      <a:endParaRPr lang="it-IT" altLang="it-IT" baseline="-25000" dirty="0"/>
                    </a:p>
                  </p:txBody>
                </p:sp>
              </p:grpSp>
            </p:grpSp>
          </p:grpSp>
        </p:grpSp>
        <p:sp>
          <p:nvSpPr>
            <p:cNvPr id="28" name="Line 54"/>
            <p:cNvSpPr>
              <a:spLocks noChangeShapeType="1"/>
            </p:cNvSpPr>
            <p:nvPr/>
          </p:nvSpPr>
          <p:spPr bwMode="auto">
            <a:xfrm>
              <a:off x="5281018" y="3352800"/>
              <a:ext cx="9341" cy="1407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42" name="Gruppo 41"/>
          <p:cNvGrpSpPr/>
          <p:nvPr/>
        </p:nvGrpSpPr>
        <p:grpSpPr>
          <a:xfrm>
            <a:off x="3088597" y="5290064"/>
            <a:ext cx="5503077" cy="845959"/>
            <a:chOff x="3088597" y="5290064"/>
            <a:chExt cx="5503077" cy="845959"/>
          </a:xfrm>
        </p:grpSpPr>
        <p:cxnSp>
          <p:nvCxnSpPr>
            <p:cNvPr id="30" name="Connettore 4 29"/>
            <p:cNvCxnSpPr>
              <a:stCxn id="16" idx="2"/>
            </p:cNvCxnSpPr>
            <p:nvPr/>
          </p:nvCxnSpPr>
          <p:spPr bwMode="auto">
            <a:xfrm rot="16200000" flipH="1">
              <a:off x="3144025" y="5234636"/>
              <a:ext cx="487125" cy="597981"/>
            </a:xfrm>
            <a:prstGeom prst="bentConnector2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3" name="Rettangolo 32"/>
            <p:cNvSpPr/>
            <p:nvPr/>
          </p:nvSpPr>
          <p:spPr>
            <a:xfrm>
              <a:off x="3997852" y="5489692"/>
              <a:ext cx="45938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dirty="0" smtClean="0"/>
                <a:t>Se il bene non fosse divisibile il consumatore</a:t>
              </a:r>
            </a:p>
            <a:p>
              <a:r>
                <a:rPr lang="it-IT" dirty="0" smtClean="0"/>
                <a:t>non potrebbe massimizzare il proprio benessere</a:t>
              </a:r>
            </a:p>
          </p:txBody>
        </p:sp>
      </p:grpSp>
      <p:grpSp>
        <p:nvGrpSpPr>
          <p:cNvPr id="43" name="Gruppo 42"/>
          <p:cNvGrpSpPr/>
          <p:nvPr/>
        </p:nvGrpSpPr>
        <p:grpSpPr>
          <a:xfrm>
            <a:off x="5624304" y="838676"/>
            <a:ext cx="2640531" cy="1432322"/>
            <a:chOff x="5624304" y="838676"/>
            <a:chExt cx="2640531" cy="1432322"/>
          </a:xfrm>
        </p:grpSpPr>
        <p:sp>
          <p:nvSpPr>
            <p:cNvPr id="34" name="Rettangolo 33"/>
            <p:cNvSpPr/>
            <p:nvPr/>
          </p:nvSpPr>
          <p:spPr>
            <a:xfrm>
              <a:off x="5624304" y="1901666"/>
              <a:ext cx="26405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b="1" dirty="0" smtClean="0"/>
                <a:t>MERCATI FINANZIARI</a:t>
              </a:r>
              <a:endParaRPr lang="it-IT" b="1" dirty="0"/>
            </a:p>
          </p:txBody>
        </p:sp>
        <p:cxnSp>
          <p:nvCxnSpPr>
            <p:cNvPr id="36" name="Connettore 2 35"/>
            <p:cNvCxnSpPr>
              <a:stCxn id="34" idx="0"/>
            </p:cNvCxnSpPr>
            <p:nvPr/>
          </p:nvCxnSpPr>
          <p:spPr bwMode="auto">
            <a:xfrm flipH="1" flipV="1">
              <a:off x="6944569" y="1124744"/>
              <a:ext cx="1" cy="77692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7" name="Rettangolo 36"/>
            <p:cNvSpPr/>
            <p:nvPr/>
          </p:nvSpPr>
          <p:spPr>
            <a:xfrm>
              <a:off x="6245979" y="838676"/>
              <a:ext cx="133882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dirty="0" smtClean="0"/>
                <a:t>(economica)</a:t>
              </a:r>
              <a:endParaRPr lang="it-IT" dirty="0"/>
            </a:p>
          </p:txBody>
        </p:sp>
      </p:grpSp>
    </p:spTree>
    <p:extLst>
      <p:ext uri="{BB962C8B-B14F-4D97-AF65-F5344CB8AC3E}">
        <p14:creationId xmlns:p14="http://schemas.microsoft.com/office/powerpoint/2010/main" val="1194212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990600" y="838200"/>
            <a:ext cx="6972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i="0" dirty="0">
                <a:latin typeface="Bookman Old Style" pitchFamily="18" charset="0"/>
              </a:rPr>
              <a:t>Esempio: come diminuire la quantità domandata di sigarette</a:t>
            </a:r>
          </a:p>
        </p:txBody>
      </p:sp>
      <p:grpSp>
        <p:nvGrpSpPr>
          <p:cNvPr id="13336" name="Group 24"/>
          <p:cNvGrpSpPr>
            <a:grpSpLocks/>
          </p:cNvGrpSpPr>
          <p:nvPr/>
        </p:nvGrpSpPr>
        <p:grpSpPr bwMode="auto">
          <a:xfrm>
            <a:off x="2819400" y="1752600"/>
            <a:ext cx="2057400" cy="336550"/>
            <a:chOff x="1776" y="1104"/>
            <a:chExt cx="1296" cy="212"/>
          </a:xfrm>
        </p:grpSpPr>
        <p:sp>
          <p:nvSpPr>
            <p:cNvPr id="13315" name="Text Box 3"/>
            <p:cNvSpPr txBox="1">
              <a:spLocks noChangeArrowheads="1"/>
            </p:cNvSpPr>
            <p:nvPr/>
          </p:nvSpPr>
          <p:spPr bwMode="auto">
            <a:xfrm>
              <a:off x="1776" y="1104"/>
              <a:ext cx="62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600">
                  <a:solidFill>
                    <a:srgbClr val="003399"/>
                  </a:solidFill>
                </a:rPr>
                <a:t>P r e z z o</a:t>
              </a:r>
            </a:p>
          </p:txBody>
        </p:sp>
        <p:sp>
          <p:nvSpPr>
            <p:cNvPr id="13320" name="Line 8"/>
            <p:cNvSpPr>
              <a:spLocks noChangeShapeType="1"/>
            </p:cNvSpPr>
            <p:nvPr/>
          </p:nvSpPr>
          <p:spPr bwMode="auto">
            <a:xfrm>
              <a:off x="2496" y="124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5029200" y="1752600"/>
            <a:ext cx="2616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600">
                <a:solidFill>
                  <a:srgbClr val="003399"/>
                </a:solidFill>
              </a:rPr>
              <a:t>Aumentare il prezzo o tassare</a:t>
            </a:r>
          </a:p>
        </p:txBody>
      </p:sp>
      <p:grpSp>
        <p:nvGrpSpPr>
          <p:cNvPr id="13337" name="Group 25"/>
          <p:cNvGrpSpPr>
            <a:grpSpLocks/>
          </p:cNvGrpSpPr>
          <p:nvPr/>
        </p:nvGrpSpPr>
        <p:grpSpPr bwMode="auto">
          <a:xfrm>
            <a:off x="2286000" y="2743200"/>
            <a:ext cx="2743200" cy="336550"/>
            <a:chOff x="1440" y="1728"/>
            <a:chExt cx="1728" cy="212"/>
          </a:xfrm>
        </p:grpSpPr>
        <p:sp>
          <p:nvSpPr>
            <p:cNvPr id="13318" name="Text Box 6"/>
            <p:cNvSpPr txBox="1">
              <a:spLocks noChangeArrowheads="1"/>
            </p:cNvSpPr>
            <p:nvPr/>
          </p:nvSpPr>
          <p:spPr bwMode="auto">
            <a:xfrm>
              <a:off x="1440" y="1728"/>
              <a:ext cx="122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>
                  <a:solidFill>
                    <a:srgbClr val="003399"/>
                  </a:solidFill>
                </a:rPr>
                <a:t>G u s t i  o preferenze</a:t>
              </a:r>
            </a:p>
          </p:txBody>
        </p:sp>
        <p:sp>
          <p:nvSpPr>
            <p:cNvPr id="13324" name="Line 12"/>
            <p:cNvSpPr>
              <a:spLocks noChangeShapeType="1"/>
            </p:cNvSpPr>
            <p:nvPr/>
          </p:nvSpPr>
          <p:spPr bwMode="auto">
            <a:xfrm>
              <a:off x="2736" y="1872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228600" y="1371600"/>
            <a:ext cx="24193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600" i="0">
                <a:solidFill>
                  <a:srgbClr val="003399"/>
                </a:solidFill>
              </a:rPr>
              <a:t>spostamento lungo la curva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228600" y="2209800"/>
            <a:ext cx="21542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600" i="0">
                <a:solidFill>
                  <a:srgbClr val="003399"/>
                </a:solidFill>
              </a:rPr>
              <a:t>spostamento della curva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5181600" y="2743200"/>
            <a:ext cx="285908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>
                <a:solidFill>
                  <a:srgbClr val="003399"/>
                </a:solidFill>
              </a:rPr>
              <a:t>Campagne informative sui rischi alla salute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5334000" y="3505200"/>
            <a:ext cx="285908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>
                <a:solidFill>
                  <a:srgbClr val="003399"/>
                </a:solidFill>
              </a:rPr>
              <a:t>Aumentare il prezzo degli accendini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5334000" y="4572000"/>
            <a:ext cx="285908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 dirty="0">
                <a:solidFill>
                  <a:srgbClr val="003399"/>
                </a:solidFill>
              </a:rPr>
              <a:t>Diminuire il prezzo di un bene </a:t>
            </a:r>
            <a:r>
              <a:rPr lang="it-IT" altLang="it-IT" sz="1600" dirty="0" smtClean="0">
                <a:solidFill>
                  <a:srgbClr val="003399"/>
                </a:solidFill>
              </a:rPr>
              <a:t>sostituto … e-</a:t>
            </a:r>
            <a:r>
              <a:rPr lang="it-IT" altLang="it-IT" sz="1600" dirty="0" err="1" smtClean="0">
                <a:solidFill>
                  <a:srgbClr val="003399"/>
                </a:solidFill>
              </a:rPr>
              <a:t>cigarette</a:t>
            </a:r>
            <a:endParaRPr lang="it-IT" altLang="it-IT" sz="1600" dirty="0">
              <a:solidFill>
                <a:srgbClr val="003399"/>
              </a:solidFill>
            </a:endParaRPr>
          </a:p>
        </p:txBody>
      </p:sp>
      <p:grpSp>
        <p:nvGrpSpPr>
          <p:cNvPr id="13338" name="Group 26"/>
          <p:cNvGrpSpPr>
            <a:grpSpLocks/>
          </p:cNvGrpSpPr>
          <p:nvPr/>
        </p:nvGrpSpPr>
        <p:grpSpPr bwMode="auto">
          <a:xfrm>
            <a:off x="2362200" y="3810000"/>
            <a:ext cx="2895600" cy="990600"/>
            <a:chOff x="1488" y="2400"/>
            <a:chExt cx="1824" cy="624"/>
          </a:xfrm>
        </p:grpSpPr>
        <p:sp>
          <p:nvSpPr>
            <p:cNvPr id="13317" name="Text Box 5"/>
            <p:cNvSpPr txBox="1">
              <a:spLocks noChangeArrowheads="1"/>
            </p:cNvSpPr>
            <p:nvPr/>
          </p:nvSpPr>
          <p:spPr bwMode="auto">
            <a:xfrm>
              <a:off x="1488" y="2544"/>
              <a:ext cx="142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600">
                  <a:solidFill>
                    <a:srgbClr val="003399"/>
                  </a:solidFill>
                </a:rPr>
                <a:t>P r e z z i  degli altri beni</a:t>
              </a:r>
            </a:p>
          </p:txBody>
        </p:sp>
        <p:sp>
          <p:nvSpPr>
            <p:cNvPr id="13332" name="Line 20"/>
            <p:cNvSpPr>
              <a:spLocks noChangeShapeType="1"/>
            </p:cNvSpPr>
            <p:nvPr/>
          </p:nvSpPr>
          <p:spPr bwMode="auto">
            <a:xfrm flipV="1">
              <a:off x="2928" y="2400"/>
              <a:ext cx="38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3333" name="Line 21"/>
            <p:cNvSpPr>
              <a:spLocks noChangeShapeType="1"/>
            </p:cNvSpPr>
            <p:nvPr/>
          </p:nvSpPr>
          <p:spPr bwMode="auto">
            <a:xfrm>
              <a:off x="2928" y="2736"/>
              <a:ext cx="38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5029200" y="5334000"/>
            <a:ext cx="285908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>
                <a:solidFill>
                  <a:srgbClr val="003399"/>
                </a:solidFill>
              </a:rPr>
              <a:t>Tassare il reddito (se le sigarette fossero un bene normale) …</a:t>
            </a:r>
          </a:p>
        </p:txBody>
      </p:sp>
      <p:grpSp>
        <p:nvGrpSpPr>
          <p:cNvPr id="13339" name="Group 27"/>
          <p:cNvGrpSpPr>
            <a:grpSpLocks/>
          </p:cNvGrpSpPr>
          <p:nvPr/>
        </p:nvGrpSpPr>
        <p:grpSpPr bwMode="auto">
          <a:xfrm>
            <a:off x="2438400" y="5486400"/>
            <a:ext cx="2362200" cy="336550"/>
            <a:chOff x="1536" y="3456"/>
            <a:chExt cx="1488" cy="212"/>
          </a:xfrm>
        </p:grpSpPr>
        <p:sp>
          <p:nvSpPr>
            <p:cNvPr id="13316" name="Text Box 4"/>
            <p:cNvSpPr txBox="1">
              <a:spLocks noChangeArrowheads="1"/>
            </p:cNvSpPr>
            <p:nvPr/>
          </p:nvSpPr>
          <p:spPr bwMode="auto">
            <a:xfrm>
              <a:off x="1536" y="3456"/>
              <a:ext cx="70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600">
                  <a:solidFill>
                    <a:srgbClr val="003399"/>
                  </a:solidFill>
                </a:rPr>
                <a:t>R e d d i t o</a:t>
              </a:r>
            </a:p>
          </p:txBody>
        </p:sp>
        <p:sp>
          <p:nvSpPr>
            <p:cNvPr id="13335" name="Line 23"/>
            <p:cNvSpPr>
              <a:spLocks noChangeShapeType="1"/>
            </p:cNvSpPr>
            <p:nvPr/>
          </p:nvSpPr>
          <p:spPr bwMode="auto">
            <a:xfrm>
              <a:off x="2352" y="360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2" grpId="0" autoUpdateAnimBg="0"/>
      <p:bldP spid="13326" grpId="0" autoUpdateAnimBg="0"/>
      <p:bldP spid="13327" grpId="0" autoUpdateAnimBg="0"/>
      <p:bldP spid="13328" grpId="0" autoUpdateAnimBg="0"/>
      <p:bldP spid="13329" grpId="0" autoUpdateAnimBg="0"/>
      <p:bldP spid="13330" grpId="0" autoUpdateAnimBg="0"/>
      <p:bldP spid="13334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617913" y="228600"/>
            <a:ext cx="2632075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it-IT" altLang="it-IT" sz="2400" i="0"/>
              <a:t>L ‘O f f e r t a</a:t>
            </a:r>
          </a:p>
          <a:p>
            <a:pPr algn="ctr"/>
            <a:r>
              <a:rPr lang="it-IT" altLang="it-IT" sz="2400" i="0"/>
              <a:t>(</a:t>
            </a:r>
            <a:r>
              <a:rPr lang="it-IT" altLang="it-IT" i="0"/>
              <a:t>Di una singola impresa </a:t>
            </a:r>
            <a:r>
              <a:rPr lang="it-IT" altLang="it-IT"/>
              <a:t>i</a:t>
            </a:r>
            <a:r>
              <a:rPr lang="it-IT" altLang="it-IT" sz="2400" i="0"/>
              <a:t>)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819400" y="1447800"/>
            <a:ext cx="4740275" cy="835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 i="0">
                <a:latin typeface="Bookman Old Style" pitchFamily="18" charset="0"/>
              </a:rPr>
              <a:t>Quanto produrre (vendere) di un singolo bene, dato un insieme di vincoli, affinché il mio </a:t>
            </a:r>
            <a:r>
              <a:rPr lang="it-IT" altLang="it-IT" sz="1600" b="1" i="0">
                <a:latin typeface="Bookman Old Style" pitchFamily="18" charset="0"/>
              </a:rPr>
              <a:t>profitto</a:t>
            </a:r>
            <a:r>
              <a:rPr lang="it-IT" altLang="it-IT" sz="1600" i="0">
                <a:latin typeface="Bookman Old Style" pitchFamily="18" charset="0"/>
              </a:rPr>
              <a:t> sia massimo?</a:t>
            </a:r>
            <a:endParaRPr lang="it-IT" altLang="it-IT" sz="2400" i="0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4953000" y="10668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822325" y="2403475"/>
            <a:ext cx="195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400" i="0"/>
              <a:t>….</a:t>
            </a:r>
            <a:r>
              <a:rPr lang="it-IT" altLang="it-IT" sz="1600">
                <a:latin typeface="Arial" charset="0"/>
              </a:rPr>
              <a:t>formalmente …</a:t>
            </a:r>
            <a:endParaRPr lang="it-IT" altLang="it-IT" sz="2400" i="0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2971800" y="3048000"/>
            <a:ext cx="33369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600">
                <a:solidFill>
                  <a:srgbClr val="003399"/>
                </a:solidFill>
              </a:rPr>
              <a:t>M A X    P R O F I T T O (ricavi-costi)</a:t>
            </a:r>
          </a:p>
          <a:p>
            <a:r>
              <a:rPr lang="it-IT" altLang="it-IT" sz="1600">
                <a:solidFill>
                  <a:srgbClr val="003399"/>
                </a:solidFill>
              </a:rPr>
              <a:t>{  Q  }</a:t>
            </a:r>
          </a:p>
        </p:txBody>
      </p:sp>
      <p:grpSp>
        <p:nvGrpSpPr>
          <p:cNvPr id="14343" name="Group 7"/>
          <p:cNvGrpSpPr>
            <a:grpSpLocks/>
          </p:cNvGrpSpPr>
          <p:nvPr/>
        </p:nvGrpSpPr>
        <p:grpSpPr bwMode="auto">
          <a:xfrm>
            <a:off x="4343400" y="2286000"/>
            <a:ext cx="2749550" cy="838200"/>
            <a:chOff x="2736" y="1440"/>
            <a:chExt cx="1732" cy="528"/>
          </a:xfrm>
        </p:grpSpPr>
        <p:sp>
          <p:nvSpPr>
            <p:cNvPr id="14344" name="Text Box 8"/>
            <p:cNvSpPr txBox="1">
              <a:spLocks noChangeArrowheads="1"/>
            </p:cNvSpPr>
            <p:nvPr/>
          </p:nvSpPr>
          <p:spPr bwMode="auto">
            <a:xfrm>
              <a:off x="3936" y="1440"/>
              <a:ext cx="5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 i="0">
                  <a:latin typeface="Arial" charset="0"/>
                </a:rPr>
                <a:t>obiettivo</a:t>
              </a:r>
            </a:p>
          </p:txBody>
        </p:sp>
        <p:sp>
          <p:nvSpPr>
            <p:cNvPr id="14345" name="Line 9"/>
            <p:cNvSpPr>
              <a:spLocks noChangeShapeType="1"/>
            </p:cNvSpPr>
            <p:nvPr/>
          </p:nvSpPr>
          <p:spPr bwMode="auto">
            <a:xfrm flipH="1">
              <a:off x="2736" y="1584"/>
              <a:ext cx="1152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4346" name="Group 10"/>
          <p:cNvGrpSpPr>
            <a:grpSpLocks/>
          </p:cNvGrpSpPr>
          <p:nvPr/>
        </p:nvGrpSpPr>
        <p:grpSpPr bwMode="auto">
          <a:xfrm>
            <a:off x="479425" y="3124200"/>
            <a:ext cx="2568575" cy="517525"/>
            <a:chOff x="302" y="1968"/>
            <a:chExt cx="1618" cy="326"/>
          </a:xfrm>
        </p:grpSpPr>
        <p:sp>
          <p:nvSpPr>
            <p:cNvPr id="14347" name="Text Box 11"/>
            <p:cNvSpPr txBox="1">
              <a:spLocks noChangeArrowheads="1"/>
            </p:cNvSpPr>
            <p:nvPr/>
          </p:nvSpPr>
          <p:spPr bwMode="auto">
            <a:xfrm>
              <a:off x="302" y="1968"/>
              <a:ext cx="1312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it-IT" altLang="it-IT" sz="1400" i="0">
                  <a:latin typeface="Arial" charset="0"/>
                </a:rPr>
                <a:t>Variabile di controllo</a:t>
              </a:r>
            </a:p>
            <a:p>
              <a:pPr algn="ctr"/>
              <a:r>
                <a:rPr lang="it-IT" altLang="it-IT" sz="1400" i="0">
                  <a:latin typeface="Arial" charset="0"/>
                </a:rPr>
                <a:t>(la quantità da produrre)</a:t>
              </a:r>
            </a:p>
          </p:txBody>
        </p:sp>
        <p:sp>
          <p:nvSpPr>
            <p:cNvPr id="14348" name="Line 12"/>
            <p:cNvSpPr>
              <a:spLocks noChangeShapeType="1"/>
            </p:cNvSpPr>
            <p:nvPr/>
          </p:nvSpPr>
          <p:spPr bwMode="auto">
            <a:xfrm>
              <a:off x="1536" y="2112"/>
              <a:ext cx="38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3048000" y="3962400"/>
            <a:ext cx="20383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600">
                <a:solidFill>
                  <a:srgbClr val="003399"/>
                </a:solidFill>
              </a:rPr>
              <a:t>s.v </a:t>
            </a:r>
          </a:p>
          <a:p>
            <a:r>
              <a:rPr lang="it-IT" altLang="it-IT" sz="1600">
                <a:solidFill>
                  <a:srgbClr val="003399"/>
                </a:solidFill>
              </a:rPr>
              <a:t>P r e z z o del bene (P)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3048000" y="4572000"/>
            <a:ext cx="2079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600">
                <a:solidFill>
                  <a:srgbClr val="003399"/>
                </a:solidFill>
              </a:rPr>
              <a:t>C o s t o dei  f a t t o r i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3048000" y="4953000"/>
            <a:ext cx="15573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600">
                <a:solidFill>
                  <a:srgbClr val="003399"/>
                </a:solidFill>
              </a:rPr>
              <a:t>T e c n o l o g i a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3048000" y="5334000"/>
            <a:ext cx="15986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600">
                <a:solidFill>
                  <a:srgbClr val="003399"/>
                </a:solidFill>
              </a:rPr>
              <a:t>A s p e t t a t i v e</a:t>
            </a:r>
          </a:p>
        </p:txBody>
      </p:sp>
      <p:sp>
        <p:nvSpPr>
          <p:cNvPr id="14353" name="AutoShape 17"/>
          <p:cNvSpPr>
            <a:spLocks/>
          </p:cNvSpPr>
          <p:nvPr/>
        </p:nvSpPr>
        <p:spPr bwMode="auto">
          <a:xfrm>
            <a:off x="5562600" y="3048000"/>
            <a:ext cx="304800" cy="2743200"/>
          </a:xfrm>
          <a:prstGeom prst="rightBrace">
            <a:avLst>
              <a:gd name="adj1" fmla="val 75000"/>
              <a:gd name="adj2" fmla="val 5104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pSp>
        <p:nvGrpSpPr>
          <p:cNvPr id="14354" name="Group 18"/>
          <p:cNvGrpSpPr>
            <a:grpSpLocks/>
          </p:cNvGrpSpPr>
          <p:nvPr/>
        </p:nvGrpSpPr>
        <p:grpSpPr bwMode="auto">
          <a:xfrm>
            <a:off x="1219200" y="4191000"/>
            <a:ext cx="1752600" cy="304800"/>
            <a:chOff x="768" y="2640"/>
            <a:chExt cx="1104" cy="192"/>
          </a:xfrm>
        </p:grpSpPr>
        <p:sp>
          <p:nvSpPr>
            <p:cNvPr id="14355" name="Text Box 19"/>
            <p:cNvSpPr txBox="1">
              <a:spLocks noChangeArrowheads="1"/>
            </p:cNvSpPr>
            <p:nvPr/>
          </p:nvSpPr>
          <p:spPr bwMode="auto">
            <a:xfrm>
              <a:off x="768" y="2640"/>
              <a:ext cx="77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 i="0">
                  <a:latin typeface="Arial" charset="0"/>
                </a:rPr>
                <a:t>Sotto i vincoli</a:t>
              </a:r>
            </a:p>
          </p:txBody>
        </p:sp>
        <p:sp>
          <p:nvSpPr>
            <p:cNvPr id="14356" name="Line 20"/>
            <p:cNvSpPr>
              <a:spLocks noChangeShapeType="1"/>
            </p:cNvSpPr>
            <p:nvPr/>
          </p:nvSpPr>
          <p:spPr bwMode="auto">
            <a:xfrm flipV="1">
              <a:off x="1536" y="2640"/>
              <a:ext cx="33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6096000" y="3733800"/>
            <a:ext cx="27432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 i="0">
                <a:latin typeface="Bookman Old Style" pitchFamily="18" charset="0"/>
              </a:rPr>
              <a:t>La soluzione a questo problema di massimo vincolato è la </a:t>
            </a:r>
            <a:r>
              <a:rPr lang="it-IT" altLang="it-IT" sz="1600" i="0">
                <a:solidFill>
                  <a:schemeClr val="accent2"/>
                </a:solidFill>
                <a:latin typeface="Bookman Old Style" pitchFamily="18" charset="0"/>
              </a:rPr>
              <a:t>funzione di offerta</a:t>
            </a:r>
            <a:r>
              <a:rPr lang="it-IT" altLang="it-IT" sz="1600" i="0">
                <a:latin typeface="Bookman Old Style" pitchFamily="18" charset="0"/>
              </a:rPr>
              <a:t> del bene </a:t>
            </a:r>
            <a:r>
              <a:rPr lang="it-IT" altLang="it-IT" sz="1600">
                <a:latin typeface="Bookman Old Style" pitchFamily="18" charset="0"/>
              </a:rPr>
              <a:t>Q</a:t>
            </a:r>
            <a:r>
              <a:rPr lang="it-IT" altLang="it-IT" sz="1600" i="0">
                <a:latin typeface="Bookman Old Style" pitchFamily="18" charset="0"/>
              </a:rPr>
              <a:t> dell’impresa </a:t>
            </a:r>
            <a:r>
              <a:rPr lang="it-IT" altLang="it-IT" sz="1600">
                <a:latin typeface="Bookman Old Style" pitchFamily="18" charset="0"/>
              </a:rPr>
              <a:t>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 autoUpdateAnimBg="0"/>
      <p:bldP spid="14340" grpId="0" animBg="1"/>
      <p:bldP spid="14341" grpId="0" autoUpdateAnimBg="0"/>
      <p:bldP spid="14342" grpId="0" autoUpdateAnimBg="0"/>
      <p:bldP spid="14349" grpId="0" autoUpdateAnimBg="0"/>
      <p:bldP spid="14350" grpId="0" autoUpdateAnimBg="0"/>
      <p:bldP spid="14351" grpId="0" autoUpdateAnimBg="0"/>
      <p:bldP spid="14352" grpId="0" autoUpdateAnimBg="0"/>
      <p:bldP spid="14353" grpId="0" animBg="1"/>
      <p:bldP spid="14357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84" name="Group 24"/>
          <p:cNvGrpSpPr>
            <a:grpSpLocks/>
          </p:cNvGrpSpPr>
          <p:nvPr/>
        </p:nvGrpSpPr>
        <p:grpSpPr bwMode="auto">
          <a:xfrm>
            <a:off x="838200" y="304800"/>
            <a:ext cx="7543800" cy="1069975"/>
            <a:chOff x="528" y="192"/>
            <a:chExt cx="4752" cy="674"/>
          </a:xfrm>
        </p:grpSpPr>
        <p:sp>
          <p:nvSpPr>
            <p:cNvPr id="15385" name="Text Box 25"/>
            <p:cNvSpPr txBox="1">
              <a:spLocks noChangeArrowheads="1"/>
            </p:cNvSpPr>
            <p:nvPr/>
          </p:nvSpPr>
          <p:spPr bwMode="auto">
            <a:xfrm>
              <a:off x="528" y="384"/>
              <a:ext cx="128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600">
                  <a:solidFill>
                    <a:srgbClr val="003399"/>
                  </a:solidFill>
                </a:rPr>
                <a:t>P r e z z o del bene (P)</a:t>
              </a:r>
            </a:p>
          </p:txBody>
        </p:sp>
        <p:sp>
          <p:nvSpPr>
            <p:cNvPr id="15386" name="Text Box 26"/>
            <p:cNvSpPr txBox="1">
              <a:spLocks noChangeArrowheads="1"/>
            </p:cNvSpPr>
            <p:nvPr/>
          </p:nvSpPr>
          <p:spPr bwMode="auto">
            <a:xfrm>
              <a:off x="2304" y="384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>
                  <a:solidFill>
                    <a:srgbClr val="003399"/>
                  </a:solidFill>
                </a:rPr>
                <a:t>P</a:t>
              </a:r>
            </a:p>
          </p:txBody>
        </p:sp>
        <p:sp>
          <p:nvSpPr>
            <p:cNvPr id="15387" name="Line 27"/>
            <p:cNvSpPr>
              <a:spLocks noChangeShapeType="1"/>
            </p:cNvSpPr>
            <p:nvPr/>
          </p:nvSpPr>
          <p:spPr bwMode="auto">
            <a:xfrm flipV="1">
              <a:off x="2544" y="384"/>
              <a:ext cx="0" cy="192"/>
            </a:xfrm>
            <a:prstGeom prst="line">
              <a:avLst/>
            </a:prstGeom>
            <a:noFill/>
            <a:ln w="9525">
              <a:solidFill>
                <a:srgbClr val="00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15388" name="Group 28"/>
            <p:cNvGrpSpPr>
              <a:grpSpLocks/>
            </p:cNvGrpSpPr>
            <p:nvPr/>
          </p:nvGrpSpPr>
          <p:grpSpPr bwMode="auto">
            <a:xfrm>
              <a:off x="2784" y="384"/>
              <a:ext cx="288" cy="240"/>
              <a:chOff x="2784" y="384"/>
              <a:chExt cx="288" cy="240"/>
            </a:xfrm>
          </p:grpSpPr>
          <p:sp>
            <p:nvSpPr>
              <p:cNvPr id="15389" name="Text Box 29"/>
              <p:cNvSpPr txBox="1">
                <a:spLocks noChangeArrowheads="1"/>
              </p:cNvSpPr>
              <p:nvPr/>
            </p:nvSpPr>
            <p:spPr bwMode="auto">
              <a:xfrm>
                <a:off x="2784" y="384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>
                    <a:solidFill>
                      <a:srgbClr val="003399"/>
                    </a:solidFill>
                  </a:rPr>
                  <a:t>Q</a:t>
                </a:r>
                <a:r>
                  <a:rPr lang="it-IT" altLang="it-IT" baseline="-25000">
                    <a:solidFill>
                      <a:srgbClr val="003399"/>
                    </a:solidFill>
                  </a:rPr>
                  <a:t>i</a:t>
                </a:r>
              </a:p>
            </p:txBody>
          </p:sp>
          <p:sp>
            <p:nvSpPr>
              <p:cNvPr id="15390" name="Line 30"/>
              <p:cNvSpPr>
                <a:spLocks noChangeShapeType="1"/>
              </p:cNvSpPr>
              <p:nvPr/>
            </p:nvSpPr>
            <p:spPr bwMode="auto">
              <a:xfrm flipV="1">
                <a:off x="3072" y="384"/>
                <a:ext cx="0" cy="240"/>
              </a:xfrm>
              <a:prstGeom prst="line">
                <a:avLst/>
              </a:prstGeom>
              <a:noFill/>
              <a:ln w="9525">
                <a:solidFill>
                  <a:srgbClr val="0033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15391" name="Group 31"/>
            <p:cNvGrpSpPr>
              <a:grpSpLocks/>
            </p:cNvGrpSpPr>
            <p:nvPr/>
          </p:nvGrpSpPr>
          <p:grpSpPr bwMode="auto">
            <a:xfrm>
              <a:off x="3312" y="192"/>
              <a:ext cx="1968" cy="674"/>
              <a:chOff x="3312" y="192"/>
              <a:chExt cx="1968" cy="674"/>
            </a:xfrm>
          </p:grpSpPr>
          <p:sp>
            <p:nvSpPr>
              <p:cNvPr id="15392" name="Text Box 32"/>
              <p:cNvSpPr txBox="1">
                <a:spLocks noChangeArrowheads="1"/>
              </p:cNvSpPr>
              <p:nvPr/>
            </p:nvSpPr>
            <p:spPr bwMode="auto">
              <a:xfrm>
                <a:off x="3408" y="192"/>
                <a:ext cx="1872" cy="6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600">
                    <a:solidFill>
                      <a:srgbClr val="003399"/>
                    </a:solidFill>
                  </a:rPr>
                  <a:t>Legge dell’offerta : all’aumentare del prezzo la quantità che l’impresa desidera vendere aumenta</a:t>
                </a:r>
              </a:p>
            </p:txBody>
          </p:sp>
          <p:sp>
            <p:nvSpPr>
              <p:cNvPr id="15393" name="AutoShape 33"/>
              <p:cNvSpPr>
                <a:spLocks/>
              </p:cNvSpPr>
              <p:nvPr/>
            </p:nvSpPr>
            <p:spPr bwMode="auto">
              <a:xfrm>
                <a:off x="3312" y="192"/>
                <a:ext cx="144" cy="672"/>
              </a:xfrm>
              <a:prstGeom prst="leftBrace">
                <a:avLst>
                  <a:gd name="adj1" fmla="val 38889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  <p:grpSp>
        <p:nvGrpSpPr>
          <p:cNvPr id="15394" name="Group 34"/>
          <p:cNvGrpSpPr>
            <a:grpSpLocks/>
          </p:cNvGrpSpPr>
          <p:nvPr/>
        </p:nvGrpSpPr>
        <p:grpSpPr bwMode="auto">
          <a:xfrm>
            <a:off x="914400" y="2209800"/>
            <a:ext cx="7315200" cy="1069975"/>
            <a:chOff x="576" y="1392"/>
            <a:chExt cx="4608" cy="674"/>
          </a:xfrm>
        </p:grpSpPr>
        <p:sp>
          <p:nvSpPr>
            <p:cNvPr id="15395" name="Line 35"/>
            <p:cNvSpPr>
              <a:spLocks noChangeShapeType="1"/>
            </p:cNvSpPr>
            <p:nvPr/>
          </p:nvSpPr>
          <p:spPr bwMode="auto">
            <a:xfrm flipV="1">
              <a:off x="2448" y="1632"/>
              <a:ext cx="0" cy="192"/>
            </a:xfrm>
            <a:prstGeom prst="line">
              <a:avLst/>
            </a:prstGeom>
            <a:noFill/>
            <a:ln w="9525">
              <a:solidFill>
                <a:srgbClr val="00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15396" name="Group 36"/>
            <p:cNvGrpSpPr>
              <a:grpSpLocks/>
            </p:cNvGrpSpPr>
            <p:nvPr/>
          </p:nvGrpSpPr>
          <p:grpSpPr bwMode="auto">
            <a:xfrm>
              <a:off x="576" y="1392"/>
              <a:ext cx="4608" cy="674"/>
              <a:chOff x="576" y="1392"/>
              <a:chExt cx="4608" cy="674"/>
            </a:xfrm>
          </p:grpSpPr>
          <p:sp>
            <p:nvSpPr>
              <p:cNvPr id="15397" name="Text Box 37"/>
              <p:cNvSpPr txBox="1">
                <a:spLocks noChangeArrowheads="1"/>
              </p:cNvSpPr>
              <p:nvPr/>
            </p:nvSpPr>
            <p:spPr bwMode="auto">
              <a:xfrm>
                <a:off x="576" y="1680"/>
                <a:ext cx="1363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600">
                    <a:solidFill>
                      <a:srgbClr val="003399"/>
                    </a:solidFill>
                  </a:rPr>
                  <a:t>Costi di produzione  (C)</a:t>
                </a:r>
              </a:p>
            </p:txBody>
          </p:sp>
          <p:sp>
            <p:nvSpPr>
              <p:cNvPr id="15398" name="Text Box 38"/>
              <p:cNvSpPr txBox="1">
                <a:spLocks noChangeArrowheads="1"/>
              </p:cNvSpPr>
              <p:nvPr/>
            </p:nvSpPr>
            <p:spPr bwMode="auto">
              <a:xfrm>
                <a:off x="2208" y="1632"/>
                <a:ext cx="21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>
                    <a:solidFill>
                      <a:srgbClr val="003399"/>
                    </a:solidFill>
                  </a:rPr>
                  <a:t>C</a:t>
                </a:r>
              </a:p>
            </p:txBody>
          </p:sp>
          <p:sp>
            <p:nvSpPr>
              <p:cNvPr id="15399" name="Text Box 39"/>
              <p:cNvSpPr txBox="1">
                <a:spLocks noChangeArrowheads="1"/>
              </p:cNvSpPr>
              <p:nvPr/>
            </p:nvSpPr>
            <p:spPr bwMode="auto">
              <a:xfrm>
                <a:off x="2736" y="1632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>
                    <a:solidFill>
                      <a:srgbClr val="003399"/>
                    </a:solidFill>
                  </a:rPr>
                  <a:t>Q</a:t>
                </a:r>
                <a:r>
                  <a:rPr lang="it-IT" altLang="it-IT" baseline="-25000">
                    <a:solidFill>
                      <a:srgbClr val="003399"/>
                    </a:solidFill>
                  </a:rPr>
                  <a:t>i</a:t>
                </a:r>
              </a:p>
            </p:txBody>
          </p:sp>
          <p:sp>
            <p:nvSpPr>
              <p:cNvPr id="15400" name="Line 40"/>
              <p:cNvSpPr>
                <a:spLocks noChangeShapeType="1"/>
              </p:cNvSpPr>
              <p:nvPr/>
            </p:nvSpPr>
            <p:spPr bwMode="auto">
              <a:xfrm>
                <a:off x="3072" y="1632"/>
                <a:ext cx="0" cy="240"/>
              </a:xfrm>
              <a:prstGeom prst="line">
                <a:avLst/>
              </a:prstGeom>
              <a:noFill/>
              <a:ln w="9525">
                <a:solidFill>
                  <a:srgbClr val="0033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grpSp>
            <p:nvGrpSpPr>
              <p:cNvPr id="15401" name="Group 41"/>
              <p:cNvGrpSpPr>
                <a:grpSpLocks/>
              </p:cNvGrpSpPr>
              <p:nvPr/>
            </p:nvGrpSpPr>
            <p:grpSpPr bwMode="auto">
              <a:xfrm>
                <a:off x="3216" y="1392"/>
                <a:ext cx="1968" cy="674"/>
                <a:chOff x="3312" y="192"/>
                <a:chExt cx="1968" cy="674"/>
              </a:xfrm>
            </p:grpSpPr>
            <p:sp>
              <p:nvSpPr>
                <p:cNvPr id="15402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3408" y="192"/>
                  <a:ext cx="1872" cy="67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sz="1600">
                      <a:solidFill>
                        <a:srgbClr val="003399"/>
                      </a:solidFill>
                    </a:rPr>
                    <a:t>All’aumentare del costo dei fattori (lavoro, capitale, materi prime, energia etc..) l’impresa fa profitti più alti producendo meno</a:t>
                  </a:r>
                </a:p>
              </p:txBody>
            </p:sp>
            <p:sp>
              <p:nvSpPr>
                <p:cNvPr id="15403" name="AutoShape 43"/>
                <p:cNvSpPr>
                  <a:spLocks/>
                </p:cNvSpPr>
                <p:nvPr/>
              </p:nvSpPr>
              <p:spPr bwMode="auto">
                <a:xfrm>
                  <a:off x="3312" y="192"/>
                  <a:ext cx="144" cy="672"/>
                </a:xfrm>
                <a:prstGeom prst="leftBrace">
                  <a:avLst>
                    <a:gd name="adj1" fmla="val 38889"/>
                    <a:gd name="adj2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</p:grpSp>
        </p:grpSp>
      </p:grpSp>
      <p:grpSp>
        <p:nvGrpSpPr>
          <p:cNvPr id="15404" name="Group 44"/>
          <p:cNvGrpSpPr>
            <a:grpSpLocks/>
          </p:cNvGrpSpPr>
          <p:nvPr/>
        </p:nvGrpSpPr>
        <p:grpSpPr bwMode="auto">
          <a:xfrm>
            <a:off x="990600" y="3733800"/>
            <a:ext cx="7391400" cy="1069975"/>
            <a:chOff x="624" y="2352"/>
            <a:chExt cx="4656" cy="674"/>
          </a:xfrm>
        </p:grpSpPr>
        <p:sp>
          <p:nvSpPr>
            <p:cNvPr id="15405" name="Text Box 45"/>
            <p:cNvSpPr txBox="1">
              <a:spLocks noChangeArrowheads="1"/>
            </p:cNvSpPr>
            <p:nvPr/>
          </p:nvSpPr>
          <p:spPr bwMode="auto">
            <a:xfrm>
              <a:off x="624" y="2640"/>
              <a:ext cx="11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600">
                  <a:solidFill>
                    <a:srgbClr val="003399"/>
                  </a:solidFill>
                </a:rPr>
                <a:t>Tecnologia migliora </a:t>
              </a:r>
            </a:p>
          </p:txBody>
        </p:sp>
        <p:grpSp>
          <p:nvGrpSpPr>
            <p:cNvPr id="15406" name="Group 46"/>
            <p:cNvGrpSpPr>
              <a:grpSpLocks/>
            </p:cNvGrpSpPr>
            <p:nvPr/>
          </p:nvGrpSpPr>
          <p:grpSpPr bwMode="auto">
            <a:xfrm>
              <a:off x="2832" y="2592"/>
              <a:ext cx="288" cy="240"/>
              <a:chOff x="2784" y="384"/>
              <a:chExt cx="288" cy="240"/>
            </a:xfrm>
          </p:grpSpPr>
          <p:sp>
            <p:nvSpPr>
              <p:cNvPr id="15407" name="Text Box 47"/>
              <p:cNvSpPr txBox="1">
                <a:spLocks noChangeArrowheads="1"/>
              </p:cNvSpPr>
              <p:nvPr/>
            </p:nvSpPr>
            <p:spPr bwMode="auto">
              <a:xfrm>
                <a:off x="2784" y="384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>
                    <a:solidFill>
                      <a:srgbClr val="003399"/>
                    </a:solidFill>
                  </a:rPr>
                  <a:t>Q</a:t>
                </a:r>
                <a:r>
                  <a:rPr lang="it-IT" altLang="it-IT" baseline="-25000">
                    <a:solidFill>
                      <a:srgbClr val="003399"/>
                    </a:solidFill>
                  </a:rPr>
                  <a:t>i</a:t>
                </a:r>
              </a:p>
            </p:txBody>
          </p:sp>
          <p:sp>
            <p:nvSpPr>
              <p:cNvPr id="15408" name="Line 48"/>
              <p:cNvSpPr>
                <a:spLocks noChangeShapeType="1"/>
              </p:cNvSpPr>
              <p:nvPr/>
            </p:nvSpPr>
            <p:spPr bwMode="auto">
              <a:xfrm flipV="1">
                <a:off x="3072" y="384"/>
                <a:ext cx="0" cy="240"/>
              </a:xfrm>
              <a:prstGeom prst="line">
                <a:avLst/>
              </a:prstGeom>
              <a:noFill/>
              <a:ln w="9525">
                <a:solidFill>
                  <a:srgbClr val="0033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15409" name="Group 49"/>
            <p:cNvGrpSpPr>
              <a:grpSpLocks/>
            </p:cNvGrpSpPr>
            <p:nvPr/>
          </p:nvGrpSpPr>
          <p:grpSpPr bwMode="auto">
            <a:xfrm>
              <a:off x="3312" y="2352"/>
              <a:ext cx="1968" cy="674"/>
              <a:chOff x="3312" y="192"/>
              <a:chExt cx="1968" cy="674"/>
            </a:xfrm>
          </p:grpSpPr>
          <p:sp>
            <p:nvSpPr>
              <p:cNvPr id="15410" name="Text Box 50"/>
              <p:cNvSpPr txBox="1">
                <a:spLocks noChangeArrowheads="1"/>
              </p:cNvSpPr>
              <p:nvPr/>
            </p:nvSpPr>
            <p:spPr bwMode="auto">
              <a:xfrm>
                <a:off x="3408" y="192"/>
                <a:ext cx="1872" cy="6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600">
                    <a:solidFill>
                      <a:srgbClr val="003399"/>
                    </a:solidFill>
                  </a:rPr>
                  <a:t>Per effetto del miglioramento tecnologico (progresso tecnico) l’impresa fa profitti più alti  aumentando laproduzione</a:t>
                </a:r>
              </a:p>
            </p:txBody>
          </p:sp>
          <p:sp>
            <p:nvSpPr>
              <p:cNvPr id="15411" name="AutoShape 51"/>
              <p:cNvSpPr>
                <a:spLocks/>
              </p:cNvSpPr>
              <p:nvPr/>
            </p:nvSpPr>
            <p:spPr bwMode="auto">
              <a:xfrm>
                <a:off x="3312" y="192"/>
                <a:ext cx="144" cy="672"/>
              </a:xfrm>
              <a:prstGeom prst="leftBrace">
                <a:avLst>
                  <a:gd name="adj1" fmla="val 38889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609600" y="228600"/>
            <a:ext cx="52625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i="0"/>
              <a:t>La rappresentazione grafica della funzione di Offerta S</a:t>
            </a:r>
            <a:r>
              <a:rPr lang="it-IT" altLang="it-IT" baseline="-25000"/>
              <a:t>i</a:t>
            </a:r>
          </a:p>
        </p:txBody>
      </p:sp>
      <p:grpSp>
        <p:nvGrpSpPr>
          <p:cNvPr id="16437" name="Group 53"/>
          <p:cNvGrpSpPr>
            <a:grpSpLocks/>
          </p:cNvGrpSpPr>
          <p:nvPr/>
        </p:nvGrpSpPr>
        <p:grpSpPr bwMode="auto">
          <a:xfrm>
            <a:off x="2819400" y="2057400"/>
            <a:ext cx="2779713" cy="1892300"/>
            <a:chOff x="1776" y="1296"/>
            <a:chExt cx="1751" cy="1192"/>
          </a:xfrm>
        </p:grpSpPr>
        <p:sp>
          <p:nvSpPr>
            <p:cNvPr id="16409" name="Line 25"/>
            <p:cNvSpPr>
              <a:spLocks noChangeShapeType="1"/>
            </p:cNvSpPr>
            <p:nvPr/>
          </p:nvSpPr>
          <p:spPr bwMode="auto">
            <a:xfrm flipH="1">
              <a:off x="1776" y="1440"/>
              <a:ext cx="1536" cy="1048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410" name="Text Box 26"/>
            <p:cNvSpPr txBox="1">
              <a:spLocks noChangeArrowheads="1"/>
            </p:cNvSpPr>
            <p:nvPr/>
          </p:nvSpPr>
          <p:spPr bwMode="auto">
            <a:xfrm flipH="1">
              <a:off x="3312" y="1296"/>
              <a:ext cx="21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/>
                <a:t>S</a:t>
              </a:r>
              <a:r>
                <a:rPr lang="it-IT" altLang="it-IT" baseline="-25000"/>
                <a:t>i</a:t>
              </a:r>
            </a:p>
          </p:txBody>
        </p:sp>
      </p:grpSp>
      <p:grpSp>
        <p:nvGrpSpPr>
          <p:cNvPr id="16412" name="Group 28"/>
          <p:cNvGrpSpPr>
            <a:grpSpLocks/>
          </p:cNvGrpSpPr>
          <p:nvPr/>
        </p:nvGrpSpPr>
        <p:grpSpPr bwMode="auto">
          <a:xfrm>
            <a:off x="1676400" y="1371600"/>
            <a:ext cx="4587875" cy="3719513"/>
            <a:chOff x="1056" y="864"/>
            <a:chExt cx="2890" cy="2343"/>
          </a:xfrm>
        </p:grpSpPr>
        <p:sp>
          <p:nvSpPr>
            <p:cNvPr id="16413" name="Line 29"/>
            <p:cNvSpPr>
              <a:spLocks noChangeShapeType="1"/>
            </p:cNvSpPr>
            <p:nvPr/>
          </p:nvSpPr>
          <p:spPr bwMode="auto">
            <a:xfrm>
              <a:off x="1344" y="912"/>
              <a:ext cx="0" cy="20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414" name="Line 30"/>
            <p:cNvSpPr>
              <a:spLocks noChangeShapeType="1"/>
            </p:cNvSpPr>
            <p:nvPr/>
          </p:nvSpPr>
          <p:spPr bwMode="auto">
            <a:xfrm>
              <a:off x="1344" y="2976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415" name="Text Box 31"/>
            <p:cNvSpPr txBox="1">
              <a:spLocks noChangeArrowheads="1"/>
            </p:cNvSpPr>
            <p:nvPr/>
          </p:nvSpPr>
          <p:spPr bwMode="auto">
            <a:xfrm>
              <a:off x="1056" y="864"/>
              <a:ext cx="2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P</a:t>
              </a:r>
            </a:p>
          </p:txBody>
        </p:sp>
        <p:sp>
          <p:nvSpPr>
            <p:cNvPr id="16416" name="Text Box 32"/>
            <p:cNvSpPr txBox="1">
              <a:spLocks noChangeArrowheads="1"/>
            </p:cNvSpPr>
            <p:nvPr/>
          </p:nvSpPr>
          <p:spPr bwMode="auto">
            <a:xfrm>
              <a:off x="3648" y="2976"/>
              <a:ext cx="2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Q</a:t>
              </a:r>
            </a:p>
          </p:txBody>
        </p:sp>
      </p:grpSp>
      <p:grpSp>
        <p:nvGrpSpPr>
          <p:cNvPr id="16434" name="Group 50"/>
          <p:cNvGrpSpPr>
            <a:grpSpLocks/>
          </p:cNvGrpSpPr>
          <p:nvPr/>
        </p:nvGrpSpPr>
        <p:grpSpPr bwMode="auto">
          <a:xfrm>
            <a:off x="5105400" y="2438400"/>
            <a:ext cx="3800475" cy="1946275"/>
            <a:chOff x="3216" y="1536"/>
            <a:chExt cx="2394" cy="1226"/>
          </a:xfrm>
        </p:grpSpPr>
        <p:sp>
          <p:nvSpPr>
            <p:cNvPr id="16425" name="Text Box 41"/>
            <p:cNvSpPr txBox="1">
              <a:spLocks noChangeArrowheads="1"/>
            </p:cNvSpPr>
            <p:nvPr/>
          </p:nvSpPr>
          <p:spPr bwMode="auto">
            <a:xfrm>
              <a:off x="3216" y="2160"/>
              <a:ext cx="2394" cy="602"/>
            </a:xfrm>
            <a:prstGeom prst="rect">
              <a:avLst/>
            </a:prstGeom>
            <a:noFill/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/>
                <a:t>S</a:t>
              </a:r>
              <a:r>
                <a:rPr lang="it-IT" altLang="it-IT" baseline="-25000"/>
                <a:t>i</a:t>
              </a:r>
              <a:r>
                <a:rPr lang="it-IT" altLang="it-IT" sz="2400" i="0"/>
                <a:t> : </a:t>
              </a:r>
              <a:r>
                <a:rPr lang="it-IT" altLang="it-IT" sz="1600" i="0"/>
                <a:t>l’insieme delle combinazioni di prezzo e quantità che realizzano l’obiettivo di massimo profitto dell’impresa</a:t>
              </a:r>
              <a:endParaRPr lang="it-IT" altLang="it-IT" sz="2400" i="0"/>
            </a:p>
          </p:txBody>
        </p:sp>
        <p:sp>
          <p:nvSpPr>
            <p:cNvPr id="16429" name="Line 45"/>
            <p:cNvSpPr>
              <a:spLocks noChangeShapeType="1"/>
            </p:cNvSpPr>
            <p:nvPr/>
          </p:nvSpPr>
          <p:spPr bwMode="auto">
            <a:xfrm flipH="1" flipV="1">
              <a:off x="3360" y="1536"/>
              <a:ext cx="912" cy="624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6436" name="Group 52"/>
          <p:cNvGrpSpPr>
            <a:grpSpLocks/>
          </p:cNvGrpSpPr>
          <p:nvPr/>
        </p:nvGrpSpPr>
        <p:grpSpPr bwMode="auto">
          <a:xfrm>
            <a:off x="1524000" y="3124200"/>
            <a:ext cx="2133600" cy="2119313"/>
            <a:chOff x="960" y="1968"/>
            <a:chExt cx="1344" cy="1335"/>
          </a:xfrm>
        </p:grpSpPr>
        <p:sp>
          <p:nvSpPr>
            <p:cNvPr id="16419" name="Text Box 35"/>
            <p:cNvSpPr txBox="1">
              <a:spLocks noChangeArrowheads="1"/>
            </p:cNvSpPr>
            <p:nvPr/>
          </p:nvSpPr>
          <p:spPr bwMode="auto">
            <a:xfrm>
              <a:off x="960" y="2064"/>
              <a:ext cx="2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P</a:t>
              </a:r>
              <a:r>
                <a:rPr lang="it-IT" altLang="it-IT" baseline="-25000">
                  <a:latin typeface="Bookman Old Style" pitchFamily="18" charset="0"/>
                </a:rPr>
                <a:t>1</a:t>
              </a:r>
              <a:endParaRPr lang="it-IT" altLang="it-IT">
                <a:latin typeface="Bookman Old Style" pitchFamily="18" charset="0"/>
              </a:endParaRPr>
            </a:p>
          </p:txBody>
        </p:sp>
        <p:sp>
          <p:nvSpPr>
            <p:cNvPr id="16420" name="Text Box 36"/>
            <p:cNvSpPr txBox="1">
              <a:spLocks noChangeArrowheads="1"/>
            </p:cNvSpPr>
            <p:nvPr/>
          </p:nvSpPr>
          <p:spPr bwMode="auto">
            <a:xfrm>
              <a:off x="2016" y="3072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Q</a:t>
              </a:r>
              <a:r>
                <a:rPr lang="it-IT" altLang="it-IT" baseline="-25000">
                  <a:latin typeface="Bookman Old Style" pitchFamily="18" charset="0"/>
                </a:rPr>
                <a:t>1</a:t>
              </a:r>
              <a:endParaRPr lang="it-IT" altLang="it-IT">
                <a:latin typeface="Bookman Old Style" pitchFamily="18" charset="0"/>
              </a:endParaRPr>
            </a:p>
          </p:txBody>
        </p:sp>
        <p:sp>
          <p:nvSpPr>
            <p:cNvPr id="16427" name="Text Box 43"/>
            <p:cNvSpPr txBox="1">
              <a:spLocks noChangeArrowheads="1"/>
            </p:cNvSpPr>
            <p:nvPr/>
          </p:nvSpPr>
          <p:spPr bwMode="auto">
            <a:xfrm>
              <a:off x="1968" y="1968"/>
              <a:ext cx="2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A</a:t>
              </a:r>
            </a:p>
          </p:txBody>
        </p:sp>
        <p:sp>
          <p:nvSpPr>
            <p:cNvPr id="16430" name="Line 46"/>
            <p:cNvSpPr>
              <a:spLocks noChangeShapeType="1"/>
            </p:cNvSpPr>
            <p:nvPr/>
          </p:nvSpPr>
          <p:spPr bwMode="auto">
            <a:xfrm>
              <a:off x="1344" y="2208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431" name="Line 47"/>
            <p:cNvSpPr>
              <a:spLocks noChangeShapeType="1"/>
            </p:cNvSpPr>
            <p:nvPr/>
          </p:nvSpPr>
          <p:spPr bwMode="auto">
            <a:xfrm>
              <a:off x="2160" y="2208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6435" name="Group 51"/>
          <p:cNvGrpSpPr>
            <a:grpSpLocks/>
          </p:cNvGrpSpPr>
          <p:nvPr/>
        </p:nvGrpSpPr>
        <p:grpSpPr bwMode="auto">
          <a:xfrm>
            <a:off x="1524000" y="2133600"/>
            <a:ext cx="3810000" cy="3033713"/>
            <a:chOff x="960" y="1344"/>
            <a:chExt cx="2400" cy="1911"/>
          </a:xfrm>
        </p:grpSpPr>
        <p:sp>
          <p:nvSpPr>
            <p:cNvPr id="16421" name="Text Box 37"/>
            <p:cNvSpPr txBox="1">
              <a:spLocks noChangeArrowheads="1"/>
            </p:cNvSpPr>
            <p:nvPr/>
          </p:nvSpPr>
          <p:spPr bwMode="auto">
            <a:xfrm>
              <a:off x="960" y="1488"/>
              <a:ext cx="2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P</a:t>
              </a:r>
              <a:r>
                <a:rPr lang="it-IT" altLang="it-IT" baseline="-25000">
                  <a:latin typeface="Bookman Old Style" pitchFamily="18" charset="0"/>
                </a:rPr>
                <a:t>2</a:t>
              </a:r>
              <a:endParaRPr lang="it-IT" altLang="it-IT">
                <a:latin typeface="Bookman Old Style" pitchFamily="18" charset="0"/>
              </a:endParaRPr>
            </a:p>
          </p:txBody>
        </p:sp>
        <p:sp>
          <p:nvSpPr>
            <p:cNvPr id="16423" name="Text Box 39"/>
            <p:cNvSpPr txBox="1">
              <a:spLocks noChangeArrowheads="1"/>
            </p:cNvSpPr>
            <p:nvPr/>
          </p:nvSpPr>
          <p:spPr bwMode="auto">
            <a:xfrm>
              <a:off x="2976" y="3024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Q</a:t>
              </a:r>
              <a:r>
                <a:rPr lang="it-IT" altLang="it-IT" baseline="-25000">
                  <a:latin typeface="Bookman Old Style" pitchFamily="18" charset="0"/>
                </a:rPr>
                <a:t>2</a:t>
              </a:r>
              <a:endParaRPr lang="it-IT" altLang="it-IT">
                <a:latin typeface="Bookman Old Style" pitchFamily="18" charset="0"/>
              </a:endParaRPr>
            </a:p>
          </p:txBody>
        </p:sp>
        <p:sp>
          <p:nvSpPr>
            <p:cNvPr id="16428" name="Text Box 44"/>
            <p:cNvSpPr txBox="1">
              <a:spLocks noChangeArrowheads="1"/>
            </p:cNvSpPr>
            <p:nvPr/>
          </p:nvSpPr>
          <p:spPr bwMode="auto">
            <a:xfrm>
              <a:off x="2928" y="1344"/>
              <a:ext cx="2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B</a:t>
              </a:r>
            </a:p>
          </p:txBody>
        </p:sp>
        <p:sp>
          <p:nvSpPr>
            <p:cNvPr id="16432" name="Line 48"/>
            <p:cNvSpPr>
              <a:spLocks noChangeShapeType="1"/>
            </p:cNvSpPr>
            <p:nvPr/>
          </p:nvSpPr>
          <p:spPr bwMode="auto">
            <a:xfrm>
              <a:off x="1344" y="1584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433" name="Line 49"/>
            <p:cNvSpPr>
              <a:spLocks noChangeShapeType="1"/>
            </p:cNvSpPr>
            <p:nvPr/>
          </p:nvSpPr>
          <p:spPr bwMode="auto">
            <a:xfrm>
              <a:off x="3120" y="1584"/>
              <a:ext cx="0" cy="13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6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6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90" name="Text Box 58"/>
          <p:cNvSpPr txBox="1">
            <a:spLocks noChangeArrowheads="1"/>
          </p:cNvSpPr>
          <p:nvPr/>
        </p:nvSpPr>
        <p:spPr bwMode="auto">
          <a:xfrm>
            <a:off x="1981200" y="533400"/>
            <a:ext cx="5681663" cy="107950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 b="1" i="0" u="sng">
                <a:solidFill>
                  <a:srgbClr val="008000"/>
                </a:solidFill>
                <a:latin typeface="Bookman Old Style" pitchFamily="18" charset="0"/>
              </a:rPr>
              <a:t>Spostamenti lungo la curva</a:t>
            </a:r>
            <a:r>
              <a:rPr lang="it-IT" altLang="it-IT" sz="1600" i="0" u="sng">
                <a:latin typeface="Bookman Old Style" pitchFamily="18" charset="0"/>
              </a:rPr>
              <a:t> (dal punto </a:t>
            </a:r>
            <a:r>
              <a:rPr lang="it-IT" altLang="it-IT" sz="1600" u="sng">
                <a:latin typeface="Bookman Old Style" pitchFamily="18" charset="0"/>
              </a:rPr>
              <a:t>A</a:t>
            </a:r>
            <a:r>
              <a:rPr lang="it-IT" altLang="it-IT" sz="1600" i="0" u="sng">
                <a:latin typeface="Bookman Old Style" pitchFamily="18" charset="0"/>
              </a:rPr>
              <a:t> al punto </a:t>
            </a:r>
            <a:r>
              <a:rPr lang="it-IT" altLang="it-IT" sz="1600" u="sng">
                <a:latin typeface="Bookman Old Style" pitchFamily="18" charset="0"/>
              </a:rPr>
              <a:t>B</a:t>
            </a:r>
            <a:r>
              <a:rPr lang="it-IT" altLang="it-IT" sz="1600" i="0" u="sng">
                <a:latin typeface="Bookman Old Style" pitchFamily="18" charset="0"/>
              </a:rPr>
              <a:t>)</a:t>
            </a:r>
          </a:p>
          <a:p>
            <a:r>
              <a:rPr lang="it-IT" altLang="it-IT" sz="1600" i="0">
                <a:latin typeface="Bookman Old Style" pitchFamily="18" charset="0"/>
              </a:rPr>
              <a:t>Come varia la quantità offerta al variare del prezzo </a:t>
            </a:r>
            <a:r>
              <a:rPr lang="it-IT" altLang="it-IT" sz="1600" b="1" i="0" u="sng">
                <a:solidFill>
                  <a:srgbClr val="008000"/>
                </a:solidFill>
                <a:latin typeface="Bookman Old Style" pitchFamily="18" charset="0"/>
              </a:rPr>
              <a:t>dati</a:t>
            </a:r>
            <a:r>
              <a:rPr lang="it-IT" altLang="it-IT" sz="1600" i="0">
                <a:latin typeface="Bookman Old Style" pitchFamily="18" charset="0"/>
              </a:rPr>
              <a:t> gli altri fattori (vincoli) che condizionano la scelta dell’impresa</a:t>
            </a:r>
          </a:p>
        </p:txBody>
      </p:sp>
      <p:sp>
        <p:nvSpPr>
          <p:cNvPr id="18491" name="Text Box 59"/>
          <p:cNvSpPr txBox="1">
            <a:spLocks noChangeArrowheads="1"/>
          </p:cNvSpPr>
          <p:nvPr/>
        </p:nvSpPr>
        <p:spPr bwMode="auto">
          <a:xfrm>
            <a:off x="1981200" y="1981200"/>
            <a:ext cx="5681663" cy="107950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 b="1" i="0" u="sng">
                <a:solidFill>
                  <a:srgbClr val="008000"/>
                </a:solidFill>
                <a:latin typeface="Bookman Old Style" pitchFamily="18" charset="0"/>
              </a:rPr>
              <a:t>Spostamenti della curva</a:t>
            </a:r>
            <a:r>
              <a:rPr lang="it-IT" altLang="it-IT" sz="1600" i="0" u="sng">
                <a:latin typeface="Bookman Old Style" pitchFamily="18" charset="0"/>
              </a:rPr>
              <a:t> </a:t>
            </a:r>
          </a:p>
          <a:p>
            <a:r>
              <a:rPr lang="it-IT" altLang="it-IT" sz="1600" i="0">
                <a:latin typeface="Bookman Old Style" pitchFamily="18" charset="0"/>
              </a:rPr>
              <a:t>Come varia la quantità offerta al variare di uno dei fattori (diversi dal prezzo) che influenza la decisione di produzione per ogni dato livello di prezzo</a:t>
            </a:r>
          </a:p>
        </p:txBody>
      </p:sp>
      <p:grpSp>
        <p:nvGrpSpPr>
          <p:cNvPr id="18492" name="Group 60"/>
          <p:cNvGrpSpPr>
            <a:grpSpLocks/>
          </p:cNvGrpSpPr>
          <p:nvPr/>
        </p:nvGrpSpPr>
        <p:grpSpPr bwMode="auto">
          <a:xfrm>
            <a:off x="2209800" y="3048000"/>
            <a:ext cx="5681663" cy="2101850"/>
            <a:chOff x="1392" y="1920"/>
            <a:chExt cx="3579" cy="1324"/>
          </a:xfrm>
        </p:grpSpPr>
        <p:sp>
          <p:nvSpPr>
            <p:cNvPr id="18493" name="Line 61"/>
            <p:cNvSpPr>
              <a:spLocks noChangeShapeType="1"/>
            </p:cNvSpPr>
            <p:nvPr/>
          </p:nvSpPr>
          <p:spPr bwMode="auto">
            <a:xfrm>
              <a:off x="3072" y="1920"/>
              <a:ext cx="0" cy="624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8494" name="Text Box 62"/>
            <p:cNvSpPr txBox="1">
              <a:spLocks noChangeArrowheads="1"/>
            </p:cNvSpPr>
            <p:nvPr/>
          </p:nvSpPr>
          <p:spPr bwMode="auto">
            <a:xfrm>
              <a:off x="1392" y="2545"/>
              <a:ext cx="3579" cy="699"/>
            </a:xfrm>
            <a:prstGeom prst="rect">
              <a:avLst/>
            </a:prstGeom>
            <a:noFill/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 i="0">
                  <a:latin typeface="Bookman Old Style" pitchFamily="18" charset="0"/>
                </a:rPr>
                <a:t>I fattori diversi dal prezzo (costi di produzione, tecnologia e aspettative) che condizionano la scelta di produzione dell’impresa determinano la </a:t>
              </a:r>
              <a:r>
                <a:rPr lang="it-IT" altLang="it-IT" sz="1600" b="1" i="0">
                  <a:solidFill>
                    <a:srgbClr val="008000"/>
                  </a:solidFill>
                  <a:latin typeface="Bookman Old Style" pitchFamily="18" charset="0"/>
                </a:rPr>
                <a:t>posizione</a:t>
              </a:r>
              <a:r>
                <a:rPr lang="it-IT" altLang="it-IT" sz="1600" i="0">
                  <a:solidFill>
                    <a:srgbClr val="008000"/>
                  </a:solidFill>
                  <a:latin typeface="Bookman Old Style" pitchFamily="18" charset="0"/>
                </a:rPr>
                <a:t> </a:t>
              </a:r>
              <a:r>
                <a:rPr lang="it-IT" altLang="it-IT" sz="1600" i="0">
                  <a:latin typeface="Bookman Old Style" pitchFamily="18" charset="0"/>
                </a:rPr>
                <a:t>della curva </a:t>
              </a:r>
              <a:r>
                <a:rPr lang="it-IT" altLang="it-IT"/>
                <a:t>D</a:t>
              </a:r>
              <a:r>
                <a:rPr lang="it-IT" altLang="it-IT" baseline="-25000"/>
                <a:t>i</a:t>
              </a:r>
              <a:r>
                <a:rPr lang="it-IT" altLang="it-IT" sz="1600" i="0">
                  <a:latin typeface="Bookman Old Style" pitchFamily="18" charset="0"/>
                </a:rPr>
                <a:t> nel piano { </a:t>
              </a:r>
              <a:r>
                <a:rPr lang="it-IT" altLang="it-IT" sz="1600">
                  <a:latin typeface="Bookman Old Style" pitchFamily="18" charset="0"/>
                </a:rPr>
                <a:t>P</a:t>
              </a:r>
              <a:r>
                <a:rPr lang="it-IT" altLang="it-IT" sz="1600" i="0">
                  <a:latin typeface="Bookman Old Style" pitchFamily="18" charset="0"/>
                </a:rPr>
                <a:t>, </a:t>
              </a:r>
              <a:r>
                <a:rPr lang="it-IT" altLang="it-IT" sz="1600">
                  <a:latin typeface="Bookman Old Style" pitchFamily="18" charset="0"/>
                </a:rPr>
                <a:t>Q</a:t>
              </a:r>
              <a:r>
                <a:rPr lang="it-IT" altLang="it-IT" sz="1600" i="0">
                  <a:latin typeface="Bookman Old Style" pitchFamily="18" charset="0"/>
                </a:rPr>
                <a:t>}</a:t>
              </a:r>
            </a:p>
          </p:txBody>
        </p:sp>
      </p:grpSp>
      <p:sp>
        <p:nvSpPr>
          <p:cNvPr id="18495" name="Text Box 63"/>
          <p:cNvSpPr txBox="1">
            <a:spLocks noChangeArrowheads="1"/>
          </p:cNvSpPr>
          <p:nvPr/>
        </p:nvSpPr>
        <p:spPr bwMode="auto">
          <a:xfrm>
            <a:off x="4038600" y="5486400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>
                <a:latin typeface="Bookman Old Style" pitchFamily="18" charset="0"/>
              </a:rPr>
              <a:t>Ad esempio</a:t>
            </a:r>
            <a:r>
              <a:rPr lang="it-IT" altLang="it-IT" sz="1600" i="0">
                <a:latin typeface="Bookman Old Style" pitchFamily="18" charset="0"/>
              </a:rPr>
              <a:t> 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91" grpId="0" animBg="1" autoUpdateAnimBg="0"/>
      <p:bldP spid="18495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538" name="Group 82"/>
          <p:cNvGrpSpPr>
            <a:grpSpLocks/>
          </p:cNvGrpSpPr>
          <p:nvPr/>
        </p:nvGrpSpPr>
        <p:grpSpPr bwMode="auto">
          <a:xfrm>
            <a:off x="2057400" y="838200"/>
            <a:ext cx="1928813" cy="2271713"/>
            <a:chOff x="1296" y="528"/>
            <a:chExt cx="1215" cy="1431"/>
          </a:xfrm>
        </p:grpSpPr>
        <p:sp>
          <p:nvSpPr>
            <p:cNvPr id="19500" name="Line 44"/>
            <p:cNvSpPr>
              <a:spLocks noChangeShapeType="1"/>
            </p:cNvSpPr>
            <p:nvPr/>
          </p:nvSpPr>
          <p:spPr bwMode="auto">
            <a:xfrm>
              <a:off x="1296" y="110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9501" name="Line 45"/>
            <p:cNvSpPr>
              <a:spLocks noChangeShapeType="1"/>
            </p:cNvSpPr>
            <p:nvPr/>
          </p:nvSpPr>
          <p:spPr bwMode="auto">
            <a:xfrm>
              <a:off x="1824" y="1104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9468" name="Text Box 12"/>
            <p:cNvSpPr txBox="1">
              <a:spLocks noChangeArrowheads="1"/>
            </p:cNvSpPr>
            <p:nvPr/>
          </p:nvSpPr>
          <p:spPr bwMode="auto">
            <a:xfrm>
              <a:off x="1680" y="1728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Q</a:t>
              </a:r>
              <a:r>
                <a:rPr lang="it-IT" altLang="it-IT" baseline="-25000">
                  <a:latin typeface="Bookman Old Style" pitchFamily="18" charset="0"/>
                </a:rPr>
                <a:t>2</a:t>
              </a:r>
              <a:endParaRPr lang="it-IT" altLang="it-IT">
                <a:latin typeface="Bookman Old Style" pitchFamily="18" charset="0"/>
              </a:endParaRPr>
            </a:p>
          </p:txBody>
        </p:sp>
        <p:sp>
          <p:nvSpPr>
            <p:cNvPr id="19470" name="Text Box 14"/>
            <p:cNvSpPr txBox="1">
              <a:spLocks noChangeArrowheads="1"/>
            </p:cNvSpPr>
            <p:nvPr/>
          </p:nvSpPr>
          <p:spPr bwMode="auto">
            <a:xfrm>
              <a:off x="1824" y="1008"/>
              <a:ext cx="2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B</a:t>
              </a:r>
            </a:p>
          </p:txBody>
        </p:sp>
        <p:grpSp>
          <p:nvGrpSpPr>
            <p:cNvPr id="19533" name="Group 77"/>
            <p:cNvGrpSpPr>
              <a:grpSpLocks/>
            </p:cNvGrpSpPr>
            <p:nvPr/>
          </p:nvGrpSpPr>
          <p:grpSpPr bwMode="auto">
            <a:xfrm>
              <a:off x="1392" y="528"/>
              <a:ext cx="1119" cy="952"/>
              <a:chOff x="1392" y="528"/>
              <a:chExt cx="1119" cy="952"/>
            </a:xfrm>
          </p:grpSpPr>
          <p:grpSp>
            <p:nvGrpSpPr>
              <p:cNvPr id="19496" name="Group 40"/>
              <p:cNvGrpSpPr>
                <a:grpSpLocks/>
              </p:cNvGrpSpPr>
              <p:nvPr/>
            </p:nvGrpSpPr>
            <p:grpSpPr bwMode="auto">
              <a:xfrm>
                <a:off x="1392" y="528"/>
                <a:ext cx="1119" cy="952"/>
                <a:chOff x="3888" y="2400"/>
                <a:chExt cx="1901" cy="1240"/>
              </a:xfrm>
            </p:grpSpPr>
            <p:sp>
              <p:nvSpPr>
                <p:cNvPr id="19497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3888" y="2592"/>
                  <a:ext cx="1536" cy="1048"/>
                </a:xfrm>
                <a:prstGeom prst="line">
                  <a:avLst/>
                </a:prstGeom>
                <a:noFill/>
                <a:ln w="28575">
                  <a:solidFill>
                    <a:srgbClr val="008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9498" name="Text Box 42"/>
                <p:cNvSpPr txBox="1">
                  <a:spLocks noChangeArrowheads="1"/>
                </p:cNvSpPr>
                <p:nvPr/>
              </p:nvSpPr>
              <p:spPr bwMode="auto">
                <a:xfrm flipH="1">
                  <a:off x="5424" y="2400"/>
                  <a:ext cx="365" cy="30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it-IT" altLang="it-IT"/>
                    <a:t>S</a:t>
                  </a:r>
                  <a:r>
                    <a:rPr lang="it-IT" altLang="it-IT" baseline="-25000"/>
                    <a:t>i</a:t>
                  </a:r>
                </a:p>
              </p:txBody>
            </p:sp>
          </p:grpSp>
          <p:sp>
            <p:nvSpPr>
              <p:cNvPr id="19499" name="Line 43"/>
              <p:cNvSpPr>
                <a:spLocks noChangeShapeType="1"/>
              </p:cNvSpPr>
              <p:nvPr/>
            </p:nvSpPr>
            <p:spPr bwMode="auto">
              <a:xfrm>
                <a:off x="1776" y="768"/>
                <a:ext cx="288" cy="48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grpSp>
        <p:nvGrpSpPr>
          <p:cNvPr id="19536" name="Group 80"/>
          <p:cNvGrpSpPr>
            <a:grpSpLocks/>
          </p:cNvGrpSpPr>
          <p:nvPr/>
        </p:nvGrpSpPr>
        <p:grpSpPr bwMode="auto">
          <a:xfrm>
            <a:off x="533400" y="685800"/>
            <a:ext cx="3276600" cy="2424113"/>
            <a:chOff x="336" y="432"/>
            <a:chExt cx="2064" cy="1527"/>
          </a:xfrm>
        </p:grpSpPr>
        <p:grpSp>
          <p:nvGrpSpPr>
            <p:cNvPr id="19475" name="Group 19"/>
            <p:cNvGrpSpPr>
              <a:grpSpLocks/>
            </p:cNvGrpSpPr>
            <p:nvPr/>
          </p:nvGrpSpPr>
          <p:grpSpPr bwMode="auto">
            <a:xfrm>
              <a:off x="864" y="528"/>
              <a:ext cx="1119" cy="952"/>
              <a:chOff x="3888" y="2400"/>
              <a:chExt cx="1901" cy="1240"/>
            </a:xfrm>
          </p:grpSpPr>
          <p:sp>
            <p:nvSpPr>
              <p:cNvPr id="19458" name="Line 2"/>
              <p:cNvSpPr>
                <a:spLocks noChangeShapeType="1"/>
              </p:cNvSpPr>
              <p:nvPr/>
            </p:nvSpPr>
            <p:spPr bwMode="auto">
              <a:xfrm flipH="1">
                <a:off x="3888" y="2592"/>
                <a:ext cx="1536" cy="1048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9459" name="Text Box 3"/>
              <p:cNvSpPr txBox="1">
                <a:spLocks noChangeArrowheads="1"/>
              </p:cNvSpPr>
              <p:nvPr/>
            </p:nvSpPr>
            <p:spPr bwMode="auto">
              <a:xfrm flipH="1">
                <a:off x="5424" y="2400"/>
                <a:ext cx="365" cy="3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/>
                  <a:t>S</a:t>
                </a:r>
                <a:r>
                  <a:rPr lang="it-IT" altLang="it-IT" baseline="-25000"/>
                  <a:t>i</a:t>
                </a:r>
              </a:p>
            </p:txBody>
          </p:sp>
        </p:grpSp>
        <p:grpSp>
          <p:nvGrpSpPr>
            <p:cNvPr id="19534" name="Group 78"/>
            <p:cNvGrpSpPr>
              <a:grpSpLocks/>
            </p:cNvGrpSpPr>
            <p:nvPr/>
          </p:nvGrpSpPr>
          <p:grpSpPr bwMode="auto">
            <a:xfrm>
              <a:off x="336" y="864"/>
              <a:ext cx="1104" cy="1095"/>
              <a:chOff x="336" y="864"/>
              <a:chExt cx="1104" cy="1095"/>
            </a:xfrm>
          </p:grpSpPr>
          <p:sp>
            <p:nvSpPr>
              <p:cNvPr id="19466" name="Text Box 10"/>
              <p:cNvSpPr txBox="1">
                <a:spLocks noChangeArrowheads="1"/>
              </p:cNvSpPr>
              <p:nvPr/>
            </p:nvSpPr>
            <p:spPr bwMode="auto">
              <a:xfrm>
                <a:off x="1152" y="1728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>
                    <a:latin typeface="Bookman Old Style" pitchFamily="18" charset="0"/>
                  </a:rPr>
                  <a:t>Q</a:t>
                </a:r>
                <a:r>
                  <a:rPr lang="it-IT" altLang="it-IT" baseline="-25000">
                    <a:latin typeface="Bookman Old Style" pitchFamily="18" charset="0"/>
                  </a:rPr>
                  <a:t>1</a:t>
                </a:r>
                <a:endParaRPr lang="it-IT" altLang="it-IT">
                  <a:latin typeface="Bookman Old Style" pitchFamily="18" charset="0"/>
                </a:endParaRPr>
              </a:p>
            </p:txBody>
          </p:sp>
          <p:sp>
            <p:nvSpPr>
              <p:cNvPr id="19465" name="Text Box 9"/>
              <p:cNvSpPr txBox="1">
                <a:spLocks noChangeArrowheads="1"/>
              </p:cNvSpPr>
              <p:nvPr/>
            </p:nvSpPr>
            <p:spPr bwMode="auto">
              <a:xfrm>
                <a:off x="336" y="960"/>
                <a:ext cx="29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>
                    <a:latin typeface="Bookman Old Style" pitchFamily="18" charset="0"/>
                  </a:rPr>
                  <a:t>P</a:t>
                </a:r>
                <a:r>
                  <a:rPr lang="it-IT" altLang="it-IT" baseline="-25000">
                    <a:latin typeface="Bookman Old Style" pitchFamily="18" charset="0"/>
                  </a:rPr>
                  <a:t>1</a:t>
                </a:r>
                <a:endParaRPr lang="it-IT" altLang="it-IT">
                  <a:latin typeface="Bookman Old Style" pitchFamily="18" charset="0"/>
                </a:endParaRPr>
              </a:p>
            </p:txBody>
          </p:sp>
          <p:sp>
            <p:nvSpPr>
              <p:cNvPr id="19469" name="Text Box 13"/>
              <p:cNvSpPr txBox="1">
                <a:spLocks noChangeArrowheads="1"/>
              </p:cNvSpPr>
              <p:nvPr/>
            </p:nvSpPr>
            <p:spPr bwMode="auto">
              <a:xfrm>
                <a:off x="1104" y="864"/>
                <a:ext cx="29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>
                    <a:latin typeface="Bookman Old Style" pitchFamily="18" charset="0"/>
                  </a:rPr>
                  <a:t>A</a:t>
                </a:r>
              </a:p>
            </p:txBody>
          </p:sp>
          <p:sp>
            <p:nvSpPr>
              <p:cNvPr id="19477" name="Line 21"/>
              <p:cNvSpPr>
                <a:spLocks noChangeShapeType="1"/>
              </p:cNvSpPr>
              <p:nvPr/>
            </p:nvSpPr>
            <p:spPr bwMode="auto">
              <a:xfrm>
                <a:off x="720" y="1104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9478" name="Line 22"/>
              <p:cNvSpPr>
                <a:spLocks noChangeShapeType="1"/>
              </p:cNvSpPr>
              <p:nvPr/>
            </p:nvSpPr>
            <p:spPr bwMode="auto">
              <a:xfrm>
                <a:off x="1296" y="1104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19460" name="Group 4"/>
            <p:cNvGrpSpPr>
              <a:grpSpLocks/>
            </p:cNvGrpSpPr>
            <p:nvPr/>
          </p:nvGrpSpPr>
          <p:grpSpPr bwMode="auto">
            <a:xfrm>
              <a:off x="528" y="432"/>
              <a:ext cx="1872" cy="1504"/>
              <a:chOff x="1056" y="864"/>
              <a:chExt cx="2890" cy="2493"/>
            </a:xfrm>
          </p:grpSpPr>
          <p:sp>
            <p:nvSpPr>
              <p:cNvPr id="19461" name="Line 5"/>
              <p:cNvSpPr>
                <a:spLocks noChangeShapeType="1"/>
              </p:cNvSpPr>
              <p:nvPr/>
            </p:nvSpPr>
            <p:spPr bwMode="auto">
              <a:xfrm>
                <a:off x="1344" y="912"/>
                <a:ext cx="0" cy="20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9462" name="Line 6"/>
              <p:cNvSpPr>
                <a:spLocks noChangeShapeType="1"/>
              </p:cNvSpPr>
              <p:nvPr/>
            </p:nvSpPr>
            <p:spPr bwMode="auto">
              <a:xfrm>
                <a:off x="1344" y="2976"/>
                <a:ext cx="2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9463" name="Text Box 7"/>
              <p:cNvSpPr txBox="1">
                <a:spLocks noChangeArrowheads="1"/>
              </p:cNvSpPr>
              <p:nvPr/>
            </p:nvSpPr>
            <p:spPr bwMode="auto">
              <a:xfrm>
                <a:off x="1056" y="864"/>
                <a:ext cx="299" cy="3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>
                    <a:latin typeface="Bookman Old Style" pitchFamily="18" charset="0"/>
                  </a:rPr>
                  <a:t>P</a:t>
                </a:r>
              </a:p>
            </p:txBody>
          </p:sp>
          <p:sp>
            <p:nvSpPr>
              <p:cNvPr id="19464" name="Text Box 8"/>
              <p:cNvSpPr txBox="1">
                <a:spLocks noChangeArrowheads="1"/>
              </p:cNvSpPr>
              <p:nvPr/>
            </p:nvSpPr>
            <p:spPr bwMode="auto">
              <a:xfrm>
                <a:off x="3647" y="2974"/>
                <a:ext cx="299" cy="3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>
                    <a:latin typeface="Bookman Old Style" pitchFamily="18" charset="0"/>
                  </a:rPr>
                  <a:t>Q</a:t>
                </a:r>
              </a:p>
            </p:txBody>
          </p:sp>
        </p:grpSp>
      </p:grpSp>
      <p:grpSp>
        <p:nvGrpSpPr>
          <p:cNvPr id="19539" name="Group 83"/>
          <p:cNvGrpSpPr>
            <a:grpSpLocks/>
          </p:cNvGrpSpPr>
          <p:nvPr/>
        </p:nvGrpSpPr>
        <p:grpSpPr bwMode="auto">
          <a:xfrm>
            <a:off x="4572000" y="609600"/>
            <a:ext cx="4206875" cy="2009775"/>
            <a:chOff x="2880" y="384"/>
            <a:chExt cx="2650" cy="1266"/>
          </a:xfrm>
        </p:grpSpPr>
        <p:sp>
          <p:nvSpPr>
            <p:cNvPr id="19502" name="Text Box 46"/>
            <p:cNvSpPr txBox="1">
              <a:spLocks noChangeArrowheads="1"/>
            </p:cNvSpPr>
            <p:nvPr/>
          </p:nvSpPr>
          <p:spPr bwMode="auto">
            <a:xfrm>
              <a:off x="2880" y="1056"/>
              <a:ext cx="2650" cy="5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400" b="1" i="0">
                  <a:solidFill>
                    <a:srgbClr val="008000"/>
                  </a:solidFill>
                  <a:latin typeface="Bookman Old Style" pitchFamily="18" charset="0"/>
                </a:rPr>
                <a:t>Shock positivo sulla tecnologia</a:t>
              </a:r>
              <a:r>
                <a:rPr lang="it-IT" altLang="it-IT" sz="1400" i="0">
                  <a:latin typeface="Bookman Old Style" pitchFamily="18" charset="0"/>
                </a:rPr>
                <a:t>. L’impresa aumenta i propri profitti producendo maggiori quantità di bene per ogni livello di prezzo: la curva si sposta verso destra.</a:t>
              </a:r>
              <a:endParaRPr lang="it-IT" altLang="it-IT" sz="1600" i="0">
                <a:latin typeface="Bookman Old Style" pitchFamily="18" charset="0"/>
              </a:endParaRPr>
            </a:p>
          </p:txBody>
        </p:sp>
        <p:sp>
          <p:nvSpPr>
            <p:cNvPr id="19503" name="Text Box 47"/>
            <p:cNvSpPr txBox="1">
              <a:spLocks noChangeArrowheads="1"/>
            </p:cNvSpPr>
            <p:nvPr/>
          </p:nvSpPr>
          <p:spPr bwMode="auto">
            <a:xfrm>
              <a:off x="2880" y="384"/>
              <a:ext cx="2650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400" i="0">
                  <a:latin typeface="Bookman Old Style" pitchFamily="18" charset="0"/>
                </a:rPr>
                <a:t>Viene inventato un nuovo tipo di robot industriale capace di operazioni complesse</a:t>
              </a:r>
            </a:p>
          </p:txBody>
        </p:sp>
      </p:grpSp>
      <p:grpSp>
        <p:nvGrpSpPr>
          <p:cNvPr id="19548" name="Group 92"/>
          <p:cNvGrpSpPr>
            <a:grpSpLocks/>
          </p:cNvGrpSpPr>
          <p:nvPr/>
        </p:nvGrpSpPr>
        <p:grpSpPr bwMode="auto">
          <a:xfrm>
            <a:off x="762000" y="3505200"/>
            <a:ext cx="3224213" cy="2500313"/>
            <a:chOff x="480" y="2208"/>
            <a:chExt cx="2031" cy="1575"/>
          </a:xfrm>
        </p:grpSpPr>
        <p:grpSp>
          <p:nvGrpSpPr>
            <p:cNvPr id="19504" name="Group 48"/>
            <p:cNvGrpSpPr>
              <a:grpSpLocks/>
            </p:cNvGrpSpPr>
            <p:nvPr/>
          </p:nvGrpSpPr>
          <p:grpSpPr bwMode="auto">
            <a:xfrm>
              <a:off x="624" y="2208"/>
              <a:ext cx="1872" cy="1504"/>
              <a:chOff x="1056" y="864"/>
              <a:chExt cx="2890" cy="2493"/>
            </a:xfrm>
          </p:grpSpPr>
          <p:sp>
            <p:nvSpPr>
              <p:cNvPr id="19505" name="Line 49"/>
              <p:cNvSpPr>
                <a:spLocks noChangeShapeType="1"/>
              </p:cNvSpPr>
              <p:nvPr/>
            </p:nvSpPr>
            <p:spPr bwMode="auto">
              <a:xfrm>
                <a:off x="1344" y="912"/>
                <a:ext cx="0" cy="20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9506" name="Line 50"/>
              <p:cNvSpPr>
                <a:spLocks noChangeShapeType="1"/>
              </p:cNvSpPr>
              <p:nvPr/>
            </p:nvSpPr>
            <p:spPr bwMode="auto">
              <a:xfrm>
                <a:off x="1344" y="2976"/>
                <a:ext cx="2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9507" name="Text Box 51"/>
              <p:cNvSpPr txBox="1">
                <a:spLocks noChangeArrowheads="1"/>
              </p:cNvSpPr>
              <p:nvPr/>
            </p:nvSpPr>
            <p:spPr bwMode="auto">
              <a:xfrm>
                <a:off x="1056" y="864"/>
                <a:ext cx="299" cy="3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>
                    <a:latin typeface="Bookman Old Style" pitchFamily="18" charset="0"/>
                  </a:rPr>
                  <a:t>P</a:t>
                </a:r>
              </a:p>
            </p:txBody>
          </p:sp>
          <p:sp>
            <p:nvSpPr>
              <p:cNvPr id="19508" name="Text Box 52"/>
              <p:cNvSpPr txBox="1">
                <a:spLocks noChangeArrowheads="1"/>
              </p:cNvSpPr>
              <p:nvPr/>
            </p:nvSpPr>
            <p:spPr bwMode="auto">
              <a:xfrm>
                <a:off x="3647" y="2974"/>
                <a:ext cx="299" cy="3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>
                    <a:latin typeface="Bookman Old Style" pitchFamily="18" charset="0"/>
                  </a:rPr>
                  <a:t>Q</a:t>
                </a:r>
              </a:p>
            </p:txBody>
          </p:sp>
        </p:grpSp>
        <p:grpSp>
          <p:nvGrpSpPr>
            <p:cNvPr id="19546" name="Group 90"/>
            <p:cNvGrpSpPr>
              <a:grpSpLocks/>
            </p:cNvGrpSpPr>
            <p:nvPr/>
          </p:nvGrpSpPr>
          <p:grpSpPr bwMode="auto">
            <a:xfrm>
              <a:off x="480" y="2352"/>
              <a:ext cx="2031" cy="1431"/>
              <a:chOff x="480" y="2352"/>
              <a:chExt cx="2031" cy="1431"/>
            </a:xfrm>
          </p:grpSpPr>
          <p:grpSp>
            <p:nvGrpSpPr>
              <p:cNvPr id="19545" name="Group 89"/>
              <p:cNvGrpSpPr>
                <a:grpSpLocks/>
              </p:cNvGrpSpPr>
              <p:nvPr/>
            </p:nvGrpSpPr>
            <p:grpSpPr bwMode="auto">
              <a:xfrm>
                <a:off x="480" y="2352"/>
                <a:ext cx="2031" cy="1431"/>
                <a:chOff x="480" y="2352"/>
                <a:chExt cx="2031" cy="1431"/>
              </a:xfrm>
            </p:grpSpPr>
            <p:sp>
              <p:nvSpPr>
                <p:cNvPr id="19517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872" y="2832"/>
                  <a:ext cx="298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>
                      <a:latin typeface="Bookman Old Style" pitchFamily="18" charset="0"/>
                    </a:rPr>
                    <a:t>A</a:t>
                  </a:r>
                </a:p>
              </p:txBody>
            </p:sp>
            <p:grpSp>
              <p:nvGrpSpPr>
                <p:cNvPr id="19543" name="Group 87"/>
                <p:cNvGrpSpPr>
                  <a:grpSpLocks/>
                </p:cNvGrpSpPr>
                <p:nvPr/>
              </p:nvGrpSpPr>
              <p:grpSpPr bwMode="auto">
                <a:xfrm>
                  <a:off x="480" y="2352"/>
                  <a:ext cx="2031" cy="1431"/>
                  <a:chOff x="480" y="2352"/>
                  <a:chExt cx="2031" cy="1431"/>
                </a:xfrm>
              </p:grpSpPr>
              <p:grpSp>
                <p:nvGrpSpPr>
                  <p:cNvPr id="19509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1392" y="2352"/>
                    <a:ext cx="1119" cy="952"/>
                    <a:chOff x="3888" y="2400"/>
                    <a:chExt cx="1901" cy="1240"/>
                  </a:xfrm>
                </p:grpSpPr>
                <p:sp>
                  <p:nvSpPr>
                    <p:cNvPr id="19510" name="Line 54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3888" y="2592"/>
                      <a:ext cx="1536" cy="1048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19511" name="Text Box 55"/>
                    <p:cNvSpPr txBox="1">
                      <a:spLocks noChangeArrowheads="1"/>
                    </p:cNvSpPr>
                    <p:nvPr/>
                  </p:nvSpPr>
                  <p:spPr bwMode="auto">
                    <a:xfrm flipH="1">
                      <a:off x="5424" y="2400"/>
                      <a:ext cx="365" cy="30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t-IT" altLang="it-IT"/>
                        <a:t>S</a:t>
                      </a:r>
                      <a:r>
                        <a:rPr lang="it-IT" altLang="it-IT" baseline="-25000"/>
                        <a:t>i</a:t>
                      </a:r>
                    </a:p>
                  </p:txBody>
                </p:sp>
              </p:grpSp>
              <p:sp>
                <p:nvSpPr>
                  <p:cNvPr id="19515" name="Text Box 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76" y="3552"/>
                    <a:ext cx="288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>
                        <a:latin typeface="Bookman Old Style" pitchFamily="18" charset="0"/>
                      </a:rPr>
                      <a:t>Q</a:t>
                    </a:r>
                    <a:r>
                      <a:rPr lang="it-IT" altLang="it-IT" baseline="-25000">
                        <a:latin typeface="Bookman Old Style" pitchFamily="18" charset="0"/>
                      </a:rPr>
                      <a:t>1</a:t>
                    </a:r>
                    <a:endParaRPr lang="it-IT" altLang="it-IT">
                      <a:latin typeface="Bookman Old Style" pitchFamily="18" charset="0"/>
                    </a:endParaRPr>
                  </a:p>
                </p:txBody>
              </p:sp>
              <p:sp>
                <p:nvSpPr>
                  <p:cNvPr id="19519" name="Text Box 6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" y="2736"/>
                    <a:ext cx="298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>
                        <a:latin typeface="Bookman Old Style" pitchFamily="18" charset="0"/>
                      </a:rPr>
                      <a:t>P</a:t>
                    </a:r>
                    <a:r>
                      <a:rPr lang="it-IT" altLang="it-IT" baseline="-25000">
                        <a:latin typeface="Bookman Old Style" pitchFamily="18" charset="0"/>
                      </a:rPr>
                      <a:t>1</a:t>
                    </a:r>
                    <a:endParaRPr lang="it-IT" altLang="it-IT">
                      <a:latin typeface="Bookman Old Style" pitchFamily="18" charset="0"/>
                    </a:endParaRPr>
                  </a:p>
                </p:txBody>
              </p:sp>
              <p:sp>
                <p:nvSpPr>
                  <p:cNvPr id="19525" name="Line 69"/>
                  <p:cNvSpPr>
                    <a:spLocks noChangeShapeType="1"/>
                  </p:cNvSpPr>
                  <p:nvPr/>
                </p:nvSpPr>
                <p:spPr bwMode="auto">
                  <a:xfrm>
                    <a:off x="816" y="2880"/>
                    <a:ext cx="1056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</p:grpSp>
          </p:grpSp>
          <p:sp>
            <p:nvSpPr>
              <p:cNvPr id="19526" name="Line 70"/>
              <p:cNvSpPr>
                <a:spLocks noChangeShapeType="1"/>
              </p:cNvSpPr>
              <p:nvPr/>
            </p:nvSpPr>
            <p:spPr bwMode="auto">
              <a:xfrm>
                <a:off x="1872" y="2880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grpSp>
        <p:nvGrpSpPr>
          <p:cNvPr id="19541" name="Group 85"/>
          <p:cNvGrpSpPr>
            <a:grpSpLocks/>
          </p:cNvGrpSpPr>
          <p:nvPr/>
        </p:nvGrpSpPr>
        <p:grpSpPr bwMode="auto">
          <a:xfrm>
            <a:off x="4648200" y="3429000"/>
            <a:ext cx="4114800" cy="2298700"/>
            <a:chOff x="2928" y="2160"/>
            <a:chExt cx="2592" cy="1448"/>
          </a:xfrm>
        </p:grpSpPr>
        <p:sp>
          <p:nvSpPr>
            <p:cNvPr id="19528" name="Text Box 72"/>
            <p:cNvSpPr txBox="1">
              <a:spLocks noChangeArrowheads="1"/>
            </p:cNvSpPr>
            <p:nvPr/>
          </p:nvSpPr>
          <p:spPr bwMode="auto">
            <a:xfrm>
              <a:off x="2976" y="2160"/>
              <a:ext cx="2139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400" i="0">
                  <a:latin typeface="Bookman Old Style" pitchFamily="18" charset="0"/>
                </a:rPr>
                <a:t>Il timore di una nuova guerra in Medio Oriente fa aumentare il prezzo del petrolio (e quindi dell’energia)</a:t>
              </a:r>
            </a:p>
          </p:txBody>
        </p:sp>
        <p:sp>
          <p:nvSpPr>
            <p:cNvPr id="19529" name="Text Box 73"/>
            <p:cNvSpPr txBox="1">
              <a:spLocks noChangeArrowheads="1"/>
            </p:cNvSpPr>
            <p:nvPr/>
          </p:nvSpPr>
          <p:spPr bwMode="auto">
            <a:xfrm>
              <a:off x="2928" y="2784"/>
              <a:ext cx="2592" cy="8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400" b="1" i="0">
                  <a:solidFill>
                    <a:srgbClr val="008000"/>
                  </a:solidFill>
                  <a:latin typeface="Bookman Old Style" pitchFamily="18" charset="0"/>
                </a:rPr>
                <a:t>Shock negativo sui costi</a:t>
              </a:r>
              <a:r>
                <a:rPr lang="it-IT" altLang="it-IT" sz="1400" i="0">
                  <a:latin typeface="Bookman Old Style" pitchFamily="18" charset="0"/>
                </a:rPr>
                <a:t>. L’impresa aumenta i propri profitti producendo minori quantità di bene per ogni livello di prezzo: la curva si sposta verso sinistra.</a:t>
              </a:r>
              <a:endParaRPr lang="it-IT" altLang="it-IT" sz="1600" i="0">
                <a:latin typeface="Bookman Old Style" pitchFamily="18" charset="0"/>
              </a:endParaRPr>
            </a:p>
            <a:p>
              <a:endParaRPr lang="it-IT" altLang="it-IT" sz="2400" i="0"/>
            </a:p>
          </p:txBody>
        </p:sp>
      </p:grpSp>
      <p:grpSp>
        <p:nvGrpSpPr>
          <p:cNvPr id="19547" name="Group 91"/>
          <p:cNvGrpSpPr>
            <a:grpSpLocks/>
          </p:cNvGrpSpPr>
          <p:nvPr/>
        </p:nvGrpSpPr>
        <p:grpSpPr bwMode="auto">
          <a:xfrm>
            <a:off x="1447800" y="3581400"/>
            <a:ext cx="1828800" cy="2424113"/>
            <a:chOff x="912" y="2256"/>
            <a:chExt cx="1152" cy="1527"/>
          </a:xfrm>
        </p:grpSpPr>
        <p:grpSp>
          <p:nvGrpSpPr>
            <p:cNvPr id="19544" name="Group 88"/>
            <p:cNvGrpSpPr>
              <a:grpSpLocks/>
            </p:cNvGrpSpPr>
            <p:nvPr/>
          </p:nvGrpSpPr>
          <p:grpSpPr bwMode="auto">
            <a:xfrm>
              <a:off x="912" y="2256"/>
              <a:ext cx="1119" cy="1527"/>
              <a:chOff x="912" y="2256"/>
              <a:chExt cx="1119" cy="1527"/>
            </a:xfrm>
          </p:grpSpPr>
          <p:sp>
            <p:nvSpPr>
              <p:cNvPr id="19527" name="Line 71"/>
              <p:cNvSpPr>
                <a:spLocks noChangeShapeType="1"/>
              </p:cNvSpPr>
              <p:nvPr/>
            </p:nvSpPr>
            <p:spPr bwMode="auto">
              <a:xfrm>
                <a:off x="1296" y="2880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9516" name="Text Box 60"/>
              <p:cNvSpPr txBox="1">
                <a:spLocks noChangeArrowheads="1"/>
              </p:cNvSpPr>
              <p:nvPr/>
            </p:nvSpPr>
            <p:spPr bwMode="auto">
              <a:xfrm>
                <a:off x="1152" y="3552"/>
                <a:ext cx="38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>
                    <a:latin typeface="Bookman Old Style" pitchFamily="18" charset="0"/>
                  </a:rPr>
                  <a:t>Q</a:t>
                </a:r>
                <a:r>
                  <a:rPr lang="it-IT" altLang="it-IT" baseline="-25000">
                    <a:latin typeface="Bookman Old Style" pitchFamily="18" charset="0"/>
                  </a:rPr>
                  <a:t>2</a:t>
                </a:r>
                <a:endParaRPr lang="it-IT" altLang="it-IT">
                  <a:latin typeface="Bookman Old Style" pitchFamily="18" charset="0"/>
                </a:endParaRPr>
              </a:p>
            </p:txBody>
          </p:sp>
          <p:sp>
            <p:nvSpPr>
              <p:cNvPr id="19518" name="Text Box 62"/>
              <p:cNvSpPr txBox="1">
                <a:spLocks noChangeArrowheads="1"/>
              </p:cNvSpPr>
              <p:nvPr/>
            </p:nvSpPr>
            <p:spPr bwMode="auto">
              <a:xfrm>
                <a:off x="1104" y="2640"/>
                <a:ext cx="29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>
                    <a:latin typeface="Bookman Old Style" pitchFamily="18" charset="0"/>
                  </a:rPr>
                  <a:t>B</a:t>
                </a:r>
              </a:p>
            </p:txBody>
          </p:sp>
          <p:grpSp>
            <p:nvGrpSpPr>
              <p:cNvPr id="19522" name="Group 66"/>
              <p:cNvGrpSpPr>
                <a:grpSpLocks/>
              </p:cNvGrpSpPr>
              <p:nvPr/>
            </p:nvGrpSpPr>
            <p:grpSpPr bwMode="auto">
              <a:xfrm>
                <a:off x="912" y="2256"/>
                <a:ext cx="1119" cy="952"/>
                <a:chOff x="3888" y="2400"/>
                <a:chExt cx="1901" cy="1240"/>
              </a:xfrm>
            </p:grpSpPr>
            <p:sp>
              <p:nvSpPr>
                <p:cNvPr id="19523" name="Line 67"/>
                <p:cNvSpPr>
                  <a:spLocks noChangeShapeType="1"/>
                </p:cNvSpPr>
                <p:nvPr/>
              </p:nvSpPr>
              <p:spPr bwMode="auto">
                <a:xfrm flipH="1">
                  <a:off x="3888" y="2592"/>
                  <a:ext cx="1536" cy="1048"/>
                </a:xfrm>
                <a:prstGeom prst="line">
                  <a:avLst/>
                </a:prstGeom>
                <a:noFill/>
                <a:ln w="28575">
                  <a:solidFill>
                    <a:srgbClr val="008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9524" name="Text Box 68"/>
                <p:cNvSpPr txBox="1">
                  <a:spLocks noChangeArrowheads="1"/>
                </p:cNvSpPr>
                <p:nvPr/>
              </p:nvSpPr>
              <p:spPr bwMode="auto">
                <a:xfrm flipH="1">
                  <a:off x="5424" y="2400"/>
                  <a:ext cx="365" cy="30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it-IT" altLang="it-IT"/>
                    <a:t>S</a:t>
                  </a:r>
                  <a:r>
                    <a:rPr lang="it-IT" altLang="it-IT" baseline="-25000"/>
                    <a:t>i</a:t>
                  </a:r>
                </a:p>
              </p:txBody>
            </p:sp>
          </p:grpSp>
        </p:grpSp>
        <p:sp>
          <p:nvSpPr>
            <p:cNvPr id="19530" name="Line 74"/>
            <p:cNvSpPr>
              <a:spLocks noChangeShapeType="1"/>
            </p:cNvSpPr>
            <p:nvPr/>
          </p:nvSpPr>
          <p:spPr bwMode="auto">
            <a:xfrm flipH="1" flipV="1">
              <a:off x="1680" y="2592"/>
              <a:ext cx="384" cy="96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9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3352800" y="3124200"/>
            <a:ext cx="2968625" cy="1158875"/>
            <a:chOff x="2112" y="1968"/>
            <a:chExt cx="1870" cy="730"/>
          </a:xfrm>
        </p:grpSpPr>
        <p:sp>
          <p:nvSpPr>
            <p:cNvPr id="3080" name="Text Box 8"/>
            <p:cNvSpPr txBox="1">
              <a:spLocks noChangeArrowheads="1"/>
            </p:cNvSpPr>
            <p:nvPr/>
          </p:nvSpPr>
          <p:spPr bwMode="auto">
            <a:xfrm>
              <a:off x="2112" y="2256"/>
              <a:ext cx="187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it-IT" altLang="it-IT" sz="2000" i="0" dirty="0"/>
                <a:t>incentivo ad ottenere </a:t>
              </a:r>
            </a:p>
            <a:p>
              <a:pPr algn="ctr"/>
              <a:r>
                <a:rPr lang="it-IT" altLang="it-IT" sz="2000" b="1" i="0" dirty="0"/>
                <a:t>POTERE DI MERCATO</a:t>
              </a:r>
            </a:p>
          </p:txBody>
        </p:sp>
        <p:sp>
          <p:nvSpPr>
            <p:cNvPr id="3082" name="AutoShape 10"/>
            <p:cNvSpPr>
              <a:spLocks noChangeArrowheads="1"/>
            </p:cNvSpPr>
            <p:nvPr/>
          </p:nvSpPr>
          <p:spPr bwMode="auto">
            <a:xfrm>
              <a:off x="2928" y="1968"/>
              <a:ext cx="192" cy="288"/>
            </a:xfrm>
            <a:prstGeom prst="downArrow">
              <a:avLst>
                <a:gd name="adj1" fmla="val 50000"/>
                <a:gd name="adj2" fmla="val 37500"/>
              </a:avLst>
            </a:prstGeom>
            <a:solidFill>
              <a:srgbClr val="FF99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it-IT" altLang="it-IT" sz="2400" i="0">
                <a:solidFill>
                  <a:srgbClr val="FF9933"/>
                </a:solidFill>
              </a:endParaRPr>
            </a:p>
          </p:txBody>
        </p:sp>
      </p:grpSp>
      <p:grpSp>
        <p:nvGrpSpPr>
          <p:cNvPr id="3090" name="Group 18"/>
          <p:cNvGrpSpPr>
            <a:grpSpLocks/>
          </p:cNvGrpSpPr>
          <p:nvPr/>
        </p:nvGrpSpPr>
        <p:grpSpPr bwMode="auto">
          <a:xfrm>
            <a:off x="1674810" y="4392294"/>
            <a:ext cx="4878390" cy="1439863"/>
            <a:chOff x="1200" y="2784"/>
            <a:chExt cx="3073" cy="907"/>
          </a:xfrm>
        </p:grpSpPr>
        <p:sp>
          <p:nvSpPr>
            <p:cNvPr id="3083" name="Text Box 11"/>
            <p:cNvSpPr txBox="1">
              <a:spLocks noChangeArrowheads="1"/>
            </p:cNvSpPr>
            <p:nvPr/>
          </p:nvSpPr>
          <p:spPr bwMode="auto">
            <a:xfrm>
              <a:off x="1200" y="3168"/>
              <a:ext cx="3073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it-IT" altLang="it-IT" sz="2400" i="0" dirty="0"/>
                <a:t>Violazione del principio di  </a:t>
              </a:r>
              <a:r>
                <a:rPr lang="it-IT" altLang="it-IT" sz="2400" i="0" dirty="0" smtClean="0"/>
                <a:t>LIBERTA</a:t>
              </a:r>
            </a:p>
            <a:p>
              <a:pPr algn="ctr"/>
              <a:r>
                <a:rPr lang="it-IT" altLang="it-IT" sz="2400" i="0" dirty="0" smtClean="0"/>
                <a:t> </a:t>
              </a:r>
              <a:r>
                <a:rPr lang="it-IT" altLang="it-IT" sz="2400" i="0" dirty="0"/>
                <a:t> </a:t>
              </a:r>
              <a:r>
                <a:rPr lang="it-IT" altLang="it-IT" sz="2400" i="0" dirty="0" smtClean="0"/>
                <a:t>ed UGUAGLIANZA</a:t>
              </a:r>
              <a:endParaRPr lang="it-IT" altLang="it-IT" sz="2400" i="0" dirty="0"/>
            </a:p>
          </p:txBody>
        </p:sp>
        <p:sp>
          <p:nvSpPr>
            <p:cNvPr id="3084" name="AutoShape 12"/>
            <p:cNvSpPr>
              <a:spLocks noChangeArrowheads="1"/>
            </p:cNvSpPr>
            <p:nvPr/>
          </p:nvSpPr>
          <p:spPr bwMode="auto">
            <a:xfrm>
              <a:off x="2928" y="2784"/>
              <a:ext cx="192" cy="336"/>
            </a:xfrm>
            <a:prstGeom prst="downArrow">
              <a:avLst>
                <a:gd name="adj1" fmla="val 50000"/>
                <a:gd name="adj2" fmla="val 437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4038600" y="228600"/>
            <a:ext cx="1163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400" i="0"/>
              <a:t>mercato</a:t>
            </a:r>
          </a:p>
        </p:txBody>
      </p:sp>
      <p:grpSp>
        <p:nvGrpSpPr>
          <p:cNvPr id="3093" name="Group 21"/>
          <p:cNvGrpSpPr>
            <a:grpSpLocks/>
          </p:cNvGrpSpPr>
          <p:nvPr/>
        </p:nvGrpSpPr>
        <p:grpSpPr bwMode="auto">
          <a:xfrm>
            <a:off x="1524000" y="457200"/>
            <a:ext cx="6024563" cy="1447800"/>
            <a:chOff x="960" y="288"/>
            <a:chExt cx="3795" cy="912"/>
          </a:xfrm>
        </p:grpSpPr>
        <p:grpSp>
          <p:nvGrpSpPr>
            <p:cNvPr id="3091" name="Group 19"/>
            <p:cNvGrpSpPr>
              <a:grpSpLocks/>
            </p:cNvGrpSpPr>
            <p:nvPr/>
          </p:nvGrpSpPr>
          <p:grpSpPr bwMode="auto">
            <a:xfrm>
              <a:off x="960" y="288"/>
              <a:ext cx="1584" cy="912"/>
              <a:chOff x="960" y="288"/>
              <a:chExt cx="1584" cy="912"/>
            </a:xfrm>
          </p:grpSpPr>
          <p:sp>
            <p:nvSpPr>
              <p:cNvPr id="3074" name="Text Box 2"/>
              <p:cNvSpPr txBox="1">
                <a:spLocks noChangeArrowheads="1"/>
              </p:cNvSpPr>
              <p:nvPr/>
            </p:nvSpPr>
            <p:spPr bwMode="auto">
              <a:xfrm>
                <a:off x="960" y="912"/>
                <a:ext cx="819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400" i="0" dirty="0"/>
                  <a:t>domanda</a:t>
                </a:r>
              </a:p>
            </p:txBody>
          </p:sp>
          <p:sp>
            <p:nvSpPr>
              <p:cNvPr id="3086" name="Line 14"/>
              <p:cNvSpPr>
                <a:spLocks noChangeShapeType="1"/>
              </p:cNvSpPr>
              <p:nvPr/>
            </p:nvSpPr>
            <p:spPr bwMode="auto">
              <a:xfrm flipH="1">
                <a:off x="1392" y="288"/>
                <a:ext cx="1152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3092" name="Group 20"/>
            <p:cNvGrpSpPr>
              <a:grpSpLocks/>
            </p:cNvGrpSpPr>
            <p:nvPr/>
          </p:nvGrpSpPr>
          <p:grpSpPr bwMode="auto">
            <a:xfrm>
              <a:off x="3312" y="336"/>
              <a:ext cx="1443" cy="864"/>
              <a:chOff x="3312" y="336"/>
              <a:chExt cx="1443" cy="864"/>
            </a:xfrm>
          </p:grpSpPr>
          <p:sp>
            <p:nvSpPr>
              <p:cNvPr id="3075" name="Text Box 3"/>
              <p:cNvSpPr txBox="1">
                <a:spLocks noChangeArrowheads="1"/>
              </p:cNvSpPr>
              <p:nvPr/>
            </p:nvSpPr>
            <p:spPr bwMode="auto">
              <a:xfrm>
                <a:off x="4128" y="912"/>
                <a:ext cx="62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400" i="0"/>
                  <a:t>offerta</a:t>
                </a:r>
              </a:p>
            </p:txBody>
          </p:sp>
          <p:sp>
            <p:nvSpPr>
              <p:cNvPr id="3087" name="Line 15"/>
              <p:cNvSpPr>
                <a:spLocks noChangeShapeType="1"/>
              </p:cNvSpPr>
              <p:nvPr/>
            </p:nvSpPr>
            <p:spPr bwMode="auto">
              <a:xfrm>
                <a:off x="3312" y="336"/>
                <a:ext cx="1056" cy="57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grpSp>
        <p:nvGrpSpPr>
          <p:cNvPr id="6" name="Gruppo 5"/>
          <p:cNvGrpSpPr/>
          <p:nvPr/>
        </p:nvGrpSpPr>
        <p:grpSpPr>
          <a:xfrm>
            <a:off x="808647" y="2110025"/>
            <a:ext cx="7911174" cy="1565753"/>
            <a:chOff x="808647" y="2110025"/>
            <a:chExt cx="7911174" cy="1565753"/>
          </a:xfrm>
        </p:grpSpPr>
        <p:sp>
          <p:nvSpPr>
            <p:cNvPr id="3077" name="Text Box 5"/>
            <p:cNvSpPr txBox="1">
              <a:spLocks noChangeArrowheads="1"/>
            </p:cNvSpPr>
            <p:nvPr/>
          </p:nvSpPr>
          <p:spPr bwMode="auto">
            <a:xfrm>
              <a:off x="3711575" y="2110025"/>
              <a:ext cx="2039938" cy="9540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it-IT" altLang="it-IT" sz="1400" i="0" dirty="0" smtClean="0">
                  <a:latin typeface="Bookman Old Style" pitchFamily="18" charset="0"/>
                </a:rPr>
                <a:t>Ciascuno </a:t>
              </a:r>
              <a:r>
                <a:rPr lang="it-IT" altLang="it-IT" sz="1400" i="0" dirty="0">
                  <a:latin typeface="Bookman Old Style" pitchFamily="18" charset="0"/>
                </a:rPr>
                <a:t>vorrebbe realizzare lo scambio alle condizioni più favorevoli per sé</a:t>
              </a:r>
            </a:p>
          </p:txBody>
        </p:sp>
        <p:sp>
          <p:nvSpPr>
            <p:cNvPr id="5" name="Rettangolo 4"/>
            <p:cNvSpPr/>
            <p:nvPr/>
          </p:nvSpPr>
          <p:spPr>
            <a:xfrm>
              <a:off x="808647" y="2937114"/>
              <a:ext cx="2559051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altLang="it-IT" sz="1400" i="0" dirty="0" smtClean="0">
                  <a:latin typeface="Bookman Old Style" pitchFamily="18" charset="0"/>
                </a:rPr>
                <a:t>Ciascun consumatore compete per l’accesso ad una risorsa scarsa</a:t>
              </a:r>
              <a:endParaRPr lang="it-IT" altLang="it-IT" sz="1400" i="0" dirty="0">
                <a:latin typeface="Bookman Old Style" pitchFamily="18" charset="0"/>
              </a:endParaRPr>
            </a:p>
          </p:txBody>
        </p:sp>
        <p:sp>
          <p:nvSpPr>
            <p:cNvPr id="25" name="Rettangolo 24"/>
            <p:cNvSpPr/>
            <p:nvPr/>
          </p:nvSpPr>
          <p:spPr>
            <a:xfrm>
              <a:off x="6160770" y="3124200"/>
              <a:ext cx="2559051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altLang="it-IT" sz="1400" i="0" dirty="0" smtClean="0">
                  <a:latin typeface="Bookman Old Style" pitchFamily="18" charset="0"/>
                </a:rPr>
                <a:t>Ciascuna impresa compete per il diritto a vendere</a:t>
              </a:r>
              <a:endParaRPr lang="it-IT" altLang="it-IT" sz="1400" i="0" dirty="0">
                <a:latin typeface="Bookman Old Style" pitchFamily="18" charset="0"/>
              </a:endParaRPr>
            </a:p>
          </p:txBody>
        </p:sp>
      </p:grpSp>
      <p:grpSp>
        <p:nvGrpSpPr>
          <p:cNvPr id="17" name="Gruppo 16"/>
          <p:cNvGrpSpPr/>
          <p:nvPr/>
        </p:nvGrpSpPr>
        <p:grpSpPr>
          <a:xfrm>
            <a:off x="1371590" y="1535668"/>
            <a:ext cx="6617780" cy="1293496"/>
            <a:chOff x="1371590" y="1535668"/>
            <a:chExt cx="6617780" cy="1293496"/>
          </a:xfrm>
        </p:grpSpPr>
        <p:sp>
          <p:nvSpPr>
            <p:cNvPr id="4" name="Rettangolo 3"/>
            <p:cNvSpPr/>
            <p:nvPr/>
          </p:nvSpPr>
          <p:spPr>
            <a:xfrm>
              <a:off x="1371590" y="2459832"/>
              <a:ext cx="154561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t-IT" altLang="it-IT" i="0" dirty="0" smtClean="0">
                  <a:solidFill>
                    <a:srgbClr val="FF0000"/>
                  </a:solidFill>
                  <a:latin typeface="Bookman Old Style" pitchFamily="18" charset="0"/>
                </a:rPr>
                <a:t>CONFLITTO</a:t>
              </a:r>
              <a:endParaRPr lang="it-IT" altLang="it-IT" i="0" dirty="0">
                <a:solidFill>
                  <a:srgbClr val="FF0000"/>
                </a:solidFill>
                <a:latin typeface="Bookman Old Style" pitchFamily="18" charset="0"/>
              </a:endParaRPr>
            </a:p>
          </p:txBody>
        </p:sp>
        <p:sp>
          <p:nvSpPr>
            <p:cNvPr id="23" name="Rettangolo 22"/>
            <p:cNvSpPr/>
            <p:nvPr/>
          </p:nvSpPr>
          <p:spPr>
            <a:xfrm>
              <a:off x="6443754" y="2402403"/>
              <a:ext cx="154561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t-IT" altLang="it-IT" i="0" dirty="0" smtClean="0">
                  <a:solidFill>
                    <a:srgbClr val="FF0000"/>
                  </a:solidFill>
                  <a:latin typeface="Bookman Old Style" pitchFamily="18" charset="0"/>
                </a:rPr>
                <a:t>CONFLITTO</a:t>
              </a:r>
              <a:endParaRPr lang="it-IT" altLang="it-IT" i="0" dirty="0">
                <a:solidFill>
                  <a:srgbClr val="FF0000"/>
                </a:solidFill>
                <a:latin typeface="Bookman Old Style" pitchFamily="18" charset="0"/>
              </a:endParaRPr>
            </a:p>
          </p:txBody>
        </p:sp>
        <p:sp>
          <p:nvSpPr>
            <p:cNvPr id="26" name="Rettangolo 25"/>
            <p:cNvSpPr/>
            <p:nvPr/>
          </p:nvSpPr>
          <p:spPr>
            <a:xfrm>
              <a:off x="3875392" y="1535668"/>
              <a:ext cx="154561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t-IT" altLang="it-IT" i="0" dirty="0" smtClean="0">
                  <a:solidFill>
                    <a:srgbClr val="FF0000"/>
                  </a:solidFill>
                  <a:latin typeface="Bookman Old Style" pitchFamily="18" charset="0"/>
                </a:rPr>
                <a:t>CONFLITTO</a:t>
              </a:r>
              <a:endParaRPr lang="it-IT" altLang="it-IT" i="0" dirty="0">
                <a:solidFill>
                  <a:srgbClr val="FF0000"/>
                </a:solidFill>
                <a:latin typeface="Bookman Old Style" pitchFamily="18" charset="0"/>
              </a:endParaRPr>
            </a:p>
          </p:txBody>
        </p:sp>
        <p:cxnSp>
          <p:nvCxnSpPr>
            <p:cNvPr id="8" name="Connettore 2 7"/>
            <p:cNvCxnSpPr>
              <a:endCxn id="26" idx="1"/>
            </p:cNvCxnSpPr>
            <p:nvPr/>
          </p:nvCxnSpPr>
          <p:spPr bwMode="auto">
            <a:xfrm>
              <a:off x="2946892" y="1720334"/>
              <a:ext cx="928500" cy="0"/>
            </a:xfrm>
            <a:prstGeom prst="straightConnector1">
              <a:avLst/>
            </a:prstGeom>
            <a:solidFill>
              <a:schemeClr val="accent1"/>
            </a:solidFill>
            <a:ln w="22225" cap="flat" cmpd="sng" algn="ctr">
              <a:solidFill>
                <a:srgbClr val="FF3300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Connettore 2 9"/>
            <p:cNvCxnSpPr/>
            <p:nvPr/>
          </p:nvCxnSpPr>
          <p:spPr bwMode="auto">
            <a:xfrm flipH="1">
              <a:off x="5421008" y="1720334"/>
              <a:ext cx="927766" cy="0"/>
            </a:xfrm>
            <a:prstGeom prst="straightConnector1">
              <a:avLst/>
            </a:prstGeom>
            <a:solidFill>
              <a:schemeClr val="accent1"/>
            </a:solidFill>
            <a:ln w="22225" cap="flat" cmpd="sng" algn="ctr">
              <a:solidFill>
                <a:srgbClr val="FF3300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Connettore 2 11"/>
            <p:cNvCxnSpPr>
              <a:stCxn id="3074" idx="2"/>
              <a:endCxn id="4" idx="0"/>
            </p:cNvCxnSpPr>
            <p:nvPr/>
          </p:nvCxnSpPr>
          <p:spPr bwMode="auto">
            <a:xfrm flipH="1">
              <a:off x="2144398" y="1905000"/>
              <a:ext cx="29684" cy="554832"/>
            </a:xfrm>
            <a:prstGeom prst="straightConnector1">
              <a:avLst/>
            </a:prstGeom>
            <a:solidFill>
              <a:schemeClr val="accent1"/>
            </a:solidFill>
            <a:ln w="22225" cap="flat" cmpd="sng" algn="ctr">
              <a:solidFill>
                <a:srgbClr val="FF3300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Connettore 2 15"/>
            <p:cNvCxnSpPr/>
            <p:nvPr/>
          </p:nvCxnSpPr>
          <p:spPr bwMode="auto">
            <a:xfrm>
              <a:off x="6934200" y="1905000"/>
              <a:ext cx="116681" cy="497403"/>
            </a:xfrm>
            <a:prstGeom prst="straightConnector1">
              <a:avLst/>
            </a:prstGeom>
            <a:solidFill>
              <a:schemeClr val="accent1"/>
            </a:solidFill>
            <a:ln w="22225" cap="flat" cmpd="sng" algn="ctr">
              <a:solidFill>
                <a:srgbClr val="FF3300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685800" y="304800"/>
            <a:ext cx="7974013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i="0" u="sng">
                <a:latin typeface="Bookman Old Style" pitchFamily="18" charset="0"/>
              </a:rPr>
              <a:t>Data l’ipotesi di comportamenti atomistici</a:t>
            </a:r>
            <a:r>
              <a:rPr lang="it-IT" altLang="it-IT" i="0">
                <a:latin typeface="Bookman Old Style" pitchFamily="18" charset="0"/>
              </a:rPr>
              <a:t> è possibile ottenere la curva di offerta del mercato </a:t>
            </a:r>
            <a:r>
              <a:rPr lang="it-IT" altLang="it-IT">
                <a:latin typeface="Bookman Old Style" pitchFamily="18" charset="0"/>
              </a:rPr>
              <a:t>S, </a:t>
            </a:r>
            <a:r>
              <a:rPr lang="it-IT" altLang="it-IT" i="0">
                <a:latin typeface="Bookman Old Style" pitchFamily="18" charset="0"/>
              </a:rPr>
              <a:t>come semplice somma orizzontale delle singole offerte</a:t>
            </a:r>
            <a:endParaRPr lang="it-IT" altLang="it-IT">
              <a:latin typeface="Bookman Old Style" pitchFamily="18" charset="0"/>
            </a:endParaRPr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5791200" y="3886200"/>
            <a:ext cx="1143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400" b="1">
                <a:latin typeface="Bookman Old Style" pitchFamily="18" charset="0"/>
              </a:rPr>
              <a:t>Q</a:t>
            </a:r>
            <a:r>
              <a:rPr lang="it-IT" altLang="it-IT" sz="1400" b="1" baseline="-25000">
                <a:latin typeface="Bookman Old Style" pitchFamily="18" charset="0"/>
              </a:rPr>
              <a:t>1</a:t>
            </a:r>
            <a:r>
              <a:rPr lang="it-IT" altLang="it-IT" sz="1400">
                <a:latin typeface="Bookman Old Style" pitchFamily="18" charset="0"/>
              </a:rPr>
              <a:t>=Q</a:t>
            </a:r>
            <a:r>
              <a:rPr lang="it-IT" altLang="it-IT" sz="1400" baseline="-25000">
                <a:latin typeface="Bookman Old Style" pitchFamily="18" charset="0"/>
              </a:rPr>
              <a:t>1i</a:t>
            </a:r>
            <a:r>
              <a:rPr lang="it-IT" altLang="it-IT" sz="1400">
                <a:latin typeface="Bookman Old Style" pitchFamily="18" charset="0"/>
              </a:rPr>
              <a:t>+Q</a:t>
            </a:r>
            <a:r>
              <a:rPr lang="it-IT" altLang="it-IT" sz="1400" baseline="-25000">
                <a:latin typeface="Bookman Old Style" pitchFamily="18" charset="0"/>
              </a:rPr>
              <a:t>1j</a:t>
            </a:r>
          </a:p>
        </p:txBody>
      </p:sp>
      <p:sp>
        <p:nvSpPr>
          <p:cNvPr id="20510" name="Text Box 30"/>
          <p:cNvSpPr txBox="1">
            <a:spLocks noChangeArrowheads="1"/>
          </p:cNvSpPr>
          <p:nvPr/>
        </p:nvSpPr>
        <p:spPr bwMode="auto">
          <a:xfrm>
            <a:off x="7010400" y="3886200"/>
            <a:ext cx="1143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400" b="1">
                <a:latin typeface="Bookman Old Style" pitchFamily="18" charset="0"/>
              </a:rPr>
              <a:t>Q</a:t>
            </a:r>
            <a:r>
              <a:rPr lang="it-IT" altLang="it-IT" sz="1400" b="1" baseline="-25000">
                <a:latin typeface="Bookman Old Style" pitchFamily="18" charset="0"/>
              </a:rPr>
              <a:t>2</a:t>
            </a:r>
            <a:r>
              <a:rPr lang="it-IT" altLang="it-IT" sz="1400">
                <a:latin typeface="Bookman Old Style" pitchFamily="18" charset="0"/>
              </a:rPr>
              <a:t>=Q</a:t>
            </a:r>
            <a:r>
              <a:rPr lang="it-IT" altLang="it-IT" sz="1400" baseline="-25000">
                <a:latin typeface="Bookman Old Style" pitchFamily="18" charset="0"/>
              </a:rPr>
              <a:t>2i</a:t>
            </a:r>
            <a:r>
              <a:rPr lang="it-IT" altLang="it-IT" sz="1400">
                <a:latin typeface="Bookman Old Style" pitchFamily="18" charset="0"/>
              </a:rPr>
              <a:t>+Q</a:t>
            </a:r>
            <a:r>
              <a:rPr lang="it-IT" altLang="it-IT" sz="1400" baseline="-25000">
                <a:latin typeface="Bookman Old Style" pitchFamily="18" charset="0"/>
              </a:rPr>
              <a:t>2j</a:t>
            </a:r>
          </a:p>
        </p:txBody>
      </p:sp>
      <p:grpSp>
        <p:nvGrpSpPr>
          <p:cNvPr id="20514" name="Group 34"/>
          <p:cNvGrpSpPr>
            <a:grpSpLocks/>
          </p:cNvGrpSpPr>
          <p:nvPr/>
        </p:nvGrpSpPr>
        <p:grpSpPr bwMode="auto">
          <a:xfrm>
            <a:off x="5105400" y="1752600"/>
            <a:ext cx="3810000" cy="2438400"/>
            <a:chOff x="1728" y="1104"/>
            <a:chExt cx="1705" cy="1527"/>
          </a:xfrm>
        </p:grpSpPr>
        <p:sp>
          <p:nvSpPr>
            <p:cNvPr id="20515" name="Line 35"/>
            <p:cNvSpPr>
              <a:spLocks noChangeShapeType="1"/>
            </p:cNvSpPr>
            <p:nvPr/>
          </p:nvSpPr>
          <p:spPr bwMode="auto">
            <a:xfrm>
              <a:off x="1968" y="1104"/>
              <a:ext cx="0" cy="1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0516" name="Text Box 36"/>
            <p:cNvSpPr txBox="1">
              <a:spLocks noChangeArrowheads="1"/>
            </p:cNvSpPr>
            <p:nvPr/>
          </p:nvSpPr>
          <p:spPr bwMode="auto">
            <a:xfrm>
              <a:off x="1728" y="1152"/>
              <a:ext cx="217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P</a:t>
              </a:r>
            </a:p>
          </p:txBody>
        </p:sp>
        <p:sp>
          <p:nvSpPr>
            <p:cNvPr id="20517" name="Text Box 37"/>
            <p:cNvSpPr txBox="1">
              <a:spLocks noChangeArrowheads="1"/>
            </p:cNvSpPr>
            <p:nvPr/>
          </p:nvSpPr>
          <p:spPr bwMode="auto">
            <a:xfrm>
              <a:off x="3216" y="2400"/>
              <a:ext cx="21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Q</a:t>
              </a:r>
            </a:p>
          </p:txBody>
        </p:sp>
        <p:sp>
          <p:nvSpPr>
            <p:cNvPr id="20518" name="Line 38"/>
            <p:cNvSpPr>
              <a:spLocks noChangeShapeType="1"/>
            </p:cNvSpPr>
            <p:nvPr/>
          </p:nvSpPr>
          <p:spPr bwMode="auto">
            <a:xfrm>
              <a:off x="1968" y="2352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0522" name="AutoShape 42"/>
          <p:cNvSpPr>
            <a:spLocks noChangeArrowheads="1"/>
          </p:cNvSpPr>
          <p:nvPr/>
        </p:nvSpPr>
        <p:spPr bwMode="auto">
          <a:xfrm>
            <a:off x="6096000" y="3124200"/>
            <a:ext cx="76200" cy="76200"/>
          </a:xfrm>
          <a:prstGeom prst="octagon">
            <a:avLst>
              <a:gd name="adj" fmla="val 29287"/>
            </a:avLst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0527" name="AutoShape 47"/>
          <p:cNvSpPr>
            <a:spLocks noChangeArrowheads="1"/>
          </p:cNvSpPr>
          <p:nvPr/>
        </p:nvSpPr>
        <p:spPr bwMode="auto">
          <a:xfrm>
            <a:off x="7086600" y="2438400"/>
            <a:ext cx="76200" cy="76200"/>
          </a:xfrm>
          <a:prstGeom prst="octagon">
            <a:avLst>
              <a:gd name="adj" fmla="val 29287"/>
            </a:avLst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pSp>
        <p:nvGrpSpPr>
          <p:cNvPr id="20532" name="Group 52"/>
          <p:cNvGrpSpPr>
            <a:grpSpLocks/>
          </p:cNvGrpSpPr>
          <p:nvPr/>
        </p:nvGrpSpPr>
        <p:grpSpPr bwMode="auto">
          <a:xfrm>
            <a:off x="5638800" y="1905000"/>
            <a:ext cx="2235200" cy="1600200"/>
            <a:chOff x="3888" y="2400"/>
            <a:chExt cx="1781" cy="1240"/>
          </a:xfrm>
        </p:grpSpPr>
        <p:sp>
          <p:nvSpPr>
            <p:cNvPr id="20533" name="Line 53"/>
            <p:cNvSpPr>
              <a:spLocks noChangeShapeType="1"/>
            </p:cNvSpPr>
            <p:nvPr/>
          </p:nvSpPr>
          <p:spPr bwMode="auto">
            <a:xfrm flipH="1">
              <a:off x="3888" y="2592"/>
              <a:ext cx="1536" cy="1048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0534" name="Text Box 54"/>
            <p:cNvSpPr txBox="1">
              <a:spLocks noChangeArrowheads="1"/>
            </p:cNvSpPr>
            <p:nvPr/>
          </p:nvSpPr>
          <p:spPr bwMode="auto">
            <a:xfrm flipH="1">
              <a:off x="5431" y="2400"/>
              <a:ext cx="238" cy="2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/>
                <a:t>S</a:t>
              </a:r>
              <a:endParaRPr lang="it-IT" altLang="it-IT" baseline="-25000"/>
            </a:p>
          </p:txBody>
        </p:sp>
      </p:grpSp>
      <p:grpSp>
        <p:nvGrpSpPr>
          <p:cNvPr id="20540" name="Group 60"/>
          <p:cNvGrpSpPr>
            <a:grpSpLocks/>
          </p:cNvGrpSpPr>
          <p:nvPr/>
        </p:nvGrpSpPr>
        <p:grpSpPr bwMode="auto">
          <a:xfrm>
            <a:off x="152400" y="1752600"/>
            <a:ext cx="8350250" cy="3276600"/>
            <a:chOff x="96" y="1104"/>
            <a:chExt cx="5260" cy="2064"/>
          </a:xfrm>
        </p:grpSpPr>
        <p:sp>
          <p:nvSpPr>
            <p:cNvPr id="20484" name="Line 4"/>
            <p:cNvSpPr>
              <a:spLocks noChangeShapeType="1"/>
            </p:cNvSpPr>
            <p:nvPr/>
          </p:nvSpPr>
          <p:spPr bwMode="auto">
            <a:xfrm>
              <a:off x="432" y="1104"/>
              <a:ext cx="0" cy="1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0490" name="Line 10"/>
            <p:cNvSpPr>
              <a:spLocks noChangeShapeType="1"/>
            </p:cNvSpPr>
            <p:nvPr/>
          </p:nvSpPr>
          <p:spPr bwMode="auto">
            <a:xfrm>
              <a:off x="432" y="2352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20539" name="Group 59"/>
            <p:cNvGrpSpPr>
              <a:grpSpLocks/>
            </p:cNvGrpSpPr>
            <p:nvPr/>
          </p:nvGrpSpPr>
          <p:grpSpPr bwMode="auto">
            <a:xfrm>
              <a:off x="96" y="1104"/>
              <a:ext cx="5260" cy="2064"/>
              <a:chOff x="96" y="1104"/>
              <a:chExt cx="5260" cy="2064"/>
            </a:xfrm>
          </p:grpSpPr>
          <p:sp>
            <p:nvSpPr>
              <p:cNvPr id="20496" name="Text Box 16"/>
              <p:cNvSpPr txBox="1">
                <a:spLocks noChangeArrowheads="1"/>
              </p:cNvSpPr>
              <p:nvPr/>
            </p:nvSpPr>
            <p:spPr bwMode="auto">
              <a:xfrm>
                <a:off x="672" y="2928"/>
                <a:ext cx="720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400" i="0">
                    <a:latin typeface="Arial" charset="0"/>
                  </a:rPr>
                  <a:t>Offerta di </a:t>
                </a:r>
                <a:r>
                  <a:rPr lang="it-IT" altLang="it-IT" sz="1400">
                    <a:latin typeface="Arial" charset="0"/>
                  </a:rPr>
                  <a:t>i</a:t>
                </a:r>
              </a:p>
            </p:txBody>
          </p:sp>
          <p:sp>
            <p:nvSpPr>
              <p:cNvPr id="20497" name="Text Box 17"/>
              <p:cNvSpPr txBox="1">
                <a:spLocks noChangeArrowheads="1"/>
              </p:cNvSpPr>
              <p:nvPr/>
            </p:nvSpPr>
            <p:spPr bwMode="auto">
              <a:xfrm>
                <a:off x="2304" y="2928"/>
                <a:ext cx="76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400" i="0">
                    <a:latin typeface="Arial" charset="0"/>
                  </a:rPr>
                  <a:t>Offerta di </a:t>
                </a:r>
                <a:r>
                  <a:rPr lang="it-IT" altLang="it-IT" sz="1400">
                    <a:latin typeface="Arial" charset="0"/>
                  </a:rPr>
                  <a:t>j</a:t>
                </a:r>
              </a:p>
            </p:txBody>
          </p:sp>
          <p:sp>
            <p:nvSpPr>
              <p:cNvPr id="20498" name="Text Box 18"/>
              <p:cNvSpPr txBox="1">
                <a:spLocks noChangeArrowheads="1"/>
              </p:cNvSpPr>
              <p:nvPr/>
            </p:nvSpPr>
            <p:spPr bwMode="auto">
              <a:xfrm>
                <a:off x="4128" y="2928"/>
                <a:ext cx="122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400" i="0">
                    <a:latin typeface="Arial" charset="0"/>
                  </a:rPr>
                  <a:t>Offerta del MERCATO</a:t>
                </a:r>
                <a:endParaRPr lang="it-IT" altLang="it-IT" sz="1400">
                  <a:latin typeface="Arial" charset="0"/>
                </a:endParaRPr>
              </a:p>
            </p:txBody>
          </p:sp>
          <p:sp>
            <p:nvSpPr>
              <p:cNvPr id="20499" name="Text Box 19"/>
              <p:cNvSpPr txBox="1">
                <a:spLocks noChangeArrowheads="1"/>
              </p:cNvSpPr>
              <p:nvPr/>
            </p:nvSpPr>
            <p:spPr bwMode="auto">
              <a:xfrm>
                <a:off x="1776" y="2880"/>
                <a:ext cx="22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400" b="1" i="0"/>
                  <a:t>+</a:t>
                </a:r>
              </a:p>
            </p:txBody>
          </p:sp>
          <p:sp>
            <p:nvSpPr>
              <p:cNvPr id="20500" name="Text Box 20"/>
              <p:cNvSpPr txBox="1">
                <a:spLocks noChangeArrowheads="1"/>
              </p:cNvSpPr>
              <p:nvPr/>
            </p:nvSpPr>
            <p:spPr bwMode="auto">
              <a:xfrm>
                <a:off x="3494" y="2858"/>
                <a:ext cx="22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2400" b="1" i="0"/>
                  <a:t>=</a:t>
                </a:r>
              </a:p>
            </p:txBody>
          </p:sp>
          <p:grpSp>
            <p:nvGrpSpPr>
              <p:cNvPr id="20538" name="Group 58"/>
              <p:cNvGrpSpPr>
                <a:grpSpLocks/>
              </p:cNvGrpSpPr>
              <p:nvPr/>
            </p:nvGrpSpPr>
            <p:grpSpPr bwMode="auto">
              <a:xfrm>
                <a:off x="96" y="1104"/>
                <a:ext cx="4800" cy="1527"/>
                <a:chOff x="96" y="1104"/>
                <a:chExt cx="4800" cy="1527"/>
              </a:xfrm>
            </p:grpSpPr>
            <p:grpSp>
              <p:nvGrpSpPr>
                <p:cNvPr id="20535" name="Group 55"/>
                <p:cNvGrpSpPr>
                  <a:grpSpLocks/>
                </p:cNvGrpSpPr>
                <p:nvPr/>
              </p:nvGrpSpPr>
              <p:grpSpPr bwMode="auto">
                <a:xfrm>
                  <a:off x="96" y="1104"/>
                  <a:ext cx="4800" cy="1527"/>
                  <a:chOff x="96" y="1104"/>
                  <a:chExt cx="4800" cy="1527"/>
                </a:xfrm>
              </p:grpSpPr>
              <p:sp>
                <p:nvSpPr>
                  <p:cNvPr id="20485" name="Text Box 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2" y="1152"/>
                    <a:ext cx="217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>
                        <a:latin typeface="Bookman Old Style" pitchFamily="18" charset="0"/>
                      </a:rPr>
                      <a:t>P</a:t>
                    </a:r>
                  </a:p>
                </p:txBody>
              </p:sp>
              <p:sp>
                <p:nvSpPr>
                  <p:cNvPr id="20486" name="Text Box 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80" y="2400"/>
                    <a:ext cx="217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>
                        <a:latin typeface="Bookman Old Style" pitchFamily="18" charset="0"/>
                      </a:rPr>
                      <a:t>Q</a:t>
                    </a:r>
                  </a:p>
                </p:txBody>
              </p:sp>
              <p:grpSp>
                <p:nvGrpSpPr>
                  <p:cNvPr id="20491" name="Group 11"/>
                  <p:cNvGrpSpPr>
                    <a:grpSpLocks/>
                  </p:cNvGrpSpPr>
                  <p:nvPr/>
                </p:nvGrpSpPr>
                <p:grpSpPr bwMode="auto">
                  <a:xfrm>
                    <a:off x="1728" y="1104"/>
                    <a:ext cx="1705" cy="1527"/>
                    <a:chOff x="1728" y="1104"/>
                    <a:chExt cx="1705" cy="1527"/>
                  </a:xfrm>
                </p:grpSpPr>
                <p:sp>
                  <p:nvSpPr>
                    <p:cNvPr id="20492" name="Line 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68" y="1104"/>
                      <a:ext cx="0" cy="122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20493" name="Text Box 1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728" y="1152"/>
                      <a:ext cx="217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r>
                        <a:rPr lang="it-IT" altLang="it-IT">
                          <a:latin typeface="Bookman Old Style" pitchFamily="18" charset="0"/>
                        </a:rPr>
                        <a:t>P</a:t>
                      </a:r>
                    </a:p>
                  </p:txBody>
                </p:sp>
                <p:sp>
                  <p:nvSpPr>
                    <p:cNvPr id="20494" name="Text Box 1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216" y="2400"/>
                      <a:ext cx="217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r>
                        <a:rPr lang="it-IT" altLang="it-IT">
                          <a:latin typeface="Bookman Old Style" pitchFamily="18" charset="0"/>
                        </a:rPr>
                        <a:t>Q</a:t>
                      </a:r>
                    </a:p>
                  </p:txBody>
                </p:sp>
                <p:sp>
                  <p:nvSpPr>
                    <p:cNvPr id="20495" name="Line 1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68" y="2352"/>
                      <a:ext cx="129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</p:grpSp>
              <p:sp>
                <p:nvSpPr>
                  <p:cNvPr id="20501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6" y="1488"/>
                    <a:ext cx="336" cy="19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sz="1400">
                        <a:latin typeface="Bookman Old Style" pitchFamily="18" charset="0"/>
                      </a:rPr>
                      <a:t>P</a:t>
                    </a:r>
                    <a:r>
                      <a:rPr lang="it-IT" altLang="it-IT" sz="1400" baseline="-25000">
                        <a:latin typeface="Bookman Old Style" pitchFamily="18" charset="0"/>
                      </a:rPr>
                      <a:t>2</a:t>
                    </a:r>
                  </a:p>
                </p:txBody>
              </p:sp>
              <p:sp>
                <p:nvSpPr>
                  <p:cNvPr id="2050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6" y="1872"/>
                    <a:ext cx="298" cy="19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sz="1400">
                        <a:latin typeface="Bookman Old Style" pitchFamily="18" charset="0"/>
                      </a:rPr>
                      <a:t>P</a:t>
                    </a:r>
                    <a:r>
                      <a:rPr lang="it-IT" altLang="it-IT" sz="1400" baseline="-25000">
                        <a:latin typeface="Bookman Old Style" pitchFamily="18" charset="0"/>
                      </a:rPr>
                      <a:t>1</a:t>
                    </a:r>
                  </a:p>
                </p:txBody>
              </p:sp>
              <p:sp>
                <p:nvSpPr>
                  <p:cNvPr id="2050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76" y="2400"/>
                    <a:ext cx="384" cy="19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sz="1400">
                        <a:latin typeface="Bookman Old Style" pitchFamily="18" charset="0"/>
                      </a:rPr>
                      <a:t>Q</a:t>
                    </a:r>
                    <a:r>
                      <a:rPr lang="it-IT" altLang="it-IT" sz="1400" baseline="-25000">
                        <a:latin typeface="Bookman Old Style" pitchFamily="18" charset="0"/>
                      </a:rPr>
                      <a:t>1i</a:t>
                    </a:r>
                  </a:p>
                </p:txBody>
              </p:sp>
              <p:sp>
                <p:nvSpPr>
                  <p:cNvPr id="2050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12" y="2400"/>
                    <a:ext cx="384" cy="19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sz="1400">
                        <a:latin typeface="Bookman Old Style" pitchFamily="18" charset="0"/>
                      </a:rPr>
                      <a:t>Q</a:t>
                    </a:r>
                    <a:r>
                      <a:rPr lang="it-IT" altLang="it-IT" sz="1400" baseline="-25000">
                        <a:latin typeface="Bookman Old Style" pitchFamily="18" charset="0"/>
                      </a:rPr>
                      <a:t>1j</a:t>
                    </a:r>
                  </a:p>
                </p:txBody>
              </p:sp>
              <p:sp>
                <p:nvSpPr>
                  <p:cNvPr id="20507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60" y="1488"/>
                    <a:ext cx="336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>
                        <a:latin typeface="Bookman Old Style" pitchFamily="18" charset="0"/>
                      </a:rPr>
                      <a:t>B</a:t>
                    </a:r>
                  </a:p>
                </p:txBody>
              </p:sp>
              <p:sp>
                <p:nvSpPr>
                  <p:cNvPr id="20508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40" y="2400"/>
                    <a:ext cx="384" cy="19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sz="1400">
                        <a:latin typeface="Bookman Old Style" pitchFamily="18" charset="0"/>
                      </a:rPr>
                      <a:t>Q</a:t>
                    </a:r>
                    <a:r>
                      <a:rPr lang="it-IT" altLang="it-IT" sz="1400" baseline="-25000">
                        <a:latin typeface="Bookman Old Style" pitchFamily="18" charset="0"/>
                      </a:rPr>
                      <a:t>2j</a:t>
                    </a:r>
                  </a:p>
                </p:txBody>
              </p:sp>
              <p:sp>
                <p:nvSpPr>
                  <p:cNvPr id="20509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56" y="2400"/>
                    <a:ext cx="384" cy="19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sz="1400">
                        <a:latin typeface="Bookman Old Style" pitchFamily="18" charset="0"/>
                      </a:rPr>
                      <a:t>Q</a:t>
                    </a:r>
                    <a:r>
                      <a:rPr lang="it-IT" altLang="it-IT" sz="1400" baseline="-25000">
                        <a:latin typeface="Bookman Old Style" pitchFamily="18" charset="0"/>
                      </a:rPr>
                      <a:t>2i</a:t>
                    </a:r>
                  </a:p>
                </p:txBody>
              </p:sp>
              <p:grpSp>
                <p:nvGrpSpPr>
                  <p:cNvPr id="20511" name="Group 31"/>
                  <p:cNvGrpSpPr>
                    <a:grpSpLocks/>
                  </p:cNvGrpSpPr>
                  <p:nvPr/>
                </p:nvGrpSpPr>
                <p:grpSpPr bwMode="auto">
                  <a:xfrm>
                    <a:off x="576" y="1104"/>
                    <a:ext cx="1080" cy="1056"/>
                    <a:chOff x="3888" y="2400"/>
                    <a:chExt cx="1917" cy="1240"/>
                  </a:xfrm>
                </p:grpSpPr>
                <p:sp>
                  <p:nvSpPr>
                    <p:cNvPr id="20512" name="Line 32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3888" y="2592"/>
                      <a:ext cx="1536" cy="1048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20513" name="Text Box 33"/>
                    <p:cNvSpPr txBox="1">
                      <a:spLocks noChangeArrowheads="1"/>
                    </p:cNvSpPr>
                    <p:nvPr/>
                  </p:nvSpPr>
                  <p:spPr bwMode="auto">
                    <a:xfrm flipH="1">
                      <a:off x="5423" y="2400"/>
                      <a:ext cx="382" cy="27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t-IT" altLang="it-IT"/>
                        <a:t>S</a:t>
                      </a:r>
                      <a:r>
                        <a:rPr lang="it-IT" altLang="it-IT" baseline="-25000"/>
                        <a:t>i</a:t>
                      </a:r>
                    </a:p>
                  </p:txBody>
                </p:sp>
              </p:grpSp>
              <p:grpSp>
                <p:nvGrpSpPr>
                  <p:cNvPr id="20519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112" y="1152"/>
                    <a:ext cx="1120" cy="952"/>
                    <a:chOff x="3888" y="2400"/>
                    <a:chExt cx="1903" cy="1240"/>
                  </a:xfrm>
                </p:grpSpPr>
                <p:sp>
                  <p:nvSpPr>
                    <p:cNvPr id="20520" name="Line 4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3888" y="2592"/>
                      <a:ext cx="1536" cy="1048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20521" name="Text Box 41"/>
                    <p:cNvSpPr txBox="1">
                      <a:spLocks noChangeArrowheads="1"/>
                    </p:cNvSpPr>
                    <p:nvPr/>
                  </p:nvSpPr>
                  <p:spPr bwMode="auto">
                    <a:xfrm flipH="1">
                      <a:off x="5426" y="2400"/>
                      <a:ext cx="365" cy="30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t-IT" altLang="it-IT"/>
                        <a:t>S</a:t>
                      </a:r>
                      <a:r>
                        <a:rPr lang="it-IT" altLang="it-IT" baseline="-25000"/>
                        <a:t>j</a:t>
                      </a:r>
                    </a:p>
                  </p:txBody>
                </p:sp>
              </p:grpSp>
              <p:sp>
                <p:nvSpPr>
                  <p:cNvPr id="20523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432" y="2016"/>
                    <a:ext cx="340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20524" name="Line 44"/>
                  <p:cNvSpPr>
                    <a:spLocks noChangeShapeType="1"/>
                  </p:cNvSpPr>
                  <p:nvPr/>
                </p:nvSpPr>
                <p:spPr bwMode="auto">
                  <a:xfrm>
                    <a:off x="720" y="2016"/>
                    <a:ext cx="0" cy="33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20525" name="Line 45"/>
                  <p:cNvSpPr>
                    <a:spLocks noChangeShapeType="1"/>
                  </p:cNvSpPr>
                  <p:nvPr/>
                </p:nvSpPr>
                <p:spPr bwMode="auto">
                  <a:xfrm>
                    <a:off x="2208" y="2016"/>
                    <a:ext cx="0" cy="33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20526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432" y="1584"/>
                    <a:ext cx="403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20528" name="Line 48"/>
                  <p:cNvSpPr>
                    <a:spLocks noChangeShapeType="1"/>
                  </p:cNvSpPr>
                  <p:nvPr/>
                </p:nvSpPr>
                <p:spPr bwMode="auto">
                  <a:xfrm>
                    <a:off x="1152" y="1584"/>
                    <a:ext cx="0" cy="76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20529" name="Line 49"/>
                  <p:cNvSpPr>
                    <a:spLocks noChangeShapeType="1"/>
                  </p:cNvSpPr>
                  <p:nvPr/>
                </p:nvSpPr>
                <p:spPr bwMode="auto">
                  <a:xfrm>
                    <a:off x="2688" y="1584"/>
                    <a:ext cx="0" cy="76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20530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92" y="1968"/>
                    <a:ext cx="336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/>
                    <a:r>
                      <a:rPr lang="it-IT" altLang="it-IT">
                        <a:latin typeface="Bookman Old Style" pitchFamily="18" charset="0"/>
                      </a:rPr>
                      <a:t>A</a:t>
                    </a:r>
                  </a:p>
                </p:txBody>
              </p:sp>
            </p:grpSp>
            <p:sp>
              <p:nvSpPr>
                <p:cNvPr id="20536" name="Line 56"/>
                <p:cNvSpPr>
                  <a:spLocks noChangeShapeType="1"/>
                </p:cNvSpPr>
                <p:nvPr/>
              </p:nvSpPr>
              <p:spPr bwMode="auto">
                <a:xfrm>
                  <a:off x="3840" y="2016"/>
                  <a:ext cx="0" cy="3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20537" name="Line 57"/>
                <p:cNvSpPr>
                  <a:spLocks noChangeShapeType="1"/>
                </p:cNvSpPr>
                <p:nvPr/>
              </p:nvSpPr>
              <p:spPr bwMode="auto">
                <a:xfrm>
                  <a:off x="4464" y="1584"/>
                  <a:ext cx="0" cy="7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</p:grpSp>
        </p:grpSp>
      </p:grpSp>
      <p:sp>
        <p:nvSpPr>
          <p:cNvPr id="20541" name="Rectangle 61"/>
          <p:cNvSpPr>
            <a:spLocks noChangeArrowheads="1"/>
          </p:cNvSpPr>
          <p:nvPr/>
        </p:nvSpPr>
        <p:spPr bwMode="auto">
          <a:xfrm>
            <a:off x="1676400" y="5334000"/>
            <a:ext cx="63246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i="0">
                <a:latin typeface="Bookman Old Style" pitchFamily="18" charset="0"/>
              </a:rPr>
              <a:t>Quindi maggiore il numero dei produttori maggiore sarà l’offerta: il processo di entrata e di uscita delle imprese dal mercato influenza l’offerta di mercato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2209800" y="228600"/>
            <a:ext cx="4392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400" i="0" u="sng"/>
              <a:t>Proprietà dell’ Offerta del mercato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2133600" y="1295400"/>
            <a:ext cx="4659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400"/>
              <a:t>Ipotesi di comportamento atomistico</a:t>
            </a: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4419600" y="685800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4419600" y="16764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2133600" y="2362200"/>
            <a:ext cx="5070475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just"/>
            <a:r>
              <a:rPr lang="it-IT" altLang="it-IT" sz="2000" i="0"/>
              <a:t>	La curva </a:t>
            </a:r>
            <a:r>
              <a:rPr lang="it-IT" altLang="it-IT" sz="2000"/>
              <a:t>S </a:t>
            </a:r>
            <a:r>
              <a:rPr lang="it-IT" altLang="it-IT" sz="2000" i="0"/>
              <a:t>eredita tutte le proprietà delle curve individuali:</a:t>
            </a:r>
          </a:p>
          <a:p>
            <a:pPr algn="just"/>
            <a:endParaRPr lang="it-IT" altLang="it-IT" sz="2000" i="0"/>
          </a:p>
          <a:p>
            <a:pPr algn="just">
              <a:buFontTx/>
              <a:buAutoNum type="arabicPeriod"/>
            </a:pPr>
            <a:r>
              <a:rPr lang="it-IT" altLang="it-IT" sz="2000" i="0"/>
              <a:t>Rappresenta l’insieme delle combinazioni di prezzo e quantità alle quali tutte le imprese realizzano l’obiettivo di massimo profitto</a:t>
            </a:r>
          </a:p>
          <a:p>
            <a:pPr algn="just">
              <a:buFontTx/>
              <a:buAutoNum type="arabicPeriod"/>
            </a:pPr>
            <a:r>
              <a:rPr lang="it-IT" altLang="it-IT" sz="2000" i="0"/>
              <a:t>Ha pendenza positiva coerente con la “legge dell’offerta”</a:t>
            </a:r>
          </a:p>
          <a:p>
            <a:pPr algn="just">
              <a:buFontTx/>
              <a:buAutoNum type="arabicPeriod"/>
            </a:pPr>
            <a:r>
              <a:rPr lang="it-IT" altLang="it-IT" sz="2000" i="0"/>
              <a:t>Gli spostamenti sono determinati dall’impresa ”rappresentativa” esattamente come se fosse un singolo soggetto più il numero di imprese all’interno del mercato</a:t>
            </a:r>
          </a:p>
          <a:p>
            <a:pPr algn="just">
              <a:buFontTx/>
              <a:buAutoNum type="arabicPeriod"/>
            </a:pPr>
            <a:endParaRPr lang="it-IT" altLang="it-IT" sz="2000" i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447800" y="838200"/>
            <a:ext cx="5702300" cy="134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i="0" u="sng">
                <a:latin typeface="Bookman Old Style" pitchFamily="18" charset="0"/>
              </a:rPr>
              <a:t>Esempio</a:t>
            </a:r>
            <a:r>
              <a:rPr lang="it-IT" altLang="it-IT" i="0">
                <a:latin typeface="Bookman Old Style" pitchFamily="18" charset="0"/>
              </a:rPr>
              <a:t>.  </a:t>
            </a:r>
            <a:r>
              <a:rPr lang="it-IT" altLang="it-IT" sz="1600" i="0">
                <a:latin typeface="Bookman Old Style" pitchFamily="18" charset="0"/>
              </a:rPr>
              <a:t>Alcuni paesi dell’Africa hanno obbligato gli agricoltori a vendere il loro cacao allo stato a un prezzo minore del prezzo di mercato. Lo scopo speculativo era quello di aumentare le entrate dello stato rivendendo il cacao sul mercato internazionale.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1981200" y="2590800"/>
            <a:ext cx="457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i="0">
                <a:solidFill>
                  <a:srgbClr val="008000"/>
                </a:solidFill>
                <a:latin typeface="Bookman Old Style" pitchFamily="18" charset="0"/>
              </a:rPr>
              <a:t>I soggetti reagicono agli incentivi….</a:t>
            </a:r>
            <a:endParaRPr lang="it-IT" altLang="it-IT" sz="1600" i="0">
              <a:solidFill>
                <a:srgbClr val="008000"/>
              </a:solidFill>
              <a:latin typeface="Bookman Old Style" pitchFamily="18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2057400" y="3505200"/>
            <a:ext cx="457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i="0">
                <a:solidFill>
                  <a:srgbClr val="008000"/>
                </a:solidFill>
                <a:latin typeface="Bookman Old Style" pitchFamily="18" charset="0"/>
              </a:rPr>
              <a:t>Inoltre vale la legge dell’offerta</a:t>
            </a:r>
            <a:r>
              <a:rPr lang="it-IT" altLang="it-IT" i="0">
                <a:latin typeface="Bookman Old Style" pitchFamily="18" charset="0"/>
              </a:rPr>
              <a:t> ….</a:t>
            </a:r>
            <a:endParaRPr lang="it-IT" altLang="it-IT" sz="1600" i="0">
              <a:latin typeface="Bookman Old Style" pitchFamily="18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1447800" y="4495800"/>
            <a:ext cx="57023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 i="0">
                <a:latin typeface="Bookman Old Style" pitchFamily="18" charset="0"/>
              </a:rPr>
              <a:t>Nel medio termine gli agricoltori riconvertirono le colture abbandonando la coltivazione del cacao … i governi furono costretti togliere il provvedimento</a:t>
            </a:r>
          </a:p>
        </p:txBody>
      </p:sp>
      <p:grpSp>
        <p:nvGrpSpPr>
          <p:cNvPr id="22537" name="Group 9"/>
          <p:cNvGrpSpPr>
            <a:grpSpLocks/>
          </p:cNvGrpSpPr>
          <p:nvPr/>
        </p:nvGrpSpPr>
        <p:grpSpPr bwMode="auto">
          <a:xfrm>
            <a:off x="4038600" y="2133600"/>
            <a:ext cx="0" cy="2362200"/>
            <a:chOff x="2544" y="1344"/>
            <a:chExt cx="0" cy="1488"/>
          </a:xfrm>
        </p:grpSpPr>
        <p:sp>
          <p:nvSpPr>
            <p:cNvPr id="22534" name="Line 6"/>
            <p:cNvSpPr>
              <a:spLocks noChangeShapeType="1"/>
            </p:cNvSpPr>
            <p:nvPr/>
          </p:nvSpPr>
          <p:spPr bwMode="auto">
            <a:xfrm>
              <a:off x="2544" y="2448"/>
              <a:ext cx="0" cy="384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2535" name="Line 7"/>
            <p:cNvSpPr>
              <a:spLocks noChangeShapeType="1"/>
            </p:cNvSpPr>
            <p:nvPr/>
          </p:nvSpPr>
          <p:spPr bwMode="auto">
            <a:xfrm>
              <a:off x="2544" y="1872"/>
              <a:ext cx="0" cy="384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2536" name="Line 8"/>
            <p:cNvSpPr>
              <a:spLocks noChangeShapeType="1"/>
            </p:cNvSpPr>
            <p:nvPr/>
          </p:nvSpPr>
          <p:spPr bwMode="auto">
            <a:xfrm>
              <a:off x="2544" y="1344"/>
              <a:ext cx="0" cy="288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autoUpdateAnimBg="0"/>
      <p:bldP spid="22532" grpId="0" autoUpdateAnimBg="0"/>
      <p:bldP spid="22533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2620963" y="228600"/>
            <a:ext cx="46418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it-IT" altLang="it-IT" sz="2400" i="0"/>
              <a:t>L ‘E q u i l i b r i o   di  M e r c a t o </a:t>
            </a:r>
          </a:p>
        </p:txBody>
      </p:sp>
      <p:grpSp>
        <p:nvGrpSpPr>
          <p:cNvPr id="23572" name="Group 20"/>
          <p:cNvGrpSpPr>
            <a:grpSpLocks/>
          </p:cNvGrpSpPr>
          <p:nvPr/>
        </p:nvGrpSpPr>
        <p:grpSpPr bwMode="auto">
          <a:xfrm>
            <a:off x="609600" y="1676400"/>
            <a:ext cx="4664075" cy="3795713"/>
            <a:chOff x="384" y="1056"/>
            <a:chExt cx="2938" cy="2391"/>
          </a:xfrm>
        </p:grpSpPr>
        <p:sp>
          <p:nvSpPr>
            <p:cNvPr id="23564" name="Line 12"/>
            <p:cNvSpPr>
              <a:spLocks noChangeShapeType="1"/>
            </p:cNvSpPr>
            <p:nvPr/>
          </p:nvSpPr>
          <p:spPr bwMode="auto">
            <a:xfrm>
              <a:off x="2064" y="2064"/>
              <a:ext cx="0" cy="11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23571" name="Group 19"/>
            <p:cNvGrpSpPr>
              <a:grpSpLocks/>
            </p:cNvGrpSpPr>
            <p:nvPr/>
          </p:nvGrpSpPr>
          <p:grpSpPr bwMode="auto">
            <a:xfrm>
              <a:off x="384" y="1056"/>
              <a:ext cx="2938" cy="2391"/>
              <a:chOff x="816" y="1056"/>
              <a:chExt cx="2938" cy="2391"/>
            </a:xfrm>
          </p:grpSpPr>
          <p:grpSp>
            <p:nvGrpSpPr>
              <p:cNvPr id="23556" name="Group 4"/>
              <p:cNvGrpSpPr>
                <a:grpSpLocks/>
              </p:cNvGrpSpPr>
              <p:nvPr/>
            </p:nvGrpSpPr>
            <p:grpSpPr bwMode="auto">
              <a:xfrm>
                <a:off x="864" y="1056"/>
                <a:ext cx="2890" cy="2343"/>
                <a:chOff x="1056" y="864"/>
                <a:chExt cx="2890" cy="2343"/>
              </a:xfrm>
            </p:grpSpPr>
            <p:sp>
              <p:nvSpPr>
                <p:cNvPr id="23557" name="Line 5"/>
                <p:cNvSpPr>
                  <a:spLocks noChangeShapeType="1"/>
                </p:cNvSpPr>
                <p:nvPr/>
              </p:nvSpPr>
              <p:spPr bwMode="auto">
                <a:xfrm>
                  <a:off x="1344" y="912"/>
                  <a:ext cx="0" cy="206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23558" name="Line 6"/>
                <p:cNvSpPr>
                  <a:spLocks noChangeShapeType="1"/>
                </p:cNvSpPr>
                <p:nvPr/>
              </p:nvSpPr>
              <p:spPr bwMode="auto">
                <a:xfrm>
                  <a:off x="1344" y="2976"/>
                  <a:ext cx="24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2355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056" y="864"/>
                  <a:ext cx="298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>
                      <a:latin typeface="Bookman Old Style" pitchFamily="18" charset="0"/>
                    </a:rPr>
                    <a:t>P</a:t>
                  </a:r>
                </a:p>
              </p:txBody>
            </p:sp>
            <p:sp>
              <p:nvSpPr>
                <p:cNvPr id="23560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3648" y="2976"/>
                  <a:ext cx="298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>
                      <a:latin typeface="Bookman Old Style" pitchFamily="18" charset="0"/>
                    </a:rPr>
                    <a:t>Q</a:t>
                  </a:r>
                </a:p>
              </p:txBody>
            </p:sp>
          </p:grpSp>
          <p:sp>
            <p:nvSpPr>
              <p:cNvPr id="23561" name="Line 9"/>
              <p:cNvSpPr>
                <a:spLocks noChangeShapeType="1"/>
              </p:cNvSpPr>
              <p:nvPr/>
            </p:nvSpPr>
            <p:spPr bwMode="auto">
              <a:xfrm>
                <a:off x="1536" y="1392"/>
                <a:ext cx="1872" cy="1296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3562" name="Line 10"/>
              <p:cNvSpPr>
                <a:spLocks noChangeShapeType="1"/>
              </p:cNvSpPr>
              <p:nvPr/>
            </p:nvSpPr>
            <p:spPr bwMode="auto">
              <a:xfrm flipV="1">
                <a:off x="1680" y="1296"/>
                <a:ext cx="1728" cy="1440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3563" name="Line 11"/>
              <p:cNvSpPr>
                <a:spLocks noChangeShapeType="1"/>
              </p:cNvSpPr>
              <p:nvPr/>
            </p:nvSpPr>
            <p:spPr bwMode="auto">
              <a:xfrm>
                <a:off x="1152" y="2064"/>
                <a:ext cx="134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3565" name="Text Box 13"/>
              <p:cNvSpPr txBox="1">
                <a:spLocks noChangeArrowheads="1"/>
              </p:cNvSpPr>
              <p:nvPr/>
            </p:nvSpPr>
            <p:spPr bwMode="auto">
              <a:xfrm>
                <a:off x="816" y="1920"/>
                <a:ext cx="263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/>
                  <a:t>P</a:t>
                </a:r>
                <a:r>
                  <a:rPr lang="it-IT" altLang="it-IT" baseline="-25000"/>
                  <a:t>E</a:t>
                </a:r>
              </a:p>
            </p:txBody>
          </p:sp>
          <p:sp>
            <p:nvSpPr>
              <p:cNvPr id="23566" name="Text Box 14"/>
              <p:cNvSpPr txBox="1">
                <a:spLocks noChangeArrowheads="1"/>
              </p:cNvSpPr>
              <p:nvPr/>
            </p:nvSpPr>
            <p:spPr bwMode="auto">
              <a:xfrm>
                <a:off x="2352" y="3216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/>
                  <a:t>Q</a:t>
                </a:r>
                <a:r>
                  <a:rPr lang="it-IT" altLang="it-IT" baseline="-25000"/>
                  <a:t>E</a:t>
                </a:r>
              </a:p>
            </p:txBody>
          </p:sp>
          <p:sp>
            <p:nvSpPr>
              <p:cNvPr id="23568" name="Text Box 16"/>
              <p:cNvSpPr txBox="1">
                <a:spLocks noChangeArrowheads="1"/>
              </p:cNvSpPr>
              <p:nvPr/>
            </p:nvSpPr>
            <p:spPr bwMode="auto">
              <a:xfrm>
                <a:off x="2400" y="1776"/>
                <a:ext cx="21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b="1"/>
                  <a:t>E</a:t>
                </a:r>
              </a:p>
            </p:txBody>
          </p:sp>
          <p:sp>
            <p:nvSpPr>
              <p:cNvPr id="23569" name="Text Box 17"/>
              <p:cNvSpPr txBox="1">
                <a:spLocks noChangeArrowheads="1"/>
              </p:cNvSpPr>
              <p:nvPr/>
            </p:nvSpPr>
            <p:spPr bwMode="auto">
              <a:xfrm>
                <a:off x="3408" y="115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b="1"/>
                  <a:t>S</a:t>
                </a:r>
              </a:p>
            </p:txBody>
          </p:sp>
          <p:sp>
            <p:nvSpPr>
              <p:cNvPr id="23570" name="Text Box 18"/>
              <p:cNvSpPr txBox="1">
                <a:spLocks noChangeArrowheads="1"/>
              </p:cNvSpPr>
              <p:nvPr/>
            </p:nvSpPr>
            <p:spPr bwMode="auto">
              <a:xfrm>
                <a:off x="3456" y="2592"/>
                <a:ext cx="22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b="1"/>
                  <a:t>D</a:t>
                </a:r>
              </a:p>
            </p:txBody>
          </p:sp>
        </p:grpSp>
      </p:grp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5410200" y="1333500"/>
            <a:ext cx="3429000" cy="2024063"/>
          </a:xfrm>
          <a:prstGeom prst="rect">
            <a:avLst/>
          </a:prstGeom>
          <a:solidFill>
            <a:srgbClr val="FFFFCC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/>
              <a:t>Il punto </a:t>
            </a:r>
            <a:r>
              <a:rPr lang="it-IT" altLang="it-IT" b="1"/>
              <a:t>E</a:t>
            </a:r>
            <a:r>
              <a:rPr lang="it-IT" altLang="it-IT"/>
              <a:t> è il solo punto in cui è simultaneamente verificato l’obiettivo dei consumatori e l’obiettivo delle imprese. In equilibrio i consumatori massimizzano il loro benessere e le imprese fanno profitti massimi!!</a:t>
            </a:r>
            <a:endParaRPr lang="it-IT" altLang="it-IT" b="1"/>
          </a:p>
        </p:txBody>
      </p:sp>
      <p:grpSp>
        <p:nvGrpSpPr>
          <p:cNvPr id="23579" name="Group 27"/>
          <p:cNvGrpSpPr>
            <a:grpSpLocks/>
          </p:cNvGrpSpPr>
          <p:nvPr/>
        </p:nvGrpSpPr>
        <p:grpSpPr bwMode="auto">
          <a:xfrm>
            <a:off x="5334000" y="3352800"/>
            <a:ext cx="3429000" cy="2038350"/>
            <a:chOff x="3360" y="2112"/>
            <a:chExt cx="2160" cy="1284"/>
          </a:xfrm>
        </p:grpSpPr>
        <p:sp>
          <p:nvSpPr>
            <p:cNvPr id="23574" name="Line 22"/>
            <p:cNvSpPr>
              <a:spLocks noChangeShapeType="1"/>
            </p:cNvSpPr>
            <p:nvPr/>
          </p:nvSpPr>
          <p:spPr bwMode="auto">
            <a:xfrm>
              <a:off x="4464" y="2112"/>
              <a:ext cx="0" cy="528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3576" name="Text Box 24"/>
            <p:cNvSpPr txBox="1">
              <a:spLocks noChangeArrowheads="1"/>
            </p:cNvSpPr>
            <p:nvPr/>
          </p:nvSpPr>
          <p:spPr bwMode="auto">
            <a:xfrm>
              <a:off x="3360" y="2640"/>
              <a:ext cx="2160" cy="756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/>
                <a:t>Nessuno, né consumatori né imprese ha incentivo a modificare le proprie decisioni, cioè a riaprire le contrattazioni</a:t>
              </a:r>
              <a:endParaRPr lang="it-IT" altLang="it-IT" b="1"/>
            </a:p>
          </p:txBody>
        </p:sp>
      </p:grpSp>
      <p:grpSp>
        <p:nvGrpSpPr>
          <p:cNvPr id="23580" name="Group 28"/>
          <p:cNvGrpSpPr>
            <a:grpSpLocks/>
          </p:cNvGrpSpPr>
          <p:nvPr/>
        </p:nvGrpSpPr>
        <p:grpSpPr bwMode="auto">
          <a:xfrm>
            <a:off x="1752600" y="5391150"/>
            <a:ext cx="5295900" cy="1173163"/>
            <a:chOff x="1104" y="3396"/>
            <a:chExt cx="3336" cy="739"/>
          </a:xfrm>
        </p:grpSpPr>
        <p:sp>
          <p:nvSpPr>
            <p:cNvPr id="23577" name="Text Box 25"/>
            <p:cNvSpPr txBox="1">
              <a:spLocks noChangeArrowheads="1"/>
            </p:cNvSpPr>
            <p:nvPr/>
          </p:nvSpPr>
          <p:spPr bwMode="auto">
            <a:xfrm>
              <a:off x="1104" y="3552"/>
              <a:ext cx="2160" cy="583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/>
                <a:t>Il potenziale conflitto che contrapponeva consumatori e imprese è risolto</a:t>
              </a:r>
              <a:endParaRPr lang="it-IT" altLang="it-IT" b="1"/>
            </a:p>
          </p:txBody>
        </p:sp>
        <p:cxnSp>
          <p:nvCxnSpPr>
            <p:cNvPr id="23578" name="AutoShape 26"/>
            <p:cNvCxnSpPr>
              <a:cxnSpLocks noChangeShapeType="1"/>
              <a:stCxn id="23576" idx="2"/>
            </p:cNvCxnSpPr>
            <p:nvPr/>
          </p:nvCxnSpPr>
          <p:spPr bwMode="auto">
            <a:xfrm rot="5400000">
              <a:off x="3654" y="3054"/>
              <a:ext cx="444" cy="1128"/>
            </a:xfrm>
            <a:prstGeom prst="bentConnector2">
              <a:avLst/>
            </a:prstGeom>
            <a:noFill/>
            <a:ln w="9525">
              <a:solidFill>
                <a:srgbClr val="CC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3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3200400" y="228600"/>
            <a:ext cx="3505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it-IT" altLang="it-IT" sz="2400" i="0"/>
              <a:t>Le proprietà dell’equilibrio</a:t>
            </a:r>
          </a:p>
        </p:txBody>
      </p:sp>
      <p:grpSp>
        <p:nvGrpSpPr>
          <p:cNvPr id="24611" name="Group 35"/>
          <p:cNvGrpSpPr>
            <a:grpSpLocks/>
          </p:cNvGrpSpPr>
          <p:nvPr/>
        </p:nvGrpSpPr>
        <p:grpSpPr bwMode="auto">
          <a:xfrm>
            <a:off x="1371600" y="1219200"/>
            <a:ext cx="2057400" cy="1600200"/>
            <a:chOff x="864" y="768"/>
            <a:chExt cx="1296" cy="1008"/>
          </a:xfrm>
        </p:grpSpPr>
        <p:sp>
          <p:nvSpPr>
            <p:cNvPr id="24584" name="Text Box 8"/>
            <p:cNvSpPr txBox="1">
              <a:spLocks noChangeArrowheads="1"/>
            </p:cNvSpPr>
            <p:nvPr/>
          </p:nvSpPr>
          <p:spPr bwMode="auto">
            <a:xfrm>
              <a:off x="864" y="864"/>
              <a:ext cx="10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/>
                <a:t>1)  ESISTENZA</a:t>
              </a:r>
            </a:p>
          </p:txBody>
        </p:sp>
        <p:sp>
          <p:nvSpPr>
            <p:cNvPr id="24585" name="Text Box 9"/>
            <p:cNvSpPr txBox="1">
              <a:spLocks noChangeArrowheads="1"/>
            </p:cNvSpPr>
            <p:nvPr/>
          </p:nvSpPr>
          <p:spPr bwMode="auto">
            <a:xfrm>
              <a:off x="864" y="1392"/>
              <a:ext cx="9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/>
                <a:t>2)  UNICITA’</a:t>
              </a:r>
            </a:p>
          </p:txBody>
        </p:sp>
        <p:sp>
          <p:nvSpPr>
            <p:cNvPr id="24586" name="AutoShape 10"/>
            <p:cNvSpPr>
              <a:spLocks/>
            </p:cNvSpPr>
            <p:nvPr/>
          </p:nvSpPr>
          <p:spPr bwMode="auto">
            <a:xfrm>
              <a:off x="1824" y="768"/>
              <a:ext cx="336" cy="1008"/>
            </a:xfrm>
            <a:prstGeom prst="rightBrace">
              <a:avLst>
                <a:gd name="adj1" fmla="val 25000"/>
                <a:gd name="adj2" fmla="val 4890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3810000" y="1143000"/>
            <a:ext cx="40386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/>
              <a:t>Sono garantite dalla legge della domanda e dalla legge dell’offerta. E’ sufficiente che ciascun soggetto in modo indipendente dagli altri persegua un obiettivo egoistico perché esista un equilibrio di mercato e sia unico</a:t>
            </a:r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1371600" y="4343400"/>
            <a:ext cx="1828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/>
              <a:t>3)  STABILITA’</a:t>
            </a:r>
          </a:p>
        </p:txBody>
      </p:sp>
      <p:grpSp>
        <p:nvGrpSpPr>
          <p:cNvPr id="24610" name="Group 34"/>
          <p:cNvGrpSpPr>
            <a:grpSpLocks/>
          </p:cNvGrpSpPr>
          <p:nvPr/>
        </p:nvGrpSpPr>
        <p:grpSpPr bwMode="auto">
          <a:xfrm>
            <a:off x="6248400" y="3048000"/>
            <a:ext cx="2362200" cy="3033713"/>
            <a:chOff x="3936" y="1920"/>
            <a:chExt cx="1488" cy="1911"/>
          </a:xfrm>
        </p:grpSpPr>
        <p:grpSp>
          <p:nvGrpSpPr>
            <p:cNvPr id="24601" name="Group 25"/>
            <p:cNvGrpSpPr>
              <a:grpSpLocks/>
            </p:cNvGrpSpPr>
            <p:nvPr/>
          </p:nvGrpSpPr>
          <p:grpSpPr bwMode="auto">
            <a:xfrm>
              <a:off x="3936" y="2016"/>
              <a:ext cx="1432" cy="1815"/>
              <a:chOff x="3936" y="2016"/>
              <a:chExt cx="1432" cy="1815"/>
            </a:xfrm>
          </p:grpSpPr>
          <p:sp>
            <p:nvSpPr>
              <p:cNvPr id="24594" name="Freeform 18"/>
              <p:cNvSpPr>
                <a:spLocks/>
              </p:cNvSpPr>
              <p:nvPr/>
            </p:nvSpPr>
            <p:spPr bwMode="auto">
              <a:xfrm rot="-11010714">
                <a:off x="3936" y="2160"/>
                <a:ext cx="1152" cy="1032"/>
              </a:xfrm>
              <a:custGeom>
                <a:avLst/>
                <a:gdLst>
                  <a:gd name="T0" fmla="*/ 0 w 1344"/>
                  <a:gd name="T1" fmla="*/ 0 h 840"/>
                  <a:gd name="T2" fmla="*/ 240 w 1344"/>
                  <a:gd name="T3" fmla="*/ 672 h 840"/>
                  <a:gd name="T4" fmla="*/ 624 w 1344"/>
                  <a:gd name="T5" fmla="*/ 816 h 840"/>
                  <a:gd name="T6" fmla="*/ 1008 w 1344"/>
                  <a:gd name="T7" fmla="*/ 528 h 840"/>
                  <a:gd name="T8" fmla="*/ 1344 w 1344"/>
                  <a:gd name="T9" fmla="*/ 0 h 8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44" h="840">
                    <a:moveTo>
                      <a:pt x="0" y="0"/>
                    </a:moveTo>
                    <a:cubicBezTo>
                      <a:pt x="68" y="268"/>
                      <a:pt x="136" y="536"/>
                      <a:pt x="240" y="672"/>
                    </a:cubicBezTo>
                    <a:cubicBezTo>
                      <a:pt x="344" y="808"/>
                      <a:pt x="496" y="840"/>
                      <a:pt x="624" y="816"/>
                    </a:cubicBezTo>
                    <a:cubicBezTo>
                      <a:pt x="752" y="792"/>
                      <a:pt x="888" y="664"/>
                      <a:pt x="1008" y="528"/>
                    </a:cubicBezTo>
                    <a:cubicBezTo>
                      <a:pt x="1128" y="392"/>
                      <a:pt x="1236" y="196"/>
                      <a:pt x="1344" y="0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4595" name="Oval 19"/>
              <p:cNvSpPr>
                <a:spLocks noChangeArrowheads="1"/>
              </p:cNvSpPr>
              <p:nvPr/>
            </p:nvSpPr>
            <p:spPr bwMode="auto">
              <a:xfrm>
                <a:off x="4512" y="2016"/>
                <a:ext cx="144" cy="144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4597" name="Text Box 21"/>
              <p:cNvSpPr txBox="1">
                <a:spLocks noChangeArrowheads="1"/>
              </p:cNvSpPr>
              <p:nvPr/>
            </p:nvSpPr>
            <p:spPr bwMode="auto">
              <a:xfrm>
                <a:off x="4128" y="3600"/>
                <a:ext cx="124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/>
                  <a:t>Equilibrio instabile</a:t>
                </a:r>
              </a:p>
            </p:txBody>
          </p:sp>
          <p:sp>
            <p:nvSpPr>
              <p:cNvPr id="24599" name="Line 23"/>
              <p:cNvSpPr>
                <a:spLocks noChangeShapeType="1"/>
              </p:cNvSpPr>
              <p:nvPr/>
            </p:nvSpPr>
            <p:spPr bwMode="auto">
              <a:xfrm flipH="1" flipV="1">
                <a:off x="4656" y="3120"/>
                <a:ext cx="96" cy="4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24602" name="Freeform 26"/>
            <p:cNvSpPr>
              <a:spLocks/>
            </p:cNvSpPr>
            <p:nvPr/>
          </p:nvSpPr>
          <p:spPr bwMode="auto">
            <a:xfrm>
              <a:off x="3936" y="2112"/>
              <a:ext cx="480" cy="624"/>
            </a:xfrm>
            <a:custGeom>
              <a:avLst/>
              <a:gdLst>
                <a:gd name="T0" fmla="*/ 480 w 480"/>
                <a:gd name="T1" fmla="*/ 0 h 624"/>
                <a:gd name="T2" fmla="*/ 192 w 480"/>
                <a:gd name="T3" fmla="*/ 240 h 624"/>
                <a:gd name="T4" fmla="*/ 0 w 480"/>
                <a:gd name="T5" fmla="*/ 624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0" h="624">
                  <a:moveTo>
                    <a:pt x="480" y="0"/>
                  </a:moveTo>
                  <a:cubicBezTo>
                    <a:pt x="376" y="68"/>
                    <a:pt x="272" y="136"/>
                    <a:pt x="192" y="240"/>
                  </a:cubicBezTo>
                  <a:cubicBezTo>
                    <a:pt x="112" y="344"/>
                    <a:pt x="32" y="560"/>
                    <a:pt x="0" y="624"/>
                  </a:cubicBezTo>
                </a:path>
              </a:pathLst>
            </a:custGeom>
            <a:noFill/>
            <a:ln w="28575" cap="flat" cmpd="sng">
              <a:solidFill>
                <a:srgbClr val="000000"/>
              </a:solidFill>
              <a:prstDash val="dash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24605" name="Group 29"/>
            <p:cNvGrpSpPr>
              <a:grpSpLocks/>
            </p:cNvGrpSpPr>
            <p:nvPr/>
          </p:nvGrpSpPr>
          <p:grpSpPr bwMode="auto">
            <a:xfrm>
              <a:off x="4800" y="1920"/>
              <a:ext cx="624" cy="384"/>
              <a:chOff x="4800" y="1824"/>
              <a:chExt cx="624" cy="384"/>
            </a:xfrm>
          </p:grpSpPr>
          <p:sp>
            <p:nvSpPr>
              <p:cNvPr id="24603" name="AutoShape 27"/>
              <p:cNvSpPr>
                <a:spLocks noChangeArrowheads="1"/>
              </p:cNvSpPr>
              <p:nvPr/>
            </p:nvSpPr>
            <p:spPr bwMode="auto">
              <a:xfrm>
                <a:off x="4800" y="1824"/>
                <a:ext cx="528" cy="384"/>
              </a:xfrm>
              <a:prstGeom prst="leftArrow">
                <a:avLst>
                  <a:gd name="adj1" fmla="val 50000"/>
                  <a:gd name="adj2" fmla="val 34375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4604" name="Text Box 28"/>
              <p:cNvSpPr txBox="1">
                <a:spLocks noChangeArrowheads="1"/>
              </p:cNvSpPr>
              <p:nvPr/>
            </p:nvSpPr>
            <p:spPr bwMode="auto">
              <a:xfrm>
                <a:off x="4848" y="1920"/>
                <a:ext cx="576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400" b="1"/>
                  <a:t>S h o c k</a:t>
                </a:r>
              </a:p>
            </p:txBody>
          </p:sp>
        </p:grpSp>
      </p:grpSp>
      <p:grpSp>
        <p:nvGrpSpPr>
          <p:cNvPr id="24612" name="Group 36"/>
          <p:cNvGrpSpPr>
            <a:grpSpLocks/>
          </p:cNvGrpSpPr>
          <p:nvPr/>
        </p:nvGrpSpPr>
        <p:grpSpPr bwMode="auto">
          <a:xfrm>
            <a:off x="3810000" y="3352800"/>
            <a:ext cx="1905000" cy="2728913"/>
            <a:chOff x="2400" y="2112"/>
            <a:chExt cx="1200" cy="1719"/>
          </a:xfrm>
        </p:grpSpPr>
        <p:sp>
          <p:nvSpPr>
            <p:cNvPr id="24592" name="Line 16"/>
            <p:cNvSpPr>
              <a:spLocks noChangeShapeType="1"/>
            </p:cNvSpPr>
            <p:nvPr/>
          </p:nvSpPr>
          <p:spPr bwMode="auto">
            <a:xfrm>
              <a:off x="2496" y="3120"/>
              <a:ext cx="91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24609" name="Group 33"/>
            <p:cNvGrpSpPr>
              <a:grpSpLocks/>
            </p:cNvGrpSpPr>
            <p:nvPr/>
          </p:nvGrpSpPr>
          <p:grpSpPr bwMode="auto">
            <a:xfrm>
              <a:off x="2400" y="2112"/>
              <a:ext cx="1200" cy="1719"/>
              <a:chOff x="2400" y="2112"/>
              <a:chExt cx="1200" cy="1719"/>
            </a:xfrm>
          </p:grpSpPr>
          <p:grpSp>
            <p:nvGrpSpPr>
              <p:cNvPr id="24600" name="Group 24"/>
              <p:cNvGrpSpPr>
                <a:grpSpLocks/>
              </p:cNvGrpSpPr>
              <p:nvPr/>
            </p:nvGrpSpPr>
            <p:grpSpPr bwMode="auto">
              <a:xfrm>
                <a:off x="2400" y="2112"/>
                <a:ext cx="1200" cy="1719"/>
                <a:chOff x="2400" y="2112"/>
                <a:chExt cx="1200" cy="1719"/>
              </a:xfrm>
            </p:grpSpPr>
            <p:sp>
              <p:nvSpPr>
                <p:cNvPr id="24590" name="Freeform 14"/>
                <p:cNvSpPr>
                  <a:spLocks/>
                </p:cNvSpPr>
                <p:nvPr/>
              </p:nvSpPr>
              <p:spPr bwMode="auto">
                <a:xfrm>
                  <a:off x="2448" y="2112"/>
                  <a:ext cx="1152" cy="1032"/>
                </a:xfrm>
                <a:custGeom>
                  <a:avLst/>
                  <a:gdLst>
                    <a:gd name="T0" fmla="*/ 0 w 1344"/>
                    <a:gd name="T1" fmla="*/ 0 h 840"/>
                    <a:gd name="T2" fmla="*/ 240 w 1344"/>
                    <a:gd name="T3" fmla="*/ 672 h 840"/>
                    <a:gd name="T4" fmla="*/ 624 w 1344"/>
                    <a:gd name="T5" fmla="*/ 816 h 840"/>
                    <a:gd name="T6" fmla="*/ 1008 w 1344"/>
                    <a:gd name="T7" fmla="*/ 528 h 840"/>
                    <a:gd name="T8" fmla="*/ 1344 w 1344"/>
                    <a:gd name="T9" fmla="*/ 0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44" h="840">
                      <a:moveTo>
                        <a:pt x="0" y="0"/>
                      </a:moveTo>
                      <a:cubicBezTo>
                        <a:pt x="68" y="268"/>
                        <a:pt x="136" y="536"/>
                        <a:pt x="240" y="672"/>
                      </a:cubicBezTo>
                      <a:cubicBezTo>
                        <a:pt x="344" y="808"/>
                        <a:pt x="496" y="840"/>
                        <a:pt x="624" y="816"/>
                      </a:cubicBezTo>
                      <a:cubicBezTo>
                        <a:pt x="752" y="792"/>
                        <a:pt x="888" y="664"/>
                        <a:pt x="1008" y="528"/>
                      </a:cubicBezTo>
                      <a:cubicBezTo>
                        <a:pt x="1128" y="392"/>
                        <a:pt x="1236" y="196"/>
                        <a:pt x="1344" y="0"/>
                      </a:cubicBezTo>
                    </a:path>
                  </a:pathLst>
                </a:custGeom>
                <a:noFill/>
                <a:ln w="38100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24593" name="Oval 17"/>
                <p:cNvSpPr>
                  <a:spLocks noChangeArrowheads="1"/>
                </p:cNvSpPr>
                <p:nvPr/>
              </p:nvSpPr>
              <p:spPr bwMode="auto">
                <a:xfrm>
                  <a:off x="2832" y="2976"/>
                  <a:ext cx="144" cy="144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4596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2400" y="3600"/>
                  <a:ext cx="1128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it-IT" altLang="it-IT"/>
                    <a:t>Equilibrio stabile</a:t>
                  </a:r>
                </a:p>
              </p:txBody>
            </p:sp>
            <p:sp>
              <p:nvSpPr>
                <p:cNvPr id="24598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2928" y="3216"/>
                  <a:ext cx="0" cy="38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</p:grpSp>
          <p:sp>
            <p:nvSpPr>
              <p:cNvPr id="24606" name="Freeform 30"/>
              <p:cNvSpPr>
                <a:spLocks/>
              </p:cNvSpPr>
              <p:nvPr/>
            </p:nvSpPr>
            <p:spPr bwMode="auto">
              <a:xfrm>
                <a:off x="2688" y="2784"/>
                <a:ext cx="144" cy="192"/>
              </a:xfrm>
              <a:custGeom>
                <a:avLst/>
                <a:gdLst>
                  <a:gd name="T0" fmla="*/ 0 w 144"/>
                  <a:gd name="T1" fmla="*/ 0 h 192"/>
                  <a:gd name="T2" fmla="*/ 48 w 144"/>
                  <a:gd name="T3" fmla="*/ 96 h 192"/>
                  <a:gd name="T4" fmla="*/ 144 w 144"/>
                  <a:gd name="T5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4" h="192">
                    <a:moveTo>
                      <a:pt x="0" y="0"/>
                    </a:moveTo>
                    <a:cubicBezTo>
                      <a:pt x="12" y="32"/>
                      <a:pt x="24" y="64"/>
                      <a:pt x="48" y="96"/>
                    </a:cubicBezTo>
                    <a:cubicBezTo>
                      <a:pt x="72" y="128"/>
                      <a:pt x="108" y="160"/>
                      <a:pt x="144" y="192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dash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4608" name="Freeform 32"/>
              <p:cNvSpPr>
                <a:spLocks/>
              </p:cNvSpPr>
              <p:nvPr/>
            </p:nvSpPr>
            <p:spPr bwMode="auto">
              <a:xfrm>
                <a:off x="3024" y="2736"/>
                <a:ext cx="192" cy="288"/>
              </a:xfrm>
              <a:custGeom>
                <a:avLst/>
                <a:gdLst>
                  <a:gd name="T0" fmla="*/ 192 w 192"/>
                  <a:gd name="T1" fmla="*/ 0 h 288"/>
                  <a:gd name="T2" fmla="*/ 96 w 192"/>
                  <a:gd name="T3" fmla="*/ 192 h 288"/>
                  <a:gd name="T4" fmla="*/ 0 w 192"/>
                  <a:gd name="T5" fmla="*/ 288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2" h="288">
                    <a:moveTo>
                      <a:pt x="192" y="0"/>
                    </a:moveTo>
                    <a:cubicBezTo>
                      <a:pt x="160" y="72"/>
                      <a:pt x="128" y="144"/>
                      <a:pt x="96" y="192"/>
                    </a:cubicBezTo>
                    <a:cubicBezTo>
                      <a:pt x="64" y="240"/>
                      <a:pt x="32" y="264"/>
                      <a:pt x="0" y="288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dash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7" grpId="0" autoUpdateAnimBg="0"/>
      <p:bldP spid="24588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2971800" y="304800"/>
            <a:ext cx="4054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/>
              <a:t>La Stabilità # 1: Un prezzo inferiore a P</a:t>
            </a:r>
            <a:r>
              <a:rPr lang="it-IT" altLang="it-IT" baseline="-25000"/>
              <a:t>E</a:t>
            </a:r>
          </a:p>
        </p:txBody>
      </p:sp>
      <p:grpSp>
        <p:nvGrpSpPr>
          <p:cNvPr id="25652" name="Group 52"/>
          <p:cNvGrpSpPr>
            <a:grpSpLocks/>
          </p:cNvGrpSpPr>
          <p:nvPr/>
        </p:nvGrpSpPr>
        <p:grpSpPr bwMode="auto">
          <a:xfrm>
            <a:off x="228600" y="1143000"/>
            <a:ext cx="6019800" cy="4708525"/>
            <a:chOff x="144" y="720"/>
            <a:chExt cx="3792" cy="2966"/>
          </a:xfrm>
        </p:grpSpPr>
        <p:sp>
          <p:nvSpPr>
            <p:cNvPr id="25635" name="Line 35"/>
            <p:cNvSpPr>
              <a:spLocks noChangeShapeType="1"/>
            </p:cNvSpPr>
            <p:nvPr/>
          </p:nvSpPr>
          <p:spPr bwMode="auto">
            <a:xfrm>
              <a:off x="1728" y="2448"/>
              <a:ext cx="0" cy="9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25651" name="Group 51"/>
            <p:cNvGrpSpPr>
              <a:grpSpLocks/>
            </p:cNvGrpSpPr>
            <p:nvPr/>
          </p:nvGrpSpPr>
          <p:grpSpPr bwMode="auto">
            <a:xfrm>
              <a:off x="144" y="720"/>
              <a:ext cx="3792" cy="2966"/>
              <a:chOff x="144" y="720"/>
              <a:chExt cx="3792" cy="2966"/>
            </a:xfrm>
          </p:grpSpPr>
          <p:grpSp>
            <p:nvGrpSpPr>
              <p:cNvPr id="25650" name="Group 50"/>
              <p:cNvGrpSpPr>
                <a:grpSpLocks/>
              </p:cNvGrpSpPr>
              <p:nvPr/>
            </p:nvGrpSpPr>
            <p:grpSpPr bwMode="auto">
              <a:xfrm>
                <a:off x="144" y="720"/>
                <a:ext cx="3792" cy="2966"/>
                <a:chOff x="144" y="720"/>
                <a:chExt cx="3792" cy="2966"/>
              </a:xfrm>
            </p:grpSpPr>
            <p:sp>
              <p:nvSpPr>
                <p:cNvPr id="25624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144" y="2352"/>
                  <a:ext cx="238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it-IT" altLang="it-IT" sz="1600"/>
                    <a:t>P</a:t>
                  </a:r>
                  <a:r>
                    <a:rPr lang="it-IT" altLang="it-IT" sz="1600" baseline="-25000"/>
                    <a:t>0</a:t>
                  </a:r>
                </a:p>
              </p:txBody>
            </p:sp>
            <p:grpSp>
              <p:nvGrpSpPr>
                <p:cNvPr id="25632" name="Group 32"/>
                <p:cNvGrpSpPr>
                  <a:grpSpLocks/>
                </p:cNvGrpSpPr>
                <p:nvPr/>
              </p:nvGrpSpPr>
              <p:grpSpPr bwMode="auto">
                <a:xfrm>
                  <a:off x="144" y="720"/>
                  <a:ext cx="3792" cy="2966"/>
                  <a:chOff x="960" y="672"/>
                  <a:chExt cx="3792" cy="2966"/>
                </a:xfrm>
              </p:grpSpPr>
              <p:grpSp>
                <p:nvGrpSpPr>
                  <p:cNvPr id="25608" name="Group 8"/>
                  <p:cNvGrpSpPr>
                    <a:grpSpLocks/>
                  </p:cNvGrpSpPr>
                  <p:nvPr/>
                </p:nvGrpSpPr>
                <p:grpSpPr bwMode="auto">
                  <a:xfrm>
                    <a:off x="960" y="672"/>
                    <a:ext cx="3792" cy="2966"/>
                    <a:chOff x="384" y="1056"/>
                    <a:chExt cx="2938" cy="2342"/>
                  </a:xfrm>
                </p:grpSpPr>
                <p:sp>
                  <p:nvSpPr>
                    <p:cNvPr id="25609" name="Line 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064" y="2064"/>
                      <a:ext cx="0" cy="110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prstDash val="dash"/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grpSp>
                  <p:nvGrpSpPr>
                    <p:cNvPr id="25610" name="Group 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84" y="1056"/>
                      <a:ext cx="2938" cy="2342"/>
                      <a:chOff x="816" y="1056"/>
                      <a:chExt cx="2938" cy="2342"/>
                    </a:xfrm>
                  </p:grpSpPr>
                  <p:grpSp>
                    <p:nvGrpSpPr>
                      <p:cNvPr id="25611" name="Group 1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64" y="1056"/>
                        <a:ext cx="2890" cy="2295"/>
                        <a:chOff x="1056" y="864"/>
                        <a:chExt cx="2890" cy="2295"/>
                      </a:xfrm>
                    </p:grpSpPr>
                    <p:sp>
                      <p:nvSpPr>
                        <p:cNvPr id="25612" name="Line 1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344" y="912"/>
                          <a:ext cx="0" cy="20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it-IT"/>
                        </a:p>
                      </p:txBody>
                    </p:sp>
                    <p:sp>
                      <p:nvSpPr>
                        <p:cNvPr id="25613" name="Line 1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344" y="2976"/>
                          <a:ext cx="2400" cy="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it-IT"/>
                        </a:p>
                      </p:txBody>
                    </p:sp>
                    <p:sp>
                      <p:nvSpPr>
                        <p:cNvPr id="25614" name="Text Box 14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56" y="864"/>
                          <a:ext cx="298" cy="1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>
                          <a:spAutoFit/>
                        </a:bodyPr>
                        <a:lstStyle/>
                        <a:p>
                          <a:r>
                            <a:rPr lang="it-IT" altLang="it-IT">
                              <a:latin typeface="Bookman Old Style" pitchFamily="18" charset="0"/>
                            </a:rPr>
                            <a:t>P</a:t>
                          </a:r>
                        </a:p>
                      </p:txBody>
                    </p:sp>
                    <p:sp>
                      <p:nvSpPr>
                        <p:cNvPr id="25615" name="Text Box 15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48" y="2976"/>
                          <a:ext cx="298" cy="1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>
                          <a:spAutoFit/>
                        </a:bodyPr>
                        <a:lstStyle/>
                        <a:p>
                          <a:r>
                            <a:rPr lang="it-IT" altLang="it-IT">
                              <a:latin typeface="Bookman Old Style" pitchFamily="18" charset="0"/>
                            </a:rPr>
                            <a:t>Q</a:t>
                          </a:r>
                        </a:p>
                      </p:txBody>
                    </p:sp>
                  </p:grpSp>
                  <p:sp>
                    <p:nvSpPr>
                      <p:cNvPr id="25616" name="Line 1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536" y="1392"/>
                        <a:ext cx="1872" cy="1296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rgbClr val="CC0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it-IT"/>
                      </a:p>
                    </p:txBody>
                  </p:sp>
                  <p:sp>
                    <p:nvSpPr>
                      <p:cNvPr id="25617" name="Line 17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680" y="1296"/>
                        <a:ext cx="1728" cy="1440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rgbClr val="008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it-IT"/>
                      </a:p>
                    </p:txBody>
                  </p:sp>
                  <p:sp>
                    <p:nvSpPr>
                      <p:cNvPr id="25618" name="Line 1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52" y="2064"/>
                        <a:ext cx="1344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prstDash val="dash"/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it-IT"/>
                      </a:p>
                    </p:txBody>
                  </p:sp>
                  <p:sp>
                    <p:nvSpPr>
                      <p:cNvPr id="25619" name="Text Box 1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16" y="1920"/>
                        <a:ext cx="263" cy="1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/>
                      <a:p>
                        <a:r>
                          <a:rPr lang="it-IT" altLang="it-IT"/>
                          <a:t>P</a:t>
                        </a:r>
                        <a:r>
                          <a:rPr lang="it-IT" altLang="it-IT" baseline="-25000"/>
                          <a:t>E</a:t>
                        </a:r>
                      </a:p>
                    </p:txBody>
                  </p:sp>
                  <p:sp>
                    <p:nvSpPr>
                      <p:cNvPr id="25620" name="Text Box 2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352" y="3216"/>
                        <a:ext cx="288" cy="1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/>
                      <a:p>
                        <a:r>
                          <a:rPr lang="it-IT" altLang="it-IT"/>
                          <a:t>Q</a:t>
                        </a:r>
                        <a:r>
                          <a:rPr lang="it-IT" altLang="it-IT" baseline="-25000"/>
                          <a:t>E</a:t>
                        </a:r>
                      </a:p>
                    </p:txBody>
                  </p:sp>
                  <p:sp>
                    <p:nvSpPr>
                      <p:cNvPr id="25621" name="Text Box 21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400" y="1776"/>
                        <a:ext cx="164" cy="1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it-IT" altLang="it-IT" b="1"/>
                          <a:t>E</a:t>
                        </a:r>
                      </a:p>
                    </p:txBody>
                  </p:sp>
                  <p:sp>
                    <p:nvSpPr>
                      <p:cNvPr id="25622" name="Text Box 2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408" y="1152"/>
                        <a:ext cx="152" cy="1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it-IT" altLang="it-IT" b="1"/>
                          <a:t>S</a:t>
                        </a:r>
                      </a:p>
                    </p:txBody>
                  </p:sp>
                  <p:sp>
                    <p:nvSpPr>
                      <p:cNvPr id="25623" name="Text Box 2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456" y="2592"/>
                        <a:ext cx="170" cy="1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it-IT" altLang="it-IT" b="1"/>
                          <a:t>D</a:t>
                        </a:r>
                      </a:p>
                    </p:txBody>
                  </p:sp>
                </p:grpSp>
              </p:grpSp>
              <p:sp>
                <p:nvSpPr>
                  <p:cNvPr id="25628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48" y="3408"/>
                    <a:ext cx="252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sz="1600"/>
                      <a:t>Q</a:t>
                    </a:r>
                    <a:r>
                      <a:rPr lang="it-IT" altLang="it-IT" sz="1600" baseline="-25000"/>
                      <a:t>S</a:t>
                    </a:r>
                  </a:p>
                </p:txBody>
              </p:sp>
              <p:sp>
                <p:nvSpPr>
                  <p:cNvPr id="25629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48" y="3408"/>
                    <a:ext cx="272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sz="1600"/>
                      <a:t>Q</a:t>
                    </a:r>
                    <a:r>
                      <a:rPr lang="it-IT" altLang="it-IT" sz="1600" baseline="-25000"/>
                      <a:t>D</a:t>
                    </a:r>
                  </a:p>
                </p:txBody>
              </p:sp>
              <p:sp>
                <p:nvSpPr>
                  <p:cNvPr id="25630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2592" y="2400"/>
                    <a:ext cx="1200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0066FF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</p:grpSp>
          </p:grpSp>
          <p:sp>
            <p:nvSpPr>
              <p:cNvPr id="25634" name="Line 34"/>
              <p:cNvSpPr>
                <a:spLocks noChangeShapeType="1"/>
              </p:cNvSpPr>
              <p:nvPr/>
            </p:nvSpPr>
            <p:spPr bwMode="auto">
              <a:xfrm flipH="1">
                <a:off x="576" y="2448"/>
                <a:ext cx="115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5636" name="Line 36"/>
              <p:cNvSpPr>
                <a:spLocks noChangeShapeType="1"/>
              </p:cNvSpPr>
              <p:nvPr/>
            </p:nvSpPr>
            <p:spPr bwMode="auto">
              <a:xfrm>
                <a:off x="2976" y="2448"/>
                <a:ext cx="0" cy="9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grpSp>
        <p:nvGrpSpPr>
          <p:cNvPr id="25653" name="Group 53"/>
          <p:cNvGrpSpPr>
            <a:grpSpLocks/>
          </p:cNvGrpSpPr>
          <p:nvPr/>
        </p:nvGrpSpPr>
        <p:grpSpPr bwMode="auto">
          <a:xfrm>
            <a:off x="6324600" y="1066800"/>
            <a:ext cx="2460625" cy="2679700"/>
            <a:chOff x="3984" y="672"/>
            <a:chExt cx="1550" cy="1688"/>
          </a:xfrm>
        </p:grpSpPr>
        <p:grpSp>
          <p:nvGrpSpPr>
            <p:cNvPr id="25649" name="Group 49"/>
            <p:cNvGrpSpPr>
              <a:grpSpLocks/>
            </p:cNvGrpSpPr>
            <p:nvPr/>
          </p:nvGrpSpPr>
          <p:grpSpPr bwMode="auto">
            <a:xfrm>
              <a:off x="3984" y="672"/>
              <a:ext cx="1550" cy="1688"/>
              <a:chOff x="3984" y="672"/>
              <a:chExt cx="1550" cy="1688"/>
            </a:xfrm>
          </p:grpSpPr>
          <p:sp>
            <p:nvSpPr>
              <p:cNvPr id="25631" name="Text Box 31"/>
              <p:cNvSpPr txBox="1">
                <a:spLocks noChangeArrowheads="1"/>
              </p:cNvSpPr>
              <p:nvPr/>
            </p:nvSpPr>
            <p:spPr bwMode="auto">
              <a:xfrm>
                <a:off x="4128" y="672"/>
                <a:ext cx="1175" cy="372"/>
              </a:xfrm>
              <a:prstGeom prst="rect">
                <a:avLst/>
              </a:prstGeom>
              <a:noFill/>
              <a:ln w="9525">
                <a:solidFill>
                  <a:srgbClr val="0066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it-IT" altLang="it-IT" sz="1600"/>
                  <a:t>Eccesso di domanda</a:t>
                </a:r>
              </a:p>
              <a:p>
                <a:pPr algn="ctr"/>
                <a:r>
                  <a:rPr lang="it-IT" altLang="it-IT" sz="1600"/>
                  <a:t>Q</a:t>
                </a:r>
                <a:r>
                  <a:rPr lang="it-IT" altLang="it-IT" sz="1600" baseline="-25000"/>
                  <a:t>D  -  </a:t>
                </a:r>
                <a:r>
                  <a:rPr lang="it-IT" altLang="it-IT" sz="1600"/>
                  <a:t>Q</a:t>
                </a:r>
                <a:r>
                  <a:rPr lang="it-IT" altLang="it-IT" sz="1600" baseline="-25000"/>
                  <a:t>S</a:t>
                </a:r>
              </a:p>
            </p:txBody>
          </p:sp>
          <p:sp>
            <p:nvSpPr>
              <p:cNvPr id="25637" name="Text Box 37"/>
              <p:cNvSpPr txBox="1">
                <a:spLocks noChangeArrowheads="1"/>
              </p:cNvSpPr>
              <p:nvPr/>
            </p:nvSpPr>
            <p:spPr bwMode="auto">
              <a:xfrm>
                <a:off x="3984" y="1248"/>
                <a:ext cx="1434" cy="218"/>
              </a:xfrm>
              <a:prstGeom prst="rect">
                <a:avLst/>
              </a:prstGeom>
              <a:noFill/>
              <a:ln w="9525">
                <a:solidFill>
                  <a:srgbClr val="0066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600"/>
                  <a:t>Conflitto tra consumatori</a:t>
                </a:r>
              </a:p>
            </p:txBody>
          </p:sp>
          <p:sp>
            <p:nvSpPr>
              <p:cNvPr id="25638" name="Text Box 38"/>
              <p:cNvSpPr txBox="1">
                <a:spLocks noChangeArrowheads="1"/>
              </p:cNvSpPr>
              <p:nvPr/>
            </p:nvSpPr>
            <p:spPr bwMode="auto">
              <a:xfrm>
                <a:off x="3984" y="1680"/>
                <a:ext cx="1550" cy="680"/>
              </a:xfrm>
              <a:prstGeom prst="rect">
                <a:avLst/>
              </a:prstGeom>
              <a:noFill/>
              <a:ln w="9525">
                <a:solidFill>
                  <a:srgbClr val="0066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600"/>
                  <a:t>Ciascuno ha incentivo ad offrire un prezzo più alto di P</a:t>
                </a:r>
                <a:r>
                  <a:rPr lang="it-IT" altLang="it-IT" sz="1600" baseline="-25000"/>
                  <a:t>0</a:t>
                </a:r>
                <a:r>
                  <a:rPr lang="it-IT" altLang="it-IT" sz="1600"/>
                  <a:t> per accedere alla risorsa</a:t>
                </a:r>
              </a:p>
            </p:txBody>
          </p:sp>
          <p:sp>
            <p:nvSpPr>
              <p:cNvPr id="25639" name="Line 39"/>
              <p:cNvSpPr>
                <a:spLocks noChangeShapeType="1"/>
              </p:cNvSpPr>
              <p:nvPr/>
            </p:nvSpPr>
            <p:spPr bwMode="auto">
              <a:xfrm>
                <a:off x="4656" y="1104"/>
                <a:ext cx="0" cy="144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25640" name="Line 40"/>
            <p:cNvSpPr>
              <a:spLocks noChangeShapeType="1"/>
            </p:cNvSpPr>
            <p:nvPr/>
          </p:nvSpPr>
          <p:spPr bwMode="auto">
            <a:xfrm>
              <a:off x="4656" y="1488"/>
              <a:ext cx="0" cy="192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25648" name="Group 48"/>
          <p:cNvGrpSpPr>
            <a:grpSpLocks/>
          </p:cNvGrpSpPr>
          <p:nvPr/>
        </p:nvGrpSpPr>
        <p:grpSpPr bwMode="auto">
          <a:xfrm>
            <a:off x="685800" y="3352800"/>
            <a:ext cx="8264525" cy="1673225"/>
            <a:chOff x="432" y="2112"/>
            <a:chExt cx="5206" cy="1054"/>
          </a:xfrm>
        </p:grpSpPr>
        <p:grpSp>
          <p:nvGrpSpPr>
            <p:cNvPr id="25645" name="Group 45"/>
            <p:cNvGrpSpPr>
              <a:grpSpLocks/>
            </p:cNvGrpSpPr>
            <p:nvPr/>
          </p:nvGrpSpPr>
          <p:grpSpPr bwMode="auto">
            <a:xfrm>
              <a:off x="432" y="2112"/>
              <a:ext cx="2592" cy="336"/>
              <a:chOff x="432" y="2112"/>
              <a:chExt cx="2592" cy="336"/>
            </a:xfrm>
          </p:grpSpPr>
          <p:sp>
            <p:nvSpPr>
              <p:cNvPr id="25641" name="Line 41"/>
              <p:cNvSpPr>
                <a:spLocks noChangeShapeType="1"/>
              </p:cNvSpPr>
              <p:nvPr/>
            </p:nvSpPr>
            <p:spPr bwMode="auto">
              <a:xfrm flipV="1">
                <a:off x="432" y="2112"/>
                <a:ext cx="0" cy="336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prstDash val="sysDot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5642" name="Line 42"/>
              <p:cNvSpPr>
                <a:spLocks noChangeShapeType="1"/>
              </p:cNvSpPr>
              <p:nvPr/>
            </p:nvSpPr>
            <p:spPr bwMode="auto">
              <a:xfrm flipV="1">
                <a:off x="1728" y="2112"/>
                <a:ext cx="336" cy="24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sysDot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5643" name="Line 43"/>
              <p:cNvSpPr>
                <a:spLocks noChangeShapeType="1"/>
              </p:cNvSpPr>
              <p:nvPr/>
            </p:nvSpPr>
            <p:spPr bwMode="auto">
              <a:xfrm flipH="1" flipV="1">
                <a:off x="2640" y="2112"/>
                <a:ext cx="384" cy="288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sysDot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5644" name="Line 44"/>
              <p:cNvSpPr>
                <a:spLocks noChangeShapeType="1"/>
              </p:cNvSpPr>
              <p:nvPr/>
            </p:nvSpPr>
            <p:spPr bwMode="auto">
              <a:xfrm>
                <a:off x="2016" y="2256"/>
                <a:ext cx="672" cy="0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25646" name="Text Box 46"/>
            <p:cNvSpPr txBox="1">
              <a:spLocks noChangeArrowheads="1"/>
            </p:cNvSpPr>
            <p:nvPr/>
          </p:nvSpPr>
          <p:spPr bwMode="auto">
            <a:xfrm>
              <a:off x="3888" y="2640"/>
              <a:ext cx="1750" cy="526"/>
            </a:xfrm>
            <a:prstGeom prst="rect">
              <a:avLst/>
            </a:prstGeom>
            <a:noFill/>
            <a:ln w="9525">
              <a:solidFill>
                <a:srgbClr val="0066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/>
                <a:t>Il prezzo aumenta riassorbendo l’eccesso di domanda fino a quando si torna in </a:t>
              </a:r>
              <a:r>
                <a:rPr lang="it-IT" altLang="it-IT" sz="1600" b="1"/>
                <a:t>E</a:t>
              </a:r>
            </a:p>
          </p:txBody>
        </p:sp>
        <p:sp>
          <p:nvSpPr>
            <p:cNvPr id="25647" name="Line 47"/>
            <p:cNvSpPr>
              <a:spLocks noChangeShapeType="1"/>
            </p:cNvSpPr>
            <p:nvPr/>
          </p:nvSpPr>
          <p:spPr bwMode="auto">
            <a:xfrm>
              <a:off x="4704" y="2352"/>
              <a:ext cx="0" cy="240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25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5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5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2971800" y="304800"/>
            <a:ext cx="419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/>
              <a:t>La Stabilità # 2: Un prezzo superiore a P</a:t>
            </a:r>
            <a:r>
              <a:rPr lang="it-IT" altLang="it-IT" baseline="-25000"/>
              <a:t>E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381000" y="2133600"/>
            <a:ext cx="377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600"/>
              <a:t>P</a:t>
            </a:r>
            <a:r>
              <a:rPr lang="it-IT" altLang="it-IT" sz="1600" baseline="-25000"/>
              <a:t>0</a:t>
            </a:r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3670300" y="3170238"/>
            <a:ext cx="0" cy="221932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917575" y="1239838"/>
            <a:ext cx="0" cy="4148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>
            <a:off x="917575" y="5387975"/>
            <a:ext cx="4916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27025" y="1143000"/>
            <a:ext cx="61118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>
                <a:latin typeface="Bookman Old Style" pitchFamily="18" charset="0"/>
              </a:rPr>
              <a:t>P</a:t>
            </a: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5637213" y="5387975"/>
            <a:ext cx="611187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>
                <a:latin typeface="Bookman Old Style" pitchFamily="18" charset="0"/>
              </a:rPr>
              <a:t>Q</a:t>
            </a:r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>
            <a:off x="1703388" y="1819275"/>
            <a:ext cx="3835400" cy="2605088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V="1">
            <a:off x="1998663" y="1625600"/>
            <a:ext cx="3540125" cy="289560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6643" name="Line 19"/>
          <p:cNvSpPr>
            <a:spLocks noChangeShapeType="1"/>
          </p:cNvSpPr>
          <p:nvPr/>
        </p:nvSpPr>
        <p:spPr bwMode="auto">
          <a:xfrm>
            <a:off x="917575" y="3170238"/>
            <a:ext cx="275272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228600" y="2879725"/>
            <a:ext cx="5381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/>
              <a:t>P</a:t>
            </a:r>
            <a:r>
              <a:rPr lang="it-IT" altLang="it-IT" baseline="-25000"/>
              <a:t>E</a:t>
            </a:r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3375025" y="5486400"/>
            <a:ext cx="5905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/>
              <a:t>Q</a:t>
            </a:r>
            <a:r>
              <a:rPr lang="it-IT" altLang="it-IT" baseline="-25000"/>
              <a:t>E</a:t>
            </a:r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3657600" y="3276600"/>
            <a:ext cx="336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b="1"/>
              <a:t>E</a:t>
            </a:r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5538788" y="1336675"/>
            <a:ext cx="3127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b="1"/>
              <a:t>S</a:t>
            </a:r>
          </a:p>
        </p:txBody>
      </p: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5637213" y="4230688"/>
            <a:ext cx="34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b="1"/>
              <a:t>D</a:t>
            </a:r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4419600" y="5562600"/>
            <a:ext cx="4000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/>
              <a:t>Q</a:t>
            </a:r>
            <a:r>
              <a:rPr lang="it-IT" altLang="it-IT" sz="1600" baseline="-25000"/>
              <a:t>S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2438400" y="5486400"/>
            <a:ext cx="43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/>
              <a:t>Q</a:t>
            </a:r>
            <a:r>
              <a:rPr lang="it-IT" altLang="it-IT" sz="1600" baseline="-25000"/>
              <a:t>D</a:t>
            </a:r>
          </a:p>
        </p:txBody>
      </p:sp>
      <p:sp>
        <p:nvSpPr>
          <p:cNvPr id="26651" name="Line 27"/>
          <p:cNvSpPr>
            <a:spLocks noChangeShapeType="1"/>
          </p:cNvSpPr>
          <p:nvPr/>
        </p:nvSpPr>
        <p:spPr bwMode="auto">
          <a:xfrm>
            <a:off x="2667000" y="2438400"/>
            <a:ext cx="19050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6652" name="Line 28"/>
          <p:cNvSpPr>
            <a:spLocks noChangeShapeType="1"/>
          </p:cNvSpPr>
          <p:nvPr/>
        </p:nvSpPr>
        <p:spPr bwMode="auto">
          <a:xfrm flipH="1">
            <a:off x="914400" y="2438400"/>
            <a:ext cx="182880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26673" name="Group 49"/>
          <p:cNvGrpSpPr>
            <a:grpSpLocks/>
          </p:cNvGrpSpPr>
          <p:nvPr/>
        </p:nvGrpSpPr>
        <p:grpSpPr bwMode="auto">
          <a:xfrm>
            <a:off x="6248400" y="990600"/>
            <a:ext cx="2460625" cy="2679700"/>
            <a:chOff x="3936" y="624"/>
            <a:chExt cx="1550" cy="1688"/>
          </a:xfrm>
        </p:grpSpPr>
        <p:sp>
          <p:nvSpPr>
            <p:cNvPr id="26656" name="Text Box 32"/>
            <p:cNvSpPr txBox="1">
              <a:spLocks noChangeArrowheads="1"/>
            </p:cNvSpPr>
            <p:nvPr/>
          </p:nvSpPr>
          <p:spPr bwMode="auto">
            <a:xfrm>
              <a:off x="4080" y="624"/>
              <a:ext cx="1175" cy="372"/>
            </a:xfrm>
            <a:prstGeom prst="rect">
              <a:avLst/>
            </a:prstGeom>
            <a:noFill/>
            <a:ln w="9525">
              <a:solidFill>
                <a:srgbClr val="0066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it-IT" altLang="it-IT" sz="1600"/>
                <a:t>Eccesso di offerta</a:t>
              </a:r>
            </a:p>
            <a:p>
              <a:pPr algn="ctr"/>
              <a:r>
                <a:rPr lang="it-IT" altLang="it-IT" sz="1600"/>
                <a:t>Q</a:t>
              </a:r>
              <a:r>
                <a:rPr lang="it-IT" altLang="it-IT" sz="1600" baseline="-25000"/>
                <a:t>D  -  </a:t>
              </a:r>
              <a:r>
                <a:rPr lang="it-IT" altLang="it-IT" sz="1600"/>
                <a:t>Q</a:t>
              </a:r>
              <a:r>
                <a:rPr lang="it-IT" altLang="it-IT" sz="1600" baseline="-25000"/>
                <a:t>S</a:t>
              </a:r>
            </a:p>
          </p:txBody>
        </p:sp>
        <p:sp>
          <p:nvSpPr>
            <p:cNvPr id="26657" name="Text Box 33"/>
            <p:cNvSpPr txBox="1">
              <a:spLocks noChangeArrowheads="1"/>
            </p:cNvSpPr>
            <p:nvPr/>
          </p:nvSpPr>
          <p:spPr bwMode="auto">
            <a:xfrm>
              <a:off x="4080" y="1200"/>
              <a:ext cx="1199" cy="218"/>
            </a:xfrm>
            <a:prstGeom prst="rect">
              <a:avLst/>
            </a:prstGeom>
            <a:noFill/>
            <a:ln w="9525">
              <a:solidFill>
                <a:srgbClr val="0066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600"/>
                <a:t>Conflitto tra imprese</a:t>
              </a:r>
            </a:p>
          </p:txBody>
        </p:sp>
        <p:sp>
          <p:nvSpPr>
            <p:cNvPr id="26658" name="Text Box 34"/>
            <p:cNvSpPr txBox="1">
              <a:spLocks noChangeArrowheads="1"/>
            </p:cNvSpPr>
            <p:nvPr/>
          </p:nvSpPr>
          <p:spPr bwMode="auto">
            <a:xfrm>
              <a:off x="3936" y="1632"/>
              <a:ext cx="1550" cy="680"/>
            </a:xfrm>
            <a:prstGeom prst="rect">
              <a:avLst/>
            </a:prstGeom>
            <a:noFill/>
            <a:ln w="9525">
              <a:solidFill>
                <a:srgbClr val="0066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/>
                <a:t>Ciascuna ha incentivo ad offrire un prezzo più basso di P</a:t>
              </a:r>
              <a:r>
                <a:rPr lang="it-IT" altLang="it-IT" sz="1600" baseline="-25000"/>
                <a:t>0</a:t>
              </a:r>
              <a:r>
                <a:rPr lang="it-IT" altLang="it-IT" sz="1600"/>
                <a:t> per riuscire a vendere la quantità desiderata</a:t>
              </a:r>
            </a:p>
          </p:txBody>
        </p:sp>
        <p:sp>
          <p:nvSpPr>
            <p:cNvPr id="26659" name="Line 35"/>
            <p:cNvSpPr>
              <a:spLocks noChangeShapeType="1"/>
            </p:cNvSpPr>
            <p:nvPr/>
          </p:nvSpPr>
          <p:spPr bwMode="auto">
            <a:xfrm>
              <a:off x="4656" y="1008"/>
              <a:ext cx="0" cy="192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6660" name="Line 36"/>
            <p:cNvSpPr>
              <a:spLocks noChangeShapeType="1"/>
            </p:cNvSpPr>
            <p:nvPr/>
          </p:nvSpPr>
          <p:spPr bwMode="auto">
            <a:xfrm>
              <a:off x="4656" y="1440"/>
              <a:ext cx="0" cy="192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26675" name="Group 51"/>
          <p:cNvGrpSpPr>
            <a:grpSpLocks/>
          </p:cNvGrpSpPr>
          <p:nvPr/>
        </p:nvGrpSpPr>
        <p:grpSpPr bwMode="auto">
          <a:xfrm>
            <a:off x="762000" y="2514600"/>
            <a:ext cx="8188325" cy="2832100"/>
            <a:chOff x="480" y="1584"/>
            <a:chExt cx="5158" cy="1784"/>
          </a:xfrm>
        </p:grpSpPr>
        <p:grpSp>
          <p:nvGrpSpPr>
            <p:cNvPr id="26672" name="Group 48"/>
            <p:cNvGrpSpPr>
              <a:grpSpLocks/>
            </p:cNvGrpSpPr>
            <p:nvPr/>
          </p:nvGrpSpPr>
          <p:grpSpPr bwMode="auto">
            <a:xfrm>
              <a:off x="480" y="1584"/>
              <a:ext cx="2448" cy="336"/>
              <a:chOff x="480" y="1584"/>
              <a:chExt cx="2448" cy="336"/>
            </a:xfrm>
          </p:grpSpPr>
          <p:sp>
            <p:nvSpPr>
              <p:cNvPr id="26663" name="Line 39"/>
              <p:cNvSpPr>
                <a:spLocks noChangeShapeType="1"/>
              </p:cNvSpPr>
              <p:nvPr/>
            </p:nvSpPr>
            <p:spPr bwMode="auto">
              <a:xfrm>
                <a:off x="480" y="1584"/>
                <a:ext cx="0" cy="336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prstDash val="sysDot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6664" name="Line 40"/>
              <p:cNvSpPr>
                <a:spLocks noChangeShapeType="1"/>
              </p:cNvSpPr>
              <p:nvPr/>
            </p:nvSpPr>
            <p:spPr bwMode="auto">
              <a:xfrm>
                <a:off x="1632" y="1584"/>
                <a:ext cx="432" cy="33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sysDot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6665" name="Line 41"/>
              <p:cNvSpPr>
                <a:spLocks noChangeShapeType="1"/>
              </p:cNvSpPr>
              <p:nvPr/>
            </p:nvSpPr>
            <p:spPr bwMode="auto">
              <a:xfrm flipH="1">
                <a:off x="2544" y="1584"/>
                <a:ext cx="384" cy="33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sysDot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6666" name="Line 42"/>
              <p:cNvSpPr>
                <a:spLocks noChangeShapeType="1"/>
              </p:cNvSpPr>
              <p:nvPr/>
            </p:nvSpPr>
            <p:spPr bwMode="auto">
              <a:xfrm>
                <a:off x="1968" y="1728"/>
                <a:ext cx="672" cy="0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26674" name="Group 50"/>
            <p:cNvGrpSpPr>
              <a:grpSpLocks/>
            </p:cNvGrpSpPr>
            <p:nvPr/>
          </p:nvGrpSpPr>
          <p:grpSpPr bwMode="auto">
            <a:xfrm>
              <a:off x="3888" y="2304"/>
              <a:ext cx="1750" cy="1064"/>
              <a:chOff x="3888" y="2304"/>
              <a:chExt cx="1750" cy="1064"/>
            </a:xfrm>
          </p:grpSpPr>
          <p:sp>
            <p:nvSpPr>
              <p:cNvPr id="26667" name="Text Box 43"/>
              <p:cNvSpPr txBox="1">
                <a:spLocks noChangeArrowheads="1"/>
              </p:cNvSpPr>
              <p:nvPr/>
            </p:nvSpPr>
            <p:spPr bwMode="auto">
              <a:xfrm>
                <a:off x="3888" y="2688"/>
                <a:ext cx="1750" cy="680"/>
              </a:xfrm>
              <a:prstGeom prst="rect">
                <a:avLst/>
              </a:prstGeom>
              <a:noFill/>
              <a:ln w="9525">
                <a:solidFill>
                  <a:srgbClr val="0066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600"/>
                  <a:t>Il prezzo diminuisce riassorbendo l’eccesso di offerta fino a quando si torna in </a:t>
                </a:r>
                <a:r>
                  <a:rPr lang="it-IT" altLang="it-IT" sz="1600" b="1"/>
                  <a:t>E</a:t>
                </a:r>
              </a:p>
            </p:txBody>
          </p:sp>
          <p:sp>
            <p:nvSpPr>
              <p:cNvPr id="26668" name="Line 44"/>
              <p:cNvSpPr>
                <a:spLocks noChangeShapeType="1"/>
              </p:cNvSpPr>
              <p:nvPr/>
            </p:nvSpPr>
            <p:spPr bwMode="auto">
              <a:xfrm>
                <a:off x="4704" y="2304"/>
                <a:ext cx="0" cy="384"/>
              </a:xfrm>
              <a:prstGeom prst="line">
                <a:avLst/>
              </a:prstGeom>
              <a:noFill/>
              <a:ln w="28575">
                <a:solidFill>
                  <a:srgbClr val="0066FF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sp>
        <p:nvSpPr>
          <p:cNvPr id="26669" name="Line 45"/>
          <p:cNvSpPr>
            <a:spLocks noChangeShapeType="1"/>
          </p:cNvSpPr>
          <p:nvPr/>
        </p:nvSpPr>
        <p:spPr bwMode="auto">
          <a:xfrm>
            <a:off x="2667000" y="24384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6670" name="Line 46"/>
          <p:cNvSpPr>
            <a:spLocks noChangeShapeType="1"/>
          </p:cNvSpPr>
          <p:nvPr/>
        </p:nvSpPr>
        <p:spPr bwMode="auto">
          <a:xfrm>
            <a:off x="4572000" y="24384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1295400" y="762000"/>
            <a:ext cx="6629400" cy="1768475"/>
          </a:xfrm>
          <a:prstGeom prst="rect">
            <a:avLst/>
          </a:prstGeom>
          <a:noFill/>
          <a:ln w="28575">
            <a:solidFill>
              <a:srgbClr val="FF99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altLang="it-IT"/>
              <a:t>Il nostro modello di mercato (perfettamente concorrenziale) predice un esito di equilibrio socialmente desiderabile (tutti i partecipanti agli scambi realizzano il loro obiettivo), la cui esistenza, unicità e stabilità richiede come condizione necessaria che il prezzo sia perfettamente flessibile e che ciascun soggetto in modo atomistico persegua efficientemente un fine egoistico (homo oeconomicus)</a:t>
            </a:r>
            <a:endParaRPr lang="it-IT" altLang="it-IT" b="1"/>
          </a:p>
        </p:txBody>
      </p:sp>
      <p:sp>
        <p:nvSpPr>
          <p:cNvPr id="27651" name="Line 3"/>
          <p:cNvSpPr>
            <a:spLocks noChangeShapeType="1"/>
          </p:cNvSpPr>
          <p:nvPr/>
        </p:nvSpPr>
        <p:spPr bwMode="auto">
          <a:xfrm>
            <a:off x="4495800" y="2514600"/>
            <a:ext cx="0" cy="99060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752600" y="3581400"/>
            <a:ext cx="5657850" cy="1484313"/>
          </a:xfrm>
          <a:prstGeom prst="rect">
            <a:avLst/>
          </a:prstGeom>
          <a:noFill/>
          <a:ln w="19050">
            <a:solidFill>
              <a:srgbClr val="FF99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/>
              <a:t>Utilizzeremo questo modello per degli esercizi di </a:t>
            </a:r>
            <a:r>
              <a:rPr lang="it-IT" altLang="it-IT" b="1">
                <a:solidFill>
                  <a:srgbClr val="FF9933"/>
                </a:solidFill>
              </a:rPr>
              <a:t>STATICA COMPARATA</a:t>
            </a:r>
            <a:r>
              <a:rPr lang="it-IT" altLang="it-IT"/>
              <a:t>, per analizzare come si modificano le condizioni di equilibrio a seguito di un disturbo esogeno (esterno al mercato) che colpisce la domanda e/o l’offerta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2819400" y="457200"/>
            <a:ext cx="351631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400">
                <a:solidFill>
                  <a:srgbClr val="FF9933"/>
                </a:solidFill>
                <a:latin typeface="Bookman Old Style" pitchFamily="18" charset="0"/>
              </a:rPr>
              <a:t>STATICA COMPARATA</a:t>
            </a:r>
          </a:p>
        </p:txBody>
      </p:sp>
      <p:sp>
        <p:nvSpPr>
          <p:cNvPr id="28675" name="Line 3"/>
          <p:cNvSpPr>
            <a:spLocks noChangeShapeType="1"/>
          </p:cNvSpPr>
          <p:nvPr/>
        </p:nvSpPr>
        <p:spPr bwMode="auto">
          <a:xfrm>
            <a:off x="4572000" y="914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2438400" y="1676400"/>
            <a:ext cx="4648200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>
                <a:latin typeface="Bookman Old Style" pitchFamily="18" charset="0"/>
              </a:rPr>
              <a:t>Prezzo e quantità di equilibrio dipendono dalla posizione delle curve D e S.   Qualunque evento faccia spostare le curve modificherà le condizioni di equilibrio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2438400" y="3200400"/>
            <a:ext cx="4660900" cy="278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buFontTx/>
              <a:buAutoNum type="arabicParenR"/>
            </a:pPr>
            <a:r>
              <a:rPr lang="it-IT" altLang="it-IT" sz="1600">
                <a:latin typeface="Bookman Old Style" pitchFamily="18" charset="0"/>
              </a:rPr>
              <a:t>Mercato in situazione di equilibrio iniziale</a:t>
            </a:r>
          </a:p>
          <a:p>
            <a:pPr>
              <a:buFontTx/>
              <a:buAutoNum type="arabicParenR"/>
            </a:pPr>
            <a:r>
              <a:rPr lang="it-IT" altLang="it-IT" sz="1600">
                <a:latin typeface="Bookman Old Style" pitchFamily="18" charset="0"/>
              </a:rPr>
              <a:t>Evento (shock) </a:t>
            </a:r>
          </a:p>
          <a:p>
            <a:pPr>
              <a:buFontTx/>
              <a:buAutoNum type="arabicParenR"/>
            </a:pPr>
            <a:r>
              <a:rPr lang="it-IT" altLang="it-IT" sz="1600">
                <a:latin typeface="Bookman Old Style" pitchFamily="18" charset="0"/>
              </a:rPr>
              <a:t>Quale dei due lati colpisce, la domanda, l’offerta o entrambi? </a:t>
            </a:r>
          </a:p>
          <a:p>
            <a:pPr>
              <a:buFontTx/>
              <a:buAutoNum type="arabicParenR"/>
            </a:pPr>
            <a:r>
              <a:rPr lang="it-IT" altLang="it-IT" sz="1600">
                <a:latin typeface="Bookman Old Style" pitchFamily="18" charset="0"/>
              </a:rPr>
              <a:t>Lo shock è positivo (sposta le curve a destra) o negativo (sposta le curve a sinistra)?</a:t>
            </a:r>
          </a:p>
          <a:p>
            <a:pPr>
              <a:buFontTx/>
              <a:buAutoNum type="arabicParenR"/>
            </a:pPr>
            <a:r>
              <a:rPr lang="it-IT" altLang="it-IT" sz="1600">
                <a:latin typeface="Bookman Old Style" pitchFamily="18" charset="0"/>
              </a:rPr>
              <a:t>Sul grafico spostare le curve e confrontare il nuovo equilibrio con l’equilibrio iniziale</a:t>
            </a:r>
          </a:p>
          <a:p>
            <a:pPr>
              <a:buFontTx/>
              <a:buAutoNum type="arabicParenR"/>
            </a:pPr>
            <a:endParaRPr lang="it-IT" altLang="it-IT" sz="160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441325" y="419100"/>
            <a:ext cx="60404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/>
              <a:t>Ex # 1: </a:t>
            </a:r>
            <a:r>
              <a:rPr lang="it-IT" altLang="it-IT" sz="1400" i="0">
                <a:latin typeface="Bookman Old Style" pitchFamily="18" charset="0"/>
              </a:rPr>
              <a:t>In giugno la temperatura è di 10 gradi superiore alla media cosa accade nel  mercato dei condizionatori?</a:t>
            </a:r>
            <a:endParaRPr lang="it-IT" altLang="it-IT" sz="1400">
              <a:latin typeface="Bookman Old Style" pitchFamily="18" charset="0"/>
            </a:endParaRPr>
          </a:p>
        </p:txBody>
      </p:sp>
      <p:grpSp>
        <p:nvGrpSpPr>
          <p:cNvPr id="29741" name="Group 45"/>
          <p:cNvGrpSpPr>
            <a:grpSpLocks/>
          </p:cNvGrpSpPr>
          <p:nvPr/>
        </p:nvGrpSpPr>
        <p:grpSpPr bwMode="auto">
          <a:xfrm>
            <a:off x="381000" y="1600200"/>
            <a:ext cx="4191000" cy="3541713"/>
            <a:chOff x="240" y="1008"/>
            <a:chExt cx="2640" cy="2231"/>
          </a:xfrm>
        </p:grpSpPr>
        <p:sp>
          <p:nvSpPr>
            <p:cNvPr id="29718" name="Text Box 22"/>
            <p:cNvSpPr txBox="1">
              <a:spLocks noChangeArrowheads="1"/>
            </p:cNvSpPr>
            <p:nvPr/>
          </p:nvSpPr>
          <p:spPr bwMode="auto">
            <a:xfrm>
              <a:off x="1689" y="3008"/>
              <a:ext cx="32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/>
                <a:t>Q</a:t>
              </a:r>
              <a:r>
                <a:rPr lang="it-IT" altLang="it-IT" baseline="-25000"/>
                <a:t>0</a:t>
              </a:r>
            </a:p>
          </p:txBody>
        </p:sp>
        <p:grpSp>
          <p:nvGrpSpPr>
            <p:cNvPr id="29740" name="Group 44"/>
            <p:cNvGrpSpPr>
              <a:grpSpLocks/>
            </p:cNvGrpSpPr>
            <p:nvPr/>
          </p:nvGrpSpPr>
          <p:grpSpPr bwMode="auto">
            <a:xfrm>
              <a:off x="240" y="1008"/>
              <a:ext cx="2640" cy="2093"/>
              <a:chOff x="240" y="1008"/>
              <a:chExt cx="2640" cy="2093"/>
            </a:xfrm>
          </p:grpSpPr>
          <p:sp>
            <p:nvSpPr>
              <p:cNvPr id="29720" name="Text Box 24"/>
              <p:cNvSpPr txBox="1">
                <a:spLocks noChangeArrowheads="1"/>
              </p:cNvSpPr>
              <p:nvPr/>
            </p:nvSpPr>
            <p:spPr bwMode="auto">
              <a:xfrm>
                <a:off x="2586" y="1189"/>
                <a:ext cx="29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b="1"/>
                  <a:t>S</a:t>
                </a:r>
                <a:r>
                  <a:rPr lang="it-IT" altLang="it-IT" b="1" baseline="-25000"/>
                  <a:t>0</a:t>
                </a:r>
              </a:p>
            </p:txBody>
          </p:sp>
          <p:grpSp>
            <p:nvGrpSpPr>
              <p:cNvPr id="29729" name="Group 33"/>
              <p:cNvGrpSpPr>
                <a:grpSpLocks/>
              </p:cNvGrpSpPr>
              <p:nvPr/>
            </p:nvGrpSpPr>
            <p:grpSpPr bwMode="auto">
              <a:xfrm>
                <a:off x="240" y="1008"/>
                <a:ext cx="2640" cy="2093"/>
                <a:chOff x="288" y="1104"/>
                <a:chExt cx="2640" cy="2093"/>
              </a:xfrm>
            </p:grpSpPr>
            <p:sp>
              <p:nvSpPr>
                <p:cNvPr id="29707" name="Line 11"/>
                <p:cNvSpPr>
                  <a:spLocks noChangeShapeType="1"/>
                </p:cNvSpPr>
                <p:nvPr/>
              </p:nvSpPr>
              <p:spPr bwMode="auto">
                <a:xfrm>
                  <a:off x="1811" y="2040"/>
                  <a:ext cx="0" cy="97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29710" name="Line 14"/>
                <p:cNvSpPr>
                  <a:spLocks noChangeShapeType="1"/>
                </p:cNvSpPr>
                <p:nvPr/>
              </p:nvSpPr>
              <p:spPr bwMode="auto">
                <a:xfrm>
                  <a:off x="670" y="1146"/>
                  <a:ext cx="0" cy="18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29711" name="Line 15"/>
                <p:cNvSpPr>
                  <a:spLocks noChangeShapeType="1"/>
                </p:cNvSpPr>
                <p:nvPr/>
              </p:nvSpPr>
              <p:spPr bwMode="auto">
                <a:xfrm>
                  <a:off x="670" y="2965"/>
                  <a:ext cx="203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29712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425" y="1104"/>
                  <a:ext cx="253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>
                      <a:latin typeface="Bookman Old Style" pitchFamily="18" charset="0"/>
                    </a:rPr>
                    <a:t>P</a:t>
                  </a:r>
                </a:p>
              </p:txBody>
            </p:sp>
            <p:sp>
              <p:nvSpPr>
                <p:cNvPr id="29713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2627" y="2965"/>
                  <a:ext cx="253" cy="2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>
                      <a:latin typeface="Bookman Old Style" pitchFamily="18" charset="0"/>
                    </a:rPr>
                    <a:t>Q</a:t>
                  </a:r>
                </a:p>
              </p:txBody>
            </p:sp>
            <p:sp>
              <p:nvSpPr>
                <p:cNvPr id="29714" name="Line 18"/>
                <p:cNvSpPr>
                  <a:spLocks noChangeShapeType="1"/>
                </p:cNvSpPr>
                <p:nvPr/>
              </p:nvSpPr>
              <p:spPr bwMode="auto">
                <a:xfrm>
                  <a:off x="996" y="1400"/>
                  <a:ext cx="1590" cy="1142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29715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118" y="1316"/>
                  <a:ext cx="1468" cy="1269"/>
                </a:xfrm>
                <a:prstGeom prst="line">
                  <a:avLst/>
                </a:prstGeom>
                <a:noFill/>
                <a:ln w="28575">
                  <a:solidFill>
                    <a:srgbClr val="008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29716" name="Line 20"/>
                <p:cNvSpPr>
                  <a:spLocks noChangeShapeType="1"/>
                </p:cNvSpPr>
                <p:nvPr/>
              </p:nvSpPr>
              <p:spPr bwMode="auto">
                <a:xfrm>
                  <a:off x="669" y="1992"/>
                  <a:ext cx="1142" cy="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29717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288" y="1865"/>
                  <a:ext cx="31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/>
                    <a:t>P</a:t>
                  </a:r>
                  <a:r>
                    <a:rPr lang="it-IT" altLang="it-IT" baseline="-25000"/>
                    <a:t>0</a:t>
                  </a:r>
                </a:p>
              </p:txBody>
            </p:sp>
            <p:sp>
              <p:nvSpPr>
                <p:cNvPr id="29719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680" y="1680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b="1"/>
                    <a:t>E</a:t>
                  </a:r>
                  <a:r>
                    <a:rPr lang="it-IT" altLang="it-IT" b="1" baseline="-25000"/>
                    <a:t>0</a:t>
                  </a:r>
                </a:p>
              </p:txBody>
            </p:sp>
            <p:sp>
              <p:nvSpPr>
                <p:cNvPr id="29721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2627" y="2459"/>
                  <a:ext cx="301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b="1"/>
                    <a:t>D</a:t>
                  </a:r>
                  <a:r>
                    <a:rPr lang="it-IT" altLang="it-IT" b="1" baseline="-25000"/>
                    <a:t>0</a:t>
                  </a:r>
                </a:p>
              </p:txBody>
            </p:sp>
          </p:grpSp>
        </p:grpSp>
      </p:grpSp>
      <p:sp>
        <p:nvSpPr>
          <p:cNvPr id="29730" name="Text Box 34"/>
          <p:cNvSpPr txBox="1">
            <a:spLocks noChangeArrowheads="1"/>
          </p:cNvSpPr>
          <p:nvPr/>
        </p:nvSpPr>
        <p:spPr bwMode="auto">
          <a:xfrm>
            <a:off x="5775325" y="1690688"/>
            <a:ext cx="318135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400">
                <a:latin typeface="Bookman Old Style" pitchFamily="18" charset="0"/>
              </a:rPr>
              <a:t>1) Shock</a:t>
            </a:r>
          </a:p>
          <a:p>
            <a:r>
              <a:rPr lang="it-IT" altLang="it-IT" sz="1400">
                <a:latin typeface="Bookman Old Style" pitchFamily="18" charset="0"/>
              </a:rPr>
              <a:t> </a:t>
            </a:r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Aumento della temperatura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2)  Colpisce la domanda o l’offerta?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La domanda: shock positivo sulle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preferenze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3) Come si spostano le curve?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La D si sposta a destra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4) Predizione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Aumenta il prezzo e la quantità di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equilibrio</a:t>
            </a:r>
          </a:p>
        </p:txBody>
      </p:sp>
      <p:grpSp>
        <p:nvGrpSpPr>
          <p:cNvPr id="29739" name="Group 43"/>
          <p:cNvGrpSpPr>
            <a:grpSpLocks/>
          </p:cNvGrpSpPr>
          <p:nvPr/>
        </p:nvGrpSpPr>
        <p:grpSpPr bwMode="auto">
          <a:xfrm>
            <a:off x="381000" y="1676400"/>
            <a:ext cx="4876800" cy="3460750"/>
            <a:chOff x="240" y="1056"/>
            <a:chExt cx="3072" cy="2180"/>
          </a:xfrm>
        </p:grpSpPr>
        <p:sp>
          <p:nvSpPr>
            <p:cNvPr id="29732" name="Text Box 36"/>
            <p:cNvSpPr txBox="1">
              <a:spLocks noChangeArrowheads="1"/>
            </p:cNvSpPr>
            <p:nvPr/>
          </p:nvSpPr>
          <p:spPr bwMode="auto">
            <a:xfrm>
              <a:off x="2976" y="2112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b="1"/>
                <a:t>D</a:t>
              </a:r>
              <a:r>
                <a:rPr lang="it-IT" altLang="it-IT" b="1" baseline="-25000"/>
                <a:t>1</a:t>
              </a:r>
            </a:p>
          </p:txBody>
        </p:sp>
        <p:grpSp>
          <p:nvGrpSpPr>
            <p:cNvPr id="29737" name="Group 41"/>
            <p:cNvGrpSpPr>
              <a:grpSpLocks/>
            </p:cNvGrpSpPr>
            <p:nvPr/>
          </p:nvGrpSpPr>
          <p:grpSpPr bwMode="auto">
            <a:xfrm>
              <a:off x="240" y="1056"/>
              <a:ext cx="2688" cy="2180"/>
              <a:chOff x="240" y="1056"/>
              <a:chExt cx="2688" cy="2180"/>
            </a:xfrm>
          </p:grpSpPr>
          <p:sp>
            <p:nvSpPr>
              <p:cNvPr id="29704" name="Text Box 8"/>
              <p:cNvSpPr txBox="1">
                <a:spLocks noChangeArrowheads="1"/>
              </p:cNvSpPr>
              <p:nvPr/>
            </p:nvSpPr>
            <p:spPr bwMode="auto">
              <a:xfrm>
                <a:off x="240" y="1392"/>
                <a:ext cx="23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600"/>
                  <a:t>P</a:t>
                </a:r>
                <a:r>
                  <a:rPr lang="it-IT" altLang="it-IT" sz="1600" baseline="-25000"/>
                  <a:t>1</a:t>
                </a:r>
              </a:p>
            </p:txBody>
          </p:sp>
          <p:sp>
            <p:nvSpPr>
              <p:cNvPr id="29727" name="Text Box 31"/>
              <p:cNvSpPr txBox="1">
                <a:spLocks noChangeArrowheads="1"/>
              </p:cNvSpPr>
              <p:nvPr/>
            </p:nvSpPr>
            <p:spPr bwMode="auto">
              <a:xfrm>
                <a:off x="2016" y="1296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b="1"/>
                  <a:t>E</a:t>
                </a:r>
                <a:r>
                  <a:rPr lang="it-IT" altLang="it-IT" b="1" baseline="-25000"/>
                  <a:t>1</a:t>
                </a:r>
              </a:p>
            </p:txBody>
          </p:sp>
          <p:sp>
            <p:nvSpPr>
              <p:cNvPr id="29728" name="Text Box 32"/>
              <p:cNvSpPr txBox="1">
                <a:spLocks noChangeArrowheads="1"/>
              </p:cNvSpPr>
              <p:nvPr/>
            </p:nvSpPr>
            <p:spPr bwMode="auto">
              <a:xfrm>
                <a:off x="2064" y="3024"/>
                <a:ext cx="28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600"/>
                  <a:t>Q</a:t>
                </a:r>
                <a:r>
                  <a:rPr lang="it-IT" altLang="it-IT" sz="1600" baseline="-25000"/>
                  <a:t>1</a:t>
                </a:r>
              </a:p>
            </p:txBody>
          </p:sp>
          <p:sp>
            <p:nvSpPr>
              <p:cNvPr id="29731" name="Line 35"/>
              <p:cNvSpPr>
                <a:spLocks noChangeShapeType="1"/>
              </p:cNvSpPr>
              <p:nvPr/>
            </p:nvSpPr>
            <p:spPr bwMode="auto">
              <a:xfrm>
                <a:off x="1488" y="1056"/>
                <a:ext cx="1440" cy="1104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9733" name="Line 37"/>
              <p:cNvSpPr>
                <a:spLocks noChangeShapeType="1"/>
              </p:cNvSpPr>
              <p:nvPr/>
            </p:nvSpPr>
            <p:spPr bwMode="auto">
              <a:xfrm flipV="1">
                <a:off x="2640" y="2208"/>
                <a:ext cx="240" cy="192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9734" name="Line 38"/>
              <p:cNvSpPr>
                <a:spLocks noChangeShapeType="1"/>
              </p:cNvSpPr>
              <p:nvPr/>
            </p:nvSpPr>
            <p:spPr bwMode="auto">
              <a:xfrm>
                <a:off x="2160" y="1584"/>
                <a:ext cx="0" cy="12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9736" name="Line 40"/>
              <p:cNvSpPr>
                <a:spLocks noChangeShapeType="1"/>
              </p:cNvSpPr>
              <p:nvPr/>
            </p:nvSpPr>
            <p:spPr bwMode="auto">
              <a:xfrm flipH="1">
                <a:off x="624" y="1536"/>
                <a:ext cx="15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3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2209800" y="762000"/>
            <a:ext cx="51355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400" i="0">
                <a:solidFill>
                  <a:schemeClr val="accent1"/>
                </a:solidFill>
              </a:rPr>
              <a:t>In un mercato concorrenziale il potere di mercato (</a:t>
            </a:r>
            <a:r>
              <a:rPr lang="it-IT" altLang="it-IT" sz="2400">
                <a:solidFill>
                  <a:schemeClr val="accent1"/>
                </a:solidFill>
              </a:rPr>
              <a:t>delle imprese</a:t>
            </a:r>
            <a:r>
              <a:rPr lang="it-IT" altLang="it-IT" sz="2400" i="0">
                <a:solidFill>
                  <a:schemeClr val="accent1"/>
                </a:solidFill>
              </a:rPr>
              <a:t>) è zero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143000" y="2133600"/>
            <a:ext cx="6934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 b="1" i="0">
                <a:solidFill>
                  <a:schemeClr val="accent1"/>
                </a:solidFill>
                <a:latin typeface="Bookman Old Style" pitchFamily="18" charset="0"/>
              </a:rPr>
              <a:t>1)   </a:t>
            </a:r>
            <a:r>
              <a:rPr lang="it-IT" altLang="it-IT" sz="1600" i="0">
                <a:latin typeface="Bookman Old Style" pitchFamily="18" charset="0"/>
              </a:rPr>
              <a:t>Ciascun soggetto è piccolo </a:t>
            </a:r>
            <a:r>
              <a:rPr lang="it-IT" altLang="it-IT" sz="1600" i="0" u="sng">
                <a:latin typeface="Bookman Old Style" pitchFamily="18" charset="0"/>
              </a:rPr>
              <a:t>relativamente</a:t>
            </a:r>
            <a:r>
              <a:rPr lang="it-IT" altLang="it-IT" sz="1600" i="0">
                <a:latin typeface="Bookman Old Style" pitchFamily="18" charset="0"/>
              </a:rPr>
              <a:t> alla dimensione del mercato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143000" y="2971800"/>
            <a:ext cx="695325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altLang="it-IT" sz="1600" b="1" i="0">
                <a:solidFill>
                  <a:schemeClr val="accent1"/>
                </a:solidFill>
                <a:latin typeface="Bookman Old Style" pitchFamily="18" charset="0"/>
              </a:rPr>
              <a:t>2)</a:t>
            </a:r>
            <a:r>
              <a:rPr lang="it-IT" altLang="it-IT" sz="1600" i="0">
                <a:latin typeface="Bookman Old Style" pitchFamily="18" charset="0"/>
              </a:rPr>
              <a:t> Ciascun soggetto persegue il proprio obiettivo (</a:t>
            </a:r>
            <a:r>
              <a:rPr lang="it-IT" altLang="it-IT" sz="1600">
                <a:latin typeface="Bookman Old Style" pitchFamily="18" charset="0"/>
              </a:rPr>
              <a:t>homo oeconomicus</a:t>
            </a:r>
            <a:r>
              <a:rPr lang="it-IT" altLang="it-IT" sz="1600" i="0">
                <a:latin typeface="Bookman Old Style" pitchFamily="18" charset="0"/>
              </a:rPr>
              <a:t>) indipendentemente dalle scelte degli altri soggetti (Comportamento ATOMISTICO)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143000" y="4114800"/>
            <a:ext cx="69532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altLang="it-IT" sz="1600" b="1" i="0">
                <a:solidFill>
                  <a:schemeClr val="accent1"/>
                </a:solidFill>
                <a:latin typeface="Bookman Old Style" pitchFamily="18" charset="0"/>
              </a:rPr>
              <a:t>3)</a:t>
            </a:r>
            <a:r>
              <a:rPr lang="it-IT" altLang="it-IT" sz="1600" i="0">
                <a:latin typeface="Bookman Old Style" pitchFamily="18" charset="0"/>
              </a:rPr>
              <a:t>   Bene perfettamente omogeneo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143000" y="4800600"/>
            <a:ext cx="457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altLang="it-IT" sz="1600" b="1" i="0">
                <a:solidFill>
                  <a:schemeClr val="accent1"/>
                </a:solidFill>
                <a:latin typeface="Bookman Old Style" pitchFamily="18" charset="0"/>
              </a:rPr>
              <a:t>4)</a:t>
            </a:r>
            <a:r>
              <a:rPr lang="it-IT" altLang="it-IT" sz="1600" i="0">
                <a:latin typeface="Bookman Old Style" pitchFamily="18" charset="0"/>
              </a:rPr>
              <a:t>   Perfetta informazione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143000" y="5486400"/>
            <a:ext cx="4572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altLang="it-IT" sz="1600" b="1" i="0">
                <a:solidFill>
                  <a:schemeClr val="accent1"/>
                </a:solidFill>
                <a:latin typeface="Bookman Old Style" pitchFamily="18" charset="0"/>
              </a:rPr>
              <a:t>5)</a:t>
            </a:r>
            <a:r>
              <a:rPr lang="it-IT" altLang="it-IT" sz="1600" i="0">
                <a:latin typeface="Bookman Old Style" pitchFamily="18" charset="0"/>
              </a:rPr>
              <a:t>  Costi di transazione nulli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utoUpdateAnimBg="0"/>
      <p:bldP spid="4100" grpId="0" autoUpdateAnimBg="0"/>
      <p:bldP spid="4101" grpId="0" autoUpdateAnimBg="0"/>
      <p:bldP spid="4102" grpId="0" autoUpdateAnimBg="0"/>
      <p:bldP spid="4103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441325" y="419100"/>
            <a:ext cx="60404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/>
              <a:t>Ex # 2: </a:t>
            </a:r>
            <a:r>
              <a:rPr lang="it-IT" altLang="it-IT" sz="1400" i="0">
                <a:latin typeface="Bookman Old Style" pitchFamily="18" charset="0"/>
              </a:rPr>
              <a:t>Un’inondazione distrugge gran parte del raccolto di caffè in</a:t>
            </a:r>
          </a:p>
          <a:p>
            <a:r>
              <a:rPr lang="it-IT" altLang="it-IT" sz="1400" i="0">
                <a:latin typeface="Bookman Old Style" pitchFamily="18" charset="0"/>
              </a:rPr>
              <a:t>Sud America. Cosa accade nel mercato del caffè mondiale?</a:t>
            </a:r>
            <a:endParaRPr lang="it-IT" altLang="it-IT" sz="1400">
              <a:latin typeface="Bookman Old Style" pitchFamily="18" charset="0"/>
            </a:endParaRPr>
          </a:p>
        </p:txBody>
      </p:sp>
      <p:grpSp>
        <p:nvGrpSpPr>
          <p:cNvPr id="30763" name="Group 43"/>
          <p:cNvGrpSpPr>
            <a:grpSpLocks/>
          </p:cNvGrpSpPr>
          <p:nvPr/>
        </p:nvGrpSpPr>
        <p:grpSpPr bwMode="auto">
          <a:xfrm>
            <a:off x="381000" y="1600200"/>
            <a:ext cx="4191000" cy="3541713"/>
            <a:chOff x="240" y="1008"/>
            <a:chExt cx="2640" cy="2231"/>
          </a:xfrm>
        </p:grpSpPr>
        <p:sp>
          <p:nvSpPr>
            <p:cNvPr id="30735" name="Text Box 15"/>
            <p:cNvSpPr txBox="1">
              <a:spLocks noChangeArrowheads="1"/>
            </p:cNvSpPr>
            <p:nvPr/>
          </p:nvSpPr>
          <p:spPr bwMode="auto">
            <a:xfrm>
              <a:off x="1689" y="3008"/>
              <a:ext cx="32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/>
                <a:t>Q</a:t>
              </a:r>
              <a:r>
                <a:rPr lang="it-IT" altLang="it-IT" baseline="-25000"/>
                <a:t>0</a:t>
              </a:r>
            </a:p>
          </p:txBody>
        </p:sp>
        <p:grpSp>
          <p:nvGrpSpPr>
            <p:cNvPr id="30762" name="Group 42"/>
            <p:cNvGrpSpPr>
              <a:grpSpLocks/>
            </p:cNvGrpSpPr>
            <p:nvPr/>
          </p:nvGrpSpPr>
          <p:grpSpPr bwMode="auto">
            <a:xfrm>
              <a:off x="240" y="1008"/>
              <a:ext cx="2640" cy="2093"/>
              <a:chOff x="240" y="1008"/>
              <a:chExt cx="2640" cy="2093"/>
            </a:xfrm>
          </p:grpSpPr>
          <p:sp>
            <p:nvSpPr>
              <p:cNvPr id="30736" name="Text Box 16"/>
              <p:cNvSpPr txBox="1">
                <a:spLocks noChangeArrowheads="1"/>
              </p:cNvSpPr>
              <p:nvPr/>
            </p:nvSpPr>
            <p:spPr bwMode="auto">
              <a:xfrm>
                <a:off x="2586" y="1189"/>
                <a:ext cx="29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b="1"/>
                  <a:t>S</a:t>
                </a:r>
                <a:r>
                  <a:rPr lang="it-IT" altLang="it-IT" b="1" baseline="-25000"/>
                  <a:t>0</a:t>
                </a:r>
              </a:p>
            </p:txBody>
          </p:sp>
          <p:grpSp>
            <p:nvGrpSpPr>
              <p:cNvPr id="30737" name="Group 17"/>
              <p:cNvGrpSpPr>
                <a:grpSpLocks/>
              </p:cNvGrpSpPr>
              <p:nvPr/>
            </p:nvGrpSpPr>
            <p:grpSpPr bwMode="auto">
              <a:xfrm>
                <a:off x="240" y="1008"/>
                <a:ext cx="2640" cy="2093"/>
                <a:chOff x="288" y="1104"/>
                <a:chExt cx="2640" cy="2093"/>
              </a:xfrm>
            </p:grpSpPr>
            <p:sp>
              <p:nvSpPr>
                <p:cNvPr id="30738" name="Line 18"/>
                <p:cNvSpPr>
                  <a:spLocks noChangeShapeType="1"/>
                </p:cNvSpPr>
                <p:nvPr/>
              </p:nvSpPr>
              <p:spPr bwMode="auto">
                <a:xfrm>
                  <a:off x="1811" y="2040"/>
                  <a:ext cx="0" cy="97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30739" name="Line 19"/>
                <p:cNvSpPr>
                  <a:spLocks noChangeShapeType="1"/>
                </p:cNvSpPr>
                <p:nvPr/>
              </p:nvSpPr>
              <p:spPr bwMode="auto">
                <a:xfrm>
                  <a:off x="670" y="1146"/>
                  <a:ext cx="0" cy="18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30740" name="Line 20"/>
                <p:cNvSpPr>
                  <a:spLocks noChangeShapeType="1"/>
                </p:cNvSpPr>
                <p:nvPr/>
              </p:nvSpPr>
              <p:spPr bwMode="auto">
                <a:xfrm>
                  <a:off x="670" y="2965"/>
                  <a:ext cx="203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30741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25" y="1104"/>
                  <a:ext cx="253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>
                      <a:latin typeface="Bookman Old Style" pitchFamily="18" charset="0"/>
                    </a:rPr>
                    <a:t>P</a:t>
                  </a:r>
                </a:p>
              </p:txBody>
            </p:sp>
            <p:sp>
              <p:nvSpPr>
                <p:cNvPr id="30742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627" y="2965"/>
                  <a:ext cx="253" cy="2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>
                      <a:latin typeface="Bookman Old Style" pitchFamily="18" charset="0"/>
                    </a:rPr>
                    <a:t>Q</a:t>
                  </a:r>
                </a:p>
              </p:txBody>
            </p:sp>
            <p:sp>
              <p:nvSpPr>
                <p:cNvPr id="30743" name="Line 23"/>
                <p:cNvSpPr>
                  <a:spLocks noChangeShapeType="1"/>
                </p:cNvSpPr>
                <p:nvPr/>
              </p:nvSpPr>
              <p:spPr bwMode="auto">
                <a:xfrm>
                  <a:off x="996" y="1400"/>
                  <a:ext cx="1590" cy="1142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30744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1118" y="1316"/>
                  <a:ext cx="1468" cy="1269"/>
                </a:xfrm>
                <a:prstGeom prst="line">
                  <a:avLst/>
                </a:prstGeom>
                <a:noFill/>
                <a:ln w="28575">
                  <a:solidFill>
                    <a:srgbClr val="008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30745" name="Line 25"/>
                <p:cNvSpPr>
                  <a:spLocks noChangeShapeType="1"/>
                </p:cNvSpPr>
                <p:nvPr/>
              </p:nvSpPr>
              <p:spPr bwMode="auto">
                <a:xfrm>
                  <a:off x="669" y="1992"/>
                  <a:ext cx="1142" cy="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30746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288" y="1865"/>
                  <a:ext cx="31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/>
                    <a:t>P</a:t>
                  </a:r>
                  <a:r>
                    <a:rPr lang="it-IT" altLang="it-IT" baseline="-25000"/>
                    <a:t>0</a:t>
                  </a:r>
                </a:p>
              </p:txBody>
            </p:sp>
            <p:sp>
              <p:nvSpPr>
                <p:cNvPr id="30747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1680" y="1680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b="1"/>
                    <a:t>E</a:t>
                  </a:r>
                  <a:r>
                    <a:rPr lang="it-IT" altLang="it-IT" b="1" baseline="-25000"/>
                    <a:t>0</a:t>
                  </a:r>
                </a:p>
              </p:txBody>
            </p:sp>
            <p:sp>
              <p:nvSpPr>
                <p:cNvPr id="30748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2627" y="2459"/>
                  <a:ext cx="301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b="1"/>
                    <a:t>D</a:t>
                  </a:r>
                  <a:r>
                    <a:rPr lang="it-IT" altLang="it-IT" b="1" baseline="-25000"/>
                    <a:t>0</a:t>
                  </a:r>
                </a:p>
              </p:txBody>
            </p:sp>
          </p:grpSp>
        </p:grpSp>
      </p:grpSp>
      <p:grpSp>
        <p:nvGrpSpPr>
          <p:cNvPr id="30761" name="Group 41"/>
          <p:cNvGrpSpPr>
            <a:grpSpLocks/>
          </p:cNvGrpSpPr>
          <p:nvPr/>
        </p:nvGrpSpPr>
        <p:grpSpPr bwMode="auto">
          <a:xfrm>
            <a:off x="381000" y="1447800"/>
            <a:ext cx="3200400" cy="3689350"/>
            <a:chOff x="240" y="912"/>
            <a:chExt cx="2016" cy="2324"/>
          </a:xfrm>
        </p:grpSpPr>
        <p:sp>
          <p:nvSpPr>
            <p:cNvPr id="30750" name="Text Box 30"/>
            <p:cNvSpPr txBox="1">
              <a:spLocks noChangeArrowheads="1"/>
            </p:cNvSpPr>
            <p:nvPr/>
          </p:nvSpPr>
          <p:spPr bwMode="auto">
            <a:xfrm>
              <a:off x="1824" y="91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b="1"/>
                <a:t>S</a:t>
              </a:r>
              <a:r>
                <a:rPr lang="it-IT" altLang="it-IT" b="1" baseline="-25000"/>
                <a:t>1</a:t>
              </a:r>
            </a:p>
          </p:txBody>
        </p:sp>
        <p:sp>
          <p:nvSpPr>
            <p:cNvPr id="30753" name="Text Box 33"/>
            <p:cNvSpPr txBox="1">
              <a:spLocks noChangeArrowheads="1"/>
            </p:cNvSpPr>
            <p:nvPr/>
          </p:nvSpPr>
          <p:spPr bwMode="auto">
            <a:xfrm>
              <a:off x="1152" y="1248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b="1"/>
                <a:t>E</a:t>
              </a:r>
              <a:r>
                <a:rPr lang="it-IT" altLang="it-IT" b="1" baseline="-25000"/>
                <a:t>1</a:t>
              </a:r>
            </a:p>
          </p:txBody>
        </p:sp>
        <p:grpSp>
          <p:nvGrpSpPr>
            <p:cNvPr id="30760" name="Group 40"/>
            <p:cNvGrpSpPr>
              <a:grpSpLocks/>
            </p:cNvGrpSpPr>
            <p:nvPr/>
          </p:nvGrpSpPr>
          <p:grpSpPr bwMode="auto">
            <a:xfrm>
              <a:off x="240" y="1104"/>
              <a:ext cx="2016" cy="2132"/>
              <a:chOff x="240" y="1104"/>
              <a:chExt cx="2016" cy="2132"/>
            </a:xfrm>
          </p:grpSpPr>
          <p:sp>
            <p:nvSpPr>
              <p:cNvPr id="30752" name="Text Box 32"/>
              <p:cNvSpPr txBox="1">
                <a:spLocks noChangeArrowheads="1"/>
              </p:cNvSpPr>
              <p:nvPr/>
            </p:nvSpPr>
            <p:spPr bwMode="auto">
              <a:xfrm>
                <a:off x="240" y="1392"/>
                <a:ext cx="23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600"/>
                  <a:t>P</a:t>
                </a:r>
                <a:r>
                  <a:rPr lang="it-IT" altLang="it-IT" sz="1600" baseline="-25000"/>
                  <a:t>1</a:t>
                </a:r>
              </a:p>
            </p:txBody>
          </p:sp>
          <p:sp>
            <p:nvSpPr>
              <p:cNvPr id="30754" name="Text Box 34"/>
              <p:cNvSpPr txBox="1">
                <a:spLocks noChangeArrowheads="1"/>
              </p:cNvSpPr>
              <p:nvPr/>
            </p:nvSpPr>
            <p:spPr bwMode="auto">
              <a:xfrm>
                <a:off x="1152" y="3024"/>
                <a:ext cx="28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600"/>
                  <a:t>Q</a:t>
                </a:r>
                <a:r>
                  <a:rPr lang="it-IT" altLang="it-IT" sz="1600" baseline="-25000"/>
                  <a:t>1</a:t>
                </a:r>
              </a:p>
            </p:txBody>
          </p:sp>
          <p:sp>
            <p:nvSpPr>
              <p:cNvPr id="30755" name="Line 35"/>
              <p:cNvSpPr>
                <a:spLocks noChangeShapeType="1"/>
              </p:cNvSpPr>
              <p:nvPr/>
            </p:nvSpPr>
            <p:spPr bwMode="auto">
              <a:xfrm flipV="1">
                <a:off x="768" y="1104"/>
                <a:ext cx="1056" cy="864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0756" name="Line 36"/>
              <p:cNvSpPr>
                <a:spLocks noChangeShapeType="1"/>
              </p:cNvSpPr>
              <p:nvPr/>
            </p:nvSpPr>
            <p:spPr bwMode="auto">
              <a:xfrm flipH="1" flipV="1">
                <a:off x="1824" y="1200"/>
                <a:ext cx="432" cy="144"/>
              </a:xfrm>
              <a:prstGeom prst="line">
                <a:avLst/>
              </a:prstGeom>
              <a:noFill/>
              <a:ln w="28575">
                <a:solidFill>
                  <a:srgbClr val="008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0757" name="Line 37"/>
              <p:cNvSpPr>
                <a:spLocks noChangeShapeType="1"/>
              </p:cNvSpPr>
              <p:nvPr/>
            </p:nvSpPr>
            <p:spPr bwMode="auto">
              <a:xfrm>
                <a:off x="1296" y="1584"/>
                <a:ext cx="0" cy="12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30758" name="Line 38"/>
              <p:cNvSpPr>
                <a:spLocks noChangeShapeType="1"/>
              </p:cNvSpPr>
              <p:nvPr/>
            </p:nvSpPr>
            <p:spPr bwMode="auto">
              <a:xfrm flipH="1">
                <a:off x="624" y="1536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</p:grpSp>
      <p:sp>
        <p:nvSpPr>
          <p:cNvPr id="30759" name="Text Box 39"/>
          <p:cNvSpPr txBox="1">
            <a:spLocks noChangeArrowheads="1"/>
          </p:cNvSpPr>
          <p:nvPr/>
        </p:nvSpPr>
        <p:spPr bwMode="auto">
          <a:xfrm>
            <a:off x="5775325" y="1690688"/>
            <a:ext cx="318135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400">
                <a:latin typeface="Bookman Old Style" pitchFamily="18" charset="0"/>
              </a:rPr>
              <a:t>1) Shock</a:t>
            </a:r>
          </a:p>
          <a:p>
            <a:r>
              <a:rPr lang="it-IT" altLang="it-IT" sz="1400">
                <a:latin typeface="Bookman Old Style" pitchFamily="18" charset="0"/>
              </a:rPr>
              <a:t> </a:t>
            </a:r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Inondazione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2)  Colpisce la domanda o l’offerta?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L’offerta: shock negativo sulla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tecnologia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3) Come si spostano le curve?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La S si sposta a sinistra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4) Predizione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Aumenta il prezzo e diminuisce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quantità di equilibrio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9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441325" y="419100"/>
            <a:ext cx="60404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/>
              <a:t>Ex # 3: </a:t>
            </a:r>
            <a:r>
              <a:rPr lang="it-IT" altLang="it-IT" sz="1400" i="0">
                <a:latin typeface="Bookman Old Style" pitchFamily="18" charset="0"/>
              </a:rPr>
              <a:t>Perché quando aumenta il prezzo del petrolio i governi temono un aumento dell’inflazione?</a:t>
            </a:r>
            <a:endParaRPr lang="it-IT" altLang="it-IT" sz="1400">
              <a:latin typeface="Bookman Old Style" pitchFamily="18" charset="0"/>
            </a:endParaRP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2681288" y="4775200"/>
            <a:ext cx="5191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/>
              <a:t>Q</a:t>
            </a:r>
            <a:r>
              <a:rPr lang="it-IT" altLang="it-IT" baseline="-25000"/>
              <a:t>0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4105275" y="1887538"/>
            <a:ext cx="466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b="1"/>
              <a:t>S</a:t>
            </a:r>
            <a:r>
              <a:rPr lang="it-IT" altLang="it-IT" b="1" baseline="-25000"/>
              <a:t>0</a:t>
            </a:r>
          </a:p>
        </p:txBody>
      </p:sp>
      <p:grpSp>
        <p:nvGrpSpPr>
          <p:cNvPr id="31761" name="Group 17"/>
          <p:cNvGrpSpPr>
            <a:grpSpLocks/>
          </p:cNvGrpSpPr>
          <p:nvPr/>
        </p:nvGrpSpPr>
        <p:grpSpPr bwMode="auto">
          <a:xfrm>
            <a:off x="381000" y="1600200"/>
            <a:ext cx="4191000" cy="3322638"/>
            <a:chOff x="288" y="1104"/>
            <a:chExt cx="2640" cy="2093"/>
          </a:xfrm>
        </p:grpSpPr>
        <p:sp>
          <p:nvSpPr>
            <p:cNvPr id="31762" name="Line 18"/>
            <p:cNvSpPr>
              <a:spLocks noChangeShapeType="1"/>
            </p:cNvSpPr>
            <p:nvPr/>
          </p:nvSpPr>
          <p:spPr bwMode="auto">
            <a:xfrm>
              <a:off x="1811" y="2040"/>
              <a:ext cx="0" cy="9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1763" name="Line 19"/>
            <p:cNvSpPr>
              <a:spLocks noChangeShapeType="1"/>
            </p:cNvSpPr>
            <p:nvPr/>
          </p:nvSpPr>
          <p:spPr bwMode="auto">
            <a:xfrm>
              <a:off x="670" y="1146"/>
              <a:ext cx="0" cy="18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1764" name="Line 20"/>
            <p:cNvSpPr>
              <a:spLocks noChangeShapeType="1"/>
            </p:cNvSpPr>
            <p:nvPr/>
          </p:nvSpPr>
          <p:spPr bwMode="auto">
            <a:xfrm>
              <a:off x="670" y="2965"/>
              <a:ext cx="20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1765" name="Text Box 21"/>
            <p:cNvSpPr txBox="1">
              <a:spLocks noChangeArrowheads="1"/>
            </p:cNvSpPr>
            <p:nvPr/>
          </p:nvSpPr>
          <p:spPr bwMode="auto">
            <a:xfrm>
              <a:off x="425" y="1104"/>
              <a:ext cx="25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P</a:t>
              </a:r>
            </a:p>
          </p:txBody>
        </p:sp>
        <p:sp>
          <p:nvSpPr>
            <p:cNvPr id="31766" name="Text Box 22"/>
            <p:cNvSpPr txBox="1">
              <a:spLocks noChangeArrowheads="1"/>
            </p:cNvSpPr>
            <p:nvPr/>
          </p:nvSpPr>
          <p:spPr bwMode="auto">
            <a:xfrm>
              <a:off x="2627" y="2965"/>
              <a:ext cx="253" cy="2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Q</a:t>
              </a:r>
            </a:p>
          </p:txBody>
        </p:sp>
        <p:sp>
          <p:nvSpPr>
            <p:cNvPr id="31767" name="Line 23"/>
            <p:cNvSpPr>
              <a:spLocks noChangeShapeType="1"/>
            </p:cNvSpPr>
            <p:nvPr/>
          </p:nvSpPr>
          <p:spPr bwMode="auto">
            <a:xfrm>
              <a:off x="996" y="1400"/>
              <a:ext cx="1590" cy="1142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1768" name="Line 24"/>
            <p:cNvSpPr>
              <a:spLocks noChangeShapeType="1"/>
            </p:cNvSpPr>
            <p:nvPr/>
          </p:nvSpPr>
          <p:spPr bwMode="auto">
            <a:xfrm flipV="1">
              <a:off x="1118" y="1316"/>
              <a:ext cx="1468" cy="1269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1769" name="Line 25"/>
            <p:cNvSpPr>
              <a:spLocks noChangeShapeType="1"/>
            </p:cNvSpPr>
            <p:nvPr/>
          </p:nvSpPr>
          <p:spPr bwMode="auto">
            <a:xfrm>
              <a:off x="669" y="1992"/>
              <a:ext cx="114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1770" name="Text Box 26"/>
            <p:cNvSpPr txBox="1">
              <a:spLocks noChangeArrowheads="1"/>
            </p:cNvSpPr>
            <p:nvPr/>
          </p:nvSpPr>
          <p:spPr bwMode="auto">
            <a:xfrm>
              <a:off x="288" y="1865"/>
              <a:ext cx="31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/>
                <a:t>P</a:t>
              </a:r>
              <a:r>
                <a:rPr lang="it-IT" altLang="it-IT" baseline="-25000"/>
                <a:t>0</a:t>
              </a:r>
            </a:p>
          </p:txBody>
        </p:sp>
        <p:sp>
          <p:nvSpPr>
            <p:cNvPr id="31771" name="Text Box 27"/>
            <p:cNvSpPr txBox="1">
              <a:spLocks noChangeArrowheads="1"/>
            </p:cNvSpPr>
            <p:nvPr/>
          </p:nvSpPr>
          <p:spPr bwMode="auto">
            <a:xfrm>
              <a:off x="1680" y="1680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b="1"/>
                <a:t>E</a:t>
              </a:r>
              <a:r>
                <a:rPr lang="it-IT" altLang="it-IT" b="1" baseline="-25000"/>
                <a:t>0</a:t>
              </a:r>
            </a:p>
          </p:txBody>
        </p:sp>
        <p:sp>
          <p:nvSpPr>
            <p:cNvPr id="31772" name="Text Box 28"/>
            <p:cNvSpPr txBox="1">
              <a:spLocks noChangeArrowheads="1"/>
            </p:cNvSpPr>
            <p:nvPr/>
          </p:nvSpPr>
          <p:spPr bwMode="auto">
            <a:xfrm>
              <a:off x="2627" y="2459"/>
              <a:ext cx="30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b="1"/>
                <a:t>D</a:t>
              </a:r>
              <a:r>
                <a:rPr lang="it-IT" altLang="it-IT" b="1" baseline="-25000"/>
                <a:t>0</a:t>
              </a:r>
            </a:p>
          </p:txBody>
        </p:sp>
      </p:grpSp>
      <p:sp>
        <p:nvSpPr>
          <p:cNvPr id="31773" name="Text Box 29"/>
          <p:cNvSpPr txBox="1">
            <a:spLocks noChangeArrowheads="1"/>
          </p:cNvSpPr>
          <p:nvPr/>
        </p:nvSpPr>
        <p:spPr bwMode="auto">
          <a:xfrm>
            <a:off x="2895600" y="14478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b="1"/>
              <a:t>S</a:t>
            </a:r>
            <a:r>
              <a:rPr lang="it-IT" altLang="it-IT" b="1" baseline="-25000"/>
              <a:t>1</a:t>
            </a:r>
          </a:p>
        </p:txBody>
      </p:sp>
      <p:sp>
        <p:nvSpPr>
          <p:cNvPr id="31774" name="Text Box 30"/>
          <p:cNvSpPr txBox="1">
            <a:spLocks noChangeArrowheads="1"/>
          </p:cNvSpPr>
          <p:nvPr/>
        </p:nvSpPr>
        <p:spPr bwMode="auto">
          <a:xfrm>
            <a:off x="1828800" y="1981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b="1"/>
              <a:t>E</a:t>
            </a:r>
            <a:r>
              <a:rPr lang="it-IT" altLang="it-IT" b="1" baseline="-25000"/>
              <a:t>1</a:t>
            </a:r>
          </a:p>
        </p:txBody>
      </p:sp>
      <p:grpSp>
        <p:nvGrpSpPr>
          <p:cNvPr id="31775" name="Group 31"/>
          <p:cNvGrpSpPr>
            <a:grpSpLocks/>
          </p:cNvGrpSpPr>
          <p:nvPr/>
        </p:nvGrpSpPr>
        <p:grpSpPr bwMode="auto">
          <a:xfrm>
            <a:off x="381000" y="1752600"/>
            <a:ext cx="3200400" cy="3384550"/>
            <a:chOff x="240" y="1104"/>
            <a:chExt cx="2016" cy="2132"/>
          </a:xfrm>
        </p:grpSpPr>
        <p:sp>
          <p:nvSpPr>
            <p:cNvPr id="31776" name="Text Box 32"/>
            <p:cNvSpPr txBox="1">
              <a:spLocks noChangeArrowheads="1"/>
            </p:cNvSpPr>
            <p:nvPr/>
          </p:nvSpPr>
          <p:spPr bwMode="auto">
            <a:xfrm>
              <a:off x="240" y="1392"/>
              <a:ext cx="23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/>
                <a:t>P</a:t>
              </a:r>
              <a:r>
                <a:rPr lang="it-IT" altLang="it-IT" sz="1600" baseline="-25000"/>
                <a:t>1</a:t>
              </a:r>
            </a:p>
          </p:txBody>
        </p:sp>
        <p:sp>
          <p:nvSpPr>
            <p:cNvPr id="31777" name="Text Box 33"/>
            <p:cNvSpPr txBox="1">
              <a:spLocks noChangeArrowheads="1"/>
            </p:cNvSpPr>
            <p:nvPr/>
          </p:nvSpPr>
          <p:spPr bwMode="auto">
            <a:xfrm>
              <a:off x="1152" y="3024"/>
              <a:ext cx="28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/>
                <a:t>Q</a:t>
              </a:r>
              <a:r>
                <a:rPr lang="it-IT" altLang="it-IT" sz="1600" baseline="-25000"/>
                <a:t>1</a:t>
              </a:r>
            </a:p>
          </p:txBody>
        </p:sp>
        <p:sp>
          <p:nvSpPr>
            <p:cNvPr id="31778" name="Line 34"/>
            <p:cNvSpPr>
              <a:spLocks noChangeShapeType="1"/>
            </p:cNvSpPr>
            <p:nvPr/>
          </p:nvSpPr>
          <p:spPr bwMode="auto">
            <a:xfrm flipV="1">
              <a:off x="768" y="1104"/>
              <a:ext cx="1056" cy="864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1779" name="Line 35"/>
            <p:cNvSpPr>
              <a:spLocks noChangeShapeType="1"/>
            </p:cNvSpPr>
            <p:nvPr/>
          </p:nvSpPr>
          <p:spPr bwMode="auto">
            <a:xfrm flipH="1" flipV="1">
              <a:off x="1824" y="1200"/>
              <a:ext cx="432" cy="144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1780" name="Line 36"/>
            <p:cNvSpPr>
              <a:spLocks noChangeShapeType="1"/>
            </p:cNvSpPr>
            <p:nvPr/>
          </p:nvSpPr>
          <p:spPr bwMode="auto">
            <a:xfrm>
              <a:off x="1296" y="1584"/>
              <a:ext cx="0" cy="1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1781" name="Line 37"/>
            <p:cNvSpPr>
              <a:spLocks noChangeShapeType="1"/>
            </p:cNvSpPr>
            <p:nvPr/>
          </p:nvSpPr>
          <p:spPr bwMode="auto">
            <a:xfrm flipH="1">
              <a:off x="624" y="153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31782" name="Text Box 38"/>
          <p:cNvSpPr txBox="1">
            <a:spLocks noChangeArrowheads="1"/>
          </p:cNvSpPr>
          <p:nvPr/>
        </p:nvSpPr>
        <p:spPr bwMode="auto">
          <a:xfrm>
            <a:off x="5257800" y="1143000"/>
            <a:ext cx="3276600" cy="47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400">
                <a:latin typeface="Bookman Old Style" pitchFamily="18" charset="0"/>
              </a:rPr>
              <a:t>1) Shock</a:t>
            </a:r>
          </a:p>
          <a:p>
            <a:r>
              <a:rPr lang="it-IT" altLang="it-IT" sz="1400">
                <a:latin typeface="Bookman Old Style" pitchFamily="18" charset="0"/>
              </a:rPr>
              <a:t> </a:t>
            </a:r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Aumento del prezzo del petrolio.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Il petrolio fornisce circa il 70%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dell’energia consumata nel mondo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2)  Colpisce la domanda o l’offerta?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L’offerta: shock negativo sui costi di 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Produzione (energia)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3) Come si spostano le curve?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Poiché l’energia è un fattore di produzione utilizzato per la produzione di tutti i beni (merce base) tutti i mercati subiscono lo shock del maggior prezzo dell’energia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4) Predizione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Aumenta il prezzo in tutti i mercati generando inflazione e diminuisce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quantità di equilibrio, determinando una recessione economica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441325" y="419100"/>
            <a:ext cx="8016875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/>
              <a:t>Ex # 4: </a:t>
            </a:r>
            <a:r>
              <a:rPr lang="it-IT" altLang="it-IT" sz="1400" i="0">
                <a:latin typeface="Bookman Old Style" pitchFamily="18" charset="0"/>
              </a:rPr>
              <a:t>Nel rapporto OCSE-FAO sulle prospettive agricole 2007-2016 si manifesta il timore che l’aumento dell’impiego di bio-carburanti potrebbe aumentare i prezzi dei beni alimentari, aggravando il problema della fame nei paesi più poveri.</a:t>
            </a:r>
            <a:endParaRPr lang="it-IT" altLang="it-IT" sz="1400">
              <a:latin typeface="Bookman Old Style" pitchFamily="18" charset="0"/>
            </a:endParaRPr>
          </a:p>
        </p:txBody>
      </p:sp>
      <p:sp>
        <p:nvSpPr>
          <p:cNvPr id="34845" name="Text Box 29"/>
          <p:cNvSpPr txBox="1">
            <a:spLocks noChangeArrowheads="1"/>
          </p:cNvSpPr>
          <p:nvPr/>
        </p:nvSpPr>
        <p:spPr bwMode="auto">
          <a:xfrm>
            <a:off x="5257800" y="2286000"/>
            <a:ext cx="3394075" cy="307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400">
                <a:latin typeface="Bookman Old Style" pitchFamily="18" charset="0"/>
              </a:rPr>
              <a:t>1) Shock</a:t>
            </a:r>
          </a:p>
          <a:p>
            <a:r>
              <a:rPr lang="it-IT" altLang="it-IT" sz="1400">
                <a:latin typeface="Bookman Old Style" pitchFamily="18" charset="0"/>
              </a:rPr>
              <a:t> </a:t>
            </a:r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Aumento del prezzo del petrolio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2)  Colpisce la domanda o l’offerta?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La domanda: shock positivo dovuto all’aumento del prezzo di un bene sostituto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3) Come si spostano le curve?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La D si sposta a destra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4) Predizione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Aumenta il prezzo e la quantità di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equilibrio</a:t>
            </a:r>
          </a:p>
        </p:txBody>
      </p:sp>
      <p:grpSp>
        <p:nvGrpSpPr>
          <p:cNvPr id="34857" name="Group 41"/>
          <p:cNvGrpSpPr>
            <a:grpSpLocks/>
          </p:cNvGrpSpPr>
          <p:nvPr/>
        </p:nvGrpSpPr>
        <p:grpSpPr bwMode="auto">
          <a:xfrm>
            <a:off x="304800" y="2286000"/>
            <a:ext cx="4876800" cy="3541713"/>
            <a:chOff x="240" y="1008"/>
            <a:chExt cx="3072" cy="2231"/>
          </a:xfrm>
        </p:grpSpPr>
        <p:sp>
          <p:nvSpPr>
            <p:cNvPr id="34832" name="Text Box 16"/>
            <p:cNvSpPr txBox="1">
              <a:spLocks noChangeArrowheads="1"/>
            </p:cNvSpPr>
            <p:nvPr/>
          </p:nvSpPr>
          <p:spPr bwMode="auto">
            <a:xfrm>
              <a:off x="2544" y="1056"/>
              <a:ext cx="2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b="1"/>
                <a:t>S</a:t>
              </a:r>
              <a:r>
                <a:rPr lang="it-IT" altLang="it-IT" b="1" baseline="-25000"/>
                <a:t>0</a:t>
              </a:r>
            </a:p>
          </p:txBody>
        </p:sp>
        <p:sp>
          <p:nvSpPr>
            <p:cNvPr id="34846" name="Text Box 30"/>
            <p:cNvSpPr txBox="1">
              <a:spLocks noChangeArrowheads="1"/>
            </p:cNvSpPr>
            <p:nvPr/>
          </p:nvSpPr>
          <p:spPr bwMode="auto">
            <a:xfrm>
              <a:off x="2976" y="2112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b="1"/>
                <a:t>D</a:t>
              </a:r>
              <a:r>
                <a:rPr lang="it-IT" altLang="it-IT" b="1" baseline="-25000"/>
                <a:t>1</a:t>
              </a:r>
            </a:p>
          </p:txBody>
        </p:sp>
        <p:grpSp>
          <p:nvGrpSpPr>
            <p:cNvPr id="34856" name="Group 40"/>
            <p:cNvGrpSpPr>
              <a:grpSpLocks/>
            </p:cNvGrpSpPr>
            <p:nvPr/>
          </p:nvGrpSpPr>
          <p:grpSpPr bwMode="auto">
            <a:xfrm>
              <a:off x="240" y="1008"/>
              <a:ext cx="2688" cy="2231"/>
              <a:chOff x="240" y="1008"/>
              <a:chExt cx="2688" cy="2231"/>
            </a:xfrm>
          </p:grpSpPr>
          <p:sp>
            <p:nvSpPr>
              <p:cNvPr id="34831" name="Text Box 15"/>
              <p:cNvSpPr txBox="1">
                <a:spLocks noChangeArrowheads="1"/>
              </p:cNvSpPr>
              <p:nvPr/>
            </p:nvSpPr>
            <p:spPr bwMode="auto">
              <a:xfrm>
                <a:off x="1689" y="3008"/>
                <a:ext cx="327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/>
                  <a:t>Q</a:t>
                </a:r>
                <a:r>
                  <a:rPr lang="it-IT" altLang="it-IT" baseline="-25000"/>
                  <a:t>0</a:t>
                </a:r>
              </a:p>
            </p:txBody>
          </p:sp>
          <p:grpSp>
            <p:nvGrpSpPr>
              <p:cNvPr id="34855" name="Group 39"/>
              <p:cNvGrpSpPr>
                <a:grpSpLocks/>
              </p:cNvGrpSpPr>
              <p:nvPr/>
            </p:nvGrpSpPr>
            <p:grpSpPr bwMode="auto">
              <a:xfrm>
                <a:off x="240" y="1008"/>
                <a:ext cx="2688" cy="2228"/>
                <a:chOff x="240" y="1008"/>
                <a:chExt cx="2688" cy="2228"/>
              </a:xfrm>
            </p:grpSpPr>
            <p:grpSp>
              <p:nvGrpSpPr>
                <p:cNvPr id="34833" name="Group 17"/>
                <p:cNvGrpSpPr>
                  <a:grpSpLocks/>
                </p:cNvGrpSpPr>
                <p:nvPr/>
              </p:nvGrpSpPr>
              <p:grpSpPr bwMode="auto">
                <a:xfrm>
                  <a:off x="240" y="1008"/>
                  <a:ext cx="2640" cy="2093"/>
                  <a:chOff x="288" y="1104"/>
                  <a:chExt cx="2640" cy="2093"/>
                </a:xfrm>
              </p:grpSpPr>
              <p:sp>
                <p:nvSpPr>
                  <p:cNvPr id="34834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1811" y="2040"/>
                    <a:ext cx="0" cy="973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34835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670" y="1146"/>
                    <a:ext cx="0" cy="18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34836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670" y="2965"/>
                    <a:ext cx="203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34837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5" y="1104"/>
                    <a:ext cx="253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>
                        <a:latin typeface="Bookman Old Style" pitchFamily="18" charset="0"/>
                      </a:rPr>
                      <a:t>P</a:t>
                    </a:r>
                  </a:p>
                </p:txBody>
              </p:sp>
              <p:sp>
                <p:nvSpPr>
                  <p:cNvPr id="34838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27" y="2965"/>
                    <a:ext cx="253" cy="23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>
                        <a:latin typeface="Bookman Old Style" pitchFamily="18" charset="0"/>
                      </a:rPr>
                      <a:t>Q</a:t>
                    </a:r>
                  </a:p>
                </p:txBody>
              </p:sp>
              <p:sp>
                <p:nvSpPr>
                  <p:cNvPr id="34839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996" y="1400"/>
                    <a:ext cx="1590" cy="1142"/>
                  </a:xfrm>
                  <a:prstGeom prst="line">
                    <a:avLst/>
                  </a:prstGeom>
                  <a:noFill/>
                  <a:ln w="28575">
                    <a:solidFill>
                      <a:srgbClr val="CC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34840" name="Line 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18" y="1316"/>
                    <a:ext cx="1468" cy="1269"/>
                  </a:xfrm>
                  <a:prstGeom prst="line">
                    <a:avLst/>
                  </a:prstGeom>
                  <a:noFill/>
                  <a:ln w="28575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34841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669" y="1992"/>
                    <a:ext cx="1142" cy="1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34842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8" y="1865"/>
                    <a:ext cx="3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/>
                      <a:t>P</a:t>
                    </a:r>
                    <a:r>
                      <a:rPr lang="it-IT" altLang="it-IT" baseline="-25000"/>
                      <a:t>0</a:t>
                    </a:r>
                  </a:p>
                </p:txBody>
              </p:sp>
              <p:sp>
                <p:nvSpPr>
                  <p:cNvPr id="34843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80" y="1680"/>
                    <a:ext cx="288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b="1"/>
                      <a:t>E</a:t>
                    </a:r>
                    <a:r>
                      <a:rPr lang="it-IT" altLang="it-IT" b="1" baseline="-25000"/>
                      <a:t>0</a:t>
                    </a:r>
                  </a:p>
                </p:txBody>
              </p:sp>
              <p:sp>
                <p:nvSpPr>
                  <p:cNvPr id="34844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27" y="2459"/>
                    <a:ext cx="301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b="1"/>
                      <a:t>D</a:t>
                    </a:r>
                    <a:r>
                      <a:rPr lang="it-IT" altLang="it-IT" b="1" baseline="-25000"/>
                      <a:t>0</a:t>
                    </a:r>
                  </a:p>
                </p:txBody>
              </p:sp>
            </p:grpSp>
            <p:grpSp>
              <p:nvGrpSpPr>
                <p:cNvPr id="34847" name="Group 31"/>
                <p:cNvGrpSpPr>
                  <a:grpSpLocks/>
                </p:cNvGrpSpPr>
                <p:nvPr/>
              </p:nvGrpSpPr>
              <p:grpSpPr bwMode="auto">
                <a:xfrm>
                  <a:off x="240" y="1056"/>
                  <a:ext cx="2688" cy="2180"/>
                  <a:chOff x="240" y="1056"/>
                  <a:chExt cx="2688" cy="2180"/>
                </a:xfrm>
              </p:grpSpPr>
              <p:sp>
                <p:nvSpPr>
                  <p:cNvPr id="34848" name="Text Box 3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0" y="1392"/>
                    <a:ext cx="238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sz="1600"/>
                      <a:t>P</a:t>
                    </a:r>
                    <a:r>
                      <a:rPr lang="it-IT" altLang="it-IT" sz="1600" baseline="-25000"/>
                      <a:t>1</a:t>
                    </a:r>
                  </a:p>
                </p:txBody>
              </p:sp>
              <p:sp>
                <p:nvSpPr>
                  <p:cNvPr id="34849" name="Text Box 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16" y="1296"/>
                    <a:ext cx="336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b="1"/>
                      <a:t>E</a:t>
                    </a:r>
                    <a:r>
                      <a:rPr lang="it-IT" altLang="it-IT" b="1" baseline="-25000"/>
                      <a:t>1</a:t>
                    </a:r>
                  </a:p>
                </p:txBody>
              </p:sp>
              <p:sp>
                <p:nvSpPr>
                  <p:cNvPr id="34850" name="Text Box 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64" y="3024"/>
                    <a:ext cx="288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sz="1600"/>
                      <a:t>Q</a:t>
                    </a:r>
                    <a:r>
                      <a:rPr lang="it-IT" altLang="it-IT" sz="1600" baseline="-25000"/>
                      <a:t>1</a:t>
                    </a:r>
                  </a:p>
                </p:txBody>
              </p:sp>
              <p:sp>
                <p:nvSpPr>
                  <p:cNvPr id="34851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1056"/>
                    <a:ext cx="1440" cy="1104"/>
                  </a:xfrm>
                  <a:prstGeom prst="line">
                    <a:avLst/>
                  </a:prstGeom>
                  <a:noFill/>
                  <a:ln w="28575">
                    <a:solidFill>
                      <a:srgbClr val="CC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34852" name="Line 3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640" y="2208"/>
                    <a:ext cx="240" cy="192"/>
                  </a:xfrm>
                  <a:prstGeom prst="line">
                    <a:avLst/>
                  </a:prstGeom>
                  <a:noFill/>
                  <a:ln w="28575">
                    <a:solidFill>
                      <a:srgbClr val="CC0000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34853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1584"/>
                    <a:ext cx="0" cy="12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34854" name="Line 3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24" y="1536"/>
                    <a:ext cx="1536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</p:grpSp>
          </p:grpSp>
        </p:grpSp>
      </p:grpSp>
      <p:sp>
        <p:nvSpPr>
          <p:cNvPr id="34858" name="Text Box 42"/>
          <p:cNvSpPr txBox="1">
            <a:spLocks noChangeArrowheads="1"/>
          </p:cNvSpPr>
          <p:nvPr/>
        </p:nvSpPr>
        <p:spPr bwMode="auto">
          <a:xfrm>
            <a:off x="1600200" y="1600200"/>
            <a:ext cx="474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/>
              <a:t>MERCATO MAIS (utilizzato per i bio-carburanti)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441325" y="419100"/>
            <a:ext cx="80168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/>
              <a:t>Ex # 4: </a:t>
            </a:r>
            <a:r>
              <a:rPr lang="it-IT" altLang="it-IT" sz="1400" i="0">
                <a:latin typeface="Bookman Old Style" pitchFamily="18" charset="0"/>
              </a:rPr>
              <a:t>continua ……</a:t>
            </a:r>
            <a:endParaRPr lang="it-IT" altLang="it-IT" sz="1400">
              <a:latin typeface="Bookman Old Style" pitchFamily="18" charset="0"/>
            </a:endParaRP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5181600" y="1219200"/>
            <a:ext cx="3394075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400">
                <a:latin typeface="Bookman Old Style" pitchFamily="18" charset="0"/>
              </a:rPr>
              <a:t>1) </a:t>
            </a:r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Si modifica la preferenza per la destinazione d’uso del suolo agricolo,  diminuendo  la quota di terreni coltivati a grano alimentare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3) Come si spostano le curve?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La S si sposta a sinistra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4) Predizione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Aumenta il prezzo delle risorse alimentari chiave, e se ne riduce la quantità disponibile, aggravando il problema della fame nel mondo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3962400" y="2133600"/>
            <a:ext cx="466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b="1"/>
              <a:t>S</a:t>
            </a:r>
            <a:r>
              <a:rPr lang="it-IT" altLang="it-IT" b="1" baseline="-25000"/>
              <a:t>0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3048000" y="1752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b="1"/>
              <a:t>S</a:t>
            </a:r>
            <a:r>
              <a:rPr lang="it-IT" altLang="it-IT" b="1" baseline="-25000"/>
              <a:t>1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2590800" y="5105400"/>
            <a:ext cx="519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/>
              <a:t>Q</a:t>
            </a:r>
            <a:r>
              <a:rPr lang="it-IT" altLang="it-IT" baseline="-25000"/>
              <a:t>0</a:t>
            </a:r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2722563" y="3543300"/>
            <a:ext cx="0" cy="1544638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911225" y="2124075"/>
            <a:ext cx="0" cy="2887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>
            <a:off x="911225" y="5011738"/>
            <a:ext cx="3235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522288" y="2057400"/>
            <a:ext cx="4016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>
                <a:latin typeface="Bookman Old Style" pitchFamily="18" charset="0"/>
              </a:rPr>
              <a:t>P</a:t>
            </a:r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4017963" y="5011738"/>
            <a:ext cx="401637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>
                <a:latin typeface="Bookman Old Style" pitchFamily="18" charset="0"/>
              </a:rPr>
              <a:t>Q</a:t>
            </a:r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1447800" y="2514600"/>
            <a:ext cx="2514600" cy="1905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V="1">
            <a:off x="1622425" y="2393950"/>
            <a:ext cx="2330450" cy="2014538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>
            <a:off x="909638" y="3467100"/>
            <a:ext cx="1812925" cy="1588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304800" y="3265488"/>
            <a:ext cx="5064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/>
              <a:t>P</a:t>
            </a:r>
            <a:r>
              <a:rPr lang="it-IT" altLang="it-IT" baseline="-25000"/>
              <a:t>0</a:t>
            </a:r>
          </a:p>
        </p:txBody>
      </p: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2514600" y="29718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b="1"/>
              <a:t>E</a:t>
            </a:r>
            <a:r>
              <a:rPr lang="it-IT" altLang="it-IT" b="1" baseline="-25000"/>
              <a:t>0</a:t>
            </a:r>
          </a:p>
        </p:txBody>
      </p:sp>
      <p:sp>
        <p:nvSpPr>
          <p:cNvPr id="35861" name="Text Box 21"/>
          <p:cNvSpPr txBox="1">
            <a:spLocks noChangeArrowheads="1"/>
          </p:cNvSpPr>
          <p:nvPr/>
        </p:nvSpPr>
        <p:spPr bwMode="auto">
          <a:xfrm>
            <a:off x="4017963" y="4208463"/>
            <a:ext cx="4778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b="1"/>
              <a:t>D</a:t>
            </a:r>
            <a:r>
              <a:rPr lang="it-IT" altLang="it-IT" b="1" baseline="-25000"/>
              <a:t>0</a:t>
            </a:r>
          </a:p>
        </p:txBody>
      </p:sp>
      <p:sp>
        <p:nvSpPr>
          <p:cNvPr id="35863" name="Text Box 23"/>
          <p:cNvSpPr txBox="1">
            <a:spLocks noChangeArrowheads="1"/>
          </p:cNvSpPr>
          <p:nvPr/>
        </p:nvSpPr>
        <p:spPr bwMode="auto">
          <a:xfrm>
            <a:off x="304800" y="2667000"/>
            <a:ext cx="377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/>
              <a:t>P</a:t>
            </a:r>
            <a:r>
              <a:rPr lang="it-IT" altLang="it-IT" sz="1600" baseline="-25000"/>
              <a:t>1</a:t>
            </a:r>
          </a:p>
        </p:txBody>
      </p:sp>
      <p:sp>
        <p:nvSpPr>
          <p:cNvPr id="35864" name="Text Box 24"/>
          <p:cNvSpPr txBox="1">
            <a:spLocks noChangeArrowheads="1"/>
          </p:cNvSpPr>
          <p:nvPr/>
        </p:nvSpPr>
        <p:spPr bwMode="auto">
          <a:xfrm>
            <a:off x="1752600" y="2362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b="1"/>
              <a:t>E</a:t>
            </a:r>
            <a:r>
              <a:rPr lang="it-IT" altLang="it-IT" b="1" baseline="-25000"/>
              <a:t>1</a:t>
            </a:r>
          </a:p>
        </p:txBody>
      </p:sp>
      <p:sp>
        <p:nvSpPr>
          <p:cNvPr id="35865" name="Text Box 25"/>
          <p:cNvSpPr txBox="1">
            <a:spLocks noChangeArrowheads="1"/>
          </p:cNvSpPr>
          <p:nvPr/>
        </p:nvSpPr>
        <p:spPr bwMode="auto">
          <a:xfrm>
            <a:off x="1752600" y="51054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/>
              <a:t>Q</a:t>
            </a:r>
            <a:r>
              <a:rPr lang="it-IT" altLang="it-IT" sz="1600" baseline="-25000"/>
              <a:t>1</a:t>
            </a:r>
          </a:p>
        </p:txBody>
      </p:sp>
      <p:sp>
        <p:nvSpPr>
          <p:cNvPr id="35868" name="Line 28"/>
          <p:cNvSpPr>
            <a:spLocks noChangeShapeType="1"/>
          </p:cNvSpPr>
          <p:nvPr/>
        </p:nvSpPr>
        <p:spPr bwMode="auto">
          <a:xfrm>
            <a:off x="1981200" y="29718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5869" name="Line 29"/>
          <p:cNvSpPr>
            <a:spLocks noChangeShapeType="1"/>
          </p:cNvSpPr>
          <p:nvPr/>
        </p:nvSpPr>
        <p:spPr bwMode="auto">
          <a:xfrm flipH="1">
            <a:off x="914400" y="2895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5870" name="Text Box 30"/>
          <p:cNvSpPr txBox="1">
            <a:spLocks noChangeArrowheads="1"/>
          </p:cNvSpPr>
          <p:nvPr/>
        </p:nvSpPr>
        <p:spPr bwMode="auto">
          <a:xfrm>
            <a:off x="1600200" y="1295400"/>
            <a:ext cx="2114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/>
              <a:t>MERCATO GRANO </a:t>
            </a:r>
          </a:p>
        </p:txBody>
      </p:sp>
      <p:sp>
        <p:nvSpPr>
          <p:cNvPr id="35871" name="Line 31"/>
          <p:cNvSpPr>
            <a:spLocks noChangeShapeType="1"/>
          </p:cNvSpPr>
          <p:nvPr/>
        </p:nvSpPr>
        <p:spPr bwMode="auto">
          <a:xfrm flipV="1">
            <a:off x="990600" y="1981200"/>
            <a:ext cx="2057400" cy="1785938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441325" y="419100"/>
            <a:ext cx="8016875" cy="1217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/>
              <a:t>Ex # 5: </a:t>
            </a:r>
            <a:r>
              <a:rPr lang="it-IT" altLang="it-IT" sz="1400" i="0">
                <a:latin typeface="Bookman Old Style" pitchFamily="18" charset="0"/>
              </a:rPr>
              <a:t>Bill Gates è i proprietario della Microsoft, azienda leader che produce software. Perché Bill Gates non ha esteso la sua attività imprenditoriale nel settore dell’hardware? Rispondete considerando che il progresso tecnico ha diminuito e continua a diminuire in modo rilevante il costo dei microprocessori. Infine, perché è scomparso il mercato delle macchine da scrivere?</a:t>
            </a:r>
            <a:endParaRPr lang="it-IT" altLang="it-IT" sz="1400">
              <a:latin typeface="Bookman Old Style" pitchFamily="18" charset="0"/>
            </a:endParaRP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5257800" y="2286000"/>
            <a:ext cx="3394075" cy="328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400">
                <a:latin typeface="Bookman Old Style" pitchFamily="18" charset="0"/>
              </a:rPr>
              <a:t>1) Shock</a:t>
            </a:r>
          </a:p>
          <a:p>
            <a:r>
              <a:rPr lang="it-IT" altLang="it-IT" sz="1400">
                <a:latin typeface="Bookman Old Style" pitchFamily="18" charset="0"/>
              </a:rPr>
              <a:t> </a:t>
            </a:r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Diminuisce il costo dei microprocessori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2)  Colpisce la domanda o l’offerta?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L’offerta: shock positivo dovuto alla diminuzione dei costi di produzione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3) Come si spostano le curve?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La S si sposta a destra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4) Predizione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Diminuisce il prezzo dei computer (e aumenta il numero di computer venduti)</a:t>
            </a:r>
          </a:p>
        </p:txBody>
      </p:sp>
      <p:grpSp>
        <p:nvGrpSpPr>
          <p:cNvPr id="36911" name="Group 47"/>
          <p:cNvGrpSpPr>
            <a:grpSpLocks/>
          </p:cNvGrpSpPr>
          <p:nvPr/>
        </p:nvGrpSpPr>
        <p:grpSpPr bwMode="auto">
          <a:xfrm>
            <a:off x="304800" y="2667000"/>
            <a:ext cx="4191000" cy="3541713"/>
            <a:chOff x="192" y="1680"/>
            <a:chExt cx="2640" cy="2231"/>
          </a:xfrm>
        </p:grpSpPr>
        <p:sp>
          <p:nvSpPr>
            <p:cNvPr id="36884" name="Text Box 20"/>
            <p:cNvSpPr txBox="1">
              <a:spLocks noChangeArrowheads="1"/>
            </p:cNvSpPr>
            <p:nvPr/>
          </p:nvSpPr>
          <p:spPr bwMode="auto">
            <a:xfrm>
              <a:off x="1641" y="3680"/>
              <a:ext cx="32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/>
                <a:t>Q</a:t>
              </a:r>
              <a:r>
                <a:rPr lang="it-IT" altLang="it-IT" baseline="-25000"/>
                <a:t>0</a:t>
              </a:r>
            </a:p>
          </p:txBody>
        </p:sp>
        <p:grpSp>
          <p:nvGrpSpPr>
            <p:cNvPr id="36909" name="Group 45"/>
            <p:cNvGrpSpPr>
              <a:grpSpLocks/>
            </p:cNvGrpSpPr>
            <p:nvPr/>
          </p:nvGrpSpPr>
          <p:grpSpPr bwMode="auto">
            <a:xfrm>
              <a:off x="192" y="1680"/>
              <a:ext cx="2640" cy="2093"/>
              <a:chOff x="192" y="1680"/>
              <a:chExt cx="2640" cy="2093"/>
            </a:xfrm>
          </p:grpSpPr>
          <p:sp>
            <p:nvSpPr>
              <p:cNvPr id="36881" name="Text Box 17"/>
              <p:cNvSpPr txBox="1">
                <a:spLocks noChangeArrowheads="1"/>
              </p:cNvSpPr>
              <p:nvPr/>
            </p:nvSpPr>
            <p:spPr bwMode="auto">
              <a:xfrm>
                <a:off x="2496" y="1728"/>
                <a:ext cx="29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b="1"/>
                  <a:t>S</a:t>
                </a:r>
                <a:r>
                  <a:rPr lang="it-IT" altLang="it-IT" b="1" baseline="-25000"/>
                  <a:t>0</a:t>
                </a:r>
              </a:p>
            </p:txBody>
          </p:sp>
          <p:grpSp>
            <p:nvGrpSpPr>
              <p:cNvPr id="36886" name="Group 22"/>
              <p:cNvGrpSpPr>
                <a:grpSpLocks/>
              </p:cNvGrpSpPr>
              <p:nvPr/>
            </p:nvGrpSpPr>
            <p:grpSpPr bwMode="auto">
              <a:xfrm>
                <a:off x="192" y="1680"/>
                <a:ext cx="2640" cy="2093"/>
                <a:chOff x="288" y="1104"/>
                <a:chExt cx="2640" cy="2093"/>
              </a:xfrm>
            </p:grpSpPr>
            <p:sp>
              <p:nvSpPr>
                <p:cNvPr id="36887" name="Line 23"/>
                <p:cNvSpPr>
                  <a:spLocks noChangeShapeType="1"/>
                </p:cNvSpPr>
                <p:nvPr/>
              </p:nvSpPr>
              <p:spPr bwMode="auto">
                <a:xfrm>
                  <a:off x="1811" y="2040"/>
                  <a:ext cx="0" cy="97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36888" name="Line 24"/>
                <p:cNvSpPr>
                  <a:spLocks noChangeShapeType="1"/>
                </p:cNvSpPr>
                <p:nvPr/>
              </p:nvSpPr>
              <p:spPr bwMode="auto">
                <a:xfrm>
                  <a:off x="670" y="1146"/>
                  <a:ext cx="0" cy="18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36889" name="Line 25"/>
                <p:cNvSpPr>
                  <a:spLocks noChangeShapeType="1"/>
                </p:cNvSpPr>
                <p:nvPr/>
              </p:nvSpPr>
              <p:spPr bwMode="auto">
                <a:xfrm>
                  <a:off x="670" y="2965"/>
                  <a:ext cx="203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36890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425" y="1104"/>
                  <a:ext cx="253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>
                      <a:latin typeface="Bookman Old Style" pitchFamily="18" charset="0"/>
                    </a:rPr>
                    <a:t>P</a:t>
                  </a:r>
                </a:p>
              </p:txBody>
            </p:sp>
            <p:sp>
              <p:nvSpPr>
                <p:cNvPr id="36891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2627" y="2965"/>
                  <a:ext cx="253" cy="2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>
                      <a:latin typeface="Bookman Old Style" pitchFamily="18" charset="0"/>
                    </a:rPr>
                    <a:t>Q</a:t>
                  </a:r>
                </a:p>
              </p:txBody>
            </p:sp>
            <p:sp>
              <p:nvSpPr>
                <p:cNvPr id="36892" name="Line 28"/>
                <p:cNvSpPr>
                  <a:spLocks noChangeShapeType="1"/>
                </p:cNvSpPr>
                <p:nvPr/>
              </p:nvSpPr>
              <p:spPr bwMode="auto">
                <a:xfrm>
                  <a:off x="996" y="1400"/>
                  <a:ext cx="1590" cy="1142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36893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1118" y="1316"/>
                  <a:ext cx="1468" cy="1269"/>
                </a:xfrm>
                <a:prstGeom prst="line">
                  <a:avLst/>
                </a:prstGeom>
                <a:noFill/>
                <a:ln w="28575">
                  <a:solidFill>
                    <a:srgbClr val="008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36894" name="Line 30"/>
                <p:cNvSpPr>
                  <a:spLocks noChangeShapeType="1"/>
                </p:cNvSpPr>
                <p:nvPr/>
              </p:nvSpPr>
              <p:spPr bwMode="auto">
                <a:xfrm>
                  <a:off x="669" y="1992"/>
                  <a:ext cx="1142" cy="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36895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288" y="1865"/>
                  <a:ext cx="319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/>
                    <a:t>P</a:t>
                  </a:r>
                  <a:r>
                    <a:rPr lang="it-IT" altLang="it-IT" baseline="-25000"/>
                    <a:t>0</a:t>
                  </a:r>
                </a:p>
              </p:txBody>
            </p:sp>
            <p:sp>
              <p:nvSpPr>
                <p:cNvPr id="36896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1680" y="1680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b="1"/>
                    <a:t>E</a:t>
                  </a:r>
                  <a:r>
                    <a:rPr lang="it-IT" altLang="it-IT" b="1" baseline="-25000"/>
                    <a:t>0</a:t>
                  </a:r>
                </a:p>
              </p:txBody>
            </p:sp>
            <p:sp>
              <p:nvSpPr>
                <p:cNvPr id="36897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2627" y="2459"/>
                  <a:ext cx="301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b="1"/>
                    <a:t>D</a:t>
                  </a:r>
                  <a:r>
                    <a:rPr lang="it-IT" altLang="it-IT" b="1" baseline="-25000"/>
                    <a:t>0</a:t>
                  </a:r>
                </a:p>
              </p:txBody>
            </p:sp>
          </p:grpSp>
        </p:grpSp>
      </p:grpSp>
      <p:sp>
        <p:nvSpPr>
          <p:cNvPr id="36906" name="Text Box 42"/>
          <p:cNvSpPr txBox="1">
            <a:spLocks noChangeArrowheads="1"/>
          </p:cNvSpPr>
          <p:nvPr/>
        </p:nvSpPr>
        <p:spPr bwMode="auto">
          <a:xfrm>
            <a:off x="1600200" y="1828800"/>
            <a:ext cx="251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/>
              <a:t>MERCATO COMPUTER</a:t>
            </a:r>
          </a:p>
        </p:txBody>
      </p:sp>
      <p:grpSp>
        <p:nvGrpSpPr>
          <p:cNvPr id="36910" name="Group 46"/>
          <p:cNvGrpSpPr>
            <a:grpSpLocks/>
          </p:cNvGrpSpPr>
          <p:nvPr/>
        </p:nvGrpSpPr>
        <p:grpSpPr bwMode="auto">
          <a:xfrm>
            <a:off x="381000" y="3124200"/>
            <a:ext cx="4724400" cy="3079750"/>
            <a:chOff x="240" y="1968"/>
            <a:chExt cx="2976" cy="1940"/>
          </a:xfrm>
        </p:grpSpPr>
        <p:sp>
          <p:nvSpPr>
            <p:cNvPr id="36882" name="Text Box 18"/>
            <p:cNvSpPr txBox="1">
              <a:spLocks noChangeArrowheads="1"/>
            </p:cNvSpPr>
            <p:nvPr/>
          </p:nvSpPr>
          <p:spPr bwMode="auto">
            <a:xfrm>
              <a:off x="2880" y="206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b="1"/>
                <a:t>S</a:t>
              </a:r>
              <a:r>
                <a:rPr lang="it-IT" altLang="it-IT" b="1" baseline="-25000"/>
                <a:t>1</a:t>
              </a:r>
            </a:p>
          </p:txBody>
        </p:sp>
        <p:sp>
          <p:nvSpPr>
            <p:cNvPr id="36899" name="Text Box 35"/>
            <p:cNvSpPr txBox="1">
              <a:spLocks noChangeArrowheads="1"/>
            </p:cNvSpPr>
            <p:nvPr/>
          </p:nvSpPr>
          <p:spPr bwMode="auto">
            <a:xfrm>
              <a:off x="240" y="2784"/>
              <a:ext cx="23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/>
                <a:t>P</a:t>
              </a:r>
              <a:r>
                <a:rPr lang="it-IT" altLang="it-IT" sz="1600" baseline="-25000"/>
                <a:t>1</a:t>
              </a:r>
            </a:p>
          </p:txBody>
        </p:sp>
        <p:sp>
          <p:nvSpPr>
            <p:cNvPr id="36900" name="Text Box 36"/>
            <p:cNvSpPr txBox="1">
              <a:spLocks noChangeArrowheads="1"/>
            </p:cNvSpPr>
            <p:nvPr/>
          </p:nvSpPr>
          <p:spPr bwMode="auto">
            <a:xfrm>
              <a:off x="2304" y="2736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b="1"/>
                <a:t>E</a:t>
              </a:r>
              <a:r>
                <a:rPr lang="it-IT" altLang="it-IT" b="1" baseline="-25000"/>
                <a:t>1</a:t>
              </a:r>
            </a:p>
          </p:txBody>
        </p:sp>
        <p:sp>
          <p:nvSpPr>
            <p:cNvPr id="36901" name="Text Box 37"/>
            <p:cNvSpPr txBox="1">
              <a:spLocks noChangeArrowheads="1"/>
            </p:cNvSpPr>
            <p:nvPr/>
          </p:nvSpPr>
          <p:spPr bwMode="auto">
            <a:xfrm>
              <a:off x="2016" y="3696"/>
              <a:ext cx="28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/>
                <a:t>Q</a:t>
              </a:r>
              <a:r>
                <a:rPr lang="it-IT" altLang="it-IT" sz="1600" baseline="-25000"/>
                <a:t>1</a:t>
              </a:r>
            </a:p>
          </p:txBody>
        </p:sp>
        <p:sp>
          <p:nvSpPr>
            <p:cNvPr id="36902" name="Line 38"/>
            <p:cNvSpPr>
              <a:spLocks noChangeShapeType="1"/>
            </p:cNvSpPr>
            <p:nvPr/>
          </p:nvSpPr>
          <p:spPr bwMode="auto">
            <a:xfrm flipV="1">
              <a:off x="1584" y="2256"/>
              <a:ext cx="1296" cy="1104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6903" name="Line 39"/>
            <p:cNvSpPr>
              <a:spLocks noChangeShapeType="1"/>
            </p:cNvSpPr>
            <p:nvPr/>
          </p:nvSpPr>
          <p:spPr bwMode="auto">
            <a:xfrm>
              <a:off x="2496" y="1968"/>
              <a:ext cx="336" cy="24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6907" name="Line 43"/>
            <p:cNvSpPr>
              <a:spLocks noChangeShapeType="1"/>
            </p:cNvSpPr>
            <p:nvPr/>
          </p:nvSpPr>
          <p:spPr bwMode="auto">
            <a:xfrm flipH="1">
              <a:off x="576" y="2880"/>
              <a:ext cx="15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36908" name="Line 44"/>
            <p:cNvSpPr>
              <a:spLocks noChangeShapeType="1"/>
            </p:cNvSpPr>
            <p:nvPr/>
          </p:nvSpPr>
          <p:spPr bwMode="auto">
            <a:xfrm>
              <a:off x="2160" y="2880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6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6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9" grpId="0" autoUpdateAnimBg="0"/>
      <p:bldP spid="36906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441325" y="419100"/>
            <a:ext cx="80168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/>
              <a:t>Ex # 5: </a:t>
            </a:r>
            <a:r>
              <a:rPr lang="it-IT" altLang="it-IT" sz="1400" i="0">
                <a:latin typeface="Bookman Old Style" pitchFamily="18" charset="0"/>
              </a:rPr>
              <a:t>continua ….. </a:t>
            </a:r>
            <a:endParaRPr lang="it-IT" altLang="it-IT" sz="1400">
              <a:latin typeface="Bookman Old Style" pitchFamily="18" charset="0"/>
            </a:endParaRPr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5257800" y="838200"/>
            <a:ext cx="3394075" cy="392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400">
                <a:latin typeface="Bookman Old Style" pitchFamily="18" charset="0"/>
              </a:rPr>
              <a:t>1) Shock</a:t>
            </a:r>
          </a:p>
          <a:p>
            <a:r>
              <a:rPr lang="it-IT" altLang="it-IT" sz="1400">
                <a:latin typeface="Bookman Old Style" pitchFamily="18" charset="0"/>
              </a:rPr>
              <a:t> </a:t>
            </a:r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Diminuisce il prezzo dei computer. Computer e software sono beni complementari.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2)  Colpisce la domanda o l’offerta?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La domanda: shock positivo dovuto alla diminuzione del prezzo di un bene complementare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3) Come si spostano le curve?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La D si sposta a destra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4) Predizione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Aumenta il prezzo del software e aumenta il numero programmi venduti, quindi i ricavi di Bill aumentano!</a:t>
            </a:r>
          </a:p>
        </p:txBody>
      </p:sp>
      <p:sp>
        <p:nvSpPr>
          <p:cNvPr id="32804" name="Text Box 36"/>
          <p:cNvSpPr txBox="1">
            <a:spLocks noChangeArrowheads="1"/>
          </p:cNvSpPr>
          <p:nvPr/>
        </p:nvSpPr>
        <p:spPr bwMode="auto">
          <a:xfrm>
            <a:off x="1600200" y="1828800"/>
            <a:ext cx="2451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/>
              <a:t>MERCATO SOFTWARE</a:t>
            </a:r>
          </a:p>
        </p:txBody>
      </p:sp>
      <p:grpSp>
        <p:nvGrpSpPr>
          <p:cNvPr id="32807" name="Group 39"/>
          <p:cNvGrpSpPr>
            <a:grpSpLocks/>
          </p:cNvGrpSpPr>
          <p:nvPr/>
        </p:nvGrpSpPr>
        <p:grpSpPr bwMode="auto">
          <a:xfrm>
            <a:off x="304800" y="2286000"/>
            <a:ext cx="4876800" cy="3541713"/>
            <a:chOff x="240" y="1008"/>
            <a:chExt cx="3072" cy="2231"/>
          </a:xfrm>
        </p:grpSpPr>
        <p:sp>
          <p:nvSpPr>
            <p:cNvPr id="32808" name="Text Box 40"/>
            <p:cNvSpPr txBox="1">
              <a:spLocks noChangeArrowheads="1"/>
            </p:cNvSpPr>
            <p:nvPr/>
          </p:nvSpPr>
          <p:spPr bwMode="auto">
            <a:xfrm>
              <a:off x="2544" y="1056"/>
              <a:ext cx="29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b="1"/>
                <a:t>S</a:t>
              </a:r>
              <a:r>
                <a:rPr lang="it-IT" altLang="it-IT" b="1" baseline="-25000"/>
                <a:t>0</a:t>
              </a:r>
            </a:p>
          </p:txBody>
        </p:sp>
        <p:sp>
          <p:nvSpPr>
            <p:cNvPr id="32809" name="Text Box 41"/>
            <p:cNvSpPr txBox="1">
              <a:spLocks noChangeArrowheads="1"/>
            </p:cNvSpPr>
            <p:nvPr/>
          </p:nvSpPr>
          <p:spPr bwMode="auto">
            <a:xfrm>
              <a:off x="2976" y="2112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b="1"/>
                <a:t>D</a:t>
              </a:r>
              <a:r>
                <a:rPr lang="it-IT" altLang="it-IT" b="1" baseline="-25000"/>
                <a:t>1</a:t>
              </a:r>
            </a:p>
          </p:txBody>
        </p:sp>
        <p:grpSp>
          <p:nvGrpSpPr>
            <p:cNvPr id="32810" name="Group 42"/>
            <p:cNvGrpSpPr>
              <a:grpSpLocks/>
            </p:cNvGrpSpPr>
            <p:nvPr/>
          </p:nvGrpSpPr>
          <p:grpSpPr bwMode="auto">
            <a:xfrm>
              <a:off x="240" y="1008"/>
              <a:ext cx="2688" cy="2231"/>
              <a:chOff x="240" y="1008"/>
              <a:chExt cx="2688" cy="2231"/>
            </a:xfrm>
          </p:grpSpPr>
          <p:sp>
            <p:nvSpPr>
              <p:cNvPr id="32811" name="Text Box 43"/>
              <p:cNvSpPr txBox="1">
                <a:spLocks noChangeArrowheads="1"/>
              </p:cNvSpPr>
              <p:nvPr/>
            </p:nvSpPr>
            <p:spPr bwMode="auto">
              <a:xfrm>
                <a:off x="1689" y="3008"/>
                <a:ext cx="327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/>
                  <a:t>Q</a:t>
                </a:r>
                <a:r>
                  <a:rPr lang="it-IT" altLang="it-IT" baseline="-25000"/>
                  <a:t>0</a:t>
                </a:r>
              </a:p>
            </p:txBody>
          </p:sp>
          <p:grpSp>
            <p:nvGrpSpPr>
              <p:cNvPr id="32812" name="Group 44"/>
              <p:cNvGrpSpPr>
                <a:grpSpLocks/>
              </p:cNvGrpSpPr>
              <p:nvPr/>
            </p:nvGrpSpPr>
            <p:grpSpPr bwMode="auto">
              <a:xfrm>
                <a:off x="240" y="1008"/>
                <a:ext cx="2688" cy="2228"/>
                <a:chOff x="240" y="1008"/>
                <a:chExt cx="2688" cy="2228"/>
              </a:xfrm>
            </p:grpSpPr>
            <p:grpSp>
              <p:nvGrpSpPr>
                <p:cNvPr id="32813" name="Group 45"/>
                <p:cNvGrpSpPr>
                  <a:grpSpLocks/>
                </p:cNvGrpSpPr>
                <p:nvPr/>
              </p:nvGrpSpPr>
              <p:grpSpPr bwMode="auto">
                <a:xfrm>
                  <a:off x="240" y="1008"/>
                  <a:ext cx="2640" cy="2093"/>
                  <a:chOff x="288" y="1104"/>
                  <a:chExt cx="2640" cy="2093"/>
                </a:xfrm>
              </p:grpSpPr>
              <p:sp>
                <p:nvSpPr>
                  <p:cNvPr id="32814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1811" y="2040"/>
                    <a:ext cx="0" cy="973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32815" name="Line 47"/>
                  <p:cNvSpPr>
                    <a:spLocks noChangeShapeType="1"/>
                  </p:cNvSpPr>
                  <p:nvPr/>
                </p:nvSpPr>
                <p:spPr bwMode="auto">
                  <a:xfrm>
                    <a:off x="670" y="1146"/>
                    <a:ext cx="0" cy="181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32816" name="Line 48"/>
                  <p:cNvSpPr>
                    <a:spLocks noChangeShapeType="1"/>
                  </p:cNvSpPr>
                  <p:nvPr/>
                </p:nvSpPr>
                <p:spPr bwMode="auto">
                  <a:xfrm>
                    <a:off x="670" y="2965"/>
                    <a:ext cx="203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32817" name="Text Box 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5" y="1104"/>
                    <a:ext cx="253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>
                        <a:latin typeface="Bookman Old Style" pitchFamily="18" charset="0"/>
                      </a:rPr>
                      <a:t>P</a:t>
                    </a:r>
                  </a:p>
                </p:txBody>
              </p:sp>
              <p:sp>
                <p:nvSpPr>
                  <p:cNvPr id="32818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27" y="2965"/>
                    <a:ext cx="253" cy="23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>
                        <a:latin typeface="Bookman Old Style" pitchFamily="18" charset="0"/>
                      </a:rPr>
                      <a:t>Q</a:t>
                    </a:r>
                  </a:p>
                </p:txBody>
              </p:sp>
              <p:sp>
                <p:nvSpPr>
                  <p:cNvPr id="32819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996" y="1400"/>
                    <a:ext cx="1590" cy="1142"/>
                  </a:xfrm>
                  <a:prstGeom prst="line">
                    <a:avLst/>
                  </a:prstGeom>
                  <a:noFill/>
                  <a:ln w="28575">
                    <a:solidFill>
                      <a:srgbClr val="CC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32820" name="Line 5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18" y="1316"/>
                    <a:ext cx="1468" cy="1269"/>
                  </a:xfrm>
                  <a:prstGeom prst="line">
                    <a:avLst/>
                  </a:prstGeom>
                  <a:noFill/>
                  <a:ln w="28575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32821" name="Line 53"/>
                  <p:cNvSpPr>
                    <a:spLocks noChangeShapeType="1"/>
                  </p:cNvSpPr>
                  <p:nvPr/>
                </p:nvSpPr>
                <p:spPr bwMode="auto">
                  <a:xfrm>
                    <a:off x="669" y="1992"/>
                    <a:ext cx="1142" cy="1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32822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8" y="1865"/>
                    <a:ext cx="319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/>
                      <a:t>P</a:t>
                    </a:r>
                    <a:r>
                      <a:rPr lang="it-IT" altLang="it-IT" baseline="-25000"/>
                      <a:t>0</a:t>
                    </a:r>
                  </a:p>
                </p:txBody>
              </p:sp>
              <p:sp>
                <p:nvSpPr>
                  <p:cNvPr id="32823" name="Text Box 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80" y="1680"/>
                    <a:ext cx="288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b="1"/>
                      <a:t>E</a:t>
                    </a:r>
                    <a:r>
                      <a:rPr lang="it-IT" altLang="it-IT" b="1" baseline="-25000"/>
                      <a:t>0</a:t>
                    </a:r>
                  </a:p>
                </p:txBody>
              </p:sp>
              <p:sp>
                <p:nvSpPr>
                  <p:cNvPr id="32824" name="Text Box 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27" y="2459"/>
                    <a:ext cx="301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b="1"/>
                      <a:t>D</a:t>
                    </a:r>
                    <a:r>
                      <a:rPr lang="it-IT" altLang="it-IT" b="1" baseline="-25000"/>
                      <a:t>0</a:t>
                    </a:r>
                  </a:p>
                </p:txBody>
              </p:sp>
            </p:grpSp>
            <p:grpSp>
              <p:nvGrpSpPr>
                <p:cNvPr id="32825" name="Group 57"/>
                <p:cNvGrpSpPr>
                  <a:grpSpLocks/>
                </p:cNvGrpSpPr>
                <p:nvPr/>
              </p:nvGrpSpPr>
              <p:grpSpPr bwMode="auto">
                <a:xfrm>
                  <a:off x="240" y="1056"/>
                  <a:ext cx="2688" cy="2180"/>
                  <a:chOff x="240" y="1056"/>
                  <a:chExt cx="2688" cy="2180"/>
                </a:xfrm>
              </p:grpSpPr>
              <p:sp>
                <p:nvSpPr>
                  <p:cNvPr id="32826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40" y="1392"/>
                    <a:ext cx="238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sz="1600"/>
                      <a:t>P</a:t>
                    </a:r>
                    <a:r>
                      <a:rPr lang="it-IT" altLang="it-IT" sz="1600" baseline="-25000"/>
                      <a:t>1</a:t>
                    </a:r>
                  </a:p>
                </p:txBody>
              </p:sp>
              <p:sp>
                <p:nvSpPr>
                  <p:cNvPr id="32827" name="Text Box 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16" y="1296"/>
                    <a:ext cx="336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b="1"/>
                      <a:t>E</a:t>
                    </a:r>
                    <a:r>
                      <a:rPr lang="it-IT" altLang="it-IT" b="1" baseline="-25000"/>
                      <a:t>1</a:t>
                    </a:r>
                  </a:p>
                </p:txBody>
              </p:sp>
              <p:sp>
                <p:nvSpPr>
                  <p:cNvPr id="32828" name="Text Box 6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64" y="3024"/>
                    <a:ext cx="288" cy="21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 sz="1600"/>
                      <a:t>Q</a:t>
                    </a:r>
                    <a:r>
                      <a:rPr lang="it-IT" altLang="it-IT" sz="1600" baseline="-25000"/>
                      <a:t>1</a:t>
                    </a:r>
                  </a:p>
                </p:txBody>
              </p:sp>
              <p:sp>
                <p:nvSpPr>
                  <p:cNvPr id="32829" name="Line 61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1056"/>
                    <a:ext cx="1440" cy="1104"/>
                  </a:xfrm>
                  <a:prstGeom prst="line">
                    <a:avLst/>
                  </a:prstGeom>
                  <a:noFill/>
                  <a:ln w="28575">
                    <a:solidFill>
                      <a:srgbClr val="CC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32830" name="Line 6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640" y="2208"/>
                    <a:ext cx="240" cy="192"/>
                  </a:xfrm>
                  <a:prstGeom prst="line">
                    <a:avLst/>
                  </a:prstGeom>
                  <a:noFill/>
                  <a:ln w="28575">
                    <a:solidFill>
                      <a:srgbClr val="CC0000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32831" name="Line 63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1584"/>
                    <a:ext cx="0" cy="12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  <p:sp>
                <p:nvSpPr>
                  <p:cNvPr id="32832" name="Line 6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24" y="1536"/>
                    <a:ext cx="1536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it-IT"/>
                  </a:p>
                </p:txBody>
              </p:sp>
            </p:grpSp>
          </p:grp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441325" y="419100"/>
            <a:ext cx="80168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/>
              <a:t>Ex # 6: </a:t>
            </a:r>
            <a:r>
              <a:rPr lang="it-IT" altLang="it-IT" sz="1400" i="0">
                <a:latin typeface="Bookman Old Style" pitchFamily="18" charset="0"/>
              </a:rPr>
              <a:t>continua ….. </a:t>
            </a:r>
            <a:endParaRPr lang="it-IT" altLang="it-IT" sz="1400">
              <a:latin typeface="Bookman Old Style" pitchFamily="18" charset="0"/>
            </a:endParaRPr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5257800" y="838200"/>
            <a:ext cx="3394075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400">
                <a:latin typeface="Bookman Old Style" pitchFamily="18" charset="0"/>
              </a:rPr>
              <a:t>1) Shock</a:t>
            </a:r>
          </a:p>
          <a:p>
            <a:r>
              <a:rPr lang="it-IT" altLang="it-IT" sz="1400">
                <a:latin typeface="Bookman Old Style" pitchFamily="18" charset="0"/>
              </a:rPr>
              <a:t> </a:t>
            </a:r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Diminuisce il prezzo dei computer. computer e macchine da scrivere sono sostituti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2)  Colpisce la domanda o l’offerta?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La domanda: shock negativo dovuto alla diminuzione del prezzo di un bene sostituto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3) Come si spostano le curve?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La D si sposta a sinitra</a:t>
            </a:r>
          </a:p>
          <a:p>
            <a:endParaRPr lang="it-IT" altLang="it-IT" sz="1400">
              <a:solidFill>
                <a:srgbClr val="0099FF"/>
              </a:solidFill>
              <a:latin typeface="Bookman Old Style" pitchFamily="18" charset="0"/>
            </a:endParaRPr>
          </a:p>
          <a:p>
            <a:r>
              <a:rPr lang="it-IT" altLang="it-IT" sz="1400">
                <a:latin typeface="Bookman Old Style" pitchFamily="18" charset="0"/>
              </a:rPr>
              <a:t>4) Predizione</a:t>
            </a:r>
          </a:p>
          <a:p>
            <a:r>
              <a:rPr lang="it-IT" altLang="it-IT" sz="1400">
                <a:solidFill>
                  <a:srgbClr val="0099FF"/>
                </a:solidFill>
                <a:latin typeface="Bookman Old Style" pitchFamily="18" charset="0"/>
              </a:rPr>
              <a:t>Diminuisce il prezzo delle macchine da scrivere e diminuisce anche il numero di macchine da scrivere vendute. Quindi le imprese diminuiscono i loro profitti.</a:t>
            </a:r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609600" y="1600200"/>
            <a:ext cx="3924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/>
              <a:t>MERCATO MACCHINE DA SCRIVERE</a:t>
            </a:r>
          </a:p>
        </p:txBody>
      </p:sp>
      <p:grpSp>
        <p:nvGrpSpPr>
          <p:cNvPr id="33839" name="Group 47"/>
          <p:cNvGrpSpPr>
            <a:grpSpLocks/>
          </p:cNvGrpSpPr>
          <p:nvPr/>
        </p:nvGrpSpPr>
        <p:grpSpPr bwMode="auto">
          <a:xfrm>
            <a:off x="304800" y="2286000"/>
            <a:ext cx="4876800" cy="3541713"/>
            <a:chOff x="192" y="1440"/>
            <a:chExt cx="3072" cy="2231"/>
          </a:xfrm>
        </p:grpSpPr>
        <p:sp>
          <p:nvSpPr>
            <p:cNvPr id="33832" name="Line 40"/>
            <p:cNvSpPr>
              <a:spLocks noChangeShapeType="1"/>
            </p:cNvSpPr>
            <p:nvPr/>
          </p:nvSpPr>
          <p:spPr bwMode="auto">
            <a:xfrm flipH="1">
              <a:off x="2496" y="2592"/>
              <a:ext cx="288" cy="192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33838" name="Group 46"/>
            <p:cNvGrpSpPr>
              <a:grpSpLocks/>
            </p:cNvGrpSpPr>
            <p:nvPr/>
          </p:nvGrpSpPr>
          <p:grpSpPr bwMode="auto">
            <a:xfrm>
              <a:off x="192" y="1440"/>
              <a:ext cx="3072" cy="2231"/>
              <a:chOff x="192" y="1440"/>
              <a:chExt cx="3072" cy="2231"/>
            </a:xfrm>
          </p:grpSpPr>
          <p:sp>
            <p:nvSpPr>
              <p:cNvPr id="33829" name="Text Box 37"/>
              <p:cNvSpPr txBox="1">
                <a:spLocks noChangeArrowheads="1"/>
              </p:cNvSpPr>
              <p:nvPr/>
            </p:nvSpPr>
            <p:spPr bwMode="auto">
              <a:xfrm>
                <a:off x="1968" y="1728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b="1"/>
                  <a:t>E</a:t>
                </a:r>
                <a:r>
                  <a:rPr lang="it-IT" altLang="it-IT" b="1" baseline="-25000"/>
                  <a:t>0</a:t>
                </a:r>
              </a:p>
            </p:txBody>
          </p:sp>
          <p:grpSp>
            <p:nvGrpSpPr>
              <p:cNvPr id="33837" name="Group 45"/>
              <p:cNvGrpSpPr>
                <a:grpSpLocks/>
              </p:cNvGrpSpPr>
              <p:nvPr/>
            </p:nvGrpSpPr>
            <p:grpSpPr bwMode="auto">
              <a:xfrm>
                <a:off x="192" y="1440"/>
                <a:ext cx="3072" cy="2231"/>
                <a:chOff x="192" y="1440"/>
                <a:chExt cx="3072" cy="2231"/>
              </a:xfrm>
            </p:grpSpPr>
            <p:sp>
              <p:nvSpPr>
                <p:cNvPr id="33810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2496" y="1488"/>
                  <a:ext cx="294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 b="1"/>
                    <a:t>S</a:t>
                  </a:r>
                  <a:r>
                    <a:rPr lang="it-IT" altLang="it-IT" b="1" baseline="-25000"/>
                    <a:t>0</a:t>
                  </a:r>
                </a:p>
              </p:txBody>
            </p:sp>
            <p:grpSp>
              <p:nvGrpSpPr>
                <p:cNvPr id="33836" name="Group 44"/>
                <p:cNvGrpSpPr>
                  <a:grpSpLocks/>
                </p:cNvGrpSpPr>
                <p:nvPr/>
              </p:nvGrpSpPr>
              <p:grpSpPr bwMode="auto">
                <a:xfrm>
                  <a:off x="192" y="1440"/>
                  <a:ext cx="3072" cy="2231"/>
                  <a:chOff x="192" y="1440"/>
                  <a:chExt cx="3072" cy="2231"/>
                </a:xfrm>
              </p:grpSpPr>
              <p:sp>
                <p:nvSpPr>
                  <p:cNvPr id="33813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41" y="3440"/>
                    <a:ext cx="327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/>
                      <a:t>Q</a:t>
                    </a:r>
                    <a:r>
                      <a:rPr lang="it-IT" altLang="it-IT" baseline="-25000"/>
                      <a:t>1</a:t>
                    </a:r>
                  </a:p>
                </p:txBody>
              </p:sp>
              <p:grpSp>
                <p:nvGrpSpPr>
                  <p:cNvPr id="33835" name="Group 43"/>
                  <p:cNvGrpSpPr>
                    <a:grpSpLocks/>
                  </p:cNvGrpSpPr>
                  <p:nvPr/>
                </p:nvGrpSpPr>
                <p:grpSpPr bwMode="auto">
                  <a:xfrm>
                    <a:off x="192" y="1440"/>
                    <a:ext cx="3072" cy="2228"/>
                    <a:chOff x="192" y="1440"/>
                    <a:chExt cx="3072" cy="2228"/>
                  </a:xfrm>
                </p:grpSpPr>
                <p:sp>
                  <p:nvSpPr>
                    <p:cNvPr id="33811" name="Text Box 1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928" y="2544"/>
                      <a:ext cx="336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r>
                        <a:rPr lang="it-IT" altLang="it-IT" b="1"/>
                        <a:t>D</a:t>
                      </a:r>
                      <a:r>
                        <a:rPr lang="it-IT" altLang="it-IT" b="1" baseline="-25000"/>
                        <a:t>0</a:t>
                      </a:r>
                    </a:p>
                  </p:txBody>
                </p:sp>
                <p:grpSp>
                  <p:nvGrpSpPr>
                    <p:cNvPr id="33815" name="Group 2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92" y="1440"/>
                      <a:ext cx="2640" cy="2093"/>
                      <a:chOff x="288" y="1104"/>
                      <a:chExt cx="2640" cy="2093"/>
                    </a:xfrm>
                  </p:grpSpPr>
                  <p:sp>
                    <p:nvSpPr>
                      <p:cNvPr id="33816" name="Line 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811" y="2040"/>
                        <a:ext cx="0" cy="973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prstDash val="dash"/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it-IT"/>
                      </a:p>
                    </p:txBody>
                  </p:sp>
                  <p:sp>
                    <p:nvSpPr>
                      <p:cNvPr id="33817" name="Line 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0" y="1146"/>
                        <a:ext cx="0" cy="1819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it-IT"/>
                      </a:p>
                    </p:txBody>
                  </p:sp>
                  <p:sp>
                    <p:nvSpPr>
                      <p:cNvPr id="33818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70" y="2965"/>
                        <a:ext cx="2038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it-IT"/>
                      </a:p>
                    </p:txBody>
                  </p:sp>
                  <p:sp>
                    <p:nvSpPr>
                      <p:cNvPr id="33819" name="Text Box 2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425" y="1104"/>
                        <a:ext cx="253" cy="2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/>
                      <a:p>
                        <a:r>
                          <a:rPr lang="it-IT" altLang="it-IT">
                            <a:latin typeface="Bookman Old Style" pitchFamily="18" charset="0"/>
                          </a:rPr>
                          <a:t>P</a:t>
                        </a:r>
                      </a:p>
                    </p:txBody>
                  </p:sp>
                  <p:sp>
                    <p:nvSpPr>
                      <p:cNvPr id="33820" name="Text Box 28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627" y="2965"/>
                        <a:ext cx="253" cy="2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/>
                      <a:p>
                        <a:r>
                          <a:rPr lang="it-IT" altLang="it-IT">
                            <a:latin typeface="Bookman Old Style" pitchFamily="18" charset="0"/>
                          </a:rPr>
                          <a:t>Q</a:t>
                        </a:r>
                      </a:p>
                    </p:txBody>
                  </p:sp>
                  <p:sp>
                    <p:nvSpPr>
                      <p:cNvPr id="33821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96" y="1400"/>
                        <a:ext cx="1590" cy="1142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rgbClr val="CC0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it-IT"/>
                      </a:p>
                    </p:txBody>
                  </p:sp>
                  <p:sp>
                    <p:nvSpPr>
                      <p:cNvPr id="33822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118" y="1316"/>
                        <a:ext cx="1468" cy="1269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rgbClr val="008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it-IT"/>
                      </a:p>
                    </p:txBody>
                  </p:sp>
                  <p:sp>
                    <p:nvSpPr>
                      <p:cNvPr id="33823" name="Line 3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69" y="1992"/>
                        <a:ext cx="1142" cy="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prstDash val="dash"/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it-IT"/>
                      </a:p>
                    </p:txBody>
                  </p:sp>
                  <p:sp>
                    <p:nvSpPr>
                      <p:cNvPr id="33824" name="Text Box 3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88" y="1865"/>
                        <a:ext cx="319" cy="2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/>
                      <a:p>
                        <a:r>
                          <a:rPr lang="it-IT" altLang="it-IT"/>
                          <a:t>P</a:t>
                        </a:r>
                        <a:r>
                          <a:rPr lang="it-IT" altLang="it-IT" baseline="-25000"/>
                          <a:t>1</a:t>
                        </a:r>
                      </a:p>
                    </p:txBody>
                  </p:sp>
                  <p:sp>
                    <p:nvSpPr>
                      <p:cNvPr id="33825" name="Text Box 3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680" y="1680"/>
                        <a:ext cx="288" cy="2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/>
                      <a:p>
                        <a:r>
                          <a:rPr lang="it-IT" altLang="it-IT" b="1"/>
                          <a:t>E</a:t>
                        </a:r>
                        <a:r>
                          <a:rPr lang="it-IT" altLang="it-IT" b="1" baseline="-25000"/>
                          <a:t>1</a:t>
                        </a:r>
                      </a:p>
                    </p:txBody>
                  </p:sp>
                  <p:sp>
                    <p:nvSpPr>
                      <p:cNvPr id="33826" name="Text Box 34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627" y="2459"/>
                        <a:ext cx="301" cy="2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/>
                      <a:p>
                        <a:r>
                          <a:rPr lang="it-IT" altLang="it-IT" b="1"/>
                          <a:t>D</a:t>
                        </a:r>
                        <a:r>
                          <a:rPr lang="it-IT" altLang="it-IT" b="1" baseline="-25000"/>
                          <a:t>1</a:t>
                        </a:r>
                      </a:p>
                    </p:txBody>
                  </p:sp>
                </p:grpSp>
                <p:sp>
                  <p:nvSpPr>
                    <p:cNvPr id="33828" name="Text Box 3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92" y="1824"/>
                      <a:ext cx="238" cy="21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r>
                        <a:rPr lang="it-IT" altLang="it-IT" sz="1600"/>
                        <a:t>P</a:t>
                      </a:r>
                      <a:r>
                        <a:rPr lang="it-IT" altLang="it-IT" sz="1600" baseline="-25000"/>
                        <a:t>0</a:t>
                      </a:r>
                    </a:p>
                  </p:txBody>
                </p:sp>
                <p:sp>
                  <p:nvSpPr>
                    <p:cNvPr id="33830" name="Text Box 3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016" y="3456"/>
                      <a:ext cx="288" cy="21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r>
                        <a:rPr lang="it-IT" altLang="it-IT" sz="1600"/>
                        <a:t>Q</a:t>
                      </a:r>
                      <a:r>
                        <a:rPr lang="it-IT" altLang="it-IT" sz="1600" baseline="-25000"/>
                        <a:t>0</a:t>
                      </a:r>
                    </a:p>
                  </p:txBody>
                </p:sp>
                <p:sp>
                  <p:nvSpPr>
                    <p:cNvPr id="33831" name="Line 3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40" y="1488"/>
                      <a:ext cx="1440" cy="1104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CC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33833" name="Line 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112" y="2016"/>
                      <a:ext cx="0" cy="1296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prstDash val="dash"/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33834" name="Line 42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76" y="1968"/>
                      <a:ext cx="153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prstDash val="dash"/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</p:grpSp>
            </p:grpSp>
          </p:grp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762000" y="609600"/>
            <a:ext cx="8016875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dirty="0"/>
              <a:t>Ex # 7: </a:t>
            </a:r>
            <a:r>
              <a:rPr lang="it-IT" altLang="it-IT" sz="1400" i="0" dirty="0">
                <a:latin typeface="Bookman Old Style" pitchFamily="18" charset="0"/>
              </a:rPr>
              <a:t> </a:t>
            </a:r>
            <a:r>
              <a:rPr lang="it-IT" altLang="it-IT" sz="1400" i="0" dirty="0">
                <a:latin typeface="Bookman Old Style" pitchFamily="18" charset="0"/>
                <a:cs typeface="Times New Roman" charset="0"/>
              </a:rPr>
              <a:t>Una scoperta scientifica dimostra che il consumo di arance diminuisce il rischio di malattia. Che cosa accade al prezzo delle arance? E sul mercato dell’aranciata? E sul mercato del chinotto?  (</a:t>
            </a:r>
            <a:r>
              <a:rPr lang="it-IT" altLang="it-IT" sz="1400" dirty="0">
                <a:latin typeface="Bookman Old Style" pitchFamily="18" charset="0"/>
                <a:cs typeface="Times New Roman" charset="0"/>
              </a:rPr>
              <a:t>Assumi che le arance servano a fabbricare l’aranciata)</a:t>
            </a:r>
            <a:r>
              <a:rPr lang="it-IT" altLang="it-IT" sz="1400" i="0" dirty="0">
                <a:latin typeface="Bookman Old Style" pitchFamily="18" charset="0"/>
              </a:rPr>
              <a:t> 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533400" y="1905000"/>
            <a:ext cx="8016875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dirty="0"/>
              <a:t>Ex # 8: </a:t>
            </a:r>
            <a:r>
              <a:rPr lang="it-IT" altLang="it-IT" sz="1400" i="0" dirty="0">
                <a:latin typeface="Bookman Old Style" pitchFamily="18" charset="0"/>
              </a:rPr>
              <a:t> </a:t>
            </a:r>
            <a:r>
              <a:rPr lang="it-IT" altLang="it-IT" sz="1400" i="0" dirty="0">
                <a:latin typeface="Bookman Old Style" pitchFamily="18" charset="0"/>
                <a:cs typeface="Times New Roman" charset="0"/>
              </a:rPr>
              <a:t>Brioche e cappuccino sono complementari. Osservate che il prezzo di equilibrio delle brioche è aumentato, ma la quantità di equilibrio dei cappuccini è diminuita. Quale potrebbe essere la causa di questo evento? Un aumento del prezzo del latte o di quello della farina?</a:t>
            </a:r>
            <a:r>
              <a:rPr lang="it-IT" altLang="it-IT" sz="1400" i="0" dirty="0">
                <a:latin typeface="Bookman Old Style" pitchFamily="18" charset="0"/>
              </a:rPr>
              <a:t> 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457200" y="3352800"/>
            <a:ext cx="8016875" cy="1217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dirty="0"/>
              <a:t>Ex # 9: </a:t>
            </a:r>
            <a:r>
              <a:rPr lang="it-IT" altLang="it-IT" sz="1400" i="0" dirty="0">
                <a:latin typeface="Bookman Old Style" pitchFamily="18" charset="0"/>
              </a:rPr>
              <a:t> </a:t>
            </a:r>
            <a:r>
              <a:rPr lang="it-IT" altLang="it-IT" sz="1400" i="0" dirty="0">
                <a:cs typeface="Times New Roman" charset="0"/>
              </a:rPr>
              <a:t> </a:t>
            </a:r>
            <a:r>
              <a:rPr lang="it-IT" altLang="it-IT" sz="1400" i="0" dirty="0">
                <a:latin typeface="Bookman Old Style" pitchFamily="18" charset="0"/>
                <a:cs typeface="Times New Roman" charset="0"/>
              </a:rPr>
              <a:t>Usate un diagramma per spiegare come ognuno dei seguenti eventi influenza la quantità e i prezzo di equilibrio della pizza</a:t>
            </a:r>
          </a:p>
          <a:p>
            <a:r>
              <a:rPr lang="it-IT" altLang="it-IT" sz="1400" i="0" dirty="0">
                <a:cs typeface="Times New Roman" charset="0"/>
              </a:rPr>
              <a:t>    1) </a:t>
            </a:r>
            <a:r>
              <a:rPr lang="it-IT" altLang="it-IT" sz="1400" i="0" dirty="0">
                <a:latin typeface="Bookman Old Style" pitchFamily="18" charset="0"/>
                <a:cs typeface="Times New Roman" charset="0"/>
              </a:rPr>
              <a:t>Il prezzo della mozzarella aumenta</a:t>
            </a:r>
          </a:p>
          <a:p>
            <a:r>
              <a:rPr lang="it-IT" altLang="it-IT" sz="1400" i="0" dirty="0">
                <a:cs typeface="Times New Roman" charset="0"/>
              </a:rPr>
              <a:t>    2) </a:t>
            </a:r>
            <a:r>
              <a:rPr lang="it-IT" altLang="it-IT" sz="1400" i="0" dirty="0">
                <a:latin typeface="Bookman Old Style" pitchFamily="18" charset="0"/>
                <a:cs typeface="Times New Roman" charset="0"/>
              </a:rPr>
              <a:t>Si diffonde la consapevolezza sugli effetti dannosi degli hamburger sulla salute</a:t>
            </a:r>
          </a:p>
          <a:p>
            <a:r>
              <a:rPr lang="it-IT" altLang="it-IT" sz="1400" i="0" dirty="0">
                <a:latin typeface="Bookman Old Style" pitchFamily="18" charset="0"/>
                <a:cs typeface="Times New Roman" charset="0"/>
              </a:rPr>
              <a:t>   3) Il reddito dei consumatori aumenta e la pizza è un bene inferiore</a:t>
            </a:r>
            <a:r>
              <a:rPr lang="it-IT" altLang="it-IT" sz="1400" i="0" dirty="0">
                <a:latin typeface="Bookman Old Style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209800" y="533400"/>
            <a:ext cx="5176838" cy="71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 i="0">
                <a:latin typeface="Bookman Old Style" pitchFamily="18" charset="0"/>
              </a:rPr>
              <a:t>Perché impiegare un modello di mercato</a:t>
            </a:r>
          </a:p>
          <a:p>
            <a:r>
              <a:rPr lang="it-IT" altLang="it-IT" sz="2000" i="0">
                <a:latin typeface="Bookman Old Style" pitchFamily="18" charset="0"/>
              </a:rPr>
              <a:t>così astratto?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981200" y="2057400"/>
            <a:ext cx="64198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i="0">
                <a:latin typeface="Bookman Old Style" pitchFamily="18" charset="0"/>
              </a:rPr>
              <a:t>1) Qualunque modello è per sua natura astratto. Il realismo delle ipotesi non è garanzia di bontà descrittiva e predittiva. (</a:t>
            </a:r>
            <a:r>
              <a:rPr lang="it-IT" altLang="it-IT">
                <a:latin typeface="Bookman Old Style" pitchFamily="18" charset="0"/>
              </a:rPr>
              <a:t>Pensate a un modello scala 1:1)</a:t>
            </a:r>
            <a:endParaRPr lang="it-IT" altLang="it-IT" sz="2000">
              <a:latin typeface="Bookman Old Style" pitchFamily="18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981200" y="3886200"/>
            <a:ext cx="64198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i="0">
                <a:latin typeface="Bookman Old Style" pitchFamily="18" charset="0"/>
              </a:rPr>
              <a:t>1) Qualunque discorso normativo (</a:t>
            </a:r>
            <a:r>
              <a:rPr lang="it-IT" altLang="it-IT">
                <a:latin typeface="Bookman Old Style" pitchFamily="18" charset="0"/>
              </a:rPr>
              <a:t>dover essere</a:t>
            </a:r>
            <a:r>
              <a:rPr lang="it-IT" altLang="it-IT" i="0">
                <a:latin typeface="Bookman Old Style" pitchFamily="18" charset="0"/>
              </a:rPr>
              <a:t>) deve avere un riferimento ideale per poter sussistere come raccomandazione concreta per il legislatore e la politica economica</a:t>
            </a:r>
            <a:endParaRPr lang="it-IT" altLang="it-IT" sz="2000" i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utoUpdateAnimBg="0"/>
      <p:bldP spid="512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440113" y="228600"/>
            <a:ext cx="2987675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it-IT" altLang="it-IT" sz="2400" i="0"/>
              <a:t>L a   D o m a n d a</a:t>
            </a:r>
          </a:p>
          <a:p>
            <a:pPr algn="ctr"/>
            <a:r>
              <a:rPr lang="it-IT" altLang="it-IT" sz="2400" i="0"/>
              <a:t>(</a:t>
            </a:r>
            <a:r>
              <a:rPr lang="it-IT" altLang="it-IT" i="0"/>
              <a:t>Di un singolo consumatore </a:t>
            </a:r>
            <a:r>
              <a:rPr lang="it-IT" altLang="it-IT"/>
              <a:t>i</a:t>
            </a:r>
            <a:r>
              <a:rPr lang="it-IT" altLang="it-IT" sz="2400" i="0"/>
              <a:t>)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819400" y="1447800"/>
            <a:ext cx="4740275" cy="835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 i="0">
                <a:latin typeface="Bookman Old Style" pitchFamily="18" charset="0"/>
              </a:rPr>
              <a:t>Quanto acquistare di un singolo bene, dato un insieme di vincoli, affinché il mio </a:t>
            </a:r>
            <a:r>
              <a:rPr lang="it-IT" altLang="it-IT" sz="1600" b="1" i="0">
                <a:latin typeface="Bookman Old Style" pitchFamily="18" charset="0"/>
              </a:rPr>
              <a:t>benessere</a:t>
            </a:r>
            <a:r>
              <a:rPr lang="it-IT" altLang="it-IT" sz="1600" i="0">
                <a:latin typeface="Bookman Old Style" pitchFamily="18" charset="0"/>
              </a:rPr>
              <a:t> (o </a:t>
            </a:r>
            <a:r>
              <a:rPr lang="it-IT" altLang="it-IT" sz="1600" b="1" i="0">
                <a:latin typeface="Bookman Old Style" pitchFamily="18" charset="0"/>
              </a:rPr>
              <a:t>utilità</a:t>
            </a:r>
            <a:r>
              <a:rPr lang="it-IT" altLang="it-IT" sz="1600" i="0">
                <a:latin typeface="Bookman Old Style" pitchFamily="18" charset="0"/>
              </a:rPr>
              <a:t>) sia massimo?</a:t>
            </a:r>
            <a:endParaRPr lang="it-IT" altLang="it-IT" sz="2400" i="0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4953000" y="10668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822325" y="2403475"/>
            <a:ext cx="195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400" i="0"/>
              <a:t>….</a:t>
            </a:r>
            <a:r>
              <a:rPr lang="it-IT" altLang="it-IT" sz="1600">
                <a:latin typeface="Arial" charset="0"/>
              </a:rPr>
              <a:t>formalmente …</a:t>
            </a:r>
            <a:endParaRPr lang="it-IT" altLang="it-IT" sz="2400" i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971800" y="3048000"/>
            <a:ext cx="23939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600">
                <a:solidFill>
                  <a:srgbClr val="003399"/>
                </a:solidFill>
              </a:rPr>
              <a:t>M A X    B E N E S S E R E</a:t>
            </a:r>
          </a:p>
          <a:p>
            <a:r>
              <a:rPr lang="it-IT" altLang="it-IT" sz="1600">
                <a:solidFill>
                  <a:srgbClr val="003399"/>
                </a:solidFill>
              </a:rPr>
              <a:t>{  Q  }</a:t>
            </a:r>
          </a:p>
        </p:txBody>
      </p:sp>
      <p:grpSp>
        <p:nvGrpSpPr>
          <p:cNvPr id="6166" name="Group 22"/>
          <p:cNvGrpSpPr>
            <a:grpSpLocks/>
          </p:cNvGrpSpPr>
          <p:nvPr/>
        </p:nvGrpSpPr>
        <p:grpSpPr bwMode="auto">
          <a:xfrm>
            <a:off x="4343400" y="2286000"/>
            <a:ext cx="2749550" cy="838200"/>
            <a:chOff x="2736" y="1440"/>
            <a:chExt cx="1732" cy="528"/>
          </a:xfrm>
        </p:grpSpPr>
        <p:sp>
          <p:nvSpPr>
            <p:cNvPr id="6151" name="Text Box 7"/>
            <p:cNvSpPr txBox="1">
              <a:spLocks noChangeArrowheads="1"/>
            </p:cNvSpPr>
            <p:nvPr/>
          </p:nvSpPr>
          <p:spPr bwMode="auto">
            <a:xfrm>
              <a:off x="3936" y="1440"/>
              <a:ext cx="5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 i="0">
                  <a:latin typeface="Arial" charset="0"/>
                </a:rPr>
                <a:t>obiettivo</a:t>
              </a:r>
            </a:p>
          </p:txBody>
        </p:sp>
        <p:sp>
          <p:nvSpPr>
            <p:cNvPr id="6153" name="Line 9"/>
            <p:cNvSpPr>
              <a:spLocks noChangeShapeType="1"/>
            </p:cNvSpPr>
            <p:nvPr/>
          </p:nvSpPr>
          <p:spPr bwMode="auto">
            <a:xfrm flipH="1">
              <a:off x="2736" y="1584"/>
              <a:ext cx="1152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6165" name="Group 21"/>
          <p:cNvGrpSpPr>
            <a:grpSpLocks/>
          </p:cNvGrpSpPr>
          <p:nvPr/>
        </p:nvGrpSpPr>
        <p:grpSpPr bwMode="auto">
          <a:xfrm>
            <a:off x="457200" y="3124200"/>
            <a:ext cx="2590800" cy="517525"/>
            <a:chOff x="288" y="1968"/>
            <a:chExt cx="1632" cy="326"/>
          </a:xfrm>
        </p:grpSpPr>
        <p:sp>
          <p:nvSpPr>
            <p:cNvPr id="6152" name="Text Box 8"/>
            <p:cNvSpPr txBox="1">
              <a:spLocks noChangeArrowheads="1"/>
            </p:cNvSpPr>
            <p:nvPr/>
          </p:nvSpPr>
          <p:spPr bwMode="auto">
            <a:xfrm>
              <a:off x="288" y="1968"/>
              <a:ext cx="1338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it-IT" altLang="it-IT" sz="1400" i="0">
                  <a:latin typeface="Arial" charset="0"/>
                </a:rPr>
                <a:t>Variabile di controllo</a:t>
              </a:r>
            </a:p>
            <a:p>
              <a:pPr algn="ctr"/>
              <a:r>
                <a:rPr lang="it-IT" altLang="it-IT" sz="1400" i="0">
                  <a:latin typeface="Arial" charset="0"/>
                </a:rPr>
                <a:t>(la quantità da scegliere)</a:t>
              </a:r>
            </a:p>
          </p:txBody>
        </p:sp>
        <p:sp>
          <p:nvSpPr>
            <p:cNvPr id="6154" name="Line 10"/>
            <p:cNvSpPr>
              <a:spLocks noChangeShapeType="1"/>
            </p:cNvSpPr>
            <p:nvPr/>
          </p:nvSpPr>
          <p:spPr bwMode="auto">
            <a:xfrm>
              <a:off x="1536" y="2112"/>
              <a:ext cx="38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3048000" y="3962400"/>
            <a:ext cx="20383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600">
                <a:solidFill>
                  <a:srgbClr val="003399"/>
                </a:solidFill>
              </a:rPr>
              <a:t>s.v </a:t>
            </a:r>
          </a:p>
          <a:p>
            <a:r>
              <a:rPr lang="it-IT" altLang="it-IT" sz="1600">
                <a:solidFill>
                  <a:srgbClr val="003399"/>
                </a:solidFill>
              </a:rPr>
              <a:t>P r e z z o del bene (P)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3048000" y="4572000"/>
            <a:ext cx="11223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600">
                <a:solidFill>
                  <a:srgbClr val="003399"/>
                </a:solidFill>
              </a:rPr>
              <a:t>R e d d i t o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3048000" y="4953000"/>
            <a:ext cx="22621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600">
                <a:solidFill>
                  <a:srgbClr val="003399"/>
                </a:solidFill>
              </a:rPr>
              <a:t>P r e z z i  degli altri beni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3048000" y="5334000"/>
            <a:ext cx="1943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600">
                <a:solidFill>
                  <a:srgbClr val="003399"/>
                </a:solidFill>
              </a:rPr>
              <a:t>G u s t i  o preferenze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3048000" y="5715000"/>
            <a:ext cx="15986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600">
                <a:solidFill>
                  <a:srgbClr val="003399"/>
                </a:solidFill>
              </a:rPr>
              <a:t>A s p e t t a t i v e</a:t>
            </a:r>
          </a:p>
        </p:txBody>
      </p:sp>
      <p:sp>
        <p:nvSpPr>
          <p:cNvPr id="6161" name="AutoShape 17"/>
          <p:cNvSpPr>
            <a:spLocks/>
          </p:cNvSpPr>
          <p:nvPr/>
        </p:nvSpPr>
        <p:spPr bwMode="auto">
          <a:xfrm>
            <a:off x="5562600" y="3048000"/>
            <a:ext cx="304800" cy="2971800"/>
          </a:xfrm>
          <a:prstGeom prst="rightBrace">
            <a:avLst>
              <a:gd name="adj1" fmla="val 81250"/>
              <a:gd name="adj2" fmla="val 5104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pSp>
        <p:nvGrpSpPr>
          <p:cNvPr id="6167" name="Group 23"/>
          <p:cNvGrpSpPr>
            <a:grpSpLocks/>
          </p:cNvGrpSpPr>
          <p:nvPr/>
        </p:nvGrpSpPr>
        <p:grpSpPr bwMode="auto">
          <a:xfrm>
            <a:off x="1219200" y="4191000"/>
            <a:ext cx="1752600" cy="304800"/>
            <a:chOff x="768" y="2640"/>
            <a:chExt cx="1104" cy="192"/>
          </a:xfrm>
        </p:grpSpPr>
        <p:sp>
          <p:nvSpPr>
            <p:cNvPr id="6162" name="Text Box 18"/>
            <p:cNvSpPr txBox="1">
              <a:spLocks noChangeArrowheads="1"/>
            </p:cNvSpPr>
            <p:nvPr/>
          </p:nvSpPr>
          <p:spPr bwMode="auto">
            <a:xfrm>
              <a:off x="768" y="2640"/>
              <a:ext cx="77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400" i="0">
                  <a:latin typeface="Arial" charset="0"/>
                </a:rPr>
                <a:t>Sotto i vincoli</a:t>
              </a:r>
            </a:p>
          </p:txBody>
        </p:sp>
        <p:sp>
          <p:nvSpPr>
            <p:cNvPr id="6163" name="Line 19"/>
            <p:cNvSpPr>
              <a:spLocks noChangeShapeType="1"/>
            </p:cNvSpPr>
            <p:nvPr/>
          </p:nvSpPr>
          <p:spPr bwMode="auto">
            <a:xfrm flipV="1">
              <a:off x="1536" y="2640"/>
              <a:ext cx="33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6096000" y="3733800"/>
            <a:ext cx="27432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 i="0">
                <a:latin typeface="Bookman Old Style" pitchFamily="18" charset="0"/>
              </a:rPr>
              <a:t>La soluzione a questo problema di massimo vincolato è la funzione di domanda del bene </a:t>
            </a:r>
            <a:r>
              <a:rPr lang="it-IT" altLang="it-IT" sz="1600">
                <a:latin typeface="Bookman Old Style" pitchFamily="18" charset="0"/>
              </a:rPr>
              <a:t>Q</a:t>
            </a:r>
            <a:r>
              <a:rPr lang="it-IT" altLang="it-IT" sz="1600" i="0">
                <a:latin typeface="Bookman Old Style" pitchFamily="18" charset="0"/>
              </a:rPr>
              <a:t> dell’individuo </a:t>
            </a:r>
            <a:r>
              <a:rPr lang="it-IT" altLang="it-IT" sz="1600">
                <a:latin typeface="Bookman Old Style" pitchFamily="18" charset="0"/>
              </a:rPr>
              <a:t>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 autoUpdateAnimBg="0"/>
      <p:bldP spid="6148" grpId="0" animBg="1"/>
      <p:bldP spid="6149" grpId="0" autoUpdateAnimBg="0"/>
      <p:bldP spid="6150" grpId="0" autoUpdateAnimBg="0"/>
      <p:bldP spid="6155" grpId="0" autoUpdateAnimBg="0"/>
      <p:bldP spid="6156" grpId="0" autoUpdateAnimBg="0"/>
      <p:bldP spid="6157" grpId="0" autoUpdateAnimBg="0"/>
      <p:bldP spid="6158" grpId="0" autoUpdateAnimBg="0"/>
      <p:bldP spid="6159" grpId="0" autoUpdateAnimBg="0"/>
      <p:bldP spid="6161" grpId="0" animBg="1"/>
      <p:bldP spid="616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762000" y="3429000"/>
            <a:ext cx="22621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1600">
                <a:solidFill>
                  <a:srgbClr val="003399"/>
                </a:solidFill>
              </a:rPr>
              <a:t>P r e z z i  degli altri beni</a:t>
            </a:r>
          </a:p>
        </p:txBody>
      </p:sp>
      <p:grpSp>
        <p:nvGrpSpPr>
          <p:cNvPr id="7209" name="Group 41"/>
          <p:cNvGrpSpPr>
            <a:grpSpLocks/>
          </p:cNvGrpSpPr>
          <p:nvPr/>
        </p:nvGrpSpPr>
        <p:grpSpPr bwMode="auto">
          <a:xfrm>
            <a:off x="838200" y="304800"/>
            <a:ext cx="7543800" cy="1069975"/>
            <a:chOff x="528" y="192"/>
            <a:chExt cx="4752" cy="674"/>
          </a:xfrm>
        </p:grpSpPr>
        <p:sp>
          <p:nvSpPr>
            <p:cNvPr id="7170" name="Text Box 2"/>
            <p:cNvSpPr txBox="1">
              <a:spLocks noChangeArrowheads="1"/>
            </p:cNvSpPr>
            <p:nvPr/>
          </p:nvSpPr>
          <p:spPr bwMode="auto">
            <a:xfrm>
              <a:off x="528" y="384"/>
              <a:ext cx="128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600">
                  <a:solidFill>
                    <a:srgbClr val="003399"/>
                  </a:solidFill>
                </a:rPr>
                <a:t>P r e z z o del bene (P)</a:t>
              </a:r>
            </a:p>
          </p:txBody>
        </p:sp>
        <p:grpSp>
          <p:nvGrpSpPr>
            <p:cNvPr id="7175" name="Group 7"/>
            <p:cNvGrpSpPr>
              <a:grpSpLocks/>
            </p:cNvGrpSpPr>
            <p:nvPr/>
          </p:nvGrpSpPr>
          <p:grpSpPr bwMode="auto">
            <a:xfrm>
              <a:off x="2304" y="384"/>
              <a:ext cx="768" cy="231"/>
              <a:chOff x="2304" y="384"/>
              <a:chExt cx="768" cy="231"/>
            </a:xfrm>
          </p:grpSpPr>
          <p:sp>
            <p:nvSpPr>
              <p:cNvPr id="7176" name="Text Box 8"/>
              <p:cNvSpPr txBox="1">
                <a:spLocks noChangeArrowheads="1"/>
              </p:cNvSpPr>
              <p:nvPr/>
            </p:nvSpPr>
            <p:spPr bwMode="auto">
              <a:xfrm>
                <a:off x="2304" y="384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>
                    <a:solidFill>
                      <a:srgbClr val="003399"/>
                    </a:solidFill>
                  </a:rPr>
                  <a:t>P</a:t>
                </a:r>
              </a:p>
            </p:txBody>
          </p:sp>
          <p:sp>
            <p:nvSpPr>
              <p:cNvPr id="7177" name="Line 9"/>
              <p:cNvSpPr>
                <a:spLocks noChangeShapeType="1"/>
              </p:cNvSpPr>
              <p:nvPr/>
            </p:nvSpPr>
            <p:spPr bwMode="auto">
              <a:xfrm flipV="1">
                <a:off x="2544" y="384"/>
                <a:ext cx="0" cy="192"/>
              </a:xfrm>
              <a:prstGeom prst="line">
                <a:avLst/>
              </a:prstGeom>
              <a:noFill/>
              <a:ln w="9525">
                <a:solidFill>
                  <a:srgbClr val="0033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178" name="Text Box 10"/>
              <p:cNvSpPr txBox="1">
                <a:spLocks noChangeArrowheads="1"/>
              </p:cNvSpPr>
              <p:nvPr/>
            </p:nvSpPr>
            <p:spPr bwMode="auto">
              <a:xfrm>
                <a:off x="2784" y="384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>
                    <a:solidFill>
                      <a:srgbClr val="003399"/>
                    </a:solidFill>
                  </a:rPr>
                  <a:t>Q</a:t>
                </a:r>
                <a:r>
                  <a:rPr lang="it-IT" altLang="it-IT" baseline="-25000">
                    <a:solidFill>
                      <a:srgbClr val="003399"/>
                    </a:solidFill>
                  </a:rPr>
                  <a:t>i</a:t>
                </a:r>
              </a:p>
            </p:txBody>
          </p:sp>
          <p:sp>
            <p:nvSpPr>
              <p:cNvPr id="7179" name="Line 11"/>
              <p:cNvSpPr>
                <a:spLocks noChangeShapeType="1"/>
              </p:cNvSpPr>
              <p:nvPr/>
            </p:nvSpPr>
            <p:spPr bwMode="auto">
              <a:xfrm>
                <a:off x="3072" y="384"/>
                <a:ext cx="0" cy="192"/>
              </a:xfrm>
              <a:prstGeom prst="line">
                <a:avLst/>
              </a:prstGeom>
              <a:noFill/>
              <a:ln w="9525">
                <a:solidFill>
                  <a:srgbClr val="0033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pSp>
          <p:nvGrpSpPr>
            <p:cNvPr id="7208" name="Group 40"/>
            <p:cNvGrpSpPr>
              <a:grpSpLocks/>
            </p:cNvGrpSpPr>
            <p:nvPr/>
          </p:nvGrpSpPr>
          <p:grpSpPr bwMode="auto">
            <a:xfrm>
              <a:off x="3312" y="192"/>
              <a:ext cx="1968" cy="674"/>
              <a:chOff x="3312" y="192"/>
              <a:chExt cx="1968" cy="674"/>
            </a:xfrm>
          </p:grpSpPr>
          <p:sp>
            <p:nvSpPr>
              <p:cNvPr id="7180" name="Text Box 12"/>
              <p:cNvSpPr txBox="1">
                <a:spLocks noChangeArrowheads="1"/>
              </p:cNvSpPr>
              <p:nvPr/>
            </p:nvSpPr>
            <p:spPr bwMode="auto">
              <a:xfrm>
                <a:off x="3408" y="192"/>
                <a:ext cx="1872" cy="6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 sz="1600">
                    <a:solidFill>
                      <a:srgbClr val="003399"/>
                    </a:solidFill>
                  </a:rPr>
                  <a:t>Legge della domanda : all’aumentare del prezzo la quantità che il consumatore desidera consumare diminuisce</a:t>
                </a:r>
              </a:p>
            </p:txBody>
          </p:sp>
          <p:sp>
            <p:nvSpPr>
              <p:cNvPr id="7181" name="AutoShape 13"/>
              <p:cNvSpPr>
                <a:spLocks/>
              </p:cNvSpPr>
              <p:nvPr/>
            </p:nvSpPr>
            <p:spPr bwMode="auto">
              <a:xfrm>
                <a:off x="3312" y="192"/>
                <a:ext cx="144" cy="672"/>
              </a:xfrm>
              <a:prstGeom prst="leftBrace">
                <a:avLst>
                  <a:gd name="adj1" fmla="val 38889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  <p:grpSp>
        <p:nvGrpSpPr>
          <p:cNvPr id="7210" name="Group 42"/>
          <p:cNvGrpSpPr>
            <a:grpSpLocks/>
          </p:cNvGrpSpPr>
          <p:nvPr/>
        </p:nvGrpSpPr>
        <p:grpSpPr bwMode="auto">
          <a:xfrm>
            <a:off x="914400" y="1423988"/>
            <a:ext cx="5973763" cy="1166812"/>
            <a:chOff x="576" y="897"/>
            <a:chExt cx="3763" cy="735"/>
          </a:xfrm>
        </p:grpSpPr>
        <p:sp>
          <p:nvSpPr>
            <p:cNvPr id="7171" name="Text Box 3"/>
            <p:cNvSpPr txBox="1">
              <a:spLocks noChangeArrowheads="1"/>
            </p:cNvSpPr>
            <p:nvPr/>
          </p:nvSpPr>
          <p:spPr bwMode="auto">
            <a:xfrm>
              <a:off x="576" y="1152"/>
              <a:ext cx="96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 sz="1600">
                  <a:solidFill>
                    <a:srgbClr val="003399"/>
                  </a:solidFill>
                </a:rPr>
                <a:t>R e d d i t o (Rd)</a:t>
              </a:r>
            </a:p>
          </p:txBody>
        </p:sp>
        <p:grpSp>
          <p:nvGrpSpPr>
            <p:cNvPr id="7182" name="Group 14"/>
            <p:cNvGrpSpPr>
              <a:grpSpLocks/>
            </p:cNvGrpSpPr>
            <p:nvPr/>
          </p:nvGrpSpPr>
          <p:grpSpPr bwMode="auto">
            <a:xfrm>
              <a:off x="1872" y="1152"/>
              <a:ext cx="288" cy="231"/>
              <a:chOff x="1872" y="1152"/>
              <a:chExt cx="288" cy="231"/>
            </a:xfrm>
          </p:grpSpPr>
          <p:sp>
            <p:nvSpPr>
              <p:cNvPr id="7183" name="Text Box 15"/>
              <p:cNvSpPr txBox="1">
                <a:spLocks noChangeArrowheads="1"/>
              </p:cNvSpPr>
              <p:nvPr/>
            </p:nvSpPr>
            <p:spPr bwMode="auto">
              <a:xfrm>
                <a:off x="1872" y="1152"/>
                <a:ext cx="27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>
                    <a:solidFill>
                      <a:srgbClr val="003399"/>
                    </a:solidFill>
                  </a:rPr>
                  <a:t>Rd</a:t>
                </a:r>
              </a:p>
            </p:txBody>
          </p:sp>
          <p:sp>
            <p:nvSpPr>
              <p:cNvPr id="7184" name="Line 16"/>
              <p:cNvSpPr>
                <a:spLocks noChangeShapeType="1"/>
              </p:cNvSpPr>
              <p:nvPr/>
            </p:nvSpPr>
            <p:spPr bwMode="auto">
              <a:xfrm flipV="1">
                <a:off x="2160" y="1152"/>
                <a:ext cx="0" cy="192"/>
              </a:xfrm>
              <a:prstGeom prst="line">
                <a:avLst/>
              </a:prstGeom>
              <a:noFill/>
              <a:ln w="9525">
                <a:solidFill>
                  <a:srgbClr val="0033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7185" name="AutoShape 17"/>
            <p:cNvSpPr>
              <a:spLocks/>
            </p:cNvSpPr>
            <p:nvPr/>
          </p:nvSpPr>
          <p:spPr bwMode="auto">
            <a:xfrm>
              <a:off x="2304" y="912"/>
              <a:ext cx="96" cy="720"/>
            </a:xfrm>
            <a:prstGeom prst="leftBrace">
              <a:avLst>
                <a:gd name="adj1" fmla="val 625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grpSp>
          <p:nvGrpSpPr>
            <p:cNvPr id="7186" name="Group 18"/>
            <p:cNvGrpSpPr>
              <a:grpSpLocks/>
            </p:cNvGrpSpPr>
            <p:nvPr/>
          </p:nvGrpSpPr>
          <p:grpSpPr bwMode="auto">
            <a:xfrm>
              <a:off x="2448" y="1344"/>
              <a:ext cx="336" cy="240"/>
              <a:chOff x="2448" y="1344"/>
              <a:chExt cx="336" cy="240"/>
            </a:xfrm>
          </p:grpSpPr>
          <p:sp>
            <p:nvSpPr>
              <p:cNvPr id="7187" name="Line 19"/>
              <p:cNvSpPr>
                <a:spLocks noChangeShapeType="1"/>
              </p:cNvSpPr>
              <p:nvPr/>
            </p:nvSpPr>
            <p:spPr bwMode="auto">
              <a:xfrm>
                <a:off x="2784" y="1392"/>
                <a:ext cx="0" cy="192"/>
              </a:xfrm>
              <a:prstGeom prst="line">
                <a:avLst/>
              </a:prstGeom>
              <a:noFill/>
              <a:ln w="9525">
                <a:solidFill>
                  <a:srgbClr val="0033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188" name="Text Box 20"/>
              <p:cNvSpPr txBox="1">
                <a:spLocks noChangeArrowheads="1"/>
              </p:cNvSpPr>
              <p:nvPr/>
            </p:nvSpPr>
            <p:spPr bwMode="auto">
              <a:xfrm>
                <a:off x="2448" y="1344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>
                    <a:solidFill>
                      <a:srgbClr val="003399"/>
                    </a:solidFill>
                  </a:rPr>
                  <a:t>Q</a:t>
                </a:r>
                <a:r>
                  <a:rPr lang="it-IT" altLang="it-IT" baseline="-25000">
                    <a:solidFill>
                      <a:srgbClr val="003399"/>
                    </a:solidFill>
                  </a:rPr>
                  <a:t>i</a:t>
                </a:r>
              </a:p>
            </p:txBody>
          </p:sp>
        </p:grpSp>
        <p:grpSp>
          <p:nvGrpSpPr>
            <p:cNvPr id="7189" name="Group 21"/>
            <p:cNvGrpSpPr>
              <a:grpSpLocks/>
            </p:cNvGrpSpPr>
            <p:nvPr/>
          </p:nvGrpSpPr>
          <p:grpSpPr bwMode="auto">
            <a:xfrm>
              <a:off x="2448" y="912"/>
              <a:ext cx="336" cy="240"/>
              <a:chOff x="2448" y="912"/>
              <a:chExt cx="336" cy="240"/>
            </a:xfrm>
          </p:grpSpPr>
          <p:sp>
            <p:nvSpPr>
              <p:cNvPr id="7190" name="Text Box 22"/>
              <p:cNvSpPr txBox="1">
                <a:spLocks noChangeArrowheads="1"/>
              </p:cNvSpPr>
              <p:nvPr/>
            </p:nvSpPr>
            <p:spPr bwMode="auto">
              <a:xfrm>
                <a:off x="2448" y="912"/>
                <a:ext cx="28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>
                    <a:solidFill>
                      <a:srgbClr val="003399"/>
                    </a:solidFill>
                  </a:rPr>
                  <a:t>Q</a:t>
                </a:r>
                <a:r>
                  <a:rPr lang="it-IT" altLang="it-IT" baseline="-25000">
                    <a:solidFill>
                      <a:srgbClr val="003399"/>
                    </a:solidFill>
                  </a:rPr>
                  <a:t>i</a:t>
                </a:r>
              </a:p>
            </p:txBody>
          </p:sp>
          <p:sp>
            <p:nvSpPr>
              <p:cNvPr id="7191" name="Line 23"/>
              <p:cNvSpPr>
                <a:spLocks noChangeShapeType="1"/>
              </p:cNvSpPr>
              <p:nvPr/>
            </p:nvSpPr>
            <p:spPr bwMode="auto">
              <a:xfrm flipV="1">
                <a:off x="2784" y="912"/>
                <a:ext cx="0" cy="240"/>
              </a:xfrm>
              <a:prstGeom prst="line">
                <a:avLst/>
              </a:prstGeom>
              <a:noFill/>
              <a:ln w="9525">
                <a:solidFill>
                  <a:srgbClr val="0033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7192" name="Text Box 24"/>
            <p:cNvSpPr txBox="1">
              <a:spLocks noChangeArrowheads="1"/>
            </p:cNvSpPr>
            <p:nvPr/>
          </p:nvSpPr>
          <p:spPr bwMode="auto">
            <a:xfrm>
              <a:off x="2928" y="897"/>
              <a:ext cx="133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>
                  <a:solidFill>
                    <a:srgbClr val="003399"/>
                  </a:solidFill>
                </a:rPr>
                <a:t>Q</a:t>
              </a:r>
              <a:r>
                <a:rPr lang="it-IT" altLang="it-IT" baseline="-25000">
                  <a:solidFill>
                    <a:srgbClr val="003399"/>
                  </a:solidFill>
                </a:rPr>
                <a:t>i </a:t>
              </a:r>
              <a:r>
                <a:rPr lang="it-IT" altLang="it-IT">
                  <a:solidFill>
                    <a:srgbClr val="003399"/>
                  </a:solidFill>
                </a:rPr>
                <a:t>è un bene normale</a:t>
              </a:r>
              <a:endParaRPr lang="it-IT" altLang="it-IT" baseline="-25000">
                <a:solidFill>
                  <a:srgbClr val="003399"/>
                </a:solidFill>
              </a:endParaRPr>
            </a:p>
          </p:txBody>
        </p:sp>
        <p:sp>
          <p:nvSpPr>
            <p:cNvPr id="7193" name="Text Box 25"/>
            <p:cNvSpPr txBox="1">
              <a:spLocks noChangeArrowheads="1"/>
            </p:cNvSpPr>
            <p:nvPr/>
          </p:nvSpPr>
          <p:spPr bwMode="auto">
            <a:xfrm>
              <a:off x="2976" y="1392"/>
              <a:ext cx="13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>
                  <a:solidFill>
                    <a:srgbClr val="003399"/>
                  </a:solidFill>
                </a:rPr>
                <a:t>Q</a:t>
              </a:r>
              <a:r>
                <a:rPr lang="it-IT" altLang="it-IT" baseline="-25000">
                  <a:solidFill>
                    <a:srgbClr val="003399"/>
                  </a:solidFill>
                </a:rPr>
                <a:t>i </a:t>
              </a:r>
              <a:r>
                <a:rPr lang="it-IT" altLang="it-IT">
                  <a:solidFill>
                    <a:srgbClr val="003399"/>
                  </a:solidFill>
                </a:rPr>
                <a:t>è un bene inferiore</a:t>
              </a:r>
              <a:endParaRPr lang="it-IT" altLang="it-IT" baseline="-25000">
                <a:solidFill>
                  <a:srgbClr val="003399"/>
                </a:solidFill>
              </a:endParaRPr>
            </a:p>
          </p:txBody>
        </p:sp>
      </p:grpSp>
      <p:grpSp>
        <p:nvGrpSpPr>
          <p:cNvPr id="7194" name="Group 26"/>
          <p:cNvGrpSpPr>
            <a:grpSpLocks/>
          </p:cNvGrpSpPr>
          <p:nvPr/>
        </p:nvGrpSpPr>
        <p:grpSpPr bwMode="auto">
          <a:xfrm>
            <a:off x="3276600" y="3352800"/>
            <a:ext cx="457200" cy="366713"/>
            <a:chOff x="1872" y="1152"/>
            <a:chExt cx="288" cy="231"/>
          </a:xfrm>
        </p:grpSpPr>
        <p:sp>
          <p:nvSpPr>
            <p:cNvPr id="7195" name="Text Box 27"/>
            <p:cNvSpPr txBox="1">
              <a:spLocks noChangeArrowheads="1"/>
            </p:cNvSpPr>
            <p:nvPr/>
          </p:nvSpPr>
          <p:spPr bwMode="auto">
            <a:xfrm>
              <a:off x="1872" y="1152"/>
              <a:ext cx="2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>
                  <a:solidFill>
                    <a:srgbClr val="003399"/>
                  </a:solidFill>
                </a:rPr>
                <a:t>P</a:t>
              </a:r>
              <a:r>
                <a:rPr lang="it-IT" altLang="it-IT" baseline="-25000">
                  <a:solidFill>
                    <a:srgbClr val="003399"/>
                  </a:solidFill>
                </a:rPr>
                <a:t>A</a:t>
              </a:r>
              <a:endParaRPr lang="it-IT" altLang="it-IT">
                <a:solidFill>
                  <a:srgbClr val="003399"/>
                </a:solidFill>
              </a:endParaRPr>
            </a:p>
          </p:txBody>
        </p:sp>
        <p:sp>
          <p:nvSpPr>
            <p:cNvPr id="7196" name="Line 28"/>
            <p:cNvSpPr>
              <a:spLocks noChangeShapeType="1"/>
            </p:cNvSpPr>
            <p:nvPr/>
          </p:nvSpPr>
          <p:spPr bwMode="auto">
            <a:xfrm flipV="1">
              <a:off x="2160" y="1152"/>
              <a:ext cx="0" cy="192"/>
            </a:xfrm>
            <a:prstGeom prst="line">
              <a:avLst/>
            </a:prstGeom>
            <a:noFill/>
            <a:ln w="9525">
              <a:solidFill>
                <a:srgbClr val="00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7197" name="AutoShape 29"/>
          <p:cNvSpPr>
            <a:spLocks/>
          </p:cNvSpPr>
          <p:nvPr/>
        </p:nvSpPr>
        <p:spPr bwMode="auto">
          <a:xfrm>
            <a:off x="4038600" y="2743200"/>
            <a:ext cx="228600" cy="1828800"/>
          </a:xfrm>
          <a:prstGeom prst="leftBrace">
            <a:avLst>
              <a:gd name="adj1" fmla="val 6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grpSp>
        <p:nvGrpSpPr>
          <p:cNvPr id="7198" name="Group 30"/>
          <p:cNvGrpSpPr>
            <a:grpSpLocks/>
          </p:cNvGrpSpPr>
          <p:nvPr/>
        </p:nvGrpSpPr>
        <p:grpSpPr bwMode="auto">
          <a:xfrm>
            <a:off x="4343400" y="2819400"/>
            <a:ext cx="533400" cy="381000"/>
            <a:chOff x="2448" y="912"/>
            <a:chExt cx="336" cy="240"/>
          </a:xfrm>
        </p:grpSpPr>
        <p:sp>
          <p:nvSpPr>
            <p:cNvPr id="7199" name="Text Box 31"/>
            <p:cNvSpPr txBox="1">
              <a:spLocks noChangeArrowheads="1"/>
            </p:cNvSpPr>
            <p:nvPr/>
          </p:nvSpPr>
          <p:spPr bwMode="auto">
            <a:xfrm>
              <a:off x="2448" y="912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solidFill>
                    <a:srgbClr val="003399"/>
                  </a:solidFill>
                </a:rPr>
                <a:t>Q</a:t>
              </a:r>
              <a:r>
                <a:rPr lang="it-IT" altLang="it-IT" baseline="-25000">
                  <a:solidFill>
                    <a:srgbClr val="003399"/>
                  </a:solidFill>
                </a:rPr>
                <a:t>i</a:t>
              </a:r>
            </a:p>
          </p:txBody>
        </p:sp>
        <p:sp>
          <p:nvSpPr>
            <p:cNvPr id="7200" name="Line 32"/>
            <p:cNvSpPr>
              <a:spLocks noChangeShapeType="1"/>
            </p:cNvSpPr>
            <p:nvPr/>
          </p:nvSpPr>
          <p:spPr bwMode="auto">
            <a:xfrm flipV="1">
              <a:off x="2784" y="912"/>
              <a:ext cx="0" cy="240"/>
            </a:xfrm>
            <a:prstGeom prst="line">
              <a:avLst/>
            </a:prstGeom>
            <a:noFill/>
            <a:ln w="9525">
              <a:solidFill>
                <a:srgbClr val="00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7201" name="Group 33"/>
          <p:cNvGrpSpPr>
            <a:grpSpLocks/>
          </p:cNvGrpSpPr>
          <p:nvPr/>
        </p:nvGrpSpPr>
        <p:grpSpPr bwMode="auto">
          <a:xfrm>
            <a:off x="4419600" y="4114800"/>
            <a:ext cx="533400" cy="381000"/>
            <a:chOff x="2448" y="1344"/>
            <a:chExt cx="336" cy="240"/>
          </a:xfrm>
        </p:grpSpPr>
        <p:sp>
          <p:nvSpPr>
            <p:cNvPr id="7202" name="Line 34"/>
            <p:cNvSpPr>
              <a:spLocks noChangeShapeType="1"/>
            </p:cNvSpPr>
            <p:nvPr/>
          </p:nvSpPr>
          <p:spPr bwMode="auto">
            <a:xfrm>
              <a:off x="2784" y="1392"/>
              <a:ext cx="0" cy="192"/>
            </a:xfrm>
            <a:prstGeom prst="line">
              <a:avLst/>
            </a:prstGeom>
            <a:noFill/>
            <a:ln w="9525">
              <a:solidFill>
                <a:srgbClr val="00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203" name="Text Box 35"/>
            <p:cNvSpPr txBox="1">
              <a:spLocks noChangeArrowheads="1"/>
            </p:cNvSpPr>
            <p:nvPr/>
          </p:nvSpPr>
          <p:spPr bwMode="auto">
            <a:xfrm>
              <a:off x="2448" y="1344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solidFill>
                    <a:srgbClr val="003399"/>
                  </a:solidFill>
                </a:rPr>
                <a:t>Q</a:t>
              </a:r>
              <a:r>
                <a:rPr lang="it-IT" altLang="it-IT" baseline="-25000">
                  <a:solidFill>
                    <a:srgbClr val="003399"/>
                  </a:solidFill>
                </a:rPr>
                <a:t>i</a:t>
              </a:r>
            </a:p>
          </p:txBody>
        </p:sp>
      </p:grpSp>
      <p:sp>
        <p:nvSpPr>
          <p:cNvPr id="7204" name="Text Box 36"/>
          <p:cNvSpPr txBox="1">
            <a:spLocks noChangeArrowheads="1"/>
          </p:cNvSpPr>
          <p:nvPr/>
        </p:nvSpPr>
        <p:spPr bwMode="auto">
          <a:xfrm>
            <a:off x="4343400" y="34290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>
                <a:solidFill>
                  <a:srgbClr val="003399"/>
                </a:solidFill>
              </a:rPr>
              <a:t>Q</a:t>
            </a:r>
            <a:r>
              <a:rPr lang="it-IT" altLang="it-IT" baseline="-25000">
                <a:solidFill>
                  <a:srgbClr val="003399"/>
                </a:solidFill>
              </a:rPr>
              <a:t>i</a:t>
            </a:r>
            <a:r>
              <a:rPr lang="it-IT" altLang="it-IT">
                <a:solidFill>
                  <a:srgbClr val="003399"/>
                </a:solidFill>
              </a:rPr>
              <a:t> </a:t>
            </a:r>
            <a:r>
              <a:rPr lang="it-IT" altLang="it-IT" sz="1600">
                <a:solidFill>
                  <a:srgbClr val="003399"/>
                </a:solidFill>
              </a:rPr>
              <a:t>non varia</a:t>
            </a:r>
            <a:endParaRPr lang="it-IT" altLang="it-IT" sz="1600" baseline="-25000">
              <a:solidFill>
                <a:srgbClr val="003399"/>
              </a:solidFill>
            </a:endParaRPr>
          </a:p>
        </p:txBody>
      </p:sp>
      <p:sp>
        <p:nvSpPr>
          <p:cNvPr id="7205" name="Text Box 37"/>
          <p:cNvSpPr txBox="1">
            <a:spLocks noChangeArrowheads="1"/>
          </p:cNvSpPr>
          <p:nvPr/>
        </p:nvSpPr>
        <p:spPr bwMode="auto">
          <a:xfrm>
            <a:off x="5562600" y="2819400"/>
            <a:ext cx="24749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>
                <a:solidFill>
                  <a:srgbClr val="003399"/>
                </a:solidFill>
              </a:rPr>
              <a:t>Q</a:t>
            </a:r>
            <a:r>
              <a:rPr lang="it-IT" altLang="it-IT" baseline="-25000">
                <a:solidFill>
                  <a:srgbClr val="003399"/>
                </a:solidFill>
              </a:rPr>
              <a:t>i </a:t>
            </a:r>
            <a:r>
              <a:rPr lang="it-IT" altLang="it-IT">
                <a:solidFill>
                  <a:srgbClr val="003399"/>
                </a:solidFill>
              </a:rPr>
              <a:t>e A sono beni Sostituti</a:t>
            </a:r>
            <a:endParaRPr lang="it-IT" altLang="it-IT" baseline="-25000">
              <a:solidFill>
                <a:srgbClr val="003399"/>
              </a:solidFill>
            </a:endParaRP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5638800" y="4114800"/>
            <a:ext cx="31480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>
                <a:solidFill>
                  <a:srgbClr val="003399"/>
                </a:solidFill>
              </a:rPr>
              <a:t>Q</a:t>
            </a:r>
            <a:r>
              <a:rPr lang="it-IT" altLang="it-IT" baseline="-25000">
                <a:solidFill>
                  <a:srgbClr val="003399"/>
                </a:solidFill>
              </a:rPr>
              <a:t>i </a:t>
            </a:r>
            <a:r>
              <a:rPr lang="it-IT" altLang="it-IT">
                <a:solidFill>
                  <a:srgbClr val="003399"/>
                </a:solidFill>
              </a:rPr>
              <a:t>e A sono beni Complementari</a:t>
            </a:r>
            <a:endParaRPr lang="it-IT" altLang="it-IT" baseline="-25000">
              <a:solidFill>
                <a:srgbClr val="003399"/>
              </a:solidFill>
            </a:endParaRPr>
          </a:p>
        </p:txBody>
      </p: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5638800" y="3429000"/>
            <a:ext cx="28813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>
                <a:solidFill>
                  <a:srgbClr val="003399"/>
                </a:solidFill>
              </a:rPr>
              <a:t>Q</a:t>
            </a:r>
            <a:r>
              <a:rPr lang="it-IT" altLang="it-IT" baseline="-25000">
                <a:solidFill>
                  <a:srgbClr val="003399"/>
                </a:solidFill>
              </a:rPr>
              <a:t>i </a:t>
            </a:r>
            <a:r>
              <a:rPr lang="it-IT" altLang="it-IT">
                <a:solidFill>
                  <a:srgbClr val="003399"/>
                </a:solidFill>
              </a:rPr>
              <a:t>e A sono beni Indipendenti</a:t>
            </a:r>
            <a:endParaRPr lang="it-IT" altLang="it-IT" baseline="-2500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4" grpId="0" autoUpdateAnimBg="0"/>
      <p:bldP spid="7205" grpId="0" autoUpdateAnimBg="0"/>
      <p:bldP spid="7206" grpId="0" autoUpdateAnimBg="0"/>
      <p:bldP spid="720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6" name="Text Box 44"/>
          <p:cNvSpPr txBox="1">
            <a:spLocks noChangeArrowheads="1"/>
          </p:cNvSpPr>
          <p:nvPr/>
        </p:nvSpPr>
        <p:spPr bwMode="auto">
          <a:xfrm>
            <a:off x="609600" y="228600"/>
            <a:ext cx="54784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i="0"/>
              <a:t>La rappresentazione grafica della funzione di domanda </a:t>
            </a:r>
            <a:r>
              <a:rPr lang="it-IT" altLang="it-IT"/>
              <a:t>D</a:t>
            </a:r>
            <a:r>
              <a:rPr lang="it-IT" altLang="it-IT" baseline="-25000"/>
              <a:t>i</a:t>
            </a:r>
          </a:p>
        </p:txBody>
      </p:sp>
      <p:grpSp>
        <p:nvGrpSpPr>
          <p:cNvPr id="8260" name="Group 68"/>
          <p:cNvGrpSpPr>
            <a:grpSpLocks/>
          </p:cNvGrpSpPr>
          <p:nvPr/>
        </p:nvGrpSpPr>
        <p:grpSpPr bwMode="auto">
          <a:xfrm>
            <a:off x="2743200" y="1905000"/>
            <a:ext cx="3287713" cy="2424113"/>
            <a:chOff x="1728" y="1200"/>
            <a:chExt cx="2071" cy="1527"/>
          </a:xfrm>
        </p:grpSpPr>
        <p:sp>
          <p:nvSpPr>
            <p:cNvPr id="8243" name="Line 51"/>
            <p:cNvSpPr>
              <a:spLocks noChangeShapeType="1"/>
            </p:cNvSpPr>
            <p:nvPr/>
          </p:nvSpPr>
          <p:spPr bwMode="auto">
            <a:xfrm>
              <a:off x="1728" y="1200"/>
              <a:ext cx="1776" cy="1344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244" name="Text Box 52"/>
            <p:cNvSpPr txBox="1">
              <a:spLocks noChangeArrowheads="1"/>
            </p:cNvSpPr>
            <p:nvPr/>
          </p:nvSpPr>
          <p:spPr bwMode="auto">
            <a:xfrm>
              <a:off x="3552" y="2496"/>
              <a:ext cx="24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/>
                <a:t>D</a:t>
              </a:r>
              <a:r>
                <a:rPr lang="it-IT" altLang="it-IT" baseline="-25000"/>
                <a:t>i</a:t>
              </a:r>
            </a:p>
          </p:txBody>
        </p:sp>
      </p:grpSp>
      <p:sp>
        <p:nvSpPr>
          <p:cNvPr id="8252" name="Line 60"/>
          <p:cNvSpPr>
            <a:spLocks noChangeShapeType="1"/>
          </p:cNvSpPr>
          <p:nvPr/>
        </p:nvSpPr>
        <p:spPr bwMode="auto">
          <a:xfrm>
            <a:off x="4648200" y="3352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8259" name="Group 67"/>
          <p:cNvGrpSpPr>
            <a:grpSpLocks/>
          </p:cNvGrpSpPr>
          <p:nvPr/>
        </p:nvGrpSpPr>
        <p:grpSpPr bwMode="auto">
          <a:xfrm>
            <a:off x="1676400" y="1371600"/>
            <a:ext cx="4587875" cy="3719513"/>
            <a:chOff x="1056" y="864"/>
            <a:chExt cx="2890" cy="2343"/>
          </a:xfrm>
        </p:grpSpPr>
        <p:sp>
          <p:nvSpPr>
            <p:cNvPr id="8238" name="Line 46"/>
            <p:cNvSpPr>
              <a:spLocks noChangeShapeType="1"/>
            </p:cNvSpPr>
            <p:nvPr/>
          </p:nvSpPr>
          <p:spPr bwMode="auto">
            <a:xfrm>
              <a:off x="1344" y="912"/>
              <a:ext cx="0" cy="20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239" name="Line 47"/>
            <p:cNvSpPr>
              <a:spLocks noChangeShapeType="1"/>
            </p:cNvSpPr>
            <p:nvPr/>
          </p:nvSpPr>
          <p:spPr bwMode="auto">
            <a:xfrm>
              <a:off x="1344" y="2976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240" name="Text Box 48"/>
            <p:cNvSpPr txBox="1">
              <a:spLocks noChangeArrowheads="1"/>
            </p:cNvSpPr>
            <p:nvPr/>
          </p:nvSpPr>
          <p:spPr bwMode="auto">
            <a:xfrm>
              <a:off x="1056" y="864"/>
              <a:ext cx="2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P</a:t>
              </a:r>
            </a:p>
          </p:txBody>
        </p:sp>
        <p:sp>
          <p:nvSpPr>
            <p:cNvPr id="8241" name="Text Box 49"/>
            <p:cNvSpPr txBox="1">
              <a:spLocks noChangeArrowheads="1"/>
            </p:cNvSpPr>
            <p:nvPr/>
          </p:nvSpPr>
          <p:spPr bwMode="auto">
            <a:xfrm>
              <a:off x="3648" y="2976"/>
              <a:ext cx="2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Q</a:t>
              </a:r>
            </a:p>
          </p:txBody>
        </p:sp>
      </p:grpSp>
      <p:sp>
        <p:nvSpPr>
          <p:cNvPr id="8245" name="Line 53"/>
          <p:cNvSpPr>
            <a:spLocks noChangeShapeType="1"/>
          </p:cNvSpPr>
          <p:nvPr/>
        </p:nvSpPr>
        <p:spPr bwMode="auto">
          <a:xfrm>
            <a:off x="2133600" y="2438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8246" name="Line 54"/>
          <p:cNvSpPr>
            <a:spLocks noChangeShapeType="1"/>
          </p:cNvSpPr>
          <p:nvPr/>
        </p:nvSpPr>
        <p:spPr bwMode="auto">
          <a:xfrm>
            <a:off x="3429000" y="24384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8248" name="Text Box 56"/>
          <p:cNvSpPr txBox="1">
            <a:spLocks noChangeArrowheads="1"/>
          </p:cNvSpPr>
          <p:nvPr/>
        </p:nvSpPr>
        <p:spPr bwMode="auto">
          <a:xfrm>
            <a:off x="1524000" y="2286000"/>
            <a:ext cx="4730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>
                <a:latin typeface="Bookman Old Style" pitchFamily="18" charset="0"/>
              </a:rPr>
              <a:t>P</a:t>
            </a:r>
            <a:r>
              <a:rPr lang="it-IT" altLang="it-IT" baseline="-25000">
                <a:latin typeface="Bookman Old Style" pitchFamily="18" charset="0"/>
              </a:rPr>
              <a:t>1</a:t>
            </a:r>
            <a:endParaRPr lang="it-IT" altLang="it-IT">
              <a:latin typeface="Bookman Old Style" pitchFamily="18" charset="0"/>
            </a:endParaRPr>
          </a:p>
        </p:txBody>
      </p:sp>
      <p:sp>
        <p:nvSpPr>
          <p:cNvPr id="8249" name="Text Box 57"/>
          <p:cNvSpPr txBox="1">
            <a:spLocks noChangeArrowheads="1"/>
          </p:cNvSpPr>
          <p:nvPr/>
        </p:nvSpPr>
        <p:spPr bwMode="auto">
          <a:xfrm>
            <a:off x="3124200" y="48768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>
                <a:latin typeface="Bookman Old Style" pitchFamily="18" charset="0"/>
              </a:rPr>
              <a:t>Q</a:t>
            </a:r>
            <a:r>
              <a:rPr lang="it-IT" altLang="it-IT" baseline="-25000">
                <a:latin typeface="Bookman Old Style" pitchFamily="18" charset="0"/>
              </a:rPr>
              <a:t>1</a:t>
            </a:r>
            <a:endParaRPr lang="it-IT" altLang="it-IT">
              <a:latin typeface="Bookman Old Style" pitchFamily="18" charset="0"/>
            </a:endParaRPr>
          </a:p>
        </p:txBody>
      </p:sp>
      <p:sp>
        <p:nvSpPr>
          <p:cNvPr id="8250" name="Text Box 58"/>
          <p:cNvSpPr txBox="1">
            <a:spLocks noChangeArrowheads="1"/>
          </p:cNvSpPr>
          <p:nvPr/>
        </p:nvSpPr>
        <p:spPr bwMode="auto">
          <a:xfrm>
            <a:off x="1524000" y="3048000"/>
            <a:ext cx="4730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>
                <a:latin typeface="Bookman Old Style" pitchFamily="18" charset="0"/>
              </a:rPr>
              <a:t>P</a:t>
            </a:r>
            <a:r>
              <a:rPr lang="it-IT" altLang="it-IT" baseline="-25000">
                <a:latin typeface="Bookman Old Style" pitchFamily="18" charset="0"/>
              </a:rPr>
              <a:t>2</a:t>
            </a:r>
            <a:endParaRPr lang="it-IT" altLang="it-IT">
              <a:latin typeface="Bookman Old Style" pitchFamily="18" charset="0"/>
            </a:endParaRPr>
          </a:p>
        </p:txBody>
      </p:sp>
      <p:sp>
        <p:nvSpPr>
          <p:cNvPr id="8251" name="Line 59"/>
          <p:cNvSpPr>
            <a:spLocks noChangeShapeType="1"/>
          </p:cNvSpPr>
          <p:nvPr/>
        </p:nvSpPr>
        <p:spPr bwMode="auto">
          <a:xfrm>
            <a:off x="2133600" y="33528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8253" name="Text Box 61"/>
          <p:cNvSpPr txBox="1">
            <a:spLocks noChangeArrowheads="1"/>
          </p:cNvSpPr>
          <p:nvPr/>
        </p:nvSpPr>
        <p:spPr bwMode="auto">
          <a:xfrm>
            <a:off x="4343400" y="48768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>
                <a:latin typeface="Bookman Old Style" pitchFamily="18" charset="0"/>
              </a:rPr>
              <a:t>Q</a:t>
            </a:r>
            <a:r>
              <a:rPr lang="it-IT" altLang="it-IT" baseline="-25000">
                <a:latin typeface="Bookman Old Style" pitchFamily="18" charset="0"/>
              </a:rPr>
              <a:t>2</a:t>
            </a:r>
            <a:endParaRPr lang="it-IT" altLang="it-IT">
              <a:latin typeface="Bookman Old Style" pitchFamily="18" charset="0"/>
            </a:endParaRPr>
          </a:p>
        </p:txBody>
      </p:sp>
      <p:grpSp>
        <p:nvGrpSpPr>
          <p:cNvPr id="8261" name="Group 69"/>
          <p:cNvGrpSpPr>
            <a:grpSpLocks/>
          </p:cNvGrpSpPr>
          <p:nvPr/>
        </p:nvGrpSpPr>
        <p:grpSpPr bwMode="auto">
          <a:xfrm>
            <a:off x="4191000" y="1108075"/>
            <a:ext cx="4546600" cy="1711325"/>
            <a:chOff x="2640" y="698"/>
            <a:chExt cx="2864" cy="1078"/>
          </a:xfrm>
        </p:grpSpPr>
        <p:sp>
          <p:nvSpPr>
            <p:cNvPr id="8256" name="Text Box 64"/>
            <p:cNvSpPr txBox="1">
              <a:spLocks noChangeArrowheads="1"/>
            </p:cNvSpPr>
            <p:nvPr/>
          </p:nvSpPr>
          <p:spPr bwMode="auto">
            <a:xfrm>
              <a:off x="3110" y="698"/>
              <a:ext cx="2394" cy="602"/>
            </a:xfrm>
            <a:prstGeom prst="rect">
              <a:avLst/>
            </a:prstGeom>
            <a:noFill/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/>
                <a:t>D</a:t>
              </a:r>
              <a:r>
                <a:rPr lang="it-IT" altLang="it-IT" baseline="-25000"/>
                <a:t>i</a:t>
              </a:r>
              <a:r>
                <a:rPr lang="it-IT" altLang="it-IT" sz="2400" i="0"/>
                <a:t> : </a:t>
              </a:r>
              <a:r>
                <a:rPr lang="it-IT" altLang="it-IT" sz="1600" i="0"/>
                <a:t>l’insieme delle combinazioni di prezzo e quantità che realizzano l’obiettivo di massimo benessere del consumatore.</a:t>
              </a:r>
              <a:endParaRPr lang="it-IT" altLang="it-IT" sz="2400" i="0"/>
            </a:p>
          </p:txBody>
        </p:sp>
        <p:sp>
          <p:nvSpPr>
            <p:cNvPr id="8258" name="Line 66"/>
            <p:cNvSpPr>
              <a:spLocks noChangeShapeType="1"/>
            </p:cNvSpPr>
            <p:nvPr/>
          </p:nvSpPr>
          <p:spPr bwMode="auto">
            <a:xfrm flipH="1">
              <a:off x="2640" y="1296"/>
              <a:ext cx="480" cy="48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8262" name="Text Box 70"/>
          <p:cNvSpPr txBox="1">
            <a:spLocks noChangeArrowheads="1"/>
          </p:cNvSpPr>
          <p:nvPr/>
        </p:nvSpPr>
        <p:spPr bwMode="auto">
          <a:xfrm>
            <a:off x="3352800" y="2133600"/>
            <a:ext cx="4730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>
                <a:latin typeface="Bookman Old Style" pitchFamily="18" charset="0"/>
              </a:rPr>
              <a:t>A</a:t>
            </a:r>
          </a:p>
        </p:txBody>
      </p:sp>
      <p:sp>
        <p:nvSpPr>
          <p:cNvPr id="8263" name="Text Box 71"/>
          <p:cNvSpPr txBox="1">
            <a:spLocks noChangeArrowheads="1"/>
          </p:cNvSpPr>
          <p:nvPr/>
        </p:nvSpPr>
        <p:spPr bwMode="auto">
          <a:xfrm>
            <a:off x="4572000" y="3048000"/>
            <a:ext cx="4730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>
                <a:latin typeface="Bookman Old Style" pitchFamily="18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8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8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8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8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8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52" grpId="0" animBg="1"/>
      <p:bldP spid="8245" grpId="0" animBg="1"/>
      <p:bldP spid="8246" grpId="0" animBg="1"/>
      <p:bldP spid="8248" grpId="0" autoUpdateAnimBg="0"/>
      <p:bldP spid="8249" grpId="0" autoUpdateAnimBg="0"/>
      <p:bldP spid="8250" grpId="0" autoUpdateAnimBg="0"/>
      <p:bldP spid="8251" grpId="0" animBg="1"/>
      <p:bldP spid="8253" grpId="0" autoUpdateAnimBg="0"/>
      <p:bldP spid="8262" grpId="0" autoUpdateAnimBg="0"/>
      <p:bldP spid="826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981200" y="533400"/>
            <a:ext cx="5681663" cy="1079500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 b="1" i="0" u="sng">
                <a:solidFill>
                  <a:srgbClr val="CC0000"/>
                </a:solidFill>
                <a:latin typeface="Bookman Old Style" pitchFamily="18" charset="0"/>
              </a:rPr>
              <a:t>Spostamenti lungo la curva</a:t>
            </a:r>
            <a:r>
              <a:rPr lang="it-IT" altLang="it-IT" sz="1600" i="0" u="sng">
                <a:latin typeface="Bookman Old Style" pitchFamily="18" charset="0"/>
              </a:rPr>
              <a:t> (dal punto </a:t>
            </a:r>
            <a:r>
              <a:rPr lang="it-IT" altLang="it-IT" sz="1600" u="sng">
                <a:latin typeface="Bookman Old Style" pitchFamily="18" charset="0"/>
              </a:rPr>
              <a:t>A</a:t>
            </a:r>
            <a:r>
              <a:rPr lang="it-IT" altLang="it-IT" sz="1600" i="0" u="sng">
                <a:latin typeface="Bookman Old Style" pitchFamily="18" charset="0"/>
              </a:rPr>
              <a:t> al punto </a:t>
            </a:r>
            <a:r>
              <a:rPr lang="it-IT" altLang="it-IT" sz="1600" u="sng">
                <a:latin typeface="Bookman Old Style" pitchFamily="18" charset="0"/>
              </a:rPr>
              <a:t>B</a:t>
            </a:r>
            <a:r>
              <a:rPr lang="it-IT" altLang="it-IT" sz="1600" i="0" u="sng">
                <a:latin typeface="Bookman Old Style" pitchFamily="18" charset="0"/>
              </a:rPr>
              <a:t>)</a:t>
            </a:r>
          </a:p>
          <a:p>
            <a:r>
              <a:rPr lang="it-IT" altLang="it-IT" sz="1600" i="0">
                <a:latin typeface="Bookman Old Style" pitchFamily="18" charset="0"/>
              </a:rPr>
              <a:t>Come varia la quantità domandata al variare del prezzo </a:t>
            </a:r>
            <a:r>
              <a:rPr lang="it-IT" altLang="it-IT" sz="1600" b="1" i="0" u="sng">
                <a:solidFill>
                  <a:srgbClr val="CC0000"/>
                </a:solidFill>
                <a:latin typeface="Bookman Old Style" pitchFamily="18" charset="0"/>
              </a:rPr>
              <a:t>dati</a:t>
            </a:r>
            <a:r>
              <a:rPr lang="it-IT" altLang="it-IT" sz="1600" i="0">
                <a:latin typeface="Bookman Old Style" pitchFamily="18" charset="0"/>
              </a:rPr>
              <a:t> gli altri fattori che influenzano la scelta del consumatore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981200" y="1981200"/>
            <a:ext cx="5681663" cy="1079500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 b="1" i="0" u="sng">
                <a:solidFill>
                  <a:srgbClr val="CC0000"/>
                </a:solidFill>
                <a:latin typeface="Bookman Old Style" pitchFamily="18" charset="0"/>
              </a:rPr>
              <a:t>Spostamenti della curva</a:t>
            </a:r>
            <a:r>
              <a:rPr lang="it-IT" altLang="it-IT" sz="1600" i="0" u="sng">
                <a:latin typeface="Bookman Old Style" pitchFamily="18" charset="0"/>
              </a:rPr>
              <a:t> </a:t>
            </a:r>
          </a:p>
          <a:p>
            <a:r>
              <a:rPr lang="it-IT" altLang="it-IT" sz="1600" i="0">
                <a:latin typeface="Bookman Old Style" pitchFamily="18" charset="0"/>
              </a:rPr>
              <a:t>Come varia la quantità domandata al variare di uno dei fattori (diversi dal prezzo) che influenza la domanda per ogni dato livello di prezzo</a:t>
            </a:r>
          </a:p>
        </p:txBody>
      </p:sp>
      <p:grpSp>
        <p:nvGrpSpPr>
          <p:cNvPr id="9224" name="Group 8"/>
          <p:cNvGrpSpPr>
            <a:grpSpLocks/>
          </p:cNvGrpSpPr>
          <p:nvPr/>
        </p:nvGrpSpPr>
        <p:grpSpPr bwMode="auto">
          <a:xfrm>
            <a:off x="2209800" y="3048000"/>
            <a:ext cx="5681663" cy="2101850"/>
            <a:chOff x="1392" y="1920"/>
            <a:chExt cx="3579" cy="1324"/>
          </a:xfrm>
        </p:grpSpPr>
        <p:sp>
          <p:nvSpPr>
            <p:cNvPr id="9220" name="Line 4"/>
            <p:cNvSpPr>
              <a:spLocks noChangeShapeType="1"/>
            </p:cNvSpPr>
            <p:nvPr/>
          </p:nvSpPr>
          <p:spPr bwMode="auto">
            <a:xfrm>
              <a:off x="3072" y="1920"/>
              <a:ext cx="0" cy="624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221" name="Text Box 5"/>
            <p:cNvSpPr txBox="1">
              <a:spLocks noChangeArrowheads="1"/>
            </p:cNvSpPr>
            <p:nvPr/>
          </p:nvSpPr>
          <p:spPr bwMode="auto">
            <a:xfrm>
              <a:off x="1392" y="2545"/>
              <a:ext cx="3579" cy="699"/>
            </a:xfrm>
            <a:prstGeom prst="rect">
              <a:avLst/>
            </a:prstGeom>
            <a:noFill/>
            <a:ln w="9525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600" i="0">
                  <a:latin typeface="Bookman Old Style" pitchFamily="18" charset="0"/>
                </a:rPr>
                <a:t>I fattori diversi dal prezzo (reddito, prezzi altri beni, gusti, aspettative) che condizionano la scelta di acquisto del consumatore determinano la </a:t>
              </a:r>
              <a:r>
                <a:rPr lang="it-IT" altLang="it-IT" sz="1600" b="1" i="0">
                  <a:solidFill>
                    <a:srgbClr val="CC0000"/>
                  </a:solidFill>
                  <a:latin typeface="Bookman Old Style" pitchFamily="18" charset="0"/>
                </a:rPr>
                <a:t>posizione</a:t>
              </a:r>
              <a:r>
                <a:rPr lang="it-IT" altLang="it-IT" sz="1600" i="0">
                  <a:solidFill>
                    <a:srgbClr val="CC0000"/>
                  </a:solidFill>
                  <a:latin typeface="Bookman Old Style" pitchFamily="18" charset="0"/>
                </a:rPr>
                <a:t> </a:t>
              </a:r>
              <a:r>
                <a:rPr lang="it-IT" altLang="it-IT" sz="1600" i="0">
                  <a:latin typeface="Bookman Old Style" pitchFamily="18" charset="0"/>
                </a:rPr>
                <a:t>della curva </a:t>
              </a:r>
              <a:r>
                <a:rPr lang="it-IT" altLang="it-IT"/>
                <a:t>D</a:t>
              </a:r>
              <a:r>
                <a:rPr lang="it-IT" altLang="it-IT" baseline="-25000"/>
                <a:t>i</a:t>
              </a:r>
              <a:r>
                <a:rPr lang="it-IT" altLang="it-IT" sz="1600" i="0">
                  <a:latin typeface="Bookman Old Style" pitchFamily="18" charset="0"/>
                </a:rPr>
                <a:t> nel piano { </a:t>
              </a:r>
              <a:r>
                <a:rPr lang="it-IT" altLang="it-IT" sz="1600">
                  <a:latin typeface="Bookman Old Style" pitchFamily="18" charset="0"/>
                </a:rPr>
                <a:t>P</a:t>
              </a:r>
              <a:r>
                <a:rPr lang="it-IT" altLang="it-IT" sz="1600" i="0">
                  <a:latin typeface="Bookman Old Style" pitchFamily="18" charset="0"/>
                </a:rPr>
                <a:t>, </a:t>
              </a:r>
              <a:r>
                <a:rPr lang="it-IT" altLang="it-IT" sz="1600">
                  <a:latin typeface="Bookman Old Style" pitchFamily="18" charset="0"/>
                </a:rPr>
                <a:t>Q</a:t>
              </a:r>
              <a:r>
                <a:rPr lang="it-IT" altLang="it-IT" sz="1600" i="0">
                  <a:latin typeface="Bookman Old Style" pitchFamily="18" charset="0"/>
                </a:rPr>
                <a:t>}</a:t>
              </a:r>
            </a:p>
          </p:txBody>
        </p:sp>
      </p:grp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038600" y="5486400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600">
                <a:latin typeface="Bookman Old Style" pitchFamily="18" charset="0"/>
              </a:rPr>
              <a:t>Ad esempio</a:t>
            </a:r>
            <a:r>
              <a:rPr lang="it-IT" altLang="it-IT" sz="1600" i="0">
                <a:latin typeface="Bookman Old Style" pitchFamily="18" charset="0"/>
              </a:rPr>
              <a:t> 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 autoUpdateAnimBg="0"/>
      <p:bldP spid="9223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9" name="Group 79"/>
          <p:cNvGrpSpPr>
            <a:grpSpLocks/>
          </p:cNvGrpSpPr>
          <p:nvPr/>
        </p:nvGrpSpPr>
        <p:grpSpPr bwMode="auto">
          <a:xfrm>
            <a:off x="762000" y="369888"/>
            <a:ext cx="7848600" cy="2754312"/>
            <a:chOff x="480" y="233"/>
            <a:chExt cx="4944" cy="1735"/>
          </a:xfrm>
        </p:grpSpPr>
        <p:grpSp>
          <p:nvGrpSpPr>
            <p:cNvPr id="10242" name="Group 2"/>
            <p:cNvGrpSpPr>
              <a:grpSpLocks/>
            </p:cNvGrpSpPr>
            <p:nvPr/>
          </p:nvGrpSpPr>
          <p:grpSpPr bwMode="auto">
            <a:xfrm>
              <a:off x="480" y="480"/>
              <a:ext cx="2112" cy="1488"/>
              <a:chOff x="1056" y="864"/>
              <a:chExt cx="2112" cy="1488"/>
            </a:xfrm>
          </p:grpSpPr>
          <p:grpSp>
            <p:nvGrpSpPr>
              <p:cNvPr id="10243" name="Group 3"/>
              <p:cNvGrpSpPr>
                <a:grpSpLocks/>
              </p:cNvGrpSpPr>
              <p:nvPr/>
            </p:nvGrpSpPr>
            <p:grpSpPr bwMode="auto">
              <a:xfrm>
                <a:off x="1056" y="864"/>
                <a:ext cx="2112" cy="1488"/>
                <a:chOff x="1056" y="864"/>
                <a:chExt cx="2890" cy="2501"/>
              </a:xfrm>
            </p:grpSpPr>
            <p:sp>
              <p:nvSpPr>
                <p:cNvPr id="10244" name="Line 4"/>
                <p:cNvSpPr>
                  <a:spLocks noChangeShapeType="1"/>
                </p:cNvSpPr>
                <p:nvPr/>
              </p:nvSpPr>
              <p:spPr bwMode="auto">
                <a:xfrm>
                  <a:off x="1344" y="912"/>
                  <a:ext cx="0" cy="206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0245" name="Line 5"/>
                <p:cNvSpPr>
                  <a:spLocks noChangeShapeType="1"/>
                </p:cNvSpPr>
                <p:nvPr/>
              </p:nvSpPr>
              <p:spPr bwMode="auto">
                <a:xfrm>
                  <a:off x="1344" y="2976"/>
                  <a:ext cx="24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0246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1056" y="864"/>
                  <a:ext cx="297" cy="38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>
                      <a:latin typeface="Bookman Old Style" pitchFamily="18" charset="0"/>
                    </a:rPr>
                    <a:t>P</a:t>
                  </a:r>
                </a:p>
              </p:txBody>
            </p:sp>
            <p:sp>
              <p:nvSpPr>
                <p:cNvPr id="10247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649" y="2976"/>
                  <a:ext cx="297" cy="38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it-IT" altLang="it-IT">
                      <a:latin typeface="Bookman Old Style" pitchFamily="18" charset="0"/>
                    </a:rPr>
                    <a:t>Q</a:t>
                  </a:r>
                </a:p>
              </p:txBody>
            </p:sp>
          </p:grpSp>
          <p:grpSp>
            <p:nvGrpSpPr>
              <p:cNvPr id="10248" name="Group 8"/>
              <p:cNvGrpSpPr>
                <a:grpSpLocks/>
              </p:cNvGrpSpPr>
              <p:nvPr/>
            </p:nvGrpSpPr>
            <p:grpSpPr bwMode="auto">
              <a:xfrm>
                <a:off x="1488" y="1152"/>
                <a:ext cx="1182" cy="895"/>
                <a:chOff x="1728" y="1200"/>
                <a:chExt cx="2285" cy="1749"/>
              </a:xfrm>
            </p:grpSpPr>
            <p:sp>
              <p:nvSpPr>
                <p:cNvPr id="10249" name="Line 9"/>
                <p:cNvSpPr>
                  <a:spLocks noChangeShapeType="1"/>
                </p:cNvSpPr>
                <p:nvPr/>
              </p:nvSpPr>
              <p:spPr bwMode="auto">
                <a:xfrm>
                  <a:off x="1728" y="1200"/>
                  <a:ext cx="1776" cy="1344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it-IT"/>
                </a:p>
              </p:txBody>
            </p:sp>
            <p:sp>
              <p:nvSpPr>
                <p:cNvPr id="10250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3535" y="2498"/>
                  <a:ext cx="478" cy="45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it-IT" altLang="it-IT"/>
                    <a:t>D</a:t>
                  </a:r>
                  <a:r>
                    <a:rPr lang="it-IT" altLang="it-IT" baseline="-25000"/>
                    <a:t>i</a:t>
                  </a:r>
                </a:p>
              </p:txBody>
            </p:sp>
          </p:grpSp>
        </p:grpSp>
        <p:sp>
          <p:nvSpPr>
            <p:cNvPr id="10254" name="Text Box 14"/>
            <p:cNvSpPr txBox="1">
              <a:spLocks noChangeArrowheads="1"/>
            </p:cNvSpPr>
            <p:nvPr/>
          </p:nvSpPr>
          <p:spPr bwMode="auto">
            <a:xfrm>
              <a:off x="2774" y="233"/>
              <a:ext cx="2650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 sz="1400" i="0">
                  <a:latin typeface="Bookman Old Style" pitchFamily="18" charset="0"/>
                </a:rPr>
                <a:t>Il ministro della sanità divulga una scoperta scientifica in base alla quale le arance allungano la vita media.</a:t>
              </a:r>
              <a:endParaRPr lang="it-IT" altLang="it-IT" sz="1600" i="0">
                <a:latin typeface="Bookman Old Style" pitchFamily="18" charset="0"/>
              </a:endParaRPr>
            </a:p>
          </p:txBody>
        </p:sp>
      </p:grp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419600" y="1447800"/>
            <a:ext cx="4206875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1400" b="1" i="0">
                <a:solidFill>
                  <a:srgbClr val="CC0000"/>
                </a:solidFill>
                <a:latin typeface="Bookman Old Style" pitchFamily="18" charset="0"/>
              </a:rPr>
              <a:t>Shock positivo sui gusti</a:t>
            </a:r>
            <a:r>
              <a:rPr lang="it-IT" altLang="it-IT" sz="1400" i="0">
                <a:latin typeface="Bookman Old Style" pitchFamily="18" charset="0"/>
              </a:rPr>
              <a:t>. Il soggetto preferisce acquistare maggiori quantità di bene per ogni livello di prezzo: la curva si sposta verso destra.</a:t>
            </a:r>
            <a:endParaRPr lang="it-IT" altLang="it-IT" sz="1600" i="0">
              <a:latin typeface="Bookman Old Style" pitchFamily="18" charset="0"/>
            </a:endParaRPr>
          </a:p>
        </p:txBody>
      </p:sp>
      <p:grpSp>
        <p:nvGrpSpPr>
          <p:cNvPr id="10261" name="Group 21"/>
          <p:cNvGrpSpPr>
            <a:grpSpLocks/>
          </p:cNvGrpSpPr>
          <p:nvPr/>
        </p:nvGrpSpPr>
        <p:grpSpPr bwMode="auto">
          <a:xfrm>
            <a:off x="457200" y="1143000"/>
            <a:ext cx="1692275" cy="2043113"/>
            <a:chOff x="288" y="720"/>
            <a:chExt cx="1066" cy="1287"/>
          </a:xfrm>
        </p:grpSpPr>
        <p:sp>
          <p:nvSpPr>
            <p:cNvPr id="10256" name="Text Box 16"/>
            <p:cNvSpPr txBox="1">
              <a:spLocks noChangeArrowheads="1"/>
            </p:cNvSpPr>
            <p:nvPr/>
          </p:nvSpPr>
          <p:spPr bwMode="auto">
            <a:xfrm>
              <a:off x="288" y="864"/>
              <a:ext cx="2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P</a:t>
              </a:r>
              <a:r>
                <a:rPr lang="it-IT" altLang="it-IT" baseline="-25000">
                  <a:latin typeface="Bookman Old Style" pitchFamily="18" charset="0"/>
                </a:rPr>
                <a:t>1</a:t>
              </a:r>
              <a:endParaRPr lang="it-IT" altLang="it-IT">
                <a:latin typeface="Bookman Old Style" pitchFamily="18" charset="0"/>
              </a:endParaRPr>
            </a:p>
          </p:txBody>
        </p:sp>
        <p:sp>
          <p:nvSpPr>
            <p:cNvPr id="10257" name="Line 17"/>
            <p:cNvSpPr>
              <a:spLocks noChangeShapeType="1"/>
            </p:cNvSpPr>
            <p:nvPr/>
          </p:nvSpPr>
          <p:spPr bwMode="auto">
            <a:xfrm>
              <a:off x="672" y="960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258" name="Line 18"/>
            <p:cNvSpPr>
              <a:spLocks noChangeShapeType="1"/>
            </p:cNvSpPr>
            <p:nvPr/>
          </p:nvSpPr>
          <p:spPr bwMode="auto">
            <a:xfrm>
              <a:off x="1152" y="960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259" name="Text Box 19"/>
            <p:cNvSpPr txBox="1">
              <a:spLocks noChangeArrowheads="1"/>
            </p:cNvSpPr>
            <p:nvPr/>
          </p:nvSpPr>
          <p:spPr bwMode="auto">
            <a:xfrm>
              <a:off x="1008" y="177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Q</a:t>
              </a:r>
              <a:r>
                <a:rPr lang="it-IT" altLang="it-IT" baseline="-25000">
                  <a:latin typeface="Bookman Old Style" pitchFamily="18" charset="0"/>
                </a:rPr>
                <a:t>1</a:t>
              </a:r>
              <a:endParaRPr lang="it-IT" altLang="it-IT">
                <a:latin typeface="Bookman Old Style" pitchFamily="18" charset="0"/>
              </a:endParaRPr>
            </a:p>
          </p:txBody>
        </p:sp>
        <p:sp>
          <p:nvSpPr>
            <p:cNvPr id="10260" name="Text Box 20"/>
            <p:cNvSpPr txBox="1">
              <a:spLocks noChangeArrowheads="1"/>
            </p:cNvSpPr>
            <p:nvPr/>
          </p:nvSpPr>
          <p:spPr bwMode="auto">
            <a:xfrm>
              <a:off x="1056" y="720"/>
              <a:ext cx="2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A</a:t>
              </a:r>
            </a:p>
          </p:txBody>
        </p:sp>
      </p:grpSp>
      <p:sp>
        <p:nvSpPr>
          <p:cNvPr id="10266" name="Line 26"/>
          <p:cNvSpPr>
            <a:spLocks noChangeShapeType="1"/>
          </p:cNvSpPr>
          <p:nvPr/>
        </p:nvSpPr>
        <p:spPr bwMode="auto">
          <a:xfrm flipV="1">
            <a:off x="2819400" y="1981200"/>
            <a:ext cx="304800" cy="2286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pSp>
        <p:nvGrpSpPr>
          <p:cNvPr id="10329" name="Group 89"/>
          <p:cNvGrpSpPr>
            <a:grpSpLocks/>
          </p:cNvGrpSpPr>
          <p:nvPr/>
        </p:nvGrpSpPr>
        <p:grpSpPr bwMode="auto">
          <a:xfrm>
            <a:off x="1828800" y="1219200"/>
            <a:ext cx="1235075" cy="1966913"/>
            <a:chOff x="1152" y="768"/>
            <a:chExt cx="778" cy="1239"/>
          </a:xfrm>
        </p:grpSpPr>
        <p:sp>
          <p:nvSpPr>
            <p:cNvPr id="10264" name="Text Box 24"/>
            <p:cNvSpPr txBox="1">
              <a:spLocks noChangeArrowheads="1"/>
            </p:cNvSpPr>
            <p:nvPr/>
          </p:nvSpPr>
          <p:spPr bwMode="auto">
            <a:xfrm>
              <a:off x="1488" y="1776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it-IT" altLang="it-IT">
                  <a:latin typeface="Bookman Old Style" pitchFamily="18" charset="0"/>
                </a:rPr>
                <a:t>Q</a:t>
              </a:r>
              <a:r>
                <a:rPr lang="it-IT" altLang="it-IT" baseline="-25000">
                  <a:latin typeface="Bookman Old Style" pitchFamily="18" charset="0"/>
                </a:rPr>
                <a:t>2</a:t>
              </a:r>
              <a:endParaRPr lang="it-IT" altLang="it-IT">
                <a:latin typeface="Bookman Old Style" pitchFamily="18" charset="0"/>
              </a:endParaRPr>
            </a:p>
          </p:txBody>
        </p:sp>
        <p:grpSp>
          <p:nvGrpSpPr>
            <p:cNvPr id="10327" name="Group 87"/>
            <p:cNvGrpSpPr>
              <a:grpSpLocks/>
            </p:cNvGrpSpPr>
            <p:nvPr/>
          </p:nvGrpSpPr>
          <p:grpSpPr bwMode="auto">
            <a:xfrm>
              <a:off x="1152" y="768"/>
              <a:ext cx="778" cy="960"/>
              <a:chOff x="1152" y="768"/>
              <a:chExt cx="778" cy="960"/>
            </a:xfrm>
          </p:grpSpPr>
          <p:sp>
            <p:nvSpPr>
              <p:cNvPr id="10262" name="Line 22"/>
              <p:cNvSpPr>
                <a:spLocks noChangeShapeType="1"/>
              </p:cNvSpPr>
              <p:nvPr/>
            </p:nvSpPr>
            <p:spPr bwMode="auto">
              <a:xfrm>
                <a:off x="1152" y="960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0263" name="Line 23"/>
              <p:cNvSpPr>
                <a:spLocks noChangeShapeType="1"/>
              </p:cNvSpPr>
              <p:nvPr/>
            </p:nvSpPr>
            <p:spPr bwMode="auto">
              <a:xfrm>
                <a:off x="1584" y="96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0265" name="Text Box 25"/>
              <p:cNvSpPr txBox="1">
                <a:spLocks noChangeArrowheads="1"/>
              </p:cNvSpPr>
              <p:nvPr/>
            </p:nvSpPr>
            <p:spPr bwMode="auto">
              <a:xfrm>
                <a:off x="1632" y="768"/>
                <a:ext cx="29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it-IT" altLang="it-IT">
                    <a:latin typeface="Bookman Old Style" pitchFamily="18" charset="0"/>
                  </a:rPr>
                  <a:t>B</a:t>
                </a:r>
              </a:p>
            </p:txBody>
          </p:sp>
        </p:grpSp>
      </p:grpSp>
      <p:grpSp>
        <p:nvGrpSpPr>
          <p:cNvPr id="10328" name="Group 88"/>
          <p:cNvGrpSpPr>
            <a:grpSpLocks/>
          </p:cNvGrpSpPr>
          <p:nvPr/>
        </p:nvGrpSpPr>
        <p:grpSpPr bwMode="auto">
          <a:xfrm>
            <a:off x="2057400" y="1219200"/>
            <a:ext cx="1866900" cy="1343025"/>
            <a:chOff x="1296" y="768"/>
            <a:chExt cx="1176" cy="846"/>
          </a:xfrm>
        </p:grpSpPr>
        <p:sp>
          <p:nvSpPr>
            <p:cNvPr id="10306" name="Line 66"/>
            <p:cNvSpPr>
              <a:spLocks noChangeShapeType="1"/>
            </p:cNvSpPr>
            <p:nvPr/>
          </p:nvSpPr>
          <p:spPr bwMode="auto">
            <a:xfrm>
              <a:off x="1296" y="768"/>
              <a:ext cx="905" cy="638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0307" name="Text Box 67"/>
            <p:cNvSpPr txBox="1">
              <a:spLocks noChangeArrowheads="1"/>
            </p:cNvSpPr>
            <p:nvPr/>
          </p:nvSpPr>
          <p:spPr bwMode="auto">
            <a:xfrm>
              <a:off x="2225" y="1383"/>
              <a:ext cx="24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it-IT" altLang="it-IT"/>
                <a:t>D</a:t>
              </a:r>
              <a:r>
                <a:rPr lang="it-IT" altLang="it-IT" baseline="-25000"/>
                <a:t>i</a:t>
              </a:r>
            </a:p>
          </p:txBody>
        </p:sp>
      </p:grpSp>
      <p:grpSp>
        <p:nvGrpSpPr>
          <p:cNvPr id="10334" name="Group 94"/>
          <p:cNvGrpSpPr>
            <a:grpSpLocks/>
          </p:cNvGrpSpPr>
          <p:nvPr/>
        </p:nvGrpSpPr>
        <p:grpSpPr bwMode="auto">
          <a:xfrm>
            <a:off x="685800" y="3429000"/>
            <a:ext cx="8169275" cy="2652713"/>
            <a:chOff x="432" y="2160"/>
            <a:chExt cx="5146" cy="1671"/>
          </a:xfrm>
        </p:grpSpPr>
        <p:sp>
          <p:nvSpPr>
            <p:cNvPr id="10318" name="Line 78"/>
            <p:cNvSpPr>
              <a:spLocks noChangeShapeType="1"/>
            </p:cNvSpPr>
            <p:nvPr/>
          </p:nvSpPr>
          <p:spPr bwMode="auto">
            <a:xfrm flipV="1">
              <a:off x="1872" y="3024"/>
              <a:ext cx="192" cy="144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grpSp>
          <p:nvGrpSpPr>
            <p:cNvPr id="10333" name="Group 93"/>
            <p:cNvGrpSpPr>
              <a:grpSpLocks/>
            </p:cNvGrpSpPr>
            <p:nvPr/>
          </p:nvGrpSpPr>
          <p:grpSpPr bwMode="auto">
            <a:xfrm>
              <a:off x="432" y="2160"/>
              <a:ext cx="5146" cy="1671"/>
              <a:chOff x="432" y="2160"/>
              <a:chExt cx="5146" cy="1671"/>
            </a:xfrm>
          </p:grpSpPr>
          <p:sp>
            <p:nvSpPr>
              <p:cNvPr id="10304" name="Text Box 64"/>
              <p:cNvSpPr txBox="1">
                <a:spLocks noChangeArrowheads="1"/>
              </p:cNvSpPr>
              <p:nvPr/>
            </p:nvSpPr>
            <p:spPr bwMode="auto">
              <a:xfrm>
                <a:off x="2928" y="2736"/>
                <a:ext cx="2650" cy="7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just"/>
                <a:r>
                  <a:rPr lang="it-IT" altLang="it-IT" sz="1400" b="1" i="0">
                    <a:solidFill>
                      <a:srgbClr val="CC0000"/>
                    </a:solidFill>
                    <a:latin typeface="Bookman Old Style" pitchFamily="18" charset="0"/>
                  </a:rPr>
                  <a:t>Shock positivo sulle aspettative di reddito</a:t>
                </a:r>
                <a:r>
                  <a:rPr lang="it-IT" altLang="it-IT" sz="1400" i="0">
                    <a:latin typeface="Bookman Old Style" pitchFamily="18" charset="0"/>
                  </a:rPr>
                  <a:t>. Se il bene è normale il soggetto preferisce acquistare maggiori quantità di bene per ogni livello di prezzo: la curva di domanda si sposta verso destra.</a:t>
                </a:r>
                <a:endParaRPr lang="it-IT" altLang="it-IT" sz="1600" i="0">
                  <a:latin typeface="Bookman Old Style" pitchFamily="18" charset="0"/>
                </a:endParaRPr>
              </a:p>
            </p:txBody>
          </p:sp>
          <p:grpSp>
            <p:nvGrpSpPr>
              <p:cNvPr id="10332" name="Group 92"/>
              <p:cNvGrpSpPr>
                <a:grpSpLocks/>
              </p:cNvGrpSpPr>
              <p:nvPr/>
            </p:nvGrpSpPr>
            <p:grpSpPr bwMode="auto">
              <a:xfrm>
                <a:off x="432" y="2160"/>
                <a:ext cx="5098" cy="1671"/>
                <a:chOff x="432" y="2160"/>
                <a:chExt cx="5098" cy="1671"/>
              </a:xfrm>
            </p:grpSpPr>
            <p:grpSp>
              <p:nvGrpSpPr>
                <p:cNvPr id="10331" name="Group 91"/>
                <p:cNvGrpSpPr>
                  <a:grpSpLocks/>
                </p:cNvGrpSpPr>
                <p:nvPr/>
              </p:nvGrpSpPr>
              <p:grpSpPr bwMode="auto">
                <a:xfrm>
                  <a:off x="432" y="2160"/>
                  <a:ext cx="5098" cy="1671"/>
                  <a:chOff x="432" y="2160"/>
                  <a:chExt cx="5098" cy="1671"/>
                </a:xfrm>
              </p:grpSpPr>
              <p:grpSp>
                <p:nvGrpSpPr>
                  <p:cNvPr id="10330" name="Group 90"/>
                  <p:cNvGrpSpPr>
                    <a:grpSpLocks/>
                  </p:cNvGrpSpPr>
                  <p:nvPr/>
                </p:nvGrpSpPr>
                <p:grpSpPr bwMode="auto">
                  <a:xfrm>
                    <a:off x="624" y="2160"/>
                    <a:ext cx="4906" cy="1632"/>
                    <a:chOff x="624" y="2160"/>
                    <a:chExt cx="4906" cy="1632"/>
                  </a:xfrm>
                </p:grpSpPr>
                <p:grpSp>
                  <p:nvGrpSpPr>
                    <p:cNvPr id="10251" name="Group 1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344" y="2496"/>
                      <a:ext cx="1176" cy="846"/>
                      <a:chOff x="1728" y="1200"/>
                      <a:chExt cx="2309" cy="1782"/>
                    </a:xfrm>
                  </p:grpSpPr>
                  <p:sp>
                    <p:nvSpPr>
                      <p:cNvPr id="10252" name="Line 1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728" y="1200"/>
                        <a:ext cx="1776" cy="1344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rgbClr val="CC0000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it-IT"/>
                      </a:p>
                    </p:txBody>
                  </p:sp>
                  <p:sp>
                    <p:nvSpPr>
                      <p:cNvPr id="10253" name="Text Box 1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552" y="2495"/>
                        <a:ext cx="485" cy="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/>
                      <a:p>
                        <a:r>
                          <a:rPr lang="it-IT" altLang="it-IT"/>
                          <a:t>D</a:t>
                        </a:r>
                        <a:r>
                          <a:rPr lang="it-IT" altLang="it-IT" baseline="-25000"/>
                          <a:t>i</a:t>
                        </a:r>
                      </a:p>
                    </p:txBody>
                  </p:sp>
                </p:grpSp>
                <p:grpSp>
                  <p:nvGrpSpPr>
                    <p:cNvPr id="10320" name="Group 8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4" y="2160"/>
                      <a:ext cx="4906" cy="1632"/>
                      <a:chOff x="624" y="2160"/>
                      <a:chExt cx="4906" cy="1632"/>
                    </a:xfrm>
                  </p:grpSpPr>
                  <p:grpSp>
                    <p:nvGrpSpPr>
                      <p:cNvPr id="10294" name="Group 5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4" y="2304"/>
                        <a:ext cx="2112" cy="1488"/>
                        <a:chOff x="1056" y="864"/>
                        <a:chExt cx="2112" cy="1488"/>
                      </a:xfrm>
                    </p:grpSpPr>
                    <p:grpSp>
                      <p:nvGrpSpPr>
                        <p:cNvPr id="10295" name="Group 55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056" y="864"/>
                          <a:ext cx="2112" cy="1488"/>
                          <a:chOff x="1056" y="864"/>
                          <a:chExt cx="2890" cy="2501"/>
                        </a:xfrm>
                      </p:grpSpPr>
                      <p:sp>
                        <p:nvSpPr>
                          <p:cNvPr id="10296" name="Line 56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344" y="912"/>
                            <a:ext cx="0" cy="2064"/>
                          </a:xfrm>
                          <a:prstGeom prst="line">
                            <a:avLst/>
                          </a:prstGeom>
                          <a:noFill/>
                          <a:ln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it-IT"/>
                          </a:p>
                        </p:txBody>
                      </p:sp>
                      <p:sp>
                        <p:nvSpPr>
                          <p:cNvPr id="10297" name="Line 57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344" y="2976"/>
                            <a:ext cx="2400" cy="0"/>
                          </a:xfrm>
                          <a:prstGeom prst="line">
                            <a:avLst/>
                          </a:prstGeom>
                          <a:noFill/>
                          <a:ln w="9525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it-IT"/>
                          </a:p>
                        </p:txBody>
                      </p:sp>
                      <p:sp>
                        <p:nvSpPr>
                          <p:cNvPr id="10298" name="Text Box 58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056" y="864"/>
                            <a:ext cx="297" cy="38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>
                            <a:spAutoFit/>
                          </a:bodyPr>
                          <a:lstStyle/>
                          <a:p>
                            <a:r>
                              <a:rPr lang="it-IT" altLang="it-IT">
                                <a:latin typeface="Bookman Old Style" pitchFamily="18" charset="0"/>
                              </a:rPr>
                              <a:t>P</a:t>
                            </a:r>
                          </a:p>
                        </p:txBody>
                      </p:sp>
                      <p:sp>
                        <p:nvSpPr>
                          <p:cNvPr id="10299" name="Text Box 59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3649" y="2976"/>
                            <a:ext cx="297" cy="38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>
                            <a:spAutoFit/>
                          </a:bodyPr>
                          <a:lstStyle/>
                          <a:p>
                            <a:r>
                              <a:rPr lang="it-IT" altLang="it-IT">
                                <a:latin typeface="Bookman Old Style" pitchFamily="18" charset="0"/>
                              </a:rPr>
                              <a:t>Q</a:t>
                            </a:r>
                          </a:p>
                        </p:txBody>
                      </p:sp>
                    </p:grpSp>
                    <p:grpSp>
                      <p:nvGrpSpPr>
                        <p:cNvPr id="10300" name="Group 60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488" y="1152"/>
                          <a:ext cx="1182" cy="895"/>
                          <a:chOff x="1728" y="1200"/>
                          <a:chExt cx="2285" cy="1749"/>
                        </a:xfrm>
                      </p:grpSpPr>
                      <p:sp>
                        <p:nvSpPr>
                          <p:cNvPr id="10301" name="Line 61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1728" y="1200"/>
                            <a:ext cx="1776" cy="1344"/>
                          </a:xfrm>
                          <a:prstGeom prst="line">
                            <a:avLst/>
                          </a:prstGeom>
                          <a:noFill/>
                          <a:ln w="28575">
                            <a:solidFill>
                              <a:srgbClr val="CC0000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it-IT"/>
                          </a:p>
                        </p:txBody>
                      </p:sp>
                      <p:sp>
                        <p:nvSpPr>
                          <p:cNvPr id="10302" name="Text Box 62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3535" y="2498"/>
                            <a:ext cx="478" cy="45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r>
                              <a:rPr lang="it-IT" altLang="it-IT"/>
                              <a:t>D</a:t>
                            </a:r>
                            <a:r>
                              <a:rPr lang="it-IT" altLang="it-IT" baseline="-25000"/>
                              <a:t>i</a:t>
                            </a:r>
                          </a:p>
                        </p:txBody>
                      </p:sp>
                    </p:grpSp>
                  </p:grpSp>
                  <p:sp>
                    <p:nvSpPr>
                      <p:cNvPr id="10303" name="Text Box 6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880" y="2160"/>
                        <a:ext cx="2650" cy="4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>
                        <a:spAutoFit/>
                      </a:bodyPr>
                      <a:lstStyle/>
                      <a:p>
                        <a:r>
                          <a:rPr lang="it-IT" altLang="it-IT" sz="1400" i="0">
                            <a:latin typeface="Bookman Old Style" pitchFamily="18" charset="0"/>
                          </a:rPr>
                          <a:t>Il mio datore di lavoro mi promette un raddoppio dello stipendio entro la fine dell’anno.</a:t>
                        </a:r>
                        <a:endParaRPr lang="it-IT" altLang="it-IT" sz="1600" i="0">
                          <a:latin typeface="Bookman Old Style" pitchFamily="18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10308" name="Group 68"/>
                  <p:cNvGrpSpPr>
                    <a:grpSpLocks/>
                  </p:cNvGrpSpPr>
                  <p:nvPr/>
                </p:nvGrpSpPr>
                <p:grpSpPr bwMode="auto">
                  <a:xfrm>
                    <a:off x="432" y="2544"/>
                    <a:ext cx="1066" cy="1287"/>
                    <a:chOff x="288" y="720"/>
                    <a:chExt cx="1066" cy="1287"/>
                  </a:xfrm>
                </p:grpSpPr>
                <p:sp>
                  <p:nvSpPr>
                    <p:cNvPr id="10309" name="Text Box 6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88" y="864"/>
                      <a:ext cx="298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r>
                        <a:rPr lang="it-IT" altLang="it-IT">
                          <a:latin typeface="Bookman Old Style" pitchFamily="18" charset="0"/>
                        </a:rPr>
                        <a:t>P</a:t>
                      </a:r>
                      <a:r>
                        <a:rPr lang="it-IT" altLang="it-IT" baseline="-25000">
                          <a:latin typeface="Bookman Old Style" pitchFamily="18" charset="0"/>
                        </a:rPr>
                        <a:t>1</a:t>
                      </a:r>
                      <a:endParaRPr lang="it-IT" altLang="it-IT">
                        <a:latin typeface="Bookman Old Style" pitchFamily="18" charset="0"/>
                      </a:endParaRPr>
                    </a:p>
                  </p:txBody>
                </p:sp>
                <p:sp>
                  <p:nvSpPr>
                    <p:cNvPr id="10310" name="Line 7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72" y="960"/>
                      <a:ext cx="48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prstDash val="dash"/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10311" name="Line 7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52" y="960"/>
                      <a:ext cx="0" cy="76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prstDash val="dash"/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10312" name="Text Box 7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08" y="1776"/>
                      <a:ext cx="288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r>
                        <a:rPr lang="it-IT" altLang="it-IT">
                          <a:latin typeface="Bookman Old Style" pitchFamily="18" charset="0"/>
                        </a:rPr>
                        <a:t>Q</a:t>
                      </a:r>
                      <a:r>
                        <a:rPr lang="it-IT" altLang="it-IT" baseline="-25000">
                          <a:latin typeface="Bookman Old Style" pitchFamily="18" charset="0"/>
                        </a:rPr>
                        <a:t>1</a:t>
                      </a:r>
                      <a:endParaRPr lang="it-IT" altLang="it-IT">
                        <a:latin typeface="Bookman Old Style" pitchFamily="18" charset="0"/>
                      </a:endParaRPr>
                    </a:p>
                  </p:txBody>
                </p:sp>
                <p:sp>
                  <p:nvSpPr>
                    <p:cNvPr id="10313" name="Text Box 7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56" y="720"/>
                      <a:ext cx="298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r>
                        <a:rPr lang="it-IT" altLang="it-IT">
                          <a:latin typeface="Bookman Old Style" pitchFamily="18" charset="0"/>
                        </a:rPr>
                        <a:t>A</a:t>
                      </a:r>
                    </a:p>
                  </p:txBody>
                </p:sp>
              </p:grpSp>
            </p:grpSp>
            <p:grpSp>
              <p:nvGrpSpPr>
                <p:cNvPr id="10325" name="Group 85"/>
                <p:cNvGrpSpPr>
                  <a:grpSpLocks/>
                </p:cNvGrpSpPr>
                <p:nvPr/>
              </p:nvGrpSpPr>
              <p:grpSpPr bwMode="auto">
                <a:xfrm>
                  <a:off x="1296" y="2592"/>
                  <a:ext cx="778" cy="1239"/>
                  <a:chOff x="1296" y="2592"/>
                  <a:chExt cx="778" cy="1239"/>
                </a:xfrm>
              </p:grpSpPr>
              <p:grpSp>
                <p:nvGrpSpPr>
                  <p:cNvPr id="10314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1296" y="2592"/>
                    <a:ext cx="778" cy="960"/>
                    <a:chOff x="1152" y="768"/>
                    <a:chExt cx="778" cy="960"/>
                  </a:xfrm>
                </p:grpSpPr>
                <p:sp>
                  <p:nvSpPr>
                    <p:cNvPr id="10315" name="Line 7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52" y="960"/>
                      <a:ext cx="43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prstDash val="dash"/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10316" name="Line 7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84" y="960"/>
                      <a:ext cx="0" cy="768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prstDash val="dash"/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it-IT"/>
                    </a:p>
                  </p:txBody>
                </p:sp>
                <p:sp>
                  <p:nvSpPr>
                    <p:cNvPr id="10317" name="Text Box 7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632" y="768"/>
                      <a:ext cx="298" cy="23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r>
                        <a:rPr lang="it-IT" altLang="it-IT">
                          <a:latin typeface="Bookman Old Style" pitchFamily="18" charset="0"/>
                        </a:rPr>
                        <a:t>B</a:t>
                      </a:r>
                    </a:p>
                  </p:txBody>
                </p:sp>
              </p:grpSp>
              <p:sp>
                <p:nvSpPr>
                  <p:cNvPr id="10324" name="Text Box 8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84" y="3600"/>
                    <a:ext cx="384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it-IT" altLang="it-IT">
                        <a:latin typeface="Bookman Old Style" pitchFamily="18" charset="0"/>
                      </a:rPr>
                      <a:t>Q</a:t>
                    </a:r>
                    <a:r>
                      <a:rPr lang="it-IT" altLang="it-IT" baseline="-25000">
                        <a:latin typeface="Bookman Old Style" pitchFamily="18" charset="0"/>
                      </a:rPr>
                      <a:t>2</a:t>
                    </a:r>
                    <a:endParaRPr lang="it-IT" altLang="it-IT">
                      <a:latin typeface="Bookman Old Style" pitchFamily="18" charset="0"/>
                    </a:endParaRPr>
                  </a:p>
                </p:txBody>
              </p:sp>
            </p:grp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0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5" grpId="0" autoUpdateAnimBg="0"/>
      <p:bldP spid="10266" grpId="0" animBg="1"/>
    </p:bldLst>
  </p:timing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1530</TotalTime>
  <Words>3000</Words>
  <Application>Microsoft Office PowerPoint</Application>
  <PresentationFormat>Presentazione su schermo (4:3)</PresentationFormat>
  <Paragraphs>549</Paragraphs>
  <Slides>37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37</vt:i4>
      </vt:variant>
    </vt:vector>
  </HeadingPairs>
  <TitlesOfParts>
    <vt:vector size="38" baseType="lpstr">
      <vt:lpstr>Struttura predefinita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clmcrn</dc:creator>
  <cp:lastModifiedBy>user</cp:lastModifiedBy>
  <cp:revision>259</cp:revision>
  <dcterms:created xsi:type="dcterms:W3CDTF">2010-10-04T15:00:04Z</dcterms:created>
  <dcterms:modified xsi:type="dcterms:W3CDTF">2017-02-14T16:36:53Z</dcterms:modified>
</cp:coreProperties>
</file>