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792ED-04DD-4E4A-922F-A58F7861B14D}" type="datetimeFigureOut">
              <a:rPr lang="it-IT" smtClean="0"/>
              <a:t>07/02/2017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78B58-6CB5-4F1C-B199-FE41C1CF68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2377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fld id="{BC652A5F-C1E4-46E4-8994-E1EB3D1DE810}" type="slidenum">
              <a:rPr lang="it-IT" altLang="it-IT" sz="1200" i="0" smtClean="0"/>
              <a:pPr eaLnBrk="1" hangingPunct="1"/>
              <a:t>14</a:t>
            </a:fld>
            <a:endParaRPr lang="it-IT" altLang="it-IT" sz="1200" i="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it-IT" altLang="it-IT" sz="1600" i="1" smtClean="0"/>
              <a:t>Tutte vuol dire tutte! I bisogni di ogni singolo individuo, così come le capacità di ogni singolo produttore</a:t>
            </a:r>
          </a:p>
          <a:p>
            <a:pPr eaLnBrk="1" hangingPunct="1"/>
            <a:endParaRPr lang="it-IT" altLang="it-IT" smtClean="0"/>
          </a:p>
          <a:p>
            <a:pPr eaLnBrk="1" hangingPunct="1"/>
            <a:r>
              <a:rPr lang="it-IT" altLang="it-IT" sz="1600" i="1" smtClean="0"/>
              <a:t>Il mercato realizza la perfetta rappresentanza e il perfetto pluralismo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88ED8-A439-4A03-A31F-2FD8F9CB8D41}" type="datetimeFigureOut">
              <a:rPr lang="it-IT" smtClean="0"/>
              <a:t>07/02/2017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F39A-DB47-4C88-A6D8-CFC93B529D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9997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88ED8-A439-4A03-A31F-2FD8F9CB8D41}" type="datetimeFigureOut">
              <a:rPr lang="it-IT" smtClean="0"/>
              <a:t>07/02/2017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F39A-DB47-4C88-A6D8-CFC93B529D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69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88ED8-A439-4A03-A31F-2FD8F9CB8D41}" type="datetimeFigureOut">
              <a:rPr lang="it-IT" smtClean="0"/>
              <a:t>07/02/2017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F39A-DB47-4C88-A6D8-CFC93B529D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0270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88ED8-A439-4A03-A31F-2FD8F9CB8D41}" type="datetimeFigureOut">
              <a:rPr lang="it-IT" smtClean="0"/>
              <a:t>07/02/2017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F39A-DB47-4C88-A6D8-CFC93B529D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690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88ED8-A439-4A03-A31F-2FD8F9CB8D41}" type="datetimeFigureOut">
              <a:rPr lang="it-IT" smtClean="0"/>
              <a:t>07/02/2017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F39A-DB47-4C88-A6D8-CFC93B529D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959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88ED8-A439-4A03-A31F-2FD8F9CB8D41}" type="datetimeFigureOut">
              <a:rPr lang="it-IT" smtClean="0"/>
              <a:t>07/02/2017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F39A-DB47-4C88-A6D8-CFC93B529D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3102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88ED8-A439-4A03-A31F-2FD8F9CB8D41}" type="datetimeFigureOut">
              <a:rPr lang="it-IT" smtClean="0"/>
              <a:t>07/02/2017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F39A-DB47-4C88-A6D8-CFC93B529D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2956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88ED8-A439-4A03-A31F-2FD8F9CB8D41}" type="datetimeFigureOut">
              <a:rPr lang="it-IT" smtClean="0"/>
              <a:t>07/02/2017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F39A-DB47-4C88-A6D8-CFC93B529D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5720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88ED8-A439-4A03-A31F-2FD8F9CB8D41}" type="datetimeFigureOut">
              <a:rPr lang="it-IT" smtClean="0"/>
              <a:t>07/02/2017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F39A-DB47-4C88-A6D8-CFC93B529D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763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88ED8-A439-4A03-A31F-2FD8F9CB8D41}" type="datetimeFigureOut">
              <a:rPr lang="it-IT" smtClean="0"/>
              <a:t>07/02/2017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F39A-DB47-4C88-A6D8-CFC93B529D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025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88ED8-A439-4A03-A31F-2FD8F9CB8D41}" type="datetimeFigureOut">
              <a:rPr lang="it-IT" smtClean="0"/>
              <a:t>07/02/2017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F39A-DB47-4C88-A6D8-CFC93B529D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478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88ED8-A439-4A03-A31F-2FD8F9CB8D41}" type="datetimeFigureOut">
              <a:rPr lang="it-IT" smtClean="0"/>
              <a:t>07/02/2017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2F39A-DB47-4C88-A6D8-CFC93B529D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4893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1295400" y="685800"/>
            <a:ext cx="6677025" cy="109220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it-IT" altLang="it-IT" sz="2400" i="0">
                <a:latin typeface="Times New Roman" charset="0"/>
              </a:rPr>
              <a:t># 5 </a:t>
            </a:r>
            <a:r>
              <a:rPr lang="it-IT" altLang="it-IT" i="0"/>
              <a:t>Gli individui scelgono confrontando “al margine” costi e benefici (</a:t>
            </a:r>
            <a:r>
              <a:rPr lang="it-IT" altLang="it-IT"/>
              <a:t>ovvero </a:t>
            </a:r>
            <a:r>
              <a:rPr lang="it-IT" altLang="it-IT" i="0"/>
              <a:t>confrontando costi e benefici marginali)</a:t>
            </a:r>
            <a:endParaRPr lang="it-IT" altLang="it-IT" sz="2400"/>
          </a:p>
        </p:txBody>
      </p:sp>
      <p:grpSp>
        <p:nvGrpSpPr>
          <p:cNvPr id="37901" name="Group 13"/>
          <p:cNvGrpSpPr>
            <a:grpSpLocks/>
          </p:cNvGrpSpPr>
          <p:nvPr/>
        </p:nvGrpSpPr>
        <p:grpSpPr bwMode="auto">
          <a:xfrm>
            <a:off x="457200" y="2235200"/>
            <a:ext cx="5711825" cy="950913"/>
            <a:chOff x="288" y="1408"/>
            <a:chExt cx="3598" cy="599"/>
          </a:xfrm>
        </p:grpSpPr>
        <p:sp>
          <p:nvSpPr>
            <p:cNvPr id="34826" name="Text Box 4"/>
            <p:cNvSpPr txBox="1">
              <a:spLocks noChangeArrowheads="1"/>
            </p:cNvSpPr>
            <p:nvPr/>
          </p:nvSpPr>
          <p:spPr bwMode="auto">
            <a:xfrm>
              <a:off x="336" y="1408"/>
              <a:ext cx="279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1pPr>
              <a:lvl2pPr marL="742950" indent="-285750" eaLnBrk="0" hangingPunct="0"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2pPr>
              <a:lvl3pPr marL="1143000" indent="-228600" eaLnBrk="0" hangingPunct="0"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3pPr>
              <a:lvl4pPr marL="1600200" indent="-228600" eaLnBrk="0" hangingPunct="0"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4pPr>
              <a:lvl5pPr marL="2057400" indent="-228600" eaLnBrk="0" hangingPunct="0"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9pPr>
            </a:lstStyle>
            <a:p>
              <a:pPr eaLnBrk="1" hangingPunct="1"/>
              <a:r>
                <a:rPr lang="it-IT" altLang="it-IT" sz="1800" u="sng"/>
                <a:t>Esempio</a:t>
              </a:r>
              <a:r>
                <a:rPr lang="it-IT" altLang="it-IT" sz="1800"/>
                <a:t>: </a:t>
              </a:r>
              <a:r>
                <a:rPr lang="it-IT" altLang="it-IT" sz="1800" i="0"/>
                <a:t>Quanti pescatori imbarcare</a:t>
              </a:r>
              <a:r>
                <a:rPr lang="it-IT" altLang="it-IT" sz="1800"/>
                <a:t>?</a:t>
              </a:r>
            </a:p>
          </p:txBody>
        </p:sp>
        <p:sp>
          <p:nvSpPr>
            <p:cNvPr id="34827" name="Text Box 5"/>
            <p:cNvSpPr txBox="1">
              <a:spLocks noChangeArrowheads="1"/>
            </p:cNvSpPr>
            <p:nvPr/>
          </p:nvSpPr>
          <p:spPr bwMode="auto">
            <a:xfrm>
              <a:off x="288" y="1776"/>
              <a:ext cx="359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1pPr>
              <a:lvl2pPr marL="742950" indent="-285750" eaLnBrk="0" hangingPunct="0"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2pPr>
              <a:lvl3pPr marL="1143000" indent="-228600" eaLnBrk="0" hangingPunct="0"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3pPr>
              <a:lvl4pPr marL="1600200" indent="-228600" eaLnBrk="0" hangingPunct="0"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4pPr>
              <a:lvl5pPr marL="2057400" indent="-228600" eaLnBrk="0" hangingPunct="0"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9pPr>
            </a:lstStyle>
            <a:p>
              <a:pPr eaLnBrk="1" hangingPunct="1"/>
              <a:r>
                <a:rPr lang="it-IT" altLang="it-IT" sz="1800"/>
                <a:t>Alternative disponibili = N pescatori = {0,1,2,3, ….}</a:t>
              </a:r>
            </a:p>
          </p:txBody>
        </p:sp>
      </p:grp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2895600" y="3352800"/>
            <a:ext cx="4340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it-IT" altLang="it-IT" sz="1800"/>
              <a:t>Costo addizionale in termini di salario</a:t>
            </a:r>
          </a:p>
          <a:p>
            <a:pPr eaLnBrk="1" hangingPunct="1"/>
            <a:r>
              <a:rPr lang="it-IT" altLang="it-IT" sz="1800"/>
              <a:t>(</a:t>
            </a:r>
            <a:r>
              <a:rPr lang="it-IT" altLang="it-IT" sz="1800" u="sng"/>
              <a:t>Costo marginale</a:t>
            </a:r>
            <a:r>
              <a:rPr lang="it-IT" altLang="it-IT" sz="1800"/>
              <a:t> CMg)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2971800" y="4572000"/>
            <a:ext cx="5784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it-IT" altLang="it-IT" sz="1800"/>
              <a:t>Beneficio addizionale in termini del maggio pescato</a:t>
            </a:r>
          </a:p>
          <a:p>
            <a:pPr eaLnBrk="1" hangingPunct="1"/>
            <a:r>
              <a:rPr lang="it-IT" altLang="it-IT" sz="1800"/>
              <a:t>(</a:t>
            </a:r>
            <a:r>
              <a:rPr lang="it-IT" altLang="it-IT" sz="1800" u="sng"/>
              <a:t>Beneficio marginale</a:t>
            </a:r>
            <a:r>
              <a:rPr lang="it-IT" altLang="it-IT" sz="1800"/>
              <a:t> BMg)</a:t>
            </a:r>
          </a:p>
        </p:txBody>
      </p:sp>
      <p:grpSp>
        <p:nvGrpSpPr>
          <p:cNvPr id="37900" name="Group 12"/>
          <p:cNvGrpSpPr>
            <a:grpSpLocks/>
          </p:cNvGrpSpPr>
          <p:nvPr/>
        </p:nvGrpSpPr>
        <p:grpSpPr bwMode="auto">
          <a:xfrm>
            <a:off x="609600" y="3673475"/>
            <a:ext cx="2362200" cy="1219200"/>
            <a:chOff x="384" y="2314"/>
            <a:chExt cx="1488" cy="768"/>
          </a:xfrm>
        </p:grpSpPr>
        <p:sp>
          <p:nvSpPr>
            <p:cNvPr id="34823" name="Text Box 7"/>
            <p:cNvSpPr txBox="1">
              <a:spLocks noChangeArrowheads="1"/>
            </p:cNvSpPr>
            <p:nvPr/>
          </p:nvSpPr>
          <p:spPr bwMode="auto">
            <a:xfrm>
              <a:off x="384" y="2544"/>
              <a:ext cx="118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1pPr>
              <a:lvl2pPr marL="742950" indent="-285750" eaLnBrk="0" hangingPunct="0"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2pPr>
              <a:lvl3pPr marL="1143000" indent="-228600" eaLnBrk="0" hangingPunct="0"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3pPr>
              <a:lvl4pPr marL="1600200" indent="-228600" eaLnBrk="0" hangingPunct="0"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4pPr>
              <a:lvl5pPr marL="2057400" indent="-228600" eaLnBrk="0" hangingPunct="0"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9pPr>
            </a:lstStyle>
            <a:p>
              <a:pPr eaLnBrk="1" hangingPunct="1"/>
              <a:r>
                <a:rPr lang="it-IT" altLang="it-IT" sz="1800"/>
                <a:t>Un pescatore in</a:t>
              </a:r>
            </a:p>
            <a:p>
              <a:pPr eaLnBrk="1" hangingPunct="1"/>
              <a:r>
                <a:rPr lang="it-IT" altLang="it-IT" sz="1800"/>
                <a:t>più a bordo</a:t>
              </a:r>
            </a:p>
          </p:txBody>
        </p:sp>
        <p:cxnSp>
          <p:nvCxnSpPr>
            <p:cNvPr id="34824" name="AutoShape 10"/>
            <p:cNvCxnSpPr>
              <a:cxnSpLocks noChangeShapeType="1"/>
              <a:stCxn id="34823" idx="0"/>
              <a:endCxn id="37896" idx="1"/>
            </p:cNvCxnSpPr>
            <p:nvPr/>
          </p:nvCxnSpPr>
          <p:spPr bwMode="auto">
            <a:xfrm rot="-5400000">
              <a:off x="1286" y="2006"/>
              <a:ext cx="230" cy="846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825" name="AutoShape 11"/>
            <p:cNvCxnSpPr>
              <a:cxnSpLocks noChangeShapeType="1"/>
              <a:stCxn id="34823" idx="2"/>
              <a:endCxn id="37897" idx="1"/>
            </p:cNvCxnSpPr>
            <p:nvPr/>
          </p:nvCxnSpPr>
          <p:spPr bwMode="auto">
            <a:xfrm rot="16200000" flipH="1">
              <a:off x="1358" y="2568"/>
              <a:ext cx="134" cy="894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5257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 autoUpdateAnimBg="0"/>
      <p:bldP spid="3789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3259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it-IT" altLang="it-IT" b="1" i="0">
                <a:solidFill>
                  <a:schemeClr val="accent2"/>
                </a:solidFill>
                <a:latin typeface="Arial" charset="0"/>
              </a:rPr>
              <a:t>Pianificatore benevolente</a:t>
            </a:r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2319338" y="652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 flipH="1">
            <a:off x="762000" y="685800"/>
            <a:ext cx="152400" cy="2971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50184" name="AutoShape 8"/>
          <p:cNvSpPr>
            <a:spLocks noChangeArrowheads="1"/>
          </p:cNvSpPr>
          <p:nvPr/>
        </p:nvSpPr>
        <p:spPr bwMode="auto">
          <a:xfrm>
            <a:off x="2743200" y="0"/>
            <a:ext cx="6400800" cy="4343400"/>
          </a:xfrm>
          <a:prstGeom prst="cloudCallout">
            <a:avLst>
              <a:gd name="adj1" fmla="val -59551"/>
              <a:gd name="adj2" fmla="val 55338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algn="ctr" eaLnBrk="1" hangingPunct="1"/>
            <a:r>
              <a:rPr lang="it-IT" altLang="it-IT" sz="1600"/>
              <a:t>Mi servono informazioni!</a:t>
            </a:r>
          </a:p>
          <a:p>
            <a:pPr algn="ctr" eaLnBrk="1" hangingPunct="1"/>
            <a:r>
              <a:rPr lang="it-IT" altLang="it-IT" sz="1600"/>
              <a:t>La cosa più importante sono i bisogni della gente! Il pane è un bene vitale!  Di quanto pane ci sarà bisogno domani …telefonerò ad ogni famiglia… ad ogni modo sempre meglio un po’ di più che un po’ di meno</a:t>
            </a:r>
          </a:p>
          <a:p>
            <a:pPr algn="ctr" eaLnBrk="1" hangingPunct="1"/>
            <a:r>
              <a:rPr lang="it-IT" altLang="it-IT" sz="1600"/>
              <a:t>E ovviamente dovrò sapere quanto pane sono in grado di produrre i fornai della città, data la farina che hanno a disposizione, i forni, la loro abilità ….andrò di persona in ogni forno, così mi renderò conto …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432175"/>
            <a:ext cx="264795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36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utoUpdateAnimBg="0"/>
      <p:bldP spid="50181" grpId="0" animBg="1"/>
      <p:bldP spid="50184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2295525" y="681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1204" name="AutoShape 4"/>
          <p:cNvSpPr>
            <a:spLocks noChangeArrowheads="1"/>
          </p:cNvSpPr>
          <p:nvPr/>
        </p:nvSpPr>
        <p:spPr bwMode="auto">
          <a:xfrm>
            <a:off x="1066800" y="304800"/>
            <a:ext cx="7848600" cy="3276600"/>
          </a:xfrm>
          <a:prstGeom prst="cloudCallout">
            <a:avLst>
              <a:gd name="adj1" fmla="val 9727"/>
              <a:gd name="adj2" fmla="val 91764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algn="ctr" eaLnBrk="1" hangingPunct="1"/>
            <a:r>
              <a:rPr lang="it-IT" altLang="it-IT"/>
              <a:t>Oh oh……</a:t>
            </a:r>
          </a:p>
          <a:p>
            <a:pPr algn="ctr" eaLnBrk="1" hangingPunct="1"/>
            <a:r>
              <a:rPr lang="it-IT" altLang="it-IT"/>
              <a:t>Ho fatto 1492 telefonate (meno male che non sono “ministro del pane” di una città grande!) e ho visitato 113 forni. Ma c’è qualcosa che non torna: i bisogni ammontano a 6000 Kg… ma i fornai giurano di riuscire al massimo a fare 1000 Kg…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228600" y="3810000"/>
            <a:ext cx="2847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it-IT" altLang="it-IT" b="1" i="0">
                <a:solidFill>
                  <a:schemeClr val="accent2"/>
                </a:solidFill>
                <a:latin typeface="Arial" charset="0"/>
              </a:rPr>
              <a:t>Pianificatore titubante</a:t>
            </a:r>
          </a:p>
        </p:txBody>
      </p:sp>
      <p:sp>
        <p:nvSpPr>
          <p:cNvPr id="51206" name="Line 6"/>
          <p:cNvSpPr>
            <a:spLocks noChangeShapeType="1"/>
          </p:cNvSpPr>
          <p:nvPr/>
        </p:nvSpPr>
        <p:spPr bwMode="auto">
          <a:xfrm>
            <a:off x="1371600" y="4267200"/>
            <a:ext cx="4572000" cy="1219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212976"/>
            <a:ext cx="2590800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65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animBg="1" autoUpdateAnimBg="0"/>
      <p:bldP spid="51205" grpId="0" autoUpdateAnimBg="0"/>
      <p:bldP spid="5120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ChangeArrowheads="1"/>
          </p:cNvSpPr>
          <p:nvPr/>
        </p:nvSpPr>
        <p:spPr bwMode="auto">
          <a:xfrm>
            <a:off x="3638550" y="2347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2228" name="AutoShape 4"/>
          <p:cNvSpPr>
            <a:spLocks noChangeArrowheads="1"/>
          </p:cNvSpPr>
          <p:nvPr/>
        </p:nvSpPr>
        <p:spPr bwMode="auto">
          <a:xfrm>
            <a:off x="152400" y="0"/>
            <a:ext cx="8686800" cy="3733800"/>
          </a:xfrm>
          <a:prstGeom prst="cloudCallout">
            <a:avLst>
              <a:gd name="adj1" fmla="val -15972"/>
              <a:gd name="adj2" fmla="val 76699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algn="ctr" eaLnBrk="1" hangingPunct="1"/>
            <a:r>
              <a:rPr lang="it-IT" altLang="it-IT" sz="1400"/>
              <a:t>Ho rifatto tutte le telefonate! Ho rivisto tutti i fornai. Ho implorato di fare un sforzo in più, per il bene di tutti. E a ogni famiglia mi sono raccomandato .. “non si spreca un bene prezioso”. Niente! Bisogni=4000Kg Produzione=2000Kg.!!!</a:t>
            </a:r>
          </a:p>
          <a:p>
            <a:pPr algn="ctr" eaLnBrk="1" hangingPunct="1"/>
            <a:r>
              <a:rPr lang="it-IT" altLang="it-IT" sz="1400"/>
              <a:t>Qualcuno o forse tutti mentono! </a:t>
            </a:r>
          </a:p>
          <a:p>
            <a:pPr algn="ctr" eaLnBrk="1" hangingPunct="1"/>
            <a:r>
              <a:rPr lang="it-IT" altLang="it-IT" sz="1400"/>
              <a:t>Non è possibile essere così avidi e egoisti! </a:t>
            </a:r>
          </a:p>
          <a:p>
            <a:pPr algn="ctr" eaLnBrk="1" hangingPunct="1"/>
            <a:r>
              <a:rPr lang="it-IT" altLang="it-IT" sz="1400"/>
              <a:t>E allora ci penserò io. Sono o  non sono un ministro?</a:t>
            </a:r>
          </a:p>
          <a:p>
            <a:pPr algn="ctr" eaLnBrk="1" hangingPunct="1"/>
            <a:r>
              <a:rPr lang="it-IT" altLang="it-IT" sz="1400"/>
              <a:t>I bisogni scendono di 1000 kg e i fornai salgono di 1000! E guai a chi non si adegua! Per il bene di tutti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5562600" y="3810000"/>
            <a:ext cx="3243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it-IT" altLang="it-IT" b="1" i="0">
                <a:solidFill>
                  <a:schemeClr val="accent2"/>
                </a:solidFill>
                <a:latin typeface="Arial" charset="0"/>
              </a:rPr>
              <a:t>Pianificatore malevolente</a:t>
            </a:r>
          </a:p>
        </p:txBody>
      </p:sp>
      <p:sp>
        <p:nvSpPr>
          <p:cNvPr id="52230" name="Line 6"/>
          <p:cNvSpPr>
            <a:spLocks noChangeShapeType="1"/>
          </p:cNvSpPr>
          <p:nvPr/>
        </p:nvSpPr>
        <p:spPr bwMode="auto">
          <a:xfrm flipH="1">
            <a:off x="3352800" y="4343400"/>
            <a:ext cx="3581400" cy="914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77856"/>
            <a:ext cx="257175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461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animBg="1" autoUpdateAnimBg="0"/>
      <p:bldP spid="52229" grpId="0" autoUpdateAnimBg="0"/>
      <p:bldP spid="522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828800" y="1066800"/>
            <a:ext cx="5707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it-IT" altLang="it-IT"/>
              <a:t>Che cosa abbiamo imparato da questa storia: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2362200" y="2057400"/>
            <a:ext cx="457200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it-IT" altLang="it-IT" sz="1600"/>
              <a:t>Gestire una risorsa scarsa in relazione ai bisogni, richiede una enorme quantità di informazioni</a:t>
            </a:r>
          </a:p>
          <a:p>
            <a:pPr eaLnBrk="1" hangingPunct="1">
              <a:buFontTx/>
              <a:buAutoNum type="arabicPeriod"/>
            </a:pPr>
            <a:r>
              <a:rPr lang="it-IT" altLang="it-IT" sz="1600"/>
              <a:t>La scarsità della risorsa introduce un elemento di conflitto, per cui è difficilissimo estrarre l’informazione corretta sui reali bisogni di ciascuno</a:t>
            </a:r>
          </a:p>
          <a:p>
            <a:pPr eaLnBrk="1" hangingPunct="1">
              <a:buFontTx/>
              <a:buAutoNum type="arabicPeriod"/>
            </a:pPr>
            <a:r>
              <a:rPr lang="it-IT" altLang="it-IT" sz="1600"/>
              <a:t>La soluzione pianificata è per sua natura autoritativa (limitativa della libertà individuale) e arbitraria (inefficiente)</a:t>
            </a:r>
          </a:p>
        </p:txBody>
      </p:sp>
    </p:spTree>
    <p:extLst>
      <p:ext uri="{BB962C8B-B14F-4D97-AF65-F5344CB8AC3E}">
        <p14:creationId xmlns:p14="http://schemas.microsoft.com/office/powerpoint/2010/main" val="242534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2057400" y="1752600"/>
            <a:ext cx="457200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it-IT" altLang="it-IT" sz="1600"/>
              <a:t>Raccogliere </a:t>
            </a:r>
            <a:r>
              <a:rPr lang="it-IT" altLang="it-IT" sz="1600" b="1"/>
              <a:t>tutte</a:t>
            </a:r>
            <a:r>
              <a:rPr lang="it-IT" altLang="it-IT" sz="1600"/>
              <a:t> le informazioni  necessarie per la gestione della risorsa</a:t>
            </a:r>
          </a:p>
          <a:p>
            <a:pPr eaLnBrk="1" hangingPunct="1">
              <a:buFontTx/>
              <a:buAutoNum type="arabicPeriod"/>
            </a:pPr>
            <a:r>
              <a:rPr lang="it-IT" altLang="it-IT" sz="1600"/>
              <a:t>Risolve il conflitto per l’accesso alla risorsa, cosicché nessuno ha </a:t>
            </a:r>
            <a:r>
              <a:rPr lang="it-IT" altLang="it-IT" sz="1600" b="1"/>
              <a:t>incentivo </a:t>
            </a:r>
            <a:r>
              <a:rPr lang="it-IT" altLang="it-IT" sz="1600"/>
              <a:t>a dissimulare i propri bisogni e le proprie capacità</a:t>
            </a:r>
          </a:p>
          <a:p>
            <a:pPr eaLnBrk="1" hangingPunct="1">
              <a:buFontTx/>
              <a:buAutoNum type="arabicPeriod"/>
            </a:pPr>
            <a:r>
              <a:rPr lang="it-IT" altLang="it-IT" sz="1600"/>
              <a:t>La soluzione è determinata dalle </a:t>
            </a:r>
            <a:r>
              <a:rPr lang="it-IT" altLang="it-IT" sz="1600" b="1"/>
              <a:t>libere scelte</a:t>
            </a:r>
            <a:r>
              <a:rPr lang="it-IT" altLang="it-IT" sz="1600"/>
              <a:t> di ciascuno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2286000" y="762000"/>
            <a:ext cx="4021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it-IT" altLang="it-IT"/>
              <a:t>Torniamo allora al mercato ……</a:t>
            </a: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3124200" y="4572000"/>
            <a:ext cx="2393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it-IT" altLang="it-IT" sz="2400" b="1">
                <a:solidFill>
                  <a:srgbClr val="008000"/>
                </a:solidFill>
              </a:rPr>
              <a:t>C o m e   f a ?</a:t>
            </a:r>
          </a:p>
        </p:txBody>
      </p:sp>
    </p:spTree>
    <p:extLst>
      <p:ext uri="{BB962C8B-B14F-4D97-AF65-F5344CB8AC3E}">
        <p14:creationId xmlns:p14="http://schemas.microsoft.com/office/powerpoint/2010/main" val="22135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utoUpdateAnimBg="0"/>
      <p:bldP spid="5428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3"/>
          <p:cNvSpPr txBox="1">
            <a:spLocks noChangeArrowheads="1"/>
          </p:cNvSpPr>
          <p:nvPr/>
        </p:nvSpPr>
        <p:spPr bwMode="auto">
          <a:xfrm>
            <a:off x="1600200" y="3505200"/>
            <a:ext cx="6008688" cy="156845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it-IT" altLang="it-IT" sz="1600" i="0"/>
              <a:t>In che modo si informa ogni singolo consumatore che dovrà consumare meno pane in seguito a una siccità? E in che modo si assegnano le quote che ciascuno può consumare, rispettando esattamente i bisogni di ciascuno? E senza che alcun individuo sia privato del diritto di scegliere liberamente quanto pane mangiare?</a:t>
            </a:r>
          </a:p>
        </p:txBody>
      </p:sp>
      <p:sp>
        <p:nvSpPr>
          <p:cNvPr id="49155" name="Text Box 5"/>
          <p:cNvSpPr txBox="1">
            <a:spLocks noChangeArrowheads="1"/>
          </p:cNvSpPr>
          <p:nvPr/>
        </p:nvSpPr>
        <p:spPr bwMode="auto">
          <a:xfrm>
            <a:off x="1371600" y="762000"/>
            <a:ext cx="7135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it-IT" altLang="it-IT"/>
              <a:t>nel mercato del pane … ( e in qualunque altro mercato)… </a:t>
            </a:r>
          </a:p>
        </p:txBody>
      </p:sp>
      <p:sp>
        <p:nvSpPr>
          <p:cNvPr id="49156" name="Text Box 6"/>
          <p:cNvSpPr txBox="1">
            <a:spLocks noChangeArrowheads="1"/>
          </p:cNvSpPr>
          <p:nvPr/>
        </p:nvSpPr>
        <p:spPr bwMode="auto">
          <a:xfrm>
            <a:off x="1600200" y="1447800"/>
            <a:ext cx="6008688" cy="156845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it-IT" altLang="it-IT" sz="1600" i="0"/>
              <a:t>Ciascun soggetto prende le proprie decisioni (quanto pane consumo/quanto pane produco) in modo indipendente dagli altri soggetti. Come è possibile coordinare tra loro questa miriade di singole scelte, determinando una situazione in cui nessuno resta senza pane e i produttori a sera hanno i banchi vuoti?</a:t>
            </a:r>
          </a:p>
        </p:txBody>
      </p:sp>
    </p:spTree>
    <p:extLst>
      <p:ext uri="{BB962C8B-B14F-4D97-AF65-F5344CB8AC3E}">
        <p14:creationId xmlns:p14="http://schemas.microsoft.com/office/powerpoint/2010/main" val="3350068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5"/>
          <p:cNvSpPr txBox="1">
            <a:spLocks noChangeArrowheads="1"/>
          </p:cNvSpPr>
          <p:nvPr/>
        </p:nvSpPr>
        <p:spPr bwMode="auto">
          <a:xfrm>
            <a:off x="1828800" y="533400"/>
            <a:ext cx="51641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it-IT" altLang="it-IT"/>
              <a:t>Tale meccanismo virtuoso è basato sulla capacità del mercato di generare un ….</a:t>
            </a:r>
          </a:p>
        </p:txBody>
      </p:sp>
      <p:sp>
        <p:nvSpPr>
          <p:cNvPr id="57352" name="WordArt 8" descr="Marmo bianco"/>
          <p:cNvSpPr>
            <a:spLocks noChangeArrowheads="1" noChangeShapeType="1" noTextEdit="1"/>
          </p:cNvSpPr>
          <p:nvPr/>
        </p:nvSpPr>
        <p:spPr bwMode="auto">
          <a:xfrm>
            <a:off x="2895600" y="1600200"/>
            <a:ext cx="315277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Book Antiqua"/>
              </a:rPr>
              <a:t>p r e z z o  </a:t>
            </a:r>
          </a:p>
        </p:txBody>
      </p:sp>
      <p:sp>
        <p:nvSpPr>
          <p:cNvPr id="57356" name="WordArt 12" descr="Marmo bianco"/>
          <p:cNvSpPr>
            <a:spLocks noChangeArrowheads="1" noChangeShapeType="1" noTextEdit="1"/>
          </p:cNvSpPr>
          <p:nvPr/>
        </p:nvSpPr>
        <p:spPr bwMode="auto">
          <a:xfrm>
            <a:off x="1752600" y="2971800"/>
            <a:ext cx="52292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it-IT" sz="32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Bookman Old Style"/>
              </a:rPr>
              <a:t>indice sintetico di scarsità</a:t>
            </a:r>
          </a:p>
        </p:txBody>
      </p:sp>
      <p:sp>
        <p:nvSpPr>
          <p:cNvPr id="57357" name="AutoShape 13"/>
          <p:cNvSpPr>
            <a:spLocks noChangeArrowheads="1"/>
          </p:cNvSpPr>
          <p:nvPr/>
        </p:nvSpPr>
        <p:spPr bwMode="auto">
          <a:xfrm>
            <a:off x="4114800" y="2286000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noFill/>
          <a:ln w="38100">
            <a:solidFill>
              <a:srgbClr val="99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1524000" y="4114800"/>
            <a:ext cx="63531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it-IT" altLang="it-IT">
                <a:solidFill>
                  <a:srgbClr val="663300"/>
                </a:solidFill>
              </a:rPr>
              <a:t>Raccoglie  tutte le informazioni sulle condizioni dei bisogni  (domanda) in relazione alla capacità di produzione del bene (offerta). E’ una “statistica” sufficiente per prendere decisioni efficienti</a:t>
            </a:r>
          </a:p>
        </p:txBody>
      </p:sp>
    </p:spTree>
    <p:extLst>
      <p:ext uri="{BB962C8B-B14F-4D97-AF65-F5344CB8AC3E}">
        <p14:creationId xmlns:p14="http://schemas.microsoft.com/office/powerpoint/2010/main" val="254070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2" grpId="0" animBg="1"/>
      <p:bldP spid="57356" grpId="0" animBg="1"/>
      <p:bldP spid="57357" grpId="0" animBg="1"/>
      <p:bldP spid="5735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3" name="Picture 5" descr="http://web.splesh.net/wp-content/uploads/2010/01/anonim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72000"/>
            <a:ext cx="1379538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6" descr="http://web.splesh.net/wp-content/uploads/2010/01/anonim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572000"/>
            <a:ext cx="1379538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7" descr="http://web.splesh.net/wp-content/uploads/2010/01/anonim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72000"/>
            <a:ext cx="1379538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Text Box 9"/>
          <p:cNvSpPr txBox="1">
            <a:spLocks noChangeArrowheads="1"/>
          </p:cNvSpPr>
          <p:nvPr/>
        </p:nvSpPr>
        <p:spPr bwMode="auto">
          <a:xfrm>
            <a:off x="1524000" y="533400"/>
            <a:ext cx="6324600" cy="711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it-IT" altLang="it-IT" i="0">
                <a:solidFill>
                  <a:schemeClr val="accent2"/>
                </a:solidFill>
              </a:rPr>
              <a:t>Morale #1</a:t>
            </a:r>
            <a:r>
              <a:rPr lang="it-IT" altLang="it-IT" i="0"/>
              <a:t> lI fascino del “gratis” è solo apparente: anzi, il gratis è (spesso) inefficiente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457200" y="1447800"/>
            <a:ext cx="4714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it-IT" altLang="it-IT" i="0">
                <a:latin typeface="Arial" charset="0"/>
              </a:rPr>
              <a:t>Esempio: la coda efficiente allo sportello</a:t>
            </a:r>
          </a:p>
        </p:txBody>
      </p:sp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1752600" y="5791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it-IT" altLang="it-IT" sz="2400" b="1"/>
              <a:t>1</a:t>
            </a: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4267200" y="5791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it-IT" altLang="it-IT" sz="2400" b="1"/>
              <a:t>2</a:t>
            </a:r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6781800" y="5791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it-IT" altLang="it-IT" sz="2400" b="1"/>
              <a:t>3</a:t>
            </a:r>
          </a:p>
        </p:txBody>
      </p:sp>
      <p:sp>
        <p:nvSpPr>
          <p:cNvPr id="58383" name="Text Box 15"/>
          <p:cNvSpPr txBox="1">
            <a:spLocks noChangeArrowheads="1"/>
          </p:cNvSpPr>
          <p:nvPr/>
        </p:nvSpPr>
        <p:spPr bwMode="auto">
          <a:xfrm>
            <a:off x="457200" y="1981200"/>
            <a:ext cx="464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it-IT" altLang="it-IT" sz="1600"/>
              <a:t>Chi ha più bisogno di essere primo della fila? </a:t>
            </a:r>
          </a:p>
        </p:txBody>
      </p:sp>
      <p:sp>
        <p:nvSpPr>
          <p:cNvPr id="58384" name="AutoShape 16"/>
          <p:cNvSpPr>
            <a:spLocks noChangeArrowheads="1"/>
          </p:cNvSpPr>
          <p:nvPr/>
        </p:nvSpPr>
        <p:spPr bwMode="auto">
          <a:xfrm>
            <a:off x="762000" y="2667000"/>
            <a:ext cx="1905000" cy="1447800"/>
          </a:xfrm>
          <a:prstGeom prst="cloudCallout">
            <a:avLst>
              <a:gd name="adj1" fmla="val 13583"/>
              <a:gd name="adj2" fmla="val 75111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algn="ctr" eaLnBrk="1" hangingPunct="1"/>
            <a:r>
              <a:rPr lang="it-IT" altLang="it-IT" sz="1600">
                <a:solidFill>
                  <a:srgbClr val="663300"/>
                </a:solidFill>
              </a:rPr>
              <a:t>Sono uno studente che ha “fuoco” </a:t>
            </a:r>
          </a:p>
        </p:txBody>
      </p:sp>
      <p:sp>
        <p:nvSpPr>
          <p:cNvPr id="58385" name="AutoShape 17"/>
          <p:cNvSpPr>
            <a:spLocks noChangeArrowheads="1"/>
          </p:cNvSpPr>
          <p:nvPr/>
        </p:nvSpPr>
        <p:spPr bwMode="auto">
          <a:xfrm>
            <a:off x="2971800" y="2514600"/>
            <a:ext cx="2895600" cy="1447800"/>
          </a:xfrm>
          <a:prstGeom prst="cloudCallout">
            <a:avLst>
              <a:gd name="adj1" fmla="val -4056"/>
              <a:gd name="adj2" fmla="val 97370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algn="ctr" eaLnBrk="1" hangingPunct="1"/>
            <a:r>
              <a:rPr lang="it-IT" altLang="it-IT" sz="1600">
                <a:solidFill>
                  <a:srgbClr val="663300"/>
                </a:solidFill>
              </a:rPr>
              <a:t>Ho lasciato il mio neonato con la febbre a casa  da solo</a:t>
            </a:r>
          </a:p>
        </p:txBody>
      </p:sp>
      <p:sp>
        <p:nvSpPr>
          <p:cNvPr id="58387" name="AutoShape 19"/>
          <p:cNvSpPr>
            <a:spLocks noChangeArrowheads="1"/>
          </p:cNvSpPr>
          <p:nvPr/>
        </p:nvSpPr>
        <p:spPr bwMode="auto">
          <a:xfrm>
            <a:off x="6248400" y="2438400"/>
            <a:ext cx="2895600" cy="1447800"/>
          </a:xfrm>
          <a:prstGeom prst="cloudCallout">
            <a:avLst>
              <a:gd name="adj1" fmla="val -17213"/>
              <a:gd name="adj2" fmla="val 86843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algn="ctr" eaLnBrk="1" hangingPunct="1"/>
            <a:r>
              <a:rPr lang="it-IT" altLang="it-IT" sz="1600">
                <a:solidFill>
                  <a:srgbClr val="663300"/>
                </a:solidFill>
              </a:rPr>
              <a:t>Ho chiuso il negozio “Torno Subito”</a:t>
            </a:r>
          </a:p>
        </p:txBody>
      </p:sp>
      <p:sp>
        <p:nvSpPr>
          <p:cNvPr id="58388" name="Text Box 20"/>
          <p:cNvSpPr txBox="1">
            <a:spLocks noChangeArrowheads="1"/>
          </p:cNvSpPr>
          <p:nvPr/>
        </p:nvSpPr>
        <p:spPr bwMode="auto">
          <a:xfrm>
            <a:off x="5562600" y="1524000"/>
            <a:ext cx="286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it-IT" altLang="it-IT">
                <a:solidFill>
                  <a:srgbClr val="FF0000"/>
                </a:solidFill>
              </a:rPr>
              <a:t>Informazioni Nascoste</a:t>
            </a:r>
          </a:p>
        </p:txBody>
      </p:sp>
      <p:sp>
        <p:nvSpPr>
          <p:cNvPr id="58389" name="Line 21"/>
          <p:cNvSpPr>
            <a:spLocks noChangeShapeType="1"/>
          </p:cNvSpPr>
          <p:nvPr/>
        </p:nvSpPr>
        <p:spPr bwMode="auto">
          <a:xfrm flipV="1">
            <a:off x="2819400" y="1905000"/>
            <a:ext cx="3733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58390" name="Line 22"/>
          <p:cNvSpPr>
            <a:spLocks noChangeShapeType="1"/>
          </p:cNvSpPr>
          <p:nvPr/>
        </p:nvSpPr>
        <p:spPr bwMode="auto">
          <a:xfrm flipV="1">
            <a:off x="5486400" y="1905000"/>
            <a:ext cx="1371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58391" name="Line 23"/>
          <p:cNvSpPr>
            <a:spLocks noChangeShapeType="1"/>
          </p:cNvSpPr>
          <p:nvPr/>
        </p:nvSpPr>
        <p:spPr bwMode="auto">
          <a:xfrm flipH="1" flipV="1">
            <a:off x="7086600" y="1905000"/>
            <a:ext cx="762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146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58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8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8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8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8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8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5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9" grpId="0" autoUpdateAnimBg="0"/>
      <p:bldP spid="58380" grpId="0" autoUpdateAnimBg="0"/>
      <p:bldP spid="58381" grpId="0" autoUpdateAnimBg="0"/>
      <p:bldP spid="58382" grpId="0" autoUpdateAnimBg="0"/>
      <p:bldP spid="58383" grpId="0" autoUpdateAnimBg="0"/>
      <p:bldP spid="58384" grpId="0" animBg="1" autoUpdateAnimBg="0"/>
      <p:bldP spid="58385" grpId="0" animBg="1" autoUpdateAnimBg="0"/>
      <p:bldP spid="58387" grpId="0" animBg="1" autoUpdateAnimBg="0"/>
      <p:bldP spid="58388" grpId="0" autoUpdateAnimBg="0"/>
      <p:bldP spid="58389" grpId="0" animBg="1"/>
      <p:bldP spid="58390" grpId="0" animBg="1"/>
      <p:bldP spid="5839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aovestdipaperino.com/blogfiles/Chiuso_9D88/pensos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05200"/>
            <a:ext cx="21939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AutoShape 3"/>
          <p:cNvSpPr>
            <a:spLocks noChangeArrowheads="1"/>
          </p:cNvSpPr>
          <p:nvPr/>
        </p:nvSpPr>
        <p:spPr bwMode="auto">
          <a:xfrm>
            <a:off x="762000" y="0"/>
            <a:ext cx="4724400" cy="2743200"/>
          </a:xfrm>
          <a:prstGeom prst="cloudCallout">
            <a:avLst>
              <a:gd name="adj1" fmla="val -21671"/>
              <a:gd name="adj2" fmla="val 84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algn="ctr" eaLnBrk="1" hangingPunct="1"/>
            <a:r>
              <a:rPr lang="it-IT" altLang="it-IT" sz="1600"/>
              <a:t>Perché le loro dichiarazioni dovrebbero essere vere? Se fosse vera il tizio avrebbe incentivo a dire la verità, se fosse falsa avrebbe comunque incentivo a giurarmi che è vera per essere primo della fila….</a:t>
            </a:r>
          </a:p>
        </p:txBody>
      </p:sp>
      <p:sp>
        <p:nvSpPr>
          <p:cNvPr id="59396" name="AutoShape 4"/>
          <p:cNvSpPr>
            <a:spLocks noChangeArrowheads="1"/>
          </p:cNvSpPr>
          <p:nvPr/>
        </p:nvSpPr>
        <p:spPr bwMode="auto">
          <a:xfrm>
            <a:off x="5105400" y="1295400"/>
            <a:ext cx="3810000" cy="3124200"/>
          </a:xfrm>
          <a:prstGeom prst="cloudCallout">
            <a:avLst>
              <a:gd name="adj1" fmla="val -110542"/>
              <a:gd name="adj2" fmla="val 40903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algn="ctr" eaLnBrk="1" hangingPunct="1"/>
            <a:r>
              <a:rPr lang="it-IT" altLang="it-IT" sz="1600"/>
              <a:t>Come estrarre l’informazione nascosta?…..</a:t>
            </a:r>
          </a:p>
          <a:p>
            <a:pPr algn="ctr" eaLnBrk="1" hangingPunct="1"/>
            <a:endParaRPr lang="it-IT" altLang="it-IT" sz="1600"/>
          </a:p>
          <a:p>
            <a:pPr algn="ctr" eaLnBrk="1" hangingPunct="1"/>
            <a:r>
              <a:rPr lang="it-IT" altLang="it-IT" sz="1600"/>
              <a:t>METTO ALL’ASTA IL DIRITTO A   ESSERE IL PRIMO DELLA FILA!!!</a:t>
            </a:r>
          </a:p>
        </p:txBody>
      </p:sp>
    </p:spTree>
    <p:extLst>
      <p:ext uri="{BB962C8B-B14F-4D97-AF65-F5344CB8AC3E}">
        <p14:creationId xmlns:p14="http://schemas.microsoft.com/office/powerpoint/2010/main" val="213472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animBg="1" autoUpdateAnimBg="0"/>
      <p:bldP spid="59396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12"/>
          <p:cNvGrpSpPr>
            <a:grpSpLocks/>
          </p:cNvGrpSpPr>
          <p:nvPr/>
        </p:nvGrpSpPr>
        <p:grpSpPr bwMode="auto">
          <a:xfrm>
            <a:off x="2514600" y="533400"/>
            <a:ext cx="3660775" cy="3673475"/>
            <a:chOff x="1584" y="336"/>
            <a:chExt cx="2306" cy="2314"/>
          </a:xfrm>
        </p:grpSpPr>
        <p:sp>
          <p:nvSpPr>
            <p:cNvPr id="53253" name="Text Box 2"/>
            <p:cNvSpPr txBox="1">
              <a:spLocks noChangeArrowheads="1"/>
            </p:cNvSpPr>
            <p:nvPr/>
          </p:nvSpPr>
          <p:spPr bwMode="auto">
            <a:xfrm>
              <a:off x="2112" y="336"/>
              <a:ext cx="9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1pPr>
              <a:lvl2pPr marL="742950" indent="-285750" eaLnBrk="0" hangingPunct="0"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2pPr>
              <a:lvl3pPr marL="1143000" indent="-228600" eaLnBrk="0" hangingPunct="0"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3pPr>
              <a:lvl4pPr marL="1600200" indent="-228600" eaLnBrk="0" hangingPunct="0"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4pPr>
              <a:lvl5pPr marL="2057400" indent="-228600" eaLnBrk="0" hangingPunct="0"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9pPr>
            </a:lstStyle>
            <a:p>
              <a:pPr eaLnBrk="1" hangingPunct="1"/>
              <a:r>
                <a:rPr lang="it-IT" altLang="it-IT"/>
                <a:t>MERCATO</a:t>
              </a:r>
            </a:p>
          </p:txBody>
        </p:sp>
        <p:sp>
          <p:nvSpPr>
            <p:cNvPr id="53254" name="Text Box 3"/>
            <p:cNvSpPr txBox="1">
              <a:spLocks noChangeArrowheads="1"/>
            </p:cNvSpPr>
            <p:nvPr/>
          </p:nvSpPr>
          <p:spPr bwMode="auto">
            <a:xfrm>
              <a:off x="1920" y="816"/>
              <a:ext cx="1519" cy="44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1pPr>
              <a:lvl2pPr marL="742950" indent="-285750" eaLnBrk="0" hangingPunct="0"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2pPr>
              <a:lvl3pPr marL="1143000" indent="-228600" eaLnBrk="0" hangingPunct="0"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3pPr>
              <a:lvl4pPr marL="1600200" indent="-228600" eaLnBrk="0" hangingPunct="0"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4pPr>
              <a:lvl5pPr marL="2057400" indent="-228600" eaLnBrk="0" hangingPunct="0"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9pPr>
            </a:lstStyle>
            <a:p>
              <a:pPr eaLnBrk="1" hangingPunct="1"/>
              <a:r>
                <a:rPr lang="it-IT" altLang="it-IT"/>
                <a:t>Segnale di prezzo</a:t>
              </a:r>
            </a:p>
            <a:p>
              <a:pPr eaLnBrk="1" hangingPunct="1"/>
              <a:r>
                <a:rPr lang="it-IT" altLang="it-IT"/>
                <a:t>(indice di scarsità)</a:t>
              </a:r>
            </a:p>
          </p:txBody>
        </p:sp>
        <p:sp>
          <p:nvSpPr>
            <p:cNvPr id="53255" name="Text Box 4"/>
            <p:cNvSpPr txBox="1">
              <a:spLocks noChangeArrowheads="1"/>
            </p:cNvSpPr>
            <p:nvPr/>
          </p:nvSpPr>
          <p:spPr bwMode="auto">
            <a:xfrm>
              <a:off x="1584" y="1728"/>
              <a:ext cx="230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1pPr>
              <a:lvl2pPr marL="742950" indent="-285750" eaLnBrk="0" hangingPunct="0"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2pPr>
              <a:lvl3pPr marL="1143000" indent="-228600" eaLnBrk="0" hangingPunct="0"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3pPr>
              <a:lvl4pPr marL="1600200" indent="-228600" eaLnBrk="0" hangingPunct="0"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4pPr>
              <a:lvl5pPr marL="2057400" indent="-228600" eaLnBrk="0" hangingPunct="0"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9pPr>
            </a:lstStyle>
            <a:p>
              <a:pPr eaLnBrk="1" hangingPunct="1"/>
              <a:r>
                <a:rPr lang="it-IT" altLang="it-IT"/>
                <a:t>Guida le decisioni dei singoli</a:t>
              </a:r>
            </a:p>
          </p:txBody>
        </p:sp>
        <p:sp>
          <p:nvSpPr>
            <p:cNvPr id="53256" name="Text Box 5"/>
            <p:cNvSpPr txBox="1">
              <a:spLocks noChangeArrowheads="1"/>
            </p:cNvSpPr>
            <p:nvPr/>
          </p:nvSpPr>
          <p:spPr bwMode="auto">
            <a:xfrm>
              <a:off x="2112" y="2400"/>
              <a:ext cx="10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1pPr>
              <a:lvl2pPr marL="742950" indent="-285750" eaLnBrk="0" hangingPunct="0"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2pPr>
              <a:lvl3pPr marL="1143000" indent="-228600" eaLnBrk="0" hangingPunct="0"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3pPr>
              <a:lvl4pPr marL="1600200" indent="-228600" eaLnBrk="0" hangingPunct="0"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4pPr>
              <a:lvl5pPr marL="2057400" indent="-228600" eaLnBrk="0" hangingPunct="0"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9pPr>
            </a:lstStyle>
            <a:p>
              <a:pPr eaLnBrk="1" hangingPunct="1"/>
              <a:r>
                <a:rPr lang="it-IT" altLang="it-IT"/>
                <a:t>EQUILIBRIO</a:t>
              </a:r>
            </a:p>
          </p:txBody>
        </p:sp>
        <p:sp>
          <p:nvSpPr>
            <p:cNvPr id="53257" name="Line 6"/>
            <p:cNvSpPr>
              <a:spLocks noChangeShapeType="1"/>
            </p:cNvSpPr>
            <p:nvPr/>
          </p:nvSpPr>
          <p:spPr bwMode="auto">
            <a:xfrm>
              <a:off x="2592" y="57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it-IT"/>
            </a:p>
          </p:txBody>
        </p:sp>
        <p:sp>
          <p:nvSpPr>
            <p:cNvPr id="53258" name="Line 7"/>
            <p:cNvSpPr>
              <a:spLocks noChangeShapeType="1"/>
            </p:cNvSpPr>
            <p:nvPr/>
          </p:nvSpPr>
          <p:spPr bwMode="auto">
            <a:xfrm>
              <a:off x="2640" y="1248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it-IT"/>
            </a:p>
          </p:txBody>
        </p:sp>
        <p:sp>
          <p:nvSpPr>
            <p:cNvPr id="53259" name="Line 8"/>
            <p:cNvSpPr>
              <a:spLocks noChangeShapeType="1"/>
            </p:cNvSpPr>
            <p:nvPr/>
          </p:nvSpPr>
          <p:spPr bwMode="auto">
            <a:xfrm>
              <a:off x="2640" y="20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it-IT"/>
            </a:p>
          </p:txBody>
        </p:sp>
      </p:grp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974725" y="4437063"/>
            <a:ext cx="71707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it-IT" altLang="it-IT"/>
              <a:t>Sotto quali condizioni il mercato assicura che il segnale di prezzo sia corretto (non distorto)?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2727325" y="5351463"/>
            <a:ext cx="3902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it-IT" altLang="it-IT">
                <a:solidFill>
                  <a:srgbClr val="CC0099"/>
                </a:solidFill>
              </a:rPr>
              <a:t>Il mercato CONCORRENZIALE</a:t>
            </a:r>
            <a:r>
              <a:rPr lang="it-IT" altLang="it-IT"/>
              <a:t> </a:t>
            </a:r>
          </a:p>
          <a:p>
            <a:pPr eaLnBrk="1" hangingPunct="1"/>
            <a:r>
              <a:rPr lang="it-IT" altLang="it-IT"/>
              <a:t>(come condizione </a:t>
            </a:r>
            <a:r>
              <a:rPr lang="it-IT" altLang="it-IT" b="1"/>
              <a:t>necessaria</a:t>
            </a:r>
            <a:r>
              <a:rPr lang="it-IT" altLang="it-IT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3881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6" grpId="0" autoUpdateAnimBg="0"/>
      <p:bldP spid="6042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95" name="Group 135"/>
          <p:cNvGraphicFramePr>
            <a:graphicFrameLocks noGrp="1"/>
          </p:cNvGraphicFramePr>
          <p:nvPr/>
        </p:nvGraphicFramePr>
        <p:xfrm>
          <a:off x="1600200" y="1828800"/>
          <a:ext cx="6096000" cy="4135435"/>
        </p:xfrm>
        <a:graphic>
          <a:graphicData uri="http://schemas.openxmlformats.org/drawingml/2006/table">
            <a:tbl>
              <a:tblPr/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5080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</a:t>
                      </a:r>
                      <a:r>
                        <a:rPr kumimoji="0" lang="it-IT" sz="20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Q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Π</a:t>
                      </a:r>
                      <a:endParaRPr kumimoji="0" lang="it-IT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CMg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BMg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4064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100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80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4064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140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110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3962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170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130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4064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190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140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3962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6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205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60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145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3962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7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208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70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138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064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8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210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80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130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35921" name="Text Box 108"/>
          <p:cNvSpPr txBox="1">
            <a:spLocks noChangeArrowheads="1"/>
          </p:cNvSpPr>
          <p:nvPr/>
        </p:nvSpPr>
        <p:spPr bwMode="auto">
          <a:xfrm>
            <a:off x="533400" y="227013"/>
            <a:ext cx="77692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it-IT" altLang="it-IT" i="0"/>
              <a:t>Q=</a:t>
            </a:r>
            <a:r>
              <a:rPr lang="it-IT" altLang="it-IT"/>
              <a:t> quantità totale di pescato</a:t>
            </a:r>
          </a:p>
          <a:p>
            <a:pPr eaLnBrk="1" hangingPunct="1"/>
            <a:r>
              <a:rPr lang="it-IT" altLang="it-IT"/>
              <a:t>C= Costo totale = salario </a:t>
            </a:r>
            <a:r>
              <a:rPr lang="it-IT" altLang="it-IT">
                <a:latin typeface="Arial" charset="0"/>
              </a:rPr>
              <a:t>x</a:t>
            </a:r>
            <a:r>
              <a:rPr lang="it-IT" altLang="it-IT"/>
              <a:t> N</a:t>
            </a:r>
            <a:r>
              <a:rPr lang="it-IT" altLang="it-IT" baseline="30000"/>
              <a:t>O </a:t>
            </a:r>
            <a:r>
              <a:rPr lang="it-IT" altLang="it-IT"/>
              <a:t>Pescatori; salario = 10 kg/giorno</a:t>
            </a:r>
          </a:p>
          <a:p>
            <a:pPr eaLnBrk="1" hangingPunct="1"/>
            <a:r>
              <a:rPr lang="it-IT" altLang="it-IT" i="0">
                <a:latin typeface="Times New Roman" charset="0"/>
                <a:cs typeface="Times New Roman" charset="0"/>
              </a:rPr>
              <a:t>Π =</a:t>
            </a:r>
            <a:r>
              <a:rPr lang="it-IT" altLang="it-IT" i="0">
                <a:cs typeface="Times New Roman" charset="0"/>
              </a:rPr>
              <a:t> Pescato netto (profitto) = Q-C</a:t>
            </a:r>
          </a:p>
          <a:p>
            <a:pPr eaLnBrk="1" hangingPunct="1"/>
            <a:r>
              <a:rPr lang="it-IT" altLang="it-IT" i="0">
                <a:cs typeface="Times New Roman" charset="0"/>
              </a:rPr>
              <a:t>Obbiettivo = MAX </a:t>
            </a:r>
            <a:r>
              <a:rPr lang="it-IT" altLang="it-IT" i="0">
                <a:latin typeface="Times New Roman" charset="0"/>
                <a:cs typeface="Times New Roman" charset="0"/>
              </a:rPr>
              <a:t>Π</a:t>
            </a:r>
            <a:endParaRPr lang="it-IT" altLang="it-IT" baseline="30000"/>
          </a:p>
        </p:txBody>
      </p:sp>
      <p:sp>
        <p:nvSpPr>
          <p:cNvPr id="41072" name="Text Box 112"/>
          <p:cNvSpPr txBox="1">
            <a:spLocks noChangeArrowheads="1"/>
          </p:cNvSpPr>
          <p:nvPr/>
        </p:nvSpPr>
        <p:spPr bwMode="auto">
          <a:xfrm>
            <a:off x="6019800" y="23622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it-IT" altLang="it-IT" i="0">
                <a:latin typeface="Times New Roman" charset="0"/>
              </a:rPr>
              <a:t>0</a:t>
            </a:r>
          </a:p>
        </p:txBody>
      </p:sp>
      <p:sp>
        <p:nvSpPr>
          <p:cNvPr id="41073" name="Text Box 113"/>
          <p:cNvSpPr txBox="1">
            <a:spLocks noChangeArrowheads="1"/>
          </p:cNvSpPr>
          <p:nvPr/>
        </p:nvSpPr>
        <p:spPr bwMode="auto">
          <a:xfrm>
            <a:off x="6019800" y="31242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it-IT" altLang="it-IT" i="0">
                <a:latin typeface="Times New Roman" charset="0"/>
              </a:rPr>
              <a:t>10</a:t>
            </a:r>
          </a:p>
        </p:txBody>
      </p:sp>
      <p:sp>
        <p:nvSpPr>
          <p:cNvPr id="41074" name="Text Box 114"/>
          <p:cNvSpPr txBox="1">
            <a:spLocks noChangeArrowheads="1"/>
          </p:cNvSpPr>
          <p:nvPr/>
        </p:nvSpPr>
        <p:spPr bwMode="auto">
          <a:xfrm>
            <a:off x="6019800" y="27432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it-IT" altLang="it-IT" i="0">
                <a:latin typeface="Times New Roman" charset="0"/>
              </a:rPr>
              <a:t>10</a:t>
            </a:r>
          </a:p>
        </p:txBody>
      </p:sp>
      <p:sp>
        <p:nvSpPr>
          <p:cNvPr id="41075" name="Text Box 115"/>
          <p:cNvSpPr txBox="1">
            <a:spLocks noChangeArrowheads="1"/>
          </p:cNvSpPr>
          <p:nvPr/>
        </p:nvSpPr>
        <p:spPr bwMode="auto">
          <a:xfrm>
            <a:off x="6019800" y="39624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it-IT" altLang="it-IT" i="0">
                <a:latin typeface="Times New Roman" charset="0"/>
              </a:rPr>
              <a:t>10</a:t>
            </a:r>
          </a:p>
        </p:txBody>
      </p:sp>
      <p:sp>
        <p:nvSpPr>
          <p:cNvPr id="41076" name="Text Box 116"/>
          <p:cNvSpPr txBox="1">
            <a:spLocks noChangeArrowheads="1"/>
          </p:cNvSpPr>
          <p:nvPr/>
        </p:nvSpPr>
        <p:spPr bwMode="auto">
          <a:xfrm>
            <a:off x="6019800" y="35814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it-IT" altLang="it-IT" i="0">
                <a:latin typeface="Times New Roman" charset="0"/>
              </a:rPr>
              <a:t>10</a:t>
            </a:r>
          </a:p>
        </p:txBody>
      </p:sp>
      <p:sp>
        <p:nvSpPr>
          <p:cNvPr id="41077" name="Text Box 117"/>
          <p:cNvSpPr txBox="1">
            <a:spLocks noChangeArrowheads="1"/>
          </p:cNvSpPr>
          <p:nvPr/>
        </p:nvSpPr>
        <p:spPr bwMode="auto">
          <a:xfrm>
            <a:off x="6019800" y="43434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it-IT" altLang="it-IT" i="0">
                <a:latin typeface="Times New Roman" charset="0"/>
              </a:rPr>
              <a:t>10</a:t>
            </a:r>
          </a:p>
        </p:txBody>
      </p:sp>
      <p:sp>
        <p:nvSpPr>
          <p:cNvPr id="41078" name="Text Box 118"/>
          <p:cNvSpPr txBox="1">
            <a:spLocks noChangeArrowheads="1"/>
          </p:cNvSpPr>
          <p:nvPr/>
        </p:nvSpPr>
        <p:spPr bwMode="auto">
          <a:xfrm>
            <a:off x="6019800" y="51816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it-IT" altLang="it-IT" i="0">
                <a:latin typeface="Times New Roman" charset="0"/>
              </a:rPr>
              <a:t>10</a:t>
            </a:r>
          </a:p>
        </p:txBody>
      </p:sp>
      <p:sp>
        <p:nvSpPr>
          <p:cNvPr id="41079" name="Text Box 119"/>
          <p:cNvSpPr txBox="1">
            <a:spLocks noChangeArrowheads="1"/>
          </p:cNvSpPr>
          <p:nvPr/>
        </p:nvSpPr>
        <p:spPr bwMode="auto">
          <a:xfrm>
            <a:off x="6019800" y="48006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it-IT" altLang="it-IT" b="1" i="0">
                <a:latin typeface="Times New Roman" charset="0"/>
              </a:rPr>
              <a:t>10</a:t>
            </a:r>
          </a:p>
        </p:txBody>
      </p:sp>
      <p:sp>
        <p:nvSpPr>
          <p:cNvPr id="41080" name="Text Box 120"/>
          <p:cNvSpPr txBox="1">
            <a:spLocks noChangeArrowheads="1"/>
          </p:cNvSpPr>
          <p:nvPr/>
        </p:nvSpPr>
        <p:spPr bwMode="auto">
          <a:xfrm>
            <a:off x="7010400" y="23622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it-IT" altLang="it-IT" i="0">
                <a:latin typeface="Times New Roman" charset="0"/>
              </a:rPr>
              <a:t>0</a:t>
            </a:r>
          </a:p>
        </p:txBody>
      </p:sp>
      <p:sp>
        <p:nvSpPr>
          <p:cNvPr id="41081" name="Text Box 121"/>
          <p:cNvSpPr txBox="1">
            <a:spLocks noChangeArrowheads="1"/>
          </p:cNvSpPr>
          <p:nvPr/>
        </p:nvSpPr>
        <p:spPr bwMode="auto">
          <a:xfrm>
            <a:off x="6019800" y="55626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it-IT" altLang="it-IT" i="0">
                <a:latin typeface="Times New Roman" charset="0"/>
              </a:rPr>
              <a:t>10</a:t>
            </a:r>
          </a:p>
        </p:txBody>
      </p:sp>
      <p:sp>
        <p:nvSpPr>
          <p:cNvPr id="41082" name="Text Box 122"/>
          <p:cNvSpPr txBox="1">
            <a:spLocks noChangeArrowheads="1"/>
          </p:cNvSpPr>
          <p:nvPr/>
        </p:nvSpPr>
        <p:spPr bwMode="auto">
          <a:xfrm>
            <a:off x="6934200" y="27432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it-IT" altLang="it-IT" i="0">
                <a:latin typeface="Times New Roman" charset="0"/>
              </a:rPr>
              <a:t>50</a:t>
            </a:r>
          </a:p>
        </p:txBody>
      </p:sp>
      <p:sp>
        <p:nvSpPr>
          <p:cNvPr id="41084" name="Text Box 124"/>
          <p:cNvSpPr txBox="1">
            <a:spLocks noChangeArrowheads="1"/>
          </p:cNvSpPr>
          <p:nvPr/>
        </p:nvSpPr>
        <p:spPr bwMode="auto">
          <a:xfrm>
            <a:off x="6934200" y="31242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it-IT" altLang="it-IT" i="0">
                <a:latin typeface="Times New Roman" charset="0"/>
              </a:rPr>
              <a:t>50</a:t>
            </a:r>
          </a:p>
        </p:txBody>
      </p:sp>
      <p:sp>
        <p:nvSpPr>
          <p:cNvPr id="41085" name="Text Box 125"/>
          <p:cNvSpPr txBox="1">
            <a:spLocks noChangeArrowheads="1"/>
          </p:cNvSpPr>
          <p:nvPr/>
        </p:nvSpPr>
        <p:spPr bwMode="auto">
          <a:xfrm>
            <a:off x="6934200" y="35814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it-IT" altLang="it-IT" i="0">
                <a:latin typeface="Times New Roman" charset="0"/>
              </a:rPr>
              <a:t>40</a:t>
            </a:r>
          </a:p>
        </p:txBody>
      </p:sp>
      <p:sp>
        <p:nvSpPr>
          <p:cNvPr id="41086" name="Text Box 126"/>
          <p:cNvSpPr txBox="1">
            <a:spLocks noChangeArrowheads="1"/>
          </p:cNvSpPr>
          <p:nvPr/>
        </p:nvSpPr>
        <p:spPr bwMode="auto">
          <a:xfrm>
            <a:off x="6934200" y="39624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it-IT" altLang="it-IT" i="0">
                <a:latin typeface="Times New Roman" charset="0"/>
              </a:rPr>
              <a:t>30</a:t>
            </a:r>
          </a:p>
        </p:txBody>
      </p:sp>
      <p:sp>
        <p:nvSpPr>
          <p:cNvPr id="41087" name="Text Box 127"/>
          <p:cNvSpPr txBox="1">
            <a:spLocks noChangeArrowheads="1"/>
          </p:cNvSpPr>
          <p:nvPr/>
        </p:nvSpPr>
        <p:spPr bwMode="auto">
          <a:xfrm>
            <a:off x="6934200" y="43434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it-IT" altLang="it-IT" i="0">
                <a:latin typeface="Times New Roman" charset="0"/>
              </a:rPr>
              <a:t>20</a:t>
            </a:r>
          </a:p>
        </p:txBody>
      </p:sp>
      <p:sp>
        <p:nvSpPr>
          <p:cNvPr id="41088" name="Text Box 128"/>
          <p:cNvSpPr txBox="1">
            <a:spLocks noChangeArrowheads="1"/>
          </p:cNvSpPr>
          <p:nvPr/>
        </p:nvSpPr>
        <p:spPr bwMode="auto">
          <a:xfrm>
            <a:off x="6934200" y="48006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it-IT" altLang="it-IT" b="1" i="0">
                <a:latin typeface="Times New Roman" charset="0"/>
              </a:rPr>
              <a:t>15</a:t>
            </a:r>
          </a:p>
        </p:txBody>
      </p:sp>
      <p:sp>
        <p:nvSpPr>
          <p:cNvPr id="41089" name="Text Box 129"/>
          <p:cNvSpPr txBox="1">
            <a:spLocks noChangeArrowheads="1"/>
          </p:cNvSpPr>
          <p:nvPr/>
        </p:nvSpPr>
        <p:spPr bwMode="auto">
          <a:xfrm>
            <a:off x="7010400" y="51816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it-IT" altLang="it-IT" i="0">
                <a:latin typeface="Times New Roman" charset="0"/>
              </a:rPr>
              <a:t>3</a:t>
            </a:r>
          </a:p>
        </p:txBody>
      </p:sp>
      <p:sp>
        <p:nvSpPr>
          <p:cNvPr id="41091" name="Text Box 131"/>
          <p:cNvSpPr txBox="1">
            <a:spLocks noChangeArrowheads="1"/>
          </p:cNvSpPr>
          <p:nvPr/>
        </p:nvSpPr>
        <p:spPr bwMode="auto">
          <a:xfrm>
            <a:off x="7010400" y="55626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it-IT" altLang="it-IT" i="0">
                <a:latin typeface="Times New Roman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6454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1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1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1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1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1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1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1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1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1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1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2" grpId="0" autoUpdateAnimBg="0"/>
      <p:bldP spid="41073" grpId="0" autoUpdateAnimBg="0"/>
      <p:bldP spid="41074" grpId="0" autoUpdateAnimBg="0"/>
      <p:bldP spid="41075" grpId="0" autoUpdateAnimBg="0"/>
      <p:bldP spid="41076" grpId="0" autoUpdateAnimBg="0"/>
      <p:bldP spid="41077" grpId="0" autoUpdateAnimBg="0"/>
      <p:bldP spid="41078" grpId="0" autoUpdateAnimBg="0"/>
      <p:bldP spid="41079" grpId="0" autoUpdateAnimBg="0"/>
      <p:bldP spid="41080" grpId="0" autoUpdateAnimBg="0"/>
      <p:bldP spid="41081" grpId="0" autoUpdateAnimBg="0"/>
      <p:bldP spid="41082" grpId="0" autoUpdateAnimBg="0"/>
      <p:bldP spid="41084" grpId="0" autoUpdateAnimBg="0"/>
      <p:bldP spid="41085" grpId="0" autoUpdateAnimBg="0"/>
      <p:bldP spid="41086" grpId="0" autoUpdateAnimBg="0"/>
      <p:bldP spid="41087" grpId="0" autoUpdateAnimBg="0"/>
      <p:bldP spid="41088" grpId="0" autoUpdateAnimBg="0"/>
      <p:bldP spid="41089" grpId="0" autoUpdateAnimBg="0"/>
      <p:bldP spid="41091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2438400" y="457200"/>
            <a:ext cx="46497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it-IT" altLang="it-IT" sz="1800"/>
              <a:t>Le cause di FALLIMENTO del MERCATO 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2514600" y="1066800"/>
            <a:ext cx="466725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it-IT" altLang="it-IT"/>
              <a:t> Intervento dello stato (tasse, prezzi regolamentati etc….)</a:t>
            </a:r>
          </a:p>
          <a:p>
            <a:pPr eaLnBrk="1" hangingPunct="1">
              <a:buFontTx/>
              <a:buChar char="•"/>
            </a:pPr>
            <a:r>
              <a:rPr lang="it-IT" altLang="it-IT"/>
              <a:t>Potere di mercato</a:t>
            </a:r>
          </a:p>
          <a:p>
            <a:pPr eaLnBrk="1" hangingPunct="1">
              <a:buFontTx/>
              <a:buChar char="•"/>
            </a:pPr>
            <a:r>
              <a:rPr lang="it-IT" altLang="it-IT"/>
              <a:t>Esternalità</a:t>
            </a:r>
          </a:p>
          <a:p>
            <a:pPr eaLnBrk="1" hangingPunct="1">
              <a:buFontTx/>
              <a:buChar char="•"/>
            </a:pPr>
            <a:r>
              <a:rPr lang="it-IT" altLang="it-IT"/>
              <a:t>Particolari beni (beni pubblici, risorse collettive)</a:t>
            </a:r>
          </a:p>
          <a:p>
            <a:pPr eaLnBrk="1" hangingPunct="1">
              <a:buFontTx/>
              <a:buChar char="•"/>
            </a:pPr>
            <a:r>
              <a:rPr lang="it-IT" altLang="it-IT"/>
              <a:t>Asimmetrie informative</a:t>
            </a:r>
          </a:p>
        </p:txBody>
      </p:sp>
      <p:grpSp>
        <p:nvGrpSpPr>
          <p:cNvPr id="54276" name="Group 7"/>
          <p:cNvGrpSpPr>
            <a:grpSpLocks/>
          </p:cNvGrpSpPr>
          <p:nvPr/>
        </p:nvGrpSpPr>
        <p:grpSpPr bwMode="auto">
          <a:xfrm>
            <a:off x="1295400" y="3276600"/>
            <a:ext cx="7315200" cy="2006600"/>
            <a:chOff x="816" y="2064"/>
            <a:chExt cx="4608" cy="1264"/>
          </a:xfrm>
        </p:grpSpPr>
        <p:sp>
          <p:nvSpPr>
            <p:cNvPr id="54277" name="Text Box 4"/>
            <p:cNvSpPr txBox="1">
              <a:spLocks noChangeArrowheads="1"/>
            </p:cNvSpPr>
            <p:nvPr/>
          </p:nvSpPr>
          <p:spPr bwMode="auto">
            <a:xfrm>
              <a:off x="816" y="2832"/>
              <a:ext cx="4608" cy="496"/>
            </a:xfrm>
            <a:prstGeom prst="rect">
              <a:avLst/>
            </a:prstGeom>
            <a:noFill/>
            <a:ln w="254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1pPr>
              <a:lvl2pPr marL="742950" indent="-285750" eaLnBrk="0" hangingPunct="0"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2pPr>
              <a:lvl3pPr marL="1143000" indent="-228600" eaLnBrk="0" hangingPunct="0"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3pPr>
              <a:lvl4pPr marL="1600200" indent="-228600" eaLnBrk="0" hangingPunct="0"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4pPr>
              <a:lvl5pPr marL="2057400" indent="-228600" eaLnBrk="0" hangingPunct="0"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9pPr>
            </a:lstStyle>
            <a:p>
              <a:pPr eaLnBrk="1" hangingPunct="1"/>
              <a:r>
                <a:rPr lang="it-IT" altLang="it-IT" sz="2400" i="0">
                  <a:latin typeface="Times New Roman" charset="0"/>
                </a:rPr>
                <a:t># 8  </a:t>
              </a:r>
              <a:r>
                <a:rPr lang="it-IT" altLang="it-IT" i="0"/>
                <a:t>L’intervento pubblico può ( a volte) migliorare il risultato del mercato</a:t>
              </a:r>
              <a:endParaRPr lang="it-IT" altLang="it-IT" sz="2400"/>
            </a:p>
          </p:txBody>
        </p:sp>
        <p:sp>
          <p:nvSpPr>
            <p:cNvPr id="54278" name="AutoShape 6"/>
            <p:cNvSpPr>
              <a:spLocks noChangeArrowheads="1"/>
            </p:cNvSpPr>
            <p:nvPr/>
          </p:nvSpPr>
          <p:spPr bwMode="auto">
            <a:xfrm>
              <a:off x="2832" y="2064"/>
              <a:ext cx="288" cy="672"/>
            </a:xfrm>
            <a:prstGeom prst="downArrow">
              <a:avLst>
                <a:gd name="adj1" fmla="val 50000"/>
                <a:gd name="adj2" fmla="val 58333"/>
              </a:avLst>
            </a:prstGeom>
            <a:noFill/>
            <a:ln w="9525">
              <a:solidFill>
                <a:srgbClr val="CC00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1pPr>
              <a:lvl2pPr marL="742950" indent="-285750" eaLnBrk="0" hangingPunct="0"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2pPr>
              <a:lvl3pPr marL="1143000" indent="-228600" eaLnBrk="0" hangingPunct="0"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3pPr>
              <a:lvl4pPr marL="1600200" indent="-228600" eaLnBrk="0" hangingPunct="0"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4pPr>
              <a:lvl5pPr marL="2057400" indent="-228600" eaLnBrk="0" hangingPunct="0"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</p:spTree>
    <p:extLst>
      <p:ext uri="{BB962C8B-B14F-4D97-AF65-F5344CB8AC3E}">
        <p14:creationId xmlns:p14="http://schemas.microsoft.com/office/powerpoint/2010/main" val="2104816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898525" y="322263"/>
            <a:ext cx="7688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it-IT" altLang="it-IT"/>
              <a:t>Ragionando al margine…. il senso dei posti dell’ultimo minuto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524000" y="1524000"/>
            <a:ext cx="66452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it-IT" altLang="it-IT" sz="1600" i="0">
                <a:latin typeface="Arial" charset="0"/>
              </a:rPr>
              <a:t>Far volare un aereo da 200 posti da Roma a New York costa </a:t>
            </a:r>
            <a:r>
              <a:rPr lang="it-IT" altLang="it-IT" sz="1600">
                <a:latin typeface="Arial" charset="0"/>
                <a:cs typeface="Times New Roman" charset="0"/>
              </a:rPr>
              <a:t>€ 100.000.</a:t>
            </a:r>
            <a:r>
              <a:rPr lang="it-IT" altLang="it-IT" sz="1600" i="0">
                <a:latin typeface="Arial" charset="0"/>
                <a:cs typeface="Times New Roman" charset="0"/>
              </a:rPr>
              <a:t> Se la compagnia aerea fa pagare un biglietto di </a:t>
            </a:r>
            <a:r>
              <a:rPr lang="it-IT" altLang="it-IT" sz="1600">
                <a:latin typeface="Arial" charset="0"/>
                <a:cs typeface="Times New Roman" charset="0"/>
              </a:rPr>
              <a:t>€ 100.000 / 200 = € 500, </a:t>
            </a:r>
            <a:r>
              <a:rPr lang="it-IT" altLang="it-IT" sz="1600" i="0">
                <a:latin typeface="Arial" charset="0"/>
                <a:cs typeface="Times New Roman" charset="0"/>
              </a:rPr>
              <a:t>riesce a coprire esattamente i suoi costi. </a:t>
            </a:r>
          </a:p>
          <a:p>
            <a:pPr eaLnBrk="1" hangingPunct="1"/>
            <a:endParaRPr lang="it-IT" altLang="it-IT" sz="1600" i="0">
              <a:latin typeface="Arial" charset="0"/>
              <a:cs typeface="Times New Roman" charset="0"/>
            </a:endParaRPr>
          </a:p>
          <a:p>
            <a:pPr eaLnBrk="1" hangingPunct="1"/>
            <a:r>
              <a:rPr lang="it-IT" altLang="it-IT" sz="1600" i="0">
                <a:latin typeface="Arial" charset="0"/>
                <a:cs typeface="Times New Roman" charset="0"/>
              </a:rPr>
              <a:t>L’aereo sta per decollare … arriva un tizio allo sportello della compagnia che offre di pagare </a:t>
            </a:r>
            <a:r>
              <a:rPr lang="it-IT" altLang="it-IT" sz="1600">
                <a:latin typeface="Arial" charset="0"/>
                <a:cs typeface="Times New Roman" charset="0"/>
              </a:rPr>
              <a:t>€ 300!</a:t>
            </a:r>
          </a:p>
          <a:p>
            <a:pPr eaLnBrk="1" hangingPunct="1"/>
            <a:endParaRPr lang="it-IT" altLang="it-IT" sz="1600">
              <a:latin typeface="Arial" charset="0"/>
              <a:cs typeface="Times New Roman" charset="0"/>
            </a:endParaRPr>
          </a:p>
          <a:p>
            <a:pPr eaLnBrk="1" hangingPunct="1"/>
            <a:r>
              <a:rPr lang="it-IT" altLang="it-IT" sz="1600" i="0">
                <a:latin typeface="Arial" charset="0"/>
                <a:cs typeface="Times New Roman" charset="0"/>
              </a:rPr>
              <a:t>La compagnia dovrebbe accettare l’offerta?</a:t>
            </a:r>
            <a:endParaRPr lang="it-IT" altLang="it-IT" sz="1600">
              <a:latin typeface="Arial" charset="0"/>
              <a:cs typeface="Times New Roman" charset="0"/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1447800" y="3962400"/>
            <a:ext cx="65230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it-IT" altLang="it-IT"/>
              <a:t>Quale è il costo per la compagnia di avere quel passeggero in più a bordo (CMg)?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1447800" y="5105400"/>
            <a:ext cx="65230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it-IT" altLang="it-IT"/>
              <a:t>Quale è il beneficio per la compagnia di avere quel passeggero in più a bordo (Bmg)?</a:t>
            </a:r>
          </a:p>
        </p:txBody>
      </p:sp>
    </p:spTree>
    <p:extLst>
      <p:ext uri="{BB962C8B-B14F-4D97-AF65-F5344CB8AC3E}">
        <p14:creationId xmlns:p14="http://schemas.microsoft.com/office/powerpoint/2010/main" val="114236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utoUpdateAnimBg="0"/>
      <p:bldP spid="41989" grpId="0" autoUpdateAnimBg="0"/>
      <p:bldP spid="4199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1295400" y="533400"/>
            <a:ext cx="66579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it-IT" altLang="it-IT"/>
              <a:t>È ora di fare interagire il nostro </a:t>
            </a:r>
            <a:r>
              <a:rPr lang="it-IT" altLang="it-IT" b="1"/>
              <a:t>homo oeconomicus</a:t>
            </a:r>
            <a:r>
              <a:rPr lang="it-IT" altLang="it-IT"/>
              <a:t> </a:t>
            </a:r>
          </a:p>
          <a:p>
            <a:pPr eaLnBrk="1" hangingPunct="1"/>
            <a:r>
              <a:rPr lang="it-IT" altLang="it-IT"/>
              <a:t>con i suoi simili (anzi … i suoi uguali….)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447800" y="1752600"/>
            <a:ext cx="59372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it-IT" altLang="it-IT" dirty="0"/>
              <a:t>L’azione sociale fondamentale di cui è capace il nostro soggetto e che lo motiva a interagire con i suoi simili è lo  ….. </a:t>
            </a:r>
          </a:p>
        </p:txBody>
      </p:sp>
      <p:sp>
        <p:nvSpPr>
          <p:cNvPr id="43014" name="WordArt 6"/>
          <p:cNvSpPr>
            <a:spLocks noChangeArrowheads="1" noChangeShapeType="1" noTextEdit="1"/>
          </p:cNvSpPr>
          <p:nvPr/>
        </p:nvSpPr>
        <p:spPr bwMode="auto">
          <a:xfrm>
            <a:off x="3048000" y="5257800"/>
            <a:ext cx="3171825" cy="6381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pt-BR" sz="3600" kern="10">
                <a:ln w="254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99"/>
                </a:solidFill>
                <a:latin typeface="Arial Black"/>
              </a:rPr>
              <a:t>s c a m b i o  !</a:t>
            </a:r>
            <a:endParaRPr lang="it-IT" sz="3600" kern="10">
              <a:ln w="25400">
                <a:solidFill>
                  <a:srgbClr val="800080"/>
                </a:solidFill>
                <a:round/>
                <a:headEnd/>
                <a:tailEnd/>
              </a:ln>
              <a:solidFill>
                <a:srgbClr val="FFFF99"/>
              </a:solidFill>
              <a:latin typeface="Arial Black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988" y="2924944"/>
            <a:ext cx="29940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78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utoUpdateAnimBg="0"/>
      <p:bldP spid="430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1066800" y="381000"/>
            <a:ext cx="7315200" cy="48260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it-IT" altLang="it-IT" sz="2400" i="0">
                <a:latin typeface="Times New Roman" charset="0"/>
              </a:rPr>
              <a:t># 6 </a:t>
            </a:r>
            <a:r>
              <a:rPr lang="it-IT" altLang="it-IT" i="0"/>
              <a:t>Lo scambio </a:t>
            </a:r>
            <a:r>
              <a:rPr lang="it-IT" altLang="it-IT" b="1" i="0">
                <a:solidFill>
                  <a:srgbClr val="A50021"/>
                </a:solidFill>
              </a:rPr>
              <a:t>può</a:t>
            </a:r>
            <a:r>
              <a:rPr lang="it-IT" altLang="it-IT" i="0"/>
              <a:t> rappresentare un vantaggio per tutti</a:t>
            </a:r>
            <a:endParaRPr lang="it-IT" altLang="it-IT" sz="2400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057400" y="1219200"/>
            <a:ext cx="5219700" cy="1474788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algn="just" eaLnBrk="1" hangingPunct="1"/>
            <a:r>
              <a:rPr lang="it-IT" altLang="it-IT" sz="1800" i="0">
                <a:solidFill>
                  <a:srgbClr val="A50021"/>
                </a:solidFill>
              </a:rPr>
              <a:t>I)</a:t>
            </a:r>
            <a:r>
              <a:rPr lang="it-IT" altLang="it-IT" sz="1800" i="0"/>
              <a:t> Il benessere che può essere generato da un dato volume di beni eterogenei può essere aumentato dalla riallocazione dei beni in base alla distribuzione delle preferenze e dei bisogni individuali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2057400" y="4953000"/>
            <a:ext cx="5219700" cy="1474788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algn="just" eaLnBrk="1" hangingPunct="1"/>
            <a:r>
              <a:rPr lang="it-IT" altLang="it-IT" sz="1800" i="0">
                <a:solidFill>
                  <a:srgbClr val="A50021"/>
                </a:solidFill>
              </a:rPr>
              <a:t>II) </a:t>
            </a:r>
            <a:r>
              <a:rPr lang="it-IT" altLang="it-IT" sz="1800" i="0"/>
              <a:t>Il volume di ricchezza che può essere generato da un dato ammontare di risorse può aumentare se lo scambio consente a ciascuno di specializzarsi nella sua vocazione produttiva.</a:t>
            </a:r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46482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2286000" y="3276600"/>
            <a:ext cx="5091113" cy="1139825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algn="ctr" eaLnBrk="1" hangingPunct="1"/>
            <a:r>
              <a:rPr lang="it-IT" altLang="it-IT">
                <a:solidFill>
                  <a:srgbClr val="A50021"/>
                </a:solidFill>
              </a:rPr>
              <a:t>Efficienza Paretiana:</a:t>
            </a:r>
          </a:p>
          <a:p>
            <a:pPr eaLnBrk="1" hangingPunct="1"/>
            <a:r>
              <a:rPr lang="it-IT" altLang="it-IT" sz="1600">
                <a:solidFill>
                  <a:srgbClr val="A50021"/>
                </a:solidFill>
              </a:rPr>
              <a:t>Una allocazione è efficiente nel senso di Pareto se non è possibile migliorare il benessere di qualcuno senza peggiorare il benessere di qualcun’altro</a:t>
            </a:r>
          </a:p>
        </p:txBody>
      </p:sp>
    </p:spTree>
    <p:extLst>
      <p:ext uri="{BB962C8B-B14F-4D97-AF65-F5344CB8AC3E}">
        <p14:creationId xmlns:p14="http://schemas.microsoft.com/office/powerpoint/2010/main" val="69311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 autoUpdateAnimBg="0"/>
      <p:bldP spid="44037" grpId="0" animBg="1" autoUpdateAnimBg="0"/>
      <p:bldP spid="44038" grpId="0" animBg="1"/>
      <p:bldP spid="44039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295400" y="609600"/>
            <a:ext cx="6789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it-IT" altLang="it-IT" sz="1800"/>
              <a:t>Quando lo scambio NON rappresenta un vantaggio per tutti?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600200" y="4799013"/>
            <a:ext cx="67849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it-IT" altLang="it-IT" b="1" i="0">
                <a:solidFill>
                  <a:srgbClr val="A50021"/>
                </a:solidFill>
              </a:rPr>
              <a:t>LIBERTA’</a:t>
            </a:r>
            <a:r>
              <a:rPr lang="it-IT" altLang="it-IT" i="0"/>
              <a:t> e </a:t>
            </a:r>
            <a:r>
              <a:rPr lang="it-IT" altLang="it-IT" b="1" i="0">
                <a:solidFill>
                  <a:srgbClr val="A50021"/>
                </a:solidFill>
              </a:rPr>
              <a:t>UGUAGLIANZA</a:t>
            </a:r>
            <a:r>
              <a:rPr lang="it-IT" altLang="it-IT" i="0"/>
              <a:t> sono le dimensioni etiche che garantiscono che lo scambio sia efficiente nel senso di Pareto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340768"/>
            <a:ext cx="4286250" cy="290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6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914400" y="1524000"/>
            <a:ext cx="74993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it-IT" altLang="it-IT" sz="1600"/>
              <a:t>Art. 3 </a:t>
            </a:r>
          </a:p>
          <a:p>
            <a:pPr algn="just" eaLnBrk="1" hangingPunct="1"/>
            <a:r>
              <a:rPr lang="it-IT" altLang="it-IT" sz="1600" i="0"/>
              <a:t>Tutti i cittadini hanno pari dignità sociale e sono uguali davanti alla legge, senza distinzione di sesso, di razza, di lingua, di religione, di opinioni politiche, di condizioni personali e sociali.</a:t>
            </a:r>
          </a:p>
          <a:p>
            <a:pPr algn="just" eaLnBrk="1" hangingPunct="1"/>
            <a:endParaRPr lang="it-IT" altLang="it-IT" sz="1600" i="0"/>
          </a:p>
          <a:p>
            <a:pPr algn="just" eaLnBrk="1" hangingPunct="1"/>
            <a:r>
              <a:rPr lang="it-IT" altLang="it-IT" sz="1600" i="0"/>
              <a:t>E’ compito della Repubblica rimuovere gli ostacoli di ordine economico e sociale, che, limitando di fatto la </a:t>
            </a:r>
            <a:r>
              <a:rPr lang="it-IT" altLang="it-IT" sz="1600" b="1" i="0">
                <a:solidFill>
                  <a:srgbClr val="A50021"/>
                </a:solidFill>
              </a:rPr>
              <a:t>libertà e l’eguaglianza</a:t>
            </a:r>
            <a:r>
              <a:rPr lang="it-IT" altLang="it-IT" sz="1600" i="0"/>
              <a:t> dei cittadini, impediscono il pieno sviluppo della persona umana e l’effettiva partecipazione di tutti i lavoratori all’organizzazione politica, economica e sociale del Paese.</a:t>
            </a:r>
          </a:p>
          <a:p>
            <a:pPr eaLnBrk="1" hangingPunct="1"/>
            <a:endParaRPr lang="it-IT" altLang="it-IT" sz="1600"/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990600" y="4648200"/>
            <a:ext cx="735965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it-IT" altLang="it-IT" sz="1600"/>
              <a:t>Art 4 II comma</a:t>
            </a:r>
          </a:p>
          <a:p>
            <a:pPr algn="just" eaLnBrk="1" hangingPunct="1"/>
            <a:r>
              <a:rPr lang="it-IT" altLang="it-IT" sz="1600" i="0"/>
              <a:t>Ogni cittadino ha il dovere di svolgere, secondo le proprie possibilità e la </a:t>
            </a:r>
            <a:r>
              <a:rPr lang="it-IT" altLang="it-IT" sz="1600" b="1" i="0">
                <a:solidFill>
                  <a:srgbClr val="A50021"/>
                </a:solidFill>
              </a:rPr>
              <a:t>propria scelta</a:t>
            </a:r>
            <a:r>
              <a:rPr lang="it-IT" altLang="it-IT" sz="1600" i="0"/>
              <a:t>, un’attività o una funzione che concorra al progresso materiale o spirituale della società</a:t>
            </a:r>
          </a:p>
        </p:txBody>
      </p:sp>
      <p:pic>
        <p:nvPicPr>
          <p:cNvPr id="47111" name="Picture 7" descr="http://loriscosta.ilcannocchiale.it/mediamanager/sys.user/44029/costituzione-itali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810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2" name="Freeform 8"/>
          <p:cNvSpPr>
            <a:spLocks/>
          </p:cNvSpPr>
          <p:nvPr/>
        </p:nvSpPr>
        <p:spPr bwMode="auto">
          <a:xfrm>
            <a:off x="4813300" y="2362200"/>
            <a:ext cx="1676400" cy="685800"/>
          </a:xfrm>
          <a:custGeom>
            <a:avLst/>
            <a:gdLst>
              <a:gd name="T0" fmla="*/ 2147483647 w 1056"/>
              <a:gd name="T1" fmla="*/ 2147483647 h 432"/>
              <a:gd name="T2" fmla="*/ 2147483647 w 1056"/>
              <a:gd name="T3" fmla="*/ 2147483647 h 432"/>
              <a:gd name="T4" fmla="*/ 2147483647 w 1056"/>
              <a:gd name="T5" fmla="*/ 2147483647 h 432"/>
              <a:gd name="T6" fmla="*/ 2147483647 w 1056"/>
              <a:gd name="T7" fmla="*/ 2147483647 h 432"/>
              <a:gd name="T8" fmla="*/ 2147483647 w 1056"/>
              <a:gd name="T9" fmla="*/ 0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56" h="432">
                <a:moveTo>
                  <a:pt x="88" y="432"/>
                </a:moveTo>
                <a:cubicBezTo>
                  <a:pt x="44" y="352"/>
                  <a:pt x="0" y="272"/>
                  <a:pt x="88" y="240"/>
                </a:cubicBezTo>
                <a:cubicBezTo>
                  <a:pt x="176" y="208"/>
                  <a:pt x="464" y="256"/>
                  <a:pt x="616" y="240"/>
                </a:cubicBezTo>
                <a:cubicBezTo>
                  <a:pt x="768" y="224"/>
                  <a:pt x="944" y="184"/>
                  <a:pt x="1000" y="144"/>
                </a:cubicBezTo>
                <a:cubicBezTo>
                  <a:pt x="1056" y="104"/>
                  <a:pt x="1004" y="52"/>
                  <a:pt x="952" y="0"/>
                </a:cubicBezTo>
              </a:path>
            </a:pathLst>
          </a:custGeom>
          <a:noFill/>
          <a:ln w="28575" cap="flat" cmpd="sng">
            <a:solidFill>
              <a:srgbClr val="A5002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4495800" y="3048000"/>
            <a:ext cx="762000" cy="228600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47116" name="Freeform 12"/>
          <p:cNvSpPr>
            <a:spLocks/>
          </p:cNvSpPr>
          <p:nvPr/>
        </p:nvSpPr>
        <p:spPr bwMode="auto">
          <a:xfrm>
            <a:off x="2438400" y="3276600"/>
            <a:ext cx="2057400" cy="1905000"/>
          </a:xfrm>
          <a:custGeom>
            <a:avLst/>
            <a:gdLst>
              <a:gd name="T0" fmla="*/ 2147483647 w 1296"/>
              <a:gd name="T1" fmla="*/ 0 h 1200"/>
              <a:gd name="T2" fmla="*/ 2147483647 w 1296"/>
              <a:gd name="T3" fmla="*/ 2147483647 h 1200"/>
              <a:gd name="T4" fmla="*/ 2147483647 w 1296"/>
              <a:gd name="T5" fmla="*/ 2147483647 h 1200"/>
              <a:gd name="T6" fmla="*/ 2147483647 w 1296"/>
              <a:gd name="T7" fmla="*/ 2147483647 h 1200"/>
              <a:gd name="T8" fmla="*/ 0 w 1296"/>
              <a:gd name="T9" fmla="*/ 2147483647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96" h="1200">
                <a:moveTo>
                  <a:pt x="1296" y="0"/>
                </a:moveTo>
                <a:cubicBezTo>
                  <a:pt x="1272" y="124"/>
                  <a:pt x="1248" y="248"/>
                  <a:pt x="1200" y="384"/>
                </a:cubicBezTo>
                <a:cubicBezTo>
                  <a:pt x="1152" y="520"/>
                  <a:pt x="1168" y="712"/>
                  <a:pt x="1008" y="816"/>
                </a:cubicBezTo>
                <a:cubicBezTo>
                  <a:pt x="848" y="920"/>
                  <a:pt x="408" y="944"/>
                  <a:pt x="240" y="1008"/>
                </a:cubicBezTo>
                <a:cubicBezTo>
                  <a:pt x="72" y="1072"/>
                  <a:pt x="36" y="1136"/>
                  <a:pt x="0" y="1200"/>
                </a:cubicBezTo>
              </a:path>
            </a:pathLst>
          </a:custGeom>
          <a:noFill/>
          <a:ln w="28575" cap="flat" cmpd="sng">
            <a:solidFill>
              <a:srgbClr val="A5002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40968" name="Text Box 13"/>
          <p:cNvSpPr txBox="1">
            <a:spLocks noChangeArrowheads="1"/>
          </p:cNvSpPr>
          <p:nvPr/>
        </p:nvSpPr>
        <p:spPr bwMode="auto">
          <a:xfrm>
            <a:off x="1981200" y="609600"/>
            <a:ext cx="67849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it-IT" altLang="it-IT" b="1" i="0">
                <a:solidFill>
                  <a:srgbClr val="A50021"/>
                </a:solidFill>
              </a:rPr>
              <a:t>LIBERTA’</a:t>
            </a:r>
            <a:r>
              <a:rPr lang="it-IT" altLang="it-IT" i="0"/>
              <a:t> e </a:t>
            </a:r>
            <a:r>
              <a:rPr lang="it-IT" altLang="it-IT" b="1" i="0">
                <a:solidFill>
                  <a:srgbClr val="A50021"/>
                </a:solidFill>
              </a:rPr>
              <a:t>UGUAGLIANZA</a:t>
            </a:r>
            <a:r>
              <a:rPr lang="it-IT" altLang="it-IT" i="0"/>
              <a:t> sono le dimensioni etiche che fondano il nostro Contratto Sociale</a:t>
            </a:r>
          </a:p>
        </p:txBody>
      </p:sp>
    </p:spTree>
    <p:extLst>
      <p:ext uri="{BB962C8B-B14F-4D97-AF65-F5344CB8AC3E}">
        <p14:creationId xmlns:p14="http://schemas.microsoft.com/office/powerpoint/2010/main" val="383878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utoUpdateAnimBg="0"/>
      <p:bldP spid="47110" grpId="0" autoUpdateAnimBg="0"/>
      <p:bldP spid="47112" grpId="0" animBg="1"/>
      <p:bldP spid="47114" grpId="0" animBg="1"/>
      <p:bldP spid="471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295400" y="411162"/>
            <a:ext cx="6608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it-IT" altLang="it-IT" dirty="0"/>
              <a:t>Il mercato è il “luogo” nel quale avvengono gli scambi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009544" y="983408"/>
            <a:ext cx="7315200" cy="78740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it-IT" altLang="it-IT" sz="2400" i="0" dirty="0">
                <a:latin typeface="Times New Roman" charset="0"/>
              </a:rPr>
              <a:t># 7  </a:t>
            </a:r>
            <a:r>
              <a:rPr lang="it-IT" altLang="it-IT" i="0" dirty="0"/>
              <a:t>I mercati rappresentano </a:t>
            </a:r>
            <a:r>
              <a:rPr lang="it-IT" altLang="it-IT" b="1" i="0" dirty="0">
                <a:solidFill>
                  <a:srgbClr val="A50021"/>
                </a:solidFill>
              </a:rPr>
              <a:t>di solito</a:t>
            </a:r>
            <a:r>
              <a:rPr lang="it-IT" altLang="it-IT" i="0" dirty="0"/>
              <a:t> uno strumento       efficace per organizzare l’attività economica</a:t>
            </a:r>
            <a:endParaRPr lang="it-IT" altLang="it-IT" sz="2400" dirty="0"/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887660" y="2924944"/>
            <a:ext cx="7739063" cy="1644650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it-IT" altLang="it-IT" dirty="0"/>
              <a:t>In una economia di mercato “pura”</a:t>
            </a:r>
          </a:p>
          <a:p>
            <a:pPr eaLnBrk="1" hangingPunct="1">
              <a:buFontTx/>
              <a:buChar char="•"/>
            </a:pPr>
            <a:r>
              <a:rPr lang="it-IT" altLang="it-IT" dirty="0"/>
              <a:t>Che cosa produrre (composizione della produzione nazionale)</a:t>
            </a:r>
          </a:p>
          <a:p>
            <a:pPr eaLnBrk="1" hangingPunct="1">
              <a:buFontTx/>
              <a:buChar char="•"/>
            </a:pPr>
            <a:r>
              <a:rPr lang="it-IT" altLang="it-IT" dirty="0"/>
              <a:t>Come produrre (tecnologia)</a:t>
            </a:r>
          </a:p>
          <a:p>
            <a:pPr eaLnBrk="1" hangingPunct="1">
              <a:buFontTx/>
              <a:buChar char="•"/>
            </a:pPr>
            <a:r>
              <a:rPr lang="it-IT" altLang="it-IT" dirty="0"/>
              <a:t>Per chi produrre (distribuzione della ricchezza prodotta)</a:t>
            </a:r>
          </a:p>
          <a:p>
            <a:pPr eaLnBrk="1" hangingPunct="1"/>
            <a:r>
              <a:rPr lang="it-IT" altLang="it-IT" dirty="0"/>
              <a:t>Viene “deciso” da un sistema di </a:t>
            </a:r>
            <a:r>
              <a:rPr lang="it-IT" altLang="it-IT" b="1" dirty="0">
                <a:solidFill>
                  <a:srgbClr val="008000"/>
                </a:solidFill>
              </a:rPr>
              <a:t>prezzi relativi</a:t>
            </a:r>
          </a:p>
        </p:txBody>
      </p:sp>
      <p:grpSp>
        <p:nvGrpSpPr>
          <p:cNvPr id="48137" name="Group 9"/>
          <p:cNvGrpSpPr>
            <a:grpSpLocks/>
          </p:cNvGrpSpPr>
          <p:nvPr/>
        </p:nvGrpSpPr>
        <p:grpSpPr bwMode="auto">
          <a:xfrm>
            <a:off x="2609744" y="1338262"/>
            <a:ext cx="4114800" cy="1924050"/>
            <a:chOff x="1584" y="1074"/>
            <a:chExt cx="2592" cy="1212"/>
          </a:xfrm>
        </p:grpSpPr>
        <p:sp>
          <p:nvSpPr>
            <p:cNvPr id="41990" name="Oval 4"/>
            <p:cNvSpPr>
              <a:spLocks noChangeArrowheads="1"/>
            </p:cNvSpPr>
            <p:nvPr/>
          </p:nvSpPr>
          <p:spPr bwMode="auto">
            <a:xfrm>
              <a:off x="1584" y="1074"/>
              <a:ext cx="2592" cy="348"/>
            </a:xfrm>
            <a:prstGeom prst="ellips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1pPr>
              <a:lvl2pPr marL="742950" indent="-285750" eaLnBrk="0" hangingPunct="0"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2pPr>
              <a:lvl3pPr marL="1143000" indent="-228600" eaLnBrk="0" hangingPunct="0"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3pPr>
              <a:lvl4pPr marL="1600200" indent="-228600" eaLnBrk="0" hangingPunct="0"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4pPr>
              <a:lvl5pPr marL="2057400" indent="-228600" eaLnBrk="0" hangingPunct="0"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9pPr>
            </a:lstStyle>
            <a:p>
              <a:pPr algn="ctr" eaLnBrk="1" hangingPunct="1"/>
              <a:endParaRPr lang="it-IT" altLang="it-IT"/>
            </a:p>
          </p:txBody>
        </p:sp>
        <p:cxnSp>
          <p:nvCxnSpPr>
            <p:cNvPr id="41991" name="AutoShape 6"/>
            <p:cNvCxnSpPr>
              <a:cxnSpLocks noChangeShapeType="1"/>
              <a:stCxn id="41990" idx="4"/>
            </p:cNvCxnSpPr>
            <p:nvPr/>
          </p:nvCxnSpPr>
          <p:spPr bwMode="auto">
            <a:xfrm rot="5400000">
              <a:off x="2236" y="1643"/>
              <a:ext cx="855" cy="432"/>
            </a:xfrm>
            <a:prstGeom prst="curvedConnector3">
              <a:avLst>
                <a:gd name="adj1" fmla="val 49472"/>
              </a:avLst>
            </a:prstGeom>
            <a:noFill/>
            <a:ln w="38100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992" name="Text Box 7"/>
            <p:cNvSpPr txBox="1">
              <a:spLocks noChangeArrowheads="1"/>
            </p:cNvSpPr>
            <p:nvPr/>
          </p:nvSpPr>
          <p:spPr bwMode="auto">
            <a:xfrm>
              <a:off x="1872" y="1680"/>
              <a:ext cx="177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1pPr>
              <a:lvl2pPr marL="742950" indent="-285750" eaLnBrk="0" hangingPunct="0"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2pPr>
              <a:lvl3pPr marL="1143000" indent="-228600" eaLnBrk="0" hangingPunct="0"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3pPr>
              <a:lvl4pPr marL="1600200" indent="-228600" eaLnBrk="0" hangingPunct="0"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4pPr>
              <a:lvl5pPr marL="2057400" indent="-228600" eaLnBrk="0" hangingPunct="0"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Bookman Old Style" pitchFamily="18" charset="0"/>
                </a:defRPr>
              </a:lvl9pPr>
            </a:lstStyle>
            <a:p>
              <a:pPr eaLnBrk="1" hangingPunct="1"/>
              <a:r>
                <a:rPr lang="it-IT" altLang="it-IT"/>
                <a:t>A   livello    macro …..</a:t>
              </a:r>
            </a:p>
          </p:txBody>
        </p:sp>
      </p:grpSp>
      <p:sp>
        <p:nvSpPr>
          <p:cNvPr id="3" name="Rettangolo 2"/>
          <p:cNvSpPr/>
          <p:nvPr/>
        </p:nvSpPr>
        <p:spPr>
          <a:xfrm>
            <a:off x="458316" y="4960186"/>
            <a:ext cx="816024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1600" dirty="0" smtClean="0"/>
              <a:t>1 Kg di mele costa 10  euro (Pm=10), 1Kg di arance costa 2 e euro (</a:t>
            </a:r>
            <a:r>
              <a:rPr lang="it-IT" altLang="it-IT" sz="1600" dirty="0" err="1" smtClean="0"/>
              <a:t>Pa</a:t>
            </a:r>
            <a:r>
              <a:rPr lang="it-IT" altLang="it-IT" sz="1600" dirty="0" smtClean="0"/>
              <a:t>=2) (</a:t>
            </a:r>
            <a:r>
              <a:rPr lang="it-IT" altLang="it-IT" sz="1600" u="sng" dirty="0" smtClean="0"/>
              <a:t>PREZZI MONETARI</a:t>
            </a:r>
            <a:r>
              <a:rPr lang="it-IT" altLang="it-IT" sz="1600" dirty="0" smtClean="0"/>
              <a:t>)</a:t>
            </a:r>
          </a:p>
          <a:p>
            <a:r>
              <a:rPr lang="it-IT" altLang="it-IT" sz="1600" dirty="0" smtClean="0"/>
              <a:t>Pm/</a:t>
            </a:r>
            <a:r>
              <a:rPr lang="it-IT" altLang="it-IT" sz="1600" dirty="0" err="1" smtClean="0"/>
              <a:t>Pa</a:t>
            </a:r>
            <a:r>
              <a:rPr lang="it-IT" altLang="it-IT" sz="1600" dirty="0" smtClean="0"/>
              <a:t>=5 : servono 5 Kg di arance per acquistare  1 kg di mele (</a:t>
            </a:r>
            <a:r>
              <a:rPr lang="it-IT" altLang="it-IT" sz="1600" b="1" dirty="0" smtClean="0"/>
              <a:t>PREZZO RELATIVO</a:t>
            </a:r>
            <a:r>
              <a:rPr lang="it-IT" altLang="it-IT" sz="1600" dirty="0" smtClean="0"/>
              <a:t>)</a:t>
            </a:r>
          </a:p>
          <a:p>
            <a:r>
              <a:rPr lang="it-IT" altLang="it-IT" sz="1600" dirty="0" smtClean="0"/>
              <a:t>1 h di lavoro di un operaio costa 50 euro (</a:t>
            </a:r>
            <a:r>
              <a:rPr lang="it-IT" altLang="it-IT" sz="1600" dirty="0" err="1" smtClean="0"/>
              <a:t>Wo</a:t>
            </a:r>
            <a:r>
              <a:rPr lang="it-IT" altLang="it-IT" sz="1600" dirty="0" smtClean="0"/>
              <a:t>) , 1 h di lavoro del dentista costa 200 euro (</a:t>
            </a:r>
            <a:r>
              <a:rPr lang="it-IT" altLang="it-IT" sz="1600" dirty="0" err="1" smtClean="0"/>
              <a:t>Wd</a:t>
            </a:r>
            <a:r>
              <a:rPr lang="it-IT" altLang="it-IT" sz="1600" dirty="0" smtClean="0"/>
              <a:t>)</a:t>
            </a:r>
          </a:p>
          <a:p>
            <a:r>
              <a:rPr lang="it-IT" altLang="it-IT" sz="1600" dirty="0" err="1" smtClean="0"/>
              <a:t>Wd</a:t>
            </a:r>
            <a:r>
              <a:rPr lang="it-IT" altLang="it-IT" sz="1600" dirty="0" smtClean="0"/>
              <a:t>/</a:t>
            </a:r>
            <a:r>
              <a:rPr lang="it-IT" altLang="it-IT" sz="1600" dirty="0" err="1" smtClean="0"/>
              <a:t>Wo</a:t>
            </a:r>
            <a:r>
              <a:rPr lang="it-IT" altLang="it-IT" sz="1600" dirty="0" smtClean="0"/>
              <a:t>=4: servono quattro ore di lavoro a un operaio per acquistare 1 ora di lavoro del dentista</a:t>
            </a:r>
          </a:p>
          <a:p>
            <a:endParaRPr lang="it-IT" altLang="it-IT" sz="1600" dirty="0" smtClean="0"/>
          </a:p>
        </p:txBody>
      </p:sp>
      <p:cxnSp>
        <p:nvCxnSpPr>
          <p:cNvPr id="5" name="Connettore 2 4"/>
          <p:cNvCxnSpPr/>
          <p:nvPr/>
        </p:nvCxnSpPr>
        <p:spPr>
          <a:xfrm flipH="1">
            <a:off x="4912533" y="5464242"/>
            <a:ext cx="1368152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2017943" y="611231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altLang="it-IT" b="1" dirty="0"/>
              <a:t>HA UNA UNITA’ DI MISURA ESPRESSA IN TERMINI FISICI 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905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animBg="1" autoUpdateAnimBg="0"/>
      <p:bldP spid="48133" grpId="0" animBg="1" autoUpdateAnimBg="0"/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3048000" y="152400"/>
            <a:ext cx="2728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it-IT" altLang="it-IT"/>
              <a:t>A   livello    micro …..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990600" y="3376613"/>
            <a:ext cx="705008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algn="ctr" eaLnBrk="1" hangingPunct="1"/>
            <a:r>
              <a:rPr lang="it-IT" altLang="it-IT" sz="1800" i="0"/>
              <a:t>Come è possibile decidere</a:t>
            </a:r>
            <a:r>
              <a:rPr lang="it-IT" altLang="it-IT" sz="1800"/>
              <a:t> …</a:t>
            </a:r>
          </a:p>
          <a:p>
            <a:pPr algn="just" eaLnBrk="1" hangingPunct="1"/>
            <a:r>
              <a:rPr lang="it-IT" altLang="it-IT" sz="1800"/>
              <a:t>quanto pane deve essere prodotto da ciascun panettiere, e quanto pane deve essere consumato da ciascuna famiglia, soddisfacendo esattamente i bisogni di ciascuno ?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1050925" y="5497513"/>
            <a:ext cx="3259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it-IT" altLang="it-IT" b="1" i="0">
                <a:solidFill>
                  <a:schemeClr val="accent2"/>
                </a:solidFill>
                <a:latin typeface="Arial" charset="0"/>
              </a:rPr>
              <a:t>Pianificatore benevolente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6096000" y="5480050"/>
            <a:ext cx="1171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it-IT" altLang="it-IT" b="1" i="0">
                <a:solidFill>
                  <a:srgbClr val="A50021"/>
                </a:solidFill>
                <a:latin typeface="Arial" charset="0"/>
              </a:rPr>
              <a:t>mercato</a:t>
            </a:r>
          </a:p>
        </p:txBody>
      </p:sp>
      <p:cxnSp>
        <p:nvCxnSpPr>
          <p:cNvPr id="49161" name="AutoShape 9"/>
          <p:cNvCxnSpPr>
            <a:cxnSpLocks noChangeShapeType="1"/>
            <a:stCxn id="49157" idx="2"/>
            <a:endCxn id="49158" idx="0"/>
          </p:cNvCxnSpPr>
          <p:nvPr/>
        </p:nvCxnSpPr>
        <p:spPr bwMode="auto">
          <a:xfrm rot="5400000">
            <a:off x="3133725" y="4114801"/>
            <a:ext cx="930275" cy="183515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162" name="AutoShape 10"/>
          <p:cNvCxnSpPr>
            <a:cxnSpLocks noChangeShapeType="1"/>
            <a:stCxn id="49157" idx="2"/>
            <a:endCxn id="49159" idx="0"/>
          </p:cNvCxnSpPr>
          <p:nvPr/>
        </p:nvCxnSpPr>
        <p:spPr bwMode="auto">
          <a:xfrm rot="16200000" flipH="1">
            <a:off x="5142707" y="3940969"/>
            <a:ext cx="912812" cy="2165350"/>
          </a:xfrm>
          <a:prstGeom prst="curvedConnector3">
            <a:avLst>
              <a:gd name="adj1" fmla="val 49912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0" y="692696"/>
            <a:ext cx="3730625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914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 autoUpdateAnimBg="0"/>
      <p:bldP spid="49158" grpId="0" autoUpdateAnimBg="0"/>
      <p:bldP spid="49159" grpId="0" autoUpdateAnimBg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1582</Words>
  <Application>Microsoft Office PowerPoint</Application>
  <PresentationFormat>Presentazione su schermo (4:3)</PresentationFormat>
  <Paragraphs>179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user</dc:creator>
  <cp:lastModifiedBy>user</cp:lastModifiedBy>
  <cp:revision>7</cp:revision>
  <dcterms:created xsi:type="dcterms:W3CDTF">2014-02-28T10:45:10Z</dcterms:created>
  <dcterms:modified xsi:type="dcterms:W3CDTF">2017-02-07T17:15:04Z</dcterms:modified>
</cp:coreProperties>
</file>