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89" r:id="rId5"/>
    <p:sldId id="260" r:id="rId6"/>
    <p:sldId id="29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9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2" r:id="rId3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6CF5B2-E227-4AC7-9B26-5CA226E77B7F}" type="datetimeFigureOut">
              <a:rPr lang="it-IT"/>
              <a:pPr>
                <a:defRPr/>
              </a:pPr>
              <a:t>27/02/2018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B664ED-15FB-4BCF-B23E-52F9AF8A8A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499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A722E-0503-4E0E-B9D3-1A2838A5D589}" type="slidenum">
              <a:rPr lang="it-IT" altLang="it-IT" smtClean="0">
                <a:latin typeface="Bookman Old Style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it-IT" altLang="it-IT" smtClean="0">
              <a:latin typeface="Bookman Old Style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1446-8FB1-48CA-A10F-3276FE206EED}" type="datetimeFigureOut">
              <a:rPr lang="it-IT"/>
              <a:pPr>
                <a:defRPr/>
              </a:pPr>
              <a:t>27/02/2018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90E8-B5E9-47CC-89B3-76B896169C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70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59AFC-60C5-4E40-8074-538D2D3ECF4F}" type="datetimeFigureOut">
              <a:rPr lang="it-IT"/>
              <a:pPr>
                <a:defRPr/>
              </a:pPr>
              <a:t>27/02/2018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ACCCE-E777-426C-A4A1-ECF4E06945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59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CB37-CC1D-401A-9301-5651340EEE83}" type="datetimeFigureOut">
              <a:rPr lang="it-IT"/>
              <a:pPr>
                <a:defRPr/>
              </a:pPr>
              <a:t>27/02/2018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D1F4D-4B8A-4C77-8667-08C5FFEF00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89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E5FDC-040A-4608-8237-417601397959}" type="datetimeFigureOut">
              <a:rPr lang="it-IT"/>
              <a:pPr>
                <a:defRPr/>
              </a:pPr>
              <a:t>27/02/2018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36C3-7A08-433C-9253-633299B5F0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70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23084-42E2-4F5D-BBCE-D836D500781F}" type="datetimeFigureOut">
              <a:rPr lang="it-IT"/>
              <a:pPr>
                <a:defRPr/>
              </a:pPr>
              <a:t>27/02/2018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40155-7E93-4F9A-A393-445A3B0F9B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71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9C602-DE88-49B0-A25D-38A7829BCB8A}" type="datetimeFigureOut">
              <a:rPr lang="it-IT"/>
              <a:pPr>
                <a:defRPr/>
              </a:pPr>
              <a:t>27/02/2018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91A0D-91E9-4CD0-89BA-05B473A457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20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95A4-9F9E-49D9-AE13-FDAC180689EE}" type="datetimeFigureOut">
              <a:rPr lang="it-IT"/>
              <a:pPr>
                <a:defRPr/>
              </a:pPr>
              <a:t>27/02/2018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2C5C-47E0-408D-9DF3-CB8F6BD225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83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928B-A6F1-4996-AA82-7576AFBB843A}" type="datetimeFigureOut">
              <a:rPr lang="it-IT"/>
              <a:pPr>
                <a:defRPr/>
              </a:pPr>
              <a:t>27/02/2018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80221-5385-4244-8DE3-72AD3E433B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30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4276-6565-412C-A485-28CBE957C429}" type="datetimeFigureOut">
              <a:rPr lang="it-IT"/>
              <a:pPr>
                <a:defRPr/>
              </a:pPr>
              <a:t>27/02/2018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64358-F5D4-48FB-91D9-832A1C81FD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74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880B9-3341-4B01-AB8A-54E13FCFC7EB}" type="datetimeFigureOut">
              <a:rPr lang="it-IT"/>
              <a:pPr>
                <a:defRPr/>
              </a:pPr>
              <a:t>27/02/2018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0269-6B2D-4E3D-8CAF-909D92821D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25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1574-C293-4DB6-9D13-C92FE87198E9}" type="datetimeFigureOut">
              <a:rPr lang="it-IT"/>
              <a:pPr>
                <a:defRPr/>
              </a:pPr>
              <a:t>27/02/2018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5A203-90D9-469E-883D-49F8629F8E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01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F872D3-F5C0-475C-A947-14EF691E4ABE}" type="datetimeFigureOut">
              <a:rPr lang="it-IT"/>
              <a:pPr>
                <a:defRPr/>
              </a:pPr>
              <a:t>27/02/2018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E1E518-8259-49CD-B749-4B7135241D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oberto.censolo@unife.it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ATA\File%20temporanei%20Internet\Content.IE5\I8KNTCMT\551676969_w5Fmu-O-1%5b1%5d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/>
              <a:t>Economia Politica</a:t>
            </a:r>
            <a:r>
              <a:rPr lang="it-IT" altLang="it-IT" dirty="0" smtClean="0"/>
              <a:t> </a:t>
            </a:r>
            <a:br>
              <a:rPr lang="it-IT" altLang="it-IT" dirty="0" smtClean="0"/>
            </a:br>
            <a:r>
              <a:rPr lang="it-IT" altLang="it-IT" i="1" dirty="0" err="1" smtClean="0"/>
              <a:t>a.a</a:t>
            </a:r>
            <a:r>
              <a:rPr lang="it-IT" altLang="it-IT" i="1" dirty="0" smtClean="0"/>
              <a:t> 2017-2018</a:t>
            </a: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sz="3600" i="1" dirty="0" smtClean="0"/>
              <a:t>docente</a:t>
            </a:r>
            <a:r>
              <a:rPr lang="it-IT" altLang="it-IT" sz="3600" dirty="0" smtClean="0"/>
              <a:t>: </a:t>
            </a:r>
            <a:r>
              <a:rPr lang="it-IT" altLang="it-IT" sz="3600" i="1" u="sng" dirty="0" smtClean="0"/>
              <a:t>Roberto </a:t>
            </a:r>
            <a:r>
              <a:rPr lang="it-IT" altLang="it-IT" sz="3600" i="1" u="sng" dirty="0" err="1" smtClean="0"/>
              <a:t>Censolo</a:t>
            </a:r>
            <a:r>
              <a:rPr lang="it-IT" altLang="it-IT" dirty="0" smtClean="0"/>
              <a:t> 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336925" y="2632075"/>
            <a:ext cx="382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180153" y="1990635"/>
            <a:ext cx="79638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sng" dirty="0" smtClean="0">
                <a:latin typeface="Times New Roman" pitchFamily="18" charset="0"/>
              </a:rPr>
              <a:t>Ricevimento a Ferrara</a:t>
            </a:r>
            <a:r>
              <a:rPr lang="it-IT" altLang="it-IT" sz="2400" dirty="0" smtClean="0">
                <a:latin typeface="Times New Roman" pitchFamily="18" charset="0"/>
              </a:rPr>
              <a:t>:</a:t>
            </a:r>
            <a:endParaRPr lang="it-IT" altLang="it-IT" sz="24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>
                <a:latin typeface="Times New Roman" pitchFamily="18" charset="0"/>
              </a:rPr>
              <a:t>Mercoledì 11-1230 </a:t>
            </a:r>
            <a:r>
              <a:rPr lang="it-IT" altLang="it-IT" sz="2400" dirty="0">
                <a:latin typeface="Times New Roman" pitchFamily="18" charset="0"/>
              </a:rPr>
              <a:t>presso il Dipartimento </a:t>
            </a:r>
            <a:r>
              <a:rPr lang="it-IT" altLang="it-IT" sz="2400" dirty="0" err="1">
                <a:latin typeface="Times New Roman" pitchFamily="18" charset="0"/>
              </a:rPr>
              <a:t>Giuris</a:t>
            </a:r>
            <a:r>
              <a:rPr lang="it-IT" altLang="it-IT" sz="2400" dirty="0">
                <a:latin typeface="Times New Roman" pitchFamily="18" charset="0"/>
              </a:rPr>
              <a:t> (studio sopra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itchFamily="18" charset="0"/>
              </a:rPr>
              <a:t>l’aula studio</a:t>
            </a:r>
            <a:r>
              <a:rPr lang="it-IT" altLang="it-IT" sz="2400" dirty="0" smtClean="0">
                <a:latin typeface="Times New Roman" pitchFamily="18" charset="0"/>
              </a:rPr>
              <a:t>)</a:t>
            </a:r>
            <a:endParaRPr lang="it-IT" altLang="it-IT" sz="2400" dirty="0">
              <a:latin typeface="Times New Roman" pitchFamily="18" charset="0"/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219200" y="5223143"/>
            <a:ext cx="4248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sng" dirty="0">
                <a:latin typeface="Times New Roman" pitchFamily="18" charset="0"/>
              </a:rPr>
              <a:t>Contatti</a:t>
            </a:r>
            <a:r>
              <a:rPr lang="it-IT" altLang="it-IT" sz="2400" dirty="0"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itchFamily="18" charset="0"/>
              </a:rPr>
              <a:t>E-mail: </a:t>
            </a:r>
            <a:r>
              <a:rPr lang="it-IT" altLang="it-IT" sz="2400" dirty="0">
                <a:latin typeface="Times New Roman" pitchFamily="18" charset="0"/>
                <a:hlinkClick r:id="rId2"/>
              </a:rPr>
              <a:t>roberto.censolo@unife.it</a:t>
            </a:r>
            <a:endParaRPr lang="it-IT" altLang="it-IT" sz="24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itchFamily="18" charset="0"/>
              </a:rPr>
              <a:t>Tel. 0532 – 455071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1520" y="3573016"/>
            <a:ext cx="51070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sng" dirty="0" smtClean="0">
                <a:latin typeface="Times New Roman" pitchFamily="18" charset="0"/>
              </a:rPr>
              <a:t>Ricevimento a Rovigo</a:t>
            </a:r>
            <a:r>
              <a:rPr lang="it-IT" altLang="it-IT" sz="2400" dirty="0" smtClean="0">
                <a:latin typeface="Times New Roman" pitchFamily="18" charset="0"/>
              </a:rPr>
              <a:t>:</a:t>
            </a:r>
            <a:endParaRPr lang="it-IT" altLang="it-IT" sz="24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>
                <a:latin typeface="Times New Roman" pitchFamily="18" charset="0"/>
              </a:rPr>
              <a:t>Venerdì </a:t>
            </a:r>
            <a:r>
              <a:rPr lang="it-IT" altLang="it-IT" sz="2400" dirty="0" smtClean="0">
                <a:latin typeface="Times New Roman" pitchFamily="18" charset="0"/>
              </a:rPr>
              <a:t>1200-1300, </a:t>
            </a:r>
            <a:r>
              <a:rPr lang="it-IT" altLang="it-IT" sz="2400" dirty="0" smtClean="0">
                <a:latin typeface="Times New Roman" pitchFamily="18" charset="0"/>
              </a:rPr>
              <a:t>Giovedì 1300-1400</a:t>
            </a:r>
            <a:endParaRPr lang="it-IT" altLang="it-IT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1295400" y="3581400"/>
            <a:ext cx="7086600" cy="2286000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i="1">
              <a:latin typeface="Bookman Old Style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955925" y="914400"/>
            <a:ext cx="34448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itchFamily="18" charset="0"/>
              </a:rPr>
              <a:t>Che cosa rende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itchFamily="18" charset="0"/>
              </a:rPr>
              <a:t>la scelta </a:t>
            </a:r>
            <a:r>
              <a:rPr lang="it-IT" altLang="it-IT" sz="2400" b="1">
                <a:solidFill>
                  <a:srgbClr val="0066FF"/>
                </a:solidFill>
                <a:latin typeface="Times New Roman" pitchFamily="18" charset="0"/>
              </a:rPr>
              <a:t>economicamente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itchFamily="18" charset="0"/>
              </a:rPr>
              <a:t>Interessante ?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4800600" y="2819400"/>
            <a:ext cx="0" cy="76200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514600" y="533400"/>
            <a:ext cx="4572000" cy="2286000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i="1">
              <a:latin typeface="Bookman Old Style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908175" y="3886200"/>
            <a:ext cx="5976938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Il fatto che il comportamento (scelta)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del soggetto (uomo, animale (</a:t>
            </a:r>
            <a:r>
              <a:rPr lang="it-IT" altLang="it-IT" sz="2000" i="1">
                <a:latin typeface="Times New Roman" pitchFamily="18" charset="0"/>
              </a:rPr>
              <a:t>micro</a:t>
            </a:r>
            <a:r>
              <a:rPr lang="it-IT" altLang="it-IT" sz="2000">
                <a:latin typeface="Times New Roman" pitchFamily="18" charset="0"/>
              </a:rPr>
              <a:t>), istituzione,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gruppo (</a:t>
            </a:r>
            <a:r>
              <a:rPr lang="it-IT" altLang="it-IT" sz="2000" i="1">
                <a:latin typeface="Times New Roman" pitchFamily="18" charset="0"/>
              </a:rPr>
              <a:t>macro</a:t>
            </a:r>
            <a:r>
              <a:rPr lang="it-IT" altLang="it-IT" sz="2000">
                <a:latin typeface="Times New Roman" pitchFamily="18" charset="0"/>
              </a:rPr>
              <a:t>))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è condizionata dalla presenza di ..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66FF"/>
                </a:solidFill>
                <a:latin typeface="Times New Roman" pitchFamily="18" charset="0"/>
              </a:rPr>
              <a:t>VINCOLI  DI SCARSITA’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879725" y="193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19400" y="255588"/>
            <a:ext cx="3482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66FF"/>
                </a:solidFill>
                <a:latin typeface="Times New Roman" pitchFamily="18" charset="0"/>
              </a:rPr>
              <a:t>SCARSITA’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Times New Roman" pitchFamily="18" charset="0"/>
              </a:rPr>
              <a:t>(</a:t>
            </a:r>
            <a:r>
              <a:rPr lang="it-IT" altLang="it-IT" sz="1600" i="1">
                <a:latin typeface="Times New Roman" pitchFamily="18" charset="0"/>
              </a:rPr>
              <a:t>carattere fondamentale di economicità</a:t>
            </a:r>
            <a:r>
              <a:rPr lang="it-IT" altLang="it-IT" sz="1600" b="1">
                <a:latin typeface="Times New Roman" pitchFamily="18" charset="0"/>
              </a:rPr>
              <a:t>)</a:t>
            </a:r>
            <a:endParaRPr lang="it-IT" altLang="it-IT" sz="2000" b="1">
              <a:latin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35052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itchFamily="18" charset="0"/>
              </a:rPr>
              <a:t>Quanto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400">
                <a:latin typeface="Times New Roman" pitchFamily="18" charset="0"/>
              </a:rPr>
              <a:t>Quanto consumare è limitato dalla scarsità dei beni, dalla scarsità di reddito, dallo stato   di salute del soggetto etc…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400">
                <a:latin typeface="Times New Roman" pitchFamily="18" charset="0"/>
              </a:rPr>
              <a:t>Quanto lavoro assumere è vincolato dall’ammontare del salario, dalla tecnologia, dalla presenza di sindacati forti etc…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400">
                <a:latin typeface="Times New Roman" pitchFamily="18" charset="0"/>
              </a:rPr>
              <a:t>Quanto studiare è vincolato dal fatto che un giorno ha solo 24 ore, dalle capacità del soggetto etc…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43525" y="1524000"/>
            <a:ext cx="35052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itchFamily="18" charset="0"/>
              </a:rPr>
              <a:t>Quale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400">
                <a:latin typeface="Times New Roman" pitchFamily="18" charset="0"/>
              </a:rPr>
              <a:t> Quale mossa fare a una partita a scacchi è vincolata dalle regole del gioco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400">
                <a:latin typeface="Times New Roman" pitchFamily="18" charset="0"/>
              </a:rPr>
              <a:t> Quale piatto scegliere al ristorante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400">
                <a:latin typeface="Times New Roman" pitchFamily="18" charset="0"/>
              </a:rPr>
              <a:t> Quale facoltà  studiare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400">
                <a:latin typeface="Times New Roman" pitchFamily="18" charset="0"/>
              </a:rPr>
              <a:t>  Quali beni  acquistare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400">
                <a:latin typeface="Times New Roman" pitchFamily="18" charset="0"/>
              </a:rPr>
              <a:t>  I comportamenti ammissibili sono vincolati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it-IT" altLang="it-IT" sz="1400">
                <a:latin typeface="Times New Roman" pitchFamily="18" charset="0"/>
              </a:rPr>
              <a:t>Dall’ordinamento giuridico (regole del gioco sociale)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419475" y="3355975"/>
            <a:ext cx="3505200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itchFamily="18" charset="0"/>
              </a:rPr>
              <a:t>Quando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400">
                <a:latin typeface="Times New Roman" pitchFamily="18" charset="0"/>
              </a:rPr>
              <a:t> Quando sposarsi è vincolato dal fatto che la vita umana non supera gli 80 anni di media, dalle condizioni di carriera, dal possedere o non possedere una casa etc …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400">
                <a:latin typeface="Times New Roman" pitchFamily="18" charset="0"/>
              </a:rPr>
              <a:t> Quando superare i limiti di velocità è vincolato dalla severità della sanzione, dalla probabilità di una pattuglia, dalle condizioni della macchina etc ..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400">
                <a:latin typeface="Times New Roman" pitchFamily="18" charset="0"/>
              </a:rPr>
              <a:t> Quando smettere di inseguire la preda è vincolato dalle condizioni di salute del leone, da quello che il leone pensa che siano le condizioni di salute della gazzella, dalle condizioni del terreno etc …</a:t>
            </a:r>
          </a:p>
        </p:txBody>
      </p:sp>
      <p:sp>
        <p:nvSpPr>
          <p:cNvPr id="11271" name="Freeform 9"/>
          <p:cNvSpPr>
            <a:spLocks/>
          </p:cNvSpPr>
          <p:nvPr/>
        </p:nvSpPr>
        <p:spPr bwMode="auto">
          <a:xfrm>
            <a:off x="1447800" y="977900"/>
            <a:ext cx="2895600" cy="546100"/>
          </a:xfrm>
          <a:custGeom>
            <a:avLst/>
            <a:gdLst>
              <a:gd name="T0" fmla="*/ 2147483647 w 1824"/>
              <a:gd name="T1" fmla="*/ 2147483647 h 344"/>
              <a:gd name="T2" fmla="*/ 2147483647 w 1824"/>
              <a:gd name="T3" fmla="*/ 2147483647 h 344"/>
              <a:gd name="T4" fmla="*/ 0 w 1824"/>
              <a:gd name="T5" fmla="*/ 2147483647 h 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4" h="344">
                <a:moveTo>
                  <a:pt x="1824" y="8"/>
                </a:moveTo>
                <a:cubicBezTo>
                  <a:pt x="1568" y="4"/>
                  <a:pt x="1312" y="0"/>
                  <a:pt x="1008" y="56"/>
                </a:cubicBezTo>
                <a:cubicBezTo>
                  <a:pt x="704" y="112"/>
                  <a:pt x="352" y="228"/>
                  <a:pt x="0" y="344"/>
                </a:cubicBezTo>
              </a:path>
            </a:pathLst>
          </a:custGeom>
          <a:noFill/>
          <a:ln w="28575" cmpd="sng">
            <a:solidFill>
              <a:srgbClr val="0066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1272" name="Freeform 10"/>
          <p:cNvSpPr>
            <a:spLocks/>
          </p:cNvSpPr>
          <p:nvPr/>
        </p:nvSpPr>
        <p:spPr bwMode="auto">
          <a:xfrm>
            <a:off x="4953000" y="1066800"/>
            <a:ext cx="990600" cy="609600"/>
          </a:xfrm>
          <a:custGeom>
            <a:avLst/>
            <a:gdLst>
              <a:gd name="T0" fmla="*/ 0 w 624"/>
              <a:gd name="T1" fmla="*/ 0 h 384"/>
              <a:gd name="T2" fmla="*/ 2147483647 w 624"/>
              <a:gd name="T3" fmla="*/ 2147483647 h 384"/>
              <a:gd name="T4" fmla="*/ 2147483647 w 624"/>
              <a:gd name="T5" fmla="*/ 2147483647 h 384"/>
              <a:gd name="T6" fmla="*/ 2147483647 w 624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4" h="384">
                <a:moveTo>
                  <a:pt x="0" y="0"/>
                </a:moveTo>
                <a:cubicBezTo>
                  <a:pt x="100" y="4"/>
                  <a:pt x="200" y="8"/>
                  <a:pt x="288" y="48"/>
                </a:cubicBezTo>
                <a:cubicBezTo>
                  <a:pt x="376" y="88"/>
                  <a:pt x="472" y="184"/>
                  <a:pt x="528" y="240"/>
                </a:cubicBezTo>
                <a:cubicBezTo>
                  <a:pt x="584" y="296"/>
                  <a:pt x="604" y="340"/>
                  <a:pt x="624" y="384"/>
                </a:cubicBezTo>
              </a:path>
            </a:pathLst>
          </a:custGeom>
          <a:noFill/>
          <a:ln w="28575" cmpd="sng">
            <a:solidFill>
              <a:srgbClr val="0066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1273" name="Freeform 11"/>
          <p:cNvSpPr>
            <a:spLocks/>
          </p:cNvSpPr>
          <p:nvPr/>
        </p:nvSpPr>
        <p:spPr bwMode="auto">
          <a:xfrm>
            <a:off x="4114800" y="990600"/>
            <a:ext cx="609600" cy="2286000"/>
          </a:xfrm>
          <a:custGeom>
            <a:avLst/>
            <a:gdLst>
              <a:gd name="T0" fmla="*/ 2147483647 w 384"/>
              <a:gd name="T1" fmla="*/ 0 h 1440"/>
              <a:gd name="T2" fmla="*/ 2147483647 w 384"/>
              <a:gd name="T3" fmla="*/ 2147483647 h 1440"/>
              <a:gd name="T4" fmla="*/ 0 w 384"/>
              <a:gd name="T5" fmla="*/ 2147483647 h 14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440">
                <a:moveTo>
                  <a:pt x="384" y="0"/>
                </a:moveTo>
                <a:cubicBezTo>
                  <a:pt x="272" y="120"/>
                  <a:pt x="160" y="240"/>
                  <a:pt x="96" y="480"/>
                </a:cubicBezTo>
                <a:cubicBezTo>
                  <a:pt x="32" y="720"/>
                  <a:pt x="16" y="1080"/>
                  <a:pt x="0" y="1440"/>
                </a:cubicBezTo>
              </a:path>
            </a:pathLst>
          </a:custGeom>
          <a:noFill/>
          <a:ln w="28575" cmpd="sng">
            <a:solidFill>
              <a:srgbClr val="0066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8" grpId="0" autoUpdateAnimBg="0"/>
      <p:bldP spid="1331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733800" y="381000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Times New Roman" pitchFamily="18" charset="0"/>
              </a:rPr>
              <a:t>Definizione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219200" y="990600"/>
            <a:ext cx="6413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Times New Roman" pitchFamily="18" charset="0"/>
              </a:rPr>
              <a:t>Una risorsa è scarsa (in senso economico), se la quantità disponibile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Times New Roman" pitchFamily="18" charset="0"/>
              </a:rPr>
              <a:t>non è sufficiente a soddisfare tutte le possibili destinazioni, ovvero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Times New Roman" pitchFamily="18" charset="0"/>
              </a:rPr>
              <a:t>tutti i possibili usi produttivi e tutti i possibili bisogni.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Times New Roman" pitchFamily="18" charset="0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28600" y="2362200"/>
            <a:ext cx="4067175" cy="25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u="sng">
                <a:latin typeface="Garamond" pitchFamily="18" charset="0"/>
              </a:rPr>
              <a:t>Risorse scarse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>
                <a:latin typeface="Garamond" pitchFamily="18" charset="0"/>
              </a:rPr>
              <a:t> tempo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>
                <a:latin typeface="Garamond" pitchFamily="18" charset="0"/>
              </a:rPr>
              <a:t> reddito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>
                <a:latin typeface="Garamond" pitchFamily="18" charset="0"/>
              </a:rPr>
              <a:t> aria in una stanza sigillata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>
                <a:latin typeface="Garamond" pitchFamily="18" charset="0"/>
              </a:rPr>
              <a:t> pizze nel menù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>
                <a:latin typeface="Garamond" pitchFamily="18" charset="0"/>
              </a:rPr>
              <a:t> numero delle facoltà disponibili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>
                <a:latin typeface="Garamond" pitchFamily="18" charset="0"/>
              </a:rPr>
              <a:t> le regole di un gioco (comportamenti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Garamond" pitchFamily="18" charset="0"/>
              </a:rPr>
              <a:t>ammissibili)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495800" y="4038600"/>
            <a:ext cx="41402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>
                <a:latin typeface="Garamond" pitchFamily="18" charset="0"/>
              </a:rPr>
              <a:t>Con un po’ di immaginazione, cosa accadrebbe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>
                <a:latin typeface="Garamond" pitchFamily="18" charset="0"/>
              </a:rPr>
              <a:t>senza vincoli</a:t>
            </a:r>
            <a:r>
              <a:rPr lang="it-IT" altLang="it-IT" sz="2000">
                <a:latin typeface="Garamond" pitchFamily="18" charset="0"/>
              </a:rPr>
              <a:t> …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>
                <a:latin typeface="Garamond" pitchFamily="18" charset="0"/>
              </a:rPr>
              <a:t> Tempo infinito ….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>
                <a:latin typeface="Garamond" pitchFamily="18" charset="0"/>
              </a:rPr>
              <a:t> Reddito infinito …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>
                <a:latin typeface="Garamond" pitchFamily="18" charset="0"/>
              </a:rPr>
              <a:t> Menù con infiniti tipi di pizza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>
                <a:latin typeface="Garamond" pitchFamily="18" charset="0"/>
              </a:rPr>
              <a:t> Partita a calcio senza regole 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Garamond" pitchFamily="18" charset="0"/>
              </a:rPr>
              <a:t>senza arbitro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1965325" y="879475"/>
            <a:ext cx="298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4572000" y="2133600"/>
            <a:ext cx="4275138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u="sng">
                <a:latin typeface="Garamond" pitchFamily="18" charset="0"/>
              </a:rPr>
              <a:t>Risorse NON scarse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>
                <a:latin typeface="Garamond" pitchFamily="18" charset="0"/>
              </a:rPr>
              <a:t> la carne rossa per un vegetariano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>
                <a:latin typeface="Garamond" pitchFamily="18" charset="0"/>
              </a:rPr>
              <a:t> l’aria in una stanza con le finestre aperte</a:t>
            </a:r>
            <a:endParaRPr lang="it-IT" altLang="it-IT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95400" y="1371600"/>
            <a:ext cx="6629400" cy="84772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itchFamily="18" charset="0"/>
              </a:rPr>
              <a:t># 1 </a:t>
            </a:r>
            <a:r>
              <a:rPr lang="it-IT" altLang="it-IT" sz="2000">
                <a:latin typeface="Bookman Old Style" pitchFamily="18" charset="0"/>
              </a:rPr>
              <a:t>Gli individui devono affrontare </a:t>
            </a:r>
            <a:r>
              <a:rPr lang="it-IT" altLang="it-IT" sz="2000" u="sng">
                <a:latin typeface="Bookman Old Style" pitchFamily="18" charset="0"/>
              </a:rPr>
              <a:t>scelte alternative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Bookman Old Style" pitchFamily="18" charset="0"/>
              </a:rPr>
              <a:t>      (mutualmente esclusive</a:t>
            </a:r>
            <a:r>
              <a:rPr lang="it-IT" altLang="it-IT" sz="2400">
                <a:latin typeface="Bookman Old Style" pitchFamily="18" charset="0"/>
              </a:rPr>
              <a:t>)</a:t>
            </a:r>
          </a:p>
        </p:txBody>
      </p:sp>
      <p:grpSp>
        <p:nvGrpSpPr>
          <p:cNvPr id="15378" name="Group 18"/>
          <p:cNvGrpSpPr>
            <a:grpSpLocks/>
          </p:cNvGrpSpPr>
          <p:nvPr/>
        </p:nvGrpSpPr>
        <p:grpSpPr bwMode="auto">
          <a:xfrm>
            <a:off x="6019800" y="152400"/>
            <a:ext cx="1096963" cy="1371600"/>
            <a:chOff x="3792" y="96"/>
            <a:chExt cx="691" cy="864"/>
          </a:xfrm>
        </p:grpSpPr>
        <p:sp>
          <p:nvSpPr>
            <p:cNvPr id="13328" name="Text Box 3"/>
            <p:cNvSpPr txBox="1">
              <a:spLocks noChangeArrowheads="1"/>
            </p:cNvSpPr>
            <p:nvPr/>
          </p:nvSpPr>
          <p:spPr bwMode="auto">
            <a:xfrm>
              <a:off x="3792" y="96"/>
              <a:ext cx="6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u="sng">
                  <a:latin typeface="Times New Roman" pitchFamily="18" charset="0"/>
                </a:rPr>
                <a:t>scarsità</a:t>
              </a:r>
            </a:p>
          </p:txBody>
        </p:sp>
        <p:sp>
          <p:nvSpPr>
            <p:cNvPr id="13329" name="Line 7"/>
            <p:cNvSpPr>
              <a:spLocks noChangeShapeType="1"/>
            </p:cNvSpPr>
            <p:nvPr/>
          </p:nvSpPr>
          <p:spPr bwMode="auto">
            <a:xfrm>
              <a:off x="4128" y="38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grpSp>
        <p:nvGrpSpPr>
          <p:cNvPr id="15379" name="Group 19"/>
          <p:cNvGrpSpPr>
            <a:grpSpLocks/>
          </p:cNvGrpSpPr>
          <p:nvPr/>
        </p:nvGrpSpPr>
        <p:grpSpPr bwMode="auto">
          <a:xfrm>
            <a:off x="1295400" y="3048000"/>
            <a:ext cx="6915150" cy="396875"/>
            <a:chOff x="816" y="1920"/>
            <a:chExt cx="4356" cy="250"/>
          </a:xfrm>
        </p:grpSpPr>
        <p:sp>
          <p:nvSpPr>
            <p:cNvPr id="13325" name="Text Box 9"/>
            <p:cNvSpPr txBox="1">
              <a:spLocks noChangeArrowheads="1"/>
            </p:cNvSpPr>
            <p:nvPr/>
          </p:nvSpPr>
          <p:spPr bwMode="auto">
            <a:xfrm>
              <a:off x="816" y="1920"/>
              <a:ext cx="1025" cy="2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Times New Roman" pitchFamily="18" charset="0"/>
                </a:rPr>
                <a:t>Risorse scarse</a:t>
              </a:r>
            </a:p>
          </p:txBody>
        </p:sp>
        <p:sp>
          <p:nvSpPr>
            <p:cNvPr id="13326" name="Text Box 10"/>
            <p:cNvSpPr txBox="1">
              <a:spLocks noChangeArrowheads="1"/>
            </p:cNvSpPr>
            <p:nvPr/>
          </p:nvSpPr>
          <p:spPr bwMode="auto">
            <a:xfrm>
              <a:off x="3168" y="1920"/>
              <a:ext cx="2004" cy="2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Times New Roman" pitchFamily="18" charset="0"/>
                </a:rPr>
                <a:t>Scelte mutualmente esclusive</a:t>
              </a:r>
            </a:p>
          </p:txBody>
        </p:sp>
        <p:sp>
          <p:nvSpPr>
            <p:cNvPr id="13327" name="Line 11"/>
            <p:cNvSpPr>
              <a:spLocks noChangeShapeType="1"/>
            </p:cNvSpPr>
            <p:nvPr/>
          </p:nvSpPr>
          <p:spPr bwMode="auto">
            <a:xfrm>
              <a:off x="1872" y="206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048000" y="36576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i="1">
                <a:latin typeface="Times New Roman" pitchFamily="18" charset="0"/>
              </a:rPr>
              <a:t>a d   e s e m p i o …. </a:t>
            </a:r>
          </a:p>
        </p:txBody>
      </p:sp>
      <p:grpSp>
        <p:nvGrpSpPr>
          <p:cNvPr id="15380" name="Group 20"/>
          <p:cNvGrpSpPr>
            <a:grpSpLocks/>
          </p:cNvGrpSpPr>
          <p:nvPr/>
        </p:nvGrpSpPr>
        <p:grpSpPr bwMode="auto">
          <a:xfrm>
            <a:off x="914400" y="4114800"/>
            <a:ext cx="7499350" cy="2246313"/>
            <a:chOff x="576" y="2592"/>
            <a:chExt cx="4724" cy="1415"/>
          </a:xfrm>
        </p:grpSpPr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3136" y="2592"/>
              <a:ext cx="2164" cy="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i="1">
                  <a:latin typeface="Times New Roman" pitchFamily="18" charset="0"/>
                </a:rPr>
                <a:t>Risparmio  - consumo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000" i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i="1">
                  <a:latin typeface="Times New Roman" pitchFamily="18" charset="0"/>
                </a:rPr>
                <a:t>Ozio  -  studio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000" i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i="1">
                  <a:latin typeface="Times New Roman" pitchFamily="18" charset="0"/>
                </a:rPr>
                <a:t>Sicurezza – libertà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000" i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i="1">
                  <a:latin typeface="Times New Roman" pitchFamily="18" charset="0"/>
                </a:rPr>
                <a:t>Ambiente pulito - inquinamento</a:t>
              </a:r>
            </a:p>
          </p:txBody>
        </p:sp>
        <p:sp>
          <p:nvSpPr>
            <p:cNvPr id="13320" name="Text Box 12"/>
            <p:cNvSpPr txBox="1">
              <a:spLocks noChangeArrowheads="1"/>
            </p:cNvSpPr>
            <p:nvPr/>
          </p:nvSpPr>
          <p:spPr bwMode="auto">
            <a:xfrm>
              <a:off x="576" y="2592"/>
              <a:ext cx="1594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i="1">
                  <a:latin typeface="Times New Roman" pitchFamily="18" charset="0"/>
                </a:rPr>
                <a:t>Reddito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000" i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i="1">
                  <a:latin typeface="Times New Roman" pitchFamily="18" charset="0"/>
                </a:rPr>
                <a:t>Tempo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000" i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i="1">
                  <a:latin typeface="Times New Roman" pitchFamily="18" charset="0"/>
                </a:rPr>
                <a:t>Ordinamento giuridico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000" i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i="1">
                  <a:latin typeface="Times New Roman" pitchFamily="18" charset="0"/>
                </a:rPr>
                <a:t>Sistema produttivo</a:t>
              </a:r>
            </a:p>
          </p:txBody>
        </p:sp>
        <p:sp>
          <p:nvSpPr>
            <p:cNvPr id="13321" name="Line 14"/>
            <p:cNvSpPr>
              <a:spLocks noChangeShapeType="1"/>
            </p:cNvSpPr>
            <p:nvPr/>
          </p:nvSpPr>
          <p:spPr bwMode="auto">
            <a:xfrm>
              <a:off x="1776" y="2736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3322" name="Line 15"/>
            <p:cNvSpPr>
              <a:spLocks noChangeShapeType="1"/>
            </p:cNvSpPr>
            <p:nvPr/>
          </p:nvSpPr>
          <p:spPr bwMode="auto">
            <a:xfrm>
              <a:off x="1776" y="312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3323" name="Line 16"/>
            <p:cNvSpPr>
              <a:spLocks noChangeShapeType="1"/>
            </p:cNvSpPr>
            <p:nvPr/>
          </p:nvSpPr>
          <p:spPr bwMode="auto">
            <a:xfrm>
              <a:off x="2256" y="3504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3324" name="Line 17"/>
            <p:cNvSpPr>
              <a:spLocks noChangeShapeType="1"/>
            </p:cNvSpPr>
            <p:nvPr/>
          </p:nvSpPr>
          <p:spPr bwMode="auto">
            <a:xfrm>
              <a:off x="2208" y="3888"/>
              <a:ext cx="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8" name="Group 14"/>
          <p:cNvGrpSpPr>
            <a:grpSpLocks/>
          </p:cNvGrpSpPr>
          <p:nvPr/>
        </p:nvGrpSpPr>
        <p:grpSpPr bwMode="auto">
          <a:xfrm>
            <a:off x="533400" y="3041650"/>
            <a:ext cx="8610600" cy="403225"/>
            <a:chOff x="336" y="1916"/>
            <a:chExt cx="5424" cy="254"/>
          </a:xfrm>
        </p:grpSpPr>
        <p:sp>
          <p:nvSpPr>
            <p:cNvPr id="14347" name="Text Box 3"/>
            <p:cNvSpPr txBox="1">
              <a:spLocks noChangeArrowheads="1"/>
            </p:cNvSpPr>
            <p:nvPr/>
          </p:nvSpPr>
          <p:spPr bwMode="auto">
            <a:xfrm>
              <a:off x="336" y="1920"/>
              <a:ext cx="2004" cy="2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Times New Roman" pitchFamily="18" charset="0"/>
                </a:rPr>
                <a:t>Scelte mutualmente esclusive</a:t>
              </a:r>
            </a:p>
          </p:txBody>
        </p:sp>
        <p:sp>
          <p:nvSpPr>
            <p:cNvPr id="14348" name="Text Box 4"/>
            <p:cNvSpPr txBox="1">
              <a:spLocks noChangeArrowheads="1"/>
            </p:cNvSpPr>
            <p:nvPr/>
          </p:nvSpPr>
          <p:spPr bwMode="auto">
            <a:xfrm>
              <a:off x="3170" y="1916"/>
              <a:ext cx="2590" cy="25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Times New Roman" pitchFamily="18" charset="0"/>
                </a:rPr>
                <a:t>Costo opportunità o Costo Economico</a:t>
              </a:r>
            </a:p>
          </p:txBody>
        </p:sp>
        <p:sp>
          <p:nvSpPr>
            <p:cNvPr id="14349" name="Line 5"/>
            <p:cNvSpPr>
              <a:spLocks noChangeShapeType="1"/>
            </p:cNvSpPr>
            <p:nvPr/>
          </p:nvSpPr>
          <p:spPr bwMode="auto">
            <a:xfrm>
              <a:off x="2544" y="2064"/>
              <a:ext cx="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219200" y="1600200"/>
            <a:ext cx="6683375" cy="787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itchFamily="18" charset="0"/>
              </a:rPr>
              <a:t># 2 </a:t>
            </a:r>
            <a:r>
              <a:rPr lang="it-IT" altLang="it-IT" sz="2000">
                <a:latin typeface="Bookman Old Style" pitchFamily="18" charset="0"/>
              </a:rPr>
              <a:t>Il </a:t>
            </a:r>
            <a:r>
              <a:rPr lang="it-IT" altLang="it-IT" sz="2000" u="sng">
                <a:latin typeface="Bookman Old Style" pitchFamily="18" charset="0"/>
              </a:rPr>
              <a:t>costo</a:t>
            </a:r>
            <a:r>
              <a:rPr lang="it-IT" altLang="it-IT" sz="2000">
                <a:latin typeface="Bookman Old Style" pitchFamily="18" charset="0"/>
              </a:rPr>
              <a:t> di qualcosa è ciò a cui si deve rinunciare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Bookman Old Style" pitchFamily="18" charset="0"/>
              </a:rPr>
              <a:t>      per ottenerla</a:t>
            </a:r>
            <a:endParaRPr lang="it-IT" altLang="it-IT" sz="2400">
              <a:latin typeface="Bookman Old Style" pitchFamily="18" charset="0"/>
            </a:endParaRPr>
          </a:p>
        </p:txBody>
      </p: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1295400" y="381000"/>
            <a:ext cx="1998663" cy="1295400"/>
            <a:chOff x="816" y="240"/>
            <a:chExt cx="1259" cy="816"/>
          </a:xfrm>
        </p:grpSpPr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816" y="240"/>
              <a:ext cx="12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u="sng">
                  <a:latin typeface="Times New Roman" pitchFamily="18" charset="0"/>
                </a:rPr>
                <a:t>Scelte alternative</a:t>
              </a:r>
              <a:r>
                <a:rPr lang="it-IT" altLang="it-IT" sz="2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4346" name="Line 8"/>
            <p:cNvSpPr>
              <a:spLocks noChangeShapeType="1"/>
            </p:cNvSpPr>
            <p:nvPr/>
          </p:nvSpPr>
          <p:spPr bwMode="auto">
            <a:xfrm>
              <a:off x="1440" y="4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200400" y="3657600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i="1">
                <a:latin typeface="Times New Roman" pitchFamily="18" charset="0"/>
              </a:rPr>
              <a:t>a  che cosa hai rinunciato? </a:t>
            </a:r>
          </a:p>
        </p:txBody>
      </p: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925513" y="4114800"/>
            <a:ext cx="6546850" cy="2225675"/>
            <a:chOff x="583" y="2592"/>
            <a:chExt cx="4124" cy="1402"/>
          </a:xfrm>
        </p:grpSpPr>
        <p:sp>
          <p:nvSpPr>
            <p:cNvPr id="14343" name="Text Box 11"/>
            <p:cNvSpPr txBox="1">
              <a:spLocks noChangeArrowheads="1"/>
            </p:cNvSpPr>
            <p:nvPr/>
          </p:nvSpPr>
          <p:spPr bwMode="auto">
            <a:xfrm>
              <a:off x="583" y="2592"/>
              <a:ext cx="1581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i="1">
                  <a:latin typeface="Times New Roman" pitchFamily="18" charset="0"/>
                </a:rPr>
                <a:t>1 </a:t>
              </a:r>
              <a:r>
                <a:rPr lang="it-IT" altLang="it-IT" sz="2000" i="1">
                  <a:latin typeface="Times New Roman" pitchFamily="18" charset="0"/>
                  <a:cs typeface="Times New Roman" pitchFamily="18" charset="0"/>
                </a:rPr>
                <a:t>€ risparmiato</a:t>
              </a:r>
              <a:endParaRPr lang="it-IT" altLang="it-IT" sz="2000" i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000" i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i="1">
                  <a:latin typeface="Times New Roman" pitchFamily="18" charset="0"/>
                </a:rPr>
                <a:t>Un’ora di lavoro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000" i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i="1">
                  <a:latin typeface="Times New Roman" pitchFamily="18" charset="0"/>
                </a:rPr>
                <a:t>Un invito a cena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000" i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i="1">
                  <a:latin typeface="Times New Roman" pitchFamily="18" charset="0"/>
                </a:rPr>
                <a:t>Un anno di fuori corso</a:t>
              </a:r>
            </a:p>
          </p:txBody>
        </p:sp>
        <p:sp>
          <p:nvSpPr>
            <p:cNvPr id="14344" name="Text Box 12"/>
            <p:cNvSpPr txBox="1">
              <a:spLocks noChangeArrowheads="1"/>
            </p:cNvSpPr>
            <p:nvPr/>
          </p:nvSpPr>
          <p:spPr bwMode="auto">
            <a:xfrm>
              <a:off x="3414" y="2592"/>
              <a:ext cx="1293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i="1">
                  <a:latin typeface="Times New Roman" pitchFamily="18" charset="0"/>
                </a:rPr>
                <a:t>1 </a:t>
              </a:r>
              <a:r>
                <a:rPr lang="it-IT" altLang="it-IT" sz="2000" i="1">
                  <a:latin typeface="Times New Roman" pitchFamily="18" charset="0"/>
                  <a:cs typeface="Times New Roman" pitchFamily="18" charset="0"/>
                </a:rPr>
                <a:t>€ non consumo</a:t>
              </a:r>
              <a:endParaRPr lang="it-IT" altLang="it-IT" sz="2000" i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000" i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i="1">
                  <a:latin typeface="Times New Roman" pitchFamily="18" charset="0"/>
                </a:rPr>
                <a:t>Un’ora di svago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000" i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i="1">
                  <a:latin typeface="Times New Roman" pitchFamily="18" charset="0"/>
                </a:rPr>
                <a:t>Leggere un libro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000" i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i="1">
                  <a:latin typeface="Times New Roman" pitchFamily="18" charset="0"/>
                </a:rPr>
                <a:t>Un anno di lavoro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66800" y="357188"/>
            <a:ext cx="65278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>
                <a:solidFill>
                  <a:srgbClr val="C00000"/>
                </a:solidFill>
                <a:latin typeface="Times New Roman" pitchFamily="18" charset="0"/>
              </a:rPr>
              <a:t>Domande da compito</a:t>
            </a:r>
            <a:r>
              <a:rPr lang="it-IT" altLang="it-IT" sz="2000">
                <a:latin typeface="Times New Roman" pitchFamily="18" charset="0"/>
              </a:rPr>
              <a:t>….</a:t>
            </a:r>
            <a:r>
              <a:rPr lang="it-IT" altLang="it-IT" sz="2000">
                <a:solidFill>
                  <a:srgbClr val="0070C0"/>
                </a:solidFill>
                <a:latin typeface="Times New Roman" pitchFamily="18" charset="0"/>
              </a:rPr>
              <a:t>usate il concetto di </a:t>
            </a:r>
            <a:r>
              <a:rPr lang="it-IT" altLang="it-IT" sz="2000" u="sng">
                <a:solidFill>
                  <a:srgbClr val="0070C0"/>
                </a:solidFill>
                <a:latin typeface="Times New Roman" pitchFamily="18" charset="0"/>
              </a:rPr>
              <a:t>costo opportunità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70C0"/>
                </a:solidFill>
                <a:latin typeface="Times New Roman" pitchFamily="18" charset="0"/>
              </a:rPr>
              <a:t>Per spiegare le seguenti affermazioni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173163" y="1092200"/>
            <a:ext cx="6313487" cy="57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1)</a:t>
            </a:r>
            <a:r>
              <a:rPr lang="it-IT" altLang="it-IT" sz="1600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Quando il mercato del lavoro è fiacco il numero degli iscritti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altLang="it-IT" sz="1600" dirty="0" err="1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all’universita</a:t>
            </a:r>
            <a:r>
              <a:rPr lang="it-IT" altLang="it-IT" sz="1600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’</a:t>
            </a:r>
            <a:r>
              <a:rPr lang="it-IT" altLang="it-IT" sz="1600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altLang="it-IT" sz="16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aumenta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600" dirty="0" smtClean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b="1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2)</a:t>
            </a:r>
            <a:r>
              <a:rPr lang="it-IT" altLang="it-IT" sz="16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Perché le donne hanno un tasso di partecipazione al mercato del lavoro più basso degli uomini?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600" dirty="0" smtClean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b="1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3)</a:t>
            </a:r>
            <a:r>
              <a:rPr lang="it-IT" altLang="it-IT" sz="16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Quale è il costo economico di un panino che costa 5 euro?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600" dirty="0" smtClean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4) </a:t>
            </a:r>
            <a:r>
              <a:rPr lang="it-IT" altLang="it-IT" sz="1600" dirty="0" err="1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Perchè</a:t>
            </a:r>
            <a:r>
              <a:rPr lang="it-IT" altLang="it-IT" sz="16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 calciatori famosi non fanno l’università?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it-IT" altLang="it-IT" sz="1600" dirty="0" smtClean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5) Sei invitato a cena fuori. Quale è il costo economico?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it-IT" altLang="it-IT" sz="1600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6) Tizio vive nella casa si proprietà. Poiché non paga l’affitto la casa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è gratis. Perché questa affermazione non è vera?</a:t>
            </a:r>
          </a:p>
          <a:p>
            <a:pPr marL="342900" indent="-342900" eaLnBrk="1" hangingPunct="1">
              <a:spcBef>
                <a:spcPct val="0"/>
              </a:spcBef>
              <a:buFont typeface="Arial" charset="0"/>
              <a:buAutoNum type="arabicParenR" startAt="4"/>
              <a:defRPr/>
            </a:pPr>
            <a:endParaRPr lang="it-IT" altLang="it-IT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7) Cosa non va in uno slogan elettorale che promette più libertà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più sicurezza?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8) Quale è il costo economico di un anno di fuori corso?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05000" y="533400"/>
            <a:ext cx="554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Arial Narrow" pitchFamily="34" charset="0"/>
              </a:rPr>
              <a:t>Che cosa abbiamo lasciato sullo sfondo e non ancora discusso</a:t>
            </a:r>
            <a:r>
              <a:rPr lang="it-IT" altLang="it-IT" sz="2000" i="1">
                <a:latin typeface="Arial Narrow" pitchFamily="34" charset="0"/>
              </a:rPr>
              <a:t>?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057400" y="1219200"/>
            <a:ext cx="315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(i)   I soggetti hanno obiettivi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90800" y="1676400"/>
            <a:ext cx="52578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>
                <a:latin typeface="Times New Roman" pitchFamily="18" charset="0"/>
              </a:rPr>
              <a:t> </a:t>
            </a:r>
            <a:r>
              <a:rPr lang="it-IT" altLang="it-IT" sz="1800" i="1">
                <a:latin typeface="Times New Roman" pitchFamily="18" charset="0"/>
              </a:rPr>
              <a:t>Massimizzare il benessere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800" i="1">
                <a:latin typeface="Times New Roman" pitchFamily="18" charset="0"/>
              </a:rPr>
              <a:t> Miniminizzare la fatica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800" i="1">
                <a:latin typeface="Times New Roman" pitchFamily="18" charset="0"/>
              </a:rPr>
              <a:t> Massimizzare le chances di essere assunto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800" i="1">
                <a:latin typeface="Times New Roman" pitchFamily="18" charset="0"/>
              </a:rPr>
              <a:t> Miniminizzare la probabilità di andare in galera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800" i="1">
                <a:latin typeface="Times New Roman" pitchFamily="18" charset="0"/>
              </a:rPr>
              <a:t> Massimizzare il profitto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057400" y="4114800"/>
            <a:ext cx="5568950" cy="1035050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Dato un obbiettivo e un insieme di scelte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alternative (costose) in che modo i soggetti decidono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la cosa migliore da fare?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981200" y="3449638"/>
            <a:ext cx="1071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Arial Narrow" pitchFamily="34" charset="0"/>
              </a:rPr>
              <a:t>Quindi 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nimBg="1" autoUpdateAnimBg="0"/>
      <p:bldP spid="1843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0" y="685800"/>
            <a:ext cx="4016375" cy="482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itchFamily="18" charset="0"/>
              </a:rPr>
              <a:t># 3</a:t>
            </a:r>
            <a:r>
              <a:rPr lang="it-IT" altLang="it-IT" sz="2000">
                <a:latin typeface="Bookman Old Style" pitchFamily="18" charset="0"/>
              </a:rPr>
              <a:t> Gli individui sono razionali</a:t>
            </a:r>
            <a:endParaRPr lang="it-IT" altLang="it-IT" sz="2400">
              <a:latin typeface="Bookman Old Style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2209800"/>
            <a:ext cx="8350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La razionalità non è intesa come l’esito di un processo controllato e consapevole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(</a:t>
            </a:r>
            <a:r>
              <a:rPr lang="it-IT" altLang="it-IT" sz="2000" i="1">
                <a:latin typeface="Times New Roman" pitchFamily="18" charset="0"/>
              </a:rPr>
              <a:t>l’evoluzione in natura seleziona comportamenti mediamente razionali</a:t>
            </a:r>
            <a:r>
              <a:rPr lang="it-IT" altLang="it-IT" sz="2000">
                <a:latin typeface="Times New Roman" pitchFamily="18" charset="0"/>
              </a:rPr>
              <a:t>)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9600" y="3200400"/>
            <a:ext cx="8140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La razionalità non è necessariamente generata da un processo logico deduttivo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(</a:t>
            </a:r>
            <a:r>
              <a:rPr lang="it-IT" altLang="it-IT" sz="2000" i="1">
                <a:latin typeface="Times New Roman" pitchFamily="18" charset="0"/>
              </a:rPr>
              <a:t>è possibile individuare la scelta ottimale per tentativi</a:t>
            </a:r>
            <a:r>
              <a:rPr lang="it-IT" altLang="it-IT" sz="2000">
                <a:latin typeface="Times New Roman" pitchFamily="18" charset="0"/>
              </a:rPr>
              <a:t>)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09600" y="4292600"/>
            <a:ext cx="7073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L’assunto di razionalità non implica alcun giudizio di valore morale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(</a:t>
            </a:r>
            <a:r>
              <a:rPr lang="it-IT" altLang="it-IT" sz="2000" i="1">
                <a:latin typeface="Times New Roman" pitchFamily="18" charset="0"/>
              </a:rPr>
              <a:t>non è né “buona” né “cattiva”)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438400" y="457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sng">
                <a:latin typeface="Monotype Corsiva" pitchFamily="66" charset="0"/>
              </a:rPr>
              <a:t>è   giustificata  l’ipotesi  di  razionalità ?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828800" y="4191000"/>
            <a:ext cx="5740400" cy="1031875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Times New Roman" pitchFamily="18" charset="0"/>
              </a:rPr>
              <a:t>Giust. #1</a:t>
            </a:r>
            <a:r>
              <a:rPr lang="it-IT" altLang="it-IT" sz="2000">
                <a:latin typeface="Times New Roman" pitchFamily="18" charset="0"/>
              </a:rPr>
              <a:t>  </a:t>
            </a:r>
            <a:r>
              <a:rPr lang="it-IT" altLang="it-IT" sz="2000">
                <a:latin typeface="Monotype Corsiva" pitchFamily="66" charset="0"/>
              </a:rPr>
              <a:t>Il comportamento medio o rappresentativo di una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Monotype Corsiva" pitchFamily="66" charset="0"/>
              </a:rPr>
              <a:t>Popolazione sufficientemente estesa è statisticamente privo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Monotype Corsiva" pitchFamily="66" charset="0"/>
              </a:rPr>
              <a:t>di errori.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057400" y="1752600"/>
            <a:ext cx="5216525" cy="1320800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>
                <a:latin typeface="Times New Roman" pitchFamily="18" charset="0"/>
              </a:rPr>
              <a:t> il comportamento dei singoli è viziato da errori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>
                <a:latin typeface="Times New Roman" pitchFamily="18" charset="0"/>
              </a:rPr>
              <a:t> gli errori per loro natura sono casuali con media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  nulla  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4572000" y="31242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i="1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20484" grpId="0" animBg="1" autoUpdateAnimBg="0"/>
      <p:bldP spid="204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6113463" cy="1930400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>
                <a:latin typeface="Times New Roman" pitchFamily="18" charset="0"/>
              </a:rPr>
              <a:t> gli individui sono eterogenei e la performance dell’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insieme (società, branco, istituzione …) dipende dalla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distribuzione dei ruoli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>
                <a:latin typeface="Times New Roman" pitchFamily="18" charset="0"/>
              </a:rPr>
              <a:t> se l’insieme ha come obbiettivo i progresso e la propria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perpetuazione  i ruoli non possono essere distribuiti a caso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4495800" y="28194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i="1">
              <a:latin typeface="Bookman Old Style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828800" y="4191000"/>
            <a:ext cx="5910263" cy="1031875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Times New Roman" pitchFamily="18" charset="0"/>
              </a:rPr>
              <a:t>Giust. #2</a:t>
            </a:r>
            <a:r>
              <a:rPr lang="it-IT" altLang="it-IT" sz="2000">
                <a:latin typeface="Times New Roman" pitchFamily="18" charset="0"/>
              </a:rPr>
              <a:t>  </a:t>
            </a:r>
            <a:r>
              <a:rPr lang="it-IT" altLang="it-IT" sz="2000">
                <a:latin typeface="Monotype Corsiva" pitchFamily="66" charset="0"/>
              </a:rPr>
              <a:t>Modelli che si basano sull’assunto di razionalità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Monotype Corsiva" pitchFamily="66" charset="0"/>
              </a:rPr>
              <a:t>analizzano il comportamento di persono che sono state scelte per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Monotype Corsiva" pitchFamily="66" charset="0"/>
              </a:rPr>
              <a:t>il  ruolo che stanno giocando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533400"/>
            <a:ext cx="4038600" cy="6096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t-IT" altLang="it-IT" smtClean="0"/>
              <a:t>	</a:t>
            </a:r>
            <a:r>
              <a:rPr lang="it-IT" altLang="it-IT" sz="2000" b="1" u="sng" smtClean="0"/>
              <a:t>Struttura   del   Corso</a:t>
            </a: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2879725" y="574675"/>
            <a:ext cx="336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2879725" y="1447800"/>
            <a:ext cx="3200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u="sng" dirty="0">
                <a:latin typeface="Times New Roman" pitchFamily="18" charset="0"/>
              </a:rPr>
              <a:t>I Modulo: Microeconomia</a:t>
            </a:r>
            <a:r>
              <a:rPr lang="it-IT" altLang="it-IT" sz="2000" dirty="0">
                <a:latin typeface="Times New Roman" pitchFamily="18" charset="0"/>
              </a:rPr>
              <a:t> (analisi </a:t>
            </a:r>
            <a:r>
              <a:rPr lang="it-IT" altLang="it-IT" sz="2000" dirty="0" smtClean="0">
                <a:latin typeface="Times New Roman" pitchFamily="18" charset="0"/>
              </a:rPr>
              <a:t>delle scelte individuali e dell’interazione </a:t>
            </a:r>
            <a:r>
              <a:rPr lang="it-IT" altLang="it-IT" sz="2000" dirty="0">
                <a:latin typeface="Times New Roman" pitchFamily="18" charset="0"/>
              </a:rPr>
              <a:t>tra soggetti all’interno di un singolo mercato)</a:t>
            </a:r>
            <a:endParaRPr lang="it-IT" altLang="it-IT" sz="1800" dirty="0">
              <a:latin typeface="Times New Roman" pitchFamily="18" charset="0"/>
            </a:endParaRP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2982566" y="3096161"/>
            <a:ext cx="348366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u="sng" dirty="0">
                <a:latin typeface="Times New Roman" pitchFamily="18" charset="0"/>
              </a:rPr>
              <a:t>II Modulo: Macroeconomia</a:t>
            </a:r>
            <a:r>
              <a:rPr lang="it-IT" altLang="it-IT" sz="2000" dirty="0">
                <a:latin typeface="Times New Roman" pitchFamily="18" charset="0"/>
              </a:rPr>
              <a:t> (analisi </a:t>
            </a:r>
            <a:r>
              <a:rPr lang="it-IT" altLang="it-IT" sz="2000" dirty="0" smtClean="0">
                <a:latin typeface="Times New Roman" pitchFamily="18" charset="0"/>
              </a:rPr>
              <a:t>dei meccanismi alla base del funzionamento di un </a:t>
            </a:r>
            <a:r>
              <a:rPr lang="it-IT" altLang="it-IT" sz="2000" dirty="0">
                <a:latin typeface="Times New Roman" pitchFamily="18" charset="0"/>
              </a:rPr>
              <a:t>sistema  </a:t>
            </a:r>
            <a:r>
              <a:rPr lang="it-IT" altLang="it-IT" sz="2000" dirty="0" smtClean="0">
                <a:latin typeface="Times New Roman" pitchFamily="18" charset="0"/>
              </a:rPr>
              <a:t>economico nel suo complesso)</a:t>
            </a:r>
            <a:endParaRPr lang="it-IT" altLang="it-IT" sz="1800" dirty="0">
              <a:latin typeface="Times New Roman" pitchFamily="18" charset="0"/>
            </a:endParaRPr>
          </a:p>
        </p:txBody>
      </p:sp>
      <p:sp>
        <p:nvSpPr>
          <p:cNvPr id="3078" name="Text Box 16"/>
          <p:cNvSpPr txBox="1">
            <a:spLocks noChangeArrowheads="1"/>
          </p:cNvSpPr>
          <p:nvPr/>
        </p:nvSpPr>
        <p:spPr bwMode="auto">
          <a:xfrm>
            <a:off x="1600200" y="5043257"/>
            <a:ext cx="5602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Times New Roman" pitchFamily="18" charset="0"/>
              </a:rPr>
              <a:t>Testo di riferimento del corso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600" dirty="0">
                <a:latin typeface="Times New Roman" pitchFamily="18" charset="0"/>
              </a:rPr>
              <a:t> </a:t>
            </a:r>
            <a:r>
              <a:rPr lang="it-IT" altLang="it-IT" sz="1600" dirty="0" err="1">
                <a:latin typeface="Times New Roman" pitchFamily="18" charset="0"/>
              </a:rPr>
              <a:t>T.Cowen</a:t>
            </a:r>
            <a:r>
              <a:rPr lang="it-IT" altLang="it-IT" sz="1600" dirty="0">
                <a:latin typeface="Times New Roman" pitchFamily="18" charset="0"/>
              </a:rPr>
              <a:t>, A. </a:t>
            </a:r>
            <a:r>
              <a:rPr lang="it-IT" altLang="it-IT" sz="1600" dirty="0" err="1">
                <a:latin typeface="Times New Roman" pitchFamily="18" charset="0"/>
              </a:rPr>
              <a:t>Tabarrok</a:t>
            </a:r>
            <a:r>
              <a:rPr lang="it-IT" altLang="it-IT" sz="1600" dirty="0">
                <a:latin typeface="Times New Roman" pitchFamily="18" charset="0"/>
              </a:rPr>
              <a:t>, “Principi di Economia”, Zanichelli, 2011</a:t>
            </a:r>
            <a:endParaRPr lang="it-IT" altLang="it-IT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676400" y="457200"/>
            <a:ext cx="6369050" cy="2844800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>
                <a:latin typeface="Times New Roman" pitchFamily="18" charset="0"/>
              </a:rPr>
              <a:t>come è possibile catturare un serial killer se non si riesce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a prevedere le sue mosse?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>
                <a:latin typeface="Times New Roman" pitchFamily="18" charset="0"/>
              </a:rPr>
              <a:t>come  è possibile ridurre la disoccupazione giovanile 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non è possibile prevedere in che modo le imprese potrebbero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reagire a diversi provvedimenti?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000">
                <a:latin typeface="Times New Roman" pitchFamily="18" charset="0"/>
              </a:rPr>
              <a:t> quale ordinamento giuridico o patto sociale si potrebbe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immaginare assumendo che gli individui siano irrazionali?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4495800" y="33528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i="1">
              <a:latin typeface="Bookman Old Style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09800" y="4419600"/>
            <a:ext cx="5413375" cy="101600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Times New Roman" pitchFamily="18" charset="0"/>
              </a:rPr>
              <a:t>Giust. #3</a:t>
            </a:r>
            <a:r>
              <a:rPr lang="it-IT" altLang="it-IT" sz="2000">
                <a:latin typeface="Times New Roman" pitchFamily="18" charset="0"/>
              </a:rPr>
              <a:t>  </a:t>
            </a:r>
            <a:r>
              <a:rPr lang="it-IT" altLang="it-IT" sz="2000">
                <a:latin typeface="Monotype Corsiva" pitchFamily="66" charset="0"/>
              </a:rPr>
              <a:t>Se un modello o teoria ambisce ad avere valore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Monotype Corsiva" pitchFamily="66" charset="0"/>
              </a:rPr>
              <a:t>predittivo (oltre che descrittivo) allora non c’è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Monotype Corsiva" pitchFamily="66" charset="0"/>
              </a:rPr>
              <a:t>alternativa all’ipotesi di razionalità.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362200" y="457200"/>
            <a:ext cx="465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itchFamily="18" charset="0"/>
              </a:rPr>
              <a:t>H O M O     O E C O N O M IC U S</a:t>
            </a:r>
          </a:p>
        </p:txBody>
      </p:sp>
      <p:grpSp>
        <p:nvGrpSpPr>
          <p:cNvPr id="23561" name="Group 9"/>
          <p:cNvGrpSpPr>
            <a:grpSpLocks/>
          </p:cNvGrpSpPr>
          <p:nvPr/>
        </p:nvGrpSpPr>
        <p:grpSpPr bwMode="auto">
          <a:xfrm>
            <a:off x="2286000" y="914400"/>
            <a:ext cx="4800600" cy="1143000"/>
            <a:chOff x="1440" y="576"/>
            <a:chExt cx="3024" cy="720"/>
          </a:xfrm>
        </p:grpSpPr>
        <p:sp>
          <p:nvSpPr>
            <p:cNvPr id="21512" name="Line 6"/>
            <p:cNvSpPr>
              <a:spLocks noChangeShapeType="1"/>
            </p:cNvSpPr>
            <p:nvPr/>
          </p:nvSpPr>
          <p:spPr bwMode="auto">
            <a:xfrm flipH="1">
              <a:off x="1440" y="576"/>
              <a:ext cx="139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21513" name="Line 7"/>
            <p:cNvSpPr>
              <a:spLocks noChangeShapeType="1"/>
            </p:cNvSpPr>
            <p:nvPr/>
          </p:nvSpPr>
          <p:spPr bwMode="auto">
            <a:xfrm>
              <a:off x="2976" y="576"/>
              <a:ext cx="148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843213" y="4851400"/>
            <a:ext cx="4037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Quale obbiettivo? Egoista o altruista?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44" y="2148493"/>
            <a:ext cx="1931987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84" y="2148493"/>
            <a:ext cx="256063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2584450"/>
            <a:ext cx="9747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47813" y="981075"/>
            <a:ext cx="59436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 u="sng" dirty="0">
                <a:latin typeface="Times New Roman" pitchFamily="18" charset="0"/>
              </a:rPr>
              <a:t>Homo oeconomicus</a:t>
            </a:r>
            <a:r>
              <a:rPr lang="it-IT" altLang="it-IT" sz="2000" u="sng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u="sng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Times New Roman" pitchFamily="18" charset="0"/>
              </a:rPr>
              <a:t>È un soggetto rappresentativo di un data popolazione dotato di un obbiettivo riconoscibile dall’esterno e prevalentemente legato al perseguimento di del proprio benessere personale (egoismo), che percepisce i vincoli rilevanti per le sue decisioni e riesce ad elaborare le informazioni disponibili in modo tale da individuare  i costi e benefici associati alle alternative disponibili, individuando quella più efficiente, ovvero quella che più di ogni altra soddisfa il suo obbiettivo.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4063" y="4797152"/>
            <a:ext cx="7416800" cy="1066800"/>
            <a:chOff x="686" y="2784"/>
            <a:chExt cx="4672" cy="672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686" y="3097"/>
              <a:ext cx="17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latin typeface="Times New Roman" pitchFamily="18" charset="0"/>
                </a:rPr>
                <a:t>Razionalità del singolo</a:t>
              </a: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168" y="3072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latin typeface="Times New Roman" pitchFamily="18" charset="0"/>
                </a:rPr>
                <a:t>Razionalità del gruppo</a:t>
              </a: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2496" y="3072"/>
              <a:ext cx="615" cy="3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2 w 21600"/>
                <a:gd name="T13" fmla="*/ 5435 h 21600"/>
                <a:gd name="T14" fmla="*/ 18896 w 21600"/>
                <a:gd name="T15" fmla="*/ 162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992" y="2784"/>
              <a:ext cx="366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t-IT" sz="2000" kern="10"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solidFill>
                    <a:schemeClr val="accent1"/>
                  </a:solidFill>
                  <a:latin typeface="Arial Black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609600"/>
            <a:ext cx="7553325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219200" y="3886200"/>
            <a:ext cx="6884988" cy="13208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Se il soggetto ha l’obbiettivo di massimizzare il proprio benessere ed è razionale, allocherà queste risorse verso l’utilizzo più produttivo, cioè quello che promette il beneficio (</a:t>
            </a:r>
            <a:r>
              <a:rPr lang="it-IT" altLang="it-IT" sz="2000" i="1">
                <a:latin typeface="Times New Roman" pitchFamily="18" charset="0"/>
              </a:rPr>
              <a:t>B</a:t>
            </a:r>
            <a:r>
              <a:rPr lang="it-IT" altLang="it-IT" sz="2000">
                <a:latin typeface="Times New Roman" pitchFamily="18" charset="0"/>
              </a:rPr>
              <a:t>) atteso più alto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5374793">
            <a:off x="3733800" y="1295400"/>
            <a:ext cx="1219200" cy="1066800"/>
          </a:xfrm>
          <a:prstGeom prst="notchedRightArrow">
            <a:avLst>
              <a:gd name="adj1" fmla="val 37259"/>
              <a:gd name="adj2" fmla="val 37810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i="1">
              <a:latin typeface="Bookman Old Style" pitchFamily="18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066800" y="2667000"/>
            <a:ext cx="2657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Sabato pomeriggio al comizio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10 Euro in giornali e settimanali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953000" y="2667000"/>
            <a:ext cx="30908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Sabato pomeriggio in concessionarie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10 Euro in riviste di automobili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114800" y="251460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latin typeface="Arial" charset="0"/>
              </a:rPr>
              <a:t>?</a:t>
            </a:r>
          </a:p>
        </p:txBody>
      </p:sp>
      <p:sp>
        <p:nvSpPr>
          <p:cNvPr id="26636" name="Text Box 12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600200" y="457200"/>
            <a:ext cx="5826125" cy="7112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Individuare l’alternativa preferita comporta l’utilizzo di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risorse (tempo e reddito)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 autoUpdateAnimBg="0"/>
      <p:bldP spid="26632" grpId="0" animBg="1"/>
      <p:bldP spid="26633" grpId="0" autoUpdateAnimBg="0"/>
      <p:bldP spid="26634" grpId="0" autoUpdateAnimBg="0"/>
      <p:bldP spid="26635" grpId="0" autoUpdateAnimBg="0"/>
      <p:bldP spid="26636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508125" y="10810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latin typeface="Times New Roman" pitchFamily="18" charset="0"/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310063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i="1">
              <a:latin typeface="Bookman Old Style" pitchFamily="18" charset="0"/>
            </a:endParaRP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287655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i="1">
              <a:latin typeface="Bookman Old Style" pitchFamily="18" charset="0"/>
            </a:endParaRPr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1524000" y="533400"/>
          <a:ext cx="52435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6" name="Equation" r:id="rId3" imgW="3327400" imgH="241300" progId="Equation.3">
                  <p:embed/>
                </p:oleObj>
              </mc:Choice>
              <mc:Fallback>
                <p:oleObj name="Equation" r:id="rId3" imgW="33274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3400"/>
                        <a:ext cx="52435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2671763" y="2986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i="1">
              <a:latin typeface="Bookman Old Style" pitchFamily="18" charset="0"/>
            </a:endParaRPr>
          </a:p>
        </p:txBody>
      </p:sp>
      <p:sp>
        <p:nvSpPr>
          <p:cNvPr id="26631" name="Rectangle 14"/>
          <p:cNvSpPr>
            <a:spLocks noChangeArrowheads="1"/>
          </p:cNvSpPr>
          <p:nvPr/>
        </p:nvSpPr>
        <p:spPr bwMode="auto">
          <a:xfrm>
            <a:off x="4233863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i="1">
              <a:latin typeface="Bookman Old Style" pitchFamily="18" charset="0"/>
            </a:endParaRPr>
          </a:p>
        </p:txBody>
      </p:sp>
      <p:grpSp>
        <p:nvGrpSpPr>
          <p:cNvPr id="27663" name="Group 15"/>
          <p:cNvGrpSpPr>
            <a:grpSpLocks/>
          </p:cNvGrpSpPr>
          <p:nvPr/>
        </p:nvGrpSpPr>
        <p:grpSpPr bwMode="auto">
          <a:xfrm>
            <a:off x="1371600" y="3352800"/>
            <a:ext cx="6035675" cy="493713"/>
            <a:chOff x="566" y="2400"/>
            <a:chExt cx="3802" cy="311"/>
          </a:xfrm>
        </p:grpSpPr>
        <p:sp>
          <p:nvSpPr>
            <p:cNvPr id="26644" name="Text Box 11"/>
            <p:cNvSpPr txBox="1">
              <a:spLocks noChangeArrowheads="1"/>
            </p:cNvSpPr>
            <p:nvPr/>
          </p:nvSpPr>
          <p:spPr bwMode="auto">
            <a:xfrm>
              <a:off x="566" y="2409"/>
              <a:ext cx="30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Times New Roman" pitchFamily="18" charset="0"/>
                </a:rPr>
                <a:t>Se il N. di elettori è sufficientemente elevato  </a:t>
              </a:r>
            </a:p>
          </p:txBody>
        </p:sp>
        <p:graphicFrame>
          <p:nvGraphicFramePr>
            <p:cNvPr id="26645" name="Object 13"/>
            <p:cNvGraphicFramePr>
              <a:graphicFrameLocks noChangeAspect="1"/>
            </p:cNvGraphicFramePr>
            <p:nvPr/>
          </p:nvGraphicFramePr>
          <p:xfrm>
            <a:off x="3552" y="2400"/>
            <a:ext cx="816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7" r:id="rId5" imgW="672808" imgH="253890" progId="Equation.3">
                    <p:embed/>
                  </p:oleObj>
                </mc:Choice>
                <mc:Fallback>
                  <p:oleObj r:id="rId5" imgW="672808" imgH="25389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00"/>
                          <a:ext cx="816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33" name="Rectangle 17"/>
          <p:cNvSpPr>
            <a:spLocks noChangeArrowheads="1"/>
          </p:cNvSpPr>
          <p:nvPr/>
        </p:nvSpPr>
        <p:spPr bwMode="auto">
          <a:xfrm>
            <a:off x="4043363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i="1">
              <a:latin typeface="Bookman Old Style" pitchFamily="18" charset="0"/>
            </a:endParaRPr>
          </a:p>
        </p:txBody>
      </p:sp>
      <p:grpSp>
        <p:nvGrpSpPr>
          <p:cNvPr id="27667" name="Group 19"/>
          <p:cNvGrpSpPr>
            <a:grpSpLocks/>
          </p:cNvGrpSpPr>
          <p:nvPr/>
        </p:nvGrpSpPr>
        <p:grpSpPr bwMode="auto">
          <a:xfrm>
            <a:off x="3429000" y="4191000"/>
            <a:ext cx="2276475" cy="1143000"/>
            <a:chOff x="2112" y="2400"/>
            <a:chExt cx="1434" cy="720"/>
          </a:xfrm>
        </p:grpSpPr>
        <p:graphicFrame>
          <p:nvGraphicFramePr>
            <p:cNvPr id="26642" name="Object 16"/>
            <p:cNvGraphicFramePr>
              <a:graphicFrameLocks noChangeAspect="1"/>
            </p:cNvGraphicFramePr>
            <p:nvPr/>
          </p:nvGraphicFramePr>
          <p:xfrm>
            <a:off x="2112" y="2400"/>
            <a:ext cx="1434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8" r:id="rId7" imgW="1054100" imgH="241300" progId="Equation.3">
                    <p:embed/>
                  </p:oleObj>
                </mc:Choice>
                <mc:Fallback>
                  <p:oleObj r:id="rId7" imgW="1054100" imgH="2413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2400"/>
                          <a:ext cx="1434" cy="323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3" name="AutoShape 18"/>
            <p:cNvSpPr>
              <a:spLocks noChangeArrowheads="1"/>
            </p:cNvSpPr>
            <p:nvPr/>
          </p:nvSpPr>
          <p:spPr bwMode="auto">
            <a:xfrm>
              <a:off x="2688" y="2688"/>
              <a:ext cx="306" cy="432"/>
            </a:xfrm>
            <a:prstGeom prst="downArrow">
              <a:avLst>
                <a:gd name="adj1" fmla="val 50000"/>
                <a:gd name="adj2" fmla="val 35294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000" i="1">
                <a:latin typeface="Bookman Old Style" pitchFamily="18" charset="0"/>
              </a:endParaRPr>
            </a:p>
          </p:txBody>
        </p:sp>
      </p:grpSp>
      <p:sp>
        <p:nvSpPr>
          <p:cNvPr id="26635" name="Text Box 20"/>
          <p:cNvSpPr txBox="1">
            <a:spLocks noChangeArrowheads="1"/>
          </p:cNvSpPr>
          <p:nvPr/>
        </p:nvSpPr>
        <p:spPr bwMode="auto">
          <a:xfrm>
            <a:off x="2270125" y="5272088"/>
            <a:ext cx="420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latin typeface="Times New Roman" pitchFamily="18" charset="0"/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2667000" y="5486400"/>
            <a:ext cx="3881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ASTENSIONISMO   RAZIONALE</a:t>
            </a:r>
          </a:p>
        </p:txBody>
      </p:sp>
      <p:sp>
        <p:nvSpPr>
          <p:cNvPr id="26637" name="Rectangle 23"/>
          <p:cNvSpPr>
            <a:spLocks noChangeArrowheads="1"/>
          </p:cNvSpPr>
          <p:nvPr/>
        </p:nvSpPr>
        <p:spPr bwMode="auto">
          <a:xfrm>
            <a:off x="1852613" y="3109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i="1">
              <a:latin typeface="Bookman Old Style" pitchFamily="18" charset="0"/>
            </a:endParaRPr>
          </a:p>
        </p:txBody>
      </p:sp>
      <p:grpSp>
        <p:nvGrpSpPr>
          <p:cNvPr id="27675" name="Group 27"/>
          <p:cNvGrpSpPr>
            <a:grpSpLocks/>
          </p:cNvGrpSpPr>
          <p:nvPr/>
        </p:nvGrpSpPr>
        <p:grpSpPr bwMode="auto">
          <a:xfrm>
            <a:off x="838200" y="1219200"/>
            <a:ext cx="7620000" cy="1768475"/>
            <a:chOff x="528" y="768"/>
            <a:chExt cx="4800" cy="1114"/>
          </a:xfrm>
        </p:grpSpPr>
        <p:graphicFrame>
          <p:nvGraphicFramePr>
            <p:cNvPr id="26639" name="Object 24"/>
            <p:cNvGraphicFramePr>
              <a:graphicFrameLocks noChangeAspect="1"/>
            </p:cNvGraphicFramePr>
            <p:nvPr/>
          </p:nvGraphicFramePr>
          <p:xfrm>
            <a:off x="528" y="864"/>
            <a:ext cx="91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9" name="Equation" r:id="rId9" imgW="723586" imgH="241195" progId="Equation.3">
                    <p:embed/>
                  </p:oleObj>
                </mc:Choice>
                <mc:Fallback>
                  <p:oleObj name="Equation" r:id="rId9" imgW="723586" imgH="241195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864"/>
                          <a:ext cx="91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0" name="Text Box 25"/>
            <p:cNvSpPr txBox="1">
              <a:spLocks noChangeArrowheads="1"/>
            </p:cNvSpPr>
            <p:nvPr/>
          </p:nvSpPr>
          <p:spPr bwMode="auto">
            <a:xfrm>
              <a:off x="1488" y="864"/>
              <a:ext cx="2245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Times New Roman" pitchFamily="18" charset="0"/>
                </a:rPr>
                <a:t>Beneficio di essere governato dal politico preferito condizionato dal fatto che proprio il mio voto sia stato determinante per la sua elezione.</a:t>
              </a:r>
            </a:p>
          </p:txBody>
        </p:sp>
        <p:graphicFrame>
          <p:nvGraphicFramePr>
            <p:cNvPr id="26641" name="Object 26"/>
            <p:cNvGraphicFramePr>
              <a:graphicFrameLocks noChangeAspect="1"/>
            </p:cNvGraphicFramePr>
            <p:nvPr/>
          </p:nvGraphicFramePr>
          <p:xfrm>
            <a:off x="3696" y="768"/>
            <a:ext cx="1632" cy="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50" name="Equation" r:id="rId11" imgW="1435100" imgH="393700" progId="Equation.3">
                    <p:embed/>
                  </p:oleObj>
                </mc:Choice>
                <mc:Fallback>
                  <p:oleObj name="Equation" r:id="rId11" imgW="1435100" imgH="3937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768"/>
                          <a:ext cx="1632" cy="4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65125" y="166688"/>
            <a:ext cx="1389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Esempio #2</a:t>
            </a:r>
            <a:endParaRPr lang="it-IT" altLang="it-IT" sz="2000" b="1" u="sng">
              <a:latin typeface="Times New Roman" pitchFamily="18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7147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i="1">
              <a:latin typeface="Bookman Old Style" pitchFamily="18" charset="0"/>
            </a:endParaRP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519238" y="114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i="1">
              <a:latin typeface="Bookman Old Style" pitchFamily="18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828800" y="152400"/>
            <a:ext cx="2663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u="sng">
                <a:latin typeface="Times New Roman" pitchFamily="18" charset="0"/>
              </a:rPr>
              <a:t>E’ razionale disertare?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latin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775946"/>
            <a:ext cx="3491880" cy="334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685" y="267493"/>
            <a:ext cx="3133065" cy="359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005" y="1251749"/>
            <a:ext cx="106680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893" y="429309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133600" y="228600"/>
            <a:ext cx="4359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Condividere con il generale l’obbiettivo di vincere la guerra è sufficiente a incentivare comportamenti coerenti con tale obbiettivo?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57200" y="2438400"/>
            <a:ext cx="35052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Beneficio Atteso Netto(</a:t>
            </a:r>
            <a:r>
              <a:rPr lang="it-IT" altLang="it-IT" sz="2000" i="1">
                <a:latin typeface="Times New Roman" pitchFamily="18" charset="0"/>
              </a:rPr>
              <a:t>BA</a:t>
            </a:r>
            <a:r>
              <a:rPr lang="it-IT" altLang="it-IT" sz="2000" i="1" baseline="-25000">
                <a:latin typeface="Times New Roman" pitchFamily="18" charset="0"/>
              </a:rPr>
              <a:t>C</a:t>
            </a:r>
            <a:r>
              <a:rPr lang="it-IT" altLang="it-IT" sz="2000">
                <a:latin typeface="Times New Roman" pitchFamily="18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600" i="1">
                <a:latin typeface="Times New Roman" pitchFamily="18" charset="0"/>
              </a:rPr>
              <a:t>Beneficio della vittoria moltiplicato per la probabilità che sia proprio io a determinare l’esito finale della guerra meno il costo di morire moltiplicato per la probabilità di morire se combatto 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724400" y="2362200"/>
            <a:ext cx="35052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Beneficio Atteso Netto(</a:t>
            </a:r>
            <a:r>
              <a:rPr lang="it-IT" altLang="it-IT" sz="2000" i="1">
                <a:latin typeface="Times New Roman" pitchFamily="18" charset="0"/>
              </a:rPr>
              <a:t>BA</a:t>
            </a:r>
            <a:r>
              <a:rPr lang="it-IT" altLang="it-IT" sz="2000" i="1" baseline="-25000">
                <a:latin typeface="Times New Roman" pitchFamily="18" charset="0"/>
              </a:rPr>
              <a:t>S</a:t>
            </a:r>
            <a:r>
              <a:rPr lang="it-IT" altLang="it-IT" sz="2000">
                <a:latin typeface="Times New Roman" pitchFamily="18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600" i="1">
                <a:latin typeface="Times New Roman" pitchFamily="18" charset="0"/>
              </a:rPr>
              <a:t>Beneficio di rimanere vivo meno il costo di perdere la guerra moltiplicato per la probabilità che sia proprio la mia diserzione a determinare l’esito del conflitto</a:t>
            </a:r>
          </a:p>
        </p:txBody>
      </p:sp>
      <p:grpSp>
        <p:nvGrpSpPr>
          <p:cNvPr id="29714" name="Group 18"/>
          <p:cNvGrpSpPr>
            <a:grpSpLocks/>
          </p:cNvGrpSpPr>
          <p:nvPr/>
        </p:nvGrpSpPr>
        <p:grpSpPr bwMode="auto">
          <a:xfrm>
            <a:off x="2209800" y="1600200"/>
            <a:ext cx="4267200" cy="838200"/>
            <a:chOff x="1392" y="1008"/>
            <a:chExt cx="2688" cy="528"/>
          </a:xfrm>
        </p:grpSpPr>
        <p:grpSp>
          <p:nvGrpSpPr>
            <p:cNvPr id="28682" name="Group 6"/>
            <p:cNvGrpSpPr>
              <a:grpSpLocks/>
            </p:cNvGrpSpPr>
            <p:nvPr/>
          </p:nvGrpSpPr>
          <p:grpSpPr bwMode="auto">
            <a:xfrm>
              <a:off x="1584" y="1008"/>
              <a:ext cx="2270" cy="410"/>
              <a:chOff x="1536" y="1584"/>
              <a:chExt cx="2270" cy="410"/>
            </a:xfrm>
          </p:grpSpPr>
          <p:sp>
            <p:nvSpPr>
              <p:cNvPr id="28685" name="Text Box 3"/>
              <p:cNvSpPr txBox="1">
                <a:spLocks noChangeArrowheads="1"/>
              </p:cNvSpPr>
              <p:nvPr/>
            </p:nvSpPr>
            <p:spPr bwMode="auto">
              <a:xfrm>
                <a:off x="1536" y="1680"/>
                <a:ext cx="900" cy="19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400">
                    <a:latin typeface="Arial" charset="0"/>
                  </a:rPr>
                  <a:t>COMBATTERE</a:t>
                </a:r>
              </a:p>
            </p:txBody>
          </p:sp>
          <p:sp>
            <p:nvSpPr>
              <p:cNvPr id="28686" name="Text Box 4"/>
              <p:cNvSpPr txBox="1">
                <a:spLocks noChangeArrowheads="1"/>
              </p:cNvSpPr>
              <p:nvPr/>
            </p:nvSpPr>
            <p:spPr bwMode="auto">
              <a:xfrm>
                <a:off x="3072" y="1680"/>
                <a:ext cx="734" cy="19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400">
                    <a:latin typeface="Arial" charset="0"/>
                  </a:rPr>
                  <a:t>SCAPPARE</a:t>
                </a:r>
              </a:p>
            </p:txBody>
          </p:sp>
          <p:sp>
            <p:nvSpPr>
              <p:cNvPr id="28687" name="Text Box 5"/>
              <p:cNvSpPr txBox="1">
                <a:spLocks noChangeArrowheads="1"/>
              </p:cNvSpPr>
              <p:nvPr/>
            </p:nvSpPr>
            <p:spPr bwMode="auto">
              <a:xfrm>
                <a:off x="2592" y="1584"/>
                <a:ext cx="298" cy="41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3600" b="1">
                    <a:latin typeface="Arial" charset="0"/>
                  </a:rPr>
                  <a:t>?</a:t>
                </a:r>
              </a:p>
            </p:txBody>
          </p:sp>
        </p:grpSp>
        <p:cxnSp>
          <p:nvCxnSpPr>
            <p:cNvPr id="28683" name="AutoShape 11"/>
            <p:cNvCxnSpPr>
              <a:cxnSpLocks noChangeShapeType="1"/>
              <a:stCxn id="28685" idx="1"/>
              <a:endCxn id="29703" idx="0"/>
            </p:cNvCxnSpPr>
            <p:nvPr/>
          </p:nvCxnSpPr>
          <p:spPr bwMode="auto">
            <a:xfrm rot="10800000" flipV="1">
              <a:off x="1392" y="1203"/>
              <a:ext cx="192" cy="33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84" name="AutoShape 12"/>
            <p:cNvCxnSpPr>
              <a:cxnSpLocks noChangeShapeType="1"/>
              <a:stCxn id="28686" idx="3"/>
              <a:endCxn id="29706" idx="0"/>
            </p:cNvCxnSpPr>
            <p:nvPr/>
          </p:nvCxnSpPr>
          <p:spPr bwMode="auto">
            <a:xfrm>
              <a:off x="3854" y="1203"/>
              <a:ext cx="226" cy="28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715" name="Group 19"/>
          <p:cNvGrpSpPr>
            <a:grpSpLocks/>
          </p:cNvGrpSpPr>
          <p:nvPr/>
        </p:nvGrpSpPr>
        <p:grpSpPr bwMode="auto">
          <a:xfrm>
            <a:off x="2667000" y="4343400"/>
            <a:ext cx="3817938" cy="1651000"/>
            <a:chOff x="1680" y="2736"/>
            <a:chExt cx="2405" cy="1040"/>
          </a:xfrm>
        </p:grpSpPr>
        <p:sp>
          <p:nvSpPr>
            <p:cNvPr id="28679" name="AutoShape 15"/>
            <p:cNvSpPr>
              <a:spLocks noChangeArrowheads="1"/>
            </p:cNvSpPr>
            <p:nvPr/>
          </p:nvSpPr>
          <p:spPr bwMode="auto">
            <a:xfrm>
              <a:off x="2592" y="2976"/>
              <a:ext cx="306" cy="432"/>
            </a:xfrm>
            <a:prstGeom prst="downArrow">
              <a:avLst>
                <a:gd name="adj1" fmla="val 50000"/>
                <a:gd name="adj2" fmla="val 35294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000" i="1">
                <a:latin typeface="Bookman Old Style" pitchFamily="18" charset="0"/>
              </a:endParaRPr>
            </a:p>
          </p:txBody>
        </p:sp>
        <p:sp>
          <p:nvSpPr>
            <p:cNvPr id="28680" name="Text Box 16"/>
            <p:cNvSpPr txBox="1">
              <a:spLocks noChangeArrowheads="1"/>
            </p:cNvSpPr>
            <p:nvPr/>
          </p:nvSpPr>
          <p:spPr bwMode="auto">
            <a:xfrm>
              <a:off x="2256" y="2736"/>
              <a:ext cx="1008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i="1">
                  <a:latin typeface="Times New Roman" pitchFamily="18" charset="0"/>
                </a:rPr>
                <a:t>BA</a:t>
              </a:r>
              <a:r>
                <a:rPr lang="it-IT" altLang="it-IT" sz="2400" i="1" baseline="-25000">
                  <a:latin typeface="Times New Roman" pitchFamily="18" charset="0"/>
                </a:rPr>
                <a:t>C </a:t>
              </a:r>
              <a:r>
                <a:rPr lang="it-IT" altLang="it-IT" sz="2400">
                  <a:latin typeface="Times New Roman" pitchFamily="18" charset="0"/>
                </a:rPr>
                <a:t>&lt; </a:t>
              </a:r>
              <a:r>
                <a:rPr lang="it-IT" altLang="it-IT" sz="2400" i="1">
                  <a:latin typeface="Times New Roman" pitchFamily="18" charset="0"/>
                </a:rPr>
                <a:t>BA</a:t>
              </a:r>
              <a:r>
                <a:rPr lang="it-IT" altLang="it-IT" sz="2400" i="1" baseline="-2500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28681" name="Text Box 17"/>
            <p:cNvSpPr txBox="1">
              <a:spLocks noChangeArrowheads="1"/>
            </p:cNvSpPr>
            <p:nvPr/>
          </p:nvSpPr>
          <p:spPr bwMode="auto">
            <a:xfrm>
              <a:off x="1680" y="3504"/>
              <a:ext cx="2405" cy="272"/>
            </a:xfrm>
            <a:prstGeom prst="rect">
              <a:avLst/>
            </a:prstGeom>
            <a:noFill/>
            <a:ln w="349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latin typeface="Times New Roman" pitchFamily="18" charset="0"/>
                </a:rPr>
                <a:t>DISERTARE   E’  RAZIONALE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utoUpdateAnimBg="0"/>
      <p:bldP spid="2970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66800" y="357188"/>
            <a:ext cx="27543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>
                <a:solidFill>
                  <a:srgbClr val="C00000"/>
                </a:solidFill>
                <a:latin typeface="Times New Roman" pitchFamily="18" charset="0"/>
              </a:rPr>
              <a:t>Domande da compito</a:t>
            </a:r>
            <a:r>
              <a:rPr lang="it-IT" altLang="it-IT" sz="2000">
                <a:latin typeface="Times New Roman" pitchFamily="18" charset="0"/>
              </a:rPr>
              <a:t>….</a:t>
            </a:r>
            <a:endParaRPr lang="it-IT" altLang="it-IT" sz="200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84263" y="1127125"/>
            <a:ext cx="6926262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Tx/>
              <a:buAutoNum type="arabicParenR"/>
              <a:defRPr/>
            </a:pPr>
            <a:r>
              <a:rPr lang="it-IT" altLang="it-IT" sz="16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che modo si giustifica l’ipotesi di razionalità?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arenR"/>
              <a:defRPr/>
            </a:pPr>
            <a:r>
              <a:rPr lang="it-IT" altLang="it-IT" sz="16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Perché possiamo assumere che i singoli soggetti possano commettere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errori senza rinunciare all’ipotesi di razionalità?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3) Definisci il concetto di «homo </a:t>
            </a:r>
            <a:r>
              <a:rPr lang="it-IT" altLang="it-IT" sz="1600" dirty="0" err="1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economicus</a:t>
            </a:r>
            <a:r>
              <a:rPr lang="it-IT" altLang="it-IT" sz="16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4) Spiega su basi di razionalità il fenomeno dell’astensionismo elettorale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5) Perché i soldati nel passato non si mimetizzavano?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6) Fai un esempio che illustra la dicotomia tra razionalità del singolo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razionalità del gruppo.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05000" y="2362200"/>
            <a:ext cx="5330825" cy="482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itchFamily="18" charset="0"/>
              </a:rPr>
              <a:t># 4 </a:t>
            </a:r>
            <a:r>
              <a:rPr lang="it-IT" altLang="it-IT" sz="2000">
                <a:latin typeface="Bookman Old Style" pitchFamily="18" charset="0"/>
              </a:rPr>
              <a:t>Gli individui rispondono agli incentivi</a:t>
            </a:r>
            <a:endParaRPr lang="it-IT" altLang="it-IT" sz="2400">
              <a:latin typeface="Bookman Old Style" pitchFamily="18" charset="0"/>
            </a:endParaRPr>
          </a:p>
        </p:txBody>
      </p:sp>
      <p:grpSp>
        <p:nvGrpSpPr>
          <p:cNvPr id="30723" name="Group 8"/>
          <p:cNvGrpSpPr>
            <a:grpSpLocks/>
          </p:cNvGrpSpPr>
          <p:nvPr/>
        </p:nvGrpSpPr>
        <p:grpSpPr bwMode="auto">
          <a:xfrm>
            <a:off x="914400" y="457200"/>
            <a:ext cx="7315200" cy="1662113"/>
            <a:chOff x="576" y="288"/>
            <a:chExt cx="4608" cy="1047"/>
          </a:xfrm>
        </p:grpSpPr>
        <p:sp>
          <p:nvSpPr>
            <p:cNvPr id="30728" name="Text Box 3"/>
            <p:cNvSpPr txBox="1">
              <a:spLocks noChangeArrowheads="1"/>
            </p:cNvSpPr>
            <p:nvPr/>
          </p:nvSpPr>
          <p:spPr bwMode="auto">
            <a:xfrm>
              <a:off x="576" y="288"/>
              <a:ext cx="46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Times New Roman" pitchFamily="18" charset="0"/>
                </a:rPr>
                <a:t>Qualunque evento che modifichi il bilancio dei costi e dei benefici associati alle diverse alternative disponibili modificherà il comportamento dei soggetti</a:t>
              </a:r>
            </a:p>
          </p:txBody>
        </p:sp>
        <p:sp>
          <p:nvSpPr>
            <p:cNvPr id="2" name="AutoShape 4"/>
            <p:cNvSpPr>
              <a:spLocks noChangeArrowheads="1"/>
            </p:cNvSpPr>
            <p:nvPr/>
          </p:nvSpPr>
          <p:spPr bwMode="auto">
            <a:xfrm>
              <a:off x="2736" y="720"/>
              <a:ext cx="306" cy="615"/>
            </a:xfrm>
            <a:prstGeom prst="downArrow">
              <a:avLst>
                <a:gd name="adj1" fmla="val 50000"/>
                <a:gd name="adj2" fmla="val 50245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000" i="1">
                <a:latin typeface="Bookman Old Style" pitchFamily="18" charset="0"/>
              </a:endParaRPr>
            </a:p>
          </p:txBody>
        </p:sp>
      </p:grpSp>
      <p:grpSp>
        <p:nvGrpSpPr>
          <p:cNvPr id="30729" name="Group 9"/>
          <p:cNvGrpSpPr>
            <a:grpSpLocks/>
          </p:cNvGrpSpPr>
          <p:nvPr/>
        </p:nvGrpSpPr>
        <p:grpSpPr bwMode="auto">
          <a:xfrm>
            <a:off x="533400" y="3124200"/>
            <a:ext cx="8077200" cy="2590800"/>
            <a:chOff x="336" y="1968"/>
            <a:chExt cx="5088" cy="1632"/>
          </a:xfrm>
        </p:grpSpPr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864" y="2832"/>
              <a:ext cx="424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Times New Roman" pitchFamily="18" charset="0"/>
                </a:rPr>
                <a:t>In che modo valutare e </a:t>
              </a:r>
              <a:r>
                <a:rPr lang="it-IT" altLang="it-IT" sz="2000" b="1" u="sng">
                  <a:latin typeface="Times New Roman" pitchFamily="18" charset="0"/>
                </a:rPr>
                <a:t>prevedere </a:t>
              </a:r>
              <a:r>
                <a:rPr lang="it-IT" altLang="it-IT" sz="2000">
                  <a:latin typeface="Times New Roman" pitchFamily="18" charset="0"/>
                </a:rPr>
                <a:t>gli effetti di un provvedimento di politica economica o di una norma giuridica?</a:t>
              </a:r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336" y="2640"/>
              <a:ext cx="5088" cy="96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000" i="1">
                <a:latin typeface="Bookman Old Style" pitchFamily="18" charset="0"/>
              </a:endParaRPr>
            </a:p>
          </p:txBody>
        </p:sp>
        <p:sp>
          <p:nvSpPr>
            <p:cNvPr id="30727" name="AutoShape 7"/>
            <p:cNvSpPr>
              <a:spLocks noChangeArrowheads="1"/>
            </p:cNvSpPr>
            <p:nvPr/>
          </p:nvSpPr>
          <p:spPr bwMode="auto">
            <a:xfrm>
              <a:off x="2784" y="1968"/>
              <a:ext cx="306" cy="615"/>
            </a:xfrm>
            <a:prstGeom prst="downArrow">
              <a:avLst>
                <a:gd name="adj1" fmla="val 50000"/>
                <a:gd name="adj2" fmla="val 50245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000" i="1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76375" y="409575"/>
            <a:ext cx="66802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sng">
                <a:latin typeface="Times New Roman" pitchFamily="18" charset="0"/>
              </a:rPr>
              <a:t>ESAME: studenti non frequentanti</a:t>
            </a:r>
          </a:p>
          <a:p>
            <a:r>
              <a:rPr lang="it-IT" altLang="it-IT" sz="1800"/>
              <a:t>T, COWEN e A. TABARROK, PRINICPI DI ECONOMIA, ZANICHELLI 2011</a:t>
            </a:r>
          </a:p>
          <a:p>
            <a:r>
              <a:rPr lang="it-IT" altLang="it-IT" sz="1800"/>
              <a:t>tutto il testo esclusi i capitoli: 13, 16, 18, 29, 31, 32, 33</a:t>
            </a:r>
          </a:p>
          <a:p>
            <a:r>
              <a:rPr lang="it-IT" altLang="it-IT" sz="1800"/>
              <a:t>Esame scritto 6 domande + 10 quesiti a risposta multipla</a:t>
            </a:r>
          </a:p>
          <a:p>
            <a:r>
              <a:rPr lang="it-IT" altLang="it-IT" sz="1800"/>
              <a:t> Orale facoltativo se si supera la prova scritta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u="sng">
              <a:latin typeface="Times New Roman" pitchFamily="18" charset="0"/>
            </a:endParaRPr>
          </a:p>
        </p:txBody>
      </p:sp>
      <p:grpSp>
        <p:nvGrpSpPr>
          <p:cNvPr id="4" name="Gruppo 3"/>
          <p:cNvGrpSpPr>
            <a:grpSpLocks/>
          </p:cNvGrpSpPr>
          <p:nvPr/>
        </p:nvGrpSpPr>
        <p:grpSpPr bwMode="auto">
          <a:xfrm>
            <a:off x="1359546" y="3356992"/>
            <a:ext cx="6123792" cy="2376488"/>
            <a:chOff x="1357308" y="3212976"/>
            <a:chExt cx="6124470" cy="2376264"/>
          </a:xfrm>
        </p:grpSpPr>
        <p:sp>
          <p:nvSpPr>
            <p:cNvPr id="4100" name="Text Box 2"/>
            <p:cNvSpPr txBox="1">
              <a:spLocks noChangeArrowheads="1"/>
            </p:cNvSpPr>
            <p:nvPr/>
          </p:nvSpPr>
          <p:spPr bwMode="auto">
            <a:xfrm>
              <a:off x="1357308" y="3212976"/>
              <a:ext cx="6124470" cy="2061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u="sng" dirty="0">
                  <a:solidFill>
                    <a:srgbClr val="FF0000"/>
                  </a:solidFill>
                  <a:latin typeface="Times New Roman" pitchFamily="18" charset="0"/>
                </a:rPr>
                <a:t>ESAME: studenti frequentanti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600" i="1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i="1" dirty="0">
                  <a:solidFill>
                    <a:srgbClr val="FF0000"/>
                  </a:solidFill>
                  <a:latin typeface="Times New Roman" pitchFamily="18" charset="0"/>
                </a:rPr>
                <a:t>la frequenza è vivamente consigliata ma non è obbligatoria)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 b="1" u="sng" dirty="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i="1" dirty="0">
                  <a:solidFill>
                    <a:srgbClr val="C00000"/>
                  </a:solidFill>
                  <a:latin typeface="Times New Roman" pitchFamily="18" charset="0"/>
                </a:rPr>
                <a:t>La modalità d’esame per frequentanti </a:t>
              </a:r>
              <a:r>
                <a:rPr lang="it-IT" altLang="it-IT" sz="1600" b="1" i="1" dirty="0" smtClean="0">
                  <a:solidFill>
                    <a:srgbClr val="C00000"/>
                  </a:solidFill>
                  <a:latin typeface="Times New Roman" pitchFamily="18" charset="0"/>
                </a:rPr>
                <a:t>è </a:t>
              </a:r>
              <a:r>
                <a:rPr lang="it-IT" altLang="it-IT" sz="1600" b="1" i="1" dirty="0">
                  <a:solidFill>
                    <a:srgbClr val="C00000"/>
                  </a:solidFill>
                  <a:latin typeface="Times New Roman" pitchFamily="18" charset="0"/>
                </a:rPr>
                <a:t>valida solo negli appelli </a:t>
              </a:r>
              <a:r>
                <a:rPr lang="it-IT" altLang="it-IT" sz="1600" b="1" i="1" dirty="0" smtClean="0">
                  <a:solidFill>
                    <a:srgbClr val="C00000"/>
                  </a:solidFill>
                  <a:latin typeface="Times New Roman" pitchFamily="18" charset="0"/>
                </a:rPr>
                <a:t>estivi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i="1" dirty="0" smtClean="0">
                  <a:solidFill>
                    <a:srgbClr val="C00000"/>
                  </a:solidFill>
                  <a:latin typeface="Times New Roman" pitchFamily="18" charset="0"/>
                </a:rPr>
                <a:t>(</a:t>
              </a:r>
              <a:r>
                <a:rPr lang="it-IT" altLang="it-IT" sz="1600" i="1" dirty="0" smtClean="0">
                  <a:solidFill>
                    <a:srgbClr val="C00000"/>
                  </a:solidFill>
                  <a:latin typeface="Times New Roman" pitchFamily="18" charset="0"/>
                </a:rPr>
                <a:t>fuori dagli appelli estivi l’esame si può sostenere solo nella modalità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i="1" dirty="0" smtClean="0">
                  <a:solidFill>
                    <a:srgbClr val="C00000"/>
                  </a:solidFill>
                  <a:latin typeface="Times New Roman" pitchFamily="18" charset="0"/>
                </a:rPr>
                <a:t>non frequentati</a:t>
              </a:r>
              <a:r>
                <a:rPr lang="it-IT" altLang="it-IT" sz="1600" b="1" i="1" dirty="0" smtClean="0">
                  <a:solidFill>
                    <a:srgbClr val="C00000"/>
                  </a:solidFill>
                  <a:latin typeface="Times New Roman" pitchFamily="18" charset="0"/>
                </a:rPr>
                <a:t>)</a:t>
              </a:r>
              <a:endParaRPr lang="it-IT" altLang="it-IT" sz="1600" b="1" i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cxnSp>
          <p:nvCxnSpPr>
            <p:cNvPr id="3" name="Connettore 2 2"/>
            <p:cNvCxnSpPr/>
            <p:nvPr/>
          </p:nvCxnSpPr>
          <p:spPr>
            <a:xfrm>
              <a:off x="4419545" y="3644983"/>
              <a:ext cx="0" cy="1944257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65125" y="166688"/>
            <a:ext cx="3975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bg2"/>
                </a:solidFill>
                <a:latin typeface="Times New Roman" pitchFamily="18" charset="0"/>
              </a:rPr>
              <a:t>Esempio #1</a:t>
            </a:r>
            <a:r>
              <a:rPr lang="it-IT" altLang="it-IT" sz="2000">
                <a:latin typeface="Times New Roman" pitchFamily="18" charset="0"/>
              </a:rPr>
              <a:t>  </a:t>
            </a:r>
            <a:r>
              <a:rPr lang="it-IT" altLang="it-IT" sz="2000" b="1" u="sng">
                <a:solidFill>
                  <a:srgbClr val="CC6600"/>
                </a:solidFill>
                <a:latin typeface="Times New Roman" pitchFamily="18" charset="0"/>
              </a:rPr>
              <a:t>Le cinture di sicurezza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0" y="914400"/>
            <a:ext cx="656907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Negli anni ’60 il Governo USA promulgò una legge che rendeva obbligatoria la cintura di sicurezza su ogni tipo di veicolo e obbligatorio l’uso in stato di guida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800600" y="1981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976438" y="2743200"/>
            <a:ext cx="581501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Times New Roman" pitchFamily="18" charset="0"/>
              </a:rPr>
              <a:t>Obbiettivo Atteso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Ridurre il numero dei morti a causa di incidenti stradali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362200" y="4418013"/>
            <a:ext cx="5305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CC6600"/>
                </a:solidFill>
                <a:latin typeface="Bookman Old Style" pitchFamily="18" charset="0"/>
              </a:rPr>
              <a:t>Come   valutare   questa   aspettativa?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 autoUpdateAnimBg="0"/>
      <p:bldP spid="31749" grpId="0" animBg="1"/>
      <p:bldP spid="31750" grpId="0" animBg="1" autoUpdateAnimBg="0"/>
      <p:bldP spid="3175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743200" y="914400"/>
            <a:ext cx="299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Bookman Old Style" pitchFamily="18" charset="0"/>
              </a:rPr>
              <a:t>PROVVEDIMENTO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019800" y="3733800"/>
            <a:ext cx="24987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Bookman Old Style" pitchFamily="18" charset="0"/>
              </a:rPr>
              <a:t>ESITO ATTESO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143000" y="2819400"/>
            <a:ext cx="22320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66FF"/>
                </a:solidFill>
                <a:latin typeface="Bookman Old Style" pitchFamily="18" charset="0"/>
              </a:rPr>
              <a:t>Modificazione degli incentivi (</a:t>
            </a:r>
            <a:r>
              <a:rPr lang="it-IT" altLang="it-IT" sz="2000" u="sng">
                <a:solidFill>
                  <a:srgbClr val="0066FF"/>
                </a:solidFill>
                <a:latin typeface="Bookman Old Style" pitchFamily="18" charset="0"/>
              </a:rPr>
              <a:t>lungo termine</a:t>
            </a:r>
            <a:r>
              <a:rPr lang="it-IT" altLang="it-IT" sz="2000">
                <a:solidFill>
                  <a:srgbClr val="0066FF"/>
                </a:solidFill>
                <a:latin typeface="Bookman Old Style" pitchFamily="18" charset="0"/>
              </a:rPr>
              <a:t>)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219200" y="4572000"/>
            <a:ext cx="2063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66FF"/>
                </a:solidFill>
                <a:latin typeface="Bookman Old Style" pitchFamily="18" charset="0"/>
              </a:rPr>
              <a:t>Distorsione dei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66FF"/>
                </a:solidFill>
                <a:latin typeface="Bookman Old Style" pitchFamily="18" charset="0"/>
              </a:rPr>
              <a:t>comportamenti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629275" y="2005013"/>
            <a:ext cx="3198813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Bookman Old Style" pitchFamily="18" charset="0"/>
              </a:rPr>
              <a:t>dato il comportamento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Bookman Old Style" pitchFamily="18" charset="0"/>
              </a:rPr>
              <a:t>osservato</a:t>
            </a:r>
            <a:r>
              <a:rPr lang="it-IT" altLang="it-IT" sz="2000">
                <a:latin typeface="Bookman Old Style" pitchFamily="18" charset="0"/>
              </a:rPr>
              <a:t> (</a:t>
            </a:r>
            <a:r>
              <a:rPr lang="it-IT" altLang="it-IT" sz="2000" u="sng">
                <a:latin typeface="Bookman Old Style" pitchFamily="18" charset="0"/>
              </a:rPr>
              <a:t>breve termine</a:t>
            </a:r>
            <a:r>
              <a:rPr lang="it-IT" altLang="it-IT" sz="2000">
                <a:latin typeface="Bookman Old Style" pitchFamily="18" charset="0"/>
              </a:rPr>
              <a:t>)</a:t>
            </a:r>
          </a:p>
        </p:txBody>
      </p:sp>
      <p:cxnSp>
        <p:nvCxnSpPr>
          <p:cNvPr id="32778" name="AutoShape 10"/>
          <p:cNvCxnSpPr>
            <a:cxnSpLocks noChangeShapeType="1"/>
            <a:stCxn id="32770" idx="2"/>
            <a:endCxn id="32772" idx="0"/>
          </p:cNvCxnSpPr>
          <p:nvPr/>
        </p:nvCxnSpPr>
        <p:spPr bwMode="auto">
          <a:xfrm rot="5400000">
            <a:off x="2531269" y="1108869"/>
            <a:ext cx="1438275" cy="19827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6" name="AutoShape 13"/>
          <p:cNvCxnSpPr>
            <a:cxnSpLocks noChangeShapeType="1"/>
            <a:stCxn id="32770" idx="3"/>
            <a:endCxn id="32774" idx="0"/>
          </p:cNvCxnSpPr>
          <p:nvPr/>
        </p:nvCxnSpPr>
        <p:spPr bwMode="auto">
          <a:xfrm>
            <a:off x="5740400" y="1147763"/>
            <a:ext cx="1489075" cy="8572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7" name="Line 15"/>
          <p:cNvSpPr>
            <a:spLocks noChangeShapeType="1"/>
          </p:cNvSpPr>
          <p:nvPr/>
        </p:nvSpPr>
        <p:spPr bwMode="auto">
          <a:xfrm>
            <a:off x="7239000" y="2743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2209800" y="3835400"/>
            <a:ext cx="0" cy="736600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cxnSp>
        <p:nvCxnSpPr>
          <p:cNvPr id="32785" name="AutoShape 17"/>
          <p:cNvCxnSpPr>
            <a:cxnSpLocks noChangeShapeType="1"/>
            <a:stCxn id="32773" idx="3"/>
            <a:endCxn id="32771" idx="2"/>
          </p:cNvCxnSpPr>
          <p:nvPr/>
        </p:nvCxnSpPr>
        <p:spPr bwMode="auto">
          <a:xfrm flipV="1">
            <a:off x="3282950" y="4200525"/>
            <a:ext cx="3986213" cy="722313"/>
          </a:xfrm>
          <a:prstGeom prst="bentConnector2">
            <a:avLst/>
          </a:prstGeom>
          <a:noFill/>
          <a:ln w="9525">
            <a:solidFill>
              <a:srgbClr val="0066FF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  <p:bldP spid="32773" grpId="0" autoUpdateAnimBg="0"/>
      <p:bldP spid="3278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85863"/>
            <a:ext cx="56388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667000" y="533400"/>
            <a:ext cx="3832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Bookman Old Style" pitchFamily="18" charset="0"/>
              </a:rPr>
              <a:t>Guido con minore prudenza?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498725" y="3962400"/>
            <a:ext cx="138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latin typeface="Times New Roman" pitchFamily="18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927725" y="3962400"/>
            <a:ext cx="79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FFFF00"/>
                </a:solidFill>
                <a:latin typeface="Arial" charset="0"/>
              </a:rPr>
              <a:t>c o s t i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268538" y="3948113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FFFF00"/>
                </a:solidFill>
                <a:latin typeface="Arial" charset="0"/>
              </a:rPr>
              <a:t>B e n e f i c i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65125" y="1584325"/>
            <a:ext cx="16446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latin typeface="Arial" charset="0"/>
              </a:rPr>
              <a:t>Minore sforzo di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latin typeface="Arial" charset="0"/>
              </a:rPr>
              <a:t>concentrazione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latin typeface="Arial" charset="0"/>
              </a:rPr>
              <a:t>Correre diverte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latin typeface="Arial" charset="0"/>
              </a:rPr>
              <a:t>Arrivo prima …</a:t>
            </a:r>
          </a:p>
        </p:txBody>
      </p:sp>
      <p:sp>
        <p:nvSpPr>
          <p:cNvPr id="33803" name="Freeform 11"/>
          <p:cNvSpPr>
            <a:spLocks/>
          </p:cNvSpPr>
          <p:nvPr/>
        </p:nvSpPr>
        <p:spPr bwMode="auto">
          <a:xfrm>
            <a:off x="1828800" y="2209800"/>
            <a:ext cx="1295400" cy="1524000"/>
          </a:xfrm>
          <a:custGeom>
            <a:avLst/>
            <a:gdLst>
              <a:gd name="T0" fmla="*/ 0 w 912"/>
              <a:gd name="T1" fmla="*/ 0 h 912"/>
              <a:gd name="T2" fmla="*/ 2147483647 w 912"/>
              <a:gd name="T3" fmla="*/ 2147483647 h 912"/>
              <a:gd name="T4" fmla="*/ 2147483647 w 912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2" h="912">
                <a:moveTo>
                  <a:pt x="0" y="0"/>
                </a:moveTo>
                <a:cubicBezTo>
                  <a:pt x="260" y="140"/>
                  <a:pt x="520" y="280"/>
                  <a:pt x="672" y="432"/>
                </a:cubicBezTo>
                <a:cubicBezTo>
                  <a:pt x="824" y="584"/>
                  <a:pt x="868" y="748"/>
                  <a:pt x="912" y="91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7620000" y="1828800"/>
            <a:ext cx="132556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latin typeface="Arial" charset="0"/>
              </a:rPr>
              <a:t>Maggiore prob. di incidente e quindi di morte</a:t>
            </a:r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6324600" y="2286000"/>
            <a:ext cx="1219200" cy="1371600"/>
          </a:xfrm>
          <a:custGeom>
            <a:avLst/>
            <a:gdLst>
              <a:gd name="T0" fmla="*/ 2147483647 w 720"/>
              <a:gd name="T1" fmla="*/ 0 h 768"/>
              <a:gd name="T2" fmla="*/ 2147483647 w 720"/>
              <a:gd name="T3" fmla="*/ 2147483647 h 768"/>
              <a:gd name="T4" fmla="*/ 0 w 720"/>
              <a:gd name="T5" fmla="*/ 2147483647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0" h="768">
                <a:moveTo>
                  <a:pt x="720" y="0"/>
                </a:moveTo>
                <a:cubicBezTo>
                  <a:pt x="492" y="8"/>
                  <a:pt x="264" y="16"/>
                  <a:pt x="144" y="144"/>
                </a:cubicBezTo>
                <a:cubicBezTo>
                  <a:pt x="24" y="272"/>
                  <a:pt x="24" y="664"/>
                  <a:pt x="0" y="768"/>
                </a:cubicBezTo>
              </a:path>
            </a:pathLst>
          </a:custGeom>
          <a:noFill/>
          <a:ln w="31750">
            <a:solidFill>
              <a:srgbClr val="00FF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685800" y="5943600"/>
            <a:ext cx="812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Bookman Old Style" pitchFamily="18" charset="0"/>
              </a:rPr>
              <a:t>Minore prudenza  -&gt; N</a:t>
            </a:r>
            <a:r>
              <a:rPr lang="it-IT" altLang="it-IT" sz="2000" baseline="30000">
                <a:latin typeface="Bookman Old Style" pitchFamily="18" charset="0"/>
              </a:rPr>
              <a:t>o</a:t>
            </a:r>
            <a:r>
              <a:rPr lang="it-IT" altLang="it-IT" sz="2000">
                <a:latin typeface="Bookman Old Style" pitchFamily="18" charset="0"/>
              </a:rPr>
              <a:t> incidenti aumenta -&gt; N</a:t>
            </a:r>
            <a:r>
              <a:rPr lang="it-IT" altLang="it-IT" sz="2000" baseline="30000">
                <a:latin typeface="Bookman Old Style" pitchFamily="18" charset="0"/>
              </a:rPr>
              <a:t>o</a:t>
            </a:r>
            <a:r>
              <a:rPr lang="it-IT" altLang="it-IT" sz="2000">
                <a:latin typeface="Bookman Old Style" pitchFamily="18" charset="0"/>
              </a:rPr>
              <a:t> morti aumenta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utoUpdateAnimBg="0"/>
      <p:bldP spid="33799" grpId="0" autoUpdateAnimBg="0"/>
      <p:bldP spid="33800" grpId="0" autoUpdateAnimBg="0"/>
      <p:bldP spid="33803" grpId="0" animBg="1"/>
      <p:bldP spid="33804" grpId="0" autoUpdateAnimBg="0"/>
      <p:bldP spid="33805" grpId="0" animBg="1"/>
      <p:bldP spid="3380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124200" y="228600"/>
            <a:ext cx="3074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Bookman Old Style" pitchFamily="18" charset="0"/>
              </a:rPr>
              <a:t>E f f e t t i    a t t e s i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04800" y="912813"/>
            <a:ext cx="4440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Bookman Old Style" pitchFamily="18" charset="0"/>
              </a:rPr>
              <a:t>I</a:t>
            </a:r>
            <a:r>
              <a:rPr lang="it-IT" altLang="it-IT" sz="2000">
                <a:latin typeface="Bookman Old Style" pitchFamily="18" charset="0"/>
              </a:rPr>
              <a:t>  (dato lo stile di guida)  N</a:t>
            </a:r>
            <a:r>
              <a:rPr lang="it-IT" altLang="it-IT" sz="2000" baseline="30000">
                <a:latin typeface="Bookman Old Style" pitchFamily="18" charset="0"/>
              </a:rPr>
              <a:t>o </a:t>
            </a:r>
            <a:r>
              <a:rPr lang="it-IT" altLang="it-IT" sz="2000">
                <a:latin typeface="Bookman Old Style" pitchFamily="18" charset="0"/>
              </a:rPr>
              <a:t>Morti  </a:t>
            </a:r>
            <a:endParaRPr lang="it-IT" altLang="it-IT" sz="2000" baseline="30000">
              <a:latin typeface="Bookman Old Style" pitchFamily="1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04800" y="1522413"/>
            <a:ext cx="4589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Bookman Old Style" pitchFamily="18" charset="0"/>
              </a:rPr>
              <a:t>II</a:t>
            </a:r>
            <a:r>
              <a:rPr lang="it-IT" altLang="it-IT" sz="2000">
                <a:latin typeface="Bookman Old Style" pitchFamily="18" charset="0"/>
              </a:rPr>
              <a:t>  (cambia stile di guida)  N</a:t>
            </a:r>
            <a:r>
              <a:rPr lang="it-IT" altLang="it-IT" sz="2000" baseline="30000">
                <a:latin typeface="Bookman Old Style" pitchFamily="18" charset="0"/>
              </a:rPr>
              <a:t>o</a:t>
            </a:r>
            <a:r>
              <a:rPr lang="it-IT" altLang="it-IT" sz="2000">
                <a:latin typeface="Bookman Old Style" pitchFamily="18" charset="0"/>
              </a:rPr>
              <a:t> Morti</a:t>
            </a:r>
            <a:r>
              <a:rPr lang="it-IT" altLang="it-IT" sz="2000">
                <a:latin typeface="Times New Roman" pitchFamily="18" charset="0"/>
              </a:rPr>
              <a:t>  </a:t>
            </a:r>
            <a:endParaRPr lang="it-IT" altLang="it-IT" sz="2000" baseline="30000">
              <a:latin typeface="Times New Roman" pitchFamily="18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181600" y="1219200"/>
            <a:ext cx="171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Bookman Old Style" pitchFamily="18" charset="0"/>
              </a:rPr>
              <a:t>Effetto netto</a:t>
            </a:r>
          </a:p>
        </p:txBody>
      </p:sp>
      <p:grpSp>
        <p:nvGrpSpPr>
          <p:cNvPr id="34834" name="Group 18"/>
          <p:cNvGrpSpPr>
            <a:grpSpLocks/>
          </p:cNvGrpSpPr>
          <p:nvPr/>
        </p:nvGrpSpPr>
        <p:grpSpPr bwMode="auto">
          <a:xfrm>
            <a:off x="7239000" y="1066800"/>
            <a:ext cx="889000" cy="762000"/>
            <a:chOff x="4560" y="672"/>
            <a:chExt cx="560" cy="480"/>
          </a:xfrm>
        </p:grpSpPr>
        <p:sp>
          <p:nvSpPr>
            <p:cNvPr id="2" name="Line 6"/>
            <p:cNvSpPr>
              <a:spLocks noChangeShapeType="1"/>
            </p:cNvSpPr>
            <p:nvPr/>
          </p:nvSpPr>
          <p:spPr bwMode="auto">
            <a:xfrm flipV="1">
              <a:off x="4704" y="81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4830" name="Line 7"/>
            <p:cNvSpPr>
              <a:spLocks noChangeShapeType="1"/>
            </p:cNvSpPr>
            <p:nvPr/>
          </p:nvSpPr>
          <p:spPr bwMode="auto">
            <a:xfrm>
              <a:off x="4560" y="81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4831" name="Text Box 9"/>
            <p:cNvSpPr txBox="1">
              <a:spLocks noChangeArrowheads="1"/>
            </p:cNvSpPr>
            <p:nvPr/>
          </p:nvSpPr>
          <p:spPr bwMode="auto">
            <a:xfrm>
              <a:off x="4848" y="672"/>
              <a:ext cx="2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4400"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4876800" y="914400"/>
            <a:ext cx="0" cy="3810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V="1">
            <a:off x="4876800" y="144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04800" y="2055813"/>
            <a:ext cx="5478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Bookman Old Style" pitchFamily="18" charset="0"/>
              </a:rPr>
              <a:t>III</a:t>
            </a:r>
            <a:r>
              <a:rPr lang="it-IT" altLang="it-IT" sz="2000">
                <a:latin typeface="Bookman Old Style" pitchFamily="18" charset="0"/>
              </a:rPr>
              <a:t>  (cambia stile di guida)  N</a:t>
            </a:r>
            <a:r>
              <a:rPr lang="it-IT" altLang="it-IT" sz="2000" baseline="30000">
                <a:latin typeface="Bookman Old Style" pitchFamily="18" charset="0"/>
              </a:rPr>
              <a:t>o</a:t>
            </a:r>
            <a:r>
              <a:rPr lang="it-IT" altLang="it-IT" sz="2000">
                <a:latin typeface="Bookman Old Style" pitchFamily="18" charset="0"/>
              </a:rPr>
              <a:t> Morti pedoni</a:t>
            </a: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5791200" y="1981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381000" y="3429000"/>
            <a:ext cx="853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Bookman Old Style" pitchFamily="18" charset="0"/>
              </a:rPr>
              <a:t>Sam Peltzman (1975) </a:t>
            </a:r>
            <a:r>
              <a:rPr lang="it-IT" altLang="it-IT" sz="1400" i="1">
                <a:latin typeface="Bookman Old Style" pitchFamily="18" charset="0"/>
              </a:rPr>
              <a:t>The Effect of Automobile Safety Regulation, </a:t>
            </a:r>
            <a:r>
              <a:rPr lang="it-IT" altLang="it-IT" sz="1400">
                <a:latin typeface="Bookman Old Style" pitchFamily="18" charset="0"/>
              </a:rPr>
              <a:t>Journal of Political Economy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1828800" y="4267200"/>
            <a:ext cx="5791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Bookman Old Style" pitchFamily="18" charset="0"/>
              </a:rPr>
              <a:t>“… data imply some saving of auto occupants' lives at the expense of more pedestrian deaths and more nonfatal accidents, a pattern consistent with optimal driver response to regulation.” (pag. 677)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21" grpId="0" autoUpdateAnimBg="0"/>
      <p:bldP spid="34824" grpId="0" autoUpdateAnimBg="0"/>
      <p:bldP spid="34826" grpId="0" animBg="1"/>
      <p:bldP spid="34827" grpId="0" animBg="1"/>
      <p:bldP spid="34828" grpId="0" autoUpdateAnimBg="0"/>
      <p:bldP spid="34829" grpId="0" animBg="1"/>
      <p:bldP spid="34832" grpId="0" autoUpdateAnimBg="0"/>
      <p:bldP spid="3483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905000" y="457200"/>
            <a:ext cx="5589588" cy="120015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Arial" charset="0"/>
              </a:rPr>
              <a:t>Effetto Peltzman</a:t>
            </a:r>
            <a:r>
              <a:rPr lang="it-IT" altLang="it-IT" sz="1800">
                <a:latin typeface="Arial" charset="0"/>
              </a:rPr>
              <a:t> :  quando un provvedimento può indurre comportamenti che vanno nella direzione opposta agli effetti auspicati dal provvedimento stesso …..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7640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Garamond" pitchFamily="18" charset="0"/>
              </a:rPr>
              <a:t>1)</a:t>
            </a:r>
            <a:r>
              <a:rPr lang="it-IT" altLang="it-IT" sz="1600">
                <a:latin typeface="Garamond" pitchFamily="18" charset="0"/>
              </a:rPr>
              <a:t>  “</a:t>
            </a:r>
            <a:r>
              <a:rPr lang="it-IT" altLang="it-IT" sz="1600" b="1">
                <a:latin typeface="cmmib10" pitchFamily="34" charset="0"/>
              </a:rPr>
              <a:t>Una pistola ad ogni vecchietta</a:t>
            </a:r>
            <a:r>
              <a:rPr lang="it-IT" altLang="it-IT" sz="1600">
                <a:latin typeface="cmmib10" pitchFamily="34" charset="0"/>
              </a:rPr>
              <a:t>” e il numero delle rapine diminuira’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62000" y="3657600"/>
            <a:ext cx="7880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Garamond" pitchFamily="18" charset="0"/>
              </a:rPr>
              <a:t>2)</a:t>
            </a:r>
            <a:r>
              <a:rPr lang="it-IT" altLang="it-IT" sz="1600">
                <a:latin typeface="Garamond" pitchFamily="18" charset="0"/>
              </a:rPr>
              <a:t>  </a:t>
            </a:r>
            <a:r>
              <a:rPr lang="it-IT" altLang="it-IT" sz="1600">
                <a:latin typeface="cmmib10" pitchFamily="34" charset="0"/>
              </a:rPr>
              <a:t>“C</a:t>
            </a:r>
            <a:r>
              <a:rPr lang="it-IT" altLang="it-IT" sz="1600" b="1">
                <a:latin typeface="cmmib10" pitchFamily="34" charset="0"/>
              </a:rPr>
              <a:t>ircolazione a targhe alterne</a:t>
            </a:r>
            <a:r>
              <a:rPr lang="it-IT" altLang="it-IT" sz="1600">
                <a:latin typeface="cmmib10" pitchFamily="34" charset="0"/>
              </a:rPr>
              <a:t>” e dimezzeremo l’inquinamento urbano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990600" y="5029200"/>
            <a:ext cx="6983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Garamond" pitchFamily="18" charset="0"/>
              </a:rPr>
              <a:t>3)</a:t>
            </a:r>
            <a:r>
              <a:rPr lang="it-IT" altLang="it-IT" sz="1600">
                <a:latin typeface="Garamond" pitchFamily="18" charset="0"/>
              </a:rPr>
              <a:t>  </a:t>
            </a:r>
            <a:r>
              <a:rPr lang="it-IT" altLang="it-IT" sz="1600">
                <a:latin typeface="cmmib10" pitchFamily="34" charset="0"/>
              </a:rPr>
              <a:t>“</a:t>
            </a:r>
            <a:r>
              <a:rPr lang="it-IT" altLang="it-IT" sz="1600" b="1">
                <a:latin typeface="cmmib10" pitchFamily="34" charset="0"/>
              </a:rPr>
              <a:t>Un appello di privato al giorno</a:t>
            </a:r>
            <a:r>
              <a:rPr lang="it-IT" altLang="it-IT" sz="1600">
                <a:latin typeface="cmmib10" pitchFamily="34" charset="0"/>
              </a:rPr>
              <a:t>” ed elimineremo i fuori corso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667000" y="2667000"/>
            <a:ext cx="3803650" cy="4064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0000"/>
                </a:solidFill>
                <a:latin typeface="Bookman Old Style" pitchFamily="18" charset="0"/>
              </a:rPr>
              <a:t>Si modifica lo stile di rapina?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286000" y="4191000"/>
            <a:ext cx="4483100" cy="4064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0000"/>
                </a:solidFill>
                <a:latin typeface="Bookman Old Style" pitchFamily="18" charset="0"/>
              </a:rPr>
              <a:t>Si modifica lo stile dei compratori?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590800" y="5486400"/>
            <a:ext cx="3773488" cy="4064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0000"/>
                </a:solidFill>
                <a:latin typeface="Bookman Old Style" pitchFamily="18" charset="0"/>
              </a:rPr>
              <a:t>Si modifica lo stile di studio?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utoUpdateAnimBg="0"/>
      <p:bldP spid="35845" grpId="0" autoUpdateAnimBg="0"/>
      <p:bldP spid="35846" grpId="0" autoUpdateAnimBg="0"/>
      <p:bldP spid="35849" grpId="0" animBg="1" autoUpdateAnimBg="0"/>
      <p:bldP spid="35850" grpId="0" animBg="1" autoUpdateAnimBg="0"/>
      <p:bldP spid="3585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46" y="200808"/>
            <a:ext cx="34448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891" name="Group 27"/>
          <p:cNvGrpSpPr>
            <a:grpSpLocks/>
          </p:cNvGrpSpPr>
          <p:nvPr/>
        </p:nvGrpSpPr>
        <p:grpSpPr bwMode="auto">
          <a:xfrm>
            <a:off x="5410200" y="228600"/>
            <a:ext cx="1050925" cy="838200"/>
            <a:chOff x="3408" y="144"/>
            <a:chExt cx="662" cy="528"/>
          </a:xfrm>
        </p:grpSpPr>
        <p:sp>
          <p:nvSpPr>
            <p:cNvPr id="2" name="Line 11"/>
            <p:cNvSpPr>
              <a:spLocks noChangeShapeType="1"/>
            </p:cNvSpPr>
            <p:nvPr/>
          </p:nvSpPr>
          <p:spPr bwMode="auto">
            <a:xfrm flipH="1">
              <a:off x="3600" y="384"/>
              <a:ext cx="144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3" name="Text Box 12"/>
            <p:cNvSpPr txBox="1">
              <a:spLocks noChangeArrowheads="1"/>
            </p:cNvSpPr>
            <p:nvPr/>
          </p:nvSpPr>
          <p:spPr bwMode="auto">
            <a:xfrm>
              <a:off x="3408" y="144"/>
              <a:ext cx="6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33CC"/>
                  </a:solidFill>
                  <a:latin typeface="Bookman Old Style" pitchFamily="18" charset="0"/>
                </a:rPr>
                <a:t>cattivi</a:t>
              </a:r>
            </a:p>
          </p:txBody>
        </p:sp>
      </p:grpSp>
      <p:grpSp>
        <p:nvGrpSpPr>
          <p:cNvPr id="36890" name="Group 26"/>
          <p:cNvGrpSpPr>
            <a:grpSpLocks/>
          </p:cNvGrpSpPr>
          <p:nvPr/>
        </p:nvGrpSpPr>
        <p:grpSpPr bwMode="auto">
          <a:xfrm>
            <a:off x="7086600" y="1600200"/>
            <a:ext cx="754063" cy="701675"/>
            <a:chOff x="4464" y="1008"/>
            <a:chExt cx="475" cy="442"/>
          </a:xfrm>
        </p:grpSpPr>
        <p:sp>
          <p:nvSpPr>
            <p:cNvPr id="36879" name="Text Box 10"/>
            <p:cNvSpPr txBox="1">
              <a:spLocks noChangeArrowheads="1"/>
            </p:cNvSpPr>
            <p:nvPr/>
          </p:nvSpPr>
          <p:spPr bwMode="auto">
            <a:xfrm>
              <a:off x="4464" y="1200"/>
              <a:ext cx="4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33CC"/>
                  </a:solidFill>
                  <a:latin typeface="Bookman Old Style" pitchFamily="18" charset="0"/>
                </a:rPr>
                <a:t>eroe</a:t>
              </a:r>
            </a:p>
          </p:txBody>
        </p:sp>
        <p:sp>
          <p:nvSpPr>
            <p:cNvPr id="4" name="Line 13"/>
            <p:cNvSpPr>
              <a:spLocks noChangeShapeType="1"/>
            </p:cNvSpPr>
            <p:nvPr/>
          </p:nvSpPr>
          <p:spPr bwMode="auto">
            <a:xfrm flipH="1" flipV="1">
              <a:off x="4560" y="1008"/>
              <a:ext cx="144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28600" y="1676400"/>
            <a:ext cx="424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>
                <a:latin typeface="Bookman Old Style" pitchFamily="18" charset="0"/>
              </a:rPr>
              <a:t>Un eroe che marciva in prigione</a:t>
            </a:r>
            <a:r>
              <a:rPr lang="it-IT" altLang="it-IT" sz="2000">
                <a:latin typeface="Bookman Old Style" pitchFamily="18" charset="0"/>
              </a:rPr>
              <a:t> ..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228600" y="2438400"/>
            <a:ext cx="2693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Bookman Old Style" pitchFamily="18" charset="0"/>
              </a:rPr>
              <a:t>Fortunatamente …..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85800" y="2971800"/>
            <a:ext cx="7445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Bookman Old Style" pitchFamily="18" charset="0"/>
              </a:rPr>
              <a:t>Sfortunatamente 40 cattivi se ne accorgono e lo inseguono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1371600" y="3429000"/>
            <a:ext cx="4681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Bookman Old Style" pitchFamily="18" charset="0"/>
              </a:rPr>
              <a:t>Fortunatamente l’eroe ha un cavallo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2057400" y="3962400"/>
            <a:ext cx="6010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Bookman Old Style" pitchFamily="18" charset="0"/>
              </a:rPr>
              <a:t>Sfortunatamente anche i cattivi hanno i cavalli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2895600" y="4419600"/>
            <a:ext cx="436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Bookman Old Style" pitchFamily="18" charset="0"/>
              </a:rPr>
              <a:t>Fortunatamente l’eroe ha un arco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3733800" y="4953000"/>
            <a:ext cx="4451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Bookman Old Style" pitchFamily="18" charset="0"/>
              </a:rPr>
              <a:t>Sfortunatamente ha solo 10 frecce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1752600" y="5715000"/>
            <a:ext cx="5203825" cy="71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charset="0"/>
              </a:rPr>
              <a:t>Usare i principi 1-3 per capire come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charset="0"/>
              </a:rPr>
              <a:t>dovrebbe finire la storia su basi di razionalità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2819400" y="2438400"/>
            <a:ext cx="2054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Bookman Old Style" pitchFamily="18" charset="0"/>
              </a:rPr>
              <a:t>riesce a fuggire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515143"/>
            <a:ext cx="38528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0" grpId="0" autoUpdateAnimBg="0"/>
      <p:bldP spid="36881" grpId="0" autoUpdateAnimBg="0"/>
      <p:bldP spid="36882" grpId="0" autoUpdateAnimBg="0"/>
      <p:bldP spid="36883" grpId="0" autoUpdateAnimBg="0"/>
      <p:bldP spid="36884" grpId="0" autoUpdateAnimBg="0"/>
      <p:bldP spid="36885" grpId="0" autoUpdateAnimBg="0"/>
      <p:bldP spid="36886" grpId="0" autoUpdateAnimBg="0"/>
      <p:bldP spid="36887" grpId="0" animBg="1" autoUpdateAnimBg="0"/>
      <p:bldP spid="3688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066800" y="357188"/>
            <a:ext cx="6916738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>
                <a:solidFill>
                  <a:srgbClr val="C00000"/>
                </a:solidFill>
                <a:latin typeface="Times New Roman" pitchFamily="18" charset="0"/>
              </a:rPr>
              <a:t>Domande da compito</a:t>
            </a:r>
            <a:r>
              <a:rPr lang="it-IT" altLang="it-IT" sz="2000">
                <a:latin typeface="Times New Roman" pitchFamily="18" charset="0"/>
              </a:rPr>
              <a:t>….incentivi, effetti diretti, effetti indiretti …</a:t>
            </a:r>
            <a:endParaRPr lang="it-IT" altLang="it-IT" sz="200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84263" y="1127125"/>
            <a:ext cx="6926262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it-IT" altLang="it-IT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Provate ad immaginare gli effetti di breve e medio lungo termine di una norma che liberalizzi la detenzione di armi da fuoco a scopo di difesa personale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it-IT" altLang="it-IT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Spiega quando il pagamento a cottimo è coerente con l’obbiettivo del datore di lavoro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it-IT" altLang="it-IT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Quali incentivi opportunistici avrebbe un provvedimento per cui il slario dei docenti universitari fosse correlato al numero degli studenti promossi?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it-IT" altLang="it-IT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Quali incentivi opportunistici avrebbe un provvedimento per cui il slario dei docenti universitari fosse correlato al numero degli esami fatti?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it-IT" altLang="it-IT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Spiega perché le sanzioni per le infrazioni stradali si sono inasprite negli ultimi anni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it-IT" altLang="it-IT" sz="16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1"/>
          <p:cNvSpPr txBox="1">
            <a:spLocks noChangeArrowheads="1"/>
          </p:cNvSpPr>
          <p:nvPr/>
        </p:nvSpPr>
        <p:spPr bwMode="auto">
          <a:xfrm>
            <a:off x="1693863" y="333375"/>
            <a:ext cx="698781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u="sng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Preappello (fine maggio</a:t>
            </a:r>
            <a:r>
              <a:rPr lang="it-IT" altLang="it-IT" sz="18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Esame scritto:  Micro  23 punti, Macro 10 punti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(domande da 1, 2 3 punti)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domande del compito sono scelte tra quelle indicate </a:t>
            </a:r>
            <a:r>
              <a:rPr lang="it-IT" altLang="it-IT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 file «Domande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Compito Frequentanti» </a:t>
            </a: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Chi totalizza più di 30 punti ottiene la LODE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E’ possibile svolgere solo la parte di Micro (sufficienza </a:t>
            </a:r>
            <a:r>
              <a:rPr lang="it-IT" altLang="it-IT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 </a:t>
            </a: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punti)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questo caso la parte di Macro può essere sostenuta in uno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qualunque degli appelli estivi.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Orale facoltativo se si supera la prova scritta: può alzare il voto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 al massimo 3 punti verso l’alto, ma è perfettamente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flessibile verso il basso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Gli insufficienti possono sostenere l’esame solo nella modalità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 frequentanti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E’ possibile ritirarsi senza </a:t>
            </a:r>
            <a:r>
              <a:rPr lang="it-IT" altLang="it-IT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penalità e riprovare in modalità frequentanti negli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appelli estivi.</a:t>
            </a:r>
          </a:p>
        </p:txBody>
      </p:sp>
      <p:sp>
        <p:nvSpPr>
          <p:cNvPr id="4" name="Stella a 5 punte 3"/>
          <p:cNvSpPr/>
          <p:nvPr/>
        </p:nvSpPr>
        <p:spPr>
          <a:xfrm>
            <a:off x="1038225" y="908050"/>
            <a:ext cx="312738" cy="2889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Stella a 5 punte 4"/>
          <p:cNvSpPr/>
          <p:nvPr/>
        </p:nvSpPr>
        <p:spPr>
          <a:xfrm>
            <a:off x="1049338" y="2963863"/>
            <a:ext cx="314325" cy="287337"/>
          </a:xfrm>
          <a:prstGeom prst="star5">
            <a:avLst>
              <a:gd name="adj" fmla="val 2255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Stella a 5 punte 5"/>
          <p:cNvSpPr/>
          <p:nvPr/>
        </p:nvSpPr>
        <p:spPr>
          <a:xfrm>
            <a:off x="1049338" y="1700213"/>
            <a:ext cx="314325" cy="2889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Stella a 5 punte 9"/>
          <p:cNvSpPr/>
          <p:nvPr/>
        </p:nvSpPr>
        <p:spPr>
          <a:xfrm>
            <a:off x="1076325" y="3789363"/>
            <a:ext cx="312738" cy="2873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Stella a 5 punte 11"/>
          <p:cNvSpPr/>
          <p:nvPr/>
        </p:nvSpPr>
        <p:spPr>
          <a:xfrm>
            <a:off x="1103313" y="5805488"/>
            <a:ext cx="312737" cy="2873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Smile 12"/>
          <p:cNvSpPr/>
          <p:nvPr/>
        </p:nvSpPr>
        <p:spPr>
          <a:xfrm>
            <a:off x="1060450" y="2349500"/>
            <a:ext cx="290513" cy="350838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6" y="4509120"/>
            <a:ext cx="7445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3"/>
          <p:cNvSpPr txBox="1">
            <a:spLocks noChangeArrowheads="1"/>
          </p:cNvSpPr>
          <p:nvPr/>
        </p:nvSpPr>
        <p:spPr bwMode="auto">
          <a:xfrm>
            <a:off x="1651000" y="278413"/>
            <a:ext cx="6989414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u="sng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Appelli </a:t>
            </a:r>
            <a:r>
              <a:rPr lang="it-IT" altLang="it-IT" sz="1800" b="1" u="sng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estivi per chi ha fatto Micro nel preappello</a:t>
            </a:r>
            <a:endParaRPr lang="it-IT" altLang="it-IT" sz="18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Esame </a:t>
            </a:r>
            <a:r>
              <a:rPr lang="it-IT" altLang="it-IT" sz="16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Macro </a:t>
            </a: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 punti (tre domande </a:t>
            </a:r>
            <a:r>
              <a:rPr lang="it-IT" altLang="it-IT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aperte argomenti generali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 tipo: tutto quello che sapete su …)</a:t>
            </a:r>
            <a:endParaRPr lang="it-IT" altLang="it-IT" sz="16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domande del compito vertono solo sugli argomenti trattati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lezione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Qualunque sia il voto di micro è necessario ottenere almeno 5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punti in Macro per ottenere la sufficienza. Ad esempio: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Voto Micro	Voto Macro	VOTO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12	      +	       10	        =	   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11           +                 6             =         17 </a:t>
            </a:r>
            <a:r>
              <a:rPr lang="it-IT" altLang="it-IT" sz="1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INSUFF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23           +               10             =         30 lode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22           +                 4             =         </a:t>
            </a:r>
            <a:r>
              <a:rPr lang="it-IT" altLang="it-IT" sz="1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INSUFF</a:t>
            </a:r>
            <a:endParaRPr lang="it-IT" altLang="it-IT" sz="16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Orale </a:t>
            </a: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facoltativo (Micro Macro) se si supera la prova scritta: può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alzare il voto di al massimo 3 punti verso l’alto, ma è perfettamente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flessibile verso il </a:t>
            </a:r>
            <a:r>
              <a:rPr lang="it-IT" altLang="it-IT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basso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Gli insufficienti possono sostenere l’esame solo nella modalità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 frequentanti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E’ possibile ritirarsi senza </a:t>
            </a:r>
            <a:r>
              <a:rPr lang="it-IT" altLang="it-IT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penalità e ripresentarsi a un altro appello (estivo)</a:t>
            </a: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1118825" y="836712"/>
            <a:ext cx="358775" cy="3175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1076473" y="1628800"/>
            <a:ext cx="360363" cy="315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1109524" y="2276872"/>
            <a:ext cx="360363" cy="317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Freccia a destra 15"/>
          <p:cNvSpPr/>
          <p:nvPr/>
        </p:nvSpPr>
        <p:spPr>
          <a:xfrm>
            <a:off x="1076474" y="4509120"/>
            <a:ext cx="360362" cy="315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Freccia a destra 16"/>
          <p:cNvSpPr/>
          <p:nvPr/>
        </p:nvSpPr>
        <p:spPr>
          <a:xfrm>
            <a:off x="1118825" y="6237312"/>
            <a:ext cx="360362" cy="315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Freccia a destra 17"/>
          <p:cNvSpPr/>
          <p:nvPr/>
        </p:nvSpPr>
        <p:spPr>
          <a:xfrm>
            <a:off x="1081117" y="5373216"/>
            <a:ext cx="360362" cy="315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3"/>
          <p:cNvSpPr txBox="1">
            <a:spLocks noChangeArrowheads="1"/>
          </p:cNvSpPr>
          <p:nvPr/>
        </p:nvSpPr>
        <p:spPr bwMode="auto">
          <a:xfrm>
            <a:off x="1657350" y="692150"/>
            <a:ext cx="676018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u="sng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Appelli estivi</a:t>
            </a:r>
            <a:endParaRPr lang="it-IT" altLang="it-IT" sz="18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Esame totale (Micro + Macro)</a:t>
            </a: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Micro  20 punti  Macro 10 punti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(domande da 1, 2, 3 punti)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Esame Macro </a:t>
            </a: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 punti (tre domande aperte)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domande del compito vertono solo sugli argomenti trattati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lezione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Orale facoltativo (Micro Macro) se si supera la prova scritta: può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alzare il voto di al massimo 3 punti verso l’alto, ma è perfettamente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flessibile verso il basso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Gli insufficienti possono sostenere l’esame solo nella modalità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 frequentanti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E’ possibile ritirarsi senza </a:t>
            </a:r>
            <a:r>
              <a:rPr lang="it-IT" altLang="it-IT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penalità e ripresentarsi ad un altro appello con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stesse modalità</a:t>
            </a: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1249363" y="1319213"/>
            <a:ext cx="358775" cy="3175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Freccia a destra 3"/>
          <p:cNvSpPr/>
          <p:nvPr/>
        </p:nvSpPr>
        <p:spPr>
          <a:xfrm>
            <a:off x="1249363" y="2082800"/>
            <a:ext cx="358775" cy="3175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1235075" y="2565400"/>
            <a:ext cx="360363" cy="315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1235075" y="3213100"/>
            <a:ext cx="360363" cy="317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1246188" y="4149725"/>
            <a:ext cx="360362" cy="315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1290638" y="4941888"/>
            <a:ext cx="360362" cy="315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9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514600" y="1143000"/>
            <a:ext cx="3998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cmmib10" pitchFamily="34" charset="0"/>
              </a:rPr>
              <a:t>Domande “economiche”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0" y="1752600"/>
            <a:ext cx="5045075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600">
                <a:latin typeface="Times New Roman" pitchFamily="18" charset="0"/>
              </a:rPr>
              <a:t> Perché il prezzo del petrolio oscilla nel tempo?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600">
                <a:latin typeface="Times New Roman" pitchFamily="18" charset="0"/>
              </a:rPr>
              <a:t> Quali sono gli effetti di una tassa sul mercato?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600">
                <a:latin typeface="Times New Roman" pitchFamily="18" charset="0"/>
              </a:rPr>
              <a:t> Come funziona il mercato finanziario?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600">
                <a:latin typeface="Times New Roman" pitchFamily="18" charset="0"/>
              </a:rPr>
              <a:t> Come ridurre la disoccupazione?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600">
                <a:latin typeface="Times New Roman" pitchFamily="18" charset="0"/>
              </a:rPr>
              <a:t> Quali sono i rischi di un debito pubblico troppo alto?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600">
                <a:latin typeface="Times New Roman" pitchFamily="18" charset="0"/>
              </a:rPr>
              <a:t> Quali sono i vantaggi della moneta unica?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latin typeface="Times New Roman" pitchFamily="18" charset="0"/>
              </a:rPr>
              <a:t>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14600" y="3505200"/>
            <a:ext cx="4278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66FF"/>
                </a:solidFill>
                <a:latin typeface="cmmib10" pitchFamily="34" charset="0"/>
              </a:rPr>
              <a:t>Domande “economiche” </a:t>
            </a:r>
            <a:r>
              <a:rPr lang="it-IT" altLang="it-IT" sz="2800" b="1">
                <a:solidFill>
                  <a:srgbClr val="0066FF"/>
                </a:solidFill>
                <a:latin typeface="Times New Roman" pitchFamily="18" charset="0"/>
              </a:rPr>
              <a:t>?</a:t>
            </a:r>
            <a:r>
              <a:rPr lang="it-IT" altLang="it-IT" sz="2400">
                <a:latin typeface="cmmib10" pitchFamily="34" charset="0"/>
              </a:rPr>
              <a:t>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09800" y="4114800"/>
            <a:ext cx="50450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600">
                <a:solidFill>
                  <a:srgbClr val="0066FF"/>
                </a:solidFill>
                <a:latin typeface="Times New Roman" pitchFamily="18" charset="0"/>
              </a:rPr>
              <a:t> Perché il leone non caccia le iene?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600">
                <a:solidFill>
                  <a:srgbClr val="0066FF"/>
                </a:solidFill>
                <a:latin typeface="Times New Roman" pitchFamily="18" charset="0"/>
              </a:rPr>
              <a:t> Perché gli eserciti nel passato non si mimetizzavano?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600">
                <a:solidFill>
                  <a:srgbClr val="0066FF"/>
                </a:solidFill>
                <a:latin typeface="Times New Roman" pitchFamily="18" charset="0"/>
              </a:rPr>
              <a:t> Perché esiste il diritto dei contratti?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600">
                <a:solidFill>
                  <a:srgbClr val="0066FF"/>
                </a:solidFill>
                <a:latin typeface="Times New Roman" pitchFamily="18" charset="0"/>
              </a:rPr>
              <a:t> Perché alcuni funzionari pubblici sono corrotti?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600">
                <a:solidFill>
                  <a:srgbClr val="0066FF"/>
                </a:solidFill>
                <a:latin typeface="Times New Roman" pitchFamily="18" charset="0"/>
              </a:rPr>
              <a:t> Perché ci si sposa 10 anni dopo rispetto a venti anni fa?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600">
                <a:solidFill>
                  <a:srgbClr val="0066FF"/>
                </a:solidFill>
                <a:latin typeface="Times New Roman" pitchFamily="18" charset="0"/>
              </a:rPr>
              <a:t> Perché arabi ed ebrei condividono il tabù alimentare sulla carne di suino?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>
              <a:latin typeface="Times New Roman" pitchFamily="18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411413" y="533400"/>
            <a:ext cx="4294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sng">
                <a:latin typeface="Times New Roman" pitchFamily="18" charset="0"/>
              </a:rPr>
              <a:t>Che cos’è oggi l’ e c o n o m i a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  <p:bldP spid="9221" grpId="0" autoUpdateAnimBg="0"/>
      <p:bldP spid="9222" grpId="0" autoUpdateAnimBg="0"/>
      <p:bldP spid="922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2514600" y="457200"/>
            <a:ext cx="40274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latin typeface="Times New Roman" pitchFamily="18" charset="0"/>
              </a:rPr>
              <a:t>Perché il prezzo del petrolio oscilla nel tempo?</a:t>
            </a:r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4419600" y="91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14400" y="1295400"/>
            <a:ext cx="73929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i="1">
                <a:latin typeface="Times New Roman" pitchFamily="18" charset="0"/>
              </a:rPr>
              <a:t>Che cosa modifica il </a:t>
            </a:r>
            <a:r>
              <a:rPr lang="it-IT" altLang="it-IT" sz="1600" i="1" u="sng">
                <a:solidFill>
                  <a:srgbClr val="FF0000"/>
                </a:solidFill>
                <a:latin typeface="Times New Roman" pitchFamily="18" charset="0"/>
              </a:rPr>
              <a:t>comportamento</a:t>
            </a:r>
            <a:r>
              <a:rPr lang="it-IT" altLang="it-IT" sz="1600" i="1">
                <a:latin typeface="Times New Roman" pitchFamily="18" charset="0"/>
              </a:rPr>
              <a:t> di compratori e venditori determinando come esito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i="1">
                <a:latin typeface="Times New Roman" pitchFamily="18" charset="0"/>
              </a:rPr>
              <a:t>una variazione del prezzo del greggio?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124200" y="2209800"/>
            <a:ext cx="2881313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latin typeface="Times New Roman" pitchFamily="18" charset="0"/>
              </a:rPr>
              <a:t>Come ridurre la disoccupazione?</a:t>
            </a: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45720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371600" y="3048000"/>
            <a:ext cx="6388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i="1">
                <a:latin typeface="Times New Roman" pitchFamily="18" charset="0"/>
              </a:rPr>
              <a:t>Quali provvedimenti potrebbero modificare il </a:t>
            </a:r>
            <a:r>
              <a:rPr lang="it-IT" altLang="it-IT" sz="1600" i="1" u="sng">
                <a:solidFill>
                  <a:srgbClr val="FF0000"/>
                </a:solidFill>
                <a:latin typeface="Times New Roman" pitchFamily="18" charset="0"/>
              </a:rPr>
              <a:t>comportamento</a:t>
            </a:r>
            <a:r>
              <a:rPr lang="it-IT" altLang="it-IT" sz="1600" i="1">
                <a:latin typeface="Times New Roman" pitchFamily="18" charset="0"/>
              </a:rPr>
              <a:t> delle imprese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i="1">
                <a:latin typeface="Times New Roman" pitchFamily="18" charset="0"/>
              </a:rPr>
              <a:t>inducendole a assumere più lavoratori?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3048000" y="3962400"/>
            <a:ext cx="300037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latin typeface="Times New Roman" pitchFamily="18" charset="0"/>
              </a:rPr>
              <a:t>Perché il leone non caccia le iene?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667000" y="4724400"/>
            <a:ext cx="4043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i="1">
                <a:latin typeface="Times New Roman" pitchFamily="18" charset="0"/>
              </a:rPr>
              <a:t>Perché il leone </a:t>
            </a:r>
            <a:r>
              <a:rPr lang="it-IT" altLang="it-IT" sz="1600" i="1" u="sng">
                <a:solidFill>
                  <a:srgbClr val="FF0000"/>
                </a:solidFill>
                <a:latin typeface="Times New Roman" pitchFamily="18" charset="0"/>
              </a:rPr>
              <a:t>sceglie</a:t>
            </a:r>
            <a:r>
              <a:rPr lang="it-IT" altLang="it-IT" sz="1600" i="1">
                <a:latin typeface="Times New Roman" pitchFamily="18" charset="0"/>
              </a:rPr>
              <a:t> di non cacciare le iene?</a:t>
            </a:r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4572000" y="4343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1524000" y="5334000"/>
            <a:ext cx="59563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latin typeface="Times New Roman" pitchFamily="18" charset="0"/>
              </a:rPr>
              <a:t>Perché arabi ed ebrei condividono il tabù alimentare sulla carne suina?</a:t>
            </a:r>
          </a:p>
        </p:txBody>
      </p:sp>
      <p:sp>
        <p:nvSpPr>
          <p:cNvPr id="8204" name="Line 14"/>
          <p:cNvSpPr>
            <a:spLocks noChangeShapeType="1"/>
          </p:cNvSpPr>
          <p:nvPr/>
        </p:nvSpPr>
        <p:spPr bwMode="auto">
          <a:xfrm>
            <a:off x="4572000" y="5715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447800" y="6019800"/>
            <a:ext cx="6630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i="1">
                <a:latin typeface="Times New Roman" pitchFamily="18" charset="0"/>
              </a:rPr>
              <a:t>Perché queste comunità hanno </a:t>
            </a:r>
            <a:r>
              <a:rPr lang="it-IT" altLang="it-IT" sz="1600" i="1" u="sng">
                <a:solidFill>
                  <a:srgbClr val="FF0000"/>
                </a:solidFill>
                <a:latin typeface="Times New Roman" pitchFamily="18" charset="0"/>
              </a:rPr>
              <a:t>scelto</a:t>
            </a:r>
            <a:r>
              <a:rPr lang="it-IT" altLang="it-IT" sz="1600" i="1">
                <a:latin typeface="Times New Roman" pitchFamily="18" charset="0"/>
              </a:rPr>
              <a:t> di vietare il consumo di carne di maiale?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8" grpId="0" autoUpdateAnimBg="0"/>
      <p:bldP spid="10250" grpId="0" autoUpdateAnimBg="0"/>
      <p:bldP spid="1025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3400" y="1524000"/>
            <a:ext cx="8077200" cy="4340225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itchFamily="18" charset="0"/>
              </a:rPr>
              <a:t>L’ economia è una </a:t>
            </a:r>
            <a:r>
              <a:rPr lang="it-IT" altLang="it-IT" sz="2400" u="sng" dirty="0">
                <a:latin typeface="Times New Roman" pitchFamily="18" charset="0"/>
              </a:rPr>
              <a:t>teoria generale del comportamento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Times New Roman" pitchFamily="18" charset="0"/>
              </a:rPr>
              <a:t>ovvero 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Times New Roman" pitchFamily="18" charset="0"/>
              </a:rPr>
              <a:t>una </a:t>
            </a:r>
            <a:r>
              <a:rPr lang="it-IT" altLang="it-IT" sz="2400" u="sng" dirty="0">
                <a:latin typeface="Times New Roman" pitchFamily="18" charset="0"/>
              </a:rPr>
              <a:t>teoria generale della scelta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u="sng" dirty="0">
              <a:latin typeface="Times New Roman" pitchFamily="18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352800" y="3962400"/>
            <a:ext cx="237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2" y="2924944"/>
            <a:ext cx="23161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2618</Words>
  <Application>Microsoft Office PowerPoint</Application>
  <PresentationFormat>Presentazione su schermo (4:3)</PresentationFormat>
  <Paragraphs>389</Paragraphs>
  <Slides>36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36</vt:i4>
      </vt:variant>
    </vt:vector>
  </HeadingPairs>
  <TitlesOfParts>
    <vt:vector size="39" baseType="lpstr">
      <vt:lpstr>Tema di Office</vt:lpstr>
      <vt:lpstr>Equation</vt:lpstr>
      <vt:lpstr>Equation.3</vt:lpstr>
      <vt:lpstr>Economia Politica  a.a 2017-2018 docente: Roberto Censolo </vt:lpstr>
      <vt:lpstr> Struttura   del   Corso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 Politica  a.a 2013-2014 docente: Roberto Censolo</dc:title>
  <dc:creator>user</dc:creator>
  <cp:lastModifiedBy>user</cp:lastModifiedBy>
  <cp:revision>83</cp:revision>
  <dcterms:created xsi:type="dcterms:W3CDTF">2014-02-28T10:40:35Z</dcterms:created>
  <dcterms:modified xsi:type="dcterms:W3CDTF">2018-02-27T16:32:02Z</dcterms:modified>
</cp:coreProperties>
</file>