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8"/>
  </p:notesMasterIdLst>
  <p:sldIdLst>
    <p:sldId id="300" r:id="rId2"/>
    <p:sldId id="256" r:id="rId3"/>
    <p:sldId id="257" r:id="rId4"/>
    <p:sldId id="258" r:id="rId5"/>
    <p:sldId id="260" r:id="rId6"/>
    <p:sldId id="261" r:id="rId7"/>
    <p:sldId id="259" r:id="rId8"/>
    <p:sldId id="262" r:id="rId9"/>
    <p:sldId id="265" r:id="rId10"/>
    <p:sldId id="264" r:id="rId11"/>
    <p:sldId id="263" r:id="rId12"/>
    <p:sldId id="268" r:id="rId13"/>
    <p:sldId id="269" r:id="rId14"/>
    <p:sldId id="270" r:id="rId15"/>
    <p:sldId id="266" r:id="rId16"/>
    <p:sldId id="271" r:id="rId17"/>
    <p:sldId id="301" r:id="rId18"/>
    <p:sldId id="302" r:id="rId19"/>
    <p:sldId id="303" r:id="rId20"/>
    <p:sldId id="304" r:id="rId21"/>
    <p:sldId id="281" r:id="rId22"/>
    <p:sldId id="282" r:id="rId23"/>
    <p:sldId id="305" r:id="rId24"/>
    <p:sldId id="284" r:id="rId25"/>
    <p:sldId id="285" r:id="rId26"/>
    <p:sldId id="283" r:id="rId27"/>
    <p:sldId id="286" r:id="rId28"/>
    <p:sldId id="287" r:id="rId29"/>
    <p:sldId id="288" r:id="rId30"/>
    <p:sldId id="320" r:id="rId31"/>
    <p:sldId id="321" r:id="rId32"/>
    <p:sldId id="322" r:id="rId33"/>
    <p:sldId id="329" r:id="rId34"/>
    <p:sldId id="289" r:id="rId35"/>
    <p:sldId id="327" r:id="rId36"/>
    <p:sldId id="330" r:id="rId37"/>
    <p:sldId id="291" r:id="rId38"/>
    <p:sldId id="292" r:id="rId39"/>
    <p:sldId id="290" r:id="rId40"/>
    <p:sldId id="308" r:id="rId41"/>
    <p:sldId id="309" r:id="rId42"/>
    <p:sldId id="297" r:id="rId43"/>
    <p:sldId id="310" r:id="rId44"/>
    <p:sldId id="323" r:id="rId45"/>
    <p:sldId id="324" r:id="rId46"/>
    <p:sldId id="325" r:id="rId47"/>
    <p:sldId id="326" r:id="rId48"/>
    <p:sldId id="306" r:id="rId49"/>
    <p:sldId id="313" r:id="rId50"/>
    <p:sldId id="314" r:id="rId51"/>
    <p:sldId id="318" r:id="rId52"/>
    <p:sldId id="319" r:id="rId53"/>
    <p:sldId id="316" r:id="rId54"/>
    <p:sldId id="317" r:id="rId55"/>
    <p:sldId id="272" r:id="rId56"/>
    <p:sldId id="273" r:id="rId57"/>
    <p:sldId id="279" r:id="rId58"/>
    <p:sldId id="315" r:id="rId59"/>
    <p:sldId id="336" r:id="rId60"/>
    <p:sldId id="337" r:id="rId61"/>
    <p:sldId id="338" r:id="rId62"/>
    <p:sldId id="339" r:id="rId63"/>
    <p:sldId id="340" r:id="rId64"/>
    <p:sldId id="341" r:id="rId65"/>
    <p:sldId id="333" r:id="rId66"/>
    <p:sldId id="331" r:id="rId67"/>
    <p:sldId id="332" r:id="rId68"/>
    <p:sldId id="307" r:id="rId69"/>
    <p:sldId id="280" r:id="rId70"/>
    <p:sldId id="312" r:id="rId71"/>
    <p:sldId id="298" r:id="rId72"/>
    <p:sldId id="274" r:id="rId73"/>
    <p:sldId id="276" r:id="rId74"/>
    <p:sldId id="277" r:id="rId75"/>
    <p:sldId id="267" r:id="rId76"/>
    <p:sldId id="278" r:id="rId77"/>
    <p:sldId id="342" r:id="rId78"/>
    <p:sldId id="344" r:id="rId79"/>
    <p:sldId id="349" r:id="rId80"/>
    <p:sldId id="350" r:id="rId81"/>
    <p:sldId id="351" r:id="rId82"/>
    <p:sldId id="345" r:id="rId83"/>
    <p:sldId id="346" r:id="rId84"/>
    <p:sldId id="347" r:id="rId85"/>
    <p:sldId id="348" r:id="rId86"/>
    <p:sldId id="343" r:id="rId8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391" autoAdjust="0"/>
  </p:normalViewPr>
  <p:slideViewPr>
    <p:cSldViewPr>
      <p:cViewPr varScale="1">
        <p:scale>
          <a:sx n="66" d="100"/>
          <a:sy n="66" d="100"/>
        </p:scale>
        <p:origin x="-142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4616"/>
    </p:cViewPr>
  </p:sorterViewPr>
  <p:notesViewPr>
    <p:cSldViewPr>
      <p:cViewPr varScale="1">
        <p:scale>
          <a:sx n="54" d="100"/>
          <a:sy n="54" d="100"/>
        </p:scale>
        <p:origin x="-279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3CDAAF-E0B7-49DE-B091-5B67E08F6400}" type="datetimeFigureOut">
              <a:rPr lang="it-IT" smtClean="0"/>
              <a:t>30/04/2015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A012A8-FE8F-4D41-AB34-538287E5F9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373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A012A8-FE8F-4D41-AB34-538287E5F9C2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6977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ADC4A-7648-4D62-9D9D-CD34C92CF059}" type="datetimeFigureOut">
              <a:rPr lang="it-IT" smtClean="0"/>
              <a:t>30/04/2015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E3325-3A2E-4850-AD34-79E71CF5B1E6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Rettangolo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ADC4A-7648-4D62-9D9D-CD34C92CF059}" type="datetimeFigureOut">
              <a:rPr lang="it-IT" smtClean="0"/>
              <a:t>30/04/2015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E3325-3A2E-4850-AD34-79E71CF5B1E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ttangolo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ADC4A-7648-4D62-9D9D-CD34C92CF059}" type="datetimeFigureOut">
              <a:rPr lang="it-IT" smtClean="0"/>
              <a:t>30/04/2015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E3325-3A2E-4850-AD34-79E71CF5B1E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ADC4A-7648-4D62-9D9D-CD34C92CF059}" type="datetimeFigureOut">
              <a:rPr lang="it-IT" smtClean="0"/>
              <a:t>30/04/2015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E3325-3A2E-4850-AD34-79E71CF5B1E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ttangolo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ADC4A-7648-4D62-9D9D-CD34C92CF059}" type="datetimeFigureOut">
              <a:rPr lang="it-IT" smtClean="0"/>
              <a:t>30/04/2015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E3325-3A2E-4850-AD34-79E71CF5B1E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ADC4A-7648-4D62-9D9D-CD34C92CF059}" type="datetimeFigureOut">
              <a:rPr lang="it-IT" smtClean="0"/>
              <a:t>30/04/2015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E3325-3A2E-4850-AD34-79E71CF5B1E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ADC4A-7648-4D62-9D9D-CD34C92CF059}" type="datetimeFigureOut">
              <a:rPr lang="it-IT" smtClean="0"/>
              <a:t>30/04/2015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E3325-3A2E-4850-AD34-79E71CF5B1E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ADC4A-7648-4D62-9D9D-CD34C92CF059}" type="datetimeFigureOut">
              <a:rPr lang="it-IT" smtClean="0"/>
              <a:t>30/04/2015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E3325-3A2E-4850-AD34-79E71CF5B1E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ADC4A-7648-4D62-9D9D-CD34C92CF059}" type="datetimeFigureOut">
              <a:rPr lang="it-IT" smtClean="0"/>
              <a:t>30/04/2015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E3325-3A2E-4850-AD34-79E71CF5B1E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ADC4A-7648-4D62-9D9D-CD34C92CF059}" type="datetimeFigureOut">
              <a:rPr lang="it-IT" smtClean="0"/>
              <a:t>30/04/2015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E3325-3A2E-4850-AD34-79E71CF5B1E6}" type="slidenum">
              <a:rPr lang="it-IT" smtClean="0"/>
              <a:t>‹N›</a:t>
            </a:fld>
            <a:endParaRPr lang="it-IT"/>
          </a:p>
        </p:txBody>
      </p:sp>
      <p:sp>
        <p:nvSpPr>
          <p:cNvPr id="12" name="Rettangolo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ttangolo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it-IT" smtClean="0"/>
              <a:t>Fare clic sull'icona per inserire un'immagine</a:t>
            </a:r>
            <a:endParaRPr kumimoji="0" lang="en-US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8CEADC4A-7648-4D62-9D9D-CD34C92CF059}" type="datetimeFigureOut">
              <a:rPr lang="it-IT" smtClean="0"/>
              <a:t>30/04/2015</a:t>
            </a:fld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ttangolo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DB1E3325-3A2E-4850-AD34-79E71CF5B1E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Rettangolo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8CEADC4A-7648-4D62-9D9D-CD34C92CF059}" type="datetimeFigureOut">
              <a:rPr lang="it-IT" smtClean="0"/>
              <a:t>30/04/2015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DB1E3325-3A2E-4850-AD34-79E71CF5B1E6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Tif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Tif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971600" y="476672"/>
            <a:ext cx="691276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400" dirty="0" smtClean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it-IT" sz="2400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it-IT" sz="2400" dirty="0" smtClean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it-IT" sz="2400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it-IT" sz="2400" dirty="0" smtClean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it-IT" sz="4000" dirty="0" smtClean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it-IT" sz="4000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it-IT" sz="40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LA VERITA’ DELLA BOCCA</a:t>
            </a:r>
          </a:p>
          <a:p>
            <a:pPr algn="ctr"/>
            <a:endParaRPr lang="it-IT" sz="4000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it-IT" sz="28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Riuscirà la radiologia a scoprirla?</a:t>
            </a:r>
            <a:endParaRPr lang="it-IT" sz="2800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5868144" y="5949280"/>
            <a:ext cx="1680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FF00"/>
                </a:solidFill>
              </a:rPr>
              <a:t>Paolo Campioni</a:t>
            </a:r>
            <a:endParaRPr lang="it-IT" dirty="0">
              <a:solidFill>
                <a:srgbClr val="FFFF00"/>
              </a:solidFill>
            </a:endParaRPr>
          </a:p>
        </p:txBody>
      </p:sp>
      <p:pic>
        <p:nvPicPr>
          <p:cNvPr id="14338" name="Picture 2" descr="http://www.romamor.it/images/maxfoto/7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568" y="332656"/>
            <a:ext cx="3838575" cy="288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30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403648" y="980728"/>
            <a:ext cx="6912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Con la bocca si comunica</a:t>
            </a:r>
          </a:p>
          <a:p>
            <a:endParaRPr lang="it-IT" sz="2400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8" name="Picture 4" descr="http://www.antonioturdo.it/wp-content/uploads/2012/12/elsa-fornero-che-pian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868938"/>
            <a:ext cx="5886367" cy="3296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3491880" y="2087080"/>
            <a:ext cx="19175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DOLORE</a:t>
            </a:r>
            <a:endParaRPr lang="it-IT" sz="3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87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403648" y="980728"/>
            <a:ext cx="6912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Con la bocca si comunica</a:t>
            </a:r>
          </a:p>
          <a:p>
            <a:endParaRPr lang="it-IT" sz="2400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 descr="http://www.unita.it/polopoly_fs/1.368960.1325854606%21/image/2354426504.jpg_gen/derivatives/landscape_144/23544265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8294" y="2836073"/>
            <a:ext cx="3888432" cy="337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3448989" y="2072566"/>
            <a:ext cx="23070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DISSENSO</a:t>
            </a:r>
            <a:endParaRPr lang="it-IT" sz="3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87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403648" y="980727"/>
            <a:ext cx="6912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Con la bocca si comunica</a:t>
            </a:r>
          </a:p>
          <a:p>
            <a:endParaRPr lang="it-IT" sz="2400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3448989" y="2072566"/>
            <a:ext cx="18934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GIOCO</a:t>
            </a:r>
            <a:endParaRPr lang="it-IT" sz="3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6" name="Picture 2" descr="http://www.ilmondodipatty.it/wp-content/uploads/2010/12/scuola_4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518" y="2852936"/>
            <a:ext cx="5287983" cy="354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280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403648" y="980728"/>
            <a:ext cx="6912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Con la bocca si comunica</a:t>
            </a:r>
          </a:p>
          <a:p>
            <a:endParaRPr lang="it-IT" sz="2400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3448989" y="2072566"/>
            <a:ext cx="20922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CULTURA</a:t>
            </a:r>
            <a:endParaRPr lang="it-IT" sz="3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Picture 2" descr="http://cdn.blogosfere.it/astronomicamentis/images/einstein_lavag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814611"/>
            <a:ext cx="4794126" cy="359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280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403648" y="980728"/>
            <a:ext cx="6912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400" dirty="0" smtClean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it-IT" sz="2400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3448989" y="2072566"/>
            <a:ext cx="18473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sz="3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endParaRPr lang="it-IT" sz="3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0" name="Picture 2" descr="http://www.manuelmarangoni.it/onemind/wp-content/uploads/2012/10/Bocca-e-dent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81" y="1396226"/>
            <a:ext cx="4124325" cy="422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dentistafirenze.com/foto-casi/casi_dimostrativi%20%2816%2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3" t="6988" r="4667" b="6236"/>
          <a:stretch/>
        </p:blipFill>
        <p:spPr bwMode="auto">
          <a:xfrm>
            <a:off x="5292080" y="1477177"/>
            <a:ext cx="3429000" cy="2267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drcapecchi.it/immagini/photogallery-implantologia/casistica-02/0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312" y="4221088"/>
            <a:ext cx="3429000" cy="229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744465" y="476672"/>
            <a:ext cx="52453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Le tappe del cammino della vita</a:t>
            </a:r>
            <a:endParaRPr lang="it-IT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57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899592" y="908720"/>
            <a:ext cx="7021474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 Italia prima di compiere 84 anni</a:t>
            </a:r>
          </a:p>
          <a:p>
            <a:endParaRPr lang="it-IT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 uomo su 8			Ca polmone</a:t>
            </a:r>
          </a:p>
          <a:p>
            <a:endParaRPr lang="it-IT" sz="28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 uomo su 6			Ca prostata</a:t>
            </a:r>
          </a:p>
          <a:p>
            <a:endParaRPr lang="it-IT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 donna su 8			Ca mammella</a:t>
            </a:r>
          </a:p>
          <a:p>
            <a:endParaRPr lang="it-IT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 uomo su 14 			Ca colon</a:t>
            </a:r>
          </a:p>
          <a:p>
            <a:endParaRPr lang="it-IT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100 persone su 100		Carie</a:t>
            </a:r>
            <a:endParaRPr lang="it-IT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652120" y="6309320"/>
            <a:ext cx="3100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FF00"/>
                </a:solidFill>
              </a:rPr>
              <a:t>Dati registro tumori Italia 2009</a:t>
            </a:r>
            <a:endParaRPr lang="it-IT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11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899592" y="908720"/>
            <a:ext cx="4799712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Del resto occorre ricordare</a:t>
            </a:r>
          </a:p>
          <a:p>
            <a:endParaRPr lang="it-IT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 polmoni con 5 lobi</a:t>
            </a:r>
          </a:p>
          <a:p>
            <a:endParaRPr lang="it-IT" sz="28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 prostata con 3 lobi</a:t>
            </a:r>
          </a:p>
          <a:p>
            <a:endParaRPr lang="it-IT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 mammelle con 4 quadranti</a:t>
            </a:r>
          </a:p>
          <a:p>
            <a:endParaRPr lang="it-IT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 colon con 5 segmenti</a:t>
            </a:r>
          </a:p>
          <a:p>
            <a:endParaRPr lang="it-IT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20 + 32 denti</a:t>
            </a:r>
            <a:endParaRPr lang="it-IT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91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115616" y="2132856"/>
            <a:ext cx="68407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Tutti almeno una volta nella vita debbono ricorrere al dentista</a:t>
            </a:r>
          </a:p>
          <a:p>
            <a:endParaRPr lang="it-IT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	</a:t>
            </a:r>
            <a:r>
              <a:rPr lang="it-IT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Paolo Mannella</a:t>
            </a:r>
          </a:p>
          <a:p>
            <a:r>
              <a:rPr lang="it-IT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it-IT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lezione introduttiva</a:t>
            </a:r>
          </a:p>
          <a:p>
            <a:r>
              <a:rPr lang="it-IT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it-IT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Corso radiologia Odontoiatrica</a:t>
            </a:r>
          </a:p>
          <a:p>
            <a:r>
              <a:rPr lang="it-IT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it-IT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Università di Ferrara</a:t>
            </a:r>
            <a:endParaRPr lang="it-IT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87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115616" y="2780928"/>
            <a:ext cx="68407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Tutti i dentisti, prima o poi, debbono ricorrere al radiologo</a:t>
            </a:r>
          </a:p>
          <a:p>
            <a:endParaRPr lang="it-IT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	</a:t>
            </a:r>
            <a:endParaRPr lang="it-IT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23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089833" y="764704"/>
            <a:ext cx="684076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TECNICHE</a:t>
            </a:r>
          </a:p>
          <a:p>
            <a:endParaRPr lang="it-IT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Radiologia </a:t>
            </a:r>
            <a:r>
              <a:rPr lang="it-IT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Endorale</a:t>
            </a:r>
            <a:endParaRPr lang="it-IT" sz="28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it-IT" sz="28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Ortopantomografia</a:t>
            </a:r>
            <a:r>
              <a:rPr lang="it-IT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(OPT)</a:t>
            </a:r>
          </a:p>
          <a:p>
            <a:endParaRPr lang="it-IT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TC spirale (</a:t>
            </a:r>
            <a:r>
              <a:rPr lang="it-IT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Dentalscan</a:t>
            </a:r>
            <a:r>
              <a:rPr lang="it-IT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endParaRPr lang="it-IT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TC </a:t>
            </a:r>
            <a:r>
              <a:rPr lang="it-IT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Cone</a:t>
            </a:r>
            <a:r>
              <a:rPr lang="it-IT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Beam</a:t>
            </a:r>
            <a:endParaRPr lang="it-IT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	</a:t>
            </a:r>
            <a:endParaRPr lang="it-IT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87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971600" y="476672"/>
            <a:ext cx="6912768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In </a:t>
            </a:r>
            <a:r>
              <a:rPr lang="it-IT" sz="3200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it-IT" sz="32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rancia la maggior richiesta di consulenze radiologiche riguarda la Radiologia odontoiatrica.</a:t>
            </a:r>
          </a:p>
          <a:p>
            <a:endParaRPr lang="it-IT" sz="3200" dirty="0" smtClean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it-IT" sz="3200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sz="32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In Francia i giovani radiologi conoscono poco la Radiologia Odontoiatrica</a:t>
            </a:r>
          </a:p>
          <a:p>
            <a:endParaRPr lang="it-IT" sz="3200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it-IT" sz="3200" dirty="0" smtClean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sz="32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it-IT" sz="3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Ed in Italia ?</a:t>
            </a:r>
          </a:p>
          <a:p>
            <a:endParaRPr lang="it-IT" sz="2400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30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089833" y="764704"/>
            <a:ext cx="684076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Radiologia </a:t>
            </a:r>
            <a:r>
              <a:rPr lang="it-IT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Endorale</a:t>
            </a:r>
            <a:endParaRPr lang="it-IT" sz="28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endParaRPr lang="it-IT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it-IT" sz="28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it-IT" sz="28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Ormai esclusivo ‘patrimonio’ dell’odontoiatra</a:t>
            </a:r>
          </a:p>
          <a:p>
            <a:endParaRPr lang="it-IT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 tecnologia digitale si è imposta	</a:t>
            </a:r>
            <a:endParaRPr lang="it-IT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EW-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914400"/>
            <a:ext cx="6172200" cy="5203825"/>
          </a:xfrm>
          <a:prstGeom prst="rect">
            <a:avLst/>
          </a:prstGeom>
          <a:noFill/>
          <a:ln w="3175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814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IMM0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680618"/>
            <a:ext cx="3352800" cy="2392363"/>
          </a:xfrm>
          <a:prstGeom prst="rect">
            <a:avLst/>
          </a:prstGeom>
          <a:noFill/>
          <a:ln w="3175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2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581400"/>
            <a:ext cx="1430338" cy="2590800"/>
          </a:xfrm>
          <a:prstGeom prst="rect">
            <a:avLst/>
          </a:prstGeom>
          <a:noFill/>
          <a:ln w="317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664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089833" y="764704"/>
            <a:ext cx="684076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Ortopantomografia</a:t>
            </a:r>
            <a:r>
              <a:rPr lang="it-IT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(OPT)</a:t>
            </a:r>
          </a:p>
          <a:p>
            <a:endParaRPr lang="it-IT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it-IT" sz="28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it-IT" sz="28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it-IT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L’unica tecnica di ‘stratigrafia’ ancora oggi</a:t>
            </a:r>
          </a:p>
          <a:p>
            <a:r>
              <a:rPr lang="it-IT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it-IT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alida !	</a:t>
            </a:r>
            <a:endParaRPr lang="it-IT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69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aat"/>
          <p:cNvPicPr>
            <a:picLocks noChangeAspect="1" noChangeArrowheads="1"/>
          </p:cNvPicPr>
          <p:nvPr/>
        </p:nvPicPr>
        <p:blipFill>
          <a:blip r:embed="rId2" cstate="print">
            <a:lum bright="-10000" contrast="1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57200"/>
            <a:ext cx="1517650" cy="18288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paat1"/>
          <p:cNvPicPr>
            <a:picLocks noChangeAspect="1" noChangeArrowheads="1"/>
          </p:cNvPicPr>
          <p:nvPr/>
        </p:nvPicPr>
        <p:blipFill>
          <a:blip r:embed="rId3">
            <a:lum contrast="2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892004"/>
            <a:ext cx="3958952" cy="301997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611560" y="1100983"/>
            <a:ext cx="3637384" cy="58477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it-IT" sz="3200" i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OPT </a:t>
            </a:r>
            <a:r>
              <a:rPr lang="it-IT" sz="3200" i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Paatero</a:t>
            </a:r>
            <a:r>
              <a:rPr lang="it-IT" sz="3200" i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3200" i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1949</a:t>
            </a:r>
          </a:p>
        </p:txBody>
      </p:sp>
    </p:spTree>
    <p:extLst>
      <p:ext uri="{BB962C8B-B14F-4D97-AF65-F5344CB8AC3E}">
        <p14:creationId xmlns:p14="http://schemas.microsoft.com/office/powerpoint/2010/main" val="396664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ORTOP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352800"/>
            <a:ext cx="6400800" cy="2897188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3347864" y="1628800"/>
            <a:ext cx="9589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oggi</a:t>
            </a:r>
            <a:endParaRPr lang="it-IT" sz="3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64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toria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90600"/>
            <a:ext cx="4343400" cy="4325938"/>
          </a:xfrm>
          <a:prstGeom prst="rect">
            <a:avLst/>
          </a:prstGeom>
          <a:noFill/>
          <a:ln w="3175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milano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990600"/>
            <a:ext cx="3598863" cy="2008188"/>
          </a:xfrm>
          <a:prstGeom prst="rect">
            <a:avLst/>
          </a:prstGeom>
          <a:noFill/>
          <a:ln w="3175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milano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124200"/>
            <a:ext cx="1900238" cy="2781300"/>
          </a:xfrm>
          <a:prstGeom prst="rect">
            <a:avLst/>
          </a:prstGeom>
          <a:noFill/>
          <a:ln w="3175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664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899592" y="1556792"/>
            <a:ext cx="772951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it-IT" sz="2400" i="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it-IT" sz="2400" i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Primo esame di nuovi pazienti (qualunque età);</a:t>
            </a:r>
          </a:p>
          <a:p>
            <a:pPr>
              <a:spcBef>
                <a:spcPct val="50000"/>
              </a:spcBef>
            </a:pPr>
            <a:r>
              <a:rPr lang="it-IT" sz="2400" i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Diagnosi precoce dei difetti di sviluppo delle arcate;</a:t>
            </a:r>
          </a:p>
          <a:p>
            <a:pPr>
              <a:spcBef>
                <a:spcPct val="50000"/>
              </a:spcBef>
            </a:pPr>
            <a:r>
              <a:rPr lang="it-IT" sz="2400" i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Ricerca delle cause di mancata eruzione dentaria;</a:t>
            </a:r>
          </a:p>
          <a:p>
            <a:pPr>
              <a:spcBef>
                <a:spcPct val="50000"/>
              </a:spcBef>
            </a:pPr>
            <a:r>
              <a:rPr lang="it-IT" sz="2400" i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Giudizio radiologico di terapie endodontiche;</a:t>
            </a:r>
          </a:p>
          <a:p>
            <a:pPr>
              <a:spcBef>
                <a:spcPct val="50000"/>
              </a:spcBef>
            </a:pPr>
            <a:r>
              <a:rPr lang="it-IT" sz="2400" i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Sospetto di </a:t>
            </a:r>
            <a:r>
              <a:rPr lang="it-IT" sz="2400" i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sinusopatie</a:t>
            </a:r>
            <a:r>
              <a:rPr lang="it-IT" sz="2400" i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odontogene;  </a:t>
            </a:r>
          </a:p>
          <a:p>
            <a:pPr>
              <a:spcBef>
                <a:spcPct val="50000"/>
              </a:spcBef>
            </a:pPr>
            <a:r>
              <a:rPr lang="it-IT" sz="2400" i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Patologia delle ATM da </a:t>
            </a:r>
            <a:r>
              <a:rPr lang="it-IT" sz="2400" i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malocclusione</a:t>
            </a:r>
            <a:r>
              <a:rPr lang="it-IT" sz="2400" i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>
              <a:spcBef>
                <a:spcPct val="50000"/>
              </a:spcBef>
            </a:pPr>
            <a:r>
              <a:rPr lang="it-IT" sz="2400" i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Asimmetria del viso e della mascella;</a:t>
            </a:r>
          </a:p>
          <a:p>
            <a:pPr>
              <a:spcBef>
                <a:spcPct val="50000"/>
              </a:spcBef>
            </a:pPr>
            <a:endParaRPr lang="it-IT" sz="2400" i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043608" y="738069"/>
            <a:ext cx="609493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Ortopantomografia</a:t>
            </a:r>
            <a:r>
              <a:rPr lang="it-IT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(OPT</a:t>
            </a:r>
            <a:r>
              <a:rPr lang="it-IT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): </a:t>
            </a:r>
            <a:r>
              <a:rPr lang="it-IT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vantaggi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6664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971600" y="1305342"/>
            <a:ext cx="8064896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it-IT" sz="2400" i="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it-IT" sz="2400" i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Dolore alla pressione di tumefazioni asintomatiche;</a:t>
            </a:r>
          </a:p>
          <a:p>
            <a:pPr>
              <a:spcBef>
                <a:spcPct val="50000"/>
              </a:spcBef>
            </a:pPr>
            <a:r>
              <a:rPr lang="it-IT" sz="2400" i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Cattiva guarigione dopo avulsione;</a:t>
            </a:r>
          </a:p>
          <a:p>
            <a:pPr>
              <a:spcBef>
                <a:spcPct val="50000"/>
              </a:spcBef>
            </a:pPr>
            <a:r>
              <a:rPr lang="it-IT" sz="2400" i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Sospetto di osteomielite;</a:t>
            </a:r>
          </a:p>
          <a:p>
            <a:pPr>
              <a:spcBef>
                <a:spcPct val="50000"/>
              </a:spcBef>
            </a:pPr>
            <a:r>
              <a:rPr lang="it-IT" sz="2400" i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Studio di cisti, tumori e lesioni simili non odontogene;</a:t>
            </a:r>
          </a:p>
          <a:p>
            <a:pPr>
              <a:spcBef>
                <a:spcPct val="50000"/>
              </a:spcBef>
            </a:pPr>
            <a:r>
              <a:rPr lang="it-IT" sz="2400" i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Sospetto di metastasi (mieloma);</a:t>
            </a:r>
          </a:p>
          <a:p>
            <a:pPr>
              <a:spcBef>
                <a:spcPct val="50000"/>
              </a:spcBef>
            </a:pPr>
            <a:r>
              <a:rPr lang="it-IT" sz="2400" i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Parestesie del nervo mandibolare;</a:t>
            </a:r>
          </a:p>
          <a:p>
            <a:pPr>
              <a:spcBef>
                <a:spcPct val="50000"/>
              </a:spcBef>
            </a:pPr>
            <a:r>
              <a:rPr lang="it-IT" sz="2400" i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Esame in corso di malattie sistemiche;</a:t>
            </a:r>
          </a:p>
          <a:p>
            <a:pPr>
              <a:spcBef>
                <a:spcPct val="50000"/>
              </a:spcBef>
            </a:pPr>
            <a:r>
              <a:rPr lang="it-IT" sz="2400" i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Fratture dei mascellari (PS);</a:t>
            </a:r>
          </a:p>
          <a:p>
            <a:pPr>
              <a:spcBef>
                <a:spcPct val="50000"/>
              </a:spcBef>
            </a:pPr>
            <a:r>
              <a:rPr lang="it-IT" sz="2400" i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Prima e dopo interventi chirurgici.</a:t>
            </a:r>
            <a:endParaRPr lang="it-IT" sz="2400" i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043608" y="738069"/>
            <a:ext cx="609493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Ortopantomografia</a:t>
            </a:r>
            <a:r>
              <a:rPr lang="it-IT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(OPT</a:t>
            </a:r>
            <a:r>
              <a:rPr lang="it-IT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): </a:t>
            </a:r>
            <a:r>
              <a:rPr lang="it-IT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vantaggi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6664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39552" y="1028343"/>
            <a:ext cx="8208912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it-IT" sz="2400" i="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it-IT" sz="2400" i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Minore dettaglio anatomico rispetto ai radiogrammi </a:t>
            </a:r>
            <a:r>
              <a:rPr lang="it-IT" sz="2400" i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endorali</a:t>
            </a:r>
            <a:r>
              <a:rPr lang="it-IT" sz="2400" i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(schermi di rinforzo);</a:t>
            </a:r>
          </a:p>
          <a:p>
            <a:pPr>
              <a:spcBef>
                <a:spcPct val="50000"/>
              </a:spcBef>
            </a:pPr>
            <a:r>
              <a:rPr lang="it-IT" sz="2400" i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Scadente rappresentazione degli elementi dentari centrali (ombra di trasporto del rachide cervicale, inclinazione degli elementi centrali);</a:t>
            </a:r>
          </a:p>
          <a:p>
            <a:pPr>
              <a:spcBef>
                <a:spcPct val="50000"/>
              </a:spcBef>
            </a:pPr>
            <a:r>
              <a:rPr lang="it-IT" sz="2400" i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Movimenti del soggetto, anche impercettibili, possono determinare artefatti ed errori interpretativi; </a:t>
            </a:r>
          </a:p>
          <a:p>
            <a:pPr>
              <a:spcBef>
                <a:spcPct val="50000"/>
              </a:spcBef>
            </a:pPr>
            <a:r>
              <a:rPr lang="it-IT" sz="2400" i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Le distanze fuoco-oggetto ed oggetto-film non sono uguali dappertutto e questo comporta un fattore di ingrandimento variabile;</a:t>
            </a:r>
          </a:p>
          <a:p>
            <a:pPr>
              <a:spcBef>
                <a:spcPct val="50000"/>
              </a:spcBef>
            </a:pPr>
            <a:r>
              <a:rPr lang="it-IT" sz="2400" i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Non è possibile eseguire misurazioni fedeli.</a:t>
            </a:r>
            <a:endParaRPr lang="it-IT" sz="2400" i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043608" y="738069"/>
            <a:ext cx="5452134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Ortopantomografia</a:t>
            </a:r>
            <a:r>
              <a:rPr lang="it-IT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(OPT</a:t>
            </a:r>
            <a:r>
              <a:rPr lang="it-IT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): </a:t>
            </a:r>
            <a:r>
              <a:rPr lang="it-IT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limiti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6664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403648" y="980728"/>
            <a:ext cx="6912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Dalla bocca esce il primo segno di vita</a:t>
            </a:r>
          </a:p>
          <a:p>
            <a:endParaRPr lang="it-IT" sz="2400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http://www.angolodonne.it/wp-content/uploads/2011/05/neonato-pian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780928"/>
            <a:ext cx="4381500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322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39552" y="1028343"/>
            <a:ext cx="820891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it-IT" sz="2400" i="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it-IT" sz="2400" i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SPESSORE E OMOGENEITA’ OSSA ALVEOLARI</a:t>
            </a:r>
          </a:p>
          <a:p>
            <a:pPr>
              <a:spcBef>
                <a:spcPct val="50000"/>
              </a:spcBef>
            </a:pPr>
            <a: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Riassorbimento orizzontale</a:t>
            </a:r>
            <a:endParaRPr lang="it-IT" sz="2400" i="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Tasche radicolari	</a:t>
            </a:r>
          </a:p>
          <a:p>
            <a:pPr>
              <a:spcBef>
                <a:spcPct val="50000"/>
              </a:spcBef>
            </a:pPr>
            <a:r>
              <a:rPr lang="it-IT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Granulomi apicali</a:t>
            </a:r>
          </a:p>
          <a:p>
            <a:pPr>
              <a:spcBef>
                <a:spcPct val="50000"/>
              </a:spcBef>
            </a:pPr>
            <a:r>
              <a:rPr lang="it-IT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Residui radicolari</a:t>
            </a:r>
          </a:p>
          <a:p>
            <a:pPr>
              <a:spcBef>
                <a:spcPct val="50000"/>
              </a:spcBef>
            </a:pPr>
            <a:r>
              <a:rPr lang="it-IT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Osteolisi post estrattive</a:t>
            </a:r>
            <a:endParaRPr lang="it-IT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it-IT" sz="2400" i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Osteolisi </a:t>
            </a:r>
            <a:r>
              <a:rPr lang="it-IT" sz="2400" i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periapicali</a:t>
            </a:r>
            <a:endParaRPr lang="it-IT" sz="2400" i="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it-IT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Sclerosi </a:t>
            </a:r>
            <a:r>
              <a:rPr lang="it-IT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periapicali</a:t>
            </a:r>
            <a: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post flogistiche</a:t>
            </a:r>
            <a:endParaRPr lang="it-IT" sz="2400" i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043608" y="738069"/>
            <a:ext cx="7492757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Ortopantomografia</a:t>
            </a:r>
            <a:r>
              <a:rPr lang="it-IT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(OPT</a:t>
            </a:r>
            <a:r>
              <a:rPr lang="it-IT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): </a:t>
            </a:r>
            <a:r>
              <a:rPr lang="it-IT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come si referta ?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4197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39552" y="1028343"/>
            <a:ext cx="820891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it-IT" sz="2400" i="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it-IT" sz="2400" i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ELEMENTI DENTARI</a:t>
            </a:r>
          </a:p>
          <a:p>
            <a:pPr>
              <a:spcBef>
                <a:spcPct val="50000"/>
              </a:spcBef>
            </a:pPr>
            <a: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Denti inclusi</a:t>
            </a:r>
            <a:endParaRPr lang="it-IT" sz="2400" i="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Denti </a:t>
            </a:r>
            <a:r>
              <a:rPr lang="it-IT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sovrannumerari</a:t>
            </a:r>
            <a: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</a:t>
            </a:r>
          </a:p>
          <a:p>
            <a:pPr>
              <a:spcBef>
                <a:spcPct val="50000"/>
              </a:spcBef>
            </a:pPr>
            <a:r>
              <a:rPr lang="it-IT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Denti displasici</a:t>
            </a:r>
          </a:p>
          <a:p>
            <a:pPr>
              <a:spcBef>
                <a:spcPct val="50000"/>
              </a:spcBef>
            </a:pPr>
            <a:r>
              <a:rPr lang="it-IT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Disodontiasi</a:t>
            </a:r>
          </a:p>
          <a:p>
            <a:pPr>
              <a:spcBef>
                <a:spcPct val="50000"/>
              </a:spcBef>
            </a:pPr>
            <a:r>
              <a:rPr lang="it-IT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Aree di lisi per processi cariosi</a:t>
            </a:r>
            <a:endParaRPr lang="it-IT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it-IT" sz="2400" i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Esiti di terapie odontoiatriche</a:t>
            </a:r>
          </a:p>
          <a:p>
            <a:pPr>
              <a:spcBef>
                <a:spcPct val="50000"/>
              </a:spcBef>
            </a:pPr>
            <a:r>
              <a:rPr lang="it-IT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Ponti e implantologia</a:t>
            </a:r>
            <a:endParaRPr lang="it-IT" sz="2400" i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043608" y="738069"/>
            <a:ext cx="7492757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Ortopantomografia</a:t>
            </a:r>
            <a:r>
              <a:rPr lang="it-IT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(OPT</a:t>
            </a:r>
            <a:r>
              <a:rPr lang="it-IT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): </a:t>
            </a:r>
            <a:r>
              <a:rPr lang="it-IT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come si referta ?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1953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39552" y="1028343"/>
            <a:ext cx="820891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it-IT" sz="2400" i="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it-IT" sz="2400" i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ATM</a:t>
            </a:r>
          </a:p>
          <a:p>
            <a:pPr>
              <a:spcBef>
                <a:spcPct val="50000"/>
              </a:spcBef>
            </a:pPr>
            <a: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Artrosi</a:t>
            </a:r>
            <a:endParaRPr lang="it-IT" sz="2400" i="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Dismorfismi	</a:t>
            </a:r>
          </a:p>
          <a:p>
            <a:pPr>
              <a:spcBef>
                <a:spcPct val="50000"/>
              </a:spcBef>
            </a:pPr>
            <a:endParaRPr lang="it-IT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it-IT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SENI PARANASALI</a:t>
            </a:r>
          </a:p>
          <a:p>
            <a:pPr>
              <a:spcBef>
                <a:spcPct val="50000"/>
              </a:spcBef>
            </a:pPr>
            <a:r>
              <a:rPr lang="it-IT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Flogosi</a:t>
            </a:r>
            <a:endParaRPr lang="it-IT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it-IT" sz="2400" i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Tumori</a:t>
            </a:r>
          </a:p>
          <a:p>
            <a:pPr>
              <a:spcBef>
                <a:spcPct val="50000"/>
              </a:spcBef>
            </a:pPr>
            <a:r>
              <a:rPr lang="it-IT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Migrazione di </a:t>
            </a:r>
            <a:r>
              <a:rPr lang="it-IT" sz="24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materiale odontoiatrico</a:t>
            </a:r>
            <a:endParaRPr lang="it-IT" sz="2400" i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043608" y="738069"/>
            <a:ext cx="7492757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Ortopantomografia</a:t>
            </a:r>
            <a:r>
              <a:rPr lang="it-IT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(OPT</a:t>
            </a:r>
            <a:r>
              <a:rPr lang="it-IT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): </a:t>
            </a:r>
            <a:r>
              <a:rPr lang="it-IT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come si referta ?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0351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2267744" y="692695"/>
            <a:ext cx="4938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OPT normale per l’età del paziente</a:t>
            </a:r>
            <a:endParaRPr lang="it-IT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http://www.centroservizidiagnostici.com/img/ort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416" y="2132855"/>
            <a:ext cx="7053967" cy="419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88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milano12"/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447800"/>
            <a:ext cx="6553200" cy="4033838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2267744" y="692695"/>
            <a:ext cx="4938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OPT normale per l’età del paziente</a:t>
            </a:r>
            <a:endParaRPr lang="it-IT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64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971600" y="404664"/>
            <a:ext cx="79208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OPT: paziente in dentizione mista con affollamento degli elementi decidui e definitivi. Le gemme dei terzi molari non sono ancora visibili.</a:t>
            </a:r>
          </a:p>
          <a:p>
            <a:endParaRPr lang="it-IT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http://www.centroservizidiagnostici.com/img/ort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416" y="2132855"/>
            <a:ext cx="7053967" cy="419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329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milano12"/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447800"/>
            <a:ext cx="6553200" cy="4033838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2267744" y="692695"/>
            <a:ext cx="63779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OPT normale lo spessore delle ossa alveolari</a:t>
            </a:r>
            <a:endParaRPr lang="it-IT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67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344" y="1844824"/>
            <a:ext cx="6858000" cy="4475163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827584" y="692695"/>
            <a:ext cx="7148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OPT impegno della cuspide dell’elemento ritenuto contro la branca montante della mandibola</a:t>
            </a:r>
            <a:endParaRPr lang="it-IT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64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343" y="1988840"/>
            <a:ext cx="6248400" cy="4457700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827584" y="692695"/>
            <a:ext cx="7148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OPT impegno della cuspide dell’elemento ritenuto, che è </a:t>
            </a:r>
            <a:r>
              <a:rPr lang="it-IT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mesializzato</a:t>
            </a:r>
            <a: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contro la cuspide e la radice del secondo molare inferiore destro (47)</a:t>
            </a:r>
            <a:endParaRPr lang="it-IT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64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parodontopatia"/>
          <p:cNvPicPr>
            <a:picLocks noChangeAspect="1" noChangeArrowheads="1"/>
          </p:cNvPicPr>
          <p:nvPr/>
        </p:nvPicPr>
        <p:blipFill>
          <a:blip r:embed="rId2" cstate="print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564904"/>
            <a:ext cx="7315200" cy="3789363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827584" y="692695"/>
            <a:ext cx="7148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OPT marcato riassorbimento orizzontale di entrambi i mascellari</a:t>
            </a:r>
            <a:endParaRPr lang="it-IT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64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403648" y="980728"/>
            <a:ext cx="6912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		Con la bocca si cresce</a:t>
            </a:r>
          </a:p>
          <a:p>
            <a:endParaRPr lang="it-IT" sz="2400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composizione latte mater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907" y="2492896"/>
            <a:ext cx="4286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491880" y="1809164"/>
            <a:ext cx="21836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Prima aiutati</a:t>
            </a:r>
            <a:endParaRPr lang="it-IT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197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parodontopatia"/>
          <p:cNvPicPr>
            <a:picLocks noChangeAspect="1" noChangeArrowheads="1"/>
          </p:cNvPicPr>
          <p:nvPr/>
        </p:nvPicPr>
        <p:blipFill rotWithShape="1">
          <a:blip r:embed="rId2" cstate="print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95"/>
          <a:stretch/>
        </p:blipFill>
        <p:spPr bwMode="auto">
          <a:xfrm>
            <a:off x="4283968" y="1077722"/>
            <a:ext cx="3865420" cy="5425682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755576" y="2631687"/>
            <a:ext cx="30963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OPT profonde tasche radicolari che in alcuni elementi raggiungono anche gli apici radicolari</a:t>
            </a:r>
            <a:endParaRPr lang="it-IT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Connettore 2 4"/>
          <p:cNvCxnSpPr/>
          <p:nvPr/>
        </p:nvCxnSpPr>
        <p:spPr>
          <a:xfrm flipV="1">
            <a:off x="5220072" y="4797152"/>
            <a:ext cx="996606" cy="57606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2 5"/>
          <p:cNvCxnSpPr/>
          <p:nvPr/>
        </p:nvCxnSpPr>
        <p:spPr>
          <a:xfrm>
            <a:off x="5508104" y="1988840"/>
            <a:ext cx="996606" cy="64284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335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755576" y="2631687"/>
            <a:ext cx="30963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OPT esiti di estrazione nella sede del secondo premolare inferiore di destra (45)</a:t>
            </a:r>
            <a:endParaRPr lang="it-IT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 descr="parodontopatia"/>
          <p:cNvPicPr>
            <a:picLocks noChangeAspect="1" noChangeArrowheads="1"/>
          </p:cNvPicPr>
          <p:nvPr/>
        </p:nvPicPr>
        <p:blipFill rotWithShape="1">
          <a:blip r:embed="rId2" cstate="print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6" r="57673"/>
          <a:stretch/>
        </p:blipFill>
        <p:spPr bwMode="auto">
          <a:xfrm>
            <a:off x="5436096" y="1295820"/>
            <a:ext cx="1789304" cy="5056361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nettore 2 4"/>
          <p:cNvCxnSpPr/>
          <p:nvPr/>
        </p:nvCxnSpPr>
        <p:spPr>
          <a:xfrm flipV="1">
            <a:off x="5334142" y="5085184"/>
            <a:ext cx="996606" cy="57606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716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331640" y="188640"/>
            <a:ext cx="74655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OPT: area di osteolisi con piccola area eccentrica</a:t>
            </a:r>
          </a:p>
          <a:p>
            <a: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 sclerosi nella sede del secondo premolare inferiore</a:t>
            </a:r>
          </a:p>
          <a:p>
            <a:r>
              <a:rPr lang="it-IT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estro (45) </a:t>
            </a:r>
            <a:endParaRPr lang="it-IT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p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8800"/>
            <a:ext cx="7924800" cy="49180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664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971600" y="188640"/>
            <a:ext cx="79208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OPT: esiti di trattamenti </a:t>
            </a:r>
            <a:r>
              <a:rPr lang="it-IT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endocanalari</a:t>
            </a:r>
            <a: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(devitalizzazione) a carico dell’incisivo centrale superiore destro (11), del secondo premolare (25) e primo molare (26) superiore sinistro, del secondo premolare inferiore sinistro (35) e del terzo molare inferiore sinistro (38)</a:t>
            </a:r>
          </a:p>
          <a:p>
            <a:endParaRPr lang="it-IT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p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24" t="30172" r="14494" b="8577"/>
          <a:stretch/>
        </p:blipFill>
        <p:spPr bwMode="auto">
          <a:xfrm>
            <a:off x="1763688" y="2127632"/>
            <a:ext cx="5912115" cy="4478192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384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971600" y="188640"/>
            <a:ext cx="79208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OPT: Marcato riassorbimento orizzontale di entrambi i mascellari.</a:t>
            </a:r>
          </a:p>
          <a:p>
            <a: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Presenza di dente </a:t>
            </a:r>
            <a:r>
              <a:rPr lang="it-IT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sovrannumerario</a:t>
            </a:r>
            <a: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o </a:t>
            </a:r>
            <a:r>
              <a:rPr lang="it-IT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Paramolare</a:t>
            </a:r>
            <a: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In questo caso più propriamente </a:t>
            </a:r>
            <a:r>
              <a:rPr lang="it-IT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Distomolare</a:t>
            </a:r>
            <a: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endParaRPr lang="it-IT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00" y="2549125"/>
            <a:ext cx="8135938" cy="3844925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077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971600" y="188640"/>
            <a:ext cx="79208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OPT: </a:t>
            </a:r>
            <a:r>
              <a:rPr lang="it-IT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Distomolari</a:t>
            </a:r>
            <a: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mesializzati</a:t>
            </a:r>
            <a: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ed impegnati con la cuspide contro le radici ed i colletti dei terzi molari inferiori</a:t>
            </a:r>
          </a:p>
          <a:p>
            <a:endParaRPr lang="it-IT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74" y="2420888"/>
            <a:ext cx="8135938" cy="3916362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8338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971600" y="188640"/>
            <a:ext cx="79208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OPT: premolari </a:t>
            </a:r>
            <a:r>
              <a:rPr lang="it-IT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sovrannumerari</a:t>
            </a:r>
            <a: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 livello dell’arcata inferiore</a:t>
            </a:r>
          </a:p>
          <a:p>
            <a:endParaRPr lang="it-IT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2060848"/>
            <a:ext cx="8208962" cy="4410075"/>
          </a:xfrm>
          <a:prstGeom prst="rect">
            <a:avLst/>
          </a:prstGeom>
          <a:noFill/>
          <a:ln w="28575">
            <a:solidFill>
              <a:srgbClr val="6666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6144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971600" y="188640"/>
            <a:ext cx="79208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OPT: paziente in dentizione mista con … alcuni elementi </a:t>
            </a:r>
            <a:r>
              <a:rPr lang="it-IT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sovrannumerari</a:t>
            </a:r>
            <a: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 livello di entrambe le arcate</a:t>
            </a:r>
          </a:p>
          <a:p>
            <a:endParaRPr lang="it-IT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31" y="1700213"/>
            <a:ext cx="8353425" cy="4408487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93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089833" y="764704"/>
            <a:ext cx="684076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TC SPIRALE (</a:t>
            </a:r>
            <a:r>
              <a:rPr lang="it-IT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Dentalscan</a:t>
            </a:r>
            <a:r>
              <a:rPr lang="it-IT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endParaRPr lang="it-IT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it-IT" sz="28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it-IT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Richiede una normale TC spirale multistrato</a:t>
            </a:r>
          </a:p>
          <a:p>
            <a:endParaRPr lang="it-IT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Software di ricostruzione dedicato</a:t>
            </a:r>
          </a:p>
          <a:p>
            <a:endParaRPr lang="it-IT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Anche senza software dedicato, ma ci vuole tanta … </a:t>
            </a:r>
            <a:r>
              <a:rPr lang="it-IT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it-IT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azienza !				</a:t>
            </a:r>
            <a:endParaRPr lang="it-IT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69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EW-1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412"/>
          <a:stretch/>
        </p:blipFill>
        <p:spPr bwMode="auto">
          <a:xfrm>
            <a:off x="395536" y="4275290"/>
            <a:ext cx="2378224" cy="1744510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NEW-1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26" b="36526"/>
          <a:stretch/>
        </p:blipFill>
        <p:spPr bwMode="auto">
          <a:xfrm>
            <a:off x="3275856" y="2199228"/>
            <a:ext cx="2378224" cy="1770743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NEW-1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89"/>
          <a:stretch/>
        </p:blipFill>
        <p:spPr bwMode="auto">
          <a:xfrm>
            <a:off x="6084168" y="4165600"/>
            <a:ext cx="2378224" cy="1854200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2330409" y="935142"/>
            <a:ext cx="42691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ACQUISIZIONE DI BASE</a:t>
            </a:r>
            <a:endParaRPr lang="it-IT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74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403648" y="980728"/>
            <a:ext cx="6912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		Con la bocca si cresce</a:t>
            </a:r>
          </a:p>
          <a:p>
            <a:endParaRPr lang="it-IT" sz="2400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http://www.vitadamamma.com/wp-content/uploads/2010/07/mp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492896"/>
            <a:ext cx="3810000" cy="253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3491880" y="1809164"/>
            <a:ext cx="18437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Poi da soli</a:t>
            </a:r>
            <a:endParaRPr lang="it-IT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309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089833" y="764704"/>
            <a:ext cx="684076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Tecnica</a:t>
            </a:r>
          </a:p>
          <a:p>
            <a:endParaRPr lang="it-IT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it-IT" sz="28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Tipo di acquisizione: assiale o spirale (controllare la dose !)</a:t>
            </a:r>
          </a:p>
          <a:p>
            <a:endParaRPr lang="it-IT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Spessore di acquisizione: 2-3 mm</a:t>
            </a:r>
          </a:p>
          <a:p>
            <a:endParaRPr lang="it-IT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Per spirale 		</a:t>
            </a:r>
            <a:r>
              <a:rPr lang="it-IT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pitch</a:t>
            </a:r>
            <a:r>
              <a:rPr lang="it-IT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&lt; 1</a:t>
            </a:r>
          </a:p>
          <a:p>
            <a:r>
              <a:rPr lang="it-IT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Per assiale  	intervallo &lt; spessore</a:t>
            </a:r>
          </a:p>
          <a:p>
            <a:endParaRPr lang="it-IT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</a:t>
            </a:r>
            <a:endParaRPr lang="it-IT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66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089833" y="764704"/>
            <a:ext cx="684076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Tecnica</a:t>
            </a:r>
          </a:p>
          <a:p>
            <a:endParaRPr lang="it-IT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it-IT" sz="28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kV</a:t>
            </a:r>
            <a:r>
              <a:rPr lang="it-IT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		120</a:t>
            </a:r>
          </a:p>
          <a:p>
            <a:endParaRPr lang="it-IT" sz="28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</a:t>
            </a:r>
            <a:r>
              <a:rPr lang="it-IT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:		100 fissi</a:t>
            </a:r>
          </a:p>
          <a:p>
            <a:endParaRPr lang="it-IT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Scout: 	1 solo a 90 gradi o in LL </a:t>
            </a:r>
            <a:endParaRPr lang="it-IT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</a:t>
            </a:r>
            <a:endParaRPr lang="it-IT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51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089833" y="764704"/>
            <a:ext cx="684076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Tecnica post processing</a:t>
            </a:r>
          </a:p>
          <a:p>
            <a:endParaRPr lang="it-IT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Ricostruzioni sagittali oblique lungo l’osso</a:t>
            </a:r>
          </a:p>
          <a:p>
            <a:r>
              <a:rPr lang="it-IT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Mascellare</a:t>
            </a:r>
          </a:p>
          <a:p>
            <a:endParaRPr lang="it-IT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Spessore:   2 mm</a:t>
            </a:r>
          </a:p>
          <a:p>
            <a:r>
              <a:rPr lang="it-IT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Incremento:  2 mm</a:t>
            </a:r>
          </a:p>
          <a:p>
            <a:endParaRPr lang="it-IT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Algoritmo di ricostruzione: bone, osso, </a:t>
            </a:r>
            <a:r>
              <a:rPr lang="it-IT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detail</a:t>
            </a:r>
            <a:endParaRPr lang="it-IT" sz="28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49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018523" y="764703"/>
            <a:ext cx="684076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TC SPIRALE (</a:t>
            </a:r>
            <a:r>
              <a:rPr lang="it-IT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Dentalscan</a:t>
            </a:r>
            <a:r>
              <a:rPr lang="it-IT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endParaRPr lang="it-IT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 la ricostruzione 2 mm spessore / 2 mm incremento si ottiene:</a:t>
            </a:r>
          </a:p>
          <a:p>
            <a:endParaRPr lang="it-IT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Per incisivi e canini : 1 ogni 2 </a:t>
            </a:r>
            <a:r>
              <a:rPr lang="it-IT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slices</a:t>
            </a:r>
            <a:r>
              <a:rPr lang="it-IT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+ 1 </a:t>
            </a:r>
            <a:r>
              <a:rPr lang="it-IT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slice</a:t>
            </a:r>
            <a:r>
              <a:rPr lang="it-IT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di spaziatura</a:t>
            </a:r>
          </a:p>
          <a:p>
            <a:endParaRPr lang="it-IT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Per premolari : 1 ogni 2-3 </a:t>
            </a:r>
            <a:r>
              <a:rPr lang="it-IT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slices</a:t>
            </a:r>
            <a:r>
              <a:rPr lang="it-IT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+ 1 </a:t>
            </a:r>
            <a:r>
              <a:rPr lang="it-IT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slice</a:t>
            </a:r>
            <a:r>
              <a:rPr lang="it-IT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di spaziatura</a:t>
            </a:r>
          </a:p>
          <a:p>
            <a:endParaRPr lang="it-IT" sz="28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Per molari: 1 ogni 4 </a:t>
            </a:r>
            <a:r>
              <a:rPr lang="it-IT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slices</a:t>
            </a:r>
            <a:r>
              <a:rPr lang="it-IT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+1 </a:t>
            </a:r>
            <a:r>
              <a:rPr lang="it-IT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slice</a:t>
            </a:r>
            <a:r>
              <a:rPr lang="it-IT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di spaziatura				</a:t>
            </a:r>
            <a:endParaRPr lang="it-IT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66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089833" y="764704"/>
            <a:ext cx="684076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TC SPIRALE (</a:t>
            </a:r>
            <a:r>
              <a:rPr lang="it-IT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Dentalscan</a:t>
            </a:r>
            <a:r>
              <a:rPr lang="it-IT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endParaRPr lang="it-IT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Prima di iniziare a refertare conviene fare uno schema per ciascuna </a:t>
            </a:r>
            <a:r>
              <a:rPr lang="it-IT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emiarcata</a:t>
            </a:r>
            <a:r>
              <a:rPr lang="it-IT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endParaRPr lang="it-IT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INCISIVO CENTRALE	N° immagini 28 - 29</a:t>
            </a:r>
          </a:p>
          <a:p>
            <a:endParaRPr lang="it-IT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INCISIVO LATERALE	 N° immagini </a:t>
            </a:r>
            <a:r>
              <a:rPr lang="it-IT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31 </a:t>
            </a:r>
            <a:r>
              <a:rPr lang="it-IT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it-IT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32</a:t>
            </a:r>
          </a:p>
          <a:p>
            <a:endParaRPr lang="it-IT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CANINO			 N° immagini </a:t>
            </a:r>
            <a:r>
              <a:rPr lang="it-IT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34 </a:t>
            </a:r>
            <a:r>
              <a:rPr lang="it-IT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it-IT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35</a:t>
            </a:r>
          </a:p>
          <a:p>
            <a:endParaRPr lang="it-IT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it-IT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° PREMOLARE		 N° immagini </a:t>
            </a:r>
            <a:r>
              <a:rPr lang="it-IT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37 </a:t>
            </a:r>
            <a:r>
              <a:rPr lang="it-IT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it-IT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38</a:t>
            </a:r>
          </a:p>
          <a:p>
            <a:endParaRPr lang="it-IT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it-IT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° PREMOLARE		 N° immagini </a:t>
            </a:r>
            <a:r>
              <a:rPr lang="it-IT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40 </a:t>
            </a:r>
            <a:r>
              <a:rPr lang="it-IT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it-IT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41</a:t>
            </a:r>
          </a:p>
          <a:p>
            <a:endParaRPr lang="it-IT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it-IT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° MOLARE		 N° immagini </a:t>
            </a:r>
            <a:r>
              <a:rPr lang="it-IT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43 </a:t>
            </a:r>
            <a:r>
              <a:rPr lang="it-IT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it-IT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46</a:t>
            </a:r>
          </a:p>
          <a:p>
            <a:endParaRPr lang="it-IT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it-IT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° MOLARE		 N° immagini </a:t>
            </a:r>
            <a:r>
              <a:rPr lang="it-IT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48 </a:t>
            </a:r>
            <a:r>
              <a:rPr lang="it-IT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it-IT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51</a:t>
            </a:r>
          </a:p>
          <a:p>
            <a:endParaRPr lang="it-IT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it-IT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° MOLARE		 N° </a:t>
            </a:r>
            <a:r>
              <a:rPr lang="it-IT" sz="16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immagini </a:t>
            </a:r>
            <a:r>
              <a:rPr lang="it-IT" sz="16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53 </a:t>
            </a:r>
            <a:r>
              <a:rPr lang="it-IT" sz="16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it-IT" sz="16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56</a:t>
            </a:r>
            <a:endParaRPr lang="it-IT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66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ascellareok"/>
          <p:cNvPicPr>
            <a:picLocks noChangeAspect="1" noChangeArrowheads="1"/>
          </p:cNvPicPr>
          <p:nvPr/>
        </p:nvPicPr>
        <p:blipFill>
          <a:blip r:embed="rId2">
            <a:lum bright="8000"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752600"/>
            <a:ext cx="6629400" cy="16922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7508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superioreok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990600"/>
            <a:ext cx="5588000" cy="5181600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23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superioreok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43248"/>
            <a:ext cx="5080000" cy="5308600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6372199" y="3412882"/>
            <a:ext cx="1649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1° premolare</a:t>
            </a:r>
            <a:endParaRPr lang="it-IT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Connettore 2 4"/>
          <p:cNvCxnSpPr/>
          <p:nvPr/>
        </p:nvCxnSpPr>
        <p:spPr>
          <a:xfrm flipH="1">
            <a:off x="5148064" y="2461538"/>
            <a:ext cx="1008112" cy="3193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ttangolo 7"/>
          <p:cNvSpPr/>
          <p:nvPr/>
        </p:nvSpPr>
        <p:spPr>
          <a:xfrm>
            <a:off x="6372199" y="2276872"/>
            <a:ext cx="1585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it-IT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° </a:t>
            </a:r>
            <a:r>
              <a:rPr lang="it-IT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premolare</a:t>
            </a:r>
          </a:p>
        </p:txBody>
      </p:sp>
      <p:cxnSp>
        <p:nvCxnSpPr>
          <p:cNvPr id="10" name="Connettore 2 9"/>
          <p:cNvCxnSpPr/>
          <p:nvPr/>
        </p:nvCxnSpPr>
        <p:spPr>
          <a:xfrm flipH="1">
            <a:off x="3707904" y="3533600"/>
            <a:ext cx="2664296" cy="1956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ttangolo 10"/>
          <p:cNvSpPr/>
          <p:nvPr/>
        </p:nvSpPr>
        <p:spPr>
          <a:xfrm>
            <a:off x="6379255" y="1566084"/>
            <a:ext cx="1226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1°molare</a:t>
            </a:r>
            <a:endParaRPr lang="it-IT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4" name="Connettore 2 13"/>
          <p:cNvCxnSpPr>
            <a:stCxn id="11" idx="1"/>
          </p:cNvCxnSpPr>
          <p:nvPr/>
        </p:nvCxnSpPr>
        <p:spPr>
          <a:xfrm flipH="1">
            <a:off x="1475656" y="1750750"/>
            <a:ext cx="4903599" cy="7107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ttangolo 14"/>
          <p:cNvSpPr/>
          <p:nvPr/>
        </p:nvSpPr>
        <p:spPr>
          <a:xfrm>
            <a:off x="6442694" y="4221088"/>
            <a:ext cx="1992853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it-IT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anino</a:t>
            </a:r>
          </a:p>
          <a:p>
            <a:endParaRPr lang="it-IT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it-IT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ncisivo laterale</a:t>
            </a:r>
          </a:p>
          <a:p>
            <a:endParaRPr lang="it-IT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it-IT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ncisivo centrale</a:t>
            </a:r>
            <a:endParaRPr lang="it-IT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7" name="Connettore 2 16"/>
          <p:cNvCxnSpPr/>
          <p:nvPr/>
        </p:nvCxnSpPr>
        <p:spPr>
          <a:xfrm flipH="1">
            <a:off x="1043608" y="4437112"/>
            <a:ext cx="5328591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/>
          <p:cNvCxnSpPr/>
          <p:nvPr/>
        </p:nvCxnSpPr>
        <p:spPr>
          <a:xfrm flipH="1" flipV="1">
            <a:off x="3419872" y="4797152"/>
            <a:ext cx="2952327" cy="162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/>
          <p:cNvCxnSpPr/>
          <p:nvPr/>
        </p:nvCxnSpPr>
        <p:spPr>
          <a:xfrm flipH="1">
            <a:off x="755576" y="5589240"/>
            <a:ext cx="5687118" cy="1091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/>
          <p:cNvSpPr txBox="1"/>
          <p:nvPr/>
        </p:nvSpPr>
        <p:spPr>
          <a:xfrm>
            <a:off x="1619672" y="6259714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solco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469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089833" y="476672"/>
            <a:ext cx="6840760" cy="61247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TC SPIRALE (</a:t>
            </a:r>
            <a:r>
              <a:rPr lang="it-IT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Dentalscan</a:t>
            </a:r>
            <a:r>
              <a:rPr lang="it-IT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endParaRPr lang="it-IT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it-IT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REFERTAZIONE</a:t>
            </a:r>
          </a:p>
          <a:p>
            <a:r>
              <a:rPr lang="it-IT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</a:t>
            </a:r>
          </a:p>
          <a:p>
            <a:r>
              <a:rPr lang="it-IT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Tecnica</a:t>
            </a:r>
            <a:r>
              <a:rPr lang="it-IT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 indagine eseguita in scansioni assiali da 1-2 mm con tecnica spirale multistrato.	</a:t>
            </a:r>
          </a:p>
          <a:p>
            <a:r>
              <a:rPr lang="it-IT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</a:t>
            </a:r>
          </a:p>
          <a:p>
            <a:r>
              <a:rPr lang="it-IT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Spessore osso:</a:t>
            </a:r>
            <a:r>
              <a:rPr lang="it-IT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normale lo spessore dell’osso alveolare. </a:t>
            </a:r>
          </a:p>
          <a:p>
            <a:r>
              <a:rPr lang="it-IT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Diffuso riassorbimento delle ossa alveolari.</a:t>
            </a:r>
          </a:p>
          <a:p>
            <a:endParaRPr lang="it-IT" sz="28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</a:t>
            </a:r>
            <a:endParaRPr lang="it-IT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66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089833" y="476672"/>
            <a:ext cx="6840760" cy="526297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TC SPIRALE (</a:t>
            </a:r>
            <a:r>
              <a:rPr lang="it-IT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Dentalscan</a:t>
            </a:r>
            <a:r>
              <a:rPr lang="it-IT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endParaRPr lang="it-IT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it-IT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REFERTAZIONE</a:t>
            </a:r>
          </a:p>
          <a:p>
            <a:r>
              <a:rPr lang="it-IT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</a:t>
            </a:r>
          </a:p>
          <a:p>
            <a:r>
              <a:rPr lang="it-IT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Integrità osso:</a:t>
            </a:r>
            <a:r>
              <a:rPr lang="it-IT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area di rarefazione / osteolisi / osteosclerosi nella sede del</a:t>
            </a:r>
          </a:p>
          <a:p>
            <a:r>
              <a:rPr lang="it-IT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…..(elemento dentario) delle dimensioni, da riferire a (odontoma, esito estrattivo, cisti follicolare, cisti ossea, ascesso, metastasi, </a:t>
            </a:r>
            <a:r>
              <a:rPr lang="it-IT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ecc</a:t>
            </a:r>
            <a:r>
              <a:rPr lang="it-IT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).</a:t>
            </a:r>
          </a:p>
          <a:p>
            <a:endParaRPr lang="it-IT" sz="28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</a:t>
            </a:r>
            <a:endParaRPr lang="it-IT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04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403648" y="980728"/>
            <a:ext cx="6912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		Con la bocca si vive</a:t>
            </a:r>
          </a:p>
          <a:p>
            <a:endParaRPr lang="it-IT" sz="2400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https://encrypted-tbn1.gstatic.com/images?q=tbn:ANd9GcTRS55zJGBuJKJACxj_yorcFltXmPyOdeeDd5eAnuTRNkNJIu5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467750"/>
            <a:ext cx="4441329" cy="354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2676726" y="1809164"/>
            <a:ext cx="3623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Talvolta si esagera …</a:t>
            </a:r>
            <a:endParaRPr lang="it-IT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65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089833" y="476672"/>
            <a:ext cx="6840760" cy="526297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TC SPIRALE (</a:t>
            </a:r>
            <a:r>
              <a:rPr lang="it-IT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Dentalscan</a:t>
            </a:r>
            <a:r>
              <a:rPr lang="it-IT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endParaRPr lang="it-IT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it-IT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REFERTAZIONE SUPERIORE</a:t>
            </a:r>
          </a:p>
          <a:p>
            <a:r>
              <a:rPr lang="it-IT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</a:t>
            </a:r>
          </a:p>
          <a:p>
            <a:r>
              <a:rPr lang="it-IT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Analisi  x elemento:</a:t>
            </a:r>
            <a:r>
              <a:rPr lang="it-IT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l’altezza dell’osso alveolare nella sede del II molare è di circa … mm con spessore della cresta di … mm, oppure sul versante vestibolare di … mm e su quello palatale di … mm; l’ altezza dell’osso alveolare nella sede del I molare è di circa … mm </a:t>
            </a:r>
            <a:r>
              <a:rPr lang="it-IT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ecc</a:t>
            </a:r>
            <a:r>
              <a:rPr lang="it-IT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ecc</a:t>
            </a:r>
            <a:endParaRPr lang="it-IT" sz="28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</a:t>
            </a:r>
            <a:endParaRPr lang="it-IT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061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089833" y="476672"/>
            <a:ext cx="6840760" cy="61247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TC SPIRALE (</a:t>
            </a:r>
            <a:r>
              <a:rPr lang="it-IT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Dentalscan</a:t>
            </a:r>
            <a:r>
              <a:rPr lang="it-IT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endParaRPr lang="it-IT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it-IT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REFERTAZIONE INFERIORE</a:t>
            </a:r>
          </a:p>
          <a:p>
            <a:r>
              <a:rPr lang="it-IT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</a:t>
            </a:r>
          </a:p>
          <a:p>
            <a:r>
              <a:rPr lang="it-IT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Analisi  x elemento:</a:t>
            </a:r>
            <a:r>
              <a:rPr lang="it-IT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l’altezza dell’osso alveolare al di sopra del canale mandibolare nella sede del II molare è di circa … mm, oppure sul versante vestibolare di … mm e su quello linguale di … mm; l’ altezza dell’osso alveolare al di sopra del canale mandibolare nella sede del I molare è di circa … mm </a:t>
            </a:r>
            <a:r>
              <a:rPr lang="it-IT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ecc</a:t>
            </a:r>
            <a:r>
              <a:rPr lang="it-IT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ecc</a:t>
            </a:r>
            <a:endParaRPr lang="it-IT" sz="28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</a:t>
            </a:r>
            <a:endParaRPr lang="it-IT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8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089833" y="476672"/>
            <a:ext cx="6840760" cy="61247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TC SPIRALE (</a:t>
            </a:r>
            <a:r>
              <a:rPr lang="it-IT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Dentalscan</a:t>
            </a:r>
            <a:r>
              <a:rPr lang="it-IT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endParaRPr lang="it-IT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it-IT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REFERTAZIONE INFERIORE</a:t>
            </a:r>
          </a:p>
          <a:p>
            <a:r>
              <a:rPr lang="it-IT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</a:t>
            </a:r>
          </a:p>
          <a:p>
            <a:r>
              <a:rPr lang="it-IT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Analisi  x elemento:</a:t>
            </a:r>
            <a:r>
              <a:rPr lang="it-IT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ATTENZIONE il canale mandibolare termina con il foro a livello I/II premolare ed ha un prolungamento anteriore scarsamente visibile </a:t>
            </a:r>
          </a:p>
          <a:p>
            <a:r>
              <a:rPr lang="it-IT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l’altezza dell’osso alveolare al di sopra del canale mandibolare nella sede del II </a:t>
            </a:r>
            <a:r>
              <a:rPr lang="it-IT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pre</a:t>
            </a:r>
            <a:r>
              <a:rPr lang="it-IT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molare è di circa … mm,  e di circa ... mm a livello del foro mandibolare !</a:t>
            </a:r>
            <a:endParaRPr lang="it-IT" sz="28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</a:t>
            </a:r>
            <a:endParaRPr lang="it-IT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283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089833" y="476672"/>
            <a:ext cx="6840760" cy="39703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TC SPIRALE (</a:t>
            </a:r>
            <a:r>
              <a:rPr lang="it-IT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Dentalscan</a:t>
            </a:r>
            <a:r>
              <a:rPr lang="it-IT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endParaRPr lang="it-IT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it-IT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REFERTAZIONE INFERIORE</a:t>
            </a:r>
          </a:p>
          <a:p>
            <a:r>
              <a:rPr lang="it-IT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</a:t>
            </a:r>
          </a:p>
          <a:p>
            <a:r>
              <a:rPr lang="it-IT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Analisi  x elemento:</a:t>
            </a:r>
            <a:r>
              <a:rPr lang="it-IT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per I premolare, canino ed incisivi inferiori</a:t>
            </a:r>
          </a:p>
          <a:p>
            <a:r>
              <a:rPr lang="it-IT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l’altezza dell’osso alveolare nella sede del I premolare è di circa … mm,  ecc.</a:t>
            </a:r>
            <a:endParaRPr lang="it-IT" sz="28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</a:t>
            </a:r>
            <a:endParaRPr lang="it-IT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06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089833" y="476672"/>
            <a:ext cx="6840760" cy="594008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TC SPIRALE (</a:t>
            </a:r>
            <a:r>
              <a:rPr lang="it-IT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Dentalscan</a:t>
            </a:r>
            <a:r>
              <a:rPr lang="it-IT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endParaRPr lang="it-IT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it-IT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REFERTAZIONE </a:t>
            </a:r>
          </a:p>
          <a:p>
            <a:r>
              <a:rPr lang="it-IT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</a:t>
            </a:r>
          </a:p>
          <a:p>
            <a:r>
              <a:rPr lang="it-IT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Giudizio ATM:</a:t>
            </a:r>
            <a:r>
              <a:rPr lang="it-IT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normale la morfologia dei condili mandibolari; dismorfismo , alterazioni artrosiche, fratture ecc.</a:t>
            </a:r>
          </a:p>
          <a:p>
            <a:endParaRPr lang="it-IT" sz="28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Giudizio Seni:</a:t>
            </a:r>
            <a:r>
              <a:rPr lang="it-IT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normale la </a:t>
            </a:r>
            <a:r>
              <a:rPr lang="it-IT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pneumatizzazione</a:t>
            </a:r>
            <a:r>
              <a:rPr lang="it-IT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dei seni mascellari (recessi alveolari) </a:t>
            </a:r>
          </a:p>
          <a:p>
            <a:r>
              <a:rPr lang="it-IT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Ispessimento marginale flogistico della mucosa / materiale secretivo-mucoide</a:t>
            </a:r>
            <a:endParaRPr lang="it-IT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it-IT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3086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21"/>
          <a:stretch/>
        </p:blipFill>
        <p:spPr>
          <a:xfrm>
            <a:off x="1475656" y="763825"/>
            <a:ext cx="6513858" cy="533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84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21"/>
          <a:stretch/>
        </p:blipFill>
        <p:spPr>
          <a:xfrm>
            <a:off x="395534" y="116632"/>
            <a:ext cx="8338617" cy="214136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" t="33852" r="-335"/>
          <a:stretch/>
        </p:blipFill>
        <p:spPr>
          <a:xfrm>
            <a:off x="391590" y="2257992"/>
            <a:ext cx="8342561" cy="2016355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33"/>
          <a:stretch/>
        </p:blipFill>
        <p:spPr>
          <a:xfrm>
            <a:off x="391590" y="4294045"/>
            <a:ext cx="8329737" cy="179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63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3"/>
          <a:stretch/>
        </p:blipFill>
        <p:spPr>
          <a:xfrm>
            <a:off x="1763688" y="464456"/>
            <a:ext cx="5077683" cy="164168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45"/>
          <a:stretch/>
        </p:blipFill>
        <p:spPr>
          <a:xfrm>
            <a:off x="1763688" y="2612570"/>
            <a:ext cx="5077683" cy="159971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71"/>
          <a:stretch/>
        </p:blipFill>
        <p:spPr>
          <a:xfrm>
            <a:off x="1731842" y="4717142"/>
            <a:ext cx="5077683" cy="160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09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089833" y="764704"/>
            <a:ext cx="684076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TC </a:t>
            </a:r>
            <a:r>
              <a:rPr lang="it-IT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Cone</a:t>
            </a:r>
            <a:r>
              <a:rPr lang="it-IT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Beam</a:t>
            </a:r>
            <a:endParaRPr lang="it-IT" sz="28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endParaRPr lang="it-IT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it-IT" sz="28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E’ la novità</a:t>
            </a:r>
          </a:p>
          <a:p>
            <a:endParaRPr lang="it-IT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E’ di moda</a:t>
            </a:r>
          </a:p>
          <a:p>
            <a:endParaRPr lang="it-IT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Costa poco (e rende molto!)</a:t>
            </a:r>
          </a:p>
          <a:p>
            <a:endParaRPr lang="it-IT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Dose inferiore ?				</a:t>
            </a:r>
            <a:endParaRPr lang="it-IT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69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superioreok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990600"/>
            <a:ext cx="4978400" cy="5232400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773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403648" y="980728"/>
            <a:ext cx="6912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Con la bocca si comunica</a:t>
            </a:r>
          </a:p>
          <a:p>
            <a:endParaRPr lang="it-IT" sz="2400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http://www.abcsalute.it/blog/wp-content/uploads/2012/10/Salute-gengive--460x2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429000"/>
            <a:ext cx="43815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940309" y="2103083"/>
            <a:ext cx="13244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GIOIA</a:t>
            </a:r>
            <a:endParaRPr lang="it-IT" sz="3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197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331640" y="188640"/>
            <a:ext cx="74655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OPT: area di osteolisi con piccola area eccentrica</a:t>
            </a:r>
          </a:p>
          <a:p>
            <a: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 sclerosi nella sede del secondo premolare inferiore</a:t>
            </a:r>
          </a:p>
          <a:p>
            <a:r>
              <a:rPr lang="it-IT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estro (45) </a:t>
            </a:r>
            <a:endParaRPr lang="it-IT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p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8800"/>
            <a:ext cx="7924800" cy="49180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014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NEW-41"/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846926"/>
            <a:ext cx="5004296" cy="4750426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822570" y="260648"/>
            <a:ext cx="70975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Cisti follicolare </a:t>
            </a:r>
            <a:r>
              <a:rPr lang="it-IT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ascessualizzata</a:t>
            </a:r>
            <a: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sul versante linguale con interessamento del canale </a:t>
            </a:r>
            <a:endParaRPr lang="it-IT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64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ottavi superiori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81"/>
          <a:stretch/>
        </p:blipFill>
        <p:spPr bwMode="auto">
          <a:xfrm>
            <a:off x="467544" y="476672"/>
            <a:ext cx="3960440" cy="3695952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ottavi superiori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34"/>
          <a:stretch/>
        </p:blipFill>
        <p:spPr bwMode="auto">
          <a:xfrm>
            <a:off x="4727576" y="1844824"/>
            <a:ext cx="4093512" cy="4464496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861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EW-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90600"/>
            <a:ext cx="2211388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NEW-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990600"/>
            <a:ext cx="217805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NEW-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990600"/>
            <a:ext cx="2438400" cy="230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NEW-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895600"/>
            <a:ext cx="2235200" cy="1574800"/>
          </a:xfrm>
          <a:prstGeom prst="rect">
            <a:avLst/>
          </a:prstGeom>
          <a:solidFill>
            <a:schemeClr val="tx2"/>
          </a:solidFill>
        </p:spPr>
      </p:pic>
      <p:pic>
        <p:nvPicPr>
          <p:cNvPr id="7" name="Picture 6" descr="NEW-4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114800"/>
            <a:ext cx="2362200" cy="1816100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NEW-6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743200"/>
            <a:ext cx="236220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NEW-7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514600"/>
            <a:ext cx="2320925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Line 9"/>
          <p:cNvSpPr>
            <a:spLocks noChangeShapeType="1"/>
          </p:cNvSpPr>
          <p:nvPr/>
        </p:nvSpPr>
        <p:spPr bwMode="auto">
          <a:xfrm>
            <a:off x="3657600" y="44196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 flipH="1">
            <a:off x="4605338" y="2590800"/>
            <a:ext cx="136525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12" name="Picture 11" descr="NEW-9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343400"/>
            <a:ext cx="2209800" cy="164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NEW-10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343400"/>
            <a:ext cx="2286000" cy="16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Group 35"/>
          <p:cNvGraphicFramePr>
            <a:graphicFrameLocks noGrp="1"/>
          </p:cNvGraphicFramePr>
          <p:nvPr/>
        </p:nvGraphicFramePr>
        <p:xfrm>
          <a:off x="1143000" y="990600"/>
          <a:ext cx="6705600" cy="5029200"/>
        </p:xfrm>
        <a:graphic>
          <a:graphicData uri="http://schemas.openxmlformats.org/drawingml/2006/table">
            <a:tbl>
              <a:tblPr/>
              <a:tblGrid>
                <a:gridCol w="2133600"/>
                <a:gridCol w="2286000"/>
                <a:gridCol w="2286000"/>
              </a:tblGrid>
              <a:tr h="1905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rgbClr val="CC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CC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CC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CC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rgbClr val="CC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CC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CC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CC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rgbClr val="CC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CC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CC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CC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7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rgbClr val="CC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CC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CC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CC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rgbClr val="CC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CC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CC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CC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rgbClr val="CC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CC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CC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CC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7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rgbClr val="CC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CC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CC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CC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rgbClr val="CC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CC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CC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CC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rgbClr val="CC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CC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CC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CC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240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nclus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683568" y="231800"/>
            <a:ext cx="5328592" cy="3436482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nclus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35"/>
          <a:stretch/>
        </p:blipFill>
        <p:spPr bwMode="auto">
          <a:xfrm>
            <a:off x="3347864" y="4093028"/>
            <a:ext cx="4968552" cy="2433036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448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NEW-100"/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92696"/>
            <a:ext cx="4966320" cy="5558548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15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ombonati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22350"/>
            <a:ext cx="5943600" cy="5289550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388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043608" y="908720"/>
            <a:ext cx="6459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DENTALSCAN E CONEBEAM</a:t>
            </a:r>
            <a:endParaRPr lang="it-IT" sz="36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187624" y="2564904"/>
            <a:ext cx="4107215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Dose ?</a:t>
            </a:r>
          </a:p>
          <a:p>
            <a:endParaRPr lang="it-IT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Informazioni diagnostiche ?</a:t>
            </a:r>
          </a:p>
          <a:p>
            <a:endParaRPr lang="it-IT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Chi precede o segue l’altro ?</a:t>
            </a:r>
          </a:p>
          <a:p>
            <a:endParaRPr lang="it-IT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Quando e a chi farlo ?</a:t>
            </a:r>
          </a:p>
          <a:p>
            <a:endParaRPr lang="it-IT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 l’OPT ?</a:t>
            </a:r>
            <a:b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endParaRPr lang="it-IT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15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043608" y="908720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DOSE</a:t>
            </a:r>
            <a:endParaRPr lang="it-IT" sz="36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187624" y="2276872"/>
            <a:ext cx="68407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 prima essenziale regola per la riduzione della dose è l’esecuzione di un esame tecnicamente e diagnosticamente perfetto !</a:t>
            </a:r>
          </a:p>
          <a:p>
            <a:endParaRPr lang="it-IT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AutoNum type="arabicParenR"/>
            </a:pPr>
            <a: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Appropriatezza della metodica</a:t>
            </a:r>
          </a:p>
          <a:p>
            <a:pPr marL="457200" indent="-457200">
              <a:buAutoNum type="arabicParenR"/>
            </a:pPr>
            <a: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Corretto posizionamento del paziente</a:t>
            </a:r>
          </a:p>
          <a:p>
            <a:pPr marL="457200" indent="-457200">
              <a:buAutoNum type="arabicParenR"/>
            </a:pPr>
            <a: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Tecnica ottimale</a:t>
            </a:r>
          </a:p>
          <a:p>
            <a:pPr marL="457200" indent="-457200">
              <a:buAutoNum type="arabicParenR"/>
            </a:pPr>
            <a: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Non necessità di proiezioni aggiuntive, di ulteriori esami o di ripetizioni.</a:t>
            </a:r>
          </a:p>
          <a:p>
            <a:pPr marL="457200" indent="-457200">
              <a:buAutoNum type="arabicParenR"/>
            </a:pPr>
            <a:endParaRPr lang="it-IT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97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043608" y="908720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DOSE (1998)</a:t>
            </a:r>
            <a:endParaRPr lang="it-IT" sz="36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187624" y="2276872"/>
            <a:ext cx="68407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OPT analogico:	0,01 </a:t>
            </a:r>
            <a:r>
              <a:rPr lang="it-IT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mSv</a:t>
            </a:r>
            <a:endParaRPr lang="it-IT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it-IT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it-IT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ConeBeam</a:t>
            </a:r>
            <a: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		0,2 </a:t>
            </a:r>
            <a:r>
              <a:rPr lang="it-IT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mSv</a:t>
            </a:r>
            <a:endParaRPr lang="it-IT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it-IT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it-IT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TC spirale 2 </a:t>
            </a:r>
            <a:r>
              <a:rPr lang="it-IT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sl</a:t>
            </a:r>
            <a: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	1,0  </a:t>
            </a:r>
            <a:r>
              <a:rPr lang="it-IT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mSv</a:t>
            </a:r>
            <a:endParaRPr lang="it-IT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AutoNum type="arabicParenR"/>
            </a:pPr>
            <a:endParaRPr lang="it-IT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627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403648" y="980728"/>
            <a:ext cx="6912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Con la bocca si comunica</a:t>
            </a:r>
          </a:p>
          <a:p>
            <a:endParaRPr lang="it-IT" sz="2400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 descr="https://encrypted-tbn1.gstatic.com/images?q=tbn:ANd9GcQYK1e2FW1GX8qY3uxQRi9isd0ZTwOgM9AyzsTLTt2KTy1mWUj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236" y="2780928"/>
            <a:ext cx="5604346" cy="372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3419872" y="2103083"/>
            <a:ext cx="20447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AFFETTO</a:t>
            </a:r>
            <a:endParaRPr lang="it-IT" sz="3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87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043608" y="908720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DOSE (2008)</a:t>
            </a:r>
            <a:endParaRPr lang="it-IT" sz="36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187624" y="2276872"/>
            <a:ext cx="6840760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OPT: 			0,008 </a:t>
            </a:r>
            <a:r>
              <a:rPr lang="it-IT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mSv</a:t>
            </a:r>
            <a:endParaRPr lang="it-IT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it-IT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it-IT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ConeBeam</a:t>
            </a:r>
            <a: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		0,15 </a:t>
            </a:r>
            <a:r>
              <a:rPr lang="it-IT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mSv</a:t>
            </a:r>
            <a:endParaRPr lang="it-IT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it-IT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it-IT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TC spirale 16:	0,8  </a:t>
            </a:r>
            <a:r>
              <a:rPr lang="it-IT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mSv</a:t>
            </a:r>
            <a:endParaRPr lang="it-IT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it-IT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it-IT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Cone-beam computed tomography for routine orthodontic treatment planning: a radiation dose evaluation</a:t>
            </a:r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Am. J. </a:t>
            </a:r>
            <a:r>
              <a:rPr lang="en-US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Orthod</a:t>
            </a: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Dentofacial</a:t>
            </a: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Orthop</a:t>
            </a: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2008 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May;133(5):</a:t>
            </a: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64</a:t>
            </a:r>
            <a:endParaRPr lang="it-IT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67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043608" y="908720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DOSE (2012)</a:t>
            </a:r>
            <a:endParaRPr lang="it-IT" sz="36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187624" y="2276872"/>
            <a:ext cx="684076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OPT: 			0,004 </a:t>
            </a:r>
            <a:r>
              <a:rPr lang="it-IT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mSv</a:t>
            </a:r>
            <a:endParaRPr lang="it-IT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it-IT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it-IT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ConeBeam</a:t>
            </a:r>
            <a: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		0,08 </a:t>
            </a:r>
            <a:r>
              <a:rPr lang="it-IT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mSv</a:t>
            </a:r>
            <a:endParaRPr lang="it-IT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it-IT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it-IT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TC spirale &gt;64:	0,08 </a:t>
            </a:r>
            <a:r>
              <a:rPr lang="it-IT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mSv</a:t>
            </a:r>
            <a:endParaRPr lang="it-IT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it-IT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AutoNum type="arabicParenR"/>
            </a:pPr>
            <a:endParaRPr lang="it-IT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Comparison of effective dose for imaging of mandible between multi-detector CT and cone-beam </a:t>
            </a:r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CT</a:t>
            </a:r>
          </a:p>
          <a:p>
            <a:r>
              <a:rPr lang="it-IT" sz="1600" dirty="0" err="1" smtClean="0">
                <a:solidFill>
                  <a:schemeClr val="bg1"/>
                </a:solidFill>
              </a:rPr>
              <a:t>Imaging</a:t>
            </a:r>
            <a:r>
              <a:rPr lang="it-IT" sz="1600" dirty="0" smtClean="0">
                <a:solidFill>
                  <a:schemeClr val="bg1"/>
                </a:solidFill>
              </a:rPr>
              <a:t> </a:t>
            </a:r>
            <a:r>
              <a:rPr lang="it-IT" sz="1600" dirty="0">
                <a:solidFill>
                  <a:schemeClr val="bg1"/>
                </a:solidFill>
              </a:rPr>
              <a:t>Sci </a:t>
            </a:r>
            <a:r>
              <a:rPr lang="it-IT" sz="1600" dirty="0" err="1">
                <a:solidFill>
                  <a:schemeClr val="bg1"/>
                </a:solidFill>
              </a:rPr>
              <a:t>Dent</a:t>
            </a:r>
            <a:r>
              <a:rPr lang="it-IT" sz="1600" dirty="0">
                <a:solidFill>
                  <a:schemeClr val="bg1"/>
                </a:solidFill>
              </a:rPr>
              <a:t>. 2012 </a:t>
            </a:r>
            <a:r>
              <a:rPr lang="it-IT" sz="1600" dirty="0" err="1">
                <a:solidFill>
                  <a:schemeClr val="bg1"/>
                </a:solidFill>
              </a:rPr>
              <a:t>June</a:t>
            </a:r>
            <a:r>
              <a:rPr lang="it-IT" sz="1600" dirty="0">
                <a:solidFill>
                  <a:schemeClr val="bg1"/>
                </a:solidFill>
              </a:rPr>
              <a:t>; 42(2): 65–70. </a:t>
            </a:r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it-IT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67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043608" y="908720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INFORMAZIONI DIAGNOSTICHE</a:t>
            </a:r>
            <a:endParaRPr lang="it-IT" sz="36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187624" y="2276872"/>
            <a:ext cx="68407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Il </a:t>
            </a:r>
            <a:r>
              <a:rPr lang="it-IT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ConeBeam</a:t>
            </a:r>
            <a: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offre una elevata potenzialità diagnostica, ma non bisogna dimenticare i problemi di deformazione dell’immagine dovuti al fascio conico</a:t>
            </a:r>
          </a:p>
          <a:p>
            <a:endParaRPr lang="it-IT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Il </a:t>
            </a:r>
            <a:r>
              <a:rPr lang="it-IT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Dentalscan</a:t>
            </a:r>
            <a: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fornisce moltissime informazioni, ma non studia ad esempio la cartilagine della ATM.</a:t>
            </a:r>
          </a:p>
          <a:p>
            <a:pPr marL="457200" indent="-457200">
              <a:buAutoNum type="arabicParenR"/>
            </a:pPr>
            <a:endParaRPr lang="it-IT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32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043608" y="908720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CHI PRECEDE ? CHI SEGUE ?</a:t>
            </a:r>
            <a:endParaRPr lang="it-IT" sz="36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187624" y="2276872"/>
            <a:ext cx="68407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Per problemi di odontoiatria conservativa e per il planning </a:t>
            </a:r>
            <a:r>
              <a:rPr lang="it-IT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impiantologico</a:t>
            </a:r>
            <a: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il </a:t>
            </a:r>
            <a:r>
              <a:rPr lang="it-IT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ConeBeam</a:t>
            </a:r>
            <a: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offre tutto ciò che il collega odontoiatra richiede. </a:t>
            </a:r>
          </a:p>
          <a:p>
            <a:endParaRPr lang="it-IT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Per problemi più complessi (traumi, dismorfismi, tumori </a:t>
            </a:r>
            <a:r>
              <a:rPr lang="it-IT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ecc</a:t>
            </a:r>
            <a: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 Il </a:t>
            </a:r>
            <a:r>
              <a:rPr lang="it-IT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Dentalscan</a:t>
            </a:r>
            <a: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offre informazioni più precise e dettagliate, anche se talvolta necessita di integrazione con esame RM.</a:t>
            </a:r>
          </a:p>
          <a:p>
            <a:pPr marL="457200" indent="-457200">
              <a:buAutoNum type="arabicParenR"/>
            </a:pPr>
            <a:endParaRPr lang="it-IT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740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043608" y="908720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QUANDO E A CHI FARLO?</a:t>
            </a:r>
            <a:endParaRPr lang="it-IT" sz="36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187624" y="2276872"/>
            <a:ext cx="68407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Per i problemi di odontoiatria conservativa spesso è sufficiente una semplice OPT </a:t>
            </a:r>
          </a:p>
          <a:p>
            <a: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Per il planning </a:t>
            </a:r>
            <a:r>
              <a:rPr lang="it-IT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impiantologico</a:t>
            </a:r>
            <a: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il </a:t>
            </a:r>
            <a:r>
              <a:rPr lang="it-IT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ConeBeam</a:t>
            </a:r>
            <a: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è ormai universalmente richiesto dagli odontoiatri. </a:t>
            </a:r>
          </a:p>
          <a:p>
            <a:endParaRPr lang="it-IT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Per problemi più complessi anche di planning </a:t>
            </a:r>
            <a:r>
              <a:rPr lang="it-IT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impiantologico</a:t>
            </a:r>
            <a: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(rialzi, depressioni </a:t>
            </a:r>
            <a:r>
              <a:rPr lang="it-IT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ecc</a:t>
            </a:r>
            <a: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 il </a:t>
            </a:r>
            <a:r>
              <a:rPr lang="it-IT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Dentalscan</a:t>
            </a:r>
            <a: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appare ancora più indicato per la migliore geometria delle immagini</a:t>
            </a:r>
          </a:p>
          <a:p>
            <a:pPr marL="457200" indent="-457200">
              <a:buAutoNum type="arabicParenR"/>
            </a:pPr>
            <a:endParaRPr lang="it-IT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043608" y="908720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 L’OPT?</a:t>
            </a:r>
            <a:endParaRPr lang="it-IT" sz="36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187624" y="2276872"/>
            <a:ext cx="68407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Ottima per i problemi di odontoiatria conservativa.</a:t>
            </a:r>
          </a:p>
          <a:p>
            <a: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Può spesso risolvere anche problemi inattesi, senza necessità di ricorrere ad altri esami.</a:t>
            </a:r>
          </a:p>
          <a:p>
            <a:endParaRPr lang="it-IT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Fondamentale, con il </a:t>
            </a:r>
            <a:r>
              <a:rPr lang="it-IT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Telecranio</a:t>
            </a:r>
            <a: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associato, in ortodonzia.</a:t>
            </a:r>
          </a:p>
          <a:p>
            <a:pPr marL="457200" indent="-457200">
              <a:buAutoNum type="arabicParenR"/>
            </a:pPr>
            <a:endParaRPr lang="it-IT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89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411760" y="2852936"/>
            <a:ext cx="4652236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GRAZIE E BUON PRANZO</a:t>
            </a:r>
          </a:p>
          <a:p>
            <a:endParaRPr lang="it-IT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it-IT" sz="28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it-IT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it-IT" sz="28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it-IT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it-IT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54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403648" y="980728"/>
            <a:ext cx="6912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Con la bocca si comunica</a:t>
            </a:r>
          </a:p>
          <a:p>
            <a:endParaRPr lang="it-IT" sz="2400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 descr="http://s27.mindvalley.us/omnamait/media/images/shutterstock_76982275_300x21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282" y="2852936"/>
            <a:ext cx="5273823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3781448" y="2103083"/>
            <a:ext cx="16914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RABBIA</a:t>
            </a:r>
            <a:endParaRPr lang="it-IT" sz="3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73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o">
  <a:themeElements>
    <a:clrScheme name="Modulo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o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dul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493</TotalTime>
  <Words>1242</Words>
  <Application>Microsoft Office PowerPoint</Application>
  <PresentationFormat>Presentazione su schermo (4:3)</PresentationFormat>
  <Paragraphs>388</Paragraphs>
  <Slides>86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86</vt:i4>
      </vt:variant>
    </vt:vector>
  </HeadingPairs>
  <TitlesOfParts>
    <vt:vector size="87" baseType="lpstr">
      <vt:lpstr>Modulo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pf Paolo Campioni</dc:creator>
  <cp:lastModifiedBy>pf Paolo Campioni</cp:lastModifiedBy>
  <cp:revision>36</cp:revision>
  <dcterms:created xsi:type="dcterms:W3CDTF">2013-03-12T16:45:34Z</dcterms:created>
  <dcterms:modified xsi:type="dcterms:W3CDTF">2015-04-30T10:09:04Z</dcterms:modified>
</cp:coreProperties>
</file>