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16" r:id="rId1"/>
  </p:sldMasterIdLst>
  <p:sldIdLst>
    <p:sldId id="256" r:id="rId2"/>
    <p:sldId id="257" r:id="rId3"/>
    <p:sldId id="258" r:id="rId4"/>
    <p:sldId id="259" r:id="rId5"/>
    <p:sldId id="261" r:id="rId6"/>
    <p:sldId id="278" r:id="rId7"/>
    <p:sldId id="263" r:id="rId8"/>
    <p:sldId id="279" r:id="rId9"/>
    <p:sldId id="264" r:id="rId10"/>
    <p:sldId id="280" r:id="rId11"/>
    <p:sldId id="260" r:id="rId12"/>
    <p:sldId id="265" r:id="rId13"/>
    <p:sldId id="266" r:id="rId14"/>
    <p:sldId id="267" r:id="rId15"/>
    <p:sldId id="268" r:id="rId16"/>
    <p:sldId id="269" r:id="rId17"/>
    <p:sldId id="270" r:id="rId18"/>
    <p:sldId id="271" r:id="rId19"/>
    <p:sldId id="272" r:id="rId20"/>
    <p:sldId id="273" r:id="rId21"/>
    <p:sldId id="274" r:id="rId22"/>
    <p:sldId id="275" r:id="rId23"/>
    <p:sldId id="276" r:id="rId24"/>
    <p:sldId id="281" r:id="rId25"/>
    <p:sldId id="277" r:id="rId26"/>
    <p:sldId id="282" r:id="rId27"/>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C66FF"/>
    <a:srgbClr val="800080"/>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79" autoAdjust="0"/>
    <p:restoredTop sz="94291" autoAdjust="0"/>
  </p:normalViewPr>
  <p:slideViewPr>
    <p:cSldViewPr snapToGrid="0" snapToObjects="1">
      <p:cViewPr varScale="1">
        <p:scale>
          <a:sx n="110" d="100"/>
          <a:sy n="110" d="100"/>
        </p:scale>
        <p:origin x="1680" y="18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le 1"/>
          <p:cNvSpPr>
            <a:spLocks noGrp="1"/>
          </p:cNvSpPr>
          <p:nvPr>
            <p:ph type="ctrTitle"/>
          </p:nvPr>
        </p:nvSpPr>
        <p:spPr>
          <a:xfrm>
            <a:off x="1942416" y="2514601"/>
            <a:ext cx="6600451" cy="2262781"/>
          </a:xfrm>
        </p:spPr>
        <p:txBody>
          <a:bodyPr anchor="b">
            <a:normAutofit/>
          </a:bodyPr>
          <a:lstStyle>
            <a:lvl1pPr>
              <a:defRPr sz="5400"/>
            </a:lvl1pPr>
          </a:lstStyle>
          <a:p>
            <a:r>
              <a:rPr lang="it-IT"/>
              <a:t>Fare clic per modificare lo stile del titolo dello schema</a:t>
            </a:r>
            <a:endParaRPr lang="en-US" dirty="0"/>
          </a:p>
        </p:txBody>
      </p:sp>
      <p:sp>
        <p:nvSpPr>
          <p:cNvPr id="3" name="Subtitle 2"/>
          <p:cNvSpPr>
            <a:spLocks noGrp="1"/>
          </p:cNvSpPr>
          <p:nvPr>
            <p:ph type="subTitle" idx="1"/>
          </p:nvPr>
        </p:nvSpPr>
        <p:spPr>
          <a:xfrm>
            <a:off x="1942416" y="4777380"/>
            <a:ext cx="6600451"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a:t>Fare clic per modificare lo stile del sottotitolo dello schema</a:t>
            </a:r>
            <a:endParaRPr lang="en-US" dirty="0"/>
          </a:p>
        </p:txBody>
      </p:sp>
      <p:sp>
        <p:nvSpPr>
          <p:cNvPr id="4" name="Date Placeholder 3"/>
          <p:cNvSpPr>
            <a:spLocks noGrp="1"/>
          </p:cNvSpPr>
          <p:nvPr>
            <p:ph type="dt" sz="half" idx="10"/>
          </p:nvPr>
        </p:nvSpPr>
        <p:spPr/>
        <p:txBody>
          <a:bodyPr/>
          <a:lstStyle/>
          <a:p>
            <a:fld id="{9D1D110F-3F4E-48D9-B8AA-5D0E825AFDBA}" type="datetime1">
              <a:rPr lang="en-US" smtClean="0"/>
              <a:pPr/>
              <a:t>4/24/20</a:t>
            </a:fld>
            <a:endParaRPr lang="en-US"/>
          </a:p>
        </p:txBody>
      </p:sp>
      <p:sp>
        <p:nvSpPr>
          <p:cNvPr id="5" name="Footer Placeholder 4"/>
          <p:cNvSpPr>
            <a:spLocks noGrp="1"/>
          </p:cNvSpPr>
          <p:nvPr>
            <p:ph type="ftr" sz="quarter" idx="11"/>
          </p:nvPr>
        </p:nvSpPr>
        <p:spPr/>
        <p:txBody>
          <a:bodyPr/>
          <a:lstStyle/>
          <a:p>
            <a:endParaRPr lang="en-US" dirty="0"/>
          </a:p>
        </p:txBody>
      </p:sp>
      <p:sp>
        <p:nvSpPr>
          <p:cNvPr id="9" name="Freeform 8"/>
          <p:cNvSpPr/>
          <p:nvPr/>
        </p:nvSpPr>
        <p:spPr bwMode="auto">
          <a:xfrm>
            <a:off x="-31719" y="4321158"/>
            <a:ext cx="1395473" cy="781781"/>
          </a:xfrm>
          <a:custGeom>
            <a:avLst/>
            <a:gdLst/>
            <a:ahLst/>
            <a:cxnLst/>
            <a:rect l="l" t="t" r="r" b="b"/>
            <a:pathLst>
              <a:path w="8042" h="10000">
                <a:moveTo>
                  <a:pt x="5799" y="10000"/>
                </a:moveTo>
                <a:cubicBezTo>
                  <a:pt x="5880" y="10000"/>
                  <a:pt x="5934" y="9940"/>
                  <a:pt x="5961" y="9880"/>
                </a:cubicBezTo>
                <a:cubicBezTo>
                  <a:pt x="5961" y="9820"/>
                  <a:pt x="5988" y="9820"/>
                  <a:pt x="5988" y="9820"/>
                </a:cubicBezTo>
                <a:lnTo>
                  <a:pt x="8042" y="5260"/>
                </a:lnTo>
                <a:cubicBezTo>
                  <a:pt x="8096" y="5140"/>
                  <a:pt x="8096" y="4901"/>
                  <a:pt x="8042" y="4721"/>
                </a:cubicBezTo>
                <a:lnTo>
                  <a:pt x="5988" y="221"/>
                </a:lnTo>
                <a:cubicBezTo>
                  <a:pt x="5988" y="160"/>
                  <a:pt x="5961" y="160"/>
                  <a:pt x="5961" y="160"/>
                </a:cubicBezTo>
                <a:cubicBezTo>
                  <a:pt x="5934" y="101"/>
                  <a:pt x="5880" y="41"/>
                  <a:pt x="5799" y="41"/>
                </a:cubicBezTo>
                <a:lnTo>
                  <a:pt x="18" y="0"/>
                </a:lnTo>
                <a:cubicBezTo>
                  <a:pt x="12" y="3330"/>
                  <a:pt x="6" y="6661"/>
                  <a:pt x="0" y="9991"/>
                </a:cubicBezTo>
                <a:lnTo>
                  <a:pt x="5799" y="10000"/>
                </a:lnTo>
                <a:close/>
              </a:path>
            </a:pathLst>
          </a:custGeom>
          <a:solidFill>
            <a:schemeClr val="accent1"/>
          </a:solidFill>
          <a:ln>
            <a:noFill/>
          </a:ln>
        </p:spPr>
      </p:sp>
      <p:sp>
        <p:nvSpPr>
          <p:cNvPr id="6" name="Slide Number Placeholder 5"/>
          <p:cNvSpPr>
            <a:spLocks noGrp="1"/>
          </p:cNvSpPr>
          <p:nvPr>
            <p:ph type="sldNum" sz="quarter" idx="12"/>
          </p:nvPr>
        </p:nvSpPr>
        <p:spPr>
          <a:xfrm>
            <a:off x="423334" y="4529541"/>
            <a:ext cx="584978" cy="365125"/>
          </a:xfrm>
        </p:spPr>
        <p:txBody>
          <a:bodyPr/>
          <a:lstStyle/>
          <a:p>
            <a:fld id="{687D7A59-36E2-48B9-B146-C1E59501F63F}" type="slidenum">
              <a:rPr lang="en-US" smtClean="0"/>
              <a:pPr/>
              <a:t>‹N›</a:t>
            </a:fld>
            <a:endParaRPr lang="en-US"/>
          </a:p>
        </p:txBody>
      </p:sp>
    </p:spTree>
    <p:extLst>
      <p:ext uri="{BB962C8B-B14F-4D97-AF65-F5344CB8AC3E}">
        <p14:creationId xmlns:p14="http://schemas.microsoft.com/office/powerpoint/2010/main" val="3149204338"/>
      </p:ext>
    </p:extLst>
  </p:cSld>
  <p:clrMapOvr>
    <a:masterClrMapping/>
  </p:clrMapOvr>
  <p:hf sldNum="0"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olo e sottotitolo">
    <p:spTree>
      <p:nvGrpSpPr>
        <p:cNvPr id="1" name=""/>
        <p:cNvGrpSpPr/>
        <p:nvPr/>
      </p:nvGrpSpPr>
      <p:grpSpPr>
        <a:xfrm>
          <a:off x="0" y="0"/>
          <a:ext cx="0" cy="0"/>
          <a:chOff x="0" y="0"/>
          <a:chExt cx="0" cy="0"/>
        </a:xfrm>
      </p:grpSpPr>
      <p:sp>
        <p:nvSpPr>
          <p:cNvPr id="2" name="Title 1"/>
          <p:cNvSpPr>
            <a:spLocks noGrp="1"/>
          </p:cNvSpPr>
          <p:nvPr>
            <p:ph type="title"/>
          </p:nvPr>
        </p:nvSpPr>
        <p:spPr>
          <a:xfrm>
            <a:off x="1942415" y="609600"/>
            <a:ext cx="6591985" cy="3117040"/>
          </a:xfrm>
        </p:spPr>
        <p:txBody>
          <a:bodyPr anchor="ctr">
            <a:normAutofit/>
          </a:bodyPr>
          <a:lstStyle>
            <a:lvl1pPr algn="l">
              <a:defRPr sz="4800" b="0" cap="none"/>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1942415" y="4354046"/>
            <a:ext cx="6591985"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fld id="{9D1D110F-3F4E-48D9-B8AA-5D0E825AFDBA}" type="datetime1">
              <a:rPr lang="en-US" smtClean="0"/>
              <a:pPr/>
              <a:t>4/24/20</a:t>
            </a:fld>
            <a:endParaRPr lang="en-US"/>
          </a:p>
        </p:txBody>
      </p:sp>
      <p:sp>
        <p:nvSpPr>
          <p:cNvPr id="5" name="Footer Placeholder 4"/>
          <p:cNvSpPr>
            <a:spLocks noGrp="1"/>
          </p:cNvSpPr>
          <p:nvPr>
            <p:ph type="ftr" sz="quarter" idx="11"/>
          </p:nvPr>
        </p:nvSpPr>
        <p:spPr/>
        <p:txBody>
          <a:bodyPr/>
          <a:lstStyle/>
          <a:p>
            <a:endParaRPr lang="en-US" dirty="0"/>
          </a:p>
        </p:txBody>
      </p:sp>
      <p:sp>
        <p:nvSpPr>
          <p:cNvPr id="10"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687D7A59-36E2-48B9-B146-C1E59501F63F}" type="slidenum">
              <a:rPr lang="en-US" smtClean="0"/>
              <a:pPr/>
              <a:t>‹N›</a:t>
            </a:fld>
            <a:endParaRPr lang="en-US"/>
          </a:p>
        </p:txBody>
      </p:sp>
    </p:spTree>
    <p:extLst>
      <p:ext uri="{BB962C8B-B14F-4D97-AF65-F5344CB8AC3E}">
        <p14:creationId xmlns:p14="http://schemas.microsoft.com/office/powerpoint/2010/main" val="1281758381"/>
      </p:ext>
    </p:extLst>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zione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2188123" y="609600"/>
            <a:ext cx="6109587" cy="2895600"/>
          </a:xfrm>
        </p:spPr>
        <p:txBody>
          <a:bodyPr anchor="ctr">
            <a:normAutofit/>
          </a:bodyPr>
          <a:lstStyle>
            <a:lvl1pPr algn="l">
              <a:defRPr sz="4800" b="0" cap="none"/>
            </a:lvl1pPr>
          </a:lstStyle>
          <a:p>
            <a:r>
              <a:rPr lang="it-IT"/>
              <a:t>Fare clic per modificare lo stile del titolo dello schema</a:t>
            </a:r>
            <a:endParaRPr lang="en-US" dirty="0"/>
          </a:p>
        </p:txBody>
      </p:sp>
      <p:sp>
        <p:nvSpPr>
          <p:cNvPr id="13" name="Text Placeholder 9"/>
          <p:cNvSpPr>
            <a:spLocks noGrp="1"/>
          </p:cNvSpPr>
          <p:nvPr>
            <p:ph type="body" sz="quarter" idx="13"/>
          </p:nvPr>
        </p:nvSpPr>
        <p:spPr>
          <a:xfrm>
            <a:off x="2415972" y="3505200"/>
            <a:ext cx="5653888"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it-IT"/>
              <a:t>Fare clic per modificare gli stili del testo dello schema</a:t>
            </a:r>
          </a:p>
        </p:txBody>
      </p:sp>
      <p:sp>
        <p:nvSpPr>
          <p:cNvPr id="3" name="Text Placeholder 2"/>
          <p:cNvSpPr>
            <a:spLocks noGrp="1"/>
          </p:cNvSpPr>
          <p:nvPr>
            <p:ph type="body" idx="1"/>
          </p:nvPr>
        </p:nvSpPr>
        <p:spPr>
          <a:xfrm>
            <a:off x="1942415" y="4354046"/>
            <a:ext cx="6591985"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fld id="{9D1D110F-3F4E-48D9-B8AA-5D0E825AFDBA}" type="datetime1">
              <a:rPr lang="en-US" smtClean="0"/>
              <a:pPr/>
              <a:t>4/24/20</a:t>
            </a:fld>
            <a:endParaRPr lang="en-US"/>
          </a:p>
        </p:txBody>
      </p:sp>
      <p:sp>
        <p:nvSpPr>
          <p:cNvPr id="5" name="Footer Placeholder 4"/>
          <p:cNvSpPr>
            <a:spLocks noGrp="1"/>
          </p:cNvSpPr>
          <p:nvPr>
            <p:ph type="ftr" sz="quarter" idx="11"/>
          </p:nvPr>
        </p:nvSpPr>
        <p:spPr/>
        <p:txBody>
          <a:bodyPr/>
          <a:lstStyle/>
          <a:p>
            <a:endParaRPr lang="en-US" dirty="0"/>
          </a:p>
        </p:txBody>
      </p:sp>
      <p:sp>
        <p:nvSpPr>
          <p:cNvPr id="19"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687D7A59-36E2-48B9-B146-C1E59501F63F}" type="slidenum">
              <a:rPr lang="en-US" smtClean="0"/>
              <a:pPr/>
              <a:t>‹N›</a:t>
            </a:fld>
            <a:endParaRPr lang="en-US"/>
          </a:p>
        </p:txBody>
      </p:sp>
      <p:sp>
        <p:nvSpPr>
          <p:cNvPr id="14" name="TextBox 13"/>
          <p:cNvSpPr txBox="1"/>
          <p:nvPr/>
        </p:nvSpPr>
        <p:spPr>
          <a:xfrm>
            <a:off x="1808316" y="648005"/>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8169533" y="290530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64691498"/>
      </p:ext>
    </p:extLst>
  </p:cSld>
  <p:clrMapOvr>
    <a:masterClrMapping/>
  </p:clrMapOvr>
  <p:hf sldNum="0"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Scheda nome">
    <p:spTree>
      <p:nvGrpSpPr>
        <p:cNvPr id="1" name=""/>
        <p:cNvGrpSpPr/>
        <p:nvPr/>
      </p:nvGrpSpPr>
      <p:grpSpPr>
        <a:xfrm>
          <a:off x="0" y="0"/>
          <a:ext cx="0" cy="0"/>
          <a:chOff x="0" y="0"/>
          <a:chExt cx="0" cy="0"/>
        </a:xfrm>
      </p:grpSpPr>
      <p:sp>
        <p:nvSpPr>
          <p:cNvPr id="2" name="Title 1"/>
          <p:cNvSpPr>
            <a:spLocks noGrp="1"/>
          </p:cNvSpPr>
          <p:nvPr>
            <p:ph type="title"/>
          </p:nvPr>
        </p:nvSpPr>
        <p:spPr>
          <a:xfrm>
            <a:off x="1942415" y="2438401"/>
            <a:ext cx="6591985" cy="2724845"/>
          </a:xfrm>
        </p:spPr>
        <p:txBody>
          <a:bodyPr anchor="b">
            <a:normAutofit/>
          </a:bodyPr>
          <a:lstStyle>
            <a:lvl1pPr algn="l">
              <a:defRPr sz="4800" b="0"/>
            </a:lvl1pPr>
          </a:lstStyle>
          <a:p>
            <a:r>
              <a:rPr lang="it-IT"/>
              <a:t>Fare clic per modificare lo stile del titolo dello schema</a:t>
            </a:r>
            <a:endParaRPr lang="en-US" dirty="0"/>
          </a:p>
        </p:txBody>
      </p:sp>
      <p:sp>
        <p:nvSpPr>
          <p:cNvPr id="4" name="Text Placeholder 3"/>
          <p:cNvSpPr>
            <a:spLocks noGrp="1"/>
          </p:cNvSpPr>
          <p:nvPr>
            <p:ph type="body" sz="half" idx="2"/>
          </p:nvPr>
        </p:nvSpPr>
        <p:spPr>
          <a:xfrm>
            <a:off x="1942415" y="5181600"/>
            <a:ext cx="6591985"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it-IT"/>
              <a:t>Fare clic per modificare gli stili del testo dello schema</a:t>
            </a:r>
          </a:p>
        </p:txBody>
      </p:sp>
      <p:sp>
        <p:nvSpPr>
          <p:cNvPr id="5" name="Date Placeholder 4"/>
          <p:cNvSpPr>
            <a:spLocks noGrp="1"/>
          </p:cNvSpPr>
          <p:nvPr>
            <p:ph type="dt" sz="half" idx="10"/>
          </p:nvPr>
        </p:nvSpPr>
        <p:spPr/>
        <p:txBody>
          <a:bodyPr/>
          <a:lstStyle/>
          <a:p>
            <a:fld id="{9D1D110F-3F4E-48D9-B8AA-5D0E825AFDBA}" type="datetime1">
              <a:rPr lang="en-US" smtClean="0"/>
              <a:pPr/>
              <a:t>4/24/20</a:t>
            </a:fld>
            <a:endParaRPr lang="en-US"/>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687D7A59-36E2-48B9-B146-C1E59501F63F}" type="slidenum">
              <a:rPr lang="en-US" smtClean="0"/>
              <a:pPr/>
              <a:t>‹N›</a:t>
            </a:fld>
            <a:endParaRPr lang="en-US"/>
          </a:p>
        </p:txBody>
      </p:sp>
    </p:spTree>
    <p:extLst>
      <p:ext uri="{BB962C8B-B14F-4D97-AF65-F5344CB8AC3E}">
        <p14:creationId xmlns:p14="http://schemas.microsoft.com/office/powerpoint/2010/main" val="2001854449"/>
      </p:ext>
    </p:extLst>
  </p:cSld>
  <p:clrMapOvr>
    <a:masterClrMapping/>
  </p:clrMapOvr>
  <p:hf sldNum="0"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Scheda nome citazione">
    <p:spTree>
      <p:nvGrpSpPr>
        <p:cNvPr id="1" name=""/>
        <p:cNvGrpSpPr/>
        <p:nvPr/>
      </p:nvGrpSpPr>
      <p:grpSpPr>
        <a:xfrm>
          <a:off x="0" y="0"/>
          <a:ext cx="0" cy="0"/>
          <a:chOff x="0" y="0"/>
          <a:chExt cx="0" cy="0"/>
        </a:xfrm>
      </p:grpSpPr>
      <p:sp>
        <p:nvSpPr>
          <p:cNvPr id="13" name="Title 1"/>
          <p:cNvSpPr>
            <a:spLocks noGrp="1"/>
          </p:cNvSpPr>
          <p:nvPr>
            <p:ph type="title"/>
          </p:nvPr>
        </p:nvSpPr>
        <p:spPr>
          <a:xfrm>
            <a:off x="2188123" y="609600"/>
            <a:ext cx="6109587" cy="2895600"/>
          </a:xfrm>
        </p:spPr>
        <p:txBody>
          <a:bodyPr anchor="ctr">
            <a:normAutofit/>
          </a:bodyPr>
          <a:lstStyle>
            <a:lvl1pPr algn="l">
              <a:defRPr sz="4800" b="0" cap="none"/>
            </a:lvl1pPr>
          </a:lstStyle>
          <a:p>
            <a:r>
              <a:rPr lang="it-IT"/>
              <a:t>Fare clic per modificare lo stile del titolo dello schema</a:t>
            </a:r>
            <a:endParaRPr lang="en-US" dirty="0"/>
          </a:p>
        </p:txBody>
      </p:sp>
      <p:sp>
        <p:nvSpPr>
          <p:cNvPr id="21" name="Text Placeholder 9"/>
          <p:cNvSpPr>
            <a:spLocks noGrp="1"/>
          </p:cNvSpPr>
          <p:nvPr>
            <p:ph type="body" sz="quarter" idx="13"/>
          </p:nvPr>
        </p:nvSpPr>
        <p:spPr>
          <a:xfrm>
            <a:off x="1942415" y="4343400"/>
            <a:ext cx="6688292"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it-IT"/>
              <a:t>Fare clic per modificare gli stili del testo dello schema</a:t>
            </a:r>
          </a:p>
        </p:txBody>
      </p:sp>
      <p:sp>
        <p:nvSpPr>
          <p:cNvPr id="4" name="Text Placeholder 3"/>
          <p:cNvSpPr>
            <a:spLocks noGrp="1"/>
          </p:cNvSpPr>
          <p:nvPr>
            <p:ph type="body" sz="half" idx="2"/>
          </p:nvPr>
        </p:nvSpPr>
        <p:spPr>
          <a:xfrm>
            <a:off x="1942415" y="5181600"/>
            <a:ext cx="6688292"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it-IT"/>
              <a:t>Fare clic per modificare gli stili del testo dello schema</a:t>
            </a:r>
          </a:p>
        </p:txBody>
      </p:sp>
      <p:sp>
        <p:nvSpPr>
          <p:cNvPr id="5" name="Date Placeholder 4"/>
          <p:cNvSpPr>
            <a:spLocks noGrp="1"/>
          </p:cNvSpPr>
          <p:nvPr>
            <p:ph type="dt" sz="half" idx="10"/>
          </p:nvPr>
        </p:nvSpPr>
        <p:spPr/>
        <p:txBody>
          <a:bodyPr/>
          <a:lstStyle/>
          <a:p>
            <a:fld id="{9D1D110F-3F4E-48D9-B8AA-5D0E825AFDBA}" type="datetime1">
              <a:rPr lang="en-US" smtClean="0"/>
              <a:pPr/>
              <a:t>4/24/20</a:t>
            </a:fld>
            <a:endParaRPr lang="en-US"/>
          </a:p>
        </p:txBody>
      </p:sp>
      <p:sp>
        <p:nvSpPr>
          <p:cNvPr id="6" name="Footer Placeholder 5"/>
          <p:cNvSpPr>
            <a:spLocks noGrp="1"/>
          </p:cNvSpPr>
          <p:nvPr>
            <p:ph type="ftr" sz="quarter" idx="11"/>
          </p:nvPr>
        </p:nvSpPr>
        <p:spPr/>
        <p:txBody>
          <a:bodyPr/>
          <a:lstStyle/>
          <a:p>
            <a:endParaRPr lang="en-US" dirty="0"/>
          </a:p>
        </p:txBody>
      </p:sp>
      <p:sp>
        <p:nvSpPr>
          <p:cNvPr id="2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687D7A59-36E2-48B9-B146-C1E59501F63F}" type="slidenum">
              <a:rPr lang="en-US" smtClean="0"/>
              <a:pPr/>
              <a:t>‹N›</a:t>
            </a:fld>
            <a:endParaRPr lang="en-US"/>
          </a:p>
        </p:txBody>
      </p:sp>
      <p:sp>
        <p:nvSpPr>
          <p:cNvPr id="11" name="TextBox 10"/>
          <p:cNvSpPr txBox="1"/>
          <p:nvPr/>
        </p:nvSpPr>
        <p:spPr>
          <a:xfrm>
            <a:off x="1808316" y="648005"/>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2" name="TextBox 11"/>
          <p:cNvSpPr txBox="1"/>
          <p:nvPr/>
        </p:nvSpPr>
        <p:spPr>
          <a:xfrm>
            <a:off x="8169533" y="290530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771142621"/>
      </p:ext>
    </p:extLst>
  </p:cSld>
  <p:clrMapOvr>
    <a:masterClrMapping/>
  </p:clrMapOvr>
  <p:hf sldNum="0" hdr="0" ftr="0" dt="0"/>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ero o falso">
    <p:spTree>
      <p:nvGrpSpPr>
        <p:cNvPr id="1" name=""/>
        <p:cNvGrpSpPr/>
        <p:nvPr/>
      </p:nvGrpSpPr>
      <p:grpSpPr>
        <a:xfrm>
          <a:off x="0" y="0"/>
          <a:ext cx="0" cy="0"/>
          <a:chOff x="0" y="0"/>
          <a:chExt cx="0" cy="0"/>
        </a:xfrm>
      </p:grpSpPr>
      <p:sp>
        <p:nvSpPr>
          <p:cNvPr id="2" name="Title 1"/>
          <p:cNvSpPr>
            <a:spLocks noGrp="1"/>
          </p:cNvSpPr>
          <p:nvPr>
            <p:ph type="title"/>
          </p:nvPr>
        </p:nvSpPr>
        <p:spPr>
          <a:xfrm>
            <a:off x="1942416" y="627407"/>
            <a:ext cx="6591984" cy="2880020"/>
          </a:xfrm>
        </p:spPr>
        <p:txBody>
          <a:bodyPr anchor="ctr">
            <a:normAutofit/>
          </a:bodyPr>
          <a:lstStyle>
            <a:lvl1pPr algn="l">
              <a:defRPr sz="4800" b="0"/>
            </a:lvl1pPr>
          </a:lstStyle>
          <a:p>
            <a:r>
              <a:rPr lang="it-IT"/>
              <a:t>Fare clic per modificare lo stile del titolo dello schema</a:t>
            </a:r>
            <a:endParaRPr lang="en-US" dirty="0"/>
          </a:p>
        </p:txBody>
      </p:sp>
      <p:sp>
        <p:nvSpPr>
          <p:cNvPr id="21" name="Text Placeholder 9"/>
          <p:cNvSpPr>
            <a:spLocks noGrp="1"/>
          </p:cNvSpPr>
          <p:nvPr>
            <p:ph type="body" sz="quarter" idx="13"/>
          </p:nvPr>
        </p:nvSpPr>
        <p:spPr>
          <a:xfrm>
            <a:off x="1942415" y="4343400"/>
            <a:ext cx="6591985"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it-IT"/>
              <a:t>Fare clic per modificare gli stili del testo dello schema</a:t>
            </a:r>
          </a:p>
        </p:txBody>
      </p:sp>
      <p:sp>
        <p:nvSpPr>
          <p:cNvPr id="4" name="Text Placeholder 3"/>
          <p:cNvSpPr>
            <a:spLocks noGrp="1"/>
          </p:cNvSpPr>
          <p:nvPr>
            <p:ph type="body" sz="half" idx="2"/>
          </p:nvPr>
        </p:nvSpPr>
        <p:spPr>
          <a:xfrm>
            <a:off x="1942415" y="5181600"/>
            <a:ext cx="6591985"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it-IT"/>
              <a:t>Fare clic per modificare gli stili del testo dello schema</a:t>
            </a:r>
          </a:p>
        </p:txBody>
      </p:sp>
      <p:sp>
        <p:nvSpPr>
          <p:cNvPr id="5" name="Date Placeholder 4"/>
          <p:cNvSpPr>
            <a:spLocks noGrp="1"/>
          </p:cNvSpPr>
          <p:nvPr>
            <p:ph type="dt" sz="half" idx="10"/>
          </p:nvPr>
        </p:nvSpPr>
        <p:spPr/>
        <p:txBody>
          <a:bodyPr/>
          <a:lstStyle/>
          <a:p>
            <a:fld id="{9D1D110F-3F4E-48D9-B8AA-5D0E825AFDBA}" type="datetime1">
              <a:rPr lang="en-US" smtClean="0"/>
              <a:pPr/>
              <a:t>4/24/20</a:t>
            </a:fld>
            <a:endParaRPr lang="en-US"/>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687D7A59-36E2-48B9-B146-C1E59501F63F}" type="slidenum">
              <a:rPr lang="en-US" smtClean="0"/>
              <a:pPr/>
              <a:t>‹N›</a:t>
            </a:fld>
            <a:endParaRPr lang="en-US"/>
          </a:p>
        </p:txBody>
      </p:sp>
    </p:spTree>
    <p:extLst>
      <p:ext uri="{BB962C8B-B14F-4D97-AF65-F5344CB8AC3E}">
        <p14:creationId xmlns:p14="http://schemas.microsoft.com/office/powerpoint/2010/main" val="2523847787"/>
      </p:ext>
    </p:extLst>
  </p:cSld>
  <p:clrMapOvr>
    <a:masterClrMapping/>
  </p:clrMapOvr>
  <p:hf sldNum="0" hdr="0" ftr="0" dt="0"/>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p:txBody>
          <a:bodyPr vert="eaVert" ancho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9D1D110F-3F4E-48D9-B8AA-5D0E825AFDBA}" type="datetime1">
              <a:rPr lang="en-US" smtClean="0"/>
              <a:pPr/>
              <a:t>4/24/20</a:t>
            </a:fld>
            <a:endParaRPr lang="en-US"/>
          </a:p>
        </p:txBody>
      </p:sp>
      <p:sp>
        <p:nvSpPr>
          <p:cNvPr id="5" name="Footer Placeholder 4"/>
          <p:cNvSpPr>
            <a:spLocks noGrp="1"/>
          </p:cNvSpPr>
          <p:nvPr>
            <p:ph type="ftr" sz="quarter" idx="11"/>
          </p:nvPr>
        </p:nvSpPr>
        <p:spPr/>
        <p:txBody>
          <a:bodyPr/>
          <a:lstStyle/>
          <a:p>
            <a:endParaRPr lang="en-US" dirty="0"/>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687D7A59-36E2-48B9-B146-C1E59501F63F}" type="slidenum">
              <a:rPr lang="en-US" smtClean="0"/>
              <a:pPr/>
              <a:t>‹N›</a:t>
            </a:fld>
            <a:endParaRPr lang="en-US"/>
          </a:p>
        </p:txBody>
      </p:sp>
    </p:spTree>
    <p:extLst>
      <p:ext uri="{BB962C8B-B14F-4D97-AF65-F5344CB8AC3E}">
        <p14:creationId xmlns:p14="http://schemas.microsoft.com/office/powerpoint/2010/main" val="3543071728"/>
      </p:ext>
    </p:extLst>
  </p:cSld>
  <p:clrMapOvr>
    <a:masterClrMapping/>
  </p:clrMapOvr>
  <p:hf sldNum="0" hdr="0" ftr="0" dt="0"/>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78535" y="627406"/>
            <a:ext cx="1656132" cy="5283817"/>
          </a:xfrm>
        </p:spPr>
        <p:txBody>
          <a:bodyPr vert="eaVert" anchor="ctr"/>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a:xfrm>
            <a:off x="1942416" y="627406"/>
            <a:ext cx="4716348" cy="5283817"/>
          </a:xfrm>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9D1D110F-3F4E-48D9-B8AA-5D0E825AFDBA}" type="datetime1">
              <a:rPr lang="en-US" smtClean="0"/>
              <a:pPr/>
              <a:t>4/24/20</a:t>
            </a:fld>
            <a:endParaRPr lang="en-US"/>
          </a:p>
        </p:txBody>
      </p:sp>
      <p:sp>
        <p:nvSpPr>
          <p:cNvPr id="5" name="Footer Placeholder 4"/>
          <p:cNvSpPr>
            <a:spLocks noGrp="1"/>
          </p:cNvSpPr>
          <p:nvPr>
            <p:ph type="ftr" sz="quarter" idx="11"/>
          </p:nvPr>
        </p:nvSpPr>
        <p:spPr/>
        <p:txBody>
          <a:bodyPr/>
          <a:lstStyle/>
          <a:p>
            <a:endParaRPr lang="en-US" dirty="0"/>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687D7A59-36E2-48B9-B146-C1E59501F63F}" type="slidenum">
              <a:rPr lang="en-US" smtClean="0"/>
              <a:pPr/>
              <a:t>‹N›</a:t>
            </a:fld>
            <a:endParaRPr lang="en-US"/>
          </a:p>
        </p:txBody>
      </p:sp>
    </p:spTree>
    <p:extLst>
      <p:ext uri="{BB962C8B-B14F-4D97-AF65-F5344CB8AC3E}">
        <p14:creationId xmlns:p14="http://schemas.microsoft.com/office/powerpoint/2010/main" val="2537232411"/>
      </p:ext>
    </p:extLst>
  </p:cSld>
  <p:clrMapOvr>
    <a:masterClrMapping/>
  </p:clrMapOvr>
  <p:hf sldNum="0"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le 1"/>
          <p:cNvSpPr>
            <a:spLocks noGrp="1"/>
          </p:cNvSpPr>
          <p:nvPr>
            <p:ph type="title"/>
          </p:nvPr>
        </p:nvSpPr>
        <p:spPr>
          <a:xfrm>
            <a:off x="1945201" y="624110"/>
            <a:ext cx="6589199" cy="1280890"/>
          </a:xfrm>
        </p:spPr>
        <p:txBody>
          <a:bodyPr/>
          <a:lstStyle/>
          <a:p>
            <a:r>
              <a:rPr lang="it-IT"/>
              <a:t>Fare clic per modificare lo stile del titolo dello schema</a:t>
            </a:r>
            <a:endParaRPr lang="en-US" dirty="0"/>
          </a:p>
        </p:txBody>
      </p:sp>
      <p:sp>
        <p:nvSpPr>
          <p:cNvPr id="3" name="Content Placeholder 2"/>
          <p:cNvSpPr>
            <a:spLocks noGrp="1"/>
          </p:cNvSpPr>
          <p:nvPr>
            <p:ph idx="1"/>
          </p:nvPr>
        </p:nvSpPr>
        <p:spPr>
          <a:xfrm>
            <a:off x="1942415" y="2133600"/>
            <a:ext cx="6591985" cy="3777622"/>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9D1D110F-3F4E-48D9-B8AA-5D0E825AFDBA}" type="datetime1">
              <a:rPr lang="en-US" smtClean="0"/>
              <a:pPr/>
              <a:t>4/24/20</a:t>
            </a:fld>
            <a:endParaRPr lang="en-US"/>
          </a:p>
        </p:txBody>
      </p:sp>
      <p:sp>
        <p:nvSpPr>
          <p:cNvPr id="5" name="Footer Placeholder 4"/>
          <p:cNvSpPr>
            <a:spLocks noGrp="1"/>
          </p:cNvSpPr>
          <p:nvPr>
            <p:ph type="ftr" sz="quarter" idx="11"/>
          </p:nvPr>
        </p:nvSpPr>
        <p:spPr/>
        <p:txBody>
          <a:bodyPr/>
          <a:lstStyle/>
          <a:p>
            <a:endParaRPr lang="en-US" dirty="0"/>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687D7A59-36E2-48B9-B146-C1E59501F63F}" type="slidenum">
              <a:rPr lang="en-US" smtClean="0"/>
              <a:pPr/>
              <a:t>‹N›</a:t>
            </a:fld>
            <a:endParaRPr lang="en-US"/>
          </a:p>
        </p:txBody>
      </p:sp>
    </p:spTree>
    <p:extLst>
      <p:ext uri="{BB962C8B-B14F-4D97-AF65-F5344CB8AC3E}">
        <p14:creationId xmlns:p14="http://schemas.microsoft.com/office/powerpoint/2010/main" val="2273932806"/>
      </p:ext>
    </p:extLst>
  </p:cSld>
  <p:clrMapOvr>
    <a:masterClrMapping/>
  </p:clrMapOvr>
  <p:hf sldNum="0"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le 1"/>
          <p:cNvSpPr>
            <a:spLocks noGrp="1"/>
          </p:cNvSpPr>
          <p:nvPr>
            <p:ph type="title"/>
          </p:nvPr>
        </p:nvSpPr>
        <p:spPr>
          <a:xfrm>
            <a:off x="1942415" y="2074562"/>
            <a:ext cx="6591985" cy="1468800"/>
          </a:xfrm>
        </p:spPr>
        <p:txBody>
          <a:bodyPr anchor="b"/>
          <a:lstStyle>
            <a:lvl1pPr algn="l">
              <a:defRPr sz="4000" b="0" cap="none"/>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1942415" y="3581400"/>
            <a:ext cx="6591985"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fld id="{9D1D110F-3F4E-48D9-B8AA-5D0E825AFDBA}" type="datetime1">
              <a:rPr lang="en-US" smtClean="0"/>
              <a:pPr/>
              <a:t>4/24/20</a:t>
            </a:fld>
            <a:endParaRPr lang="en-US"/>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687D7A59-36E2-48B9-B146-C1E59501F63F}" type="slidenum">
              <a:rPr lang="en-US" smtClean="0"/>
              <a:pPr/>
              <a:t>‹N›</a:t>
            </a:fld>
            <a:endParaRPr lang="en-US"/>
          </a:p>
        </p:txBody>
      </p:sp>
    </p:spTree>
    <p:extLst>
      <p:ext uri="{BB962C8B-B14F-4D97-AF65-F5344CB8AC3E}">
        <p14:creationId xmlns:p14="http://schemas.microsoft.com/office/powerpoint/2010/main" val="238385686"/>
      </p:ext>
    </p:extLst>
  </p:cSld>
  <p:clrMapOvr>
    <a:masterClrMapping/>
  </p:clrMapOvr>
  <p:hf sldNum="0"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it-IT"/>
              <a:t>Fare clic per modificare lo stile del titolo dello schema</a:t>
            </a:r>
            <a:endParaRPr lang="en-US" dirty="0"/>
          </a:p>
        </p:txBody>
      </p:sp>
      <p:sp>
        <p:nvSpPr>
          <p:cNvPr id="3" name="Content Placeholder 2"/>
          <p:cNvSpPr>
            <a:spLocks noGrp="1"/>
          </p:cNvSpPr>
          <p:nvPr>
            <p:ph sz="half" idx="1"/>
          </p:nvPr>
        </p:nvSpPr>
        <p:spPr>
          <a:xfrm>
            <a:off x="1942416" y="2136706"/>
            <a:ext cx="3197531" cy="3767397"/>
          </a:xfrm>
        </p:spPr>
        <p:txBody>
          <a:bodyPr>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Content Placeholder 3"/>
          <p:cNvSpPr>
            <a:spLocks noGrp="1"/>
          </p:cNvSpPr>
          <p:nvPr>
            <p:ph sz="half" idx="2"/>
          </p:nvPr>
        </p:nvSpPr>
        <p:spPr>
          <a:xfrm>
            <a:off x="5337307" y="2136706"/>
            <a:ext cx="3197093" cy="3767397"/>
          </a:xfrm>
        </p:spPr>
        <p:txBody>
          <a:bodyPr>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Date Placeholder 4"/>
          <p:cNvSpPr>
            <a:spLocks noGrp="1"/>
          </p:cNvSpPr>
          <p:nvPr>
            <p:ph type="dt" sz="half" idx="10"/>
          </p:nvPr>
        </p:nvSpPr>
        <p:spPr/>
        <p:txBody>
          <a:bodyPr/>
          <a:lstStyle/>
          <a:p>
            <a:fld id="{9D1D110F-3F4E-48D9-B8AA-5D0E825AFDBA}" type="datetime1">
              <a:rPr lang="en-US" smtClean="0"/>
              <a:pPr/>
              <a:t>4/24/20</a:t>
            </a:fld>
            <a:endParaRPr lang="en-US"/>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10" name="Slide Number Placeholder 5"/>
          <p:cNvSpPr>
            <a:spLocks noGrp="1"/>
          </p:cNvSpPr>
          <p:nvPr>
            <p:ph type="sldNum" sz="quarter" idx="12"/>
          </p:nvPr>
        </p:nvSpPr>
        <p:spPr>
          <a:xfrm>
            <a:off x="511228" y="787783"/>
            <a:ext cx="584978" cy="365125"/>
          </a:xfrm>
        </p:spPr>
        <p:txBody>
          <a:bodyPr/>
          <a:lstStyle/>
          <a:p>
            <a:fld id="{687D7A59-36E2-48B9-B146-C1E59501F63F}" type="slidenum">
              <a:rPr lang="en-US" smtClean="0"/>
              <a:pPr/>
              <a:t>‹N›</a:t>
            </a:fld>
            <a:endParaRPr lang="en-US"/>
          </a:p>
        </p:txBody>
      </p:sp>
    </p:spTree>
    <p:extLst>
      <p:ext uri="{BB962C8B-B14F-4D97-AF65-F5344CB8AC3E}">
        <p14:creationId xmlns:p14="http://schemas.microsoft.com/office/powerpoint/2010/main" val="20565679"/>
      </p:ext>
    </p:extLst>
  </p:cSld>
  <p:clrMapOvr>
    <a:masterClrMapping/>
  </p:clrMapOvr>
  <p:hf sldNum="0"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it-IT"/>
              <a:t>Fare clic per modificare lo stile del titolo dello schema</a:t>
            </a:r>
            <a:endParaRPr lang="en-US" dirty="0"/>
          </a:p>
        </p:txBody>
      </p:sp>
      <p:sp>
        <p:nvSpPr>
          <p:cNvPr id="3" name="Text Placeholder 2"/>
          <p:cNvSpPr>
            <a:spLocks noGrp="1"/>
          </p:cNvSpPr>
          <p:nvPr>
            <p:ph type="body" idx="1"/>
          </p:nvPr>
        </p:nvSpPr>
        <p:spPr>
          <a:xfrm>
            <a:off x="2265352" y="2226626"/>
            <a:ext cx="2874596"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4" name="Content Placeholder 3"/>
          <p:cNvSpPr>
            <a:spLocks noGrp="1"/>
          </p:cNvSpPr>
          <p:nvPr>
            <p:ph sz="half" idx="2"/>
          </p:nvPr>
        </p:nvSpPr>
        <p:spPr>
          <a:xfrm>
            <a:off x="1942415" y="2802888"/>
            <a:ext cx="3197532" cy="3105703"/>
          </a:xfrm>
        </p:spPr>
        <p:txBody>
          <a:bodyPr>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Text Placeholder 4"/>
          <p:cNvSpPr>
            <a:spLocks noGrp="1"/>
          </p:cNvSpPr>
          <p:nvPr>
            <p:ph type="body" sz="quarter" idx="3"/>
          </p:nvPr>
        </p:nvSpPr>
        <p:spPr>
          <a:xfrm>
            <a:off x="5656154" y="2223398"/>
            <a:ext cx="2873239"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6" name="Content Placeholder 5"/>
          <p:cNvSpPr>
            <a:spLocks noGrp="1"/>
          </p:cNvSpPr>
          <p:nvPr>
            <p:ph sz="quarter" idx="4"/>
          </p:nvPr>
        </p:nvSpPr>
        <p:spPr>
          <a:xfrm>
            <a:off x="5333715" y="2799660"/>
            <a:ext cx="3195680" cy="3105703"/>
          </a:xfrm>
        </p:spPr>
        <p:txBody>
          <a:bodyPr>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7" name="Date Placeholder 6"/>
          <p:cNvSpPr>
            <a:spLocks noGrp="1"/>
          </p:cNvSpPr>
          <p:nvPr>
            <p:ph type="dt" sz="half" idx="10"/>
          </p:nvPr>
        </p:nvSpPr>
        <p:spPr/>
        <p:txBody>
          <a:bodyPr/>
          <a:lstStyle/>
          <a:p>
            <a:fld id="{9D1D110F-3F4E-48D9-B8AA-5D0E825AFDBA}" type="datetime1">
              <a:rPr lang="en-US" smtClean="0"/>
              <a:pPr/>
              <a:t>4/24/20</a:t>
            </a:fld>
            <a:endParaRPr lang="en-US"/>
          </a:p>
        </p:txBody>
      </p:sp>
      <p:sp>
        <p:nvSpPr>
          <p:cNvPr id="8" name="Footer Placeholder 7"/>
          <p:cNvSpPr>
            <a:spLocks noGrp="1"/>
          </p:cNvSpPr>
          <p:nvPr>
            <p:ph type="ftr" sz="quarter" idx="11"/>
          </p:nvPr>
        </p:nvSpPr>
        <p:spPr/>
        <p:txBody>
          <a:bodyPr/>
          <a:lstStyle/>
          <a:p>
            <a:endParaRPr lang="en-US" dirty="0"/>
          </a:p>
        </p:txBody>
      </p:sp>
      <p:sp>
        <p:nvSpPr>
          <p:cNvPr id="11"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12" name="Slide Number Placeholder 5"/>
          <p:cNvSpPr>
            <a:spLocks noGrp="1"/>
          </p:cNvSpPr>
          <p:nvPr>
            <p:ph type="sldNum" sz="quarter" idx="12"/>
          </p:nvPr>
        </p:nvSpPr>
        <p:spPr>
          <a:xfrm>
            <a:off x="511228" y="787783"/>
            <a:ext cx="584978" cy="365125"/>
          </a:xfrm>
        </p:spPr>
        <p:txBody>
          <a:bodyPr/>
          <a:lstStyle/>
          <a:p>
            <a:fld id="{687D7A59-36E2-48B9-B146-C1E59501F63F}" type="slidenum">
              <a:rPr lang="en-US" smtClean="0"/>
              <a:pPr/>
              <a:t>‹N›</a:t>
            </a:fld>
            <a:endParaRPr lang="en-US"/>
          </a:p>
        </p:txBody>
      </p:sp>
    </p:spTree>
    <p:extLst>
      <p:ext uri="{BB962C8B-B14F-4D97-AF65-F5344CB8AC3E}">
        <p14:creationId xmlns:p14="http://schemas.microsoft.com/office/powerpoint/2010/main" val="1198070674"/>
      </p:ext>
    </p:extLst>
  </p:cSld>
  <p:clrMapOvr>
    <a:masterClrMapping/>
  </p:clrMapOvr>
  <p:hf sldNum="0"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le 1"/>
          <p:cNvSpPr>
            <a:spLocks noGrp="1"/>
          </p:cNvSpPr>
          <p:nvPr>
            <p:ph type="title"/>
          </p:nvPr>
        </p:nvSpPr>
        <p:spPr>
          <a:xfrm>
            <a:off x="1945200" y="624110"/>
            <a:ext cx="6589200" cy="1280890"/>
          </a:xfrm>
        </p:spPr>
        <p:txBody>
          <a:bodyPr/>
          <a:lstStyle/>
          <a:p>
            <a:r>
              <a:rPr lang="it-IT"/>
              <a:t>Fare clic per modificare lo stile del titolo dello schema</a:t>
            </a:r>
            <a:endParaRPr lang="en-US" dirty="0"/>
          </a:p>
        </p:txBody>
      </p:sp>
      <p:sp>
        <p:nvSpPr>
          <p:cNvPr id="3" name="Date Placeholder 2"/>
          <p:cNvSpPr>
            <a:spLocks noGrp="1"/>
          </p:cNvSpPr>
          <p:nvPr>
            <p:ph type="dt" sz="half" idx="10"/>
          </p:nvPr>
        </p:nvSpPr>
        <p:spPr/>
        <p:txBody>
          <a:bodyPr/>
          <a:lstStyle/>
          <a:p>
            <a:fld id="{9D1D110F-3F4E-48D9-B8AA-5D0E825AFDBA}" type="datetime1">
              <a:rPr lang="en-US" smtClean="0"/>
              <a:pPr/>
              <a:t>4/24/20</a:t>
            </a:fld>
            <a:endParaRPr lang="en-US"/>
          </a:p>
        </p:txBody>
      </p:sp>
      <p:sp>
        <p:nvSpPr>
          <p:cNvPr id="4" name="Footer Placeholder 3"/>
          <p:cNvSpPr>
            <a:spLocks noGrp="1"/>
          </p:cNvSpPr>
          <p:nvPr>
            <p:ph type="ftr" sz="quarter" idx="11"/>
          </p:nvPr>
        </p:nvSpPr>
        <p:spPr/>
        <p:txBody>
          <a:bodyPr/>
          <a:lstStyle/>
          <a:p>
            <a:endParaRPr lang="en-US" dirty="0"/>
          </a:p>
        </p:txBody>
      </p:sp>
      <p:sp>
        <p:nvSpPr>
          <p:cNvPr id="8"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687D7A59-36E2-48B9-B146-C1E59501F63F}" type="slidenum">
              <a:rPr lang="en-US" smtClean="0"/>
              <a:pPr/>
              <a:t>‹N›</a:t>
            </a:fld>
            <a:endParaRPr lang="en-US"/>
          </a:p>
        </p:txBody>
      </p:sp>
    </p:spTree>
    <p:extLst>
      <p:ext uri="{BB962C8B-B14F-4D97-AF65-F5344CB8AC3E}">
        <p14:creationId xmlns:p14="http://schemas.microsoft.com/office/powerpoint/2010/main" val="2063256126"/>
      </p:ext>
    </p:extLst>
  </p:cSld>
  <p:clrMapOvr>
    <a:masterClrMapping/>
  </p:clrMapOvr>
  <p:hf sldNum="0"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D1D110F-3F4E-48D9-B8AA-5D0E825AFDBA}" type="datetime1">
              <a:rPr lang="en-US" smtClean="0"/>
              <a:pPr/>
              <a:t>4/24/20</a:t>
            </a:fld>
            <a:endParaRPr lang="en-US"/>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687D7A59-36E2-48B9-B146-C1E59501F63F}" type="slidenum">
              <a:rPr lang="en-US" smtClean="0"/>
              <a:pPr/>
              <a:t>‹N›</a:t>
            </a:fld>
            <a:endParaRPr lang="en-US"/>
          </a:p>
        </p:txBody>
      </p:sp>
    </p:spTree>
    <p:extLst>
      <p:ext uri="{BB962C8B-B14F-4D97-AF65-F5344CB8AC3E}">
        <p14:creationId xmlns:p14="http://schemas.microsoft.com/office/powerpoint/2010/main" val="1558933067"/>
      </p:ext>
    </p:extLst>
  </p:cSld>
  <p:clrMapOvr>
    <a:masterClrMapping/>
  </p:clrMapOvr>
  <p:hf sldNum="0"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1942415" y="446088"/>
            <a:ext cx="2629584" cy="976312"/>
          </a:xfrm>
        </p:spPr>
        <p:txBody>
          <a:bodyPr anchor="b"/>
          <a:lstStyle>
            <a:lvl1pPr algn="l">
              <a:defRPr sz="2000" b="0"/>
            </a:lvl1pPr>
          </a:lstStyle>
          <a:p>
            <a:r>
              <a:rPr lang="it-IT"/>
              <a:t>Fare clic per modificare lo stile del titolo dello schema</a:t>
            </a:r>
            <a:endParaRPr lang="en-US" dirty="0"/>
          </a:p>
        </p:txBody>
      </p:sp>
      <p:sp>
        <p:nvSpPr>
          <p:cNvPr id="3" name="Content Placeholder 2"/>
          <p:cNvSpPr>
            <a:spLocks noGrp="1"/>
          </p:cNvSpPr>
          <p:nvPr>
            <p:ph idx="1"/>
          </p:nvPr>
        </p:nvSpPr>
        <p:spPr>
          <a:xfrm>
            <a:off x="4743494" y="446089"/>
            <a:ext cx="3790906" cy="5414963"/>
          </a:xfrm>
        </p:spPr>
        <p:txBody>
          <a:bodyPr anchor="ctr">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Text Placeholder 3"/>
          <p:cNvSpPr>
            <a:spLocks noGrp="1"/>
          </p:cNvSpPr>
          <p:nvPr>
            <p:ph type="body" sz="half" idx="2"/>
          </p:nvPr>
        </p:nvSpPr>
        <p:spPr>
          <a:xfrm>
            <a:off x="1942415" y="1598613"/>
            <a:ext cx="2629584"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5" name="Date Placeholder 4"/>
          <p:cNvSpPr>
            <a:spLocks noGrp="1"/>
          </p:cNvSpPr>
          <p:nvPr>
            <p:ph type="dt" sz="half" idx="10"/>
          </p:nvPr>
        </p:nvSpPr>
        <p:spPr/>
        <p:txBody>
          <a:bodyPr/>
          <a:lstStyle/>
          <a:p>
            <a:fld id="{9D1D110F-3F4E-48D9-B8AA-5D0E825AFDBA}" type="datetime1">
              <a:rPr lang="en-US" smtClean="0"/>
              <a:pPr/>
              <a:t>4/24/20</a:t>
            </a:fld>
            <a:endParaRPr lang="en-US"/>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687D7A59-36E2-48B9-B146-C1E59501F63F}" type="slidenum">
              <a:rPr lang="en-US" smtClean="0"/>
              <a:pPr/>
              <a:t>‹N›</a:t>
            </a:fld>
            <a:endParaRPr lang="en-US"/>
          </a:p>
        </p:txBody>
      </p:sp>
    </p:spTree>
    <p:extLst>
      <p:ext uri="{BB962C8B-B14F-4D97-AF65-F5344CB8AC3E}">
        <p14:creationId xmlns:p14="http://schemas.microsoft.com/office/powerpoint/2010/main" val="3266037900"/>
      </p:ext>
    </p:extLst>
  </p:cSld>
  <p:clrMapOvr>
    <a:masterClrMapping/>
  </p:clrMapOvr>
  <p:hf sldNum="0"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1942415" y="4800600"/>
            <a:ext cx="6591985" cy="566738"/>
          </a:xfrm>
        </p:spPr>
        <p:txBody>
          <a:bodyPr anchor="b">
            <a:normAutofit/>
          </a:bodyPr>
          <a:lstStyle>
            <a:lvl1pPr algn="l">
              <a:defRPr sz="2400" b="0"/>
            </a:lvl1pPr>
          </a:lstStyle>
          <a:p>
            <a:r>
              <a:rPr lang="it-IT"/>
              <a:t>Fare clic per modificare lo stile del titolo dello schema</a:t>
            </a:r>
            <a:endParaRPr lang="en-US" dirty="0"/>
          </a:p>
        </p:txBody>
      </p:sp>
      <p:sp>
        <p:nvSpPr>
          <p:cNvPr id="3" name="Picture Placeholder 2"/>
          <p:cNvSpPr>
            <a:spLocks noGrp="1" noChangeAspect="1"/>
          </p:cNvSpPr>
          <p:nvPr>
            <p:ph type="pic" idx="1"/>
          </p:nvPr>
        </p:nvSpPr>
        <p:spPr>
          <a:xfrm>
            <a:off x="1942415" y="634965"/>
            <a:ext cx="6591985"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it-IT"/>
              <a:t>Fare clic sull'icona per inserire un'immagine</a:t>
            </a:r>
            <a:endParaRPr lang="en-US" dirty="0"/>
          </a:p>
        </p:txBody>
      </p:sp>
      <p:sp>
        <p:nvSpPr>
          <p:cNvPr id="4" name="Text Placeholder 3"/>
          <p:cNvSpPr>
            <a:spLocks noGrp="1"/>
          </p:cNvSpPr>
          <p:nvPr>
            <p:ph type="body" sz="half" idx="2"/>
          </p:nvPr>
        </p:nvSpPr>
        <p:spPr>
          <a:xfrm>
            <a:off x="1942415" y="5367338"/>
            <a:ext cx="6591985"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5" name="Date Placeholder 4"/>
          <p:cNvSpPr>
            <a:spLocks noGrp="1"/>
          </p:cNvSpPr>
          <p:nvPr>
            <p:ph type="dt" sz="half" idx="10"/>
          </p:nvPr>
        </p:nvSpPr>
        <p:spPr/>
        <p:txBody>
          <a:bodyPr/>
          <a:lstStyle/>
          <a:p>
            <a:fld id="{9D1D110F-3F4E-48D9-B8AA-5D0E825AFDBA}" type="datetime1">
              <a:rPr lang="en-US" smtClean="0"/>
              <a:pPr/>
              <a:t>4/24/20</a:t>
            </a:fld>
            <a:endParaRPr lang="en-US"/>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687D7A59-36E2-48B9-B146-C1E59501F63F}" type="slidenum">
              <a:rPr lang="en-US" smtClean="0"/>
              <a:pPr/>
              <a:t>‹N›</a:t>
            </a:fld>
            <a:endParaRPr lang="en-US"/>
          </a:p>
        </p:txBody>
      </p:sp>
    </p:spTree>
    <p:extLst>
      <p:ext uri="{BB962C8B-B14F-4D97-AF65-F5344CB8AC3E}">
        <p14:creationId xmlns:p14="http://schemas.microsoft.com/office/powerpoint/2010/main" val="814628862"/>
      </p:ext>
    </p:extLst>
  </p:cSld>
  <p:clrMapOvr>
    <a:masterClrMapping/>
  </p:clrMapOvr>
  <p:hf sldNum="0"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36" name="Group 35"/>
          <p:cNvGrpSpPr/>
          <p:nvPr/>
        </p:nvGrpSpPr>
        <p:grpSpPr>
          <a:xfrm>
            <a:off x="1" y="228600"/>
            <a:ext cx="1981200" cy="6638628"/>
            <a:chOff x="2487613" y="285750"/>
            <a:chExt cx="2428875" cy="5654676"/>
          </a:xfrm>
        </p:grpSpPr>
        <p:sp>
          <p:nvSpPr>
            <p:cNvPr id="37"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38"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39"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40"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41"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42"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43"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44"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45"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46"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47"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48"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49" name="Group 48"/>
          <p:cNvGrpSpPr/>
          <p:nvPr/>
        </p:nvGrpSpPr>
        <p:grpSpPr>
          <a:xfrm>
            <a:off x="20421" y="285"/>
            <a:ext cx="1952272" cy="6852968"/>
            <a:chOff x="6627813" y="195717"/>
            <a:chExt cx="1952625" cy="5678034"/>
          </a:xfrm>
        </p:grpSpPr>
        <p:sp>
          <p:nvSpPr>
            <p:cNvPr id="50" name="Freeform 27"/>
            <p:cNvSpPr/>
            <p:nvPr/>
          </p:nvSpPr>
          <p:spPr bwMode="auto">
            <a:xfrm>
              <a:off x="6627813" y="195717"/>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51"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52"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53"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54"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55"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56"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57"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58"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59"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60"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61"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62" name="Rectangle 61"/>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1945200" y="624110"/>
            <a:ext cx="6589200" cy="1280890"/>
          </a:xfrm>
          <a:prstGeom prst="rect">
            <a:avLst/>
          </a:prstGeom>
        </p:spPr>
        <p:txBody>
          <a:bodyPr vert="horz" lIns="91440" tIns="45720" rIns="91440" bIns="45720" rtlCol="0" anchor="t">
            <a:normAutofit/>
          </a:bodyPr>
          <a:lstStyle/>
          <a:p>
            <a:r>
              <a:rPr lang="it-IT"/>
              <a:t>Fare clic per modificare lo stile del titolo dello schema</a:t>
            </a:r>
            <a:endParaRPr lang="en-US" dirty="0"/>
          </a:p>
        </p:txBody>
      </p:sp>
      <p:sp>
        <p:nvSpPr>
          <p:cNvPr id="3" name="Text Placeholder 2"/>
          <p:cNvSpPr>
            <a:spLocks noGrp="1"/>
          </p:cNvSpPr>
          <p:nvPr>
            <p:ph type="body" idx="1"/>
          </p:nvPr>
        </p:nvSpPr>
        <p:spPr>
          <a:xfrm>
            <a:off x="1942415" y="2133600"/>
            <a:ext cx="6591985" cy="3886200"/>
          </a:xfrm>
          <a:prstGeom prst="rect">
            <a:avLst/>
          </a:prstGeom>
        </p:spPr>
        <p:txBody>
          <a:bodyPr vert="horz" lIns="91440" tIns="45720" rIns="91440" bIns="45720" rtlCol="0">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2"/>
          </p:nvPr>
        </p:nvSpPr>
        <p:spPr>
          <a:xfrm>
            <a:off x="7772400" y="6135089"/>
            <a:ext cx="766380" cy="370171"/>
          </a:xfrm>
          <a:prstGeom prst="rect">
            <a:avLst/>
          </a:prstGeom>
        </p:spPr>
        <p:txBody>
          <a:bodyPr vert="horz" lIns="91440" tIns="45720" rIns="91440" bIns="45720" rtlCol="0" anchor="ctr"/>
          <a:lstStyle>
            <a:lvl1pPr algn="r">
              <a:defRPr sz="900">
                <a:solidFill>
                  <a:schemeClr val="tx1">
                    <a:tint val="75000"/>
                  </a:schemeClr>
                </a:solidFill>
              </a:defRPr>
            </a:lvl1pPr>
          </a:lstStyle>
          <a:p>
            <a:fld id="{9D1D110F-3F4E-48D9-B8AA-5D0E825AFDBA}" type="datetime1">
              <a:rPr lang="en-US" smtClean="0"/>
              <a:pPr/>
              <a:t>4/24/20</a:t>
            </a:fld>
            <a:endParaRPr lang="en-US"/>
          </a:p>
        </p:txBody>
      </p:sp>
      <p:sp>
        <p:nvSpPr>
          <p:cNvPr id="5" name="Footer Placeholder 4"/>
          <p:cNvSpPr>
            <a:spLocks noGrp="1"/>
          </p:cNvSpPr>
          <p:nvPr>
            <p:ph type="ftr" sz="quarter" idx="3"/>
          </p:nvPr>
        </p:nvSpPr>
        <p:spPr>
          <a:xfrm>
            <a:off x="1942415" y="6135809"/>
            <a:ext cx="5716488"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11228" y="787783"/>
            <a:ext cx="584978" cy="365125"/>
          </a:xfrm>
          <a:prstGeom prst="rect">
            <a:avLst/>
          </a:prstGeom>
        </p:spPr>
        <p:txBody>
          <a:bodyPr vert="horz" lIns="91440" tIns="45720" rIns="91440" bIns="45720" rtlCol="0" anchor="ctr"/>
          <a:lstStyle>
            <a:lvl1pPr algn="r">
              <a:defRPr sz="2000">
                <a:solidFill>
                  <a:srgbClr val="FEFFFF"/>
                </a:solidFill>
              </a:defRPr>
            </a:lvl1pPr>
          </a:lstStyle>
          <a:p>
            <a:fld id="{687D7A59-36E2-48B9-B146-C1E59501F63F}" type="slidenum">
              <a:rPr lang="en-US" smtClean="0"/>
              <a:pPr/>
              <a:t>‹N›</a:t>
            </a:fld>
            <a:endParaRPr lang="en-US"/>
          </a:p>
        </p:txBody>
      </p:sp>
    </p:spTree>
    <p:extLst>
      <p:ext uri="{BB962C8B-B14F-4D97-AF65-F5344CB8AC3E}">
        <p14:creationId xmlns:p14="http://schemas.microsoft.com/office/powerpoint/2010/main" val="530649192"/>
      </p:ext>
    </p:extLst>
  </p:cSld>
  <p:clrMap bg1="lt1" tx1="dk1" bg2="lt2" tx2="dk2" accent1="accent1" accent2="accent2" accent3="accent3" accent4="accent4" accent5="accent5" accent6="accent6" hlink="hlink" folHlink="folHlink"/>
  <p:sldLayoutIdLst>
    <p:sldLayoutId id="2147483817" r:id="rId1"/>
    <p:sldLayoutId id="2147483818" r:id="rId2"/>
    <p:sldLayoutId id="2147483819" r:id="rId3"/>
    <p:sldLayoutId id="2147483820" r:id="rId4"/>
    <p:sldLayoutId id="2147483821" r:id="rId5"/>
    <p:sldLayoutId id="2147483822" r:id="rId6"/>
    <p:sldLayoutId id="2147483823" r:id="rId7"/>
    <p:sldLayoutId id="2147483824" r:id="rId8"/>
    <p:sldLayoutId id="2147483825" r:id="rId9"/>
    <p:sldLayoutId id="2147483826" r:id="rId10"/>
    <p:sldLayoutId id="2147483827" r:id="rId11"/>
    <p:sldLayoutId id="2147483828" r:id="rId12"/>
    <p:sldLayoutId id="2147483829" r:id="rId13"/>
    <p:sldLayoutId id="2147483830" r:id="rId14"/>
    <p:sldLayoutId id="2147483831" r:id="rId15"/>
    <p:sldLayoutId id="2147483832" r:id="rId16"/>
  </p:sldLayoutIdLst>
  <p:hf sldNum="0" hdr="0" ftr="0" dt="0"/>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p:txBody>
          <a:bodyPr>
            <a:normAutofit fontScale="90000"/>
          </a:bodyPr>
          <a:lstStyle/>
          <a:p>
            <a:r>
              <a:rPr lang="it-IT" dirty="0"/>
              <a:t>PATOLOGIE SENSIBILI ALLA SPORT TERAPIA</a:t>
            </a:r>
          </a:p>
        </p:txBody>
      </p:sp>
      <p:sp>
        <p:nvSpPr>
          <p:cNvPr id="3" name="Sottotitolo 2"/>
          <p:cNvSpPr>
            <a:spLocks noGrp="1"/>
          </p:cNvSpPr>
          <p:nvPr>
            <p:ph type="subTitle" idx="1"/>
          </p:nvPr>
        </p:nvSpPr>
        <p:spPr/>
        <p:txBody>
          <a:bodyPr/>
          <a:lstStyle/>
          <a:p>
            <a:endParaRPr lang="it-IT" dirty="0"/>
          </a:p>
        </p:txBody>
      </p:sp>
    </p:spTree>
    <p:extLst>
      <p:ext uri="{BB962C8B-B14F-4D97-AF65-F5344CB8AC3E}">
        <p14:creationId xmlns:p14="http://schemas.microsoft.com/office/powerpoint/2010/main" val="248813236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r>
              <a:rPr lang="it-IT" dirty="0"/>
              <a:t>MOVIMENTI DA EVITARE</a:t>
            </a:r>
          </a:p>
        </p:txBody>
      </p:sp>
      <p:sp>
        <p:nvSpPr>
          <p:cNvPr id="3" name="Segnaposto contenuto 2"/>
          <p:cNvSpPr>
            <a:spLocks noGrp="1"/>
          </p:cNvSpPr>
          <p:nvPr>
            <p:ph idx="1"/>
          </p:nvPr>
        </p:nvSpPr>
        <p:spPr/>
        <p:txBody>
          <a:bodyPr/>
          <a:lstStyle/>
          <a:p>
            <a:pPr marL="68580" indent="0" algn="just">
              <a:buNone/>
            </a:pPr>
            <a:r>
              <a:rPr lang="it-IT" dirty="0"/>
              <a:t>In soggetti con lombalgia, sia cronica che acuta, dobbiamo ASSOLUTAMENTE evitare movimenti che possano portare ulteriore accorciamento dei muscoli della catena posteriore (quadrato dei lombi, </a:t>
            </a:r>
            <a:r>
              <a:rPr lang="it-IT" dirty="0" err="1"/>
              <a:t>ischiocrurali</a:t>
            </a:r>
            <a:r>
              <a:rPr lang="it-IT" dirty="0"/>
              <a:t>) con conseguente aumento della sintomatologia dolorosa.</a:t>
            </a:r>
          </a:p>
        </p:txBody>
      </p:sp>
      <p:sp>
        <p:nvSpPr>
          <p:cNvPr id="8" name="CasellaDiTesto 7"/>
          <p:cNvSpPr txBox="1"/>
          <p:nvPr/>
        </p:nvSpPr>
        <p:spPr>
          <a:xfrm>
            <a:off x="3004811" y="6053667"/>
            <a:ext cx="2319979" cy="400110"/>
          </a:xfrm>
          <a:prstGeom prst="rect">
            <a:avLst/>
          </a:prstGeom>
          <a:noFill/>
        </p:spPr>
        <p:txBody>
          <a:bodyPr wrap="none" rtlCol="0">
            <a:spAutoFit/>
          </a:bodyPr>
          <a:lstStyle/>
          <a:p>
            <a:pPr marL="68580" indent="0" algn="ctr">
              <a:buNone/>
            </a:pPr>
            <a:endParaRPr lang="it-IT" sz="1000" dirty="0"/>
          </a:p>
          <a:p>
            <a:pPr marL="68580" indent="0" algn="ctr">
              <a:buNone/>
            </a:pPr>
            <a:r>
              <a:rPr lang="it-IT" sz="1000" dirty="0"/>
              <a:t>Dott.ssa </a:t>
            </a:r>
            <a:r>
              <a:rPr lang="it-IT" sz="1000" dirty="0" err="1"/>
              <a:t>Bressan</a:t>
            </a:r>
            <a:r>
              <a:rPr lang="it-IT" sz="1000" dirty="0"/>
              <a:t> Michela, </a:t>
            </a:r>
            <a:r>
              <a:rPr lang="it-IT" sz="1000" dirty="0" err="1"/>
              <a:t>MSc</a:t>
            </a:r>
            <a:r>
              <a:rPr lang="it-IT" sz="1000" dirty="0"/>
              <a:t>, DO</a:t>
            </a:r>
          </a:p>
        </p:txBody>
      </p:sp>
    </p:spTree>
    <p:extLst>
      <p:ext uri="{BB962C8B-B14F-4D97-AF65-F5344CB8AC3E}">
        <p14:creationId xmlns:p14="http://schemas.microsoft.com/office/powerpoint/2010/main" val="132728246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043490" y="1027664"/>
            <a:ext cx="4883177" cy="1143000"/>
          </a:xfrm>
        </p:spPr>
        <p:txBody>
          <a:bodyPr/>
          <a:lstStyle/>
          <a:p>
            <a:pPr algn="ctr"/>
            <a:r>
              <a:rPr lang="it-IT" dirty="0"/>
              <a:t>SCIATALGIA</a:t>
            </a:r>
          </a:p>
        </p:txBody>
      </p:sp>
      <p:sp>
        <p:nvSpPr>
          <p:cNvPr id="3" name="Segnaposto contenuto 2"/>
          <p:cNvSpPr>
            <a:spLocks noGrp="1"/>
          </p:cNvSpPr>
          <p:nvPr>
            <p:ph idx="1"/>
          </p:nvPr>
        </p:nvSpPr>
        <p:spPr>
          <a:xfrm>
            <a:off x="778934" y="2323652"/>
            <a:ext cx="4258733" cy="3833215"/>
          </a:xfrm>
        </p:spPr>
        <p:txBody>
          <a:bodyPr>
            <a:normAutofit fontScale="55000" lnSpcReduction="20000"/>
          </a:bodyPr>
          <a:lstStyle/>
          <a:p>
            <a:r>
              <a:rPr lang="it-IT" dirty="0"/>
              <a:t>Solitamente coinvolge solo un lato del corpo e prevalentemente l’arto inferiore (chi soffre di sciatalgia, in anamnesi, non parla quasi mai di dolore alla zona lombo-sacrale).</a:t>
            </a:r>
          </a:p>
          <a:p>
            <a:r>
              <a:rPr lang="it-IT" dirty="0"/>
              <a:t>Le cause principali sono:</a:t>
            </a:r>
          </a:p>
          <a:p>
            <a:pPr>
              <a:buFontTx/>
              <a:buChar char="-"/>
            </a:pPr>
            <a:r>
              <a:rPr lang="it-IT" dirty="0"/>
              <a:t>ernia discale,</a:t>
            </a:r>
          </a:p>
          <a:p>
            <a:pPr>
              <a:buFontTx/>
              <a:buChar char="-"/>
            </a:pPr>
            <a:r>
              <a:rPr lang="it-IT" dirty="0"/>
              <a:t>sovrappeso importante,</a:t>
            </a:r>
          </a:p>
          <a:p>
            <a:pPr>
              <a:buFontTx/>
              <a:buChar char="-"/>
            </a:pPr>
            <a:r>
              <a:rPr lang="it-IT" dirty="0"/>
              <a:t>traumi,</a:t>
            </a:r>
          </a:p>
          <a:p>
            <a:pPr>
              <a:buFontTx/>
              <a:buChar char="-"/>
            </a:pPr>
            <a:r>
              <a:rPr lang="it-IT" dirty="0"/>
              <a:t>sedentarietà,</a:t>
            </a:r>
          </a:p>
          <a:p>
            <a:pPr>
              <a:buFontTx/>
              <a:buChar char="-"/>
            </a:pPr>
            <a:r>
              <a:rPr lang="it-IT" dirty="0"/>
              <a:t>lavori pesanti.</a:t>
            </a:r>
          </a:p>
          <a:p>
            <a:r>
              <a:rPr lang="it-IT" dirty="0"/>
              <a:t>Si manifesta con:</a:t>
            </a:r>
          </a:p>
          <a:p>
            <a:pPr>
              <a:buFontTx/>
              <a:buChar char="-"/>
            </a:pPr>
            <a:r>
              <a:rPr lang="it-IT" dirty="0"/>
              <a:t>parestesia (formicolio dovuto ad un problema sensitivo del nervo sciatico)all’arto interessato e/o al piede,</a:t>
            </a:r>
          </a:p>
          <a:p>
            <a:pPr>
              <a:buFontTx/>
              <a:buChar char="-"/>
            </a:pPr>
            <a:r>
              <a:rPr lang="it-IT" dirty="0"/>
              <a:t>deficit muscolare (diminuzione della forza per un problema motorio del nervo sciatico),</a:t>
            </a:r>
          </a:p>
          <a:p>
            <a:pPr>
              <a:buFontTx/>
              <a:buChar char="-"/>
            </a:pPr>
            <a:r>
              <a:rPr lang="it-IT" dirty="0"/>
              <a:t>dolore acuto e circoscritto ad una specifica regione dell’arto inferiore,</a:t>
            </a:r>
          </a:p>
          <a:p>
            <a:pPr>
              <a:buFontTx/>
              <a:buChar char="-"/>
            </a:pPr>
            <a:r>
              <a:rPr lang="it-IT" dirty="0"/>
              <a:t>nelle forme più gravi, impossibilità a deambulare.</a:t>
            </a:r>
          </a:p>
          <a:p>
            <a:pPr>
              <a:buFontTx/>
              <a:buChar char="-"/>
            </a:pPr>
            <a:endParaRPr lang="it-IT" dirty="0"/>
          </a:p>
          <a:p>
            <a:pPr>
              <a:buFontTx/>
              <a:buChar char="-"/>
            </a:pPr>
            <a:endParaRPr lang="it-IT" dirty="0"/>
          </a:p>
        </p:txBody>
      </p:sp>
      <p:sp>
        <p:nvSpPr>
          <p:cNvPr id="5" name="CasellaDiTesto 4"/>
          <p:cNvSpPr txBox="1"/>
          <p:nvPr/>
        </p:nvSpPr>
        <p:spPr>
          <a:xfrm>
            <a:off x="565061" y="6156867"/>
            <a:ext cx="8041459" cy="400110"/>
          </a:xfrm>
          <a:prstGeom prst="rect">
            <a:avLst/>
          </a:prstGeom>
          <a:noFill/>
        </p:spPr>
        <p:txBody>
          <a:bodyPr wrap="square" rtlCol="0">
            <a:spAutoFit/>
          </a:bodyPr>
          <a:lstStyle/>
          <a:p>
            <a:pPr algn="ctr"/>
            <a:endParaRPr lang="it-IT" sz="1000" dirty="0"/>
          </a:p>
          <a:p>
            <a:pPr algn="ctr"/>
            <a:r>
              <a:rPr lang="it-IT" sz="1000" dirty="0"/>
              <a:t>Dott.ssa </a:t>
            </a:r>
            <a:r>
              <a:rPr lang="it-IT" sz="1000" dirty="0" err="1"/>
              <a:t>Bressan</a:t>
            </a:r>
            <a:r>
              <a:rPr lang="it-IT" sz="1000" dirty="0"/>
              <a:t> Michela, </a:t>
            </a:r>
            <a:r>
              <a:rPr lang="it-IT" sz="1000" dirty="0" err="1"/>
              <a:t>MSc</a:t>
            </a:r>
            <a:r>
              <a:rPr lang="it-IT" sz="1000" dirty="0"/>
              <a:t>, DO</a:t>
            </a:r>
          </a:p>
        </p:txBody>
      </p:sp>
    </p:spTree>
    <p:extLst>
      <p:ext uri="{BB962C8B-B14F-4D97-AF65-F5344CB8AC3E}">
        <p14:creationId xmlns:p14="http://schemas.microsoft.com/office/powerpoint/2010/main" val="347946705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r>
              <a:rPr lang="it-IT" dirty="0"/>
              <a:t>COME POSSIAMO AGIRE?</a:t>
            </a:r>
          </a:p>
        </p:txBody>
      </p:sp>
      <p:sp>
        <p:nvSpPr>
          <p:cNvPr id="3" name="Segnaposto contenuto 2"/>
          <p:cNvSpPr>
            <a:spLocks noGrp="1"/>
          </p:cNvSpPr>
          <p:nvPr>
            <p:ph idx="1"/>
          </p:nvPr>
        </p:nvSpPr>
        <p:spPr>
          <a:xfrm>
            <a:off x="1043492" y="2323652"/>
            <a:ext cx="3587775" cy="3508977"/>
          </a:xfrm>
        </p:spPr>
        <p:txBody>
          <a:bodyPr>
            <a:normAutofit/>
          </a:bodyPr>
          <a:lstStyle/>
          <a:p>
            <a:r>
              <a:rPr lang="it-IT" dirty="0"/>
              <a:t>In caso di sciatalgia acuta, l’unica cosa da fare è inviare il cliente dallo specialista ( ortopedico, fisiatra, neurologo ) </a:t>
            </a:r>
            <a:r>
              <a:rPr lang="it-IT" dirty="0" err="1"/>
              <a:t>perch</a:t>
            </a:r>
            <a:r>
              <a:rPr lang="fr-FR" dirty="0" err="1"/>
              <a:t>é</a:t>
            </a:r>
            <a:r>
              <a:rPr lang="it-IT" dirty="0"/>
              <a:t> con il movimento rischiamo solo di irritare ulteriormente la radice nervosa interessata con conseguente peggioramento della sintomatologia dolorosa.</a:t>
            </a:r>
          </a:p>
        </p:txBody>
      </p:sp>
      <p:sp>
        <p:nvSpPr>
          <p:cNvPr id="4" name="CasellaDiTesto 3"/>
          <p:cNvSpPr txBox="1"/>
          <p:nvPr/>
        </p:nvSpPr>
        <p:spPr>
          <a:xfrm>
            <a:off x="3114877" y="6172200"/>
            <a:ext cx="2319978" cy="400110"/>
          </a:xfrm>
          <a:prstGeom prst="rect">
            <a:avLst/>
          </a:prstGeom>
          <a:noFill/>
        </p:spPr>
        <p:txBody>
          <a:bodyPr wrap="none" rtlCol="0">
            <a:spAutoFit/>
          </a:bodyPr>
          <a:lstStyle/>
          <a:p>
            <a:pPr algn="ctr"/>
            <a:endParaRPr lang="it-IT" sz="1000" dirty="0"/>
          </a:p>
          <a:p>
            <a:pPr algn="ctr"/>
            <a:r>
              <a:rPr lang="it-IT" sz="1000" dirty="0"/>
              <a:t>Dott.ssa </a:t>
            </a:r>
            <a:r>
              <a:rPr lang="it-IT" sz="1000" dirty="0" err="1"/>
              <a:t>Bressan</a:t>
            </a:r>
            <a:r>
              <a:rPr lang="it-IT" sz="1000" dirty="0"/>
              <a:t> Michela, </a:t>
            </a:r>
            <a:r>
              <a:rPr lang="it-IT" sz="1000" dirty="0" err="1"/>
              <a:t>MSc</a:t>
            </a:r>
            <a:r>
              <a:rPr lang="it-IT" sz="1000" dirty="0"/>
              <a:t>, DO</a:t>
            </a:r>
          </a:p>
        </p:txBody>
      </p:sp>
    </p:spTree>
    <p:extLst>
      <p:ext uri="{BB962C8B-B14F-4D97-AF65-F5344CB8AC3E}">
        <p14:creationId xmlns:p14="http://schemas.microsoft.com/office/powerpoint/2010/main" val="325050537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r>
              <a:rPr lang="mr-IN" dirty="0"/>
              <a:t>…</a:t>
            </a:r>
            <a:r>
              <a:rPr lang="it-IT" dirty="0"/>
              <a:t>e se non fosse una “VERA” sciatalgia?</a:t>
            </a:r>
          </a:p>
        </p:txBody>
      </p:sp>
      <p:sp>
        <p:nvSpPr>
          <p:cNvPr id="3" name="Segnaposto contenuto 2"/>
          <p:cNvSpPr>
            <a:spLocks noGrp="1"/>
          </p:cNvSpPr>
          <p:nvPr>
            <p:ph idx="1"/>
          </p:nvPr>
        </p:nvSpPr>
        <p:spPr/>
        <p:txBody>
          <a:bodyPr>
            <a:normAutofit/>
          </a:bodyPr>
          <a:lstStyle/>
          <a:p>
            <a:r>
              <a:rPr lang="it-IT" dirty="0"/>
              <a:t>Succede spesso che il dolore, </a:t>
            </a:r>
            <a:r>
              <a:rPr lang="it-IT" dirty="0" err="1"/>
              <a:t>anzich</a:t>
            </a:r>
            <a:r>
              <a:rPr lang="fr-FR" dirty="0" err="1"/>
              <a:t>é</a:t>
            </a:r>
            <a:r>
              <a:rPr lang="it-IT" dirty="0"/>
              <a:t> interessare la sensibilità (parestesie) e coinvolgere la parte distale dell’arto inferiore (dita del piede), coinvolga solo la parte posteriore della coscia fermandosi al massimo al cavo popliteo. Ecco che si sente parlare di “FALSA SCIATICA” data da una compressione del nervo sciatico da parte del muscolo PIRIFORME (per questo si parla anche di SINDROME DEL PIRIFORME).</a:t>
            </a:r>
          </a:p>
        </p:txBody>
      </p:sp>
      <p:sp>
        <p:nvSpPr>
          <p:cNvPr id="4" name="CasellaDiTesto 3"/>
          <p:cNvSpPr txBox="1"/>
          <p:nvPr/>
        </p:nvSpPr>
        <p:spPr>
          <a:xfrm>
            <a:off x="3131811" y="6155267"/>
            <a:ext cx="2319978" cy="400110"/>
          </a:xfrm>
          <a:prstGeom prst="rect">
            <a:avLst/>
          </a:prstGeom>
          <a:noFill/>
        </p:spPr>
        <p:txBody>
          <a:bodyPr wrap="none" rtlCol="0">
            <a:spAutoFit/>
          </a:bodyPr>
          <a:lstStyle/>
          <a:p>
            <a:pPr algn="ctr"/>
            <a:endParaRPr lang="it-IT" sz="1000" dirty="0"/>
          </a:p>
          <a:p>
            <a:pPr algn="ctr"/>
            <a:r>
              <a:rPr lang="it-IT" sz="1000" dirty="0"/>
              <a:t>Dott.ssa </a:t>
            </a:r>
            <a:r>
              <a:rPr lang="it-IT" sz="1000" dirty="0" err="1"/>
              <a:t>Bressan</a:t>
            </a:r>
            <a:r>
              <a:rPr lang="it-IT" sz="1000" dirty="0"/>
              <a:t> Michela, </a:t>
            </a:r>
            <a:r>
              <a:rPr lang="it-IT" sz="1000" dirty="0" err="1"/>
              <a:t>MSc</a:t>
            </a:r>
            <a:r>
              <a:rPr lang="it-IT" sz="1000" dirty="0"/>
              <a:t>, DO</a:t>
            </a:r>
          </a:p>
        </p:txBody>
      </p:sp>
    </p:spTree>
    <p:extLst>
      <p:ext uri="{BB962C8B-B14F-4D97-AF65-F5344CB8AC3E}">
        <p14:creationId xmlns:p14="http://schemas.microsoft.com/office/powerpoint/2010/main" val="268747282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r>
              <a:rPr lang="it-IT" dirty="0"/>
              <a:t>PIRIFORME</a:t>
            </a:r>
          </a:p>
        </p:txBody>
      </p:sp>
      <p:sp>
        <p:nvSpPr>
          <p:cNvPr id="3" name="Segnaposto contenuto 2"/>
          <p:cNvSpPr>
            <a:spLocks noGrp="1"/>
          </p:cNvSpPr>
          <p:nvPr>
            <p:ph idx="1"/>
          </p:nvPr>
        </p:nvSpPr>
        <p:spPr>
          <a:xfrm>
            <a:off x="1043493" y="2323652"/>
            <a:ext cx="3215860" cy="3508977"/>
          </a:xfrm>
        </p:spPr>
        <p:txBody>
          <a:bodyPr>
            <a:normAutofit fontScale="77500" lnSpcReduction="20000"/>
          </a:bodyPr>
          <a:lstStyle/>
          <a:p>
            <a:r>
              <a:rPr lang="it-IT" sz="2000" dirty="0">
                <a:solidFill>
                  <a:srgbClr val="000000"/>
                </a:solidFill>
                <a:latin typeface="+mj-lt"/>
              </a:rPr>
              <a:t>Il piriforme è un muscolo che ha una forma triangolare che</a:t>
            </a:r>
            <a:r>
              <a:rPr lang="it-IT" dirty="0">
                <a:solidFill>
                  <a:srgbClr val="000000"/>
                </a:solidFill>
                <a:latin typeface="Arial" panose="020B0604020202020204" pitchFamily="34" charset="0"/>
              </a:rPr>
              <a:t> </a:t>
            </a:r>
            <a:r>
              <a:rPr lang="it-IT" sz="2000" b="1" dirty="0">
                <a:solidFill>
                  <a:srgbClr val="FF0000"/>
                </a:solidFill>
                <a:latin typeface="+mj-lt"/>
              </a:rPr>
              <a:t>unisce la faccia laterale del sacro al femore.</a:t>
            </a:r>
          </a:p>
          <a:p>
            <a:pPr marL="342900" lvl="1"/>
            <a:r>
              <a:rPr lang="it-IT" sz="2000" dirty="0"/>
              <a:t>E’ un muscolo abbastanza piccolo del corpo umano, ma </a:t>
            </a:r>
            <a:r>
              <a:rPr lang="it-IT" sz="2000" b="1" dirty="0">
                <a:solidFill>
                  <a:srgbClr val="FF0000"/>
                </a:solidFill>
              </a:rPr>
              <a:t>svolge un ruolo fondamentale nel mantenimento della  postura corretta </a:t>
            </a:r>
            <a:r>
              <a:rPr lang="it-IT" sz="2000" dirty="0"/>
              <a:t>in ogni momento del giorno.</a:t>
            </a:r>
          </a:p>
          <a:p>
            <a:r>
              <a:rPr lang="it-IT" sz="2000" dirty="0"/>
              <a:t>può facilmente essere </a:t>
            </a:r>
            <a:r>
              <a:rPr lang="it-IT" sz="2000" b="1" dirty="0">
                <a:solidFill>
                  <a:srgbClr val="FF0000"/>
                </a:solidFill>
              </a:rPr>
              <a:t>soggetto a fenomeni ipertrofici e di irrigidimento.</a:t>
            </a:r>
          </a:p>
          <a:p>
            <a:pPr marL="0" indent="0">
              <a:buNone/>
            </a:pPr>
            <a:endParaRPr lang="it-IT" b="1" dirty="0">
              <a:solidFill>
                <a:srgbClr val="FF0000"/>
              </a:solidFill>
            </a:endParaRPr>
          </a:p>
          <a:p>
            <a:pPr marL="342900" lvl="1"/>
            <a:endParaRPr lang="it-IT" dirty="0"/>
          </a:p>
          <a:p>
            <a:endParaRPr lang="it-IT" dirty="0"/>
          </a:p>
        </p:txBody>
      </p:sp>
      <p:sp>
        <p:nvSpPr>
          <p:cNvPr id="6" name="CasellaDiTesto 5"/>
          <p:cNvSpPr txBox="1"/>
          <p:nvPr/>
        </p:nvSpPr>
        <p:spPr>
          <a:xfrm>
            <a:off x="3278093" y="6229440"/>
            <a:ext cx="2319978" cy="246221"/>
          </a:xfrm>
          <a:prstGeom prst="rect">
            <a:avLst/>
          </a:prstGeom>
          <a:noFill/>
        </p:spPr>
        <p:txBody>
          <a:bodyPr wrap="none" rtlCol="0">
            <a:spAutoFit/>
          </a:bodyPr>
          <a:lstStyle/>
          <a:p>
            <a:pPr algn="ctr"/>
            <a:r>
              <a:rPr lang="it-IT" sz="1000" dirty="0"/>
              <a:t>Dott.ssa </a:t>
            </a:r>
            <a:r>
              <a:rPr lang="it-IT" sz="1000" dirty="0" err="1"/>
              <a:t>Bressan</a:t>
            </a:r>
            <a:r>
              <a:rPr lang="it-IT" sz="1000" dirty="0"/>
              <a:t> Michela, </a:t>
            </a:r>
            <a:r>
              <a:rPr lang="it-IT" sz="1000" dirty="0" err="1"/>
              <a:t>MSc</a:t>
            </a:r>
            <a:r>
              <a:rPr lang="it-IT" sz="1000" dirty="0"/>
              <a:t>, DO</a:t>
            </a:r>
          </a:p>
        </p:txBody>
      </p:sp>
    </p:spTree>
    <p:extLst>
      <p:ext uri="{BB962C8B-B14F-4D97-AF65-F5344CB8AC3E}">
        <p14:creationId xmlns:p14="http://schemas.microsoft.com/office/powerpoint/2010/main" val="348550813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t>SINDROME DEL PIRIFORME</a:t>
            </a:r>
          </a:p>
        </p:txBody>
      </p:sp>
      <p:sp>
        <p:nvSpPr>
          <p:cNvPr id="3" name="Segnaposto contenuto 2"/>
          <p:cNvSpPr>
            <a:spLocks noGrp="1"/>
          </p:cNvSpPr>
          <p:nvPr>
            <p:ph idx="1"/>
          </p:nvPr>
        </p:nvSpPr>
        <p:spPr>
          <a:xfrm>
            <a:off x="1043492" y="2323653"/>
            <a:ext cx="6777317" cy="3352828"/>
          </a:xfrm>
        </p:spPr>
        <p:txBody>
          <a:bodyPr>
            <a:normAutofit fontScale="77500" lnSpcReduction="20000"/>
          </a:bodyPr>
          <a:lstStyle/>
          <a:p>
            <a:pPr fontAlgn="base"/>
            <a:r>
              <a:rPr lang="it-IT" dirty="0"/>
              <a:t>la Sindrome del muscolo piriforme è multifattoriale; dai dati presenti in letteratura sembra che </a:t>
            </a:r>
            <a:r>
              <a:rPr lang="it-IT" b="1" dirty="0">
                <a:solidFill>
                  <a:srgbClr val="FF0000"/>
                </a:solidFill>
              </a:rPr>
              <a:t>la causa più frequente sia di tipo traumatico</a:t>
            </a:r>
            <a:r>
              <a:rPr lang="it-IT" dirty="0"/>
              <a:t>; altre cause sono:</a:t>
            </a:r>
          </a:p>
          <a:p>
            <a:pPr fontAlgn="base"/>
            <a:r>
              <a:rPr lang="it-IT" b="1" dirty="0">
                <a:solidFill>
                  <a:srgbClr val="FF0000"/>
                </a:solidFill>
              </a:rPr>
              <a:t>la compressione diretta sulla natica, detta anche “sindrome del portafoglio”</a:t>
            </a:r>
            <a:r>
              <a:rPr lang="it-IT" dirty="0"/>
              <a:t>, in quanto proprio l’abitudine di tenere oggetti nelle tasche posteriori, specie da seduti, può portare (se protratta nel tempo) alla tumefazione del ventre muscolare, con conseguente tensione e compressione del nervo sciatico a quel livello;</a:t>
            </a:r>
          </a:p>
          <a:p>
            <a:pPr fontAlgn="base"/>
            <a:r>
              <a:rPr lang="it-IT" dirty="0">
                <a:solidFill>
                  <a:srgbClr val="FF0000"/>
                </a:solidFill>
              </a:rPr>
              <a:t>le </a:t>
            </a:r>
            <a:r>
              <a:rPr lang="it-IT" b="1" dirty="0">
                <a:solidFill>
                  <a:srgbClr val="FF0000"/>
                </a:solidFill>
              </a:rPr>
              <a:t>dismetrie/asimmetrie</a:t>
            </a:r>
            <a:r>
              <a:rPr lang="it-IT" dirty="0">
                <a:solidFill>
                  <a:srgbClr val="FF0000"/>
                </a:solidFill>
              </a:rPr>
              <a:t> degli arti inferiori</a:t>
            </a:r>
            <a:r>
              <a:rPr lang="it-IT" dirty="0"/>
              <a:t>: rendono il bacino obliquo con sforzo compensatorio a carico anche del muscolo piriforme, specie se vi è associata una rotazione esterna dell’arto;</a:t>
            </a:r>
          </a:p>
          <a:p>
            <a:pPr fontAlgn="base"/>
            <a:r>
              <a:rPr lang="it-IT" dirty="0"/>
              <a:t>le miositi (infiammazioni) del piriforme;</a:t>
            </a:r>
          </a:p>
          <a:p>
            <a:pPr fontAlgn="base"/>
            <a:r>
              <a:rPr lang="it-IT" dirty="0"/>
              <a:t>dismorfismi o disfunzioni a carico del piede: portano ad una eccessivo carico del gluteo</a:t>
            </a:r>
          </a:p>
          <a:p>
            <a:pPr fontAlgn="base"/>
            <a:r>
              <a:rPr lang="it-IT" dirty="0"/>
              <a:t>gli interventi chirurgici per problematiche relative all’anca.</a:t>
            </a:r>
          </a:p>
          <a:p>
            <a:endParaRPr lang="it-IT" dirty="0"/>
          </a:p>
        </p:txBody>
      </p:sp>
      <p:sp>
        <p:nvSpPr>
          <p:cNvPr id="4" name="CasellaDiTesto 3"/>
          <p:cNvSpPr txBox="1"/>
          <p:nvPr/>
        </p:nvSpPr>
        <p:spPr>
          <a:xfrm>
            <a:off x="3407688" y="6108480"/>
            <a:ext cx="2319978" cy="400110"/>
          </a:xfrm>
          <a:prstGeom prst="rect">
            <a:avLst/>
          </a:prstGeom>
          <a:noFill/>
        </p:spPr>
        <p:txBody>
          <a:bodyPr wrap="none" rtlCol="0">
            <a:spAutoFit/>
          </a:bodyPr>
          <a:lstStyle/>
          <a:p>
            <a:pPr algn="ctr"/>
            <a:endParaRPr lang="it-IT" sz="1000" dirty="0"/>
          </a:p>
          <a:p>
            <a:pPr algn="ctr"/>
            <a:r>
              <a:rPr lang="it-IT" sz="1000" dirty="0"/>
              <a:t>Dott.ssa </a:t>
            </a:r>
            <a:r>
              <a:rPr lang="it-IT" sz="1000" dirty="0" err="1"/>
              <a:t>Bressan</a:t>
            </a:r>
            <a:r>
              <a:rPr lang="it-IT" sz="1000" dirty="0"/>
              <a:t> Michela, </a:t>
            </a:r>
            <a:r>
              <a:rPr lang="it-IT" sz="1000" dirty="0" err="1"/>
              <a:t>MSc</a:t>
            </a:r>
            <a:r>
              <a:rPr lang="it-IT" sz="1000" dirty="0"/>
              <a:t>, DO</a:t>
            </a:r>
          </a:p>
        </p:txBody>
      </p:sp>
    </p:spTree>
    <p:extLst>
      <p:ext uri="{BB962C8B-B14F-4D97-AF65-F5344CB8AC3E}">
        <p14:creationId xmlns:p14="http://schemas.microsoft.com/office/powerpoint/2010/main" val="324794989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r>
              <a:rPr lang="it-IT" dirty="0"/>
              <a:t>COME POSSIAMO AGIRE?</a:t>
            </a:r>
          </a:p>
        </p:txBody>
      </p:sp>
      <p:sp>
        <p:nvSpPr>
          <p:cNvPr id="3" name="Segnaposto contenuto 2"/>
          <p:cNvSpPr>
            <a:spLocks noGrp="1"/>
          </p:cNvSpPr>
          <p:nvPr>
            <p:ph idx="1"/>
          </p:nvPr>
        </p:nvSpPr>
        <p:spPr>
          <a:xfrm>
            <a:off x="1043492" y="2323653"/>
            <a:ext cx="6777317" cy="1529787"/>
          </a:xfrm>
        </p:spPr>
        <p:txBody>
          <a:bodyPr/>
          <a:lstStyle/>
          <a:p>
            <a:r>
              <a:rPr lang="it-IT" dirty="0"/>
              <a:t>Possiamo lavorare sull’allungamento e sul </a:t>
            </a:r>
            <a:r>
              <a:rPr lang="it-IT" dirty="0" err="1"/>
              <a:t>detensionamento</a:t>
            </a:r>
            <a:r>
              <a:rPr lang="it-IT" dirty="0"/>
              <a:t> del piriforme con esercizi di stretching mirato.</a:t>
            </a:r>
          </a:p>
        </p:txBody>
      </p:sp>
      <p:sp>
        <p:nvSpPr>
          <p:cNvPr id="4" name="CasellaDiTesto 3"/>
          <p:cNvSpPr txBox="1"/>
          <p:nvPr/>
        </p:nvSpPr>
        <p:spPr>
          <a:xfrm>
            <a:off x="7499225" y="1710720"/>
            <a:ext cx="184666" cy="369332"/>
          </a:xfrm>
          <a:prstGeom prst="rect">
            <a:avLst/>
          </a:prstGeom>
          <a:noFill/>
        </p:spPr>
        <p:txBody>
          <a:bodyPr wrap="none" rtlCol="0">
            <a:spAutoFit/>
          </a:bodyPr>
          <a:lstStyle/>
          <a:p>
            <a:endParaRPr lang="it-IT" dirty="0"/>
          </a:p>
        </p:txBody>
      </p:sp>
      <p:sp>
        <p:nvSpPr>
          <p:cNvPr id="9" name="CasellaDiTesto 8"/>
          <p:cNvSpPr txBox="1"/>
          <p:nvPr/>
        </p:nvSpPr>
        <p:spPr>
          <a:xfrm>
            <a:off x="3364490" y="6238080"/>
            <a:ext cx="2319978" cy="246221"/>
          </a:xfrm>
          <a:prstGeom prst="rect">
            <a:avLst/>
          </a:prstGeom>
          <a:noFill/>
        </p:spPr>
        <p:txBody>
          <a:bodyPr wrap="none" rtlCol="0">
            <a:spAutoFit/>
          </a:bodyPr>
          <a:lstStyle/>
          <a:p>
            <a:pPr algn="ctr"/>
            <a:r>
              <a:rPr lang="it-IT" sz="1000" dirty="0"/>
              <a:t>Dott.ssa </a:t>
            </a:r>
            <a:r>
              <a:rPr lang="it-IT" sz="1000" dirty="0" err="1"/>
              <a:t>Bressan</a:t>
            </a:r>
            <a:r>
              <a:rPr lang="it-IT" sz="1000" dirty="0"/>
              <a:t> Michela, </a:t>
            </a:r>
            <a:r>
              <a:rPr lang="it-IT" sz="1000" dirty="0" err="1"/>
              <a:t>MSc</a:t>
            </a:r>
            <a:r>
              <a:rPr lang="it-IT" sz="1000" dirty="0"/>
              <a:t>, DO</a:t>
            </a:r>
          </a:p>
        </p:txBody>
      </p:sp>
    </p:spTree>
    <p:extLst>
      <p:ext uri="{BB962C8B-B14F-4D97-AF65-F5344CB8AC3E}">
        <p14:creationId xmlns:p14="http://schemas.microsoft.com/office/powerpoint/2010/main" val="219297483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r>
              <a:rPr lang="it-IT" dirty="0"/>
              <a:t>CERVICALGIA</a:t>
            </a:r>
          </a:p>
        </p:txBody>
      </p:sp>
      <p:sp>
        <p:nvSpPr>
          <p:cNvPr id="3" name="Segnaposto contenuto 2"/>
          <p:cNvSpPr>
            <a:spLocks noGrp="1"/>
          </p:cNvSpPr>
          <p:nvPr>
            <p:ph idx="1"/>
          </p:nvPr>
        </p:nvSpPr>
        <p:spPr>
          <a:xfrm>
            <a:off x="1043493" y="2323652"/>
            <a:ext cx="4027932" cy="3741628"/>
          </a:xfrm>
        </p:spPr>
        <p:txBody>
          <a:bodyPr>
            <a:normAutofit fontScale="85000" lnSpcReduction="20000"/>
          </a:bodyPr>
          <a:lstStyle/>
          <a:p>
            <a:r>
              <a:rPr lang="it-IT" dirty="0"/>
              <a:t>Per CERVICALGIA s’intende un dolore a livello del collo, che spesso si irradia alle spalle (muscolo trapezio) e, a volte, a tutto l’arto superiore.</a:t>
            </a:r>
          </a:p>
          <a:p>
            <a:r>
              <a:rPr lang="it-IT" dirty="0"/>
              <a:t>Può essere causata:</a:t>
            </a:r>
          </a:p>
          <a:p>
            <a:pPr>
              <a:buFontTx/>
              <a:buChar char="-"/>
            </a:pPr>
            <a:r>
              <a:rPr lang="it-IT" dirty="0"/>
              <a:t>da un’alterazione delle strutture che formano il tratto cervicale (muscoli, legamenti, dischi intervertebrali, articolazioni),</a:t>
            </a:r>
          </a:p>
          <a:p>
            <a:pPr>
              <a:buFontTx/>
              <a:buChar char="-"/>
            </a:pPr>
            <a:r>
              <a:rPr lang="it-IT" dirty="0"/>
              <a:t>da traumi (ad es. colpo di frusta)</a:t>
            </a:r>
          </a:p>
          <a:p>
            <a:pPr>
              <a:buFontTx/>
              <a:buChar char="-"/>
            </a:pPr>
            <a:r>
              <a:rPr lang="it-IT" dirty="0"/>
              <a:t>da disequilibri dell’articolazione temporo-mandibolare (ad es. </a:t>
            </a:r>
            <a:r>
              <a:rPr lang="it-IT" dirty="0" err="1"/>
              <a:t>malocclusione</a:t>
            </a:r>
            <a:r>
              <a:rPr lang="it-IT" dirty="0"/>
              <a:t>),</a:t>
            </a:r>
          </a:p>
          <a:p>
            <a:pPr>
              <a:buFontTx/>
              <a:buChar char="-"/>
            </a:pPr>
            <a:r>
              <a:rPr lang="it-IT" dirty="0"/>
              <a:t>da vizi posturali,</a:t>
            </a:r>
          </a:p>
          <a:p>
            <a:pPr>
              <a:buFontTx/>
              <a:buChar char="-"/>
            </a:pPr>
            <a:r>
              <a:rPr lang="it-IT" dirty="0"/>
              <a:t>da attività lavorativa. </a:t>
            </a:r>
          </a:p>
          <a:p>
            <a:pPr>
              <a:buFontTx/>
              <a:buChar char="-"/>
            </a:pPr>
            <a:endParaRPr lang="it-IT" dirty="0"/>
          </a:p>
          <a:p>
            <a:pPr>
              <a:buFontTx/>
              <a:buChar char="-"/>
            </a:pPr>
            <a:endParaRPr lang="it-IT" dirty="0"/>
          </a:p>
          <a:p>
            <a:pPr>
              <a:buFontTx/>
              <a:buChar char="-"/>
            </a:pPr>
            <a:endParaRPr lang="it-IT" dirty="0"/>
          </a:p>
        </p:txBody>
      </p:sp>
      <p:sp>
        <p:nvSpPr>
          <p:cNvPr id="11" name="CasellaDiTesto 10"/>
          <p:cNvSpPr txBox="1"/>
          <p:nvPr/>
        </p:nvSpPr>
        <p:spPr>
          <a:xfrm>
            <a:off x="585844" y="6065280"/>
            <a:ext cx="3067103" cy="400110"/>
          </a:xfrm>
          <a:prstGeom prst="rect">
            <a:avLst/>
          </a:prstGeom>
          <a:noFill/>
        </p:spPr>
        <p:txBody>
          <a:bodyPr wrap="none" rtlCol="0">
            <a:spAutoFit/>
          </a:bodyPr>
          <a:lstStyle/>
          <a:p>
            <a:pPr algn="r"/>
            <a:endParaRPr lang="it-IT" sz="1000" dirty="0"/>
          </a:p>
          <a:p>
            <a:pPr algn="ctr"/>
            <a:r>
              <a:rPr lang="it-IT" sz="1000" dirty="0"/>
              <a:t>                    Dott.ssa </a:t>
            </a:r>
            <a:r>
              <a:rPr lang="it-IT" sz="1000" dirty="0" err="1"/>
              <a:t>Bressan</a:t>
            </a:r>
            <a:r>
              <a:rPr lang="it-IT" sz="1000" dirty="0"/>
              <a:t> Michela, </a:t>
            </a:r>
            <a:r>
              <a:rPr lang="it-IT" sz="1000" dirty="0" err="1"/>
              <a:t>MSc</a:t>
            </a:r>
            <a:r>
              <a:rPr lang="it-IT" sz="1000" dirty="0"/>
              <a:t>, DO</a:t>
            </a:r>
          </a:p>
        </p:txBody>
      </p:sp>
    </p:spTree>
    <p:extLst>
      <p:ext uri="{BB962C8B-B14F-4D97-AF65-F5344CB8AC3E}">
        <p14:creationId xmlns:p14="http://schemas.microsoft.com/office/powerpoint/2010/main" val="72246533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r>
              <a:rPr lang="it-IT" dirty="0"/>
              <a:t>CERVICALGIA</a:t>
            </a:r>
          </a:p>
        </p:txBody>
      </p:sp>
      <p:sp>
        <p:nvSpPr>
          <p:cNvPr id="3" name="Segnaposto contenuto 2"/>
          <p:cNvSpPr>
            <a:spLocks noGrp="1"/>
          </p:cNvSpPr>
          <p:nvPr>
            <p:ph idx="1"/>
          </p:nvPr>
        </p:nvSpPr>
        <p:spPr>
          <a:xfrm>
            <a:off x="1043492" y="2323652"/>
            <a:ext cx="3656483" cy="3776188"/>
          </a:xfrm>
        </p:spPr>
        <p:txBody>
          <a:bodyPr>
            <a:normAutofit/>
          </a:bodyPr>
          <a:lstStyle/>
          <a:p>
            <a:r>
              <a:rPr lang="it-IT" dirty="0"/>
              <a:t>L’alterazione della posizione neutra del tratto dorsale, nel generare una </a:t>
            </a:r>
            <a:r>
              <a:rPr lang="it-IT" dirty="0" err="1">
                <a:solidFill>
                  <a:srgbClr val="FF0000"/>
                </a:solidFill>
              </a:rPr>
              <a:t>ipercifosi</a:t>
            </a:r>
            <a:r>
              <a:rPr lang="it-IT" dirty="0"/>
              <a:t>, </a:t>
            </a:r>
            <a:r>
              <a:rPr lang="it-IT" dirty="0">
                <a:solidFill>
                  <a:srgbClr val="FF0000"/>
                </a:solidFill>
              </a:rPr>
              <a:t>modifica </a:t>
            </a:r>
            <a:r>
              <a:rPr lang="it-IT" dirty="0"/>
              <a:t>l’allineamento del </a:t>
            </a:r>
            <a:r>
              <a:rPr lang="it-IT" dirty="0">
                <a:solidFill>
                  <a:srgbClr val="FF0000"/>
                </a:solidFill>
              </a:rPr>
              <a:t>tratto cervicale</a:t>
            </a:r>
            <a:r>
              <a:rPr lang="it-IT" dirty="0"/>
              <a:t>, la posizione della </a:t>
            </a:r>
            <a:r>
              <a:rPr lang="it-IT" dirty="0">
                <a:solidFill>
                  <a:srgbClr val="FF0000"/>
                </a:solidFill>
              </a:rPr>
              <a:t>scapole </a:t>
            </a:r>
            <a:r>
              <a:rPr lang="it-IT" dirty="0"/>
              <a:t>e quella delle </a:t>
            </a:r>
            <a:r>
              <a:rPr lang="it-IT" dirty="0">
                <a:solidFill>
                  <a:srgbClr val="FF0000"/>
                </a:solidFill>
              </a:rPr>
              <a:t>spalle</a:t>
            </a:r>
            <a:r>
              <a:rPr lang="it-IT" dirty="0"/>
              <a:t> e spesso c’è un’alterazione della posizione del </a:t>
            </a:r>
            <a:r>
              <a:rPr lang="it-IT" dirty="0">
                <a:solidFill>
                  <a:srgbClr val="FF0000"/>
                </a:solidFill>
              </a:rPr>
              <a:t>tratto lombare</a:t>
            </a:r>
            <a:r>
              <a:rPr lang="it-IT" dirty="0"/>
              <a:t>. </a:t>
            </a:r>
          </a:p>
          <a:p>
            <a:pPr marL="68580" indent="0">
              <a:buNone/>
            </a:pPr>
            <a:endParaRPr lang="it-IT" b="1" dirty="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endParaRPr>
          </a:p>
          <a:p>
            <a:endParaRPr lang="it-IT" dirty="0"/>
          </a:p>
          <a:p>
            <a:endParaRPr lang="it-IT" dirty="0"/>
          </a:p>
        </p:txBody>
      </p:sp>
      <p:sp>
        <p:nvSpPr>
          <p:cNvPr id="6" name="CasellaDiTesto 5"/>
          <p:cNvSpPr txBox="1"/>
          <p:nvPr/>
        </p:nvSpPr>
        <p:spPr>
          <a:xfrm>
            <a:off x="4812291" y="6298560"/>
            <a:ext cx="184666" cy="369332"/>
          </a:xfrm>
          <a:prstGeom prst="rect">
            <a:avLst/>
          </a:prstGeom>
          <a:noFill/>
        </p:spPr>
        <p:txBody>
          <a:bodyPr wrap="none" rtlCol="0">
            <a:spAutoFit/>
          </a:bodyPr>
          <a:lstStyle/>
          <a:p>
            <a:endParaRPr lang="it-IT" dirty="0"/>
          </a:p>
        </p:txBody>
      </p:sp>
      <p:sp>
        <p:nvSpPr>
          <p:cNvPr id="7" name="CasellaDiTesto 6"/>
          <p:cNvSpPr txBox="1"/>
          <p:nvPr/>
        </p:nvSpPr>
        <p:spPr>
          <a:xfrm>
            <a:off x="3649598" y="6160320"/>
            <a:ext cx="2319978" cy="400110"/>
          </a:xfrm>
          <a:prstGeom prst="rect">
            <a:avLst/>
          </a:prstGeom>
          <a:noFill/>
        </p:spPr>
        <p:txBody>
          <a:bodyPr wrap="none" rtlCol="0">
            <a:spAutoFit/>
          </a:bodyPr>
          <a:lstStyle/>
          <a:p>
            <a:pPr algn="ctr"/>
            <a:endParaRPr lang="it-IT" sz="1000" dirty="0"/>
          </a:p>
          <a:p>
            <a:pPr algn="ctr"/>
            <a:r>
              <a:rPr lang="it-IT" sz="1000" dirty="0"/>
              <a:t>Dott.ssa </a:t>
            </a:r>
            <a:r>
              <a:rPr lang="it-IT" sz="1000" dirty="0" err="1"/>
              <a:t>Bressan</a:t>
            </a:r>
            <a:r>
              <a:rPr lang="it-IT" sz="1000" dirty="0"/>
              <a:t> Michela, </a:t>
            </a:r>
            <a:r>
              <a:rPr lang="it-IT" sz="1000" dirty="0" err="1"/>
              <a:t>MSc</a:t>
            </a:r>
            <a:r>
              <a:rPr lang="it-IT" sz="1000" dirty="0"/>
              <a:t>, DO</a:t>
            </a:r>
          </a:p>
        </p:txBody>
      </p:sp>
    </p:spTree>
    <p:extLst>
      <p:ext uri="{BB962C8B-B14F-4D97-AF65-F5344CB8AC3E}">
        <p14:creationId xmlns:p14="http://schemas.microsoft.com/office/powerpoint/2010/main" val="265927166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r>
              <a:rPr lang="it-IT" dirty="0"/>
              <a:t>CERVICALGIA</a:t>
            </a:r>
          </a:p>
        </p:txBody>
      </p:sp>
      <p:sp>
        <p:nvSpPr>
          <p:cNvPr id="3" name="Segnaposto contenuto 2"/>
          <p:cNvSpPr>
            <a:spLocks noGrp="1"/>
          </p:cNvSpPr>
          <p:nvPr>
            <p:ph idx="1"/>
          </p:nvPr>
        </p:nvSpPr>
        <p:spPr>
          <a:xfrm>
            <a:off x="1043492" y="2323652"/>
            <a:ext cx="3086265" cy="3508977"/>
          </a:xfrm>
        </p:spPr>
        <p:txBody>
          <a:bodyPr>
            <a:normAutofit lnSpcReduction="10000"/>
          </a:bodyPr>
          <a:lstStyle/>
          <a:p>
            <a:r>
              <a:rPr lang="it-IT" dirty="0"/>
              <a:t>La testa rappresenta uno dei più grandi destabilizzatori posturali. </a:t>
            </a:r>
          </a:p>
          <a:p>
            <a:r>
              <a:rPr lang="it-IT" dirty="0"/>
              <a:t>Per ripristinare l’allineamento del tratto cervicale è necessario ripristinare la normale curva dorsale e riposizionare il cingolo scapolo omerale nella sua posizione naturale. </a:t>
            </a:r>
          </a:p>
          <a:p>
            <a:endParaRPr lang="it-IT" dirty="0"/>
          </a:p>
          <a:p>
            <a:pPr marL="68580" indent="0">
              <a:buNone/>
            </a:pPr>
            <a:endParaRPr lang="it-IT" dirty="0"/>
          </a:p>
        </p:txBody>
      </p:sp>
      <p:sp>
        <p:nvSpPr>
          <p:cNvPr id="5" name="CasellaDiTesto 4"/>
          <p:cNvSpPr txBox="1"/>
          <p:nvPr/>
        </p:nvSpPr>
        <p:spPr>
          <a:xfrm>
            <a:off x="3157138" y="6229440"/>
            <a:ext cx="2319978" cy="246221"/>
          </a:xfrm>
          <a:prstGeom prst="rect">
            <a:avLst/>
          </a:prstGeom>
          <a:noFill/>
        </p:spPr>
        <p:txBody>
          <a:bodyPr wrap="none" rtlCol="0">
            <a:spAutoFit/>
          </a:bodyPr>
          <a:lstStyle/>
          <a:p>
            <a:pPr algn="ctr"/>
            <a:r>
              <a:rPr lang="it-IT" sz="1000" dirty="0"/>
              <a:t>Dott.ssa </a:t>
            </a:r>
            <a:r>
              <a:rPr lang="it-IT" sz="1000" dirty="0" err="1"/>
              <a:t>Bressan</a:t>
            </a:r>
            <a:r>
              <a:rPr lang="it-IT" sz="1000" dirty="0"/>
              <a:t> Michela, </a:t>
            </a:r>
            <a:r>
              <a:rPr lang="it-IT" sz="1000" dirty="0" err="1"/>
              <a:t>MSc</a:t>
            </a:r>
            <a:r>
              <a:rPr lang="it-IT" sz="1000" dirty="0"/>
              <a:t>, DO</a:t>
            </a:r>
          </a:p>
        </p:txBody>
      </p:sp>
    </p:spTree>
    <p:extLst>
      <p:ext uri="{BB962C8B-B14F-4D97-AF65-F5344CB8AC3E}">
        <p14:creationId xmlns:p14="http://schemas.microsoft.com/office/powerpoint/2010/main" val="344421263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r>
              <a:rPr lang="it-IT" dirty="0"/>
              <a:t>COLONNA VERTEBRALE</a:t>
            </a:r>
          </a:p>
        </p:txBody>
      </p:sp>
      <p:sp>
        <p:nvSpPr>
          <p:cNvPr id="3" name="Segnaposto contenuto 2"/>
          <p:cNvSpPr>
            <a:spLocks noGrp="1"/>
          </p:cNvSpPr>
          <p:nvPr>
            <p:ph idx="1"/>
          </p:nvPr>
        </p:nvSpPr>
        <p:spPr>
          <a:xfrm>
            <a:off x="3191933" y="2323652"/>
            <a:ext cx="4628876" cy="3508977"/>
          </a:xfrm>
        </p:spPr>
        <p:txBody>
          <a:bodyPr>
            <a:normAutofit/>
          </a:bodyPr>
          <a:lstStyle/>
          <a:p>
            <a:r>
              <a:rPr lang="it-IT" sz="2000" dirty="0">
                <a:solidFill>
                  <a:schemeClr val="tx1"/>
                </a:solidFill>
              </a:rPr>
              <a:t>COMPOSTA DA 5 REGIONI:</a:t>
            </a:r>
          </a:p>
          <a:p>
            <a:pPr>
              <a:buFontTx/>
              <a:buChar char="-"/>
            </a:pPr>
            <a:r>
              <a:rPr lang="it-IT" sz="2000" dirty="0">
                <a:solidFill>
                  <a:srgbClr val="FF0000"/>
                </a:solidFill>
              </a:rPr>
              <a:t>CERVICALE</a:t>
            </a:r>
            <a:r>
              <a:rPr lang="it-IT" sz="2000" dirty="0">
                <a:solidFill>
                  <a:schemeClr val="tx1"/>
                </a:solidFill>
              </a:rPr>
              <a:t> (7 vertebre)</a:t>
            </a:r>
          </a:p>
          <a:p>
            <a:pPr>
              <a:buFontTx/>
              <a:buChar char="-"/>
            </a:pPr>
            <a:r>
              <a:rPr lang="it-IT" sz="2000" dirty="0">
                <a:solidFill>
                  <a:srgbClr val="CC66FF"/>
                </a:solidFill>
              </a:rPr>
              <a:t>DORSALE O TORACICA </a:t>
            </a:r>
            <a:r>
              <a:rPr lang="it-IT" sz="2000" dirty="0">
                <a:solidFill>
                  <a:schemeClr val="tx1"/>
                </a:solidFill>
              </a:rPr>
              <a:t>(12 vertebre)</a:t>
            </a:r>
          </a:p>
          <a:p>
            <a:pPr>
              <a:buFontTx/>
              <a:buChar char="-"/>
            </a:pPr>
            <a:r>
              <a:rPr lang="it-IT" sz="2000" dirty="0">
                <a:solidFill>
                  <a:srgbClr val="FFFF00"/>
                </a:solidFill>
              </a:rPr>
              <a:t>LOMBARE </a:t>
            </a:r>
            <a:r>
              <a:rPr lang="it-IT" sz="2000" dirty="0">
                <a:solidFill>
                  <a:schemeClr val="tx1"/>
                </a:solidFill>
              </a:rPr>
              <a:t>(5 vertebre)</a:t>
            </a:r>
          </a:p>
          <a:p>
            <a:pPr>
              <a:buFontTx/>
              <a:buChar char="-"/>
            </a:pPr>
            <a:r>
              <a:rPr lang="it-IT" sz="2000" dirty="0">
                <a:solidFill>
                  <a:schemeClr val="bg2">
                    <a:lumMod val="75000"/>
                  </a:schemeClr>
                </a:solidFill>
              </a:rPr>
              <a:t>SACRALE</a:t>
            </a:r>
            <a:r>
              <a:rPr lang="it-IT" sz="2000" dirty="0">
                <a:solidFill>
                  <a:schemeClr val="tx1"/>
                </a:solidFill>
              </a:rPr>
              <a:t> (fusione di più vertebre per formare l’osso sacro)</a:t>
            </a:r>
          </a:p>
          <a:p>
            <a:pPr>
              <a:buFontTx/>
              <a:buChar char="-"/>
            </a:pPr>
            <a:r>
              <a:rPr lang="it-IT" sz="2000" dirty="0">
                <a:solidFill>
                  <a:schemeClr val="accent6">
                    <a:lumMod val="75000"/>
                  </a:schemeClr>
                </a:solidFill>
              </a:rPr>
              <a:t>COCCIGEA</a:t>
            </a:r>
            <a:r>
              <a:rPr lang="it-IT" sz="2000" dirty="0">
                <a:solidFill>
                  <a:schemeClr val="tx1"/>
                </a:solidFill>
              </a:rPr>
              <a:t>.</a:t>
            </a:r>
            <a:endParaRPr lang="it-IT" sz="1800" dirty="0">
              <a:solidFill>
                <a:schemeClr val="tx1"/>
              </a:solidFill>
            </a:endParaRPr>
          </a:p>
        </p:txBody>
      </p:sp>
      <p:sp>
        <p:nvSpPr>
          <p:cNvPr id="4" name="CasellaDiTesto 3"/>
          <p:cNvSpPr txBox="1"/>
          <p:nvPr/>
        </p:nvSpPr>
        <p:spPr>
          <a:xfrm>
            <a:off x="914400" y="6063734"/>
            <a:ext cx="7213600" cy="369332"/>
          </a:xfrm>
          <a:prstGeom prst="rect">
            <a:avLst/>
          </a:prstGeom>
          <a:noFill/>
        </p:spPr>
        <p:txBody>
          <a:bodyPr wrap="square" rtlCol="0">
            <a:spAutoFit/>
          </a:bodyPr>
          <a:lstStyle/>
          <a:p>
            <a:pPr algn="ctr"/>
            <a:r>
              <a:rPr lang="it-IT" dirty="0"/>
              <a:t>         </a:t>
            </a:r>
            <a:r>
              <a:rPr lang="it-IT" sz="1000" dirty="0"/>
              <a:t>Dott.ssa </a:t>
            </a:r>
            <a:r>
              <a:rPr lang="it-IT" sz="1000" dirty="0" err="1"/>
              <a:t>Bressan</a:t>
            </a:r>
            <a:r>
              <a:rPr lang="it-IT" sz="1000" dirty="0"/>
              <a:t> Michela, </a:t>
            </a:r>
            <a:r>
              <a:rPr lang="it-IT" sz="1000" dirty="0" err="1"/>
              <a:t>MSc</a:t>
            </a:r>
            <a:r>
              <a:rPr lang="it-IT" sz="1000" dirty="0"/>
              <a:t>, DO</a:t>
            </a:r>
          </a:p>
        </p:txBody>
      </p:sp>
    </p:spTree>
    <p:extLst>
      <p:ext uri="{BB962C8B-B14F-4D97-AF65-F5344CB8AC3E}">
        <p14:creationId xmlns:p14="http://schemas.microsoft.com/office/powerpoint/2010/main" val="396631893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r>
              <a:rPr lang="it-IT" dirty="0"/>
              <a:t>COME POSSIAMO AGIRE?</a:t>
            </a:r>
          </a:p>
        </p:txBody>
      </p:sp>
      <p:sp>
        <p:nvSpPr>
          <p:cNvPr id="3" name="Segnaposto contenuto 2"/>
          <p:cNvSpPr>
            <a:spLocks noGrp="1"/>
          </p:cNvSpPr>
          <p:nvPr>
            <p:ph idx="1"/>
          </p:nvPr>
        </p:nvSpPr>
        <p:spPr>
          <a:xfrm>
            <a:off x="1043492" y="2323653"/>
            <a:ext cx="3198581" cy="3604353"/>
          </a:xfrm>
        </p:spPr>
        <p:txBody>
          <a:bodyPr>
            <a:normAutofit fontScale="55000" lnSpcReduction="20000"/>
          </a:bodyPr>
          <a:lstStyle/>
          <a:p>
            <a:r>
              <a:rPr lang="it-IT" dirty="0">
                <a:solidFill>
                  <a:schemeClr val="tx1"/>
                </a:solidFill>
              </a:rPr>
              <a:t>MOBILIZZANDO LE SCAPOLE CON ESERCIZI DI ADDUZIONE, ABDUZIONE, ELAVAZIONE, DEPRESSIONE E ROTAZIONE.</a:t>
            </a:r>
            <a:br>
              <a:rPr lang="it-IT" dirty="0">
                <a:solidFill>
                  <a:schemeClr val="tx1"/>
                </a:solidFill>
              </a:rPr>
            </a:br>
            <a:endParaRPr lang="it-IT" dirty="0">
              <a:solidFill>
                <a:schemeClr val="tx1"/>
              </a:solidFill>
            </a:endParaRPr>
          </a:p>
          <a:p>
            <a:r>
              <a:rPr lang="it-IT" dirty="0">
                <a:solidFill>
                  <a:schemeClr val="tx1"/>
                </a:solidFill>
              </a:rPr>
              <a:t>MOBILIZZANDO LE COSTE ATTRAVERSO MOVIMENTI DI FLESSIONE, ESTENSIONE, FLESSIONE LATERALE E ROTAZIONE DEL TRONCO ED ESERCIZI DI RESPIRAZIONE.</a:t>
            </a:r>
          </a:p>
          <a:p>
            <a:endParaRPr lang="it-IT" dirty="0">
              <a:solidFill>
                <a:schemeClr val="tx1"/>
              </a:solidFill>
            </a:endParaRPr>
          </a:p>
          <a:p>
            <a:r>
              <a:rPr lang="it-IT" dirty="0">
                <a:solidFill>
                  <a:schemeClr val="tx1"/>
                </a:solidFill>
              </a:rPr>
              <a:t>MOBILIZZANDO IL RACHIDE ATTRAVERSO MOVIMENTI DI FLESSIONE, ESTENSIONE, FLESSIONE LATERALE E ROTAZIONE DEL TRONCO ED ESERCIZI DI RESPIRAZIONE.</a:t>
            </a:r>
          </a:p>
          <a:p>
            <a:endParaRPr lang="it-IT" dirty="0">
              <a:solidFill>
                <a:schemeClr val="tx1"/>
              </a:solidFill>
            </a:endParaRPr>
          </a:p>
          <a:p>
            <a:r>
              <a:rPr lang="it-IT" dirty="0">
                <a:solidFill>
                  <a:schemeClr val="tx1"/>
                </a:solidFill>
              </a:rPr>
              <a:t>ALLUNGANDO E DETENSIONANDO IL TRAPEZIO.</a:t>
            </a:r>
            <a:br>
              <a:rPr lang="it-IT" dirty="0">
                <a:solidFill>
                  <a:schemeClr val="tx1"/>
                </a:solidFill>
              </a:rPr>
            </a:br>
            <a:endParaRPr lang="it-IT" dirty="0">
              <a:solidFill>
                <a:schemeClr val="tx1"/>
              </a:solidFill>
            </a:endParaRPr>
          </a:p>
          <a:p>
            <a:r>
              <a:rPr lang="it-IT" dirty="0">
                <a:solidFill>
                  <a:schemeClr val="tx1"/>
                </a:solidFill>
              </a:rPr>
              <a:t>ESTENDENDO ATTIVAMENTE IL TRATTO TORACICO.</a:t>
            </a:r>
            <a:br>
              <a:rPr lang="it-IT" dirty="0">
                <a:solidFill>
                  <a:schemeClr val="tx1"/>
                </a:solidFill>
              </a:rPr>
            </a:br>
            <a:br>
              <a:rPr lang="it-IT" dirty="0">
                <a:solidFill>
                  <a:schemeClr val="tx1"/>
                </a:solidFill>
              </a:rPr>
            </a:br>
            <a:endParaRPr lang="it-IT" dirty="0"/>
          </a:p>
        </p:txBody>
      </p:sp>
      <p:sp>
        <p:nvSpPr>
          <p:cNvPr id="5" name="CasellaDiTesto 4"/>
          <p:cNvSpPr txBox="1"/>
          <p:nvPr/>
        </p:nvSpPr>
        <p:spPr>
          <a:xfrm>
            <a:off x="3053462" y="6186240"/>
            <a:ext cx="2319978" cy="246221"/>
          </a:xfrm>
          <a:prstGeom prst="rect">
            <a:avLst/>
          </a:prstGeom>
          <a:noFill/>
        </p:spPr>
        <p:txBody>
          <a:bodyPr wrap="none" rtlCol="0">
            <a:spAutoFit/>
          </a:bodyPr>
          <a:lstStyle/>
          <a:p>
            <a:pPr algn="ctr"/>
            <a:r>
              <a:rPr lang="it-IT" sz="1000" dirty="0"/>
              <a:t>Dott.ssa </a:t>
            </a:r>
            <a:r>
              <a:rPr lang="it-IT" sz="1000" dirty="0" err="1"/>
              <a:t>Bressan</a:t>
            </a:r>
            <a:r>
              <a:rPr lang="it-IT" sz="1000" dirty="0"/>
              <a:t> Michela, </a:t>
            </a:r>
            <a:r>
              <a:rPr lang="it-IT" sz="1000" dirty="0" err="1"/>
              <a:t>MSc</a:t>
            </a:r>
            <a:r>
              <a:rPr lang="it-IT" sz="1000" dirty="0"/>
              <a:t>, DO</a:t>
            </a:r>
          </a:p>
        </p:txBody>
      </p:sp>
    </p:spTree>
    <p:extLst>
      <p:ext uri="{BB962C8B-B14F-4D97-AF65-F5344CB8AC3E}">
        <p14:creationId xmlns:p14="http://schemas.microsoft.com/office/powerpoint/2010/main" val="187478477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r>
              <a:rPr lang="it-IT" dirty="0"/>
              <a:t>SCOLIOSI</a:t>
            </a:r>
          </a:p>
        </p:txBody>
      </p:sp>
      <p:sp>
        <p:nvSpPr>
          <p:cNvPr id="3" name="Segnaposto contenuto 2"/>
          <p:cNvSpPr>
            <a:spLocks noGrp="1"/>
          </p:cNvSpPr>
          <p:nvPr>
            <p:ph idx="1"/>
          </p:nvPr>
        </p:nvSpPr>
        <p:spPr>
          <a:xfrm>
            <a:off x="1019489" y="2323653"/>
            <a:ext cx="4164307" cy="3257788"/>
          </a:xfrm>
        </p:spPr>
        <p:txBody>
          <a:bodyPr>
            <a:normAutofit fontScale="77500" lnSpcReduction="20000"/>
          </a:bodyPr>
          <a:lstStyle/>
          <a:p>
            <a:r>
              <a:rPr lang="it-IT" dirty="0"/>
              <a:t>La scoliosi è un dismorfismo della colonna vertebrale caratterizzata da una deviazione laterale permanente associata a rotazione dei corpi vertebrali.</a:t>
            </a:r>
          </a:p>
          <a:p>
            <a:r>
              <a:rPr lang="it-IT" dirty="0"/>
              <a:t>La sua eziologia rimane un’incognita.</a:t>
            </a:r>
          </a:p>
          <a:p>
            <a:r>
              <a:rPr lang="it-IT" dirty="0"/>
              <a:t>In base alla sua gravità si tratta con:</a:t>
            </a:r>
          </a:p>
          <a:p>
            <a:pPr>
              <a:buFontTx/>
              <a:buChar char="-"/>
            </a:pPr>
            <a:r>
              <a:rPr lang="it-IT" dirty="0"/>
              <a:t>intervento chirurgico (tra i 50° e i 60°),</a:t>
            </a:r>
          </a:p>
          <a:p>
            <a:pPr>
              <a:buFontTx/>
              <a:buChar char="-"/>
            </a:pPr>
            <a:r>
              <a:rPr lang="it-IT" dirty="0"/>
              <a:t>immobilizzazione o riduzione mediante corsetto gessato (tra i 20° e i 50°),</a:t>
            </a:r>
          </a:p>
          <a:p>
            <a:pPr>
              <a:buFontTx/>
              <a:buChar char="-"/>
            </a:pPr>
            <a:r>
              <a:rPr lang="it-IT" dirty="0"/>
              <a:t>adozione di tutore ortopedico (tra i 20° e i 50°),</a:t>
            </a:r>
          </a:p>
          <a:p>
            <a:pPr>
              <a:buFontTx/>
              <a:buChar char="-"/>
            </a:pPr>
            <a:r>
              <a:rPr lang="it-IT" dirty="0"/>
              <a:t>trattamento con esercizi di stabilizzazione e correttivi (sotto i 20° o dopo la maturazione ossea).</a:t>
            </a:r>
          </a:p>
        </p:txBody>
      </p:sp>
      <p:sp>
        <p:nvSpPr>
          <p:cNvPr id="5" name="CasellaDiTesto 4"/>
          <p:cNvSpPr txBox="1"/>
          <p:nvPr/>
        </p:nvSpPr>
        <p:spPr>
          <a:xfrm>
            <a:off x="3200336" y="6194880"/>
            <a:ext cx="2319978" cy="246221"/>
          </a:xfrm>
          <a:prstGeom prst="rect">
            <a:avLst/>
          </a:prstGeom>
          <a:noFill/>
        </p:spPr>
        <p:txBody>
          <a:bodyPr wrap="none" rtlCol="0">
            <a:spAutoFit/>
          </a:bodyPr>
          <a:lstStyle/>
          <a:p>
            <a:pPr algn="ctr"/>
            <a:r>
              <a:rPr lang="it-IT" sz="1000" dirty="0"/>
              <a:t>Dott.ssa </a:t>
            </a:r>
            <a:r>
              <a:rPr lang="it-IT" sz="1000" dirty="0" err="1"/>
              <a:t>Bressan</a:t>
            </a:r>
            <a:r>
              <a:rPr lang="it-IT" sz="1000" dirty="0"/>
              <a:t> Michela, </a:t>
            </a:r>
            <a:r>
              <a:rPr lang="it-IT" sz="1000" dirty="0" err="1"/>
              <a:t>MSc</a:t>
            </a:r>
            <a:r>
              <a:rPr lang="it-IT" sz="1000" dirty="0"/>
              <a:t>, DO</a:t>
            </a:r>
          </a:p>
        </p:txBody>
      </p:sp>
    </p:spTree>
    <p:extLst>
      <p:ext uri="{BB962C8B-B14F-4D97-AF65-F5344CB8AC3E}">
        <p14:creationId xmlns:p14="http://schemas.microsoft.com/office/powerpoint/2010/main" val="355292107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pPr algn="ctr"/>
            <a:r>
              <a:rPr lang="it-IT" dirty="0"/>
              <a:t>COME POSSIAMO AGIRE?</a:t>
            </a:r>
          </a:p>
        </p:txBody>
      </p:sp>
      <p:sp>
        <p:nvSpPr>
          <p:cNvPr id="15" name="Segnaposto contenuto 14"/>
          <p:cNvSpPr>
            <a:spLocks noGrp="1"/>
          </p:cNvSpPr>
          <p:nvPr>
            <p:ph idx="1"/>
          </p:nvPr>
        </p:nvSpPr>
        <p:spPr>
          <a:xfrm>
            <a:off x="1043492" y="2323652"/>
            <a:ext cx="6777317" cy="3421947"/>
          </a:xfrm>
        </p:spPr>
        <p:txBody>
          <a:bodyPr>
            <a:normAutofit fontScale="85000" lnSpcReduction="20000"/>
          </a:bodyPr>
          <a:lstStyle/>
          <a:p>
            <a:r>
              <a:rPr lang="it-IT" dirty="0"/>
              <a:t>Innanzitutto è chiaro che possiamo agire solo in scoliosi inferiori ai 20° o in soggetti adulti con scoliosi non più “in evoluzione”.</a:t>
            </a:r>
          </a:p>
          <a:p>
            <a:r>
              <a:rPr lang="it-IT" dirty="0"/>
              <a:t>Possiamo lavorare con esercizi di allungamento del lato della concavità della curva, accorciamento del lato della convessità, miglioramento del tono muscolare profondo e auto-posture.</a:t>
            </a:r>
          </a:p>
          <a:p>
            <a:r>
              <a:rPr lang="it-IT" dirty="0"/>
              <a:t>Ovviamente essendo una condizione cronica, è bene spiegare al nostro cliente che non basta eseguire gli esercizi1/2 volte a settimana, ma che è richiesto un impegno quotidiano anche a casa.</a:t>
            </a:r>
          </a:p>
          <a:p>
            <a:r>
              <a:rPr lang="it-IT" dirty="0"/>
              <a:t>Spesso la scoliosi non è accompagnata da sintomatologia dolorosa, ma ha un alto impatto psicologico per la deformità che la accompagna.</a:t>
            </a:r>
          </a:p>
          <a:p>
            <a:r>
              <a:rPr lang="it-IT" dirty="0"/>
              <a:t>In giovane età, se precocemente diagnosticata, con la corretta e costante esecuzione di esercizi mirati, si può evitare il progredire della curvatura ed evitare l’uso di busti o corsetti.</a:t>
            </a:r>
          </a:p>
        </p:txBody>
      </p:sp>
      <p:sp>
        <p:nvSpPr>
          <p:cNvPr id="8" name="CasellaDiTesto 7"/>
          <p:cNvSpPr txBox="1"/>
          <p:nvPr/>
        </p:nvSpPr>
        <p:spPr>
          <a:xfrm>
            <a:off x="6583421" y="2704320"/>
            <a:ext cx="184666" cy="369332"/>
          </a:xfrm>
          <a:prstGeom prst="rect">
            <a:avLst/>
          </a:prstGeom>
          <a:noFill/>
        </p:spPr>
        <p:txBody>
          <a:bodyPr wrap="none" rtlCol="0">
            <a:spAutoFit/>
          </a:bodyPr>
          <a:lstStyle/>
          <a:p>
            <a:endParaRPr lang="it-IT" dirty="0"/>
          </a:p>
        </p:txBody>
      </p:sp>
      <p:sp>
        <p:nvSpPr>
          <p:cNvPr id="16" name="CasellaDiTesto 15"/>
          <p:cNvSpPr txBox="1"/>
          <p:nvPr/>
        </p:nvSpPr>
        <p:spPr>
          <a:xfrm>
            <a:off x="3559540" y="6134400"/>
            <a:ext cx="2781541" cy="400110"/>
          </a:xfrm>
          <a:prstGeom prst="rect">
            <a:avLst/>
          </a:prstGeom>
          <a:noFill/>
        </p:spPr>
        <p:txBody>
          <a:bodyPr wrap="square" rtlCol="0">
            <a:spAutoFit/>
          </a:bodyPr>
          <a:lstStyle/>
          <a:p>
            <a:pPr algn="ctr"/>
            <a:endParaRPr lang="it-IT" sz="1000" dirty="0"/>
          </a:p>
          <a:p>
            <a:pPr algn="ctr"/>
            <a:r>
              <a:rPr lang="it-IT" sz="1000" dirty="0"/>
              <a:t> Dott.ssa </a:t>
            </a:r>
            <a:r>
              <a:rPr lang="it-IT" sz="1000" dirty="0" err="1"/>
              <a:t>Bressan</a:t>
            </a:r>
            <a:r>
              <a:rPr lang="it-IT" sz="1000" dirty="0"/>
              <a:t> Michela, </a:t>
            </a:r>
            <a:r>
              <a:rPr lang="it-IT" sz="1000" dirty="0" err="1"/>
              <a:t>MSc</a:t>
            </a:r>
            <a:r>
              <a:rPr lang="it-IT" sz="1000" dirty="0"/>
              <a:t>, DO</a:t>
            </a:r>
          </a:p>
        </p:txBody>
      </p:sp>
    </p:spTree>
    <p:extLst>
      <p:ext uri="{BB962C8B-B14F-4D97-AF65-F5344CB8AC3E}">
        <p14:creationId xmlns:p14="http://schemas.microsoft.com/office/powerpoint/2010/main" val="169999009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r>
              <a:rPr lang="it-IT" dirty="0"/>
              <a:t>PUBALGIA</a:t>
            </a:r>
          </a:p>
        </p:txBody>
      </p:sp>
      <p:sp>
        <p:nvSpPr>
          <p:cNvPr id="3" name="Segnaposto contenuto 2"/>
          <p:cNvSpPr>
            <a:spLocks noGrp="1"/>
          </p:cNvSpPr>
          <p:nvPr>
            <p:ph idx="1"/>
          </p:nvPr>
        </p:nvSpPr>
        <p:spPr>
          <a:xfrm>
            <a:off x="1043493" y="2323652"/>
            <a:ext cx="4658684" cy="3508977"/>
          </a:xfrm>
        </p:spPr>
        <p:txBody>
          <a:bodyPr>
            <a:normAutofit fontScale="77500" lnSpcReduction="20000"/>
          </a:bodyPr>
          <a:lstStyle/>
          <a:p>
            <a:pPr algn="just"/>
            <a:r>
              <a:rPr lang="it-IT" dirty="0"/>
              <a:t>La pubalgia è una patologia dolorosa che interessa la regione pubica, provocata da un’</a:t>
            </a:r>
            <a:r>
              <a:rPr lang="it-IT" dirty="0" err="1"/>
              <a:t>entesopatia</a:t>
            </a:r>
            <a:r>
              <a:rPr lang="it-IT" dirty="0"/>
              <a:t> delle inserzioni muscolo-tendinee di muscoli abduttori e adduttori alla sinfisi pubica, per un sovraccarico funzionale acuto, subacuto o cronico.</a:t>
            </a:r>
          </a:p>
          <a:p>
            <a:pPr algn="just"/>
            <a:r>
              <a:rPr lang="it-IT" dirty="0"/>
              <a:t>È molto diffusa tra gli sportivi (calciatori in primis, ma anche tennisti, ballerini, schermidori,</a:t>
            </a:r>
            <a:r>
              <a:rPr lang="mr-IN" dirty="0"/>
              <a:t>…</a:t>
            </a:r>
            <a:r>
              <a:rPr lang="it-IT" dirty="0"/>
              <a:t>) per squilibri posturali, ma una percentuale comprende anche le donne in gravidanza (conseguentemente alla retroversione del bacino per aumento della fisiologica lordosi).</a:t>
            </a:r>
          </a:p>
          <a:p>
            <a:pPr algn="just"/>
            <a:r>
              <a:rPr lang="it-IT" dirty="0"/>
              <a:t>Si manifesta con dolore nella regione pubica, di intensità variabile, di solito durante l’attività fisica o conseguentemente ad un allenamento. Spesso il dolore irradia alla muscolatura </a:t>
            </a:r>
            <a:r>
              <a:rPr lang="it-IT" dirty="0" err="1"/>
              <a:t>adduttoria</a:t>
            </a:r>
            <a:r>
              <a:rPr lang="it-IT" dirty="0"/>
              <a:t> e/o addominale.</a:t>
            </a:r>
          </a:p>
        </p:txBody>
      </p:sp>
      <p:sp>
        <p:nvSpPr>
          <p:cNvPr id="7" name="CasellaDiTesto 6"/>
          <p:cNvSpPr txBox="1"/>
          <p:nvPr/>
        </p:nvSpPr>
        <p:spPr>
          <a:xfrm>
            <a:off x="3684157" y="6194880"/>
            <a:ext cx="2319978" cy="246221"/>
          </a:xfrm>
          <a:prstGeom prst="rect">
            <a:avLst/>
          </a:prstGeom>
          <a:noFill/>
        </p:spPr>
        <p:txBody>
          <a:bodyPr wrap="none" rtlCol="0">
            <a:spAutoFit/>
          </a:bodyPr>
          <a:lstStyle/>
          <a:p>
            <a:pPr algn="ctr"/>
            <a:r>
              <a:rPr lang="it-IT" sz="1000" dirty="0"/>
              <a:t>Dott.ssa </a:t>
            </a:r>
            <a:r>
              <a:rPr lang="it-IT" sz="1000" dirty="0" err="1"/>
              <a:t>Bressan</a:t>
            </a:r>
            <a:r>
              <a:rPr lang="it-IT" sz="1000" dirty="0"/>
              <a:t> Michela, </a:t>
            </a:r>
            <a:r>
              <a:rPr lang="it-IT" sz="1000" dirty="0" err="1"/>
              <a:t>MSc</a:t>
            </a:r>
            <a:r>
              <a:rPr lang="it-IT" sz="1000" dirty="0"/>
              <a:t>, DO</a:t>
            </a:r>
          </a:p>
        </p:txBody>
      </p:sp>
    </p:spTree>
    <p:extLst>
      <p:ext uri="{BB962C8B-B14F-4D97-AF65-F5344CB8AC3E}">
        <p14:creationId xmlns:p14="http://schemas.microsoft.com/office/powerpoint/2010/main" val="41530631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r>
              <a:rPr lang="it-IT" dirty="0"/>
              <a:t>PUBALGIA</a:t>
            </a:r>
          </a:p>
        </p:txBody>
      </p:sp>
      <p:sp>
        <p:nvSpPr>
          <p:cNvPr id="3" name="Segnaposto contenuto 2"/>
          <p:cNvSpPr>
            <a:spLocks noGrp="1"/>
          </p:cNvSpPr>
          <p:nvPr>
            <p:ph idx="1"/>
          </p:nvPr>
        </p:nvSpPr>
        <p:spPr/>
        <p:txBody>
          <a:bodyPr>
            <a:normAutofit/>
          </a:bodyPr>
          <a:lstStyle/>
          <a:p>
            <a:pPr marL="68580" indent="0">
              <a:buNone/>
            </a:pPr>
            <a:r>
              <a:rPr lang="it-IT" dirty="0"/>
              <a:t>Le cause più comuni che possono scatenare pubalgia sono: </a:t>
            </a:r>
          </a:p>
          <a:p>
            <a:r>
              <a:rPr lang="it-IT" dirty="0"/>
              <a:t>Riduzione di mobilità del bacino</a:t>
            </a:r>
          </a:p>
          <a:p>
            <a:r>
              <a:rPr lang="it-IT" dirty="0"/>
              <a:t>Conflitto tra adduttori potenti e addominali deboli</a:t>
            </a:r>
          </a:p>
          <a:p>
            <a:r>
              <a:rPr lang="it-IT" dirty="0"/>
              <a:t>Disfunzioni articolari di anca, ginocchio, caviglia o piede</a:t>
            </a:r>
          </a:p>
          <a:p>
            <a:r>
              <a:rPr lang="it-IT" dirty="0"/>
              <a:t>Microtraumi ripetuti nel tempo (allenamenti intensi su terreni duri)</a:t>
            </a:r>
          </a:p>
          <a:p>
            <a:r>
              <a:rPr lang="it-IT" dirty="0" err="1"/>
              <a:t>Iperlordosi</a:t>
            </a:r>
            <a:r>
              <a:rPr lang="it-IT" dirty="0"/>
              <a:t> lombare</a:t>
            </a:r>
          </a:p>
          <a:p>
            <a:r>
              <a:rPr lang="it-IT" dirty="0"/>
              <a:t>Contratture antalgiche di quadricipite o adduttori</a:t>
            </a:r>
          </a:p>
          <a:p>
            <a:endParaRPr lang="it-IT" dirty="0"/>
          </a:p>
          <a:p>
            <a:endParaRPr lang="it-IT" dirty="0"/>
          </a:p>
          <a:p>
            <a:endParaRPr lang="it-IT" dirty="0"/>
          </a:p>
        </p:txBody>
      </p:sp>
      <p:sp>
        <p:nvSpPr>
          <p:cNvPr id="4" name="CasellaDiTesto 3"/>
          <p:cNvSpPr txBox="1"/>
          <p:nvPr/>
        </p:nvSpPr>
        <p:spPr>
          <a:xfrm>
            <a:off x="3684157" y="6194880"/>
            <a:ext cx="2319978" cy="246221"/>
          </a:xfrm>
          <a:prstGeom prst="rect">
            <a:avLst/>
          </a:prstGeom>
          <a:noFill/>
        </p:spPr>
        <p:txBody>
          <a:bodyPr wrap="none" rtlCol="0">
            <a:spAutoFit/>
          </a:bodyPr>
          <a:lstStyle/>
          <a:p>
            <a:pPr algn="ctr"/>
            <a:r>
              <a:rPr lang="it-IT" sz="1000" dirty="0"/>
              <a:t>Dott.ssa </a:t>
            </a:r>
            <a:r>
              <a:rPr lang="it-IT" sz="1000" dirty="0" err="1"/>
              <a:t>Bressan</a:t>
            </a:r>
            <a:r>
              <a:rPr lang="it-IT" sz="1000" dirty="0"/>
              <a:t> Michela, </a:t>
            </a:r>
            <a:r>
              <a:rPr lang="it-IT" sz="1000" dirty="0" err="1"/>
              <a:t>MSc</a:t>
            </a:r>
            <a:r>
              <a:rPr lang="it-IT" sz="1000" dirty="0"/>
              <a:t>, DO</a:t>
            </a:r>
          </a:p>
        </p:txBody>
      </p:sp>
    </p:spTree>
    <p:extLst>
      <p:ext uri="{BB962C8B-B14F-4D97-AF65-F5344CB8AC3E}">
        <p14:creationId xmlns:p14="http://schemas.microsoft.com/office/powerpoint/2010/main" val="194664036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r>
              <a:rPr lang="it-IT" dirty="0"/>
              <a:t>COME POSSIAMO AGIRE?</a:t>
            </a:r>
          </a:p>
        </p:txBody>
      </p:sp>
      <p:sp>
        <p:nvSpPr>
          <p:cNvPr id="3" name="Segnaposto contenuto 2"/>
          <p:cNvSpPr>
            <a:spLocks noGrp="1"/>
          </p:cNvSpPr>
          <p:nvPr>
            <p:ph idx="1"/>
          </p:nvPr>
        </p:nvSpPr>
        <p:spPr>
          <a:xfrm>
            <a:off x="1043492" y="2323652"/>
            <a:ext cx="6777317" cy="1497449"/>
          </a:xfrm>
        </p:spPr>
        <p:txBody>
          <a:bodyPr>
            <a:normAutofit fontScale="77500" lnSpcReduction="20000"/>
          </a:bodyPr>
          <a:lstStyle/>
          <a:p>
            <a:r>
              <a:rPr lang="it-IT" dirty="0"/>
              <a:t>Passata la fase acuta, si può lavorare su:</a:t>
            </a:r>
          </a:p>
          <a:p>
            <a:pPr>
              <a:buFontTx/>
              <a:buChar char="-"/>
            </a:pPr>
            <a:r>
              <a:rPr lang="it-IT" dirty="0"/>
              <a:t>rinforzo della muscolatura addominale,</a:t>
            </a:r>
          </a:p>
          <a:p>
            <a:pPr>
              <a:buFontTx/>
              <a:buChar char="-"/>
            </a:pPr>
            <a:r>
              <a:rPr lang="it-IT" dirty="0"/>
              <a:t>allungamento degli adduttori,</a:t>
            </a:r>
          </a:p>
          <a:p>
            <a:pPr>
              <a:buFontTx/>
              <a:buChar char="-"/>
            </a:pPr>
            <a:r>
              <a:rPr lang="it-IT" dirty="0"/>
              <a:t>ginnastica posturale,</a:t>
            </a:r>
          </a:p>
          <a:p>
            <a:pPr>
              <a:buFontTx/>
              <a:buChar char="-"/>
            </a:pPr>
            <a:r>
              <a:rPr lang="it-IT" dirty="0"/>
              <a:t>esercizi propriocettivi.</a:t>
            </a:r>
          </a:p>
        </p:txBody>
      </p:sp>
      <p:sp>
        <p:nvSpPr>
          <p:cNvPr id="8" name="CasellaDiTesto 7"/>
          <p:cNvSpPr txBox="1"/>
          <p:nvPr/>
        </p:nvSpPr>
        <p:spPr>
          <a:xfrm>
            <a:off x="3344235" y="6240766"/>
            <a:ext cx="2319978" cy="246221"/>
          </a:xfrm>
          <a:prstGeom prst="rect">
            <a:avLst/>
          </a:prstGeom>
          <a:noFill/>
        </p:spPr>
        <p:txBody>
          <a:bodyPr wrap="none" rtlCol="0">
            <a:spAutoFit/>
          </a:bodyPr>
          <a:lstStyle/>
          <a:p>
            <a:pPr algn="ctr"/>
            <a:r>
              <a:rPr lang="it-IT" sz="1000" dirty="0"/>
              <a:t>Dott.ssa </a:t>
            </a:r>
            <a:r>
              <a:rPr lang="it-IT" sz="1000" dirty="0" err="1"/>
              <a:t>Bressan</a:t>
            </a:r>
            <a:r>
              <a:rPr lang="it-IT" sz="1000" dirty="0"/>
              <a:t> Michela, </a:t>
            </a:r>
            <a:r>
              <a:rPr lang="it-IT" sz="1000" dirty="0" err="1"/>
              <a:t>MSc</a:t>
            </a:r>
            <a:r>
              <a:rPr lang="it-IT" sz="1000" dirty="0"/>
              <a:t>, DO</a:t>
            </a:r>
          </a:p>
        </p:txBody>
      </p:sp>
    </p:spTree>
    <p:extLst>
      <p:ext uri="{BB962C8B-B14F-4D97-AF65-F5344CB8AC3E}">
        <p14:creationId xmlns:p14="http://schemas.microsoft.com/office/powerpoint/2010/main" val="25550189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043490" y="769683"/>
            <a:ext cx="7024744" cy="1143000"/>
          </a:xfrm>
        </p:spPr>
        <p:txBody>
          <a:bodyPr/>
          <a:lstStyle/>
          <a:p>
            <a:pPr algn="ctr"/>
            <a:r>
              <a:rPr lang="it-IT" dirty="0"/>
              <a:t>PROMEMORIA</a:t>
            </a:r>
          </a:p>
        </p:txBody>
      </p:sp>
      <p:pic>
        <p:nvPicPr>
          <p:cNvPr id="4" name="Immagine 3"/>
          <p:cNvPicPr>
            <a:picLocks noChangeAspect="1"/>
          </p:cNvPicPr>
          <p:nvPr/>
        </p:nvPicPr>
        <p:blipFill>
          <a:blip r:embed="rId2"/>
          <a:stretch>
            <a:fillRect/>
          </a:stretch>
        </p:blipFill>
        <p:spPr>
          <a:xfrm>
            <a:off x="1448618" y="1939141"/>
            <a:ext cx="6032609" cy="4256341"/>
          </a:xfrm>
          <a:prstGeom prst="rect">
            <a:avLst/>
          </a:prstGeom>
        </p:spPr>
      </p:pic>
      <p:sp>
        <p:nvSpPr>
          <p:cNvPr id="5" name="CasellaDiTesto 4"/>
          <p:cNvSpPr txBox="1"/>
          <p:nvPr/>
        </p:nvSpPr>
        <p:spPr>
          <a:xfrm>
            <a:off x="3344235" y="6240766"/>
            <a:ext cx="2319978" cy="246221"/>
          </a:xfrm>
          <a:prstGeom prst="rect">
            <a:avLst/>
          </a:prstGeom>
          <a:noFill/>
        </p:spPr>
        <p:txBody>
          <a:bodyPr wrap="none" rtlCol="0">
            <a:spAutoFit/>
          </a:bodyPr>
          <a:lstStyle/>
          <a:p>
            <a:pPr algn="ctr"/>
            <a:r>
              <a:rPr lang="it-IT" sz="1000" dirty="0"/>
              <a:t>Dott.ssa </a:t>
            </a:r>
            <a:r>
              <a:rPr lang="it-IT" sz="1000" dirty="0" err="1"/>
              <a:t>Bressan</a:t>
            </a:r>
            <a:r>
              <a:rPr lang="it-IT" sz="1000" dirty="0"/>
              <a:t> Michela, </a:t>
            </a:r>
            <a:r>
              <a:rPr lang="it-IT" sz="1000" dirty="0" err="1"/>
              <a:t>MSc</a:t>
            </a:r>
            <a:r>
              <a:rPr lang="it-IT" sz="1000" dirty="0"/>
              <a:t>, DO</a:t>
            </a:r>
          </a:p>
        </p:txBody>
      </p:sp>
    </p:spTree>
    <p:extLst>
      <p:ext uri="{BB962C8B-B14F-4D97-AF65-F5344CB8AC3E}">
        <p14:creationId xmlns:p14="http://schemas.microsoft.com/office/powerpoint/2010/main" val="321089024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r>
              <a:rPr lang="it-IT" dirty="0"/>
              <a:t>BACINO</a:t>
            </a:r>
          </a:p>
        </p:txBody>
      </p:sp>
      <p:sp>
        <p:nvSpPr>
          <p:cNvPr id="3" name="Segnaposto contenuto 2"/>
          <p:cNvSpPr>
            <a:spLocks noGrp="1"/>
          </p:cNvSpPr>
          <p:nvPr>
            <p:ph idx="1"/>
          </p:nvPr>
        </p:nvSpPr>
        <p:spPr>
          <a:xfrm>
            <a:off x="1043492" y="2323652"/>
            <a:ext cx="4324375" cy="3508977"/>
          </a:xfrm>
        </p:spPr>
        <p:txBody>
          <a:bodyPr/>
          <a:lstStyle/>
          <a:p>
            <a:r>
              <a:rPr lang="it-IT" dirty="0"/>
              <a:t>FORMATO DA 3 PARTI:</a:t>
            </a:r>
          </a:p>
          <a:p>
            <a:pPr>
              <a:buFontTx/>
              <a:buChar char="-"/>
            </a:pPr>
            <a:r>
              <a:rPr lang="it-IT" dirty="0"/>
              <a:t>ILEO</a:t>
            </a:r>
          </a:p>
          <a:p>
            <a:pPr>
              <a:buFontTx/>
              <a:buChar char="-"/>
            </a:pPr>
            <a:r>
              <a:rPr lang="it-IT" dirty="0"/>
              <a:t>ISCHIO </a:t>
            </a:r>
          </a:p>
          <a:p>
            <a:pPr>
              <a:buFontTx/>
              <a:buChar char="-"/>
            </a:pPr>
            <a:r>
              <a:rPr lang="it-IT" dirty="0"/>
              <a:t>PUBE</a:t>
            </a:r>
          </a:p>
        </p:txBody>
      </p:sp>
      <p:sp>
        <p:nvSpPr>
          <p:cNvPr id="4" name="Rettangolo 3"/>
          <p:cNvSpPr/>
          <p:nvPr/>
        </p:nvSpPr>
        <p:spPr>
          <a:xfrm>
            <a:off x="2878667" y="6021400"/>
            <a:ext cx="2489200" cy="246221"/>
          </a:xfrm>
          <a:prstGeom prst="rect">
            <a:avLst/>
          </a:prstGeom>
        </p:spPr>
        <p:txBody>
          <a:bodyPr wrap="square">
            <a:spAutoFit/>
          </a:bodyPr>
          <a:lstStyle/>
          <a:p>
            <a:r>
              <a:rPr lang="it-IT" sz="1000" dirty="0"/>
              <a:t>Dott.ssa </a:t>
            </a:r>
            <a:r>
              <a:rPr lang="it-IT" sz="1000" dirty="0" err="1"/>
              <a:t>Bressan</a:t>
            </a:r>
            <a:r>
              <a:rPr lang="it-IT" sz="1000" dirty="0"/>
              <a:t> Michela, </a:t>
            </a:r>
            <a:r>
              <a:rPr lang="it-IT" sz="1000" dirty="0" err="1"/>
              <a:t>MSc</a:t>
            </a:r>
            <a:r>
              <a:rPr lang="it-IT" sz="1000" dirty="0"/>
              <a:t>, DO</a:t>
            </a:r>
          </a:p>
        </p:txBody>
      </p:sp>
    </p:spTree>
    <p:extLst>
      <p:ext uri="{BB962C8B-B14F-4D97-AF65-F5344CB8AC3E}">
        <p14:creationId xmlns:p14="http://schemas.microsoft.com/office/powerpoint/2010/main" val="181882989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pPr algn="ctr"/>
            <a:r>
              <a:rPr lang="it-IT" dirty="0"/>
              <a:t>LOMBALGIA o LOW BACK PAIN (LBP)</a:t>
            </a:r>
          </a:p>
        </p:txBody>
      </p:sp>
      <p:sp>
        <p:nvSpPr>
          <p:cNvPr id="3" name="Segnaposto contenuto 2"/>
          <p:cNvSpPr>
            <a:spLocks noGrp="1"/>
          </p:cNvSpPr>
          <p:nvPr>
            <p:ph idx="1"/>
          </p:nvPr>
        </p:nvSpPr>
        <p:spPr>
          <a:xfrm>
            <a:off x="3073400" y="2323652"/>
            <a:ext cx="4747409" cy="3508977"/>
          </a:xfrm>
        </p:spPr>
        <p:txBody>
          <a:bodyPr>
            <a:normAutofit fontScale="77500" lnSpcReduction="20000"/>
          </a:bodyPr>
          <a:lstStyle/>
          <a:p>
            <a:r>
              <a:rPr lang="it-IT" dirty="0"/>
              <a:t>Si manifesta come un dolore diffuso alla zona lombare, indistintamente a destra o a sinistra o bilaterale.</a:t>
            </a:r>
          </a:p>
          <a:p>
            <a:r>
              <a:rPr lang="it-IT" dirty="0"/>
              <a:t>Può essere acuta (si risolve entro 30gg dall’insorgenza) o cronica (se supera i 3 mesi).</a:t>
            </a:r>
          </a:p>
          <a:p>
            <a:r>
              <a:rPr lang="it-IT" dirty="0"/>
              <a:t>Può essere causata da:</a:t>
            </a:r>
          </a:p>
          <a:p>
            <a:pPr>
              <a:buFontTx/>
              <a:buChar char="-"/>
            </a:pPr>
            <a:r>
              <a:rPr lang="it-IT" dirty="0"/>
              <a:t>traumi (fratture vertebrali)</a:t>
            </a:r>
          </a:p>
          <a:p>
            <a:pPr>
              <a:buFontTx/>
              <a:buChar char="-"/>
            </a:pPr>
            <a:r>
              <a:rPr lang="it-IT" dirty="0"/>
              <a:t>artrosi</a:t>
            </a:r>
          </a:p>
          <a:p>
            <a:pPr>
              <a:buFontTx/>
              <a:buChar char="-"/>
            </a:pPr>
            <a:r>
              <a:rPr lang="it-IT" dirty="0"/>
              <a:t>patologie a carico del disco intervertebrale (disidratazione, </a:t>
            </a:r>
            <a:r>
              <a:rPr lang="it-IT" dirty="0" err="1"/>
              <a:t>bulging</a:t>
            </a:r>
            <a:r>
              <a:rPr lang="it-IT" dirty="0"/>
              <a:t> o protrusione, ernia )</a:t>
            </a:r>
          </a:p>
          <a:p>
            <a:pPr>
              <a:buFontTx/>
              <a:buChar char="-"/>
            </a:pPr>
            <a:r>
              <a:rPr lang="it-IT" dirty="0"/>
              <a:t> sovrappeso</a:t>
            </a:r>
          </a:p>
          <a:p>
            <a:pPr>
              <a:buFontTx/>
              <a:buChar char="-"/>
            </a:pPr>
            <a:r>
              <a:rPr lang="it-IT" dirty="0"/>
              <a:t>sedentarietà</a:t>
            </a:r>
          </a:p>
          <a:p>
            <a:pPr>
              <a:buFontTx/>
              <a:buChar char="-"/>
            </a:pPr>
            <a:r>
              <a:rPr lang="it-IT" dirty="0"/>
              <a:t>vizi posturali.</a:t>
            </a:r>
          </a:p>
          <a:p>
            <a:pPr>
              <a:buFontTx/>
              <a:buChar char="-"/>
            </a:pPr>
            <a:endParaRPr lang="it-IT" dirty="0"/>
          </a:p>
          <a:p>
            <a:pPr marL="68580" indent="0">
              <a:buNone/>
            </a:pPr>
            <a:endParaRPr lang="it-IT" dirty="0"/>
          </a:p>
          <a:p>
            <a:pPr marL="68580" indent="0" algn="ctr">
              <a:buNone/>
            </a:pPr>
            <a:endParaRPr lang="it-IT" sz="1800" dirty="0"/>
          </a:p>
        </p:txBody>
      </p:sp>
      <p:sp>
        <p:nvSpPr>
          <p:cNvPr id="5" name="CasellaDiTesto 4"/>
          <p:cNvSpPr txBox="1"/>
          <p:nvPr/>
        </p:nvSpPr>
        <p:spPr>
          <a:xfrm>
            <a:off x="3064230" y="6087533"/>
            <a:ext cx="2319978" cy="246221"/>
          </a:xfrm>
          <a:prstGeom prst="rect">
            <a:avLst/>
          </a:prstGeom>
          <a:noFill/>
        </p:spPr>
        <p:txBody>
          <a:bodyPr wrap="none" rtlCol="0">
            <a:spAutoFit/>
          </a:bodyPr>
          <a:lstStyle/>
          <a:p>
            <a:pPr marL="68580" indent="0" algn="ctr">
              <a:buNone/>
            </a:pPr>
            <a:r>
              <a:rPr lang="it-IT" sz="1000" dirty="0"/>
              <a:t>Dott.ssa </a:t>
            </a:r>
            <a:r>
              <a:rPr lang="it-IT" sz="1000" dirty="0" err="1"/>
              <a:t>Bressan</a:t>
            </a:r>
            <a:r>
              <a:rPr lang="it-IT" sz="1000" dirty="0"/>
              <a:t> Michela, </a:t>
            </a:r>
            <a:r>
              <a:rPr lang="it-IT" sz="1000" dirty="0" err="1"/>
              <a:t>MSc</a:t>
            </a:r>
            <a:r>
              <a:rPr lang="it-IT" sz="1000" dirty="0"/>
              <a:t>, DO</a:t>
            </a:r>
          </a:p>
        </p:txBody>
      </p:sp>
    </p:spTree>
    <p:extLst>
      <p:ext uri="{BB962C8B-B14F-4D97-AF65-F5344CB8AC3E}">
        <p14:creationId xmlns:p14="http://schemas.microsoft.com/office/powerpoint/2010/main" val="151470510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t>COME POSSIAMO AGIRE?</a:t>
            </a:r>
          </a:p>
        </p:txBody>
      </p:sp>
      <p:sp>
        <p:nvSpPr>
          <p:cNvPr id="3" name="Segnaposto contenuto 2"/>
          <p:cNvSpPr>
            <a:spLocks noGrp="1"/>
          </p:cNvSpPr>
          <p:nvPr>
            <p:ph idx="1"/>
          </p:nvPr>
        </p:nvSpPr>
        <p:spPr>
          <a:xfrm>
            <a:off x="1043492" y="2323652"/>
            <a:ext cx="6777317" cy="2087481"/>
          </a:xfrm>
        </p:spPr>
        <p:txBody>
          <a:bodyPr>
            <a:normAutofit/>
          </a:bodyPr>
          <a:lstStyle/>
          <a:p>
            <a:r>
              <a:rPr lang="it-IT" dirty="0"/>
              <a:t>Lavorando sulla respirazione “consapevole” attivando il trasverso dell’addome (N.B. i pilastri del diaframma si ancorano proprio sulle vertebre lombari!)</a:t>
            </a:r>
          </a:p>
          <a:p>
            <a:endParaRPr lang="it-IT" dirty="0"/>
          </a:p>
          <a:p>
            <a:endParaRPr lang="it-IT" dirty="0"/>
          </a:p>
        </p:txBody>
      </p:sp>
      <p:sp>
        <p:nvSpPr>
          <p:cNvPr id="7" name="CasellaDiTesto 6"/>
          <p:cNvSpPr txBox="1"/>
          <p:nvPr/>
        </p:nvSpPr>
        <p:spPr>
          <a:xfrm>
            <a:off x="3013277" y="6002867"/>
            <a:ext cx="2319979" cy="553998"/>
          </a:xfrm>
          <a:prstGeom prst="rect">
            <a:avLst/>
          </a:prstGeom>
          <a:noFill/>
        </p:spPr>
        <p:txBody>
          <a:bodyPr wrap="none" rtlCol="0">
            <a:spAutoFit/>
          </a:bodyPr>
          <a:lstStyle/>
          <a:p>
            <a:pPr marL="68580" indent="0" algn="ctr">
              <a:buNone/>
            </a:pPr>
            <a:endParaRPr lang="it-IT" sz="1000" dirty="0"/>
          </a:p>
          <a:p>
            <a:pPr marL="68580" indent="0" algn="ctr">
              <a:buNone/>
            </a:pPr>
            <a:endParaRPr lang="it-IT" sz="1000" dirty="0"/>
          </a:p>
          <a:p>
            <a:pPr marL="68580" indent="0" algn="ctr">
              <a:buNone/>
            </a:pPr>
            <a:r>
              <a:rPr lang="it-IT" sz="1000" dirty="0"/>
              <a:t>Dott.ssa </a:t>
            </a:r>
            <a:r>
              <a:rPr lang="it-IT" sz="1000" dirty="0" err="1"/>
              <a:t>Bressan</a:t>
            </a:r>
            <a:r>
              <a:rPr lang="it-IT" sz="1000" dirty="0"/>
              <a:t> Michela, </a:t>
            </a:r>
            <a:r>
              <a:rPr lang="it-IT" sz="1000" dirty="0" err="1"/>
              <a:t>MSc</a:t>
            </a:r>
            <a:r>
              <a:rPr lang="it-IT" sz="1000" dirty="0"/>
              <a:t>, DO</a:t>
            </a:r>
          </a:p>
        </p:txBody>
      </p:sp>
    </p:spTree>
    <p:extLst>
      <p:ext uri="{BB962C8B-B14F-4D97-AF65-F5344CB8AC3E}">
        <p14:creationId xmlns:p14="http://schemas.microsoft.com/office/powerpoint/2010/main" val="221568247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r>
              <a:rPr lang="it-IT" dirty="0"/>
              <a:t>COME POSSIAMO AGIRE?</a:t>
            </a:r>
          </a:p>
        </p:txBody>
      </p:sp>
      <p:sp>
        <p:nvSpPr>
          <p:cNvPr id="3" name="Segnaposto contenuto 2"/>
          <p:cNvSpPr>
            <a:spLocks noGrp="1"/>
          </p:cNvSpPr>
          <p:nvPr>
            <p:ph idx="1"/>
          </p:nvPr>
        </p:nvSpPr>
        <p:spPr/>
        <p:txBody>
          <a:bodyPr>
            <a:normAutofit fontScale="92500" lnSpcReduction="20000"/>
          </a:bodyPr>
          <a:lstStyle/>
          <a:p>
            <a:pPr marL="68580" indent="0" algn="just">
              <a:buNone/>
            </a:pPr>
            <a:r>
              <a:rPr lang="it-IT" dirty="0"/>
              <a:t>All’inizio, soprattutto in soggetti che non sono abituati ad allenarsi e di conseguenza ad ascoltare il proprio corpo, è molto difficile far percepire la corretta respirazione (cioè quella che coinvolge il trasverso dell’addome). E’ quindi importante mettere il soggetto in una posizione di comfort (supino, gambe piegate, piedi a terra, supporto sotto la testa se necessario) e fargli posizionare una mano sull’addome e una sotto la curva fisiologica lombare e chiedergli di far salire la mano superiore quando inspira (gli chiedo di “gonfiare la pancia”) e schiacciare la mano inferiore quando espira (gli chiedo di schiacciare la schiena contro il pavimento). Attenzione che per cercare di riprodurre la respirazione corretta molte persone tendono ad </a:t>
            </a:r>
            <a:r>
              <a:rPr lang="it-IT" dirty="0" err="1"/>
              <a:t>iperventilare</a:t>
            </a:r>
            <a:r>
              <a:rPr lang="it-IT" dirty="0"/>
              <a:t> e quindi non superiamo mai le 10 respirazioni e non facciamo risalire in piedi troppo in fretta il nostro cliente.</a:t>
            </a:r>
          </a:p>
        </p:txBody>
      </p:sp>
      <p:sp>
        <p:nvSpPr>
          <p:cNvPr id="4" name="CasellaDiTesto 3"/>
          <p:cNvSpPr txBox="1"/>
          <p:nvPr/>
        </p:nvSpPr>
        <p:spPr>
          <a:xfrm>
            <a:off x="3385811" y="6062133"/>
            <a:ext cx="2319979" cy="400110"/>
          </a:xfrm>
          <a:prstGeom prst="rect">
            <a:avLst/>
          </a:prstGeom>
          <a:noFill/>
        </p:spPr>
        <p:txBody>
          <a:bodyPr wrap="none" rtlCol="0">
            <a:spAutoFit/>
          </a:bodyPr>
          <a:lstStyle/>
          <a:p>
            <a:pPr marL="68580" indent="0" algn="ctr">
              <a:buNone/>
            </a:pPr>
            <a:endParaRPr lang="it-IT" sz="1000" dirty="0"/>
          </a:p>
          <a:p>
            <a:pPr marL="68580" indent="0" algn="ctr">
              <a:buNone/>
            </a:pPr>
            <a:r>
              <a:rPr lang="it-IT" sz="1000" dirty="0"/>
              <a:t>Dott.ssa </a:t>
            </a:r>
            <a:r>
              <a:rPr lang="it-IT" sz="1000" dirty="0" err="1"/>
              <a:t>Bressan</a:t>
            </a:r>
            <a:r>
              <a:rPr lang="it-IT" sz="1000" dirty="0"/>
              <a:t> Michela, </a:t>
            </a:r>
            <a:r>
              <a:rPr lang="it-IT" sz="1000" dirty="0" err="1"/>
              <a:t>MSc</a:t>
            </a:r>
            <a:r>
              <a:rPr lang="it-IT" sz="1000" dirty="0"/>
              <a:t>, DO</a:t>
            </a:r>
          </a:p>
        </p:txBody>
      </p:sp>
    </p:spTree>
    <p:extLst>
      <p:ext uri="{BB962C8B-B14F-4D97-AF65-F5344CB8AC3E}">
        <p14:creationId xmlns:p14="http://schemas.microsoft.com/office/powerpoint/2010/main" val="7154651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t>COME POSSIAMO AGIRE?</a:t>
            </a:r>
          </a:p>
        </p:txBody>
      </p:sp>
      <p:sp>
        <p:nvSpPr>
          <p:cNvPr id="3" name="Segnaposto contenuto 2"/>
          <p:cNvSpPr>
            <a:spLocks noGrp="1"/>
          </p:cNvSpPr>
          <p:nvPr>
            <p:ph idx="1"/>
          </p:nvPr>
        </p:nvSpPr>
        <p:spPr>
          <a:xfrm>
            <a:off x="1043492" y="2323653"/>
            <a:ext cx="6777317" cy="724348"/>
          </a:xfrm>
        </p:spPr>
        <p:txBody>
          <a:bodyPr/>
          <a:lstStyle/>
          <a:p>
            <a:r>
              <a:rPr lang="it-IT" dirty="0"/>
              <a:t>Allungando la catena cinetica posteriore </a:t>
            </a:r>
          </a:p>
          <a:p>
            <a:endParaRPr lang="it-IT" dirty="0"/>
          </a:p>
        </p:txBody>
      </p:sp>
      <p:sp>
        <p:nvSpPr>
          <p:cNvPr id="4" name="CasellaDiTesto 3"/>
          <p:cNvSpPr txBox="1"/>
          <p:nvPr/>
        </p:nvSpPr>
        <p:spPr>
          <a:xfrm>
            <a:off x="4470400" y="6375400"/>
            <a:ext cx="184666" cy="369332"/>
          </a:xfrm>
          <a:prstGeom prst="rect">
            <a:avLst/>
          </a:prstGeom>
          <a:noFill/>
        </p:spPr>
        <p:txBody>
          <a:bodyPr wrap="none" rtlCol="0">
            <a:spAutoFit/>
          </a:bodyPr>
          <a:lstStyle/>
          <a:p>
            <a:endParaRPr lang="it-IT" dirty="0"/>
          </a:p>
        </p:txBody>
      </p:sp>
      <p:sp>
        <p:nvSpPr>
          <p:cNvPr id="5" name="CasellaDiTesto 4"/>
          <p:cNvSpPr txBox="1"/>
          <p:nvPr/>
        </p:nvSpPr>
        <p:spPr>
          <a:xfrm>
            <a:off x="4411133" y="6180667"/>
            <a:ext cx="184666" cy="369332"/>
          </a:xfrm>
          <a:prstGeom prst="rect">
            <a:avLst/>
          </a:prstGeom>
          <a:noFill/>
        </p:spPr>
        <p:txBody>
          <a:bodyPr wrap="none" rtlCol="0">
            <a:spAutoFit/>
          </a:bodyPr>
          <a:lstStyle/>
          <a:p>
            <a:endParaRPr lang="it-IT" dirty="0"/>
          </a:p>
        </p:txBody>
      </p:sp>
      <p:sp>
        <p:nvSpPr>
          <p:cNvPr id="6" name="CasellaDiTesto 5"/>
          <p:cNvSpPr txBox="1"/>
          <p:nvPr/>
        </p:nvSpPr>
        <p:spPr>
          <a:xfrm>
            <a:off x="3385811" y="6062133"/>
            <a:ext cx="2319979" cy="400110"/>
          </a:xfrm>
          <a:prstGeom prst="rect">
            <a:avLst/>
          </a:prstGeom>
          <a:noFill/>
        </p:spPr>
        <p:txBody>
          <a:bodyPr wrap="none" rtlCol="0">
            <a:spAutoFit/>
          </a:bodyPr>
          <a:lstStyle/>
          <a:p>
            <a:pPr marL="68580" indent="0" algn="ctr">
              <a:buNone/>
            </a:pPr>
            <a:endParaRPr lang="it-IT" sz="1000" dirty="0"/>
          </a:p>
          <a:p>
            <a:pPr marL="68580" indent="0" algn="ctr">
              <a:buNone/>
            </a:pPr>
            <a:r>
              <a:rPr lang="it-IT" sz="1000" dirty="0"/>
              <a:t>Dott.ssa </a:t>
            </a:r>
            <a:r>
              <a:rPr lang="it-IT" sz="1000" dirty="0" err="1"/>
              <a:t>Bressan</a:t>
            </a:r>
            <a:r>
              <a:rPr lang="it-IT" sz="1000" dirty="0"/>
              <a:t> Michela, </a:t>
            </a:r>
            <a:r>
              <a:rPr lang="it-IT" sz="1000" dirty="0" err="1"/>
              <a:t>MSc</a:t>
            </a:r>
            <a:r>
              <a:rPr lang="it-IT" sz="1000" dirty="0"/>
              <a:t>, DO</a:t>
            </a:r>
          </a:p>
        </p:txBody>
      </p:sp>
    </p:spTree>
    <p:extLst>
      <p:ext uri="{BB962C8B-B14F-4D97-AF65-F5344CB8AC3E}">
        <p14:creationId xmlns:p14="http://schemas.microsoft.com/office/powerpoint/2010/main" val="404364623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r>
              <a:rPr lang="it-IT" dirty="0"/>
              <a:t>COME POSSIAMO AGIRE?</a:t>
            </a:r>
          </a:p>
        </p:txBody>
      </p:sp>
      <p:sp>
        <p:nvSpPr>
          <p:cNvPr id="5" name="CasellaDiTesto 4"/>
          <p:cNvSpPr txBox="1"/>
          <p:nvPr/>
        </p:nvSpPr>
        <p:spPr>
          <a:xfrm>
            <a:off x="3385811" y="6062133"/>
            <a:ext cx="2319979" cy="400110"/>
          </a:xfrm>
          <a:prstGeom prst="rect">
            <a:avLst/>
          </a:prstGeom>
          <a:noFill/>
        </p:spPr>
        <p:txBody>
          <a:bodyPr wrap="none" rtlCol="0">
            <a:spAutoFit/>
          </a:bodyPr>
          <a:lstStyle/>
          <a:p>
            <a:pPr marL="68580" indent="0" algn="ctr">
              <a:buNone/>
            </a:pPr>
            <a:endParaRPr lang="it-IT" sz="1000" dirty="0"/>
          </a:p>
          <a:p>
            <a:pPr marL="68580" indent="0" algn="ctr">
              <a:buNone/>
            </a:pPr>
            <a:r>
              <a:rPr lang="it-IT" sz="1000" dirty="0"/>
              <a:t>Dott.ssa </a:t>
            </a:r>
            <a:r>
              <a:rPr lang="it-IT" sz="1000" dirty="0" err="1"/>
              <a:t>Bressan</a:t>
            </a:r>
            <a:r>
              <a:rPr lang="it-IT" sz="1000" dirty="0"/>
              <a:t> Michela, </a:t>
            </a:r>
            <a:r>
              <a:rPr lang="it-IT" sz="1000" dirty="0" err="1"/>
              <a:t>MSc</a:t>
            </a:r>
            <a:r>
              <a:rPr lang="it-IT" sz="1000" dirty="0"/>
              <a:t>, DO</a:t>
            </a:r>
          </a:p>
        </p:txBody>
      </p:sp>
      <p:sp>
        <p:nvSpPr>
          <p:cNvPr id="6" name="CasellaDiTesto 5"/>
          <p:cNvSpPr txBox="1"/>
          <p:nvPr/>
        </p:nvSpPr>
        <p:spPr>
          <a:xfrm>
            <a:off x="813608" y="2315216"/>
            <a:ext cx="3842596" cy="3416320"/>
          </a:xfrm>
          <a:prstGeom prst="rect">
            <a:avLst/>
          </a:prstGeom>
          <a:noFill/>
        </p:spPr>
        <p:txBody>
          <a:bodyPr wrap="square" rtlCol="0">
            <a:spAutoFit/>
          </a:bodyPr>
          <a:lstStyle/>
          <a:p>
            <a:pPr algn="just"/>
            <a:r>
              <a:rPr lang="it-IT" dirty="0"/>
              <a:t>Per allungare la catena cinetica posteriore possiamo utilizzare le squadre di </a:t>
            </a:r>
            <a:r>
              <a:rPr lang="it-IT" dirty="0" err="1"/>
              <a:t>Mezieres</a:t>
            </a:r>
            <a:r>
              <a:rPr lang="it-IT" dirty="0"/>
              <a:t>. È da preferire sempre la prima squadra con l’ausilio di una parete in quanto la posizione può essere mantenuta in sicurezza. La seconda squadra è applicabile in soggetti con buona flessibilità. La terza squadra è da evitare in soggetti con lombalgia.</a:t>
            </a:r>
          </a:p>
        </p:txBody>
      </p:sp>
    </p:spTree>
    <p:extLst>
      <p:ext uri="{BB962C8B-B14F-4D97-AF65-F5344CB8AC3E}">
        <p14:creationId xmlns:p14="http://schemas.microsoft.com/office/powerpoint/2010/main" val="416034538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t>COME POSSIAMO AGIRE?</a:t>
            </a:r>
          </a:p>
        </p:txBody>
      </p:sp>
      <p:sp>
        <p:nvSpPr>
          <p:cNvPr id="3" name="Segnaposto contenuto 2"/>
          <p:cNvSpPr>
            <a:spLocks noGrp="1"/>
          </p:cNvSpPr>
          <p:nvPr>
            <p:ph idx="1"/>
          </p:nvPr>
        </p:nvSpPr>
        <p:spPr>
          <a:xfrm>
            <a:off x="1043493" y="2323652"/>
            <a:ext cx="3630108" cy="3323615"/>
          </a:xfrm>
        </p:spPr>
        <p:txBody>
          <a:bodyPr>
            <a:normAutofit/>
          </a:bodyPr>
          <a:lstStyle/>
          <a:p>
            <a:r>
              <a:rPr lang="it-IT" dirty="0"/>
              <a:t>Rinforzando la muscolatura profonda dell’addome</a:t>
            </a:r>
          </a:p>
          <a:p>
            <a:pPr marL="68580" indent="0">
              <a:buNone/>
            </a:pPr>
            <a:endParaRPr lang="it-IT" dirty="0"/>
          </a:p>
          <a:p>
            <a:r>
              <a:rPr lang="it-IT" dirty="0"/>
              <a:t>Dando attenzione all’ileopsoas (che origina dai dischi intervertebrali delle vertebre lombari)</a:t>
            </a:r>
          </a:p>
          <a:p>
            <a:endParaRPr lang="it-IT" dirty="0"/>
          </a:p>
        </p:txBody>
      </p:sp>
      <p:sp>
        <p:nvSpPr>
          <p:cNvPr id="8" name="CasellaDiTesto 7"/>
          <p:cNvSpPr txBox="1"/>
          <p:nvPr/>
        </p:nvSpPr>
        <p:spPr>
          <a:xfrm>
            <a:off x="3004811" y="6053667"/>
            <a:ext cx="2319979" cy="400110"/>
          </a:xfrm>
          <a:prstGeom prst="rect">
            <a:avLst/>
          </a:prstGeom>
          <a:noFill/>
        </p:spPr>
        <p:txBody>
          <a:bodyPr wrap="none" rtlCol="0">
            <a:spAutoFit/>
          </a:bodyPr>
          <a:lstStyle/>
          <a:p>
            <a:pPr marL="68580" indent="0" algn="ctr">
              <a:buNone/>
            </a:pPr>
            <a:endParaRPr lang="it-IT" sz="1000" dirty="0"/>
          </a:p>
          <a:p>
            <a:pPr marL="68580" indent="0" algn="ctr">
              <a:buNone/>
            </a:pPr>
            <a:r>
              <a:rPr lang="it-IT" sz="1000" dirty="0"/>
              <a:t>Dott.ssa </a:t>
            </a:r>
            <a:r>
              <a:rPr lang="it-IT" sz="1000" dirty="0" err="1"/>
              <a:t>Bressan</a:t>
            </a:r>
            <a:r>
              <a:rPr lang="it-IT" sz="1000" dirty="0"/>
              <a:t> Michela, </a:t>
            </a:r>
            <a:r>
              <a:rPr lang="it-IT" sz="1000" dirty="0" err="1"/>
              <a:t>MSc</a:t>
            </a:r>
            <a:r>
              <a:rPr lang="it-IT" sz="1000" dirty="0"/>
              <a:t>, DO</a:t>
            </a:r>
          </a:p>
        </p:txBody>
      </p:sp>
    </p:spTree>
    <p:extLst>
      <p:ext uri="{BB962C8B-B14F-4D97-AF65-F5344CB8AC3E}">
        <p14:creationId xmlns:p14="http://schemas.microsoft.com/office/powerpoint/2010/main" val="1879775534"/>
      </p:ext>
    </p:extLst>
  </p:cSld>
  <p:clrMapOvr>
    <a:masterClrMapping/>
  </p:clrMapOvr>
</p:sld>
</file>

<file path=ppt/theme/theme1.xml><?xml version="1.0" encoding="utf-8"?>
<a:theme xmlns:a="http://schemas.openxmlformats.org/drawingml/2006/main" name="Filo">
  <a:themeElements>
    <a:clrScheme name="Filo">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Filo">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Filo">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3854</TotalTime>
  <Words>1811</Words>
  <Application>Microsoft Macintosh PowerPoint</Application>
  <PresentationFormat>Presentazione su schermo (4:3)</PresentationFormat>
  <Paragraphs>165</Paragraphs>
  <Slides>26</Slides>
  <Notes>0</Notes>
  <HiddenSlides>0</HiddenSlides>
  <MMClips>0</MMClips>
  <ScaleCrop>false</ScaleCrop>
  <HeadingPairs>
    <vt:vector size="6" baseType="variant">
      <vt:variant>
        <vt:lpstr>Caratteri utilizzati</vt:lpstr>
      </vt:variant>
      <vt:variant>
        <vt:i4>3</vt:i4>
      </vt:variant>
      <vt:variant>
        <vt:lpstr>Tema</vt:lpstr>
      </vt:variant>
      <vt:variant>
        <vt:i4>1</vt:i4>
      </vt:variant>
      <vt:variant>
        <vt:lpstr>Titoli diapositive</vt:lpstr>
      </vt:variant>
      <vt:variant>
        <vt:i4>26</vt:i4>
      </vt:variant>
    </vt:vector>
  </HeadingPairs>
  <TitlesOfParts>
    <vt:vector size="30" baseType="lpstr">
      <vt:lpstr>Arial</vt:lpstr>
      <vt:lpstr>Century Gothic</vt:lpstr>
      <vt:lpstr>Wingdings 3</vt:lpstr>
      <vt:lpstr>Filo</vt:lpstr>
      <vt:lpstr>PATOLOGIE SENSIBILI ALLA SPORT TERAPIA</vt:lpstr>
      <vt:lpstr>COLONNA VERTEBRALE</vt:lpstr>
      <vt:lpstr>BACINO</vt:lpstr>
      <vt:lpstr>LOMBALGIA o LOW BACK PAIN (LBP)</vt:lpstr>
      <vt:lpstr>COME POSSIAMO AGIRE?</vt:lpstr>
      <vt:lpstr>COME POSSIAMO AGIRE?</vt:lpstr>
      <vt:lpstr>COME POSSIAMO AGIRE?</vt:lpstr>
      <vt:lpstr>COME POSSIAMO AGIRE?</vt:lpstr>
      <vt:lpstr>COME POSSIAMO AGIRE?</vt:lpstr>
      <vt:lpstr>MOVIMENTI DA EVITARE</vt:lpstr>
      <vt:lpstr>SCIATALGIA</vt:lpstr>
      <vt:lpstr>COME POSSIAMO AGIRE?</vt:lpstr>
      <vt:lpstr>…e se non fosse una “VERA” sciatalgia?</vt:lpstr>
      <vt:lpstr>PIRIFORME</vt:lpstr>
      <vt:lpstr>SINDROME DEL PIRIFORME</vt:lpstr>
      <vt:lpstr>COME POSSIAMO AGIRE?</vt:lpstr>
      <vt:lpstr>CERVICALGIA</vt:lpstr>
      <vt:lpstr>CERVICALGIA</vt:lpstr>
      <vt:lpstr>CERVICALGIA</vt:lpstr>
      <vt:lpstr>COME POSSIAMO AGIRE?</vt:lpstr>
      <vt:lpstr>SCOLIOSI</vt:lpstr>
      <vt:lpstr>COME POSSIAMO AGIRE?</vt:lpstr>
      <vt:lpstr>PUBALGIA</vt:lpstr>
      <vt:lpstr>PUBALGIA</vt:lpstr>
      <vt:lpstr>COME POSSIAMO AGIRE?</vt:lpstr>
      <vt:lpstr>PROMEMORIA</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PATOLOGIE SENSIBILI ALLA SPORT TERAPIA</dc:title>
  <dc:creator>Utente di Microsoft Office</dc:creator>
  <cp:lastModifiedBy>Michele Felisatti</cp:lastModifiedBy>
  <cp:revision>162</cp:revision>
  <dcterms:created xsi:type="dcterms:W3CDTF">2018-11-01T11:03:51Z</dcterms:created>
  <dcterms:modified xsi:type="dcterms:W3CDTF">2020-04-24T08:57:42Z</dcterms:modified>
</cp:coreProperties>
</file>