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sldIdLst>
    <p:sldId id="256" r:id="rId2"/>
    <p:sldId id="271" r:id="rId3"/>
    <p:sldId id="257" r:id="rId4"/>
    <p:sldId id="32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26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27" r:id="rId27"/>
    <p:sldId id="279" r:id="rId28"/>
    <p:sldId id="280" r:id="rId29"/>
    <p:sldId id="281" r:id="rId30"/>
    <p:sldId id="282" r:id="rId31"/>
    <p:sldId id="328" r:id="rId32"/>
    <p:sldId id="283" r:id="rId33"/>
    <p:sldId id="284" r:id="rId34"/>
    <p:sldId id="285" r:id="rId35"/>
    <p:sldId id="295" r:id="rId36"/>
    <p:sldId id="296" r:id="rId37"/>
    <p:sldId id="297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8" r:id="rId48"/>
    <p:sldId id="299" r:id="rId49"/>
    <p:sldId id="300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01" r:id="rId62"/>
    <p:sldId id="302" r:id="rId63"/>
    <p:sldId id="316" r:id="rId64"/>
    <p:sldId id="317" r:id="rId65"/>
    <p:sldId id="318" r:id="rId66"/>
    <p:sldId id="303" r:id="rId67"/>
    <p:sldId id="304" r:id="rId68"/>
    <p:sldId id="319" r:id="rId69"/>
    <p:sldId id="320" r:id="rId70"/>
    <p:sldId id="321" r:id="rId71"/>
    <p:sldId id="322" r:id="rId72"/>
    <p:sldId id="323" r:id="rId73"/>
    <p:sldId id="324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90" y="60"/>
      </p:cViewPr>
      <p:guideLst/>
    </p:cSldViewPr>
  </p:slideViewPr>
  <p:outlineViewPr>
    <p:cViewPr>
      <p:scale>
        <a:sx n="33" d="100"/>
        <a:sy n="33" d="100"/>
      </p:scale>
      <p:origin x="0" y="-536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263A3-E645-4920-B4FB-8D25981DE1A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3DFEAED-BB70-4BF6-9F8E-A2980680859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i="0"/>
            <a:t>Una spondilite anchilosante non trattata è SEMPRE causa di disabilità,</a:t>
          </a:r>
          <a:endParaRPr lang="en-US"/>
        </a:p>
      </dgm:t>
    </dgm:pt>
    <dgm:pt modelId="{8E39B46B-B1C9-4BCF-A774-A9E5F4621B59}" type="parTrans" cxnId="{9A8AC072-E06F-49DC-A8B0-8FBD941941AF}">
      <dgm:prSet/>
      <dgm:spPr/>
      <dgm:t>
        <a:bodyPr/>
        <a:lstStyle/>
        <a:p>
          <a:endParaRPr lang="en-US"/>
        </a:p>
      </dgm:t>
    </dgm:pt>
    <dgm:pt modelId="{30D4A4BD-6167-42A3-85E1-24D0C7A644FA}" type="sibTrans" cxnId="{9A8AC072-E06F-49DC-A8B0-8FBD941941A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C5084D-25C1-4D01-B6FC-CDE94156961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i="0"/>
            <a:t>La diagnosi iniziale non è facile (sintomatologia aspecifica e ciclica),</a:t>
          </a:r>
          <a:endParaRPr lang="en-US"/>
        </a:p>
      </dgm:t>
    </dgm:pt>
    <dgm:pt modelId="{4EA5DBE5-7139-424A-9180-35717A14D849}" type="parTrans" cxnId="{5DA6056B-D564-470C-BF90-1346379472F1}">
      <dgm:prSet/>
      <dgm:spPr/>
      <dgm:t>
        <a:bodyPr/>
        <a:lstStyle/>
        <a:p>
          <a:endParaRPr lang="en-US"/>
        </a:p>
      </dgm:t>
    </dgm:pt>
    <dgm:pt modelId="{A711B634-9F29-44C8-9773-4E667D72FA98}" type="sibTrans" cxnId="{5DA6056B-D564-470C-BF90-1346379472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89585A7-EECF-4F40-84B6-E36C9EB8343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i="0"/>
            <a:t>In fase avanzata si riscontra la presenza dell’antigene HLA B27 e l’alterazione di VES e proteina C reattiva,</a:t>
          </a:r>
          <a:endParaRPr lang="en-US"/>
        </a:p>
      </dgm:t>
    </dgm:pt>
    <dgm:pt modelId="{446EEC5F-6B04-4285-9489-3CE8868C27E4}" type="parTrans" cxnId="{F89AFDE8-C25C-4A8B-A2C0-58291FE2135F}">
      <dgm:prSet/>
      <dgm:spPr/>
      <dgm:t>
        <a:bodyPr/>
        <a:lstStyle/>
        <a:p>
          <a:endParaRPr lang="en-US"/>
        </a:p>
      </dgm:t>
    </dgm:pt>
    <dgm:pt modelId="{29379DC3-D5F6-4308-B949-1A480F6A6601}" type="sibTrans" cxnId="{F89AFDE8-C25C-4A8B-A2C0-58291FE2135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61D1737-27FA-4069-90CD-0EB7AFCEA74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i="0"/>
            <a:t>È fondamentale la diagnosi precoce per evitare danni irreversibili alle strutture anatomiche tramite RX.</a:t>
          </a:r>
          <a:endParaRPr lang="en-US"/>
        </a:p>
      </dgm:t>
    </dgm:pt>
    <dgm:pt modelId="{B519BF0E-B419-4D5C-BEF6-178B9E14857E}" type="parTrans" cxnId="{1E3FE0F1-BF66-4ABC-B9D1-5851D8E00AF7}">
      <dgm:prSet/>
      <dgm:spPr/>
      <dgm:t>
        <a:bodyPr/>
        <a:lstStyle/>
        <a:p>
          <a:endParaRPr lang="en-US"/>
        </a:p>
      </dgm:t>
    </dgm:pt>
    <dgm:pt modelId="{9D9CB0BD-11D8-4B3E-A439-0E6AF22820BF}" type="sibTrans" cxnId="{1E3FE0F1-BF66-4ABC-B9D1-5851D8E00AF7}">
      <dgm:prSet/>
      <dgm:spPr/>
      <dgm:t>
        <a:bodyPr/>
        <a:lstStyle/>
        <a:p>
          <a:endParaRPr lang="en-US"/>
        </a:p>
      </dgm:t>
    </dgm:pt>
    <dgm:pt modelId="{ACECB085-F509-4ABF-80C3-0F7F9AC65808}" type="pres">
      <dgm:prSet presAssocID="{A53263A3-E645-4920-B4FB-8D25981DE1AF}" presName="root" presStyleCnt="0">
        <dgm:presLayoutVars>
          <dgm:dir/>
          <dgm:resizeHandles val="exact"/>
        </dgm:presLayoutVars>
      </dgm:prSet>
      <dgm:spPr/>
    </dgm:pt>
    <dgm:pt modelId="{A7CA9D00-9858-4209-81ED-1ACD35ED3628}" type="pres">
      <dgm:prSet presAssocID="{A53263A3-E645-4920-B4FB-8D25981DE1AF}" presName="container" presStyleCnt="0">
        <dgm:presLayoutVars>
          <dgm:dir/>
          <dgm:resizeHandles val="exact"/>
        </dgm:presLayoutVars>
      </dgm:prSet>
      <dgm:spPr/>
    </dgm:pt>
    <dgm:pt modelId="{C5A65DFC-2A2E-4895-9ECC-C8E2919B2E0A}" type="pres">
      <dgm:prSet presAssocID="{D3DFEAED-BB70-4BF6-9F8E-A29806808597}" presName="compNode" presStyleCnt="0"/>
      <dgm:spPr/>
    </dgm:pt>
    <dgm:pt modelId="{B531D9FD-1C77-4C70-8226-0C6614B82083}" type="pres">
      <dgm:prSet presAssocID="{D3DFEAED-BB70-4BF6-9F8E-A29806808597}" presName="iconBgRect" presStyleLbl="bgShp" presStyleIdx="0" presStyleCnt="4"/>
      <dgm:spPr/>
    </dgm:pt>
    <dgm:pt modelId="{F86BCAD1-318C-48C7-B1BD-50609136DAF7}" type="pres">
      <dgm:prSet presAssocID="{D3DFEAED-BB70-4BF6-9F8E-A2980680859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eelchair Access"/>
        </a:ext>
      </dgm:extLst>
    </dgm:pt>
    <dgm:pt modelId="{F7B4C696-01F2-4438-9F83-5CEEB33586A6}" type="pres">
      <dgm:prSet presAssocID="{D3DFEAED-BB70-4BF6-9F8E-A29806808597}" presName="spaceRect" presStyleCnt="0"/>
      <dgm:spPr/>
    </dgm:pt>
    <dgm:pt modelId="{681A2E82-04A9-4D32-BF3B-00EB2B20C497}" type="pres">
      <dgm:prSet presAssocID="{D3DFEAED-BB70-4BF6-9F8E-A29806808597}" presName="textRect" presStyleLbl="revTx" presStyleIdx="0" presStyleCnt="4">
        <dgm:presLayoutVars>
          <dgm:chMax val="1"/>
          <dgm:chPref val="1"/>
        </dgm:presLayoutVars>
      </dgm:prSet>
      <dgm:spPr/>
    </dgm:pt>
    <dgm:pt modelId="{1F2F3969-925C-476B-94D6-B612A9AA8093}" type="pres">
      <dgm:prSet presAssocID="{30D4A4BD-6167-42A3-85E1-24D0C7A644FA}" presName="sibTrans" presStyleLbl="sibTrans2D1" presStyleIdx="0" presStyleCnt="0"/>
      <dgm:spPr/>
    </dgm:pt>
    <dgm:pt modelId="{C7C338BA-4AA5-4162-BF88-6869870EF9E5}" type="pres">
      <dgm:prSet presAssocID="{8FC5084D-25C1-4D01-B6FC-CDE941569612}" presName="compNode" presStyleCnt="0"/>
      <dgm:spPr/>
    </dgm:pt>
    <dgm:pt modelId="{343A86CC-1DA3-4D51-8D4F-2EC97F652A08}" type="pres">
      <dgm:prSet presAssocID="{8FC5084D-25C1-4D01-B6FC-CDE941569612}" presName="iconBgRect" presStyleLbl="bgShp" presStyleIdx="1" presStyleCnt="4"/>
      <dgm:spPr/>
    </dgm:pt>
    <dgm:pt modelId="{1785D762-7F99-48D7-A27F-0C0CCB37E7F2}" type="pres">
      <dgm:prSet presAssocID="{8FC5084D-25C1-4D01-B6FC-CDE94156961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7516C9E-643B-49CA-AC86-3536CE7922B3}" type="pres">
      <dgm:prSet presAssocID="{8FC5084D-25C1-4D01-B6FC-CDE941569612}" presName="spaceRect" presStyleCnt="0"/>
      <dgm:spPr/>
    </dgm:pt>
    <dgm:pt modelId="{7B1AC27A-305A-4111-BAA5-5AB5AA72F861}" type="pres">
      <dgm:prSet presAssocID="{8FC5084D-25C1-4D01-B6FC-CDE941569612}" presName="textRect" presStyleLbl="revTx" presStyleIdx="1" presStyleCnt="4">
        <dgm:presLayoutVars>
          <dgm:chMax val="1"/>
          <dgm:chPref val="1"/>
        </dgm:presLayoutVars>
      </dgm:prSet>
      <dgm:spPr/>
    </dgm:pt>
    <dgm:pt modelId="{AAE250FF-9035-4EBE-8C2E-C80974BA018D}" type="pres">
      <dgm:prSet presAssocID="{A711B634-9F29-44C8-9773-4E667D72FA98}" presName="sibTrans" presStyleLbl="sibTrans2D1" presStyleIdx="0" presStyleCnt="0"/>
      <dgm:spPr/>
    </dgm:pt>
    <dgm:pt modelId="{D7151613-1E12-41AD-9AA4-39C3D82729F0}" type="pres">
      <dgm:prSet presAssocID="{889585A7-EECF-4F40-84B6-E36C9EB83431}" presName="compNode" presStyleCnt="0"/>
      <dgm:spPr/>
    </dgm:pt>
    <dgm:pt modelId="{80894513-98EE-49CF-BFD6-5150A212C469}" type="pres">
      <dgm:prSet presAssocID="{889585A7-EECF-4F40-84B6-E36C9EB83431}" presName="iconBgRect" presStyleLbl="bgShp" presStyleIdx="2" presStyleCnt="4"/>
      <dgm:spPr/>
    </dgm:pt>
    <dgm:pt modelId="{36B180CD-C077-4A58-A355-0997B68ECC8B}" type="pres">
      <dgm:prSet presAssocID="{889585A7-EECF-4F40-84B6-E36C9EB8343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5ED62726-4A6F-4053-AC72-009E49FED674}" type="pres">
      <dgm:prSet presAssocID="{889585A7-EECF-4F40-84B6-E36C9EB83431}" presName="spaceRect" presStyleCnt="0"/>
      <dgm:spPr/>
    </dgm:pt>
    <dgm:pt modelId="{1809F84F-30CA-48FE-86E8-5778E8E540C8}" type="pres">
      <dgm:prSet presAssocID="{889585A7-EECF-4F40-84B6-E36C9EB83431}" presName="textRect" presStyleLbl="revTx" presStyleIdx="2" presStyleCnt="4">
        <dgm:presLayoutVars>
          <dgm:chMax val="1"/>
          <dgm:chPref val="1"/>
        </dgm:presLayoutVars>
      </dgm:prSet>
      <dgm:spPr/>
    </dgm:pt>
    <dgm:pt modelId="{B3377C9F-34F9-47BB-9E63-5689C1AE038F}" type="pres">
      <dgm:prSet presAssocID="{29379DC3-D5F6-4308-B949-1A480F6A6601}" presName="sibTrans" presStyleLbl="sibTrans2D1" presStyleIdx="0" presStyleCnt="0"/>
      <dgm:spPr/>
    </dgm:pt>
    <dgm:pt modelId="{89F11139-CE24-424A-8734-F68DAF38402A}" type="pres">
      <dgm:prSet presAssocID="{861D1737-27FA-4069-90CD-0EB7AFCEA741}" presName="compNode" presStyleCnt="0"/>
      <dgm:spPr/>
    </dgm:pt>
    <dgm:pt modelId="{13FCEC1F-11EA-42C3-9A2F-90E2C6C65EF0}" type="pres">
      <dgm:prSet presAssocID="{861D1737-27FA-4069-90CD-0EB7AFCEA741}" presName="iconBgRect" presStyleLbl="bgShp" presStyleIdx="3" presStyleCnt="4"/>
      <dgm:spPr/>
    </dgm:pt>
    <dgm:pt modelId="{3D5D968C-D863-4BB4-BE37-4448A5929726}" type="pres">
      <dgm:prSet presAssocID="{861D1737-27FA-4069-90CD-0EB7AFCEA74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707427B-3AAC-40E9-9DDC-9D93F5B4C842}" type="pres">
      <dgm:prSet presAssocID="{861D1737-27FA-4069-90CD-0EB7AFCEA741}" presName="spaceRect" presStyleCnt="0"/>
      <dgm:spPr/>
    </dgm:pt>
    <dgm:pt modelId="{286D805C-2720-495C-A6DE-D5911C4AF6FF}" type="pres">
      <dgm:prSet presAssocID="{861D1737-27FA-4069-90CD-0EB7AFCEA74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F8F6516-3B83-4716-B93E-F88816EEBFDB}" type="presOf" srcId="{861D1737-27FA-4069-90CD-0EB7AFCEA741}" destId="{286D805C-2720-495C-A6DE-D5911C4AF6FF}" srcOrd="0" destOrd="0" presId="urn:microsoft.com/office/officeart/2018/2/layout/IconCircleList"/>
    <dgm:cxn modelId="{2045B21F-EA1B-4430-B592-E4F78E9709B3}" type="presOf" srcId="{8FC5084D-25C1-4D01-B6FC-CDE941569612}" destId="{7B1AC27A-305A-4111-BAA5-5AB5AA72F861}" srcOrd="0" destOrd="0" presId="urn:microsoft.com/office/officeart/2018/2/layout/IconCircleList"/>
    <dgm:cxn modelId="{E1186431-0092-4EB3-9CAE-69D07677DE6D}" type="presOf" srcId="{A53263A3-E645-4920-B4FB-8D25981DE1AF}" destId="{ACECB085-F509-4ABF-80C3-0F7F9AC65808}" srcOrd="0" destOrd="0" presId="urn:microsoft.com/office/officeart/2018/2/layout/IconCircleList"/>
    <dgm:cxn modelId="{0FEDA038-DF61-408D-94A8-B0E389E856B4}" type="presOf" srcId="{D3DFEAED-BB70-4BF6-9F8E-A29806808597}" destId="{681A2E82-04A9-4D32-BF3B-00EB2B20C497}" srcOrd="0" destOrd="0" presId="urn:microsoft.com/office/officeart/2018/2/layout/IconCircleList"/>
    <dgm:cxn modelId="{C3017E67-8B4A-4520-B67E-30BDF24E2C2E}" type="presOf" srcId="{30D4A4BD-6167-42A3-85E1-24D0C7A644FA}" destId="{1F2F3969-925C-476B-94D6-B612A9AA8093}" srcOrd="0" destOrd="0" presId="urn:microsoft.com/office/officeart/2018/2/layout/IconCircleList"/>
    <dgm:cxn modelId="{6FECCA49-09CD-480C-B479-BA3DDB508BB4}" type="presOf" srcId="{889585A7-EECF-4F40-84B6-E36C9EB83431}" destId="{1809F84F-30CA-48FE-86E8-5778E8E540C8}" srcOrd="0" destOrd="0" presId="urn:microsoft.com/office/officeart/2018/2/layout/IconCircleList"/>
    <dgm:cxn modelId="{5DA6056B-D564-470C-BF90-1346379472F1}" srcId="{A53263A3-E645-4920-B4FB-8D25981DE1AF}" destId="{8FC5084D-25C1-4D01-B6FC-CDE941569612}" srcOrd="1" destOrd="0" parTransId="{4EA5DBE5-7139-424A-9180-35717A14D849}" sibTransId="{A711B634-9F29-44C8-9773-4E667D72FA98}"/>
    <dgm:cxn modelId="{9A8AC072-E06F-49DC-A8B0-8FBD941941AF}" srcId="{A53263A3-E645-4920-B4FB-8D25981DE1AF}" destId="{D3DFEAED-BB70-4BF6-9F8E-A29806808597}" srcOrd="0" destOrd="0" parTransId="{8E39B46B-B1C9-4BCF-A774-A9E5F4621B59}" sibTransId="{30D4A4BD-6167-42A3-85E1-24D0C7A644FA}"/>
    <dgm:cxn modelId="{7D37D981-7F9B-45E5-B959-418BD2872751}" type="presOf" srcId="{29379DC3-D5F6-4308-B949-1A480F6A6601}" destId="{B3377C9F-34F9-47BB-9E63-5689C1AE038F}" srcOrd="0" destOrd="0" presId="urn:microsoft.com/office/officeart/2018/2/layout/IconCircleList"/>
    <dgm:cxn modelId="{7C3CBAC9-1ED3-4157-A51C-090A1B835624}" type="presOf" srcId="{A711B634-9F29-44C8-9773-4E667D72FA98}" destId="{AAE250FF-9035-4EBE-8C2E-C80974BA018D}" srcOrd="0" destOrd="0" presId="urn:microsoft.com/office/officeart/2018/2/layout/IconCircleList"/>
    <dgm:cxn modelId="{F89AFDE8-C25C-4A8B-A2C0-58291FE2135F}" srcId="{A53263A3-E645-4920-B4FB-8D25981DE1AF}" destId="{889585A7-EECF-4F40-84B6-E36C9EB83431}" srcOrd="2" destOrd="0" parTransId="{446EEC5F-6B04-4285-9489-3CE8868C27E4}" sibTransId="{29379DC3-D5F6-4308-B949-1A480F6A6601}"/>
    <dgm:cxn modelId="{1E3FE0F1-BF66-4ABC-B9D1-5851D8E00AF7}" srcId="{A53263A3-E645-4920-B4FB-8D25981DE1AF}" destId="{861D1737-27FA-4069-90CD-0EB7AFCEA741}" srcOrd="3" destOrd="0" parTransId="{B519BF0E-B419-4D5C-BEF6-178B9E14857E}" sibTransId="{9D9CB0BD-11D8-4B3E-A439-0E6AF22820BF}"/>
    <dgm:cxn modelId="{64C3D114-D4CA-410F-A662-D7222CFEB7EE}" type="presParOf" srcId="{ACECB085-F509-4ABF-80C3-0F7F9AC65808}" destId="{A7CA9D00-9858-4209-81ED-1ACD35ED3628}" srcOrd="0" destOrd="0" presId="urn:microsoft.com/office/officeart/2018/2/layout/IconCircleList"/>
    <dgm:cxn modelId="{11C21EF6-3DAA-43AF-AEEC-31798B3670EE}" type="presParOf" srcId="{A7CA9D00-9858-4209-81ED-1ACD35ED3628}" destId="{C5A65DFC-2A2E-4895-9ECC-C8E2919B2E0A}" srcOrd="0" destOrd="0" presId="urn:microsoft.com/office/officeart/2018/2/layout/IconCircleList"/>
    <dgm:cxn modelId="{2D735FC7-44D7-45DB-A630-252EF9EA66F3}" type="presParOf" srcId="{C5A65DFC-2A2E-4895-9ECC-C8E2919B2E0A}" destId="{B531D9FD-1C77-4C70-8226-0C6614B82083}" srcOrd="0" destOrd="0" presId="urn:microsoft.com/office/officeart/2018/2/layout/IconCircleList"/>
    <dgm:cxn modelId="{180F6C1E-680D-425A-8C50-D8B6DC60779B}" type="presParOf" srcId="{C5A65DFC-2A2E-4895-9ECC-C8E2919B2E0A}" destId="{F86BCAD1-318C-48C7-B1BD-50609136DAF7}" srcOrd="1" destOrd="0" presId="urn:microsoft.com/office/officeart/2018/2/layout/IconCircleList"/>
    <dgm:cxn modelId="{F53A2A8C-3B44-4201-A77C-80D1FDBB25F9}" type="presParOf" srcId="{C5A65DFC-2A2E-4895-9ECC-C8E2919B2E0A}" destId="{F7B4C696-01F2-4438-9F83-5CEEB33586A6}" srcOrd="2" destOrd="0" presId="urn:microsoft.com/office/officeart/2018/2/layout/IconCircleList"/>
    <dgm:cxn modelId="{2E67A451-31F6-4F92-B690-30BA922E9379}" type="presParOf" srcId="{C5A65DFC-2A2E-4895-9ECC-C8E2919B2E0A}" destId="{681A2E82-04A9-4D32-BF3B-00EB2B20C497}" srcOrd="3" destOrd="0" presId="urn:microsoft.com/office/officeart/2018/2/layout/IconCircleList"/>
    <dgm:cxn modelId="{316F1E15-1706-4E47-B26A-8C88B0693ED5}" type="presParOf" srcId="{A7CA9D00-9858-4209-81ED-1ACD35ED3628}" destId="{1F2F3969-925C-476B-94D6-B612A9AA8093}" srcOrd="1" destOrd="0" presId="urn:microsoft.com/office/officeart/2018/2/layout/IconCircleList"/>
    <dgm:cxn modelId="{ED033B25-46D5-4FE7-BC93-9143AECDCEAF}" type="presParOf" srcId="{A7CA9D00-9858-4209-81ED-1ACD35ED3628}" destId="{C7C338BA-4AA5-4162-BF88-6869870EF9E5}" srcOrd="2" destOrd="0" presId="urn:microsoft.com/office/officeart/2018/2/layout/IconCircleList"/>
    <dgm:cxn modelId="{9FB4C267-9160-4033-99DE-AA0967CDB996}" type="presParOf" srcId="{C7C338BA-4AA5-4162-BF88-6869870EF9E5}" destId="{343A86CC-1DA3-4D51-8D4F-2EC97F652A08}" srcOrd="0" destOrd="0" presId="urn:microsoft.com/office/officeart/2018/2/layout/IconCircleList"/>
    <dgm:cxn modelId="{F066F52D-1B0B-4BED-B8AC-B11A3353E038}" type="presParOf" srcId="{C7C338BA-4AA5-4162-BF88-6869870EF9E5}" destId="{1785D762-7F99-48D7-A27F-0C0CCB37E7F2}" srcOrd="1" destOrd="0" presId="urn:microsoft.com/office/officeart/2018/2/layout/IconCircleList"/>
    <dgm:cxn modelId="{5AE8D245-1B0C-45C5-90F6-238A22A425C4}" type="presParOf" srcId="{C7C338BA-4AA5-4162-BF88-6869870EF9E5}" destId="{07516C9E-643B-49CA-AC86-3536CE7922B3}" srcOrd="2" destOrd="0" presId="urn:microsoft.com/office/officeart/2018/2/layout/IconCircleList"/>
    <dgm:cxn modelId="{344CC4AD-B747-4C5A-BA3B-80670FA9867F}" type="presParOf" srcId="{C7C338BA-4AA5-4162-BF88-6869870EF9E5}" destId="{7B1AC27A-305A-4111-BAA5-5AB5AA72F861}" srcOrd="3" destOrd="0" presId="urn:microsoft.com/office/officeart/2018/2/layout/IconCircleList"/>
    <dgm:cxn modelId="{22228C22-E189-423A-B279-D5C2D39C002C}" type="presParOf" srcId="{A7CA9D00-9858-4209-81ED-1ACD35ED3628}" destId="{AAE250FF-9035-4EBE-8C2E-C80974BA018D}" srcOrd="3" destOrd="0" presId="urn:microsoft.com/office/officeart/2018/2/layout/IconCircleList"/>
    <dgm:cxn modelId="{8CF96FE9-A92C-4B47-9A60-79566F3B9014}" type="presParOf" srcId="{A7CA9D00-9858-4209-81ED-1ACD35ED3628}" destId="{D7151613-1E12-41AD-9AA4-39C3D82729F0}" srcOrd="4" destOrd="0" presId="urn:microsoft.com/office/officeart/2018/2/layout/IconCircleList"/>
    <dgm:cxn modelId="{9FAC2445-5172-4411-BC6A-71EBE85C164E}" type="presParOf" srcId="{D7151613-1E12-41AD-9AA4-39C3D82729F0}" destId="{80894513-98EE-49CF-BFD6-5150A212C469}" srcOrd="0" destOrd="0" presId="urn:microsoft.com/office/officeart/2018/2/layout/IconCircleList"/>
    <dgm:cxn modelId="{DA4FEDA4-E332-4F70-9E76-A29046E7D78F}" type="presParOf" srcId="{D7151613-1E12-41AD-9AA4-39C3D82729F0}" destId="{36B180CD-C077-4A58-A355-0997B68ECC8B}" srcOrd="1" destOrd="0" presId="urn:microsoft.com/office/officeart/2018/2/layout/IconCircleList"/>
    <dgm:cxn modelId="{18885710-EFBE-4D35-AEB1-8313B73AA8F1}" type="presParOf" srcId="{D7151613-1E12-41AD-9AA4-39C3D82729F0}" destId="{5ED62726-4A6F-4053-AC72-009E49FED674}" srcOrd="2" destOrd="0" presId="urn:microsoft.com/office/officeart/2018/2/layout/IconCircleList"/>
    <dgm:cxn modelId="{7F4BCEA0-AD84-42A3-B50F-0927E9988DF5}" type="presParOf" srcId="{D7151613-1E12-41AD-9AA4-39C3D82729F0}" destId="{1809F84F-30CA-48FE-86E8-5778E8E540C8}" srcOrd="3" destOrd="0" presId="urn:microsoft.com/office/officeart/2018/2/layout/IconCircleList"/>
    <dgm:cxn modelId="{BA8F2910-961E-455C-8DCB-9797BFA7F7E3}" type="presParOf" srcId="{A7CA9D00-9858-4209-81ED-1ACD35ED3628}" destId="{B3377C9F-34F9-47BB-9E63-5689C1AE038F}" srcOrd="5" destOrd="0" presId="urn:microsoft.com/office/officeart/2018/2/layout/IconCircleList"/>
    <dgm:cxn modelId="{12EC97F7-D22D-4351-8721-9714FDE00FF6}" type="presParOf" srcId="{A7CA9D00-9858-4209-81ED-1ACD35ED3628}" destId="{89F11139-CE24-424A-8734-F68DAF38402A}" srcOrd="6" destOrd="0" presId="urn:microsoft.com/office/officeart/2018/2/layout/IconCircleList"/>
    <dgm:cxn modelId="{B6C8F833-7CC7-4B41-BD5C-4F9325D614B7}" type="presParOf" srcId="{89F11139-CE24-424A-8734-F68DAF38402A}" destId="{13FCEC1F-11EA-42C3-9A2F-90E2C6C65EF0}" srcOrd="0" destOrd="0" presId="urn:microsoft.com/office/officeart/2018/2/layout/IconCircleList"/>
    <dgm:cxn modelId="{FDBE9A67-397A-4830-980C-8589561A8491}" type="presParOf" srcId="{89F11139-CE24-424A-8734-F68DAF38402A}" destId="{3D5D968C-D863-4BB4-BE37-4448A5929726}" srcOrd="1" destOrd="0" presId="urn:microsoft.com/office/officeart/2018/2/layout/IconCircleList"/>
    <dgm:cxn modelId="{CFA7A031-8CB3-4D4D-B453-F220A5E46DCA}" type="presParOf" srcId="{89F11139-CE24-424A-8734-F68DAF38402A}" destId="{A707427B-3AAC-40E9-9DDC-9D93F5B4C842}" srcOrd="2" destOrd="0" presId="urn:microsoft.com/office/officeart/2018/2/layout/IconCircleList"/>
    <dgm:cxn modelId="{44E6993C-CD2C-44BA-A967-1F28FEB79D65}" type="presParOf" srcId="{89F11139-CE24-424A-8734-F68DAF38402A}" destId="{286D805C-2720-495C-A6DE-D5911C4AF6F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1D9FD-1C77-4C70-8226-0C6614B82083}">
      <dsp:nvSpPr>
        <dsp:cNvPr id="0" name=""/>
        <dsp:cNvSpPr/>
      </dsp:nvSpPr>
      <dsp:spPr>
        <a:xfrm>
          <a:off x="276718" y="43630"/>
          <a:ext cx="1369144" cy="13691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BCAD1-318C-48C7-B1BD-50609136DAF7}">
      <dsp:nvSpPr>
        <dsp:cNvPr id="0" name=""/>
        <dsp:cNvSpPr/>
      </dsp:nvSpPr>
      <dsp:spPr>
        <a:xfrm>
          <a:off x="564238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A2E82-04A9-4D32-BF3B-00EB2B20C497}">
      <dsp:nvSpPr>
        <dsp:cNvPr id="0" name=""/>
        <dsp:cNvSpPr/>
      </dsp:nvSpPr>
      <dsp:spPr>
        <a:xfrm>
          <a:off x="193925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/>
            <a:t>Una spondilite anchilosante non trattata è SEMPRE causa di disabilità,</a:t>
          </a:r>
          <a:endParaRPr lang="en-US" sz="1900" kern="1200"/>
        </a:p>
      </dsp:txBody>
      <dsp:txXfrm>
        <a:off x="1939251" y="43630"/>
        <a:ext cx="3227270" cy="1369144"/>
      </dsp:txXfrm>
    </dsp:sp>
    <dsp:sp modelId="{343A86CC-1DA3-4D51-8D4F-2EC97F652A08}">
      <dsp:nvSpPr>
        <dsp:cNvPr id="0" name=""/>
        <dsp:cNvSpPr/>
      </dsp:nvSpPr>
      <dsp:spPr>
        <a:xfrm>
          <a:off x="5728848" y="43630"/>
          <a:ext cx="1369144" cy="13691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5D762-7F99-48D7-A27F-0C0CCB37E7F2}">
      <dsp:nvSpPr>
        <dsp:cNvPr id="0" name=""/>
        <dsp:cNvSpPr/>
      </dsp:nvSpPr>
      <dsp:spPr>
        <a:xfrm>
          <a:off x="6016369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AC27A-305A-4111-BAA5-5AB5AA72F861}">
      <dsp:nvSpPr>
        <dsp:cNvPr id="0" name=""/>
        <dsp:cNvSpPr/>
      </dsp:nvSpPr>
      <dsp:spPr>
        <a:xfrm>
          <a:off x="739138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/>
            <a:t>La diagnosi iniziale non è facile (sintomatologia aspecifica e ciclica),</a:t>
          </a:r>
          <a:endParaRPr lang="en-US" sz="1900" kern="1200"/>
        </a:p>
      </dsp:txBody>
      <dsp:txXfrm>
        <a:off x="7391381" y="43630"/>
        <a:ext cx="3227270" cy="1369144"/>
      </dsp:txXfrm>
    </dsp:sp>
    <dsp:sp modelId="{80894513-98EE-49CF-BFD6-5150A212C469}">
      <dsp:nvSpPr>
        <dsp:cNvPr id="0" name=""/>
        <dsp:cNvSpPr/>
      </dsp:nvSpPr>
      <dsp:spPr>
        <a:xfrm>
          <a:off x="276718" y="1991502"/>
          <a:ext cx="1369144" cy="13691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180CD-C077-4A58-A355-0997B68ECC8B}">
      <dsp:nvSpPr>
        <dsp:cNvPr id="0" name=""/>
        <dsp:cNvSpPr/>
      </dsp:nvSpPr>
      <dsp:spPr>
        <a:xfrm>
          <a:off x="564238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9F84F-30CA-48FE-86E8-5778E8E540C8}">
      <dsp:nvSpPr>
        <dsp:cNvPr id="0" name=""/>
        <dsp:cNvSpPr/>
      </dsp:nvSpPr>
      <dsp:spPr>
        <a:xfrm>
          <a:off x="193925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/>
            <a:t>In fase avanzata si riscontra la presenza dell’antigene HLA B27 e l’alterazione di VES e proteina C reattiva,</a:t>
          </a:r>
          <a:endParaRPr lang="en-US" sz="1900" kern="1200"/>
        </a:p>
      </dsp:txBody>
      <dsp:txXfrm>
        <a:off x="1939251" y="1991502"/>
        <a:ext cx="3227270" cy="1369144"/>
      </dsp:txXfrm>
    </dsp:sp>
    <dsp:sp modelId="{13FCEC1F-11EA-42C3-9A2F-90E2C6C65EF0}">
      <dsp:nvSpPr>
        <dsp:cNvPr id="0" name=""/>
        <dsp:cNvSpPr/>
      </dsp:nvSpPr>
      <dsp:spPr>
        <a:xfrm>
          <a:off x="5728848" y="1991502"/>
          <a:ext cx="1369144" cy="13691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D968C-D863-4BB4-BE37-4448A5929726}">
      <dsp:nvSpPr>
        <dsp:cNvPr id="0" name=""/>
        <dsp:cNvSpPr/>
      </dsp:nvSpPr>
      <dsp:spPr>
        <a:xfrm>
          <a:off x="6016369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D805C-2720-495C-A6DE-D5911C4AF6FF}">
      <dsp:nvSpPr>
        <dsp:cNvPr id="0" name=""/>
        <dsp:cNvSpPr/>
      </dsp:nvSpPr>
      <dsp:spPr>
        <a:xfrm>
          <a:off x="739138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0" i="0" kern="1200"/>
            <a:t>È fondamentale la diagnosi precoce per evitare danni irreversibili alle strutture anatomiche tramite RX.</a:t>
          </a:r>
          <a:endParaRPr lang="en-US" sz="1900" kern="1200"/>
        </a:p>
      </dsp:txBody>
      <dsp:txXfrm>
        <a:off x="7391381" y="1991502"/>
        <a:ext cx="3227270" cy="1369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9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80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15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49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62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51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66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18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1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17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94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93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56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86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59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31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ADED75-A7C2-4BDD-819D-519A3B07873F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9FADF-2F1A-40F1-BD97-934FAE7D86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937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2940115-E610-445C-963D-636235C0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3993725"/>
            <a:ext cx="6939722" cy="22689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COLONNA VERTEBRALE </a:t>
            </a:r>
          </a:p>
        </p:txBody>
      </p:sp>
      <p:pic>
        <p:nvPicPr>
          <p:cNvPr id="1026" name="Picture 2" descr="Risultati immagini per colonna vertebrale">
            <a:extLst>
              <a:ext uri="{FF2B5EF4-FFF2-40B4-BE49-F238E27FC236}">
                <a16:creationId xmlns:a16="http://schemas.microsoft.com/office/drawing/2014/main" id="{72DEACFC-9389-4F93-8124-98D59EC4B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r="14547" b="-1"/>
          <a:stretch/>
        </p:blipFill>
        <p:spPr bwMode="auto"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7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9F481E-5B31-4795-AF8A-0F099A4A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/>
              <a:t>SCOLIOSI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66B8D2-962E-4361-AA5F-A34A1A11D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700" dirty="0"/>
              <a:t>La scoliosi strutturata (DISMORFISMO) è un atteggiamento PERMANENTE di flessione laterale sul piano frontale, non riducibile (o solo parzialmente da supino) associata a rotazione dei corpi vertebrali.</a:t>
            </a:r>
          </a:p>
          <a:p>
            <a:pPr>
              <a:lnSpc>
                <a:spcPct val="90000"/>
              </a:lnSpc>
            </a:pPr>
            <a:r>
              <a:rPr lang="it-IT" sz="1700" dirty="0"/>
              <a:t>Presenta una o più curve sul piano frontale, rotazione sul piano orizzontale dei corpi vertebrali verso la convessità della curva e dei processi spinosi verso la concavità. </a:t>
            </a:r>
          </a:p>
          <a:p>
            <a:pPr>
              <a:lnSpc>
                <a:spcPct val="90000"/>
              </a:lnSpc>
            </a:pPr>
            <a:r>
              <a:rPr lang="it-IT" sz="1700" dirty="0"/>
              <a:t>L’atteggiamento scoliotico (PARAMORFISMO) è un deviazione della colonna che scompare da supino</a:t>
            </a:r>
          </a:p>
        </p:txBody>
      </p:sp>
      <p:pic>
        <p:nvPicPr>
          <p:cNvPr id="7170" name="Picture 2" descr="Risultati immagini per scoliosi">
            <a:extLst>
              <a:ext uri="{FF2B5EF4-FFF2-40B4-BE49-F238E27FC236}">
                <a16:creationId xmlns:a16="http://schemas.microsoft.com/office/drawing/2014/main" id="{50B2C7CA-4B1C-4D41-A4A6-FB4F4D63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085" y="2548281"/>
            <a:ext cx="4933288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6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32A6F5A-8AD7-4A1B-8DF6-C3F84BF9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5400" dirty="0"/>
              <a:t>DIAGNOSI DIFFERENZIALE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A090243-33E0-4AD7-B3A3-628F089B3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302" y="2060575"/>
            <a:ext cx="5021349" cy="4195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dirty="0"/>
              <a:t>ATTEGGIAMENTO SCOLIOTICO</a:t>
            </a:r>
          </a:p>
          <a:p>
            <a:r>
              <a:rPr lang="it-IT" sz="2400" dirty="0"/>
              <a:t>Assenza di rotazione dei corpi vertebrali</a:t>
            </a:r>
          </a:p>
          <a:p>
            <a:r>
              <a:rPr lang="it-IT" sz="2400" dirty="0"/>
              <a:t>Correggibile al bending test, alla flessione anteriore e in clinostatismo</a:t>
            </a:r>
          </a:p>
          <a:p>
            <a:r>
              <a:rPr lang="it-IT" sz="2400" dirty="0"/>
              <a:t>No deformazione di corpi e dischi vertebrali</a:t>
            </a:r>
          </a:p>
          <a:p>
            <a:r>
              <a:rPr lang="it-IT" sz="2400" dirty="0"/>
              <a:t>Regressione spontanea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563FF1-5689-4580-BA9C-3778CFE34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233901" cy="4200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/>
              <a:t>SCOLIOSI</a:t>
            </a:r>
          </a:p>
          <a:p>
            <a:r>
              <a:rPr lang="it-IT" sz="2400" dirty="0"/>
              <a:t>Rotazione dei corpi vertebrali</a:t>
            </a:r>
          </a:p>
          <a:p>
            <a:endParaRPr lang="it-IT" sz="2400" dirty="0"/>
          </a:p>
          <a:p>
            <a:r>
              <a:rPr lang="it-IT" sz="2400" dirty="0"/>
              <a:t>Parziale o nessuna correzione</a:t>
            </a:r>
          </a:p>
          <a:p>
            <a:endParaRPr lang="it-IT" sz="2400" dirty="0"/>
          </a:p>
          <a:p>
            <a:r>
              <a:rPr lang="it-IT" sz="2400" dirty="0"/>
              <a:t>Deformazione dei corpi vertebrali</a:t>
            </a:r>
          </a:p>
          <a:p>
            <a:r>
              <a:rPr lang="it-IT" sz="2400" dirty="0"/>
              <a:t>Evoluzione </a:t>
            </a:r>
          </a:p>
        </p:txBody>
      </p:sp>
    </p:spTree>
    <p:extLst>
      <p:ext uri="{BB962C8B-B14F-4D97-AF65-F5344CB8AC3E}">
        <p14:creationId xmlns:p14="http://schemas.microsoft.com/office/powerpoint/2010/main" val="263298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isultati immagini per scoliosi e atteggiamento scoliotico">
            <a:extLst>
              <a:ext uri="{FF2B5EF4-FFF2-40B4-BE49-F238E27FC236}">
                <a16:creationId xmlns:a16="http://schemas.microsoft.com/office/drawing/2014/main" id="{F50F41BE-3C6A-4CF1-BE35-D9751F60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829994"/>
            <a:ext cx="8862645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1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64B9EC-62A0-4F08-A930-0A7C2C56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CLASSIFICAZIONE DELLE SCOLIOSI NON STRUTTURALI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720511-5B93-462E-B636-FFDDA57A0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3600" dirty="0"/>
              <a:t>SCOLIOSI POSTURALI</a:t>
            </a:r>
          </a:p>
          <a:p>
            <a:endParaRPr lang="it-IT" sz="3600" dirty="0"/>
          </a:p>
          <a:p>
            <a:r>
              <a:rPr lang="it-IT" sz="3600" dirty="0"/>
              <a:t>SCOLIOSI COMPENSATORIE</a:t>
            </a:r>
          </a:p>
          <a:p>
            <a:endParaRPr lang="it-IT" sz="3600" dirty="0"/>
          </a:p>
          <a:p>
            <a:r>
              <a:rPr lang="it-IT" sz="3600" dirty="0"/>
              <a:t>SCOLIOSI STATICHE</a:t>
            </a:r>
          </a:p>
          <a:p>
            <a:endParaRPr lang="it-IT" sz="3600" dirty="0"/>
          </a:p>
          <a:p>
            <a:r>
              <a:rPr lang="it-IT" sz="3600" dirty="0"/>
              <a:t>SCOLIOSI INFIAMMATORIE</a:t>
            </a:r>
          </a:p>
        </p:txBody>
      </p:sp>
    </p:spTree>
    <p:extLst>
      <p:ext uri="{BB962C8B-B14F-4D97-AF65-F5344CB8AC3E}">
        <p14:creationId xmlns:p14="http://schemas.microsoft.com/office/powerpoint/2010/main" val="134403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0BF1705-1B5D-423A-83AE-9FE076BE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sz="2900">
                <a:solidFill>
                  <a:srgbClr val="FFFFFF"/>
                </a:solidFill>
              </a:rPr>
              <a:t>EZIOPATOGENESI DELLE SCOLIOSI NON STRUTTURALI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2D1A3C-0080-4FB1-8324-37DDB35D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/>
              <a:t>DA CAUSE SUPERIORI (testa, collo, cingolo scapolare)</a:t>
            </a:r>
          </a:p>
          <a:p>
            <a:pPr marL="0" indent="0">
              <a:buNone/>
            </a:pPr>
            <a:endParaRPr lang="it-IT"/>
          </a:p>
          <a:p>
            <a:r>
              <a:rPr lang="it-IT"/>
              <a:t>DA CAUSE INTERMEDIE ( conseguenti a paralisi dei muscoli del tronco, a contratture muscolari, a tumori)</a:t>
            </a:r>
          </a:p>
          <a:p>
            <a:endParaRPr lang="it-IT"/>
          </a:p>
          <a:p>
            <a:r>
              <a:rPr lang="it-IT"/>
              <a:t>DA CAUSE INFERIORI (da dismetria degli arti inferiori, da obliquità pelvica per un viziato atteggiamento dell’anca).</a:t>
            </a:r>
          </a:p>
        </p:txBody>
      </p:sp>
    </p:spTree>
    <p:extLst>
      <p:ext uri="{BB962C8B-B14F-4D97-AF65-F5344CB8AC3E}">
        <p14:creationId xmlns:p14="http://schemas.microsoft.com/office/powerpoint/2010/main" val="1241719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ultati immagini per scoliosi">
            <a:extLst>
              <a:ext uri="{FF2B5EF4-FFF2-40B4-BE49-F238E27FC236}">
                <a16:creationId xmlns:a16="http://schemas.microsoft.com/office/drawing/2014/main" id="{E46CD368-B54D-4BB3-9C4D-628906A2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517" y="321734"/>
            <a:ext cx="4478134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isultati immagini per scoliosi">
            <a:extLst>
              <a:ext uri="{FF2B5EF4-FFF2-40B4-BE49-F238E27FC236}">
                <a16:creationId xmlns:a16="http://schemas.microsoft.com/office/drawing/2014/main" id="{ADC226C3-27D9-4C77-B432-63DED88A7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292" y="3631096"/>
            <a:ext cx="4702581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isultati immagini per scoliosi">
            <a:extLst>
              <a:ext uri="{FF2B5EF4-FFF2-40B4-BE49-F238E27FC236}">
                <a16:creationId xmlns:a16="http://schemas.microsoft.com/office/drawing/2014/main" id="{3982BEDD-7183-4BFE-B0AF-193D4FEB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1183827"/>
            <a:ext cx="5426764" cy="434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5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B6ED48C-C254-4572-8A3D-334A7F86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225082"/>
            <a:ext cx="10515600" cy="70337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E331A48-A2C6-42E3-9FB6-520A9793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153542"/>
            <a:ext cx="11283462" cy="5233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Le SCOLIOSI NON STRUTTURALI sono caratterizzate da:</a:t>
            </a:r>
          </a:p>
          <a:p>
            <a:r>
              <a:rPr lang="it-IT" sz="3200" dirty="0"/>
              <a:t>Curve ad ampio raggio</a:t>
            </a:r>
          </a:p>
          <a:p>
            <a:r>
              <a:rPr lang="it-IT" sz="3200" dirty="0"/>
              <a:t>Asimmetria spalle e triangoli della taglia</a:t>
            </a:r>
          </a:p>
          <a:p>
            <a:r>
              <a:rPr lang="it-IT" sz="3200" dirty="0"/>
              <a:t>Frequenti in età scolare</a:t>
            </a:r>
          </a:p>
          <a:p>
            <a:r>
              <a:rPr lang="it-IT" sz="3200" dirty="0"/>
              <a:t>Habitus astenico</a:t>
            </a:r>
          </a:p>
          <a:p>
            <a:r>
              <a:rPr lang="it-IT" sz="3200" dirty="0" err="1"/>
              <a:t>Cifo</a:t>
            </a:r>
            <a:r>
              <a:rPr lang="it-IT" sz="3200" dirty="0"/>
              <a:t>-lordosi</a:t>
            </a:r>
          </a:p>
          <a:p>
            <a:r>
              <a:rPr lang="it-IT" sz="3200" dirty="0"/>
              <a:t>Ginocchia valghe</a:t>
            </a:r>
          </a:p>
          <a:p>
            <a:r>
              <a:rPr lang="it-IT" sz="3200" dirty="0"/>
              <a:t>Piede piatto. </a:t>
            </a:r>
          </a:p>
        </p:txBody>
      </p:sp>
    </p:spTree>
    <p:extLst>
      <p:ext uri="{BB962C8B-B14F-4D97-AF65-F5344CB8AC3E}">
        <p14:creationId xmlns:p14="http://schemas.microsoft.com/office/powerpoint/2010/main" val="6862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A1AE48-1701-4296-ACCF-52D3143F9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464234"/>
            <a:ext cx="11002108" cy="60743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SCOLIOSI POSTURALI</a:t>
            </a:r>
          </a:p>
          <a:p>
            <a:r>
              <a:rPr lang="it-IT" sz="2400" dirty="0"/>
              <a:t>Completamente correggibili in massima flessione, clinostatismo e trazione.</a:t>
            </a:r>
          </a:p>
          <a:p>
            <a:r>
              <a:rPr lang="it-IT" sz="2400" dirty="0"/>
              <a:t>Clinicamente e radiograficamente non si riscontrano alterazioni strutturali  e rotazioni dei corpi vertebrali.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sz="3200" dirty="0"/>
              <a:t>SCOLIOSI NON STRUTTURALI SENZA CAUSA APPARENTE</a:t>
            </a:r>
          </a:p>
          <a:p>
            <a:r>
              <a:rPr lang="it-IT" sz="2400" dirty="0"/>
              <a:t>Frequenti in età scolare,</a:t>
            </a:r>
          </a:p>
          <a:p>
            <a:r>
              <a:rPr lang="it-IT" sz="2400" dirty="0"/>
              <a:t>Deviazione ad ampio raggio che si accompagna ad «habitus astenico».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sz="2400" dirty="0"/>
              <a:t>ENTRAMBE NON SONO VERE E PROPRIE SCOLIOSI POICHE’ LE DEVIAZIONI DELLA COLONNA VERTEBRALE SONO EVIDENZIABILI SOLO SUL PIANO FRONTALE.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3712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4F5E75-8157-4318-B45D-E2B6727E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chemeClr val="tx1"/>
                </a:solidFill>
              </a:rPr>
              <a:t>SCOLIOSI STRUTTURATE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2C56CA51-DCD0-455A-8E77-FD629F958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64" y="1645920"/>
            <a:ext cx="6294448" cy="4470821"/>
          </a:xfrm>
        </p:spPr>
        <p:txBody>
          <a:bodyPr>
            <a:normAutofit/>
          </a:bodyPr>
          <a:lstStyle/>
          <a:p>
            <a:r>
              <a:rPr lang="it-IT"/>
              <a:t>PRESENZA DI COMPONENTE ROTATORIA VERTEBRALE E COSTALE PERSISTENTE,</a:t>
            </a:r>
          </a:p>
          <a:p>
            <a:r>
              <a:rPr lang="it-IT"/>
              <a:t>PRESENZA DI CURVE DI COMPENSO (per consentire alla testa di riportarsi sulla verticale del bacino),</a:t>
            </a:r>
          </a:p>
          <a:p>
            <a:r>
              <a:rPr lang="it-IT"/>
              <a:t>PRESENZA DI SBANDAMENTO DEL BACINO,</a:t>
            </a:r>
          </a:p>
          <a:p>
            <a:r>
              <a:rPr lang="it-IT"/>
              <a:t>RADIOGRAFICAMENTE SI NOTA UNA ROTAZIONE DEI CORPI VERTEBRALI VERSO LA CONVESSITA’ E LE APOFISI SPINOSE VERSO LA CONCAVITA’.</a:t>
            </a:r>
          </a:p>
          <a:p>
            <a:r>
              <a:rPr lang="it-IT"/>
              <a:t>7 VOLTE PIU’ FREQUENTE NELLE FEMMINE,</a:t>
            </a:r>
          </a:p>
          <a:p>
            <a:r>
              <a:rPr lang="it-IT"/>
              <a:t>LE CURVE RAGGIUNGONO E SUPERANO I 30°.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423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7B6C03-F6A7-4D81-B06D-A04A9570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SCOLIOSI CONGENITE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CFA9E2-C667-4C79-BEB8-A02C9BCC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/>
              <a:t>Spesso sono CIFOSCOLIOSI,</a:t>
            </a:r>
          </a:p>
          <a:p>
            <a:pPr>
              <a:lnSpc>
                <a:spcPct val="90000"/>
              </a:lnSpc>
            </a:pPr>
            <a:r>
              <a:rPr lang="it-IT"/>
              <a:t>Il numero delle vertebre che forma la curva è basso,</a:t>
            </a:r>
          </a:p>
          <a:p>
            <a:pPr>
              <a:lnSpc>
                <a:spcPct val="90000"/>
              </a:lnSpc>
            </a:pPr>
            <a:r>
              <a:rPr lang="it-IT"/>
              <a:t>La curva nasce strutturata (rigidità),</a:t>
            </a:r>
          </a:p>
          <a:p>
            <a:pPr>
              <a:lnSpc>
                <a:spcPct val="90000"/>
              </a:lnSpc>
            </a:pPr>
            <a:r>
              <a:rPr lang="it-IT"/>
              <a:t>Aggravamento lento, graduale ed imprevedibile,</a:t>
            </a:r>
          </a:p>
          <a:p>
            <a:pPr>
              <a:lnSpc>
                <a:spcPct val="90000"/>
              </a:lnSpc>
            </a:pPr>
            <a:r>
              <a:rPr lang="it-IT"/>
              <a:t>Spesso ci sono lesioni neurologiche associate,</a:t>
            </a:r>
          </a:p>
          <a:p>
            <a:pPr>
              <a:lnSpc>
                <a:spcPct val="90000"/>
              </a:lnSpc>
            </a:pPr>
            <a:r>
              <a:rPr lang="it-IT"/>
              <a:t>Possono essere dovute a : DIFETTO DI FORMAZIONE VERTEBRALE, DIFETTO DI SEGMENTAZIONE VERTEBRALE, DIFETTO DI SALDATURA VERTEBRALE, FUSIONE COSTALE O FORME MISTE.</a:t>
            </a:r>
          </a:p>
        </p:txBody>
      </p:sp>
    </p:spTree>
    <p:extLst>
      <p:ext uri="{BB962C8B-B14F-4D97-AF65-F5344CB8AC3E}">
        <p14:creationId xmlns:p14="http://schemas.microsoft.com/office/powerpoint/2010/main" val="4269812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4171A0C-99A8-498E-9F1F-86C734DB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DE38D45-2F9F-42F9-9264-73A5D28B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ANATOMIA DELLA COLONNA VERTEBRALE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7AC514B8-E062-4EB1-AFCD-0552E2D68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999" y="690880"/>
            <a:ext cx="4947854" cy="5557519"/>
          </a:xfrm>
        </p:spPr>
        <p:txBody>
          <a:bodyPr anchor="ctr">
            <a:normAutofit/>
          </a:bodyPr>
          <a:lstStyle/>
          <a:p>
            <a:r>
              <a:rPr lang="it-IT"/>
              <a:t>33-34 vertebre : 7 cervicali, 12 dorsali o toraciche, 5 lombari, 5 sacrali, 4-5 coccigee.</a:t>
            </a:r>
          </a:p>
          <a:p>
            <a:r>
              <a:rPr lang="it-IT"/>
              <a:t>Funzione di MOVIMENTO e di SOSTEGNO per il tronco, di PROTEZIONE per il midollo spinale.</a:t>
            </a:r>
          </a:p>
          <a:p>
            <a:r>
              <a:rPr lang="it-IT"/>
              <a:t>Il DISCO INTERVERTEBRALE (nucleo polposo + anello fibroso) è presente tra i corpi vertebrali come ammortizzatore naturale del rachide.</a:t>
            </a:r>
          </a:p>
        </p:txBody>
      </p:sp>
    </p:spTree>
    <p:extLst>
      <p:ext uri="{BB962C8B-B14F-4D97-AF65-F5344CB8AC3E}">
        <p14:creationId xmlns:p14="http://schemas.microsoft.com/office/powerpoint/2010/main" val="2610715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B63081-750C-4946-811D-87CF38CC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SCOLIOSI CONGENITE</a:t>
            </a:r>
            <a:br>
              <a:rPr lang="it-IT">
                <a:solidFill>
                  <a:srgbClr val="FFFFFF"/>
                </a:solidFill>
              </a:rPr>
            </a:br>
            <a:r>
              <a:rPr lang="it-IT">
                <a:solidFill>
                  <a:srgbClr val="FFFFFF"/>
                </a:solidFill>
              </a:rPr>
              <a:t>EVOLUZIONE E PROGNOSI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738077-0DA9-4718-AB4A-75DA8105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/>
              <a:t>NEL 25% NON TENDE AD EVOLVERE,</a:t>
            </a:r>
          </a:p>
          <a:p>
            <a:pPr>
              <a:lnSpc>
                <a:spcPct val="90000"/>
              </a:lnSpc>
            </a:pPr>
            <a:r>
              <a:rPr lang="it-IT"/>
              <a:t>NEL 25% EVOLVE LIEVEMENTE (5-30°),</a:t>
            </a:r>
          </a:p>
          <a:p>
            <a:pPr>
              <a:lnSpc>
                <a:spcPct val="90000"/>
              </a:lnSpc>
            </a:pPr>
            <a:r>
              <a:rPr lang="it-IT"/>
              <a:t>NEL 50% EVOLVE IN MODO GRAVE.</a:t>
            </a:r>
          </a:p>
          <a:p>
            <a:pPr>
              <a:lnSpc>
                <a:spcPct val="90000"/>
              </a:lnSpc>
            </a:pPr>
            <a:r>
              <a:rPr lang="it-IT"/>
              <a:t>BISOGNA CONSIDERARE L’ETA’ DI COMPARSA E LA SEDE E MORFOLOGIA DELLA CURVA, L’ETA’ OSSEA FISIOLOGICA DEL SOGGETTO (FINITO L’ACCRESCIMENTO FINISCE L’EVOLUZIONE ATTIVA DELLA CURVA), IL VALORE ANGOLARE DELLA CURVA (METODO DI COBB).</a:t>
            </a:r>
          </a:p>
          <a:p>
            <a:pPr>
              <a:lnSpc>
                <a:spcPct val="90000"/>
              </a:lnSpc>
            </a:pPr>
            <a:r>
              <a:rPr lang="it-IT"/>
              <a:t>LA DEFORMITA’ ESTETICA VARIA A SECONDA DELL CURVA (PIU’ GRAVE TORACICA E TORACO-LOMBARE).</a:t>
            </a:r>
          </a:p>
        </p:txBody>
      </p:sp>
    </p:spTree>
    <p:extLst>
      <p:ext uri="{BB962C8B-B14F-4D97-AF65-F5344CB8AC3E}">
        <p14:creationId xmlns:p14="http://schemas.microsoft.com/office/powerpoint/2010/main" val="3212103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D085CE-028B-47EC-9EEE-64F9934C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1645920"/>
            <a:ext cx="3522879" cy="447082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ESAME CLINICO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1764F0-9375-46D6-8535-5D3FE8ABD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143000"/>
            <a:ext cx="6269434" cy="5300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IL SOGGETTO VIENE VALUTATO IN STAZIONE ERETTA E POI CON IL TRONCO IN FLESSIONE ANTERIORE.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IN STAZIONE ERETTA : di fronte e posteriormente si valuta un eventuale disassamento, l’asimmetria dei triangoli della taglia, l’asimmetria delle spalle, l’obliquità del bacino.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IN FLESSIONE ANTERIORE (80-90° con i piedi allineati, le ginocchi estese e le braccia rilassate) si ricerca la presenza del GIBBO.</a:t>
            </a:r>
          </a:p>
        </p:txBody>
      </p:sp>
    </p:spTree>
    <p:extLst>
      <p:ext uri="{BB962C8B-B14F-4D97-AF65-F5344CB8AC3E}">
        <p14:creationId xmlns:p14="http://schemas.microsoft.com/office/powerpoint/2010/main" val="914057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Risultati immagini per scoliosi valutazione posturale">
            <a:extLst>
              <a:ext uri="{FF2B5EF4-FFF2-40B4-BE49-F238E27FC236}">
                <a16:creationId xmlns:a16="http://schemas.microsoft.com/office/drawing/2014/main" id="{89D1C4E9-B5C9-4A21-B98E-81641DA7F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 r="2" b="11285"/>
          <a:stretch/>
        </p:blipFill>
        <p:spPr bwMode="auto">
          <a:xfrm>
            <a:off x="321730" y="321732"/>
            <a:ext cx="5728548" cy="30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isultati immagini per scoliosi valutazione posturale">
            <a:extLst>
              <a:ext uri="{FF2B5EF4-FFF2-40B4-BE49-F238E27FC236}">
                <a16:creationId xmlns:a16="http://schemas.microsoft.com/office/drawing/2014/main" id="{FC7E14F5-529A-4803-AAFD-3F7E370409A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35975"/>
          <a:stretch/>
        </p:blipFill>
        <p:spPr bwMode="auto">
          <a:xfrm>
            <a:off x="0" y="3489325"/>
            <a:ext cx="5727700" cy="30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isultati immagini per scoliosi valutazione posturale">
            <a:extLst>
              <a:ext uri="{FF2B5EF4-FFF2-40B4-BE49-F238E27FC236}">
                <a16:creationId xmlns:a16="http://schemas.microsoft.com/office/drawing/2014/main" id="{072A83B5-10D5-4088-B42C-9CD09AAC0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0" r="14545" b="1"/>
          <a:stretch/>
        </p:blipFill>
        <p:spPr bwMode="auto">
          <a:xfrm>
            <a:off x="6141723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8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242B271-0419-49A0-B2BC-169AC042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CON I DATI DELL’ESAME OBIETTIVO SI DEFINISCE LA DIAGNOSI: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F4AA80-CA65-42DB-97E3-AD887C360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/>
              <a:t>Se NON è presente il GIBBO, consideriamo la scoliosi non strutturata;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Se è presente il GIBBO parliamo di scoliosi strutturata e sono necessari controlli periodici.</a:t>
            </a:r>
          </a:p>
        </p:txBody>
      </p:sp>
    </p:spTree>
    <p:extLst>
      <p:ext uri="{BB962C8B-B14F-4D97-AF65-F5344CB8AC3E}">
        <p14:creationId xmlns:p14="http://schemas.microsoft.com/office/powerpoint/2010/main" val="4282415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ED2032-53AD-4980-BD8F-0FB31273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/>
              <a:t>VALUTAZIONE RADIOGRAFICA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2838C2-D573-454C-8EC7-4F8C17C3D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7153602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TELERADIOGRAFIA : radiografia eseguita in proiezione frontale (AP) e laterale con il soggetto in stazione eretta a piedi leggermente distanziati. Se ne esegue una ogni 3-4 mesi a seconda della gravità, per valutare le curve  fisiologiche e l’antiversione o retroversione del bacino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266" name="Picture 2" descr="Risultati immagini per scoliosi radiografia">
            <a:extLst>
              <a:ext uri="{FF2B5EF4-FFF2-40B4-BE49-F238E27FC236}">
                <a16:creationId xmlns:a16="http://schemas.microsoft.com/office/drawing/2014/main" id="{6D870C51-E5DE-4CCF-9946-B84C0C514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0493" y="2548281"/>
            <a:ext cx="2732428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71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3533D4-27C4-400C-9B48-5DF6C32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sz="3600">
                <a:solidFill>
                  <a:srgbClr val="FFFFFF"/>
                </a:solidFill>
              </a:rPr>
              <a:t>MISURAZIONE DELL’ANGOLO DI COBB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133EB0-E338-4083-9278-4090A4B4D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Si tracciano le linee tangenti la base superiore del corpo della prima e dell’ultima vertebra di ciascuna curva e con un goniometro si misura il valore in gradi.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Gli elementi che indicano la gravità della curva scoliotica sono la presenza di ROTAZIONE  in una o più vertebre e la maggior apertura delle coste nel lato dove è presente il gibbo.</a:t>
            </a:r>
          </a:p>
        </p:txBody>
      </p:sp>
    </p:spTree>
    <p:extLst>
      <p:ext uri="{BB962C8B-B14F-4D97-AF65-F5344CB8AC3E}">
        <p14:creationId xmlns:p14="http://schemas.microsoft.com/office/powerpoint/2010/main" val="220548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Risultati immagini per scoliosi angolo di cobb">
            <a:extLst>
              <a:ext uri="{FF2B5EF4-FFF2-40B4-BE49-F238E27FC236}">
                <a16:creationId xmlns:a16="http://schemas.microsoft.com/office/drawing/2014/main" id="{43CBB6E4-2B2A-43C4-84AC-5562BAD8222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6844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6A5BEF5-ECFC-438F-80D4-12FB47E7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/>
              <a:t>TRATTAMENTO DELLA SCOLIOSI EVOLUTIVA</a:t>
            </a:r>
          </a:p>
        </p:txBody>
      </p:sp>
    </p:spTree>
    <p:extLst>
      <p:ext uri="{BB962C8B-B14F-4D97-AF65-F5344CB8AC3E}">
        <p14:creationId xmlns:p14="http://schemas.microsoft.com/office/powerpoint/2010/main" val="2252152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70C39D-8586-40A2-9217-9DE21337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602"/>
            <a:ext cx="10515600" cy="553752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4000" dirty="0"/>
              <a:t>Il trattamento </a:t>
            </a:r>
            <a:r>
              <a:rPr lang="it-IT" sz="4000" dirty="0" err="1"/>
              <a:t>ortesico</a:t>
            </a:r>
            <a:r>
              <a:rPr lang="it-IT" sz="4000" dirty="0"/>
              <a:t> (busti e/o corsetti) non agisce sulle cause della deformità, ma sugli effetti. Scopo del trattamento è impedire la progressione della deformità e ottenere un miglioramento posturale ed estetico, stabilizzando le curve entro limiti accettabili. Accertata l’</a:t>
            </a:r>
            <a:r>
              <a:rPr lang="it-IT" sz="4000" dirty="0" err="1"/>
              <a:t>evolutività</a:t>
            </a:r>
            <a:r>
              <a:rPr lang="it-IT" sz="4000" dirty="0"/>
              <a:t>, il trattamento </a:t>
            </a:r>
            <a:r>
              <a:rPr lang="it-IT" sz="4000" dirty="0" err="1"/>
              <a:t>ortesico</a:t>
            </a:r>
            <a:r>
              <a:rPr lang="it-IT" sz="4000" dirty="0"/>
              <a:t> deve essere iniziato il più precocemente possibile e prolungato durante l’accrescimento.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954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36A3A1-47CE-4F3A-AC5B-208BF55BB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81" y="688683"/>
            <a:ext cx="10500360" cy="616931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4000"/>
              <a:t>Il trattamento con corsetti ortopedici va attuato fino al termine della maturazione ossea senza soluzione di continuità. </a:t>
            </a:r>
          </a:p>
          <a:p>
            <a:pPr marL="0" indent="0" algn="ctr">
              <a:buNone/>
            </a:pPr>
            <a:r>
              <a:rPr lang="it-IT" sz="4000"/>
              <a:t>Se il gesso o il corsetto sono vissuti in maniera statica SENZA ESEGUIRE CON LA MUSCOLATURA DEL TRONCO ESERCIZI SPECIFICI, la colonna vertebrale perde stabilità e correzione. Quando il tutore viene tolto, a causa dell’ipotrofia muscolare provocata dalla costrizione del corsetto e dalla mancanza di stimolazioni, si perde in parte o in toto la correzione.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85091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colonna vertebrale">
            <a:extLst>
              <a:ext uri="{FF2B5EF4-FFF2-40B4-BE49-F238E27FC236}">
                <a16:creationId xmlns:a16="http://schemas.microsoft.com/office/drawing/2014/main" id="{C25A7DD6-21B4-4605-9733-9AFA270365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4" y="815992"/>
            <a:ext cx="6270662" cy="52255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25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Risultati immagini per corsetti per scoliosi">
            <a:extLst>
              <a:ext uri="{FF2B5EF4-FFF2-40B4-BE49-F238E27FC236}">
                <a16:creationId xmlns:a16="http://schemas.microsoft.com/office/drawing/2014/main" id="{9D272AFB-D85F-4848-9536-7F423AE45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r="9506" b="-2"/>
          <a:stretch/>
        </p:blipFill>
        <p:spPr bwMode="auto">
          <a:xfrm>
            <a:off x="1445638" y="321734"/>
            <a:ext cx="3449891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isultati immagini per corsetti per scoliosi">
            <a:extLst>
              <a:ext uri="{FF2B5EF4-FFF2-40B4-BE49-F238E27FC236}">
                <a16:creationId xmlns:a16="http://schemas.microsoft.com/office/drawing/2014/main" id="{5854B041-34B0-47A0-A532-2E4BBB13D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1" b="10520"/>
          <a:stretch/>
        </p:blipFill>
        <p:spPr bwMode="auto">
          <a:xfrm>
            <a:off x="7149542" y="321734"/>
            <a:ext cx="3429579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isultati immagini per corsetti per scoliosi">
            <a:extLst>
              <a:ext uri="{FF2B5EF4-FFF2-40B4-BE49-F238E27FC236}">
                <a16:creationId xmlns:a16="http://schemas.microsoft.com/office/drawing/2014/main" id="{CE8B86AB-3FA6-474A-8DAB-C004DE35D8D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45058" b="-2"/>
          <a:stretch/>
        </p:blipFill>
        <p:spPr bwMode="auto">
          <a:xfrm>
            <a:off x="0" y="3630613"/>
            <a:ext cx="3262313" cy="27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isultati immagini per corsetti per scoliosi">
            <a:extLst>
              <a:ext uri="{FF2B5EF4-FFF2-40B4-BE49-F238E27FC236}">
                <a16:creationId xmlns:a16="http://schemas.microsoft.com/office/drawing/2014/main" id="{1F537BD5-4DB3-4F22-89AF-ADA597144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" r="-1" b="22216"/>
          <a:stretch/>
        </p:blipFill>
        <p:spPr bwMode="auto">
          <a:xfrm>
            <a:off x="7229444" y="3631096"/>
            <a:ext cx="3269775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704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Risultati immagini per scoliosi intervento chirurgico">
            <a:extLst>
              <a:ext uri="{FF2B5EF4-FFF2-40B4-BE49-F238E27FC236}">
                <a16:creationId xmlns:a16="http://schemas.microsoft.com/office/drawing/2014/main" id="{B1864DEA-E7D5-4EB5-8815-1D1050DC6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686" y="1645920"/>
            <a:ext cx="4833879" cy="40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Risultati immagini per scoliosi intervento chirurgico">
            <a:extLst>
              <a:ext uri="{FF2B5EF4-FFF2-40B4-BE49-F238E27FC236}">
                <a16:creationId xmlns:a16="http://schemas.microsoft.com/office/drawing/2014/main" id="{F59D1C22-5A1E-45B9-B386-DCA774EFF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434" y="1645920"/>
            <a:ext cx="4683823" cy="40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32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FB735C-93B6-4681-8A45-8BAE8A50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sz="33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COMPLICAZIONI DEL TRATTAMENTO ORTETICO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118E3A-8C9F-4482-875D-665E8552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it-IT"/>
              <a:t>Intolleranza cutanea al materiale</a:t>
            </a:r>
          </a:p>
          <a:p>
            <a:r>
              <a:rPr lang="it-IT"/>
              <a:t>Alterazioni mandibolari (prognatismo) dovute all’appoggio mentoniero sottomandibolare</a:t>
            </a:r>
          </a:p>
          <a:p>
            <a:r>
              <a:rPr lang="it-IT"/>
              <a:t>Nevralgie radicolari in L3</a:t>
            </a:r>
          </a:p>
          <a:p>
            <a:r>
              <a:rPr lang="it-IT"/>
              <a:t>Turbe psicologiche</a:t>
            </a:r>
          </a:p>
        </p:txBody>
      </p:sp>
    </p:spTree>
    <p:extLst>
      <p:ext uri="{BB962C8B-B14F-4D97-AF65-F5344CB8AC3E}">
        <p14:creationId xmlns:p14="http://schemas.microsoft.com/office/powerpoint/2010/main" val="292590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07FE1B3-B6A0-4D20-93F4-EFD36838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DORSO CURVO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A74BDF-9AA2-4B32-9430-7ABC1EF16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/>
              <a:t> Quadro clinico caratterizzato da AUMENTATA CIFOSI con </a:t>
            </a:r>
            <a:r>
              <a:rPr lang="it-IT" err="1"/>
              <a:t>iperlordosi</a:t>
            </a:r>
            <a:r>
              <a:rPr lang="it-IT"/>
              <a:t> lombare compensatoria</a:t>
            </a:r>
          </a:p>
          <a:p>
            <a:r>
              <a:rPr lang="it-IT"/>
              <a:t>Si manifesta verso i 10 anni</a:t>
            </a:r>
          </a:p>
          <a:p>
            <a:r>
              <a:rPr lang="it-IT"/>
              <a:t>Colpisce sia maschi che femmine</a:t>
            </a:r>
          </a:p>
          <a:p>
            <a:r>
              <a:rPr lang="it-IT"/>
              <a:t>Il valore angolare deve superare i 40°</a:t>
            </a:r>
          </a:p>
        </p:txBody>
      </p:sp>
    </p:spTree>
    <p:extLst>
      <p:ext uri="{BB962C8B-B14F-4D97-AF65-F5344CB8AC3E}">
        <p14:creationId xmlns:p14="http://schemas.microsoft.com/office/powerpoint/2010/main" val="152265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262CA9-1B79-46ED-833A-604F6DA5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sz="29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 DEL DORSO CURVO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159619-5118-40BD-B667-3C6323CE8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it-IT" sz="3200" dirty="0"/>
              <a:t>Assenza di alterazioni ossee vertebrali</a:t>
            </a:r>
          </a:p>
          <a:p>
            <a:endParaRPr lang="it-IT" sz="3200" dirty="0"/>
          </a:p>
          <a:p>
            <a:r>
              <a:rPr lang="it-IT" sz="3200" dirty="0"/>
              <a:t>Rara </a:t>
            </a:r>
            <a:r>
              <a:rPr lang="it-IT" sz="3200" dirty="0" err="1"/>
              <a:t>evolutività</a:t>
            </a:r>
            <a:endParaRPr lang="it-IT" sz="3200" dirty="0"/>
          </a:p>
          <a:p>
            <a:endParaRPr lang="it-IT" sz="3200" dirty="0"/>
          </a:p>
          <a:p>
            <a:r>
              <a:rPr lang="it-IT" sz="3200" dirty="0" err="1"/>
              <a:t>Correggibilità</a:t>
            </a:r>
            <a:r>
              <a:rPr lang="it-IT" sz="3200" dirty="0"/>
              <a:t> attiva</a:t>
            </a:r>
          </a:p>
        </p:txBody>
      </p:sp>
    </p:spTree>
    <p:extLst>
      <p:ext uri="{BB962C8B-B14F-4D97-AF65-F5344CB8AC3E}">
        <p14:creationId xmlns:p14="http://schemas.microsoft.com/office/powerpoint/2010/main" val="1882257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3D34013-175A-40B7-A5B0-9C0E8C92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sz="3600">
                <a:solidFill>
                  <a:srgbClr val="FFFFFF"/>
                </a:solidFill>
              </a:rPr>
              <a:t>SI DISTINGUONO 3 TIPOLOGIE DI DORSO CURVO 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1F065A-21F2-4F34-B9A0-C856BD30D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/>
              <a:t>ATTEGGIAMENTO CIFOTICO</a:t>
            </a:r>
          </a:p>
          <a:p>
            <a:pPr marL="514350" indent="-514350">
              <a:buFont typeface="+mj-lt"/>
              <a:buAutoNum type="arabicPeriod"/>
            </a:pPr>
            <a:endParaRPr lang="it-IT"/>
          </a:p>
          <a:p>
            <a:pPr marL="514350" indent="-514350">
              <a:buFont typeface="+mj-lt"/>
              <a:buAutoNum type="arabicPeriod"/>
            </a:pPr>
            <a:r>
              <a:rPr lang="it-IT"/>
              <a:t>DORSO CURVO ASTENICO</a:t>
            </a:r>
          </a:p>
          <a:p>
            <a:pPr marL="514350" indent="-514350">
              <a:buFont typeface="+mj-lt"/>
              <a:buAutoNum type="arabicPeriod"/>
            </a:pPr>
            <a:endParaRPr lang="it-IT"/>
          </a:p>
          <a:p>
            <a:pPr marL="514350" indent="-514350">
              <a:buFont typeface="+mj-lt"/>
              <a:buAutoNum type="arabicPeriod"/>
            </a:pPr>
            <a:r>
              <a:rPr lang="it-IT"/>
              <a:t>DORSO CURVO OSTEOCONDROPATICO</a:t>
            </a:r>
          </a:p>
        </p:txBody>
      </p:sp>
    </p:spTree>
    <p:extLst>
      <p:ext uri="{BB962C8B-B14F-4D97-AF65-F5344CB8AC3E}">
        <p14:creationId xmlns:p14="http://schemas.microsoft.com/office/powerpoint/2010/main" val="2441234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6E2761-7482-4983-BB66-67C6DB01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marL="742950" indent="-742950" algn="r">
              <a:buFont typeface="+mj-lt"/>
              <a:buAutoNum type="arabicPeriod"/>
            </a:pPr>
            <a:r>
              <a:rPr lang="it-IT" sz="2300" u="sng">
                <a:solidFill>
                  <a:srgbClr val="FFFFFF"/>
                </a:solidFill>
              </a:rPr>
              <a:t>ATTEGGIAMENTO CIFOTICO: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ECA9A-19EA-4ED5-810E-C63DAF21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 dirty="0"/>
              <a:t>Situazione funzionale del rachide quasi sempre transitoria,</a:t>
            </a:r>
          </a:p>
          <a:p>
            <a:r>
              <a:rPr lang="it-IT" dirty="0"/>
              <a:t>Aumentata convessità del dorso,</a:t>
            </a:r>
          </a:p>
          <a:p>
            <a:r>
              <a:rPr lang="it-IT" dirty="0"/>
              <a:t>Maggior sporgenza e lateralizzazione delle scapole,</a:t>
            </a:r>
          </a:p>
          <a:p>
            <a:r>
              <a:rPr lang="it-IT" dirty="0"/>
              <a:t>Anteposizione delle spalle,</a:t>
            </a:r>
          </a:p>
          <a:p>
            <a:r>
              <a:rPr lang="it-IT" dirty="0"/>
              <a:t>Il soggetto corregge spontaneamente se stimolato.</a:t>
            </a:r>
          </a:p>
          <a:p>
            <a:r>
              <a:rPr lang="it-IT" dirty="0"/>
              <a:t>Radiograficamente normale.</a:t>
            </a:r>
          </a:p>
        </p:txBody>
      </p:sp>
    </p:spTree>
    <p:extLst>
      <p:ext uri="{BB962C8B-B14F-4D97-AF65-F5344CB8AC3E}">
        <p14:creationId xmlns:p14="http://schemas.microsoft.com/office/powerpoint/2010/main" val="361351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E249C8-DD43-4AE8-B20F-5861B042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2. </a:t>
            </a:r>
            <a:r>
              <a:rPr lang="it-IT" u="sng">
                <a:solidFill>
                  <a:srgbClr val="FFFFFF"/>
                </a:solidFill>
              </a:rPr>
              <a:t>DORSO CURVO ASTENICO: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49512A-1C98-4FC9-AF42-81B2D87E9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DORSO CURVO A LARGO RAGGIO</a:t>
            </a:r>
            <a:endParaRPr lang="it-IT"/>
          </a:p>
          <a:p>
            <a:pPr>
              <a:lnSpc>
                <a:spcPct val="90000"/>
              </a:lnSpc>
            </a:pPr>
            <a:r>
              <a:rPr lang="it-IT" dirty="0"/>
              <a:t>IPERLORDOSI LOMBARE CON ADDOME PROMINENTE</a:t>
            </a:r>
            <a:endParaRPr lang="it-IT"/>
          </a:p>
          <a:p>
            <a:pPr>
              <a:lnSpc>
                <a:spcPct val="90000"/>
              </a:lnSpc>
            </a:pPr>
            <a:r>
              <a:rPr lang="it-IT" dirty="0"/>
              <a:t>CORREGGIBILITA’ ATTIVA</a:t>
            </a:r>
            <a:endParaRPr lang="it-IT"/>
          </a:p>
          <a:p>
            <a:pPr>
              <a:lnSpc>
                <a:spcPct val="90000"/>
              </a:lnSpc>
            </a:pPr>
            <a:r>
              <a:rPr lang="it-IT" dirty="0"/>
              <a:t>ASSENZA DI ALTERAZIONI OSSEE</a:t>
            </a:r>
            <a:endParaRPr lang="it-IT"/>
          </a:p>
          <a:p>
            <a:pPr>
              <a:lnSpc>
                <a:spcPct val="90000"/>
              </a:lnSpc>
            </a:pPr>
            <a:r>
              <a:rPr lang="it-IT" dirty="0"/>
              <a:t>RARA EVOLUTIVITA’</a:t>
            </a:r>
            <a:endParaRPr lang="it-IT"/>
          </a:p>
          <a:p>
            <a:pPr>
              <a:lnSpc>
                <a:spcPct val="90000"/>
              </a:lnSpc>
            </a:pPr>
            <a:r>
              <a:rPr lang="it-IT" dirty="0"/>
              <a:t>SPALLE ANTEPOSTE</a:t>
            </a:r>
            <a:endParaRPr lang="it-IT"/>
          </a:p>
          <a:p>
            <a:pPr>
              <a:lnSpc>
                <a:spcPct val="90000"/>
              </a:lnSpc>
            </a:pPr>
            <a:r>
              <a:rPr lang="it-IT" dirty="0"/>
              <a:t>GINOCCHIA VALGHE</a:t>
            </a:r>
            <a:endParaRPr lang="it-IT"/>
          </a:p>
          <a:p>
            <a:pPr>
              <a:lnSpc>
                <a:spcPct val="90000"/>
              </a:lnSpc>
            </a:pPr>
            <a:r>
              <a:rPr lang="it-IT" dirty="0"/>
              <a:t>PIEDI PIATTI</a:t>
            </a:r>
            <a:endParaRPr lang="it-IT"/>
          </a:p>
          <a:p>
            <a:pPr>
              <a:lnSpc>
                <a:spcPct val="90000"/>
              </a:lnSpc>
            </a:pPr>
            <a:r>
              <a:rPr lang="it-IT" dirty="0"/>
              <a:t>IL TRATTAMENTO E’ SOPRATTUTTO CHINESICO ED E’ CONTRINDICATA QUALSIASI ORTESI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075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5BC76A-DDB1-43B7-AE47-061AA9C9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sz="2000">
                <a:solidFill>
                  <a:srgbClr val="FFFFFF"/>
                </a:solidFill>
              </a:rPr>
              <a:t>3. </a:t>
            </a:r>
            <a:r>
              <a:rPr lang="it-IT" sz="2000" u="sng">
                <a:solidFill>
                  <a:srgbClr val="FFFFFF"/>
                </a:solidFill>
              </a:rPr>
              <a:t>DORSO CURVO OSTEOCONDROPATICO:</a:t>
            </a: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466C61-B127-4EB5-8519-D2A64A5C9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 dirty="0"/>
              <a:t>DETTO ANCHE MALATTIA DI SCHEUERMANN</a:t>
            </a:r>
          </a:p>
          <a:p>
            <a:r>
              <a:rPr lang="it-IT" dirty="0"/>
              <a:t>INCREMENTO DELLA CIFOSI DORSALE</a:t>
            </a:r>
          </a:p>
          <a:p>
            <a:r>
              <a:rPr lang="it-IT" dirty="0"/>
              <a:t>IRREGOLARITA’ DEI PIATTI VERTEBRALI</a:t>
            </a:r>
          </a:p>
          <a:p>
            <a:r>
              <a:rPr lang="it-IT" dirty="0"/>
              <a:t>DEFORMAZIONE  CUNEO DEI PIATTI VERTEBRALI APICALI</a:t>
            </a:r>
          </a:p>
          <a:p>
            <a:r>
              <a:rPr lang="it-IT" dirty="0"/>
              <a:t>IRRIDUCIBILITA’</a:t>
            </a:r>
          </a:p>
          <a:p>
            <a:r>
              <a:rPr lang="it-IT" dirty="0"/>
              <a:t>SI MANIFESTA DOPO I 12 ANNI</a:t>
            </a:r>
          </a:p>
          <a:p>
            <a:r>
              <a:rPr lang="it-IT" dirty="0"/>
              <a:t>PUO’ PRESENTARE UNA SINTOMATOLOGIA DOLOROSA</a:t>
            </a:r>
          </a:p>
        </p:txBody>
      </p:sp>
    </p:spTree>
    <p:extLst>
      <p:ext uri="{BB962C8B-B14F-4D97-AF65-F5344CB8AC3E}">
        <p14:creationId xmlns:p14="http://schemas.microsoft.com/office/powerpoint/2010/main" val="3316391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isultati immagini per dorso curvo">
            <a:extLst>
              <a:ext uri="{FF2B5EF4-FFF2-40B4-BE49-F238E27FC236}">
                <a16:creationId xmlns:a16="http://schemas.microsoft.com/office/drawing/2014/main" id="{6439ADA4-6913-46CB-848A-3B6CC493C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738" y="321734"/>
            <a:ext cx="4365692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isultati immagini per dorso curvo">
            <a:extLst>
              <a:ext uri="{FF2B5EF4-FFF2-40B4-BE49-F238E27FC236}">
                <a16:creationId xmlns:a16="http://schemas.microsoft.com/office/drawing/2014/main" id="{8910DB05-094D-49DF-B3DB-6713F8B1F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3671644"/>
            <a:ext cx="5426764" cy="267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6" descr="Risultati immagini per dorso curvo">
            <a:extLst>
              <a:ext uri="{FF2B5EF4-FFF2-40B4-BE49-F238E27FC236}">
                <a16:creationId xmlns:a16="http://schemas.microsoft.com/office/drawing/2014/main" id="{9DF1D3FC-F023-4993-ADE4-773A1C709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390905"/>
            <a:ext cx="5426764" cy="59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4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isultati immagini per colonna vertebrale atlante">
            <a:extLst>
              <a:ext uri="{FF2B5EF4-FFF2-40B4-BE49-F238E27FC236}">
                <a16:creationId xmlns:a16="http://schemas.microsoft.com/office/drawing/2014/main" id="{A8E3C7A7-E173-42FE-9918-197F8C0A6D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32" y="938848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isultati immagini per vertebra cervicale tipica">
            <a:extLst>
              <a:ext uri="{FF2B5EF4-FFF2-40B4-BE49-F238E27FC236}">
                <a16:creationId xmlns:a16="http://schemas.microsoft.com/office/drawing/2014/main" id="{57FC458A-1104-479E-A16F-E6CE5DA2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84" y="686191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isultati immagini per vertebra dorsale tipica">
            <a:extLst>
              <a:ext uri="{FF2B5EF4-FFF2-40B4-BE49-F238E27FC236}">
                <a16:creationId xmlns:a16="http://schemas.microsoft.com/office/drawing/2014/main" id="{1D1F7BC9-E593-4FC2-82FA-1A27A0DD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93" y="1043623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isultati immagini per vertebra lombare">
            <a:extLst>
              <a:ext uri="{FF2B5EF4-FFF2-40B4-BE49-F238E27FC236}">
                <a16:creationId xmlns:a16="http://schemas.microsoft.com/office/drawing/2014/main" id="{70DD9895-1A7B-443F-B83D-FC2D9A7D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09" y="4236208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sultati immagini per coccige">
            <a:extLst>
              <a:ext uri="{FF2B5EF4-FFF2-40B4-BE49-F238E27FC236}">
                <a16:creationId xmlns:a16="http://schemas.microsoft.com/office/drawing/2014/main" id="{37F25AF2-7C4B-4A87-8698-2064F7DE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73" y="3759958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10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AFC8D9-7D10-472A-B0BF-0F30832F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chemeClr val="bg2"/>
                </a:solidFill>
              </a:rPr>
              <a:t>ESAME CLINICO PER IL DORSO CURVO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1A58C6-E4A1-433D-9E86-131CF7ED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In STAZIONE ERETTA si valuta:</a:t>
            </a:r>
          </a:p>
          <a:p>
            <a:pPr marL="0" indent="0">
              <a:buNone/>
            </a:pPr>
            <a:endParaRPr lang="it-IT"/>
          </a:p>
          <a:p>
            <a:r>
              <a:rPr lang="it-IT"/>
              <a:t>DI LATO la sede e l’entità delle curve sagittali</a:t>
            </a:r>
          </a:p>
          <a:p>
            <a:endParaRPr lang="it-IT"/>
          </a:p>
          <a:p>
            <a:r>
              <a:rPr lang="it-IT"/>
              <a:t>DI FRONTE le alterazioni toraciche e l’ipotonia addominale</a:t>
            </a:r>
          </a:p>
          <a:p>
            <a:endParaRPr lang="it-IT"/>
          </a:p>
          <a:p>
            <a:r>
              <a:rPr lang="it-IT"/>
              <a:t>POSTERIORMENTE la presenza del gibbo</a:t>
            </a:r>
          </a:p>
        </p:txBody>
      </p:sp>
    </p:spTree>
    <p:extLst>
      <p:ext uri="{BB962C8B-B14F-4D97-AF65-F5344CB8AC3E}">
        <p14:creationId xmlns:p14="http://schemas.microsoft.com/office/powerpoint/2010/main" val="1205579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BF4728-56B4-4CD6-8283-8E9B9548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600"/>
              <a:t>TEST DI CORREGGIBILITA’ ATTIVA: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D2D4AB-0601-4522-BC98-33994804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DOPO AVER FATTO FLETTERE IL BUSTO IN AVANTI PER ANNULLARE LA LORDOSI LOMBARE, SI CHIEDE UN’IPERESTENSIONE DEL TRONCO. </a:t>
            </a:r>
          </a:p>
          <a:p>
            <a:pPr marL="0" indent="0">
              <a:buNone/>
            </a:pPr>
            <a:r>
              <a:rPr lang="it-IT" dirty="0"/>
              <a:t>QUANDO NON SCOMPARE LA CIFOSI DORSALE SI TRATTA DI UN </a:t>
            </a:r>
            <a:r>
              <a:rPr lang="it-IT" u="sng" dirty="0"/>
              <a:t>DORSO CURVO STRUTTURATO.</a:t>
            </a:r>
          </a:p>
          <a:p>
            <a:pPr marL="0" indent="0">
              <a:buNone/>
            </a:pPr>
            <a:endParaRPr lang="it-IT" u="sng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5362" name="Picture 2" descr="Risultati immagini per dorso curvo valutazione">
            <a:extLst>
              <a:ext uri="{FF2B5EF4-FFF2-40B4-BE49-F238E27FC236}">
                <a16:creationId xmlns:a16="http://schemas.microsoft.com/office/drawing/2014/main" id="{2B7E732D-DF83-422B-AEAA-ABD3D2FAB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"/>
          <a:stretch/>
        </p:blipFill>
        <p:spPr bwMode="auto">
          <a:xfrm>
            <a:off x="6093992" y="1574189"/>
            <a:ext cx="5449889" cy="37096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7792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CEADB1-631A-46BF-BE17-79FB3040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SPONDILOLISI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7F1EF2-4CE5-471C-8831-6B850E181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7153602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>
                <a:solidFill>
                  <a:schemeClr val="bg1"/>
                </a:solidFill>
              </a:rPr>
              <a:t>SOLUZIONE DI CONTINUO A LIVELLO DELL’ISTMO (PORZIONE DELL’ARCO VERTEBRALE COMPRESA TRA APOFISI ARTICOLARE SUPERIORE ED INFERIORE). E’ SEMPRE LOCALIZZATA ALLE ULTIME VERTEBRE LOMBARI. E’ PRESENTE NEL 5-7% DELLA POPOLAZIONE CON LA SEGUENTE INCIDENZA :</a:t>
            </a:r>
          </a:p>
          <a:p>
            <a:r>
              <a:rPr lang="it-IT">
                <a:solidFill>
                  <a:schemeClr val="bg1"/>
                </a:solidFill>
              </a:rPr>
              <a:t>L5 : 81%</a:t>
            </a:r>
          </a:p>
          <a:p>
            <a:r>
              <a:rPr lang="it-IT">
                <a:solidFill>
                  <a:schemeClr val="bg1"/>
                </a:solidFill>
              </a:rPr>
              <a:t>L4 : 14%</a:t>
            </a:r>
          </a:p>
          <a:p>
            <a:r>
              <a:rPr lang="it-IT">
                <a:solidFill>
                  <a:schemeClr val="bg1"/>
                </a:solidFill>
              </a:rPr>
              <a:t>L3 : 2%</a:t>
            </a:r>
          </a:p>
          <a:p>
            <a:r>
              <a:rPr lang="it-IT">
                <a:solidFill>
                  <a:schemeClr val="bg1"/>
                </a:solidFill>
              </a:rPr>
              <a:t>L4+L5 : 3%</a:t>
            </a:r>
          </a:p>
        </p:txBody>
      </p:sp>
      <p:pic>
        <p:nvPicPr>
          <p:cNvPr id="16386" name="Picture 2" descr="Risultati immagini per spondilolisi">
            <a:extLst>
              <a:ext uri="{FF2B5EF4-FFF2-40B4-BE49-F238E27FC236}">
                <a16:creationId xmlns:a16="http://schemas.microsoft.com/office/drawing/2014/main" id="{64D8FDF0-8849-489E-8BF2-80DE5AE6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2" y="2754086"/>
            <a:ext cx="3413671" cy="32504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77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9DCF7E-5B50-4DE6-8BB1-A8CDD85C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SPONDILOLISTESI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D954FC-2BB9-4683-A0DF-52DE5A9EA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7153602" cy="3658689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SCIVOLAMENTO IN AVANTI DI UNA VERTEBRA RISPETTO ALLA SOTTOSTANTE,</a:t>
            </a:r>
          </a:p>
          <a:p>
            <a:r>
              <a:rPr lang="it-IT">
                <a:solidFill>
                  <a:schemeClr val="bg1"/>
                </a:solidFill>
              </a:rPr>
              <a:t>PIU’ COLPITO IL TRATTO LOMBARE (ma interessa tutta la colonna),</a:t>
            </a:r>
          </a:p>
          <a:p>
            <a:r>
              <a:rPr lang="it-IT">
                <a:solidFill>
                  <a:schemeClr val="bg1"/>
                </a:solidFill>
              </a:rPr>
              <a:t>PUO’ ESSERE CONSEGUENTE A SPONDILOLISI BILATERALE,AD ALTERAZIONI DEGENERATIVE DEL DISCO O A TRAUMI LOMBOSACRALI,</a:t>
            </a:r>
          </a:p>
          <a:p>
            <a:r>
              <a:rPr lang="it-IT">
                <a:solidFill>
                  <a:schemeClr val="bg1"/>
                </a:solidFill>
              </a:rPr>
              <a:t>PIU’ FREQUENTE NEGLI UOMINI,</a:t>
            </a:r>
          </a:p>
          <a:p>
            <a:r>
              <a:rPr lang="it-IT">
                <a:solidFill>
                  <a:schemeClr val="bg1"/>
                </a:solidFill>
              </a:rPr>
              <a:t>DUE FORME PRINCIPALI : </a:t>
            </a:r>
            <a:r>
              <a:rPr lang="it-IT" i="1">
                <a:solidFill>
                  <a:schemeClr val="bg1"/>
                </a:solidFill>
              </a:rPr>
              <a:t>SPONDILOLISTESI ONTOGENICA </a:t>
            </a:r>
            <a:r>
              <a:rPr lang="it-IT">
                <a:solidFill>
                  <a:schemeClr val="bg1"/>
                </a:solidFill>
              </a:rPr>
              <a:t>E </a:t>
            </a:r>
            <a:r>
              <a:rPr lang="it-IT" i="1">
                <a:solidFill>
                  <a:schemeClr val="bg1"/>
                </a:solidFill>
              </a:rPr>
              <a:t>SPONDILOLISTESI ACQUISITA.</a:t>
            </a:r>
            <a:endParaRPr lang="it-IT">
              <a:solidFill>
                <a:schemeClr val="bg1"/>
              </a:solidFill>
            </a:endParaRPr>
          </a:p>
        </p:txBody>
      </p:sp>
      <p:pic>
        <p:nvPicPr>
          <p:cNvPr id="17410" name="Picture 2" descr="Risultati immagini per spondilolistesi">
            <a:extLst>
              <a:ext uri="{FF2B5EF4-FFF2-40B4-BE49-F238E27FC236}">
                <a16:creationId xmlns:a16="http://schemas.microsoft.com/office/drawing/2014/main" id="{B2FF2C47-B71E-41E0-A624-018444BD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311" y="2548281"/>
            <a:ext cx="2970793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32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3C3CD8-C643-4902-8950-8117EFAF0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600" i="1"/>
              <a:t>SPONDILOLISTESI ONTOGENETICHE : </a:t>
            </a:r>
            <a:r>
              <a:rPr lang="it-IT" sz="1600"/>
              <a:t>causate da un difetto congenito dello sviluppo osteocartilagineo localizzato nella zona dell’istmo. Tale difetto causa la «frattura» o l’allungamento dell’istmo con conseguente scivolamento del corpo vertebrale che non è più ancorato alla sua parte posteriore.</a:t>
            </a:r>
          </a:p>
          <a:p>
            <a:pPr>
              <a:lnSpc>
                <a:spcPct val="90000"/>
              </a:lnSpc>
            </a:pPr>
            <a:endParaRPr lang="it-IT" sz="1600"/>
          </a:p>
          <a:p>
            <a:pPr>
              <a:lnSpc>
                <a:spcPct val="90000"/>
              </a:lnSpc>
            </a:pPr>
            <a:r>
              <a:rPr lang="it-IT" sz="1600" i="1"/>
              <a:t>SPONDILOLISTESI ACQUISITE :</a:t>
            </a:r>
            <a:r>
              <a:rPr lang="it-IT" sz="160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sz="1600" i="1"/>
              <a:t>DEGENERATIVE : condizione patologica caratterizzata dallo scivolamento anteriore di una vertebra in presenza di una completa integrità dell’arco posteriore, senza spondilolisi, in soggetti sopra i 50 anni;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sz="1600" i="1"/>
              <a:t>TRAUMATICHE : molto rare e dovute ad es. a cadute dall’alto;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sz="1600" i="1"/>
              <a:t>POST-CHIRURGICHE : conseguenti ad un intervento chirurgico che ha indebolito le strutture osteo-legamentose.</a:t>
            </a:r>
          </a:p>
        </p:txBody>
      </p:sp>
    </p:spTree>
    <p:extLst>
      <p:ext uri="{BB962C8B-B14F-4D97-AF65-F5344CB8AC3E}">
        <p14:creationId xmlns:p14="http://schemas.microsoft.com/office/powerpoint/2010/main" val="1538890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1DB739-D7EB-4E5C-B9A0-CCF86622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9" y="1645920"/>
            <a:ext cx="3796194" cy="4470821"/>
          </a:xfrm>
        </p:spPr>
        <p:txBody>
          <a:bodyPr>
            <a:normAutofit/>
          </a:bodyPr>
          <a:lstStyle/>
          <a:p>
            <a:pPr algn="r"/>
            <a:r>
              <a:rPr lang="it-IT" sz="3300" dirty="0">
                <a:solidFill>
                  <a:srgbClr val="FFFFFF"/>
                </a:solidFill>
              </a:rPr>
              <a:t>SPONDILOLISTESI: DIAGNOSI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A71695-3CDD-4D48-BA54-660CD9687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/>
              <a:t>Il soggetto riferisce LOMBALGIA e SCIATALGIA  mono e/o bilaterale.</a:t>
            </a:r>
          </a:p>
          <a:p>
            <a:r>
              <a:rPr lang="it-IT"/>
              <a:t>L’esame obiettivo evidenzia un’ IPERLORDOSI LOMBARE, rachide dolente e contratto in </a:t>
            </a:r>
            <a:r>
              <a:rPr lang="it-IT" err="1"/>
              <a:t>flex</a:t>
            </a:r>
            <a:r>
              <a:rPr lang="it-IT"/>
              <a:t>/</a:t>
            </a:r>
            <a:r>
              <a:rPr lang="it-IT" err="1"/>
              <a:t>ext</a:t>
            </a:r>
            <a:r>
              <a:rPr lang="it-IT"/>
              <a:t>, ipotrofia muscolare degli arti inferiori, deficit neurologico, irritazione dello sciatico.</a:t>
            </a:r>
          </a:p>
          <a:p>
            <a:r>
              <a:rPr lang="it-IT"/>
              <a:t>ESAME CLINICO : sacro verticale, affossamento di L5, </a:t>
            </a:r>
            <a:r>
              <a:rPr lang="it-IT" err="1"/>
              <a:t>iperlordosi</a:t>
            </a:r>
            <a:r>
              <a:rPr lang="it-IT"/>
              <a:t>, </a:t>
            </a:r>
            <a:r>
              <a:rPr lang="it-IT" err="1"/>
              <a:t>flex</a:t>
            </a:r>
            <a:r>
              <a:rPr lang="it-IT"/>
              <a:t> anche per retrazione psoas, </a:t>
            </a:r>
            <a:r>
              <a:rPr lang="it-IT" err="1"/>
              <a:t>flex</a:t>
            </a:r>
            <a:r>
              <a:rPr lang="it-IT"/>
              <a:t> ginocchia per retrazione </a:t>
            </a:r>
            <a:r>
              <a:rPr lang="it-IT" err="1"/>
              <a:t>ischiocrurali</a:t>
            </a:r>
            <a:r>
              <a:rPr lang="it-I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476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id="{017CD891-586A-4B6E-A486-5402131D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6D8DBA-1DE9-4C88-8DD2-F565281F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600"/>
              <a:t>SPONDILOLISTESI : INDAGINI STRUMENTALI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137431-18A7-4F8A-B89F-8EAB4AAD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DEE94CCE-9E0B-4D7E-9B46-D34BC7972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C944C6-2D72-46E5-B432-FD8EEDA9A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48281"/>
            <a:ext cx="6578592" cy="3658689"/>
          </a:xfrm>
        </p:spPr>
        <p:txBody>
          <a:bodyPr>
            <a:normAutofit/>
          </a:bodyPr>
          <a:lstStyle/>
          <a:p>
            <a:r>
              <a:rPr lang="it-IT" sz="3200" b="1">
                <a:solidFill>
                  <a:schemeClr val="bg1"/>
                </a:solidFill>
              </a:rPr>
              <a:t>RX</a:t>
            </a:r>
          </a:p>
          <a:p>
            <a:r>
              <a:rPr lang="it-IT" sz="3200" b="1">
                <a:solidFill>
                  <a:schemeClr val="bg1"/>
                </a:solidFill>
              </a:rPr>
              <a:t>RMN</a:t>
            </a:r>
          </a:p>
          <a:p>
            <a:r>
              <a:rPr lang="it-IT" sz="3200" b="1">
                <a:solidFill>
                  <a:schemeClr val="bg1"/>
                </a:solidFill>
              </a:rPr>
              <a:t>TAC</a:t>
            </a:r>
          </a:p>
          <a:p>
            <a:r>
              <a:rPr lang="it-IT" sz="3200" b="1">
                <a:solidFill>
                  <a:schemeClr val="bg1"/>
                </a:solidFill>
              </a:rPr>
              <a:t>EMG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D6D4BA7-FDC1-4103-8887-C8316CF6F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6223" y="2548281"/>
            <a:ext cx="3662018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9928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747F82-45CC-4D48-9842-1C50217D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sz="3300">
                <a:solidFill>
                  <a:srgbClr val="FFFFFF"/>
                </a:solidFill>
              </a:rPr>
              <a:t>TRATTAMENTO DELLA SPONDILOLISTESI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5A88A1-2064-4C07-9220-56E9201E9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/>
              <a:t>Astensione da attività lavorative e/o sportive gravose,</a:t>
            </a:r>
          </a:p>
          <a:p>
            <a:r>
              <a:rPr lang="it-IT"/>
              <a:t>Trattamento sintomatico,</a:t>
            </a:r>
          </a:p>
          <a:p>
            <a:r>
              <a:rPr lang="it-IT" u="sng"/>
              <a:t>Rieducazione funzionale </a:t>
            </a:r>
            <a:r>
              <a:rPr lang="it-IT"/>
              <a:t>(rinforzo muscolare addominale e lombare),</a:t>
            </a:r>
          </a:p>
          <a:p>
            <a:r>
              <a:rPr lang="it-IT"/>
              <a:t>Busto/corsetto lombare,</a:t>
            </a:r>
          </a:p>
          <a:p>
            <a:r>
              <a:rPr lang="it-IT"/>
              <a:t>Se il trattamento conservativo non basta, si passa al trattamento chirurgico.</a:t>
            </a:r>
          </a:p>
        </p:txBody>
      </p:sp>
    </p:spTree>
    <p:extLst>
      <p:ext uri="{BB962C8B-B14F-4D97-AF65-F5344CB8AC3E}">
        <p14:creationId xmlns:p14="http://schemas.microsoft.com/office/powerpoint/2010/main" val="141541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E083B2-90E7-4DAD-852C-C03FBB67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sz="2900">
                <a:solidFill>
                  <a:srgbClr val="FFFFFF"/>
                </a:solidFill>
              </a:rPr>
              <a:t>SPONDILOLISTESI : SINTOMATOLOGIA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09C29F-0541-4754-9021-A613BCD0A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SI POSSONO AVERE 3 QUADRI CLINICI :</a:t>
            </a:r>
          </a:p>
          <a:p>
            <a:r>
              <a:rPr lang="it-IT"/>
              <a:t>Nessun sintomo,</a:t>
            </a:r>
          </a:p>
          <a:p>
            <a:r>
              <a:rPr lang="it-IT"/>
              <a:t>Lombalgia,</a:t>
            </a:r>
          </a:p>
          <a:p>
            <a:r>
              <a:rPr lang="it-IT"/>
              <a:t>Lombalgia e/o </a:t>
            </a:r>
            <a:r>
              <a:rPr lang="it-IT" err="1"/>
              <a:t>radicolopatia</a:t>
            </a:r>
            <a:r>
              <a:rPr lang="it-IT"/>
              <a:t>.</a:t>
            </a:r>
          </a:p>
          <a:p>
            <a:endParaRPr lang="it-IT"/>
          </a:p>
          <a:p>
            <a:pPr marL="0" indent="0">
              <a:buNone/>
            </a:pPr>
            <a:r>
              <a:rPr lang="it-IT"/>
              <a:t>I soggetti asintomatici non necessitano di trattamento, mentre in quelli con frequente lombalgia è indicata fisioterapia e </a:t>
            </a:r>
            <a:r>
              <a:rPr lang="it-IT" u="sng"/>
              <a:t>ginnastica posturale</a:t>
            </a:r>
            <a:r>
              <a:rPr lang="it-IT"/>
              <a:t>. Con lombalgia ricorrente o continua vi è indicazione all’intervento.</a:t>
            </a:r>
          </a:p>
        </p:txBody>
      </p:sp>
    </p:spTree>
    <p:extLst>
      <p:ext uri="{BB962C8B-B14F-4D97-AF65-F5344CB8AC3E}">
        <p14:creationId xmlns:p14="http://schemas.microsoft.com/office/powerpoint/2010/main" val="591532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D0D474-E6D1-468C-A57B-E9C4F974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sz="2900">
                <a:solidFill>
                  <a:srgbClr val="FFFFFF"/>
                </a:solidFill>
              </a:rPr>
              <a:t>FISIOPATOLOGIA LOMBARE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112649-CA87-4C5C-91F6-C96367CBC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/>
              <a:t>La lombalgia colpisce prevalentemente soggetti tra 40 e 60 anni, sia M che F,</a:t>
            </a:r>
          </a:p>
          <a:p>
            <a:pPr>
              <a:lnSpc>
                <a:spcPct val="90000"/>
              </a:lnSpc>
            </a:pPr>
            <a:r>
              <a:rPr lang="it-IT"/>
              <a:t>E’ la seconda causa per cui viene richiesta una visita medica (preceduta solo dalle infezioni alle vie respiratorie),</a:t>
            </a:r>
          </a:p>
          <a:p>
            <a:pPr>
              <a:lnSpc>
                <a:spcPct val="90000"/>
              </a:lnSpc>
            </a:pPr>
            <a:r>
              <a:rPr lang="it-IT"/>
              <a:t>E’ importante una buona diagnosi differenziale,</a:t>
            </a:r>
          </a:p>
          <a:p>
            <a:pPr>
              <a:lnSpc>
                <a:spcPct val="90000"/>
              </a:lnSpc>
            </a:pPr>
            <a:r>
              <a:rPr lang="it-IT"/>
              <a:t>La causa del dolore è spesso multifattoriale,</a:t>
            </a:r>
          </a:p>
          <a:p>
            <a:pPr>
              <a:lnSpc>
                <a:spcPct val="90000"/>
              </a:lnSpc>
            </a:pPr>
            <a:r>
              <a:rPr lang="it-IT"/>
              <a:t>Il dolore può insorgere da muscoli, legamenti, ossa, articolazioni o nervi oppure essere un dolore riferito (aorta, reni, pancreas, prostata, utero),</a:t>
            </a:r>
          </a:p>
          <a:p>
            <a:pPr>
              <a:lnSpc>
                <a:spcPct val="90000"/>
              </a:lnSpc>
            </a:pPr>
            <a:r>
              <a:rPr lang="it-IT"/>
              <a:t>Il 90% delle lombalgie è di tipo meccanico.</a:t>
            </a:r>
          </a:p>
        </p:txBody>
      </p:sp>
    </p:spTree>
    <p:extLst>
      <p:ext uri="{BB962C8B-B14F-4D97-AF65-F5344CB8AC3E}">
        <p14:creationId xmlns:p14="http://schemas.microsoft.com/office/powerpoint/2010/main" val="113599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171A0C-99A8-498E-9F1F-86C734DB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2EB22F-5DEB-456B-A125-998B2A7A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/>
            <a:r>
              <a:rPr lang="it-IT" sz="3600">
                <a:solidFill>
                  <a:srgbClr val="FFFFFF"/>
                </a:solidFill>
              </a:rPr>
              <a:t>ARTICOLAZIONI DELLA COLONNA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10D55F-AAEA-4D5B-9937-AF0972D79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999" y="690880"/>
            <a:ext cx="4947854" cy="55575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/>
              <a:t>ARTICOLAZIONI ANTERIORI INTERSOMATICHE :  anfiartrosi in cui è interposto il disco ( corpi vertebrali concavi e disco biconvesso).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ARTICOLAZIONI POSTERIORI INTERAPOFISARIE : </a:t>
            </a:r>
            <a:r>
              <a:rPr lang="it-IT" err="1"/>
              <a:t>artrodie</a:t>
            </a:r>
            <a:r>
              <a:rPr lang="it-IT"/>
              <a:t>.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LEGAMENTI GIALLI : chiudono gli spazi fra le lamine (più sviluppati sulle lombari). Trasformano il rachide in un’unica struttura.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LEGAMENTI : LONGITUDINALE ANTERIORE, LONGITUDINALE POSTERIORE E SOVRASPINOSO.</a:t>
            </a:r>
          </a:p>
        </p:txBody>
      </p:sp>
    </p:spTree>
    <p:extLst>
      <p:ext uri="{BB962C8B-B14F-4D97-AF65-F5344CB8AC3E}">
        <p14:creationId xmlns:p14="http://schemas.microsoft.com/office/powerpoint/2010/main" val="3704083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F7F71-2DB4-4365-A3AC-AC12B8C9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LOMBALGIA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82FF17-1347-4607-BB04-88626BDC5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386" y="2052214"/>
            <a:ext cx="6369309" cy="419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CAUSE:</a:t>
            </a:r>
          </a:p>
          <a:p>
            <a:r>
              <a:rPr lang="it-IT" sz="2400" dirty="0"/>
              <a:t>LESIONI ACUTE MUSCOLO-LEGAMENTOSE,</a:t>
            </a:r>
          </a:p>
          <a:p>
            <a:r>
              <a:rPr lang="it-IT" sz="2400" dirty="0"/>
              <a:t>FRATTURE VERTEBRALI,</a:t>
            </a:r>
          </a:p>
          <a:p>
            <a:r>
              <a:rPr lang="it-IT" sz="2400" dirty="0"/>
              <a:t>LESIONI O DEGENERAZIONI DEL DISCO,</a:t>
            </a:r>
          </a:p>
          <a:p>
            <a:r>
              <a:rPr lang="it-IT" sz="2400" dirty="0"/>
              <a:t>SPONDILOLISI,</a:t>
            </a:r>
          </a:p>
          <a:p>
            <a:r>
              <a:rPr lang="it-IT" sz="2400" dirty="0"/>
              <a:t>INSTABILITA’,</a:t>
            </a:r>
          </a:p>
          <a:p>
            <a:r>
              <a:rPr lang="it-IT" sz="2400" dirty="0"/>
              <a:t>ARTROSI DELLE FACCETTE ARTICOLARI.</a:t>
            </a:r>
          </a:p>
        </p:txBody>
      </p:sp>
      <p:pic>
        <p:nvPicPr>
          <p:cNvPr id="18434" name="Picture 2" descr="Risultati immagini per lombalgia">
            <a:extLst>
              <a:ext uri="{FF2B5EF4-FFF2-40B4-BE49-F238E27FC236}">
                <a16:creationId xmlns:a16="http://schemas.microsoft.com/office/drawing/2014/main" id="{1FEED144-E2C5-4294-A962-056870816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8" r="23152" b="-1"/>
          <a:stretch/>
        </p:blipFill>
        <p:spPr bwMode="auto">
          <a:xfrm>
            <a:off x="648930" y="2052213"/>
            <a:ext cx="3413671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28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B2634-C44E-4D91-9EA6-AED3CCD4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LOMBALGIA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646BB1-0307-4EBC-9410-3DE0997B5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386" y="2052214"/>
            <a:ext cx="6369309" cy="419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INCIDENZA:</a:t>
            </a:r>
          </a:p>
          <a:p>
            <a:r>
              <a:rPr lang="it-IT" sz="2800" dirty="0"/>
              <a:t>Problema in termini di salute pubblica e di                            costi socio-economici,</a:t>
            </a:r>
          </a:p>
          <a:p>
            <a:r>
              <a:rPr lang="it-IT" sz="2800" dirty="0"/>
              <a:t>Colpisce il 60/80% della popolazione,</a:t>
            </a:r>
          </a:p>
          <a:p>
            <a:r>
              <a:rPr lang="it-IT" sz="2800" dirty="0"/>
              <a:t>Tra i 20 e i 50 anni.</a:t>
            </a:r>
          </a:p>
          <a:p>
            <a:endParaRPr lang="it-IT" sz="2800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9458" name="Picture 2" descr="Risultati immagini per lombalgia">
            <a:extLst>
              <a:ext uri="{FF2B5EF4-FFF2-40B4-BE49-F238E27FC236}">
                <a16:creationId xmlns:a16="http://schemas.microsoft.com/office/drawing/2014/main" id="{0BBD3C10-FE1E-4CD3-89FB-D6EDD5AAB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r="16887" b="-1"/>
          <a:stretch/>
        </p:blipFill>
        <p:spPr bwMode="auto">
          <a:xfrm>
            <a:off x="648930" y="2052213"/>
            <a:ext cx="3413671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452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88BBBD-AC86-475E-A9C8-5DACB369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LOMBALGIA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7866BE-73ED-4745-81F8-114A76AC8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1688123"/>
            <a:ext cx="4767471" cy="4411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CAUSE:</a:t>
            </a:r>
          </a:p>
          <a:p>
            <a:r>
              <a:rPr lang="it-IT" sz="2800" dirty="0"/>
              <a:t>Sport e attività ricreative,</a:t>
            </a:r>
          </a:p>
          <a:p>
            <a:r>
              <a:rPr lang="it-IT" sz="2800" dirty="0"/>
              <a:t>Obesità,</a:t>
            </a:r>
          </a:p>
          <a:p>
            <a:r>
              <a:rPr lang="it-IT" sz="2800" dirty="0"/>
              <a:t>Fattori psico-sociali,</a:t>
            </a:r>
          </a:p>
          <a:p>
            <a:r>
              <a:rPr lang="it-IT" sz="2800" dirty="0"/>
              <a:t>Fattori psicologici,</a:t>
            </a:r>
          </a:p>
          <a:p>
            <a:r>
              <a:rPr lang="it-IT" sz="2800" dirty="0"/>
              <a:t>Gravidanza.</a:t>
            </a:r>
          </a:p>
        </p:txBody>
      </p:sp>
      <p:pic>
        <p:nvPicPr>
          <p:cNvPr id="20482" name="Picture 2" descr="Risultati immagini per lombalgia">
            <a:extLst>
              <a:ext uri="{FF2B5EF4-FFF2-40B4-BE49-F238E27FC236}">
                <a16:creationId xmlns:a16="http://schemas.microsoft.com/office/drawing/2014/main" id="{7F7841A6-E059-4003-8239-434CE58FC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6" r="-1" b="-1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83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FC6A71-E409-4CEF-9276-3919058A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CARATTERISTICHE DEL DOLORE DI TIPO MECCANICO E INFIAMMATORIO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F915378-7701-47D3-92C4-25D97F821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978828"/>
              </p:ext>
            </p:extLst>
          </p:nvPr>
        </p:nvGraphicFramePr>
        <p:xfrm>
          <a:off x="838197" y="1690688"/>
          <a:ext cx="10515600" cy="480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37901006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4709143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05228356"/>
                    </a:ext>
                  </a:extLst>
                </a:gridCol>
              </a:tblGrid>
              <a:tr h="60027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DOLORE MECCANICO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DOLORE INFIAMMATORIO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4145202"/>
                  </a:ext>
                </a:extLst>
              </a:tr>
              <a:tr h="6002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INSORGENZA DIURNA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0233011"/>
                  </a:ext>
                </a:extLst>
              </a:tr>
              <a:tr h="6002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INSORGENZA NOTTURNA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542147"/>
                  </a:ext>
                </a:extLst>
              </a:tr>
              <a:tr h="600273">
                <a:tc>
                  <a:txBody>
                    <a:bodyPr/>
                    <a:lstStyle/>
                    <a:p>
                      <a:pPr algn="ctr"/>
                      <a:r>
                        <a:rPr lang="it-IT" i="0" dirty="0"/>
                        <a:t>MIGLIORA COL RIPOSO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0" dirty="0"/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362618"/>
                  </a:ext>
                </a:extLst>
              </a:tr>
              <a:tr h="6002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MIGLIORA COL MOVIMENTO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312837"/>
                  </a:ext>
                </a:extLst>
              </a:tr>
              <a:tr h="6002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RIGIDITA’ MATTUTINA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ASSENTE O &lt;30’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&gt;60’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652829"/>
                  </a:ext>
                </a:extLst>
              </a:tr>
              <a:tr h="6002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INDICI DI FLOGOSI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NORMALI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ELEVATI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90621"/>
                  </a:ext>
                </a:extLst>
              </a:tr>
              <a:tr h="6002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SEGNI CLINICI DI FLOGOSI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ASSENTI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PRESENTI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42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8430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F18E62-5B2C-4ECE-B7C5-57B25CA2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LOMBALGIA PURA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74D7CE-023F-4E20-97CD-8A32C3768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E’ l’espressione clinica di una irritazione o compressione del ramo posteriore del nervo spinale che innerva le superfici articolari intervertebrali. La più frequente è la DEGENERAZIONE DEL DISCO.</a:t>
            </a:r>
          </a:p>
          <a:p>
            <a:pPr marL="0" indent="0">
              <a:buNone/>
            </a:pPr>
            <a:r>
              <a:rPr lang="it-IT"/>
              <a:t>Si distinguono:</a:t>
            </a:r>
          </a:p>
          <a:p>
            <a:r>
              <a:rPr lang="it-IT"/>
              <a:t>LOMBALGIA DA COMPRESSIONE ANULARE quando è interessato il nucleo polposo,</a:t>
            </a:r>
          </a:p>
          <a:p>
            <a:r>
              <a:rPr lang="it-IT"/>
              <a:t>LOMBALGIA DA DISTENSIONE ANULARE quando è interessato l’</a:t>
            </a:r>
            <a:r>
              <a:rPr lang="it-IT" err="1"/>
              <a:t>anulus</a:t>
            </a:r>
            <a:r>
              <a:rPr lang="it-IT"/>
              <a:t> fibroso.</a:t>
            </a:r>
          </a:p>
        </p:txBody>
      </p:sp>
    </p:spTree>
    <p:extLst>
      <p:ext uri="{BB962C8B-B14F-4D97-AF65-F5344CB8AC3E}">
        <p14:creationId xmlns:p14="http://schemas.microsoft.com/office/powerpoint/2010/main" val="2303262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DCA56C-F0E4-44D2-B5D0-8AB53251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LOMBALGIA PURA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35D4A4-1D9E-4577-BFEA-4169F1F0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/>
              <a:t>La DIAGNOSI si basa su anamnesi e sintomatologia. Inizia in modo acuto spesso associata a un blocco del rachide. Aumenta con la stazione eretta e migliora col riposo. Possono associarsi cruralgie e sciatalgie spesso bilaterali.</a:t>
            </a:r>
          </a:p>
          <a:p>
            <a:endParaRPr lang="it-IT"/>
          </a:p>
          <a:p>
            <a:r>
              <a:rPr lang="it-IT"/>
              <a:t>La flessione anteriore del busto, la manovra di Wasserman e di </a:t>
            </a:r>
            <a:r>
              <a:rPr lang="it-IT" err="1"/>
              <a:t>Lasègue</a:t>
            </a:r>
            <a:r>
              <a:rPr lang="it-IT"/>
              <a:t>, la tosse e lo starnuto possono accentuare il dolore. Sono frequenti scoliosi e cifosi antalgiche e limitazioni della motilità attiva e passiva del rachide.</a:t>
            </a:r>
          </a:p>
        </p:txBody>
      </p:sp>
    </p:spTree>
    <p:extLst>
      <p:ext uri="{BB962C8B-B14F-4D97-AF65-F5344CB8AC3E}">
        <p14:creationId xmlns:p14="http://schemas.microsoft.com/office/powerpoint/2010/main" val="105310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8621435-9982-435B-9361-1BEAF869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518" y="1447800"/>
            <a:ext cx="4143781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TEST DI LASEGUE E DI WASSERMAN</a:t>
            </a:r>
          </a:p>
        </p:txBody>
      </p:sp>
      <p:pic>
        <p:nvPicPr>
          <p:cNvPr id="21508" name="Picture 4" descr="Risultati immagini per test di lasegue">
            <a:extLst>
              <a:ext uri="{FF2B5EF4-FFF2-40B4-BE49-F238E27FC236}">
                <a16:creationId xmlns:a16="http://schemas.microsoft.com/office/drawing/2014/main" id="{310DCFC7-8AFA-4BE6-804F-A39F7F78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5" y="886068"/>
            <a:ext cx="5454404" cy="22505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Risultati immagini per test di wasserman">
            <a:extLst>
              <a:ext uri="{FF2B5EF4-FFF2-40B4-BE49-F238E27FC236}">
                <a16:creationId xmlns:a16="http://schemas.microsoft.com/office/drawing/2014/main" id="{4AD21977-BF46-4519-B66A-84B21C817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"/>
          <a:stretch/>
        </p:blipFill>
        <p:spPr bwMode="auto">
          <a:xfrm>
            <a:off x="1215843" y="3482108"/>
            <a:ext cx="4306578" cy="27277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667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4699F1-1930-4721-A344-6BB3EBC0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LOMBALGIA PURA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8362A2-4985-44A6-A1C6-DD5514F93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Le RADIOGRAFIE  sono spesso negative. Ma esistono segni radiografici indiretti di sofferenza discale :</a:t>
            </a:r>
          </a:p>
          <a:p>
            <a:r>
              <a:rPr lang="it-IT"/>
              <a:t>Diminuzione dello spazio </a:t>
            </a:r>
            <a:r>
              <a:rPr lang="it-IT" err="1"/>
              <a:t>intersomatico</a:t>
            </a:r>
            <a:r>
              <a:rPr lang="it-IT"/>
              <a:t>,</a:t>
            </a:r>
          </a:p>
          <a:p>
            <a:r>
              <a:rPr lang="it-IT"/>
              <a:t>Perdita dell’allineamento posteriore dei corpi vertebrali,</a:t>
            </a:r>
          </a:p>
          <a:p>
            <a:r>
              <a:rPr lang="it-IT"/>
              <a:t>Variazione dell’angolo formato dagli assi vertebrali somatici sagittali.</a:t>
            </a:r>
          </a:p>
        </p:txBody>
      </p:sp>
    </p:spTree>
    <p:extLst>
      <p:ext uri="{BB962C8B-B14F-4D97-AF65-F5344CB8AC3E}">
        <p14:creationId xmlns:p14="http://schemas.microsoft.com/office/powerpoint/2010/main" val="2494245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7ABEC8-67AF-4F9A-A95F-C29E4DA8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337626"/>
            <a:ext cx="4767471" cy="16177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600" dirty="0"/>
              <a:t>SINDROME DA COMPRESSIONE RADICOLARE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E6B676-9716-4627-AF1F-5D41FD6F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1955410"/>
            <a:ext cx="6464142" cy="4292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Fra le sindromi da compressione radicolare, quella da ERNIA DEL DISCO è la più frequente.</a:t>
            </a:r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r>
              <a:rPr lang="it-IT" dirty="0"/>
              <a:t>Il blocco articolare spesso precede il dolore radicolare che viene riferito dal soggetto come un improvviso lancinante dolore che obbliga alla completa immobilità.</a:t>
            </a:r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r>
              <a:rPr lang="it-IT" dirty="0"/>
              <a:t>Il soggetto indica e traccia la sede della irradiazione dolorosa e delimita le zone cutanee di alterata sensibilità.</a:t>
            </a:r>
          </a:p>
        </p:txBody>
      </p:sp>
      <p:pic>
        <p:nvPicPr>
          <p:cNvPr id="22530" name="Picture 2" descr="Risultati immagini per compressione radicolare">
            <a:extLst>
              <a:ext uri="{FF2B5EF4-FFF2-40B4-BE49-F238E27FC236}">
                <a16:creationId xmlns:a16="http://schemas.microsoft.com/office/drawing/2014/main" id="{A01A2FC8-5048-48E2-A266-6E3862F27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r="16403" b="-1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694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D63CE4-D54F-4820-AE42-C0E8F0DE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300"/>
              <a:t>LOMBOCRURALGIA (L2-L3 O L3-L4)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4D4F68-58C7-4D8F-891D-26564DB09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Rachialgia lombare con irradiazione dolorosa che si diffonde alla faccia ANTERIORE della coscia, alla parte mediale del ginocchio, a volte a quella </a:t>
            </a:r>
            <a:r>
              <a:rPr lang="it-IT" err="1"/>
              <a:t>antero</a:t>
            </a:r>
            <a:r>
              <a:rPr lang="it-IT"/>
              <a:t>-mediale della gamba e al bordo interno del piede.</a:t>
            </a:r>
          </a:p>
        </p:txBody>
      </p:sp>
      <p:sp>
        <p:nvSpPr>
          <p:cNvPr id="23558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9" name="Rectangle 74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0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3556" name="Picture 4" descr="Risultati immagini per ernia l2 l3">
            <a:extLst>
              <a:ext uri="{FF2B5EF4-FFF2-40B4-BE49-F238E27FC236}">
                <a16:creationId xmlns:a16="http://schemas.microsoft.com/office/drawing/2014/main" id="{53533871-E726-43D5-AD09-8D4147562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5" t="-1103" r="37315" b="1103"/>
          <a:stretch/>
        </p:blipFill>
        <p:spPr bwMode="auto">
          <a:xfrm>
            <a:off x="6807920" y="647698"/>
            <a:ext cx="4022032" cy="5562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169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872FFF-EF96-4EA9-A386-768F1F2F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RACHIDE CERVICALE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89B9A9-C0AB-4DB8-AE3E-78FB3054D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098" y="2060575"/>
            <a:ext cx="3826413" cy="419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MUSCOLI ESTENSORI</a:t>
            </a:r>
          </a:p>
          <a:p>
            <a:r>
              <a:rPr lang="it-IT" sz="2800" dirty="0"/>
              <a:t>Piccolo e grande retto posteriore della nuca</a:t>
            </a:r>
          </a:p>
          <a:p>
            <a:r>
              <a:rPr lang="it-IT" sz="2800" dirty="0"/>
              <a:t>Grande e piccolo obliquo della nuca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1D3EFC1-5CB1-4671-AF7F-AB7E8447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9459" y="2056092"/>
            <a:ext cx="4557932" cy="4200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MUSCOLI FLESSORI</a:t>
            </a:r>
          </a:p>
          <a:p>
            <a:r>
              <a:rPr lang="it-IT" sz="2800" dirty="0"/>
              <a:t>Sternocleidomastoideo</a:t>
            </a:r>
          </a:p>
          <a:p>
            <a:r>
              <a:rPr lang="it-IT" sz="2800" dirty="0"/>
              <a:t>Lungo del collo</a:t>
            </a:r>
          </a:p>
          <a:p>
            <a:r>
              <a:rPr lang="it-IT" sz="2800" dirty="0"/>
              <a:t>Grande e piccolo retto anteriore della nuca</a:t>
            </a:r>
          </a:p>
          <a:p>
            <a:r>
              <a:rPr lang="it-IT" sz="2800" dirty="0"/>
              <a:t>Scaleni</a:t>
            </a:r>
          </a:p>
          <a:p>
            <a:r>
              <a:rPr lang="it-IT" sz="2800" dirty="0" err="1"/>
              <a:t>Joidei</a:t>
            </a:r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 descr="Risultati immagini per rachide cervicale">
            <a:extLst>
              <a:ext uri="{FF2B5EF4-FFF2-40B4-BE49-F238E27FC236}">
                <a16:creationId xmlns:a16="http://schemas.microsoft.com/office/drawing/2014/main" id="{9F417084-0252-44A3-8788-937FA9E9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339" y="4156214"/>
            <a:ext cx="2444408" cy="244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rachide cervicale">
            <a:extLst>
              <a:ext uri="{FF2B5EF4-FFF2-40B4-BE49-F238E27FC236}">
                <a16:creationId xmlns:a16="http://schemas.microsoft.com/office/drawing/2014/main" id="{D55284D5-BE4A-4031-BD37-0BFD6EE39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415" y="209284"/>
            <a:ext cx="3295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19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42E2F4-B471-4212-9F9E-2808AE21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it-IT"/>
              <a:t>LOMBOSCIATALGIA (L4-L5 O L5-S1)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92D062-51B7-4024-8A77-E0AA3290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386" y="2052214"/>
            <a:ext cx="6369309" cy="419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Rachialgia lombare associata a un’irritazione dolorosa che si diffonde alla faccia POSTERIORE della coscia, per estendersi a quella </a:t>
            </a:r>
            <a:r>
              <a:rPr lang="it-IT" sz="2800" dirty="0" err="1"/>
              <a:t>antero</a:t>
            </a:r>
            <a:r>
              <a:rPr lang="it-IT" sz="2800" dirty="0"/>
              <a:t>-esterna della gamba e alla parte mediale del dorso del piede per L5, alla faccia posteriore della gamba e al bordo esterno del piede per S1</a:t>
            </a:r>
            <a:r>
              <a:rPr lang="it-IT" dirty="0"/>
              <a:t>.</a:t>
            </a:r>
          </a:p>
        </p:txBody>
      </p:sp>
      <p:pic>
        <p:nvPicPr>
          <p:cNvPr id="24578" name="Picture 2" descr="Risultati immagini per sciatalgia">
            <a:extLst>
              <a:ext uri="{FF2B5EF4-FFF2-40B4-BE49-F238E27FC236}">
                <a16:creationId xmlns:a16="http://schemas.microsoft.com/office/drawing/2014/main" id="{B383D97F-FADF-4DB3-A766-46E1F4D22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153"/>
          <a:stretch/>
        </p:blipFill>
        <p:spPr bwMode="auto">
          <a:xfrm>
            <a:off x="648930" y="2052213"/>
            <a:ext cx="3413671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857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9CFEA1-6ACF-4831-87F4-8F9073DE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chemeClr val="bg2"/>
                </a:solidFill>
              </a:rPr>
              <a:t>EVOLUZIONE DELL’ERNIA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C99C86-495F-4297-9A38-C9D32563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700" dirty="0"/>
              <a:t>La sofferenza radicolare che l’ernia del disco induce può manifestarsi clinicamente con diversa intensità (dall’irritazione alla compressione alla paralisi).</a:t>
            </a:r>
          </a:p>
          <a:p>
            <a:pPr>
              <a:lnSpc>
                <a:spcPct val="90000"/>
              </a:lnSpc>
            </a:pPr>
            <a:r>
              <a:rPr lang="it-IT" sz="1700" dirty="0"/>
              <a:t>L’IRRITAZIONE RADICOLARE è caratterizzata da sintomatologia dolorosa del rachide e irradiata quasi mai intensa, spesso intermittente, non ben definita topograficamente. Indenni i riflessi, la sensibilità e la forza muscolare.</a:t>
            </a:r>
          </a:p>
          <a:p>
            <a:pPr>
              <a:lnSpc>
                <a:spcPct val="90000"/>
              </a:lnSpc>
            </a:pPr>
            <a:r>
              <a:rPr lang="it-IT" sz="1700" dirty="0"/>
              <a:t>La COMPRESSIONE risente dello stiramento radicolare, dà turbe della sensibilità, alterazione dei riflessi e disturbi della motricità. Presenta rigidità del rachide e deviazione antalgica.</a:t>
            </a:r>
          </a:p>
          <a:p>
            <a:pPr>
              <a:lnSpc>
                <a:spcPct val="90000"/>
              </a:lnSpc>
            </a:pPr>
            <a:r>
              <a:rPr lang="it-IT" sz="1700" dirty="0"/>
              <a:t>La PARALISI presenta una rigidità del rachide che può attenuarsi o scomparire, intense turbe della sensibilità, dei riflessi e della motricità fino alla paralisi completa.</a:t>
            </a:r>
          </a:p>
        </p:txBody>
      </p:sp>
    </p:spTree>
    <p:extLst>
      <p:ext uri="{BB962C8B-B14F-4D97-AF65-F5344CB8AC3E}">
        <p14:creationId xmlns:p14="http://schemas.microsoft.com/office/powerpoint/2010/main" val="34562119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3F791C-452A-4235-8B49-1FC228BC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600"/>
              <a:t>STENOSI DEL CANALE VERTEBRALE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AC7F0A-2E51-4815-B3D8-B549636CE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73" y="2251587"/>
            <a:ext cx="4778747" cy="4360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PUO’ ESPRIMERSI IN 2 FORME: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SINDROME DI VERBIEST (in cui prevalgono sintomi di tipo vascolare),</a:t>
            </a:r>
          </a:p>
          <a:p>
            <a:endParaRPr lang="it-IT" sz="2400" dirty="0"/>
          </a:p>
          <a:p>
            <a:r>
              <a:rPr lang="it-IT" sz="2400" dirty="0"/>
              <a:t>SINDROME DI EPSTEIM (con sintomi di sofferenza mono o </a:t>
            </a:r>
            <a:r>
              <a:rPr lang="it-IT" sz="2400" dirty="0" err="1"/>
              <a:t>pluriradicolare</a:t>
            </a:r>
            <a:r>
              <a:rPr lang="it-IT" sz="2400" dirty="0"/>
              <a:t>).</a:t>
            </a:r>
          </a:p>
        </p:txBody>
      </p:sp>
      <p:pic>
        <p:nvPicPr>
          <p:cNvPr id="25602" name="Picture 2" descr="Risultati immagini per stenosi del canale vertebrale">
            <a:extLst>
              <a:ext uri="{FF2B5EF4-FFF2-40B4-BE49-F238E27FC236}">
                <a16:creationId xmlns:a16="http://schemas.microsoft.com/office/drawing/2014/main" id="{A192E145-C96C-4090-9E91-19C194EBA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1654844"/>
            <a:ext cx="5449889" cy="35483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58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2186D-1C32-4F2A-BB45-FCA3108F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/>
              <a:t>SINDROME DI VERBIEST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078AD1-36A1-4AFA-9355-128121785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286162"/>
            <a:ext cx="7153602" cy="42834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chemeClr val="bg1"/>
                </a:solidFill>
              </a:rPr>
              <a:t>Si esprime con al «</a:t>
            </a:r>
            <a:r>
              <a:rPr lang="it-IT" dirty="0" err="1">
                <a:solidFill>
                  <a:schemeClr val="bg1"/>
                </a:solidFill>
              </a:rPr>
              <a:t>claudicatio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intermittens</a:t>
            </a:r>
            <a:r>
              <a:rPr lang="it-IT" dirty="0">
                <a:solidFill>
                  <a:schemeClr val="bg1"/>
                </a:solidFill>
              </a:rPr>
              <a:t>» che scompare durante il riposo,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bg1"/>
                </a:solidFill>
              </a:rPr>
              <a:t>Accompagnata da disturbi dolorosi transitori, parestetici, sensitivi e motori agli arti inferiori,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bg1"/>
                </a:solidFill>
              </a:rPr>
              <a:t>L’insufficienza muscolare interessa più gruppi muscolari e determina </a:t>
            </a:r>
            <a:r>
              <a:rPr lang="it-IT" dirty="0" err="1">
                <a:solidFill>
                  <a:schemeClr val="bg1"/>
                </a:solidFill>
              </a:rPr>
              <a:t>steppage</a:t>
            </a:r>
            <a:r>
              <a:rPr lang="it-IT" dirty="0">
                <a:solidFill>
                  <a:schemeClr val="bg1"/>
                </a:solidFill>
              </a:rPr>
              <a:t> più o meno accentuato,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bg1"/>
                </a:solidFill>
              </a:rPr>
              <a:t>L’esame obiettivo a riposo è povero di sintomi o negativo,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bg1"/>
                </a:solidFill>
              </a:rPr>
              <a:t>Può esserci contrattura lombare,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bg1"/>
                </a:solidFill>
              </a:rPr>
              <a:t>La diagnosi differenziale con un’arteriopatia obliterante riguarda la sofferenza radicolare presente solo in caso di S. di </a:t>
            </a:r>
            <a:r>
              <a:rPr lang="it-IT" dirty="0" err="1">
                <a:solidFill>
                  <a:schemeClr val="bg1"/>
                </a:solidFill>
              </a:rPr>
              <a:t>Verbiest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626" name="Picture 2" descr="Risultati immagini per claudicatio intermittens">
            <a:extLst>
              <a:ext uri="{FF2B5EF4-FFF2-40B4-BE49-F238E27FC236}">
                <a16:creationId xmlns:a16="http://schemas.microsoft.com/office/drawing/2014/main" id="{583367BC-C909-449C-800A-1C993BE5B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2" y="3544483"/>
            <a:ext cx="3413671" cy="16696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074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E9FA29-6C85-465D-B6AC-17ED16ED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SINDROME DI EPSTEIN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015DE8-C7F1-449B-9947-EAA65F30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/>
              <a:t>Caratterizzata da sintomi </a:t>
            </a:r>
            <a:r>
              <a:rPr lang="it-IT" err="1"/>
              <a:t>lombalgici</a:t>
            </a:r>
            <a:r>
              <a:rPr lang="it-IT"/>
              <a:t>, </a:t>
            </a:r>
            <a:r>
              <a:rPr lang="it-IT" err="1"/>
              <a:t>lombocruralgici</a:t>
            </a:r>
            <a:r>
              <a:rPr lang="it-IT"/>
              <a:t> o </a:t>
            </a:r>
            <a:r>
              <a:rPr lang="it-IT" err="1"/>
              <a:t>lombosciatalgici</a:t>
            </a:r>
            <a:r>
              <a:rPr lang="it-IT"/>
              <a:t> costantemente presenti,</a:t>
            </a:r>
          </a:p>
          <a:p>
            <a:r>
              <a:rPr lang="it-IT"/>
              <a:t>L’esame obiettivo evidenzia esclusivamente i segni di una sofferenza mono o </a:t>
            </a:r>
            <a:r>
              <a:rPr lang="it-IT" err="1"/>
              <a:t>pluriradicolare</a:t>
            </a:r>
            <a:r>
              <a:rPr lang="it-IT"/>
              <a:t>,</a:t>
            </a:r>
          </a:p>
          <a:p>
            <a:r>
              <a:rPr lang="it-IT"/>
              <a:t>La stenosi può essere la sola causa della sintomatologia o associarsi a patologie acquisite (come ernia o </a:t>
            </a:r>
            <a:r>
              <a:rPr lang="it-IT" err="1"/>
              <a:t>osteofitosi</a:t>
            </a:r>
            <a:r>
              <a:rPr lang="it-IT"/>
              <a:t>),</a:t>
            </a:r>
          </a:p>
          <a:p>
            <a:r>
              <a:rPr lang="it-IT"/>
              <a:t>Solo l’RX può fare una corretta diagnosi differenziale.</a:t>
            </a:r>
          </a:p>
        </p:txBody>
      </p:sp>
    </p:spTree>
    <p:extLst>
      <p:ext uri="{BB962C8B-B14F-4D97-AF65-F5344CB8AC3E}">
        <p14:creationId xmlns:p14="http://schemas.microsoft.com/office/powerpoint/2010/main" val="547072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DD1451-266E-4273-BA49-E57594D5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/>
              <a:t>SPONDILITE ANCHILOSANTE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86E82C-620A-4FAB-A20B-31A5547DA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it-IT"/>
              <a:t>Patologia reumatica infiammatoria cronica e autoimmune a eziologia sconosciuta,</a:t>
            </a:r>
          </a:p>
          <a:p>
            <a:r>
              <a:rPr lang="it-IT"/>
              <a:t>Colpisce soprattutto il rachide e le articolazioni sacro-iliache (ma può estendersi anche alle articolazioni periferiche),</a:t>
            </a:r>
          </a:p>
          <a:p>
            <a:r>
              <a:rPr lang="it-IT"/>
              <a:t>Dopo l’artrite reumatoide, è la patologia reumatica più comune,</a:t>
            </a:r>
          </a:p>
          <a:p>
            <a:r>
              <a:rPr lang="it-IT"/>
              <a:t>Colpisce di più gli uomini, tra i 20 e i 40 anni.</a:t>
            </a:r>
          </a:p>
        </p:txBody>
      </p:sp>
      <p:pic>
        <p:nvPicPr>
          <p:cNvPr id="27650" name="Picture 2" descr="Risultati immagini per spondilite anchilosante">
            <a:extLst>
              <a:ext uri="{FF2B5EF4-FFF2-40B4-BE49-F238E27FC236}">
                <a16:creationId xmlns:a16="http://schemas.microsoft.com/office/drawing/2014/main" id="{8198A926-9C6C-4FC8-AA30-EA3A1F849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2"/>
          <a:stretch/>
        </p:blipFill>
        <p:spPr bwMode="auto">
          <a:xfrm>
            <a:off x="7737818" y="1959639"/>
            <a:ext cx="4318194" cy="33860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647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A1E6D-AEE8-430E-9139-9F0BC50D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 sz="3900"/>
              <a:t>SPONDILITE ANCHILOSANTE : SINTOMI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CC3375-E8E2-4AA6-B45D-9C1C7A22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48281"/>
            <a:ext cx="8241851" cy="41784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800" dirty="0">
                <a:solidFill>
                  <a:schemeClr val="bg1"/>
                </a:solidFill>
              </a:rPr>
              <a:t>Esordisce con il mal di schiena,</a:t>
            </a:r>
          </a:p>
          <a:p>
            <a:pPr>
              <a:lnSpc>
                <a:spcPct val="90000"/>
              </a:lnSpc>
            </a:pPr>
            <a:r>
              <a:rPr lang="it-IT" sz="1800" dirty="0">
                <a:solidFill>
                  <a:schemeClr val="bg1"/>
                </a:solidFill>
              </a:rPr>
              <a:t>Dolore durante il riposo notturno, migliora col movimento,</a:t>
            </a:r>
          </a:p>
          <a:p>
            <a:pPr>
              <a:lnSpc>
                <a:spcPct val="90000"/>
              </a:lnSpc>
            </a:pPr>
            <a:r>
              <a:rPr lang="it-IT" sz="1800" dirty="0">
                <a:solidFill>
                  <a:schemeClr val="bg1"/>
                </a:solidFill>
              </a:rPr>
              <a:t>Andamento del dolore ciclico, con frequenza sempre maggiore fino a diventare continuo,</a:t>
            </a:r>
          </a:p>
          <a:p>
            <a:pPr>
              <a:lnSpc>
                <a:spcPct val="90000"/>
              </a:lnSpc>
            </a:pPr>
            <a:r>
              <a:rPr lang="it-IT" sz="1800" dirty="0">
                <a:solidFill>
                  <a:schemeClr val="bg1"/>
                </a:solidFill>
              </a:rPr>
              <a:t>Il soggetto avverte la lombalgia come una sorta di «fasciatura dolente» che si irradia verso il gluteo e può arrivare fino al ginocchio,</a:t>
            </a:r>
          </a:p>
          <a:p>
            <a:pPr>
              <a:lnSpc>
                <a:spcPct val="90000"/>
              </a:lnSpc>
            </a:pPr>
            <a:r>
              <a:rPr lang="it-IT" sz="1800" dirty="0">
                <a:solidFill>
                  <a:schemeClr val="bg1"/>
                </a:solidFill>
              </a:rPr>
              <a:t>Non interessa solo lo scheletro, ma può colpire anche gli organi (uveite, fibrosi polmonare, insufficienza aortica,…)</a:t>
            </a:r>
          </a:p>
          <a:p>
            <a:pPr>
              <a:lnSpc>
                <a:spcPct val="90000"/>
              </a:lnSpc>
            </a:pPr>
            <a:r>
              <a:rPr lang="it-IT" sz="1800" dirty="0">
                <a:solidFill>
                  <a:schemeClr val="bg1"/>
                </a:solidFill>
              </a:rPr>
              <a:t>Sintomi sistemici : febbricola, astenia, diminuzione dell’appetito e calo ponderale,</a:t>
            </a:r>
          </a:p>
          <a:p>
            <a:pPr>
              <a:lnSpc>
                <a:spcPct val="90000"/>
              </a:lnSpc>
            </a:pPr>
            <a:r>
              <a:rPr lang="it-IT" sz="1800" dirty="0">
                <a:solidFill>
                  <a:schemeClr val="bg1"/>
                </a:solidFill>
              </a:rPr>
              <a:t>Col tempo porta alla fusione della colonna (colonna a canna di bambù).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26E258-20BB-4BFE-A1CD-22A7A4532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872" y="2672454"/>
            <a:ext cx="3413671" cy="34136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803397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1288C5-2C2F-44C5-9D0A-2A397203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600">
                <a:solidFill>
                  <a:srgbClr val="EBEBEB"/>
                </a:solidFill>
              </a:rPr>
              <a:t>SPONDILITE ANCHILOSANTE : DIAGNOSI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0110A54-9721-4D5F-9749-53EF46F983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67818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017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CCF4D8-4B69-4F91-BA0C-8BE006AB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 sz="3900"/>
              <a:t>SPONDILITE ANCHILOSANTE : TERAPIA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34E9B4-9633-4630-A99E-2D578B782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739" y="2543981"/>
            <a:ext cx="5122606" cy="3658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dirty="0">
                <a:solidFill>
                  <a:schemeClr val="bg1"/>
                </a:solidFill>
              </a:rPr>
              <a:t>L’approccio terapeutico si basa sulla </a:t>
            </a:r>
            <a:r>
              <a:rPr lang="it-IT" sz="3600" b="1" u="sng" dirty="0">
                <a:solidFill>
                  <a:schemeClr val="bg1"/>
                </a:solidFill>
              </a:rPr>
              <a:t>corretta e costante esecuzione di esercizi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dirty="0">
                <a:solidFill>
                  <a:schemeClr val="bg1"/>
                </a:solidFill>
              </a:rPr>
              <a:t>e sull’assunzione di FANS.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E92E55-7349-41A6-96DE-5C5EE4035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6720" y="2548281"/>
            <a:ext cx="3662018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90694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420A8-5A2D-4466-A80B-5180FCE8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900"/>
              <a:t>RACHIDE CERVICALE : CERVICOBRACHIALGIA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3FD4B2-47F6-4779-9D4B-0DC4F2E2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752" y="2052214"/>
            <a:ext cx="5206786" cy="46158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Sindrome caratterizzata da dolore che, dalla regione cervicale, si irradia all’arto superiore,</a:t>
            </a:r>
          </a:p>
          <a:p>
            <a:pPr>
              <a:lnSpc>
                <a:spcPct val="90000"/>
              </a:lnSpc>
            </a:pPr>
            <a:r>
              <a:rPr lang="it-IT" dirty="0"/>
              <a:t>La </a:t>
            </a:r>
            <a:r>
              <a:rPr lang="it-IT" dirty="0" err="1"/>
              <a:t>cervicobrachialgia</a:t>
            </a:r>
            <a:r>
              <a:rPr lang="it-IT" dirty="0"/>
              <a:t> può rappresentare anche la manifestazione clinica o il primo sintomo di patologie che non sono localizzate nel rachide cervicale,</a:t>
            </a:r>
          </a:p>
          <a:p>
            <a:pPr>
              <a:lnSpc>
                <a:spcPct val="90000"/>
              </a:lnSpc>
            </a:pPr>
            <a:r>
              <a:rPr lang="it-IT" dirty="0"/>
              <a:t>L’esame obiettivo consente di identificare quali sono le radici nervose interessate,</a:t>
            </a:r>
          </a:p>
          <a:p>
            <a:pPr>
              <a:lnSpc>
                <a:spcPct val="90000"/>
              </a:lnSpc>
            </a:pPr>
            <a:r>
              <a:rPr lang="it-IT" dirty="0"/>
              <a:t>Il denominatore comune sarà rappresentato da alterazioni della capacità motoria, della sensibilità e dei riflessi.</a:t>
            </a:r>
          </a:p>
        </p:txBody>
      </p:sp>
      <p:pic>
        <p:nvPicPr>
          <p:cNvPr id="28674" name="Picture 2" descr="Risultati immagini per cervicobrachialgia">
            <a:extLst>
              <a:ext uri="{FF2B5EF4-FFF2-40B4-BE49-F238E27FC236}">
                <a16:creationId xmlns:a16="http://schemas.microsoft.com/office/drawing/2014/main" id="{669A09E3-DF65-44DF-95C0-D0294DB32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r="27166"/>
          <a:stretch/>
        </p:blipFill>
        <p:spPr bwMode="auto">
          <a:xfrm>
            <a:off x="648930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2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B33D3B-C400-4632-9E02-19A0A0FF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RACHIDE DORSALE E LOMBARE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0617D5-E035-4544-BB17-DDA330F96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234" y="2060575"/>
            <a:ext cx="4149969" cy="419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/>
              <a:t>MUSCOLI ESTENSORI</a:t>
            </a:r>
          </a:p>
          <a:p>
            <a:r>
              <a:rPr lang="it-IT" sz="2400" dirty="0"/>
              <a:t>Sacrospinale</a:t>
            </a:r>
          </a:p>
          <a:p>
            <a:r>
              <a:rPr lang="it-IT" sz="2400" dirty="0" err="1"/>
              <a:t>Semispinale</a:t>
            </a:r>
            <a:r>
              <a:rPr lang="it-IT" sz="2400" dirty="0"/>
              <a:t> del dorso e del collo</a:t>
            </a:r>
          </a:p>
          <a:p>
            <a:r>
              <a:rPr lang="it-IT" sz="2400" dirty="0" err="1"/>
              <a:t>Trasversari</a:t>
            </a:r>
            <a:r>
              <a:rPr lang="it-IT" sz="2400" dirty="0"/>
              <a:t> spinosi e interspinosi</a:t>
            </a:r>
          </a:p>
          <a:p>
            <a:r>
              <a:rPr lang="it-IT" sz="2400" dirty="0"/>
              <a:t>Quadrato dei lombi</a:t>
            </a:r>
          </a:p>
          <a:p>
            <a:r>
              <a:rPr lang="it-IT" sz="2400" dirty="0"/>
              <a:t>Gran dorsale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C309E04-D6C8-4CD3-88DD-211DAD655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4203" y="2056092"/>
            <a:ext cx="4276579" cy="4200245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/>
              <a:t>MUSCOLI FLESSORI</a:t>
            </a:r>
          </a:p>
          <a:p>
            <a:r>
              <a:rPr lang="it-IT" sz="2400" dirty="0"/>
              <a:t>Retto dell’addome</a:t>
            </a:r>
          </a:p>
          <a:p>
            <a:r>
              <a:rPr lang="it-IT" sz="2400" dirty="0"/>
              <a:t>Obliquo esterno ed interno dell’addome</a:t>
            </a:r>
          </a:p>
          <a:p>
            <a:r>
              <a:rPr lang="it-IT" sz="2400" dirty="0"/>
              <a:t>Ileopsoas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122" name="Picture 2" descr="Risultati immagini per rachide dorso lombare">
            <a:extLst>
              <a:ext uri="{FF2B5EF4-FFF2-40B4-BE49-F238E27FC236}">
                <a16:creationId xmlns:a16="http://schemas.microsoft.com/office/drawing/2014/main" id="{6C21B535-D7FB-4D3C-841A-EA35D1CC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44" y="271920"/>
            <a:ext cx="2600325" cy="20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sultati immagini per rachide dorso lombare muscoli">
            <a:extLst>
              <a:ext uri="{FF2B5EF4-FFF2-40B4-BE49-F238E27FC236}">
                <a16:creationId xmlns:a16="http://schemas.microsoft.com/office/drawing/2014/main" id="{C9E58299-5848-405D-83B1-08830E995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72" y="2501967"/>
            <a:ext cx="3288397" cy="33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294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isultati immagini per cervicobrachialgia">
            <a:extLst>
              <a:ext uri="{FF2B5EF4-FFF2-40B4-BE49-F238E27FC236}">
                <a16:creationId xmlns:a16="http://schemas.microsoft.com/office/drawing/2014/main" id="{D764DF27-2C1E-4B6E-86A1-975CAA85D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3" b="1"/>
          <a:stretch/>
        </p:blipFill>
        <p:spPr bwMode="auto">
          <a:xfrm>
            <a:off x="3793813" y="744344"/>
            <a:ext cx="4627646" cy="4627648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Risultati immagini per cervicobrachialgia">
            <a:extLst>
              <a:ext uri="{FF2B5EF4-FFF2-40B4-BE49-F238E27FC236}">
                <a16:creationId xmlns:a16="http://schemas.microsoft.com/office/drawing/2014/main" id="{9D976F12-CE7D-4F40-86B4-27B04A19B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r="13807" b="3"/>
          <a:stretch/>
        </p:blipFill>
        <p:spPr bwMode="auto">
          <a:xfrm>
            <a:off x="1319706" y="1757695"/>
            <a:ext cx="2590737" cy="2926956"/>
          </a:xfrm>
          <a:custGeom>
            <a:avLst/>
            <a:gdLst>
              <a:gd name="connsiteX0" fmla="*/ 1463478 w 2590737"/>
              <a:gd name="connsiteY0" fmla="*/ 0 h 2926956"/>
              <a:gd name="connsiteX1" fmla="*/ 2498313 w 2590737"/>
              <a:gd name="connsiteY1" fmla="*/ 428643 h 2926956"/>
              <a:gd name="connsiteX2" fmla="*/ 2501029 w 2590737"/>
              <a:gd name="connsiteY2" fmla="*/ 431631 h 2926956"/>
              <a:gd name="connsiteX3" fmla="*/ 2445696 w 2590737"/>
              <a:gd name="connsiteY3" fmla="*/ 582811 h 2926956"/>
              <a:gd name="connsiteX4" fmla="*/ 2335437 w 2590737"/>
              <a:gd name="connsiteY4" fmla="*/ 1312109 h 2926956"/>
              <a:gd name="connsiteX5" fmla="*/ 2528166 w 2590737"/>
              <a:gd name="connsiteY5" fmla="*/ 2266732 h 2926956"/>
              <a:gd name="connsiteX6" fmla="*/ 2590737 w 2590737"/>
              <a:gd name="connsiteY6" fmla="*/ 2396622 h 2926956"/>
              <a:gd name="connsiteX7" fmla="*/ 2498313 w 2590737"/>
              <a:gd name="connsiteY7" fmla="*/ 2498313 h 2926956"/>
              <a:gd name="connsiteX8" fmla="*/ 1463478 w 2590737"/>
              <a:gd name="connsiteY8" fmla="*/ 2926956 h 2926956"/>
              <a:gd name="connsiteX9" fmla="*/ 0 w 2590737"/>
              <a:gd name="connsiteY9" fmla="*/ 1463478 h 2926956"/>
              <a:gd name="connsiteX10" fmla="*/ 1463478 w 2590737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Risultati immagini per cervicobrachialgia">
            <a:extLst>
              <a:ext uri="{FF2B5EF4-FFF2-40B4-BE49-F238E27FC236}">
                <a16:creationId xmlns:a16="http://schemas.microsoft.com/office/drawing/2014/main" id="{5791AEBD-005B-4BF4-AFC1-B2DDC8033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r="8542" b="2"/>
          <a:stretch/>
        </p:blipFill>
        <p:spPr bwMode="auto">
          <a:xfrm>
            <a:off x="8297994" y="1757695"/>
            <a:ext cx="2577829" cy="2926956"/>
          </a:xfrm>
          <a:custGeom>
            <a:avLst/>
            <a:gdLst>
              <a:gd name="connsiteX0" fmla="*/ 1114351 w 2577829"/>
              <a:gd name="connsiteY0" fmla="*/ 0 h 2926956"/>
              <a:gd name="connsiteX1" fmla="*/ 2577829 w 2577829"/>
              <a:gd name="connsiteY1" fmla="*/ 1463478 h 2926956"/>
              <a:gd name="connsiteX2" fmla="*/ 1114351 w 2577829"/>
              <a:gd name="connsiteY2" fmla="*/ 2926956 h 2926956"/>
              <a:gd name="connsiteX3" fmla="*/ 79516 w 2577829"/>
              <a:gd name="connsiteY3" fmla="*/ 2498313 h 2926956"/>
              <a:gd name="connsiteX4" fmla="*/ 0 w 2577829"/>
              <a:gd name="connsiteY4" fmla="*/ 2410824 h 2926956"/>
              <a:gd name="connsiteX5" fmla="*/ 69413 w 2577829"/>
              <a:gd name="connsiteY5" fmla="*/ 2266732 h 2926956"/>
              <a:gd name="connsiteX6" fmla="*/ 262142 w 2577829"/>
              <a:gd name="connsiteY6" fmla="*/ 1312109 h 2926956"/>
              <a:gd name="connsiteX7" fmla="*/ 151883 w 2577829"/>
              <a:gd name="connsiteY7" fmla="*/ 582811 h 2926956"/>
              <a:gd name="connsiteX8" fmla="*/ 91478 w 2577829"/>
              <a:gd name="connsiteY8" fmla="*/ 417771 h 2926956"/>
              <a:gd name="connsiteX9" fmla="*/ 183443 w 2577829"/>
              <a:gd name="connsiteY9" fmla="*/ 334187 h 2926956"/>
              <a:gd name="connsiteX10" fmla="*/ 1114351 w 2577829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988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75596-932D-483F-AD5E-46D8807F5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it-IT"/>
              <a:t>FRATTURE VERTEBRALI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25FDC-D014-4FFB-8FA5-4C0291F1F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Autofit/>
          </a:bodyPr>
          <a:lstStyle/>
          <a:p>
            <a:r>
              <a:rPr lang="it-IT" sz="2400" dirty="0"/>
              <a:t>Costituiscono il 4% delle fratture,</a:t>
            </a:r>
          </a:p>
          <a:p>
            <a:r>
              <a:rPr lang="it-IT" sz="2400" dirty="0"/>
              <a:t>Colpiscono più gli uomini, tra i 30 e i 40 anni,</a:t>
            </a:r>
          </a:p>
          <a:p>
            <a:r>
              <a:rPr lang="it-IT" sz="2400" dirty="0"/>
              <a:t>Interessano i segmenti vertebrali più mobili (cervicale e lombare),</a:t>
            </a:r>
          </a:p>
          <a:p>
            <a:r>
              <a:rPr lang="it-IT" sz="2400" dirty="0"/>
              <a:t>Il midollo spinale può essere coinvolto nell’evento traumatico.</a:t>
            </a:r>
          </a:p>
          <a:p>
            <a:r>
              <a:rPr lang="it-IT" sz="2400" dirty="0"/>
              <a:t>Le complicazioni nervose sono determinate da: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dirty="0"/>
              <a:t>Compressioni dei frammenti sui nervi,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dirty="0"/>
              <a:t>Compressione per effetto dell’angolatura,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dirty="0"/>
              <a:t>Compressione a causa dell’ematoma.</a:t>
            </a:r>
          </a:p>
        </p:txBody>
      </p:sp>
    </p:spTree>
    <p:extLst>
      <p:ext uri="{BB962C8B-B14F-4D97-AF65-F5344CB8AC3E}">
        <p14:creationId xmlns:p14="http://schemas.microsoft.com/office/powerpoint/2010/main" val="34677122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Risultati immagini per fratture vertebrali">
            <a:extLst>
              <a:ext uri="{FF2B5EF4-FFF2-40B4-BE49-F238E27FC236}">
                <a16:creationId xmlns:a16="http://schemas.microsoft.com/office/drawing/2014/main" id="{4F1FC0F2-84FB-4380-9BFF-232A67EDF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440" y="1123527"/>
            <a:ext cx="3331503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Risultati immagini per fratture vertebrali">
            <a:extLst>
              <a:ext uri="{FF2B5EF4-FFF2-40B4-BE49-F238E27FC236}">
                <a16:creationId xmlns:a16="http://schemas.microsoft.com/office/drawing/2014/main" id="{E23871BB-9C87-443B-9DF2-A5BB3732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76" y="2492938"/>
            <a:ext cx="3537345" cy="18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Risultati immagini per fratture vertebrali">
            <a:extLst>
              <a:ext uri="{FF2B5EF4-FFF2-40B4-BE49-F238E27FC236}">
                <a16:creationId xmlns:a16="http://schemas.microsoft.com/office/drawing/2014/main" id="{FAC1172A-E3C0-494E-8EB8-45C2EF84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336" y="2255686"/>
            <a:ext cx="3517120" cy="234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207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C702EF-D765-4BFA-A1AC-2B9E40AF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898C22-F93C-4617-B744-327E3D56A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3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23436F-18CF-43EE-92BD-9F145673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ANATOMIA FUNZIONALE DELLA COLONNA LOMBARE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0E43F2-3AE7-44D4-9877-6FD12A134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700"/>
              <a:t>In stazione eretta, i corpi vertebrali e i dischi del tratto lombare sopportano in deambulazione carichi fisiologici da 1 a 2,5 volte il peso corporeo e da 8 a 10 volte quando si solleva un peso da 14 a 27 kg.</a:t>
            </a:r>
          </a:p>
          <a:p>
            <a:pPr>
              <a:lnSpc>
                <a:spcPct val="90000"/>
              </a:lnSpc>
            </a:pPr>
            <a:r>
              <a:rPr lang="it-IT" sz="1700"/>
              <a:t>I corpi vertebrali e i dischi formano la parte anteriore della colonna che sostiene l’80% delle forze compressive assiali e mantiene la rigidità e l’allineamento della colonna.</a:t>
            </a:r>
          </a:p>
          <a:p>
            <a:pPr>
              <a:lnSpc>
                <a:spcPct val="90000"/>
              </a:lnSpc>
            </a:pPr>
            <a:r>
              <a:rPr lang="it-IT" sz="1700"/>
              <a:t>Circa 2/3 della lordosi lombare si concentra tra L4 e S1.</a:t>
            </a:r>
          </a:p>
          <a:p>
            <a:pPr>
              <a:lnSpc>
                <a:spcPct val="90000"/>
              </a:lnSpc>
            </a:pPr>
            <a:r>
              <a:rPr lang="it-IT" sz="1700"/>
              <a:t>La colonna posteriore è costituita dai processi spinosi, dalle lamine, dai processi trasversi e dalle faccette articolari (più legamenti e muscoli) con la funzione di controllare il movimento.</a:t>
            </a:r>
          </a:p>
        </p:txBody>
      </p:sp>
    </p:spTree>
    <p:extLst>
      <p:ext uri="{BB962C8B-B14F-4D97-AF65-F5344CB8AC3E}">
        <p14:creationId xmlns:p14="http://schemas.microsoft.com/office/powerpoint/2010/main" val="1701881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sultati immagini per rachide lombare">
            <a:extLst>
              <a:ext uri="{FF2B5EF4-FFF2-40B4-BE49-F238E27FC236}">
                <a16:creationId xmlns:a16="http://schemas.microsoft.com/office/drawing/2014/main" id="{BC6A02D4-74F6-4204-9169-93346053B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1" r="4065" b="-1"/>
          <a:stretch/>
        </p:blipFill>
        <p:spPr bwMode="auto">
          <a:xfrm>
            <a:off x="3793813" y="744344"/>
            <a:ext cx="4627646" cy="4627648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isultati immagini per rachide lombare">
            <a:extLst>
              <a:ext uri="{FF2B5EF4-FFF2-40B4-BE49-F238E27FC236}">
                <a16:creationId xmlns:a16="http://schemas.microsoft.com/office/drawing/2014/main" id="{D86C9893-E056-46EE-8D54-1A60677BA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r="18803" b="-2"/>
          <a:stretch/>
        </p:blipFill>
        <p:spPr bwMode="auto">
          <a:xfrm>
            <a:off x="1319706" y="1757695"/>
            <a:ext cx="2590737" cy="2926956"/>
          </a:xfrm>
          <a:custGeom>
            <a:avLst/>
            <a:gdLst>
              <a:gd name="connsiteX0" fmla="*/ 1463478 w 2590737"/>
              <a:gd name="connsiteY0" fmla="*/ 0 h 2926956"/>
              <a:gd name="connsiteX1" fmla="*/ 2498313 w 2590737"/>
              <a:gd name="connsiteY1" fmla="*/ 428643 h 2926956"/>
              <a:gd name="connsiteX2" fmla="*/ 2501029 w 2590737"/>
              <a:gd name="connsiteY2" fmla="*/ 431631 h 2926956"/>
              <a:gd name="connsiteX3" fmla="*/ 2445696 w 2590737"/>
              <a:gd name="connsiteY3" fmla="*/ 582811 h 2926956"/>
              <a:gd name="connsiteX4" fmla="*/ 2335437 w 2590737"/>
              <a:gd name="connsiteY4" fmla="*/ 1312109 h 2926956"/>
              <a:gd name="connsiteX5" fmla="*/ 2528166 w 2590737"/>
              <a:gd name="connsiteY5" fmla="*/ 2266732 h 2926956"/>
              <a:gd name="connsiteX6" fmla="*/ 2590737 w 2590737"/>
              <a:gd name="connsiteY6" fmla="*/ 2396622 h 2926956"/>
              <a:gd name="connsiteX7" fmla="*/ 2498313 w 2590737"/>
              <a:gd name="connsiteY7" fmla="*/ 2498313 h 2926956"/>
              <a:gd name="connsiteX8" fmla="*/ 1463478 w 2590737"/>
              <a:gd name="connsiteY8" fmla="*/ 2926956 h 2926956"/>
              <a:gd name="connsiteX9" fmla="*/ 0 w 2590737"/>
              <a:gd name="connsiteY9" fmla="*/ 1463478 h 2926956"/>
              <a:gd name="connsiteX10" fmla="*/ 1463478 w 2590737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sultati immagini per rachide lombare">
            <a:extLst>
              <a:ext uri="{FF2B5EF4-FFF2-40B4-BE49-F238E27FC236}">
                <a16:creationId xmlns:a16="http://schemas.microsoft.com/office/drawing/2014/main" id="{8A2E4341-5B2E-4549-8DAA-06776DE7E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r="15648" b="3"/>
          <a:stretch/>
        </p:blipFill>
        <p:spPr bwMode="auto">
          <a:xfrm>
            <a:off x="8297994" y="1757695"/>
            <a:ext cx="2577829" cy="2926956"/>
          </a:xfrm>
          <a:custGeom>
            <a:avLst/>
            <a:gdLst>
              <a:gd name="connsiteX0" fmla="*/ 1114351 w 2577829"/>
              <a:gd name="connsiteY0" fmla="*/ 0 h 2926956"/>
              <a:gd name="connsiteX1" fmla="*/ 2577829 w 2577829"/>
              <a:gd name="connsiteY1" fmla="*/ 1463478 h 2926956"/>
              <a:gd name="connsiteX2" fmla="*/ 1114351 w 2577829"/>
              <a:gd name="connsiteY2" fmla="*/ 2926956 h 2926956"/>
              <a:gd name="connsiteX3" fmla="*/ 79516 w 2577829"/>
              <a:gd name="connsiteY3" fmla="*/ 2498313 h 2926956"/>
              <a:gd name="connsiteX4" fmla="*/ 0 w 2577829"/>
              <a:gd name="connsiteY4" fmla="*/ 2410824 h 2926956"/>
              <a:gd name="connsiteX5" fmla="*/ 69413 w 2577829"/>
              <a:gd name="connsiteY5" fmla="*/ 2266732 h 2926956"/>
              <a:gd name="connsiteX6" fmla="*/ 262142 w 2577829"/>
              <a:gd name="connsiteY6" fmla="*/ 1312109 h 2926956"/>
              <a:gd name="connsiteX7" fmla="*/ 151883 w 2577829"/>
              <a:gd name="connsiteY7" fmla="*/ 582811 h 2926956"/>
              <a:gd name="connsiteX8" fmla="*/ 91478 w 2577829"/>
              <a:gd name="connsiteY8" fmla="*/ 417771 h 2926956"/>
              <a:gd name="connsiteX9" fmla="*/ 183443 w 2577829"/>
              <a:gd name="connsiteY9" fmla="*/ 334187 h 2926956"/>
              <a:gd name="connsiteX10" fmla="*/ 1114351 w 2577829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80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3078</Words>
  <Application>Microsoft Office PowerPoint</Application>
  <PresentationFormat>Widescreen</PresentationFormat>
  <Paragraphs>360</Paragraphs>
  <Slides>73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73</vt:i4>
      </vt:variant>
    </vt:vector>
  </HeadingPairs>
  <TitlesOfParts>
    <vt:vector size="78" baseType="lpstr">
      <vt:lpstr>Arial</vt:lpstr>
      <vt:lpstr>Century Gothic</vt:lpstr>
      <vt:lpstr>Wingdings</vt:lpstr>
      <vt:lpstr>Wingdings 3</vt:lpstr>
      <vt:lpstr>Ione</vt:lpstr>
      <vt:lpstr>COLONNA VERTEBRALE </vt:lpstr>
      <vt:lpstr>ANATOMIA DELLA COLONNA VERTEBRALE</vt:lpstr>
      <vt:lpstr>Presentazione standard di PowerPoint</vt:lpstr>
      <vt:lpstr>Presentazione standard di PowerPoint</vt:lpstr>
      <vt:lpstr>ARTICOLAZIONI DELLA COLONNA</vt:lpstr>
      <vt:lpstr>RACHIDE CERVICALE</vt:lpstr>
      <vt:lpstr>RACHIDE DORSALE E LOMBARE</vt:lpstr>
      <vt:lpstr>ANATOMIA FUNZIONALE DELLA COLONNA LOMBARE</vt:lpstr>
      <vt:lpstr>Presentazione standard di PowerPoint</vt:lpstr>
      <vt:lpstr>SCOLIOSI</vt:lpstr>
      <vt:lpstr>DIAGNOSI DIFFERENZIALE</vt:lpstr>
      <vt:lpstr>Presentazione standard di PowerPoint</vt:lpstr>
      <vt:lpstr>CLASSIFICAZIONE DELLE SCOLIOSI NON STRUTTURALI</vt:lpstr>
      <vt:lpstr>EZIOPATOGENESI DELLE SCOLIOSI NON STRUTTURALI</vt:lpstr>
      <vt:lpstr>Presentazione standard di PowerPoint</vt:lpstr>
      <vt:lpstr>Presentazione standard di PowerPoint</vt:lpstr>
      <vt:lpstr>Presentazione standard di PowerPoint</vt:lpstr>
      <vt:lpstr>SCOLIOSI STRUTTURATE</vt:lpstr>
      <vt:lpstr>SCOLIOSI CONGENITE</vt:lpstr>
      <vt:lpstr>SCOLIOSI CONGENITE EVOLUZIONE E PROGNOSI</vt:lpstr>
      <vt:lpstr>ESAME CLINICO</vt:lpstr>
      <vt:lpstr>Presentazione standard di PowerPoint</vt:lpstr>
      <vt:lpstr>CON I DATI DELL’ESAME OBIETTIVO SI DEFINISCE LA DIAGNOSI:</vt:lpstr>
      <vt:lpstr>VALUTAZIONE RADIOGRAFICA</vt:lpstr>
      <vt:lpstr>MISURAZIONE DELL’ANGOLO DI COBB</vt:lpstr>
      <vt:lpstr>Presentazione standard di PowerPoint</vt:lpstr>
      <vt:lpstr>TRATTAMENTO DELLA SCOLIOSI EVOLUTIVA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COMPLICAZIONI DEL TRATTAMENTO ORTETICO</vt:lpstr>
      <vt:lpstr>DORSO CURVO</vt:lpstr>
      <vt:lpstr>CARATTERISTICHE DEL DORSO CURVO</vt:lpstr>
      <vt:lpstr>SI DISTINGUONO 3 TIPOLOGIE DI DORSO CURVO :</vt:lpstr>
      <vt:lpstr>ATTEGGIAMENTO CIFOTICO:</vt:lpstr>
      <vt:lpstr>2. DORSO CURVO ASTENICO:</vt:lpstr>
      <vt:lpstr>3. DORSO CURVO OSTEOCONDROPATICO:</vt:lpstr>
      <vt:lpstr>Presentazione standard di PowerPoint</vt:lpstr>
      <vt:lpstr>ESAME CLINICO PER IL DORSO CURVO</vt:lpstr>
      <vt:lpstr>TEST DI CORREGGIBILITA’ ATTIVA:</vt:lpstr>
      <vt:lpstr>SPONDILOLISI</vt:lpstr>
      <vt:lpstr>SPONDILOLISTESI</vt:lpstr>
      <vt:lpstr>Presentazione standard di PowerPoint</vt:lpstr>
      <vt:lpstr>SPONDILOLISTESI: DIAGNOSI</vt:lpstr>
      <vt:lpstr>SPONDILOLISTESI : INDAGINI STRUMENTALI</vt:lpstr>
      <vt:lpstr>TRATTAMENTO DELLA SPONDILOLISTESI</vt:lpstr>
      <vt:lpstr>SPONDILOLISTESI : SINTOMATOLOGIA</vt:lpstr>
      <vt:lpstr>FISIOPATOLOGIA LOMBARE</vt:lpstr>
      <vt:lpstr>LOMBALGIA</vt:lpstr>
      <vt:lpstr>LOMBALGIA</vt:lpstr>
      <vt:lpstr>LOMBALGIA</vt:lpstr>
      <vt:lpstr>CARATTERISTICHE DEL DOLORE DI TIPO MECCANICO E INFIAMMATORIO</vt:lpstr>
      <vt:lpstr>LOMBALGIA PURA</vt:lpstr>
      <vt:lpstr>LOMBALGIA PURA</vt:lpstr>
      <vt:lpstr>TEST DI LASEGUE E DI WASSERMAN</vt:lpstr>
      <vt:lpstr>LOMBALGIA PURA</vt:lpstr>
      <vt:lpstr>SINDROME DA COMPRESSIONE RADICOLARE</vt:lpstr>
      <vt:lpstr>LOMBOCRURALGIA (L2-L3 O L3-L4)</vt:lpstr>
      <vt:lpstr>LOMBOSCIATALGIA (L4-L5 O L5-S1)</vt:lpstr>
      <vt:lpstr>EVOLUZIONE DELL’ERNIA</vt:lpstr>
      <vt:lpstr>STENOSI DEL CANALE VERTEBRALE</vt:lpstr>
      <vt:lpstr>SINDROME DI VERBIEST</vt:lpstr>
      <vt:lpstr>SINDROME DI EPSTEIN</vt:lpstr>
      <vt:lpstr>SPONDILITE ANCHILOSANTE</vt:lpstr>
      <vt:lpstr>SPONDILITE ANCHILOSANTE : SINTOMI</vt:lpstr>
      <vt:lpstr>SPONDILITE ANCHILOSANTE : DIAGNOSI</vt:lpstr>
      <vt:lpstr>SPONDILITE ANCHILOSANTE : TERAPIA</vt:lpstr>
      <vt:lpstr>RACHIDE CERVICALE : CERVICOBRACHIALGIA</vt:lpstr>
      <vt:lpstr>Presentazione standard di PowerPoint</vt:lpstr>
      <vt:lpstr>FRATTURE VERTEBRALI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COLONNA VERTEBRALE </dc:title>
  <dc:creator>Michele Felisatti</dc:creator>
  <cp:lastModifiedBy>Michele Felisatti</cp:lastModifiedBy>
  <cp:revision>2</cp:revision>
  <dcterms:created xsi:type="dcterms:W3CDTF">2019-11-24T16:06:48Z</dcterms:created>
  <dcterms:modified xsi:type="dcterms:W3CDTF">2019-11-24T16:10:20Z</dcterms:modified>
</cp:coreProperties>
</file>