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  <p:sldMasterId id="2147483648" r:id="rId2"/>
    <p:sldMasterId id="2147483704" r:id="rId3"/>
  </p:sldMasterIdLst>
  <p:sldIdLst>
    <p:sldId id="325" r:id="rId4"/>
    <p:sldId id="324" r:id="rId5"/>
    <p:sldId id="323" r:id="rId6"/>
    <p:sldId id="322" r:id="rId7"/>
    <p:sldId id="321" r:id="rId8"/>
    <p:sldId id="320" r:id="rId9"/>
    <p:sldId id="319" r:id="rId10"/>
    <p:sldId id="318" r:id="rId11"/>
    <p:sldId id="317" r:id="rId12"/>
    <p:sldId id="316" r:id="rId13"/>
    <p:sldId id="315" r:id="rId14"/>
    <p:sldId id="298" r:id="rId15"/>
    <p:sldId id="302" r:id="rId16"/>
    <p:sldId id="305" r:id="rId17"/>
    <p:sldId id="304" r:id="rId18"/>
    <p:sldId id="303" r:id="rId19"/>
    <p:sldId id="312" r:id="rId20"/>
    <p:sldId id="307" r:id="rId21"/>
    <p:sldId id="308" r:id="rId22"/>
    <p:sldId id="309" r:id="rId23"/>
    <p:sldId id="310" r:id="rId24"/>
    <p:sldId id="311" r:id="rId25"/>
    <p:sldId id="300" r:id="rId26"/>
    <p:sldId id="301" r:id="rId27"/>
    <p:sldId id="313" r:id="rId28"/>
    <p:sldId id="326" r:id="rId29"/>
    <p:sldId id="314" r:id="rId30"/>
    <p:sldId id="327" r:id="rId3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85295-193B-D2E7-0A85-842CA56D8CDE}" v="815" dt="2019-11-24T23:09:37.320"/>
    <p1510:client id="{157CE08C-8443-7FDA-8336-4D84B425C973}" v="12" dt="2019-11-19T21:22:04.107"/>
    <p1510:client id="{39B4844D-0AFB-41AE-DE79-49C75F48BCE9}" v="116" dt="2019-11-24T22:27:22.594"/>
    <p1510:client id="{711CC9DA-867B-432A-A105-74D9FC3C22E7}" v="16" dt="2019-11-25T09:36:12.9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3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04730" y="1887518"/>
            <a:ext cx="4792903" cy="3631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729" y="1887518"/>
            <a:ext cx="4527358" cy="3631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3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1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88721" y="452493"/>
            <a:ext cx="2841736" cy="294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8756995" y="459217"/>
            <a:ext cx="2880822" cy="2936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k object 18"/>
          <p:cNvSpPr/>
          <p:nvPr/>
        </p:nvSpPr>
        <p:spPr>
          <a:xfrm>
            <a:off x="4720035" y="3478081"/>
            <a:ext cx="2932291" cy="2944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bk object 19"/>
          <p:cNvSpPr/>
          <p:nvPr/>
        </p:nvSpPr>
        <p:spPr>
          <a:xfrm>
            <a:off x="7921100" y="3478082"/>
            <a:ext cx="3496890" cy="2936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bk object 20"/>
          <p:cNvSpPr/>
          <p:nvPr/>
        </p:nvSpPr>
        <p:spPr>
          <a:xfrm>
            <a:off x="769732" y="3462617"/>
            <a:ext cx="3708057" cy="2954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bk object 21"/>
          <p:cNvSpPr/>
          <p:nvPr/>
        </p:nvSpPr>
        <p:spPr>
          <a:xfrm>
            <a:off x="701040" y="447114"/>
            <a:ext cx="5164050" cy="2957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2547" y="3616811"/>
            <a:ext cx="4286904" cy="56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3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3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2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3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6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4E54-5D88-40CE-94DE-EB7CFA63C4E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0307" y="613410"/>
            <a:ext cx="9651384" cy="993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2932" y="1451162"/>
            <a:ext cx="9929859" cy="2661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400414"/>
            <a:ext cx="28448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0180D51-2F84-404E-941C-3097866A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2" y="-14867"/>
            <a:ext cx="9718841" cy="751849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00"/>
                </a:solidFill>
              </a:rPr>
              <a:t>Metodi</a:t>
            </a:r>
            <a:r>
              <a:rPr lang="en-US" sz="4000">
                <a:solidFill>
                  <a:srgbClr val="FFFF00"/>
                </a:solidFill>
              </a:rPr>
              <a:t> per la </a:t>
            </a:r>
            <a:r>
              <a:rPr lang="en-US" sz="4000" err="1">
                <a:solidFill>
                  <a:srgbClr val="FFFF00"/>
                </a:solidFill>
              </a:rPr>
              <a:t>quantificazione</a:t>
            </a:r>
            <a:r>
              <a:rPr lang="en-US" sz="4000">
                <a:solidFill>
                  <a:srgbClr val="FFFF00"/>
                </a:solidFill>
              </a:rPr>
              <a:t> di </a:t>
            </a:r>
            <a:r>
              <a:rPr lang="en-US" sz="4000" err="1">
                <a:solidFill>
                  <a:srgbClr val="FFFF00"/>
                </a:solidFill>
              </a:rPr>
              <a:t>metaboliti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1C935-FAAE-47EC-B101-F6C4EDAF64CC}"/>
              </a:ext>
            </a:extLst>
          </p:cNvPr>
          <p:cNvSpPr txBox="1"/>
          <p:nvPr/>
        </p:nvSpPr>
        <p:spPr>
          <a:xfrm>
            <a:off x="2282021" y="1676327"/>
            <a:ext cx="9148068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- </a:t>
            </a:r>
            <a:r>
              <a:rPr lang="en-US" err="1">
                <a:solidFill>
                  <a:srgbClr val="FFFF00"/>
                </a:solidFill>
              </a:rPr>
              <a:t>Anticorpali</a:t>
            </a:r>
            <a:r>
              <a:rPr lang="en-US">
                <a:solidFill>
                  <a:srgbClr val="FFFF00"/>
                </a:solidFill>
              </a:rPr>
              <a:t> (e.g. Elisa) -&gt; </a:t>
            </a:r>
            <a:r>
              <a:rPr lang="en-US" err="1">
                <a:solidFill>
                  <a:srgbClr val="FFFF00"/>
                </a:solidFill>
              </a:rPr>
              <a:t>il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bersaglio</a:t>
            </a:r>
            <a:r>
              <a:rPr lang="en-US">
                <a:solidFill>
                  <a:srgbClr val="FFFF00"/>
                </a:solidFill>
              </a:rPr>
              <a:t> e' </a:t>
            </a:r>
            <a:r>
              <a:rPr lang="en-US" err="1">
                <a:solidFill>
                  <a:srgbClr val="FFFF00"/>
                </a:solidFill>
              </a:rPr>
              <a:t>l'antigene</a:t>
            </a:r>
            <a:r>
              <a:rPr lang="en-US">
                <a:solidFill>
                  <a:srgbClr val="FFFF00"/>
                </a:solidFill>
              </a:rPr>
              <a:t> di un </a:t>
            </a:r>
            <a:r>
              <a:rPr lang="en-US" err="1">
                <a:solidFill>
                  <a:srgbClr val="FFFF00"/>
                </a:solidFill>
              </a:rPr>
              <a:t>anticorpo</a:t>
            </a:r>
            <a:r>
              <a:rPr lang="en-US">
                <a:solidFill>
                  <a:srgbClr val="FFFF00"/>
                </a:solidFill>
              </a:rPr>
              <a:t> di interesse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- </a:t>
            </a:r>
            <a:r>
              <a:rPr lang="en-US" err="1">
                <a:solidFill>
                  <a:srgbClr val="FFFF00"/>
                </a:solidFill>
              </a:rPr>
              <a:t>Enzimatici</a:t>
            </a:r>
            <a:r>
              <a:rPr lang="en-US">
                <a:solidFill>
                  <a:srgbClr val="FFFF00"/>
                </a:solidFill>
              </a:rPr>
              <a:t>                    -&gt; </a:t>
            </a:r>
            <a:r>
              <a:rPr lang="en-US" err="1">
                <a:solidFill>
                  <a:srgbClr val="FFFF00"/>
                </a:solidFill>
              </a:rPr>
              <a:t>il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bersaglio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partecipa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direttamente</a:t>
            </a:r>
            <a:r>
              <a:rPr lang="en-US">
                <a:solidFill>
                  <a:srgbClr val="FFFF00"/>
                </a:solidFill>
              </a:rPr>
              <a:t> od </a:t>
            </a:r>
            <a:r>
              <a:rPr lang="en-US" err="1">
                <a:solidFill>
                  <a:srgbClr val="FFFF00"/>
                </a:solidFill>
              </a:rPr>
              <a:t>indirettamente</a:t>
            </a:r>
            <a:r>
              <a:rPr lang="en-US">
                <a:solidFill>
                  <a:srgbClr val="FFFF00"/>
                </a:solidFill>
              </a:rPr>
              <a:t> ad un </a:t>
            </a:r>
            <a:r>
              <a:rPr lang="en-US" err="1">
                <a:solidFill>
                  <a:srgbClr val="FFFF00"/>
                </a:solidFill>
              </a:rPr>
              <a:t>reazione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progettata</a:t>
            </a:r>
            <a:r>
              <a:rPr lang="en-US">
                <a:solidFill>
                  <a:srgbClr val="FFFF00"/>
                </a:solidFill>
              </a:rPr>
              <a:t> a </a:t>
            </a:r>
            <a:r>
              <a:rPr lang="en-US" err="1">
                <a:solidFill>
                  <a:srgbClr val="FFFF00"/>
                </a:solidFill>
              </a:rPr>
              <a:t>tavolino</a:t>
            </a:r>
            <a:endParaRPr lang="en-US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- Reporter </a:t>
            </a:r>
            <a:r>
              <a:rPr lang="en-US" err="1">
                <a:solidFill>
                  <a:srgbClr val="FFFF00"/>
                </a:solidFill>
              </a:rPr>
              <a:t>genetici</a:t>
            </a:r>
            <a:r>
              <a:rPr lang="en-US">
                <a:solidFill>
                  <a:srgbClr val="FFFF00"/>
                </a:solidFill>
              </a:rPr>
              <a:t>         -&gt; </a:t>
            </a:r>
            <a:r>
              <a:rPr lang="en-US" err="1">
                <a:solidFill>
                  <a:srgbClr val="FFFF00"/>
                </a:solidFill>
              </a:rPr>
              <a:t>l'attivita</a:t>
            </a:r>
            <a:r>
              <a:rPr lang="en-US">
                <a:solidFill>
                  <a:srgbClr val="FFFF00"/>
                </a:solidFill>
              </a:rPr>
              <a:t>' di un reporter </a:t>
            </a:r>
            <a:r>
              <a:rPr lang="en-US" err="1">
                <a:solidFill>
                  <a:srgbClr val="FFFF00"/>
                </a:solidFill>
              </a:rPr>
              <a:t>luminescente</a:t>
            </a:r>
            <a:r>
              <a:rPr lang="en-US">
                <a:solidFill>
                  <a:srgbClr val="FFFF00"/>
                </a:solidFill>
              </a:rPr>
              <a:t> o </a:t>
            </a:r>
            <a:r>
              <a:rPr lang="en-US" err="1">
                <a:solidFill>
                  <a:srgbClr val="FFFF00"/>
                </a:solidFill>
              </a:rPr>
              <a:t>fluorescente</a:t>
            </a:r>
            <a:r>
              <a:rPr lang="en-US">
                <a:solidFill>
                  <a:srgbClr val="FFFF00"/>
                </a:solidFill>
              </a:rPr>
              <a:t> e' </a:t>
            </a:r>
            <a:r>
              <a:rPr lang="en-US" err="1">
                <a:solidFill>
                  <a:srgbClr val="FFFF00"/>
                </a:solidFill>
              </a:rPr>
              <a:t>direttamente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sensibile</a:t>
            </a:r>
            <a:r>
              <a:rPr lang="en-US">
                <a:solidFill>
                  <a:srgbClr val="FFFF00"/>
                </a:solidFill>
              </a:rPr>
              <a:t> al </a:t>
            </a:r>
            <a:r>
              <a:rPr lang="en-US" err="1">
                <a:solidFill>
                  <a:srgbClr val="FFFF00"/>
                </a:solidFill>
              </a:rPr>
              <a:t>bersaglio</a:t>
            </a:r>
            <a:endParaRPr lang="en-US">
              <a:solidFill>
                <a:srgbClr val="FFFF00"/>
              </a:solidFill>
            </a:endParaRP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- </a:t>
            </a:r>
            <a:r>
              <a:rPr lang="en-US" err="1">
                <a:solidFill>
                  <a:srgbClr val="FFFF00"/>
                </a:solidFill>
              </a:rPr>
              <a:t>Metabolomica</a:t>
            </a:r>
            <a:r>
              <a:rPr lang="en-US">
                <a:solidFill>
                  <a:srgbClr val="FFFF00"/>
                </a:solidFill>
              </a:rPr>
              <a:t>              -&gt; </a:t>
            </a:r>
            <a:r>
              <a:rPr lang="en-US" err="1">
                <a:solidFill>
                  <a:srgbClr val="FFFF00"/>
                </a:solidFill>
              </a:rPr>
              <a:t>indagine</a:t>
            </a:r>
            <a:r>
              <a:rPr lang="en-US">
                <a:solidFill>
                  <a:srgbClr val="FFFF00"/>
                </a:solidFill>
              </a:rPr>
              <a:t> a largo </a:t>
            </a:r>
            <a:r>
              <a:rPr lang="en-US" err="1">
                <a:solidFill>
                  <a:srgbClr val="FFFF00"/>
                </a:solidFill>
              </a:rPr>
              <a:t>spettro</a:t>
            </a:r>
            <a:r>
              <a:rPr lang="en-US">
                <a:solidFill>
                  <a:srgbClr val="FFFF00"/>
                </a:solidFill>
              </a:rPr>
              <a:t> del </a:t>
            </a:r>
            <a:r>
              <a:rPr lang="en-US" err="1">
                <a:solidFill>
                  <a:srgbClr val="FFFF00"/>
                </a:solidFill>
              </a:rPr>
              <a:t>totale</a:t>
            </a:r>
            <a:r>
              <a:rPr lang="en-US">
                <a:solidFill>
                  <a:srgbClr val="FFFF00"/>
                </a:solidFill>
              </a:rPr>
              <a:t> di </a:t>
            </a:r>
            <a:r>
              <a:rPr lang="en-US" err="1">
                <a:solidFill>
                  <a:srgbClr val="FFFF00"/>
                </a:solidFill>
              </a:rPr>
              <a:t>metaboliti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esistenti</a:t>
            </a:r>
          </a:p>
        </p:txBody>
      </p:sp>
    </p:spTree>
    <p:extLst>
      <p:ext uri="{BB962C8B-B14F-4D97-AF65-F5344CB8AC3E}">
        <p14:creationId xmlns:p14="http://schemas.microsoft.com/office/powerpoint/2010/main" val="21908906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612" y="289933"/>
            <a:ext cx="10287801" cy="74168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00"/>
                </a:solidFill>
              </a:rPr>
              <a:t>Luciferasi di Photinus pyralis per la misura di ATP intracellulare</a:t>
            </a:r>
            <a:endParaRPr lang="en-US"/>
          </a:p>
        </p:txBody>
      </p:sp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2E1DCC6C-2CCF-498B-9059-C582D484A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4" b="59848"/>
          <a:stretch/>
        </p:blipFill>
        <p:spPr>
          <a:xfrm>
            <a:off x="883920" y="1648912"/>
            <a:ext cx="3647442" cy="3872641"/>
          </a:xfrm>
          <a:prstGeom prst="rect">
            <a:avLst/>
          </a:prstGeom>
        </p:spPr>
      </p:pic>
      <p:pic>
        <p:nvPicPr>
          <p:cNvPr id="10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5B04E71D-9D3D-431D-9767-1DEF13562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" r="59630" b="60354"/>
          <a:stretch/>
        </p:blipFill>
        <p:spPr>
          <a:xfrm>
            <a:off x="6451600" y="1673860"/>
            <a:ext cx="2672081" cy="3837507"/>
          </a:xfrm>
          <a:prstGeom prst="rect">
            <a:avLst/>
          </a:prstGeom>
        </p:spPr>
      </p:pic>
      <p:pic>
        <p:nvPicPr>
          <p:cNvPr id="5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1BE09D47-F572-47F0-A269-23BBDADA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75" t="41109" r="3988" b="19456"/>
          <a:stretch/>
        </p:blipFill>
        <p:spPr>
          <a:xfrm>
            <a:off x="9123680" y="1673860"/>
            <a:ext cx="2669930" cy="38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802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612" y="289933"/>
            <a:ext cx="10287801" cy="741689"/>
          </a:xfrm>
        </p:spPr>
        <p:txBody>
          <a:bodyPr>
            <a:normAutofit fontScale="90000"/>
          </a:bodyPr>
          <a:lstStyle/>
          <a:p>
            <a:r>
              <a:rPr lang="en-US" sz="4000" err="1">
                <a:solidFill>
                  <a:srgbClr val="FFFF00"/>
                </a:solidFill>
              </a:rPr>
              <a:t>MtLuc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rivelo</a:t>
            </a:r>
            <a:r>
              <a:rPr lang="en-US" sz="4000">
                <a:solidFill>
                  <a:srgbClr val="FFFF00"/>
                </a:solidFill>
              </a:rPr>
              <a:t> un </a:t>
            </a:r>
            <a:r>
              <a:rPr lang="en-US" sz="4000" err="1">
                <a:solidFill>
                  <a:srgbClr val="FFFF00"/>
                </a:solidFill>
              </a:rPr>
              <a:t>inatteso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ruolo</a:t>
            </a:r>
            <a:r>
              <a:rPr lang="en-US" sz="4000">
                <a:solidFill>
                  <a:srgbClr val="FFFF00"/>
                </a:solidFill>
              </a:rPr>
              <a:t> di </a:t>
            </a:r>
            <a:r>
              <a:rPr lang="en-US" sz="4000" err="1">
                <a:solidFill>
                  <a:srgbClr val="FFFF00"/>
                </a:solidFill>
              </a:rPr>
              <a:t>signalling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nelle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malattie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mitocondriali</a:t>
            </a:r>
          </a:p>
        </p:txBody>
      </p:sp>
      <p:pic>
        <p:nvPicPr>
          <p:cNvPr id="2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AD4467F4-72EE-4869-9666-7BBACA324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348332"/>
            <a:ext cx="5029200" cy="3116376"/>
          </a:xfrm>
          <a:prstGeom prst="rect">
            <a:avLst/>
          </a:prstGeom>
        </p:spPr>
      </p:pic>
      <p:pic>
        <p:nvPicPr>
          <p:cNvPr id="3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AA4E231-4482-4CDE-857C-57936BA02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440" y="1898702"/>
            <a:ext cx="3820160" cy="1882036"/>
          </a:xfrm>
          <a:prstGeom prst="rect">
            <a:avLst/>
          </a:prstGeom>
        </p:spPr>
      </p:pic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8ED4DFCB-4DFC-4EC0-98F9-41A223D7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440" y="4025035"/>
            <a:ext cx="3820160" cy="23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15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3D17C-69C9-4655-9C85-D158ED9E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solidFill>
                  <a:srgbClr val="FFFF00"/>
                </a:solidFill>
              </a:rPr>
              <a:t>Introduzione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alla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metabolomica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1026" name="Picture 2" descr="An overview of the four major omics fields">
            <a:extLst>
              <a:ext uri="{FF2B5EF4-FFF2-40B4-BE49-F238E27FC236}">
                <a16:creationId xmlns:a16="http://schemas.microsoft.com/office/drawing/2014/main" id="{01116A91-BEC3-4342-8B4D-F3E91747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09788"/>
            <a:ext cx="6667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2319" y="452493"/>
            <a:ext cx="2068616" cy="294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8033048" y="459217"/>
            <a:ext cx="2097069" cy="2936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5094379" y="3478081"/>
            <a:ext cx="2134535" cy="2944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424566" y="3478082"/>
            <a:ext cx="2545530" cy="2936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2218790" y="3462617"/>
            <a:ext cx="2699247" cy="2954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2168787" y="447114"/>
            <a:ext cx="3759124" cy="2957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76815" y="3203314"/>
            <a:ext cx="4009465" cy="10987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760359">
              <a:lnSpc>
                <a:spcPct val="100000"/>
              </a:lnSpc>
              <a:spcBef>
                <a:spcPts val="88"/>
              </a:spcBef>
            </a:pPr>
            <a:r>
              <a:rPr spc="-4"/>
              <a:t>Metabolism  (pathway</a:t>
            </a:r>
            <a:r>
              <a:rPr spc="-71"/>
              <a:t> </a:t>
            </a:r>
            <a:r>
              <a:rPr spc="-4"/>
              <a:t>analysis)</a:t>
            </a:r>
          </a:p>
        </p:txBody>
      </p:sp>
    </p:spTree>
    <p:extLst>
      <p:ext uri="{BB962C8B-B14F-4D97-AF65-F5344CB8AC3E}">
        <p14:creationId xmlns:p14="http://schemas.microsoft.com/office/powerpoint/2010/main" val="84333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2559" y="822287"/>
            <a:ext cx="758078" cy="486335"/>
          </a:xfrm>
          <a:custGeom>
            <a:avLst/>
            <a:gdLst/>
            <a:ahLst/>
            <a:cxnLst/>
            <a:rect l="l" t="t" r="r" b="b"/>
            <a:pathLst>
              <a:path w="859154" h="551180">
                <a:moveTo>
                  <a:pt x="0" y="0"/>
                </a:moveTo>
                <a:lnTo>
                  <a:pt x="0" y="550925"/>
                </a:lnTo>
                <a:lnTo>
                  <a:pt x="858774" y="550925"/>
                </a:lnTo>
                <a:lnTo>
                  <a:pt x="858774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9697">
              <a:lnSpc>
                <a:spcPct val="100000"/>
              </a:lnSpc>
              <a:spcBef>
                <a:spcPts val="88"/>
              </a:spcBef>
            </a:pPr>
            <a:r>
              <a:t>Quantify few</a:t>
            </a:r>
            <a:r>
              <a:rPr spc="-75"/>
              <a:t> </a:t>
            </a:r>
            <a:r>
              <a:t>=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6629" y="4423634"/>
            <a:ext cx="7176247" cy="56085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530" b="1">
                <a:latin typeface="Arial"/>
                <a:cs typeface="Arial"/>
              </a:rPr>
              <a:t>target analysis (accurate,</a:t>
            </a:r>
            <a:r>
              <a:rPr sz="3530" b="1" spc="-79">
                <a:latin typeface="Arial"/>
                <a:cs typeface="Arial"/>
              </a:rPr>
              <a:t> </a:t>
            </a:r>
            <a:r>
              <a:rPr sz="3530" b="1">
                <a:latin typeface="Arial"/>
                <a:cs typeface="Arial"/>
              </a:rPr>
              <a:t>narrow)</a:t>
            </a:r>
            <a:endParaRPr sz="353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98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2319" y="452493"/>
            <a:ext cx="2068616" cy="294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8033048" y="459217"/>
            <a:ext cx="2097069" cy="2936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5094379" y="3478081"/>
            <a:ext cx="2134535" cy="2944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424566" y="3478082"/>
            <a:ext cx="2545530" cy="2936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2218790" y="3462617"/>
            <a:ext cx="2699247" cy="2954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2168787" y="447114"/>
            <a:ext cx="3759124" cy="2957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4025825" y="452494"/>
            <a:ext cx="1874184" cy="2926415"/>
          </a:xfrm>
          <a:custGeom>
            <a:avLst/>
            <a:gdLst/>
            <a:ahLst/>
            <a:cxnLst/>
            <a:rect l="l" t="t" r="r" b="b"/>
            <a:pathLst>
              <a:path w="2124075" h="3316604">
                <a:moveTo>
                  <a:pt x="0" y="0"/>
                </a:moveTo>
                <a:lnTo>
                  <a:pt x="0" y="3316224"/>
                </a:lnTo>
                <a:lnTo>
                  <a:pt x="2123694" y="3316224"/>
                </a:lnTo>
                <a:lnTo>
                  <a:pt x="2123694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9613" y="3348138"/>
            <a:ext cx="7571254" cy="2267828"/>
          </a:xfrm>
          <a:prstGeom prst="rect">
            <a:avLst/>
          </a:prstGeom>
        </p:spPr>
        <p:txBody>
          <a:bodyPr vert="horz" wrap="square" lIns="0" tIns="24093" rIns="0" bIns="0" rtlCol="0">
            <a:spAutoFit/>
          </a:bodyPr>
          <a:lstStyle/>
          <a:p>
            <a:pPr marL="11206" marR="4483" indent="1712910">
              <a:lnSpc>
                <a:spcPct val="147600"/>
              </a:lnSpc>
              <a:spcBef>
                <a:spcPts val="190"/>
              </a:spcBef>
            </a:pPr>
            <a:r>
              <a:rPr spc="-4"/>
              <a:t>Quantify portions </a:t>
            </a:r>
            <a:r>
              <a:t>=  </a:t>
            </a:r>
            <a:r>
              <a:rPr spc="-4"/>
              <a:t>metabolic profiling (e.g. lipidomics)  </a:t>
            </a:r>
            <a:r>
              <a:rPr sz="3177" spc="-4"/>
              <a:t>(increase accuracy, decrease</a:t>
            </a:r>
            <a:r>
              <a:rPr sz="3177" spc="-44"/>
              <a:t> </a:t>
            </a:r>
            <a:r>
              <a:rPr sz="3177" spc="-9"/>
              <a:t>coverage</a:t>
            </a:r>
            <a:endParaRPr sz="3177"/>
          </a:p>
        </p:txBody>
      </p:sp>
    </p:spTree>
    <p:extLst>
      <p:ext uri="{BB962C8B-B14F-4D97-AF65-F5344CB8AC3E}">
        <p14:creationId xmlns:p14="http://schemas.microsoft.com/office/powerpoint/2010/main" val="113877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7838" y="413497"/>
            <a:ext cx="168088" cy="6041091"/>
          </a:xfrm>
          <a:custGeom>
            <a:avLst/>
            <a:gdLst/>
            <a:ahLst/>
            <a:cxnLst/>
            <a:rect l="l" t="t" r="r" b="b"/>
            <a:pathLst>
              <a:path w="190500" h="6846570">
                <a:moveTo>
                  <a:pt x="0" y="0"/>
                </a:moveTo>
                <a:lnTo>
                  <a:pt x="0" y="6846570"/>
                </a:lnTo>
                <a:lnTo>
                  <a:pt x="190500" y="6846570"/>
                </a:lnTo>
                <a:lnTo>
                  <a:pt x="1904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2061883" y="413497"/>
            <a:ext cx="8068235" cy="6041091"/>
          </a:xfrm>
          <a:custGeom>
            <a:avLst/>
            <a:gdLst/>
            <a:ahLst/>
            <a:cxnLst/>
            <a:rect l="l" t="t" r="r" b="b"/>
            <a:pathLst>
              <a:path w="9144000" h="6846570">
                <a:moveTo>
                  <a:pt x="9144000" y="6846570"/>
                </a:move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905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3792743" y="2762249"/>
            <a:ext cx="4620185" cy="10987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802383" marR="4483" indent="-791738">
              <a:lnSpc>
                <a:spcPct val="100000"/>
              </a:lnSpc>
              <a:spcBef>
                <a:spcPts val="88"/>
              </a:spcBef>
            </a:pPr>
            <a:r>
              <a:rPr sz="3530" b="1">
                <a:latin typeface="Arial"/>
                <a:cs typeface="Arial"/>
              </a:rPr>
              <a:t>Quantify everything</a:t>
            </a:r>
            <a:r>
              <a:rPr sz="3530" b="1" spc="-79">
                <a:latin typeface="Arial"/>
                <a:cs typeface="Arial"/>
              </a:rPr>
              <a:t> </a:t>
            </a:r>
            <a:r>
              <a:rPr sz="3530" b="1">
                <a:latin typeface="Arial"/>
                <a:cs typeface="Arial"/>
              </a:rPr>
              <a:t>=  </a:t>
            </a:r>
            <a:r>
              <a:rPr sz="3530" b="1" spc="-4">
                <a:latin typeface="Arial"/>
                <a:cs typeface="Arial"/>
              </a:rPr>
              <a:t>metabolomics</a:t>
            </a:r>
            <a:endParaRPr sz="353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5764" y="4081406"/>
            <a:ext cx="7371790" cy="50650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177" b="1" spc="-4">
                <a:latin typeface="Arial"/>
                <a:cs typeface="Arial"/>
              </a:rPr>
              <a:t>decrease accuracy, increase</a:t>
            </a:r>
            <a:r>
              <a:rPr sz="3177" b="1" spc="-40">
                <a:latin typeface="Arial"/>
                <a:cs typeface="Arial"/>
              </a:rPr>
              <a:t> </a:t>
            </a:r>
            <a:r>
              <a:rPr sz="3177" b="1" spc="-9">
                <a:latin typeface="Arial"/>
                <a:cs typeface="Arial"/>
              </a:rPr>
              <a:t>coverage</a:t>
            </a:r>
            <a:endParaRPr sz="317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05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1118" y="619461"/>
            <a:ext cx="6409204" cy="61408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3883" spc="-4">
                <a:solidFill>
                  <a:srgbClr val="FFFF00"/>
                </a:solidFill>
              </a:rPr>
              <a:t>Why measure metabolites?</a:t>
            </a:r>
            <a:endParaRPr sz="3883"/>
          </a:p>
        </p:txBody>
      </p:sp>
      <p:sp>
        <p:nvSpPr>
          <p:cNvPr id="4" name="object 4"/>
          <p:cNvSpPr txBox="1"/>
          <p:nvPr/>
        </p:nvSpPr>
        <p:spPr>
          <a:xfrm>
            <a:off x="2434801" y="2630497"/>
            <a:ext cx="6873128" cy="2231569"/>
          </a:xfrm>
          <a:prstGeom prst="rect">
            <a:avLst/>
          </a:prstGeom>
        </p:spPr>
        <p:txBody>
          <a:bodyPr vert="horz" wrap="square" lIns="0" tIns="98612" rIns="0" bIns="0" rtlCol="0" anchor="t">
            <a:spAutoFit/>
          </a:bodyPr>
          <a:lstStyle/>
          <a:p>
            <a:pPr marL="666750" lvl="1" indent="-252095">
              <a:lnSpc>
                <a:spcPct val="100000"/>
              </a:lnSpc>
              <a:spcBef>
                <a:spcPts val="609"/>
              </a:spcBef>
              <a:buFont typeface="Arial"/>
              <a:buChar char="–"/>
              <a:tabLst>
                <a:tab pos="313221" algn="l"/>
                <a:tab pos="314342" algn="l"/>
              </a:tabLst>
            </a:pP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Readout of underlying molecular</a:t>
            </a:r>
            <a:r>
              <a:rPr sz="2471" b="1" spc="-53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endParaRPr lang="en-US" sz="2471">
              <a:latin typeface="Arial"/>
              <a:cs typeface="Arial"/>
            </a:endParaRPr>
          </a:p>
          <a:p>
            <a:pPr marL="666750" lvl="1" indent="-252095">
              <a:lnSpc>
                <a:spcPct val="100000"/>
              </a:lnSpc>
              <a:spcBef>
                <a:spcPts val="596"/>
              </a:spcBef>
              <a:buFont typeface="Arial"/>
              <a:buChar char="–"/>
              <a:tabLst>
                <a:tab pos="666786" algn="l"/>
              </a:tabLst>
            </a:pP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Infer enzyme</a:t>
            </a:r>
            <a:r>
              <a:rPr sz="2471" b="1" spc="-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2471">
              <a:latin typeface="Arial"/>
              <a:cs typeface="Arial"/>
            </a:endParaRPr>
          </a:p>
          <a:p>
            <a:pPr marL="666750" lvl="1" indent="-25209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666786" algn="l"/>
              </a:tabLst>
            </a:pP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Reflective of any observable</a:t>
            </a:r>
            <a:r>
              <a:rPr sz="2471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phenotype</a:t>
            </a:r>
            <a:endParaRPr sz="2471">
              <a:latin typeface="Arial"/>
              <a:cs typeface="Arial"/>
            </a:endParaRPr>
          </a:p>
          <a:p>
            <a:pPr marL="666750" lvl="1" indent="-252095">
              <a:lnSpc>
                <a:spcPct val="100000"/>
              </a:lnSpc>
              <a:spcBef>
                <a:spcPts val="596"/>
              </a:spcBef>
              <a:buFont typeface="Arial"/>
              <a:buChar char="–"/>
              <a:tabLst>
                <a:tab pos="666786" algn="l"/>
              </a:tabLst>
            </a:pP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Diagnostics, functional</a:t>
            </a:r>
            <a:r>
              <a:rPr sz="2471" b="1" spc="-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71" b="1">
                <a:solidFill>
                  <a:srgbClr val="FFFFFF"/>
                </a:solidFill>
                <a:latin typeface="Arial"/>
                <a:cs typeface="Arial"/>
              </a:rPr>
              <a:t>genomics</a:t>
            </a:r>
            <a:endParaRPr sz="2471">
              <a:latin typeface="Arial"/>
              <a:cs typeface="Arial"/>
            </a:endParaRPr>
          </a:p>
          <a:p>
            <a:pPr marR="2751455" algn="r">
              <a:lnSpc>
                <a:spcPct val="100000"/>
              </a:lnSpc>
              <a:tabLst>
                <a:tab pos="302015" algn="l"/>
                <a:tab pos="314342" algn="l"/>
              </a:tabLst>
            </a:pPr>
            <a:endParaRPr sz="247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82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692876"/>
            <a:ext cx="6310593" cy="4159850"/>
          </a:xfrm>
          <a:prstGeom prst="rect">
            <a:avLst/>
          </a:prstGeom>
        </p:spPr>
        <p:txBody>
          <a:bodyPr vert="horz" wrap="square" lIns="0" tIns="225799" rIns="0" bIns="0" rtlCol="0" anchor="t">
            <a:spAutoFit/>
          </a:bodyPr>
          <a:lstStyle/>
          <a:p>
            <a:pPr marL="548640" indent="-537845">
              <a:lnSpc>
                <a:spcPct val="100000"/>
              </a:lnSpc>
              <a:spcBef>
                <a:spcPts val="1778"/>
              </a:spcBef>
              <a:buAutoNum type="arabicPeriod"/>
              <a:tabLst>
                <a:tab pos="549118" algn="l"/>
                <a:tab pos="549678" algn="l"/>
              </a:tabLst>
            </a:pPr>
            <a:r>
              <a:rPr sz="2000" b="1" spc="-9">
                <a:solidFill>
                  <a:srgbClr val="FFFF00"/>
                </a:solidFill>
                <a:latin typeface="Arial"/>
                <a:cs typeface="Arial"/>
              </a:rPr>
              <a:t>Extraction </a:t>
            </a:r>
            <a:r>
              <a:rPr sz="2000" b="1" spc="-4">
                <a:solidFill>
                  <a:srgbClr val="FFFF00"/>
                </a:solidFill>
                <a:latin typeface="Arial"/>
                <a:cs typeface="Arial"/>
              </a:rPr>
              <a:t>from </a:t>
            </a:r>
            <a:r>
              <a:rPr sz="2000" b="1" spc="-9">
                <a:solidFill>
                  <a:srgbClr val="FFFF00"/>
                </a:solidFill>
                <a:latin typeface="Arial"/>
                <a:cs typeface="Arial"/>
              </a:rPr>
              <a:t>biological</a:t>
            </a:r>
            <a:r>
              <a:rPr sz="2000" b="1" spc="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9">
                <a:solidFill>
                  <a:srgbClr val="FFFF00"/>
                </a:solidFill>
                <a:latin typeface="Arial"/>
                <a:cs typeface="Arial"/>
              </a:rPr>
              <a:t>tissues</a:t>
            </a:r>
            <a:endParaRPr lang="en-US" sz="2000">
              <a:solidFill>
                <a:srgbClr val="FFFF00"/>
              </a:solidFill>
              <a:latin typeface="Arial"/>
              <a:cs typeface="Arial"/>
            </a:endParaRPr>
          </a:p>
          <a:p>
            <a:pPr marL="925195" lvl="2">
              <a:spcBef>
                <a:spcPts val="1778"/>
              </a:spcBef>
              <a:tabLst>
                <a:tab pos="549118" algn="l"/>
                <a:tab pos="549678" algn="l"/>
              </a:tabLst>
            </a:pPr>
            <a:r>
              <a:rPr lang="en-US" b="1" spc="-9">
                <a:solidFill>
                  <a:srgbClr val="FFFF00"/>
                </a:solidFill>
                <a:latin typeface="Arial"/>
                <a:cs typeface="Arial"/>
              </a:rPr>
              <a:t>A) composite sample (polar + </a:t>
            </a:r>
            <a:r>
              <a:rPr lang="en-US" b="1" spc="-9" err="1">
                <a:solidFill>
                  <a:srgbClr val="FFFF00"/>
                </a:solidFill>
                <a:latin typeface="Arial"/>
                <a:cs typeface="Arial"/>
              </a:rPr>
              <a:t>apolar</a:t>
            </a:r>
            <a:r>
              <a:rPr lang="en-US" b="1" spc="-9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  <a:p>
            <a:pPr marL="925195" lvl="2">
              <a:spcBef>
                <a:spcPts val="1778"/>
              </a:spcBef>
              <a:tabLst>
                <a:tab pos="549118" algn="l"/>
                <a:tab pos="549678" algn="l"/>
              </a:tabLst>
            </a:pPr>
            <a:r>
              <a:rPr lang="en-US" b="1" spc="-9">
                <a:solidFill>
                  <a:srgbClr val="FFFF00"/>
                </a:solidFill>
                <a:latin typeface="Arial"/>
                <a:cs typeface="Arial"/>
              </a:rPr>
              <a:t>B) separated fractions</a:t>
            </a:r>
          </a:p>
          <a:p>
            <a:pPr marL="548640" indent="-537845">
              <a:spcBef>
                <a:spcPts val="1685"/>
              </a:spcBef>
              <a:buAutoNum type="arabicPeriod"/>
              <a:tabLst>
                <a:tab pos="549118" algn="l"/>
                <a:tab pos="549678" algn="l"/>
              </a:tabLst>
            </a:pPr>
            <a:r>
              <a:rPr sz="2000" b="1" spc="-9">
                <a:solidFill>
                  <a:srgbClr val="FFFF00"/>
                </a:solidFill>
                <a:latin typeface="Arial"/>
                <a:cs typeface="Arial"/>
              </a:rPr>
              <a:t>Separation</a:t>
            </a:r>
            <a:endParaRPr sz="2000">
              <a:solidFill>
                <a:srgbClr val="FFFF00"/>
              </a:solidFill>
              <a:latin typeface="Arial"/>
              <a:cs typeface="Arial"/>
            </a:endParaRPr>
          </a:p>
          <a:p>
            <a:pPr marL="884555" lvl="1" indent="-470535">
              <a:lnSpc>
                <a:spcPct val="100000"/>
              </a:lnSpc>
              <a:spcBef>
                <a:spcPts val="1474"/>
              </a:spcBef>
              <a:buFont typeface="Arial"/>
              <a:buChar char="–"/>
              <a:tabLst>
                <a:tab pos="884752" algn="l"/>
                <a:tab pos="885312" algn="l"/>
              </a:tabLst>
            </a:pPr>
            <a:r>
              <a:rPr b="1">
                <a:solidFill>
                  <a:srgbClr val="FFFF00"/>
                </a:solidFill>
                <a:latin typeface="Arial"/>
                <a:cs typeface="Arial"/>
              </a:rPr>
              <a:t>chromatography</a:t>
            </a:r>
            <a:endParaRPr>
              <a:solidFill>
                <a:srgbClr val="FFFF00"/>
              </a:solidFill>
              <a:latin typeface="Arial"/>
              <a:cs typeface="Arial"/>
            </a:endParaRPr>
          </a:p>
          <a:p>
            <a:pPr marL="548640" indent="-537845">
              <a:lnSpc>
                <a:spcPct val="100000"/>
              </a:lnSpc>
              <a:spcBef>
                <a:spcPts val="1689"/>
              </a:spcBef>
              <a:buAutoNum type="arabicPeriod"/>
              <a:tabLst>
                <a:tab pos="549118" algn="l"/>
                <a:tab pos="549678" algn="l"/>
              </a:tabLst>
            </a:pPr>
            <a:r>
              <a:rPr sz="2000" b="1" spc="-9">
                <a:solidFill>
                  <a:srgbClr val="FFFF00"/>
                </a:solidFill>
                <a:latin typeface="Arial"/>
                <a:cs typeface="Arial"/>
              </a:rPr>
              <a:t>Detection</a:t>
            </a:r>
            <a:endParaRPr sz="2000">
              <a:solidFill>
                <a:srgbClr val="FFFF00"/>
              </a:solidFill>
              <a:latin typeface="Arial"/>
              <a:cs typeface="Arial"/>
            </a:endParaRPr>
          </a:p>
          <a:p>
            <a:pPr marL="884555" lvl="1" indent="-470535">
              <a:lnSpc>
                <a:spcPct val="100000"/>
              </a:lnSpc>
              <a:spcBef>
                <a:spcPts val="1474"/>
              </a:spcBef>
              <a:buFont typeface="Arial"/>
              <a:buChar char="–"/>
              <a:tabLst>
                <a:tab pos="884752" algn="l"/>
                <a:tab pos="885312" algn="l"/>
              </a:tabLst>
            </a:pPr>
            <a:r>
              <a:rPr b="1">
                <a:solidFill>
                  <a:srgbClr val="FFFF00"/>
                </a:solidFill>
                <a:latin typeface="Arial"/>
                <a:cs typeface="Arial"/>
              </a:rPr>
              <a:t>mass</a:t>
            </a:r>
            <a:r>
              <a:rPr b="1" spc="-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FF00"/>
                </a:solidFill>
                <a:latin typeface="Arial"/>
                <a:cs typeface="Arial"/>
              </a:rPr>
              <a:t>spectrometry</a:t>
            </a:r>
            <a:endParaRPr>
              <a:solidFill>
                <a:srgbClr val="FFFF00"/>
              </a:solidFill>
              <a:latin typeface="Arial"/>
              <a:cs typeface="Arial"/>
            </a:endParaRPr>
          </a:p>
          <a:p>
            <a:pPr marL="548640" indent="-537845">
              <a:lnSpc>
                <a:spcPct val="100000"/>
              </a:lnSpc>
              <a:spcBef>
                <a:spcPts val="1689"/>
              </a:spcBef>
              <a:buAutoNum type="arabicPeriod"/>
              <a:tabLst>
                <a:tab pos="549118" algn="l"/>
                <a:tab pos="549678" algn="l"/>
              </a:tabLst>
            </a:pPr>
            <a:r>
              <a:rPr sz="2000" b="1" spc="-9">
                <a:solidFill>
                  <a:srgbClr val="FFFF00"/>
                </a:solidFill>
                <a:latin typeface="Arial"/>
                <a:cs typeface="Arial"/>
              </a:rPr>
              <a:t>Identification </a:t>
            </a:r>
            <a:r>
              <a:rPr sz="2000" b="1" spc="-4">
                <a:solidFill>
                  <a:srgbClr val="FFFF00"/>
                </a:solidFill>
                <a:latin typeface="Arial"/>
                <a:cs typeface="Arial"/>
              </a:rPr>
              <a:t>&amp; </a:t>
            </a:r>
            <a:r>
              <a:rPr sz="2000" b="1" spc="-9">
                <a:solidFill>
                  <a:srgbClr val="FFFF00"/>
                </a:solidFill>
                <a:latin typeface="Arial"/>
                <a:cs typeface="Arial"/>
              </a:rPr>
              <a:t>quantification</a:t>
            </a:r>
            <a:endParaRPr sz="200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1883" y="403412"/>
            <a:ext cx="8068235" cy="879848"/>
          </a:xfrm>
          <a:prstGeom prst="rect">
            <a:avLst/>
          </a:prstGeom>
          <a:noFill/>
        </p:spPr>
        <p:txBody>
          <a:bodyPr vert="horz" wrap="square" lIns="0" tIns="225798" rIns="0" bIns="0" rtlCol="0" anchor="t">
            <a:spAutoFit/>
          </a:bodyPr>
          <a:lstStyle/>
          <a:p>
            <a:pPr marL="726440">
              <a:lnSpc>
                <a:spcPct val="100000"/>
              </a:lnSpc>
              <a:spcBef>
                <a:spcPts val="1777"/>
              </a:spcBef>
            </a:pPr>
            <a:r>
              <a:rPr sz="4200">
                <a:solidFill>
                  <a:srgbClr val="FFFF00"/>
                </a:solidFill>
              </a:rPr>
              <a:t>Metabolomics</a:t>
            </a:r>
            <a:r>
              <a:rPr sz="4200" spc="-13">
                <a:solidFill>
                  <a:srgbClr val="FFFF00"/>
                </a:solidFill>
              </a:rPr>
              <a:t> </a:t>
            </a:r>
            <a:r>
              <a:rPr sz="4200">
                <a:solidFill>
                  <a:srgbClr val="FFFF00"/>
                </a:solidFill>
              </a:rPr>
              <a:t>experiment</a:t>
            </a:r>
            <a:endParaRPr lang="en-US" sz="420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9376D-B874-4A9A-AF1F-EF57E66C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828800"/>
            <a:ext cx="5029636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883" y="403412"/>
            <a:ext cx="8068235" cy="59131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pc="-4">
                <a:solidFill>
                  <a:srgbClr val="FFFF00"/>
                </a:solidFill>
              </a:rPr>
              <a:t>Metabolomics</a:t>
            </a:r>
            <a:r>
              <a:rPr spc="-13">
                <a:solidFill>
                  <a:srgbClr val="FFFF00"/>
                </a:solidFill>
              </a:rPr>
              <a:t> </a:t>
            </a:r>
            <a:r>
              <a:rPr spc="-4">
                <a:solidFill>
                  <a:srgbClr val="FFFF00"/>
                </a:solidFill>
              </a:rPr>
              <a:t>methods</a:t>
            </a:r>
          </a:p>
        </p:txBody>
      </p:sp>
      <p:sp useBgFill="1">
        <p:nvSpPr>
          <p:cNvPr id="3" name="object 3"/>
          <p:cNvSpPr txBox="1"/>
          <p:nvPr/>
        </p:nvSpPr>
        <p:spPr>
          <a:xfrm>
            <a:off x="2535443" y="1308623"/>
            <a:ext cx="6596343" cy="466949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2824" b="1" spc="-9">
                <a:solidFill>
                  <a:srgbClr val="FFFF00"/>
                </a:solidFill>
                <a:latin typeface="Arial"/>
                <a:cs typeface="Arial"/>
              </a:rPr>
              <a:t>Separation</a:t>
            </a:r>
            <a:r>
              <a:rPr sz="2824" b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24" b="1" spc="-9">
                <a:solidFill>
                  <a:srgbClr val="FFFF00"/>
                </a:solidFill>
                <a:latin typeface="Arial"/>
                <a:cs typeface="Arial"/>
              </a:rPr>
              <a:t>methods</a:t>
            </a:r>
            <a:endParaRPr sz="2824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151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Gas chromatography</a:t>
            </a: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(GC)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666225" lvl="1" indent="-252146">
              <a:lnSpc>
                <a:spcPct val="100000"/>
              </a:lnSpc>
              <a:spcBef>
                <a:spcPts val="207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one of the most widely used and powerful</a:t>
            </a:r>
            <a:r>
              <a:rPr sz="1765" b="1" spc="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methods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  <a:p>
            <a:pPr marL="666225" lvl="1" indent="-252706">
              <a:lnSpc>
                <a:spcPct val="100000"/>
              </a:lnSpc>
              <a:spcBef>
                <a:spcPts val="212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high chromatographic resolution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  <a:p>
            <a:pPr marL="666225" lvl="1" indent="-252706">
              <a:lnSpc>
                <a:spcPct val="100000"/>
              </a:lnSpc>
              <a:spcBef>
                <a:spcPts val="212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compounds must be volatile (or</a:t>
            </a:r>
            <a:r>
              <a:rPr sz="1765" b="1" spc="18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derivatized)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1500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High performance liquid chromatography</a:t>
            </a:r>
            <a:r>
              <a:rPr sz="2118" b="1" spc="-66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(HPLC)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666225" lvl="1" indent="-252146">
              <a:lnSpc>
                <a:spcPct val="100000"/>
              </a:lnSpc>
              <a:spcBef>
                <a:spcPts val="216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lower chromatographic</a:t>
            </a:r>
            <a:r>
              <a:rPr sz="1765" b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resolution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  <a:p>
            <a:pPr marL="666225" lvl="1" indent="-252146">
              <a:lnSpc>
                <a:spcPct val="100000"/>
              </a:lnSpc>
              <a:spcBef>
                <a:spcPts val="207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wider </a:t>
            </a: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range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analytes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can be </a:t>
            </a: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analyzed</a:t>
            </a:r>
            <a:r>
              <a:rPr sz="1765" b="1" spc="4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(polar)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4"/>
              </a:spcBef>
              <a:buFont typeface="Arial"/>
              <a:buChar char="–"/>
            </a:pPr>
            <a:endParaRPr sz="1500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Capillary electrophoresis</a:t>
            </a:r>
            <a:r>
              <a:rPr sz="2118" b="1" spc="-18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(CE)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666225" lvl="1" indent="-252146">
              <a:lnSpc>
                <a:spcPct val="100000"/>
              </a:lnSpc>
              <a:spcBef>
                <a:spcPts val="216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higher theoretical separation efficiency than</a:t>
            </a:r>
            <a:r>
              <a:rPr sz="1765" b="1" spc="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HPLC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  <a:p>
            <a:pPr marL="666225" lvl="1" indent="-252146">
              <a:lnSpc>
                <a:spcPct val="100000"/>
              </a:lnSpc>
              <a:spcBef>
                <a:spcPts val="207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suitable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for wider </a:t>
            </a: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range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metabolites </a:t>
            </a: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than</a:t>
            </a:r>
            <a:r>
              <a:rPr sz="1765" b="1" spc="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65" b="1" spc="-9">
                <a:solidFill>
                  <a:srgbClr val="FFFF00"/>
                </a:solidFill>
                <a:latin typeface="Arial"/>
                <a:cs typeface="Arial"/>
              </a:rPr>
              <a:t>GC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  <a:p>
            <a:pPr marL="666225" marR="86850" lvl="1" indent="-252146">
              <a:lnSpc>
                <a:spcPts val="1906"/>
              </a:lnSpc>
              <a:spcBef>
                <a:spcPts val="449"/>
              </a:spcBef>
              <a:buFont typeface="Arial"/>
              <a:buChar char="–"/>
              <a:tabLst>
                <a:tab pos="666225" algn="l"/>
                <a:tab pos="666786" algn="l"/>
              </a:tabLst>
            </a:pPr>
            <a:r>
              <a:rPr sz="1765" b="1" spc="-4">
                <a:solidFill>
                  <a:srgbClr val="FFFF00"/>
                </a:solidFill>
                <a:latin typeface="Arial"/>
                <a:cs typeface="Arial"/>
              </a:rPr>
              <a:t>most appropriate for charged analytes (electrophoretic  technique)</a:t>
            </a:r>
            <a:endParaRPr sz="1765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3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2" y="-14867"/>
            <a:ext cx="9718841" cy="751849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00"/>
                </a:solidFill>
              </a:rPr>
              <a:t>Metodi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Enzimatici</a:t>
            </a:r>
            <a:endParaRPr lang="en-US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24F11-0237-41F6-B985-100950175E0F}"/>
              </a:ext>
            </a:extLst>
          </p:cNvPr>
          <p:cNvSpPr txBox="1"/>
          <p:nvPr/>
        </p:nvSpPr>
        <p:spPr>
          <a:xfrm>
            <a:off x="3687199" y="1423194"/>
            <a:ext cx="5642868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800" err="1">
                <a:solidFill>
                  <a:srgbClr val="FFFF00"/>
                </a:solidFill>
              </a:rPr>
              <a:t>Classificazione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 err="1">
                <a:solidFill>
                  <a:srgbClr val="FFFF00"/>
                </a:solidFill>
              </a:rPr>
              <a:t>sulla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 err="1">
                <a:solidFill>
                  <a:srgbClr val="FFFF00"/>
                </a:solidFill>
              </a:rPr>
              <a:t>cinetica</a:t>
            </a:r>
            <a:r>
              <a:rPr lang="en-US" sz="2800">
                <a:solidFill>
                  <a:srgbClr val="FFFF00"/>
                </a:solidFill>
              </a:rPr>
              <a:t>:</a:t>
            </a:r>
          </a:p>
          <a:p>
            <a:endParaRPr lang="en-US" sz="2800">
              <a:solidFill>
                <a:srgbClr val="FFFF00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- </a:t>
            </a:r>
            <a:r>
              <a:rPr lang="en-US" sz="2800" err="1">
                <a:solidFill>
                  <a:srgbClr val="FFFF00"/>
                </a:solidFill>
              </a:rPr>
              <a:t>diretti</a:t>
            </a:r>
            <a:r>
              <a:rPr lang="en-US" sz="2800">
                <a:solidFill>
                  <a:srgbClr val="FFFF00"/>
                </a:solidFill>
              </a:rPr>
              <a:t>;</a:t>
            </a:r>
          </a:p>
          <a:p>
            <a:r>
              <a:rPr lang="en-US" sz="2800">
                <a:solidFill>
                  <a:srgbClr val="FFFF00"/>
                </a:solidFill>
              </a:rPr>
              <a:t>- </a:t>
            </a:r>
            <a:r>
              <a:rPr lang="en-US" sz="2800" err="1">
                <a:solidFill>
                  <a:srgbClr val="FFFF00"/>
                </a:solidFill>
              </a:rPr>
              <a:t>indiretti</a:t>
            </a:r>
            <a:r>
              <a:rPr lang="en-US" sz="2800">
                <a:solidFill>
                  <a:srgbClr val="FFFF00"/>
                </a:solidFill>
              </a:rPr>
              <a:t>;</a:t>
            </a:r>
          </a:p>
          <a:p>
            <a:endParaRPr lang="en-US" sz="2800">
              <a:solidFill>
                <a:srgbClr val="FFFF00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Sul </a:t>
            </a:r>
            <a:r>
              <a:rPr lang="en-US" sz="2800" err="1">
                <a:solidFill>
                  <a:srgbClr val="FFFF00"/>
                </a:solidFill>
              </a:rPr>
              <a:t>metodo</a:t>
            </a:r>
            <a:r>
              <a:rPr lang="en-US" sz="2800">
                <a:solidFill>
                  <a:srgbClr val="FFFF00"/>
                </a:solidFill>
              </a:rPr>
              <a:t> di </a:t>
            </a:r>
            <a:r>
              <a:rPr lang="en-US" sz="2800" err="1">
                <a:solidFill>
                  <a:srgbClr val="FFFF00"/>
                </a:solidFill>
              </a:rPr>
              <a:t>rilevamento</a:t>
            </a:r>
            <a:r>
              <a:rPr lang="en-US" sz="2800">
                <a:solidFill>
                  <a:srgbClr val="FFFF00"/>
                </a:solidFill>
              </a:rPr>
              <a:t>:</a:t>
            </a:r>
          </a:p>
          <a:p>
            <a:endParaRPr lang="en-US" sz="2800">
              <a:solidFill>
                <a:srgbClr val="FFFF00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- </a:t>
            </a:r>
            <a:r>
              <a:rPr lang="en-US" sz="2800" err="1">
                <a:solidFill>
                  <a:srgbClr val="FFFF00"/>
                </a:solidFill>
              </a:rPr>
              <a:t>colorimetrici</a:t>
            </a:r>
            <a:r>
              <a:rPr lang="en-US" sz="2800">
                <a:solidFill>
                  <a:srgbClr val="FFFF00"/>
                </a:solidFill>
              </a:rPr>
              <a:t>,</a:t>
            </a:r>
          </a:p>
          <a:p>
            <a:r>
              <a:rPr lang="en-US" sz="2800">
                <a:solidFill>
                  <a:srgbClr val="FFFF00"/>
                </a:solidFill>
              </a:rPr>
              <a:t>- </a:t>
            </a:r>
            <a:r>
              <a:rPr lang="en-US" sz="2800" err="1">
                <a:solidFill>
                  <a:srgbClr val="FFFF00"/>
                </a:solidFill>
              </a:rPr>
              <a:t>fluorescenti</a:t>
            </a:r>
            <a:r>
              <a:rPr lang="en-US" sz="2800">
                <a:solidFill>
                  <a:srgbClr val="FFFF00"/>
                </a:solidFill>
              </a:rPr>
              <a:t>,</a:t>
            </a:r>
          </a:p>
          <a:p>
            <a:r>
              <a:rPr lang="en-US" sz="2800">
                <a:solidFill>
                  <a:srgbClr val="FFFF00"/>
                </a:solidFill>
              </a:rPr>
              <a:t>- </a:t>
            </a:r>
            <a:r>
              <a:rPr lang="en-US" sz="2800" err="1">
                <a:solidFill>
                  <a:srgbClr val="FFFF00"/>
                </a:solidFill>
              </a:rPr>
              <a:t>luminescenti</a:t>
            </a:r>
            <a:r>
              <a:rPr lang="en-US" sz="2800">
                <a:solidFill>
                  <a:srgbClr val="FFFF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099235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747" y="1475870"/>
            <a:ext cx="2864224" cy="4151779"/>
          </a:xfrm>
          <a:prstGeom prst="rect">
            <a:avLst/>
          </a:prstGeom>
        </p:spPr>
        <p:txBody>
          <a:bodyPr vert="horz" wrap="square" lIns="0" tIns="18321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443"/>
              </a:spcBef>
            </a:pPr>
            <a:r>
              <a:rPr sz="2647" b="1">
                <a:solidFill>
                  <a:srgbClr val="FFFF00"/>
                </a:solidFill>
                <a:latin typeface="Arial"/>
                <a:cs typeface="Arial"/>
              </a:rPr>
              <a:t>Physical</a:t>
            </a:r>
            <a:r>
              <a:rPr sz="2647" b="1" spc="-79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47" b="1">
                <a:solidFill>
                  <a:srgbClr val="FFFF00"/>
                </a:solidFill>
                <a:latin typeface="Arial"/>
                <a:cs typeface="Arial"/>
              </a:rPr>
              <a:t>Property</a:t>
            </a:r>
            <a:endParaRPr sz="2647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mass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rotation,</a:t>
            </a:r>
            <a:r>
              <a:rPr sz="2118" b="1" spc="-26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vibration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i="1" spc="-4">
                <a:solidFill>
                  <a:srgbClr val="FFFF00"/>
                </a:solidFill>
                <a:latin typeface="Arial"/>
                <a:cs typeface="Arial"/>
              </a:rPr>
              <a:t>hv</a:t>
            </a:r>
            <a:r>
              <a:rPr sz="2118" b="1" i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absorbance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i="1" spc="-4">
                <a:solidFill>
                  <a:srgbClr val="FFFF00"/>
                </a:solidFill>
                <a:latin typeface="Arial"/>
                <a:cs typeface="Arial"/>
              </a:rPr>
              <a:t>hv</a:t>
            </a:r>
            <a:r>
              <a:rPr sz="2118" b="1" i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emittance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spin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volatility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hydrophobicity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charge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7704" indent="-30313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7704" algn="l"/>
                <a:tab pos="318264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size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2792" y="1475870"/>
            <a:ext cx="4359088" cy="4151779"/>
          </a:xfrm>
          <a:prstGeom prst="rect">
            <a:avLst/>
          </a:prstGeom>
        </p:spPr>
        <p:txBody>
          <a:bodyPr vert="horz" wrap="square" lIns="0" tIns="183216" rIns="0" bIns="0" rtlCol="0">
            <a:spAutoFit/>
          </a:bodyPr>
          <a:lstStyle/>
          <a:p>
            <a:pPr marL="295291">
              <a:lnSpc>
                <a:spcPct val="100000"/>
              </a:lnSpc>
              <a:spcBef>
                <a:spcPts val="1443"/>
              </a:spcBef>
            </a:pPr>
            <a:r>
              <a:rPr sz="2647" b="1">
                <a:solidFill>
                  <a:srgbClr val="FFFF00"/>
                </a:solidFill>
                <a:latin typeface="Arial"/>
                <a:cs typeface="Arial"/>
              </a:rPr>
              <a:t>Method</a:t>
            </a:r>
            <a:endParaRPr sz="2647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mass spectrometry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infrared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 spectrometry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ultraviolet-visible</a:t>
            </a:r>
            <a:r>
              <a:rPr sz="2118" b="1" spc="-66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spectroscopy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fluorescence</a:t>
            </a:r>
            <a:r>
              <a:rPr sz="2118" b="1" spc="-18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>
                <a:solidFill>
                  <a:srgbClr val="FFFF00"/>
                </a:solidFill>
                <a:latin typeface="Arial"/>
                <a:cs typeface="Arial"/>
              </a:rPr>
              <a:t>spectroscopy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nuclear magnetic</a:t>
            </a:r>
            <a:r>
              <a:rPr sz="2118" b="1" spc="-18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resonance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gas</a:t>
            </a:r>
            <a:r>
              <a:rPr sz="2118" b="1" spc="-9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chromatography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liquid</a:t>
            </a:r>
            <a:r>
              <a:rPr sz="2118" b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chromatography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capillary</a:t>
            </a:r>
            <a:r>
              <a:rPr sz="2118" b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electrophoresis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313781" indent="-302575">
              <a:lnSpc>
                <a:spcPct val="100000"/>
              </a:lnSpc>
              <a:spcBef>
                <a:spcPts val="503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size-exclusion</a:t>
            </a:r>
            <a:r>
              <a:rPr sz="2118" b="1" spc="-7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chromatography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1883" y="403412"/>
            <a:ext cx="8068235" cy="793857"/>
          </a:xfrm>
          <a:prstGeom prst="rect">
            <a:avLst/>
          </a:prstGeom>
        </p:spPr>
        <p:txBody>
          <a:bodyPr vert="horz" wrap="square" lIns="0" tIns="194422" rIns="0" bIns="0" rtlCol="0">
            <a:spAutoFit/>
          </a:bodyPr>
          <a:lstStyle/>
          <a:p>
            <a:pPr marL="279041">
              <a:lnSpc>
                <a:spcPct val="100000"/>
              </a:lnSpc>
              <a:spcBef>
                <a:spcPts val="1531"/>
              </a:spcBef>
            </a:pPr>
            <a:r>
              <a:rPr sz="3883" spc="-4">
                <a:solidFill>
                  <a:srgbClr val="FFFF00"/>
                </a:solidFill>
              </a:rPr>
              <a:t>Metabolite detection</a:t>
            </a:r>
            <a:r>
              <a:rPr sz="3883" spc="18">
                <a:solidFill>
                  <a:srgbClr val="FFFF00"/>
                </a:solidFill>
              </a:rPr>
              <a:t> </a:t>
            </a:r>
            <a:r>
              <a:rPr sz="3883" spc="-4">
                <a:solidFill>
                  <a:srgbClr val="FFFF00"/>
                </a:solidFill>
              </a:rPr>
              <a:t>techniques</a:t>
            </a:r>
            <a:endParaRPr sz="3883">
              <a:solidFill>
                <a:srgbClr val="FFFF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EBED8D-3C4F-49D3-9604-1E247BB7FA08}"/>
              </a:ext>
            </a:extLst>
          </p:cNvPr>
          <p:cNvSpPr/>
          <p:nvPr/>
        </p:nvSpPr>
        <p:spPr>
          <a:xfrm>
            <a:off x="2004998" y="2093225"/>
            <a:ext cx="7020467" cy="4490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883" y="403412"/>
            <a:ext cx="8068235" cy="790462"/>
          </a:xfrm>
          <a:prstGeom prst="rect">
            <a:avLst/>
          </a:prstGeom>
        </p:spPr>
        <p:txBody>
          <a:bodyPr vert="horz" wrap="square" lIns="0" tIns="191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4"/>
              </a:spcBef>
            </a:pPr>
            <a:r>
              <a:rPr sz="3883" spc="-4">
                <a:solidFill>
                  <a:srgbClr val="FFFF00"/>
                </a:solidFill>
              </a:rPr>
              <a:t>Gas chromatography</a:t>
            </a:r>
            <a:endParaRPr sz="3883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2723" y="1656902"/>
            <a:ext cx="7502338" cy="2671916"/>
          </a:xfrm>
          <a:prstGeom prst="rect">
            <a:avLst/>
          </a:prstGeom>
        </p:spPr>
        <p:txBody>
          <a:bodyPr vert="horz" wrap="square" lIns="0" tIns="11206" rIns="0" bIns="0" rtlCol="0" anchor="t">
            <a:spAutoFit/>
          </a:bodyPr>
          <a:lstStyle/>
          <a:p>
            <a:pPr marL="313690" indent="-302260">
              <a:lnSpc>
                <a:spcPts val="2960"/>
              </a:lnSpc>
              <a:spcBef>
                <a:spcPts val="88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471" b="1">
                <a:solidFill>
                  <a:srgbClr val="FFFF00"/>
                </a:solidFill>
                <a:latin typeface="Arial"/>
                <a:cs typeface="Arial"/>
              </a:rPr>
              <a:t>Advantages</a:t>
            </a:r>
            <a:endParaRPr lang="en-US" sz="2471">
              <a:solidFill>
                <a:srgbClr val="FFFF00"/>
              </a:solidFill>
              <a:latin typeface="Arial"/>
              <a:cs typeface="Arial"/>
            </a:endParaRPr>
          </a:p>
          <a:p>
            <a:pPr marL="666750" lvl="1" indent="-252095">
              <a:lnSpc>
                <a:spcPts val="2537"/>
              </a:lnSpc>
              <a:buFont typeface="Arial"/>
              <a:buChar char="–"/>
              <a:tabLst>
                <a:tab pos="666786" algn="l"/>
              </a:tabLst>
            </a:pP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Very high chromatographic resolving</a:t>
            </a:r>
            <a:r>
              <a:rPr sz="2100" b="1" spc="-22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power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666750" lvl="1" indent="-252095">
              <a:lnSpc>
                <a:spcPts val="2537"/>
              </a:lnSpc>
              <a:buFont typeface="Arial"/>
              <a:buChar char="–"/>
              <a:tabLst>
                <a:tab pos="666786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Wide dynamic</a:t>
            </a:r>
            <a:r>
              <a:rPr sz="2118" b="1" spc="-9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range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"/>
              </a:spcBef>
              <a:buFont typeface="Arial"/>
              <a:buChar char="–"/>
            </a:pPr>
            <a:endParaRPr sz="2206">
              <a:solidFill>
                <a:srgbClr val="FFFF00"/>
              </a:solidFill>
              <a:latin typeface="Arial"/>
              <a:cs typeface="Arial"/>
            </a:endParaRPr>
          </a:p>
          <a:p>
            <a:pPr marL="313690" indent="-302260">
              <a:lnSpc>
                <a:spcPts val="2960"/>
              </a:lnSpc>
              <a:spcBef>
                <a:spcPts val="4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471" b="1">
                <a:solidFill>
                  <a:srgbClr val="FFFF00"/>
                </a:solidFill>
                <a:latin typeface="Arial"/>
                <a:cs typeface="Arial"/>
              </a:rPr>
              <a:t>Disadvantages</a:t>
            </a:r>
            <a:endParaRPr sz="2471">
              <a:solidFill>
                <a:srgbClr val="FFFF00"/>
              </a:solidFill>
              <a:latin typeface="Arial"/>
              <a:cs typeface="Arial"/>
            </a:endParaRPr>
          </a:p>
          <a:p>
            <a:pPr marL="666750" lvl="1" indent="-252095">
              <a:lnSpc>
                <a:spcPts val="2537"/>
              </a:lnSpc>
              <a:buFont typeface="Arial"/>
              <a:buChar char="–"/>
              <a:tabLst>
                <a:tab pos="666786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Compounds must be sufficiently volatile</a:t>
            </a:r>
            <a:r>
              <a:rPr sz="2118" b="1" spc="-66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(derivatized)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666750" lvl="1" indent="-252095">
              <a:lnSpc>
                <a:spcPts val="2281"/>
              </a:lnSpc>
              <a:buFont typeface="Arial"/>
              <a:buChar char="–"/>
              <a:tabLst>
                <a:tab pos="666786" algn="l"/>
              </a:tabLst>
            </a:pP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Compounds must be</a:t>
            </a:r>
            <a:r>
              <a:rPr sz="2100" b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100" b="1" spc="-4">
                <a:solidFill>
                  <a:srgbClr val="FFFF00"/>
                </a:solidFill>
                <a:latin typeface="Arial"/>
                <a:cs typeface="Arial"/>
              </a:rPr>
              <a:t>thermally </a:t>
            </a:r>
            <a:r>
              <a:rPr lang="en-US" sz="2100" b="1" spc="-9">
                <a:solidFill>
                  <a:srgbClr val="FFFF00"/>
                </a:solidFill>
                <a:latin typeface="Arial"/>
                <a:cs typeface="Arial"/>
              </a:rPr>
              <a:t>stable</a:t>
            </a:r>
            <a:endParaRPr sz="2118" err="1">
              <a:solidFill>
                <a:srgbClr val="FFFF00"/>
              </a:solidFill>
              <a:latin typeface="Arial"/>
              <a:cs typeface="Arial"/>
            </a:endParaRPr>
          </a:p>
          <a:p>
            <a:pPr marL="666750" lvl="1" indent="-252095">
              <a:lnSpc>
                <a:spcPts val="2285"/>
              </a:lnSpc>
              <a:buFont typeface="Arial"/>
              <a:buChar char="–"/>
              <a:tabLst>
                <a:tab pos="666786" algn="l"/>
              </a:tabLst>
            </a:pP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Limited to nonpolar</a:t>
            </a:r>
            <a:r>
              <a:rPr sz="2100" b="1" spc="-13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100" b="1" spc="-4">
                <a:solidFill>
                  <a:srgbClr val="FFFF00"/>
                </a:solidFill>
                <a:latin typeface="Arial"/>
                <a:cs typeface="Arial"/>
              </a:rPr>
              <a:t>and slightly</a:t>
            </a: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 polar</a:t>
            </a:r>
            <a:r>
              <a:rPr sz="2100" b="1" spc="-9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molecules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3316" y="4382881"/>
            <a:ext cx="2798332" cy="237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5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883" y="403412"/>
            <a:ext cx="8068235" cy="790462"/>
          </a:xfrm>
          <a:prstGeom prst="rect">
            <a:avLst/>
          </a:prstGeom>
        </p:spPr>
        <p:txBody>
          <a:bodyPr vert="horz" wrap="square" lIns="0" tIns="191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4"/>
              </a:spcBef>
            </a:pPr>
            <a:r>
              <a:rPr sz="3883" spc="-4">
                <a:solidFill>
                  <a:srgbClr val="FFFF00"/>
                </a:solidFill>
              </a:rPr>
              <a:t>Liquid chromatography</a:t>
            </a:r>
            <a:endParaRPr sz="3883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2722" y="1846905"/>
            <a:ext cx="6472518" cy="3278013"/>
          </a:xfrm>
          <a:prstGeom prst="rect">
            <a:avLst/>
          </a:prstGeom>
        </p:spPr>
        <p:txBody>
          <a:bodyPr vert="horz" wrap="square" lIns="0" tIns="47625" rIns="0" bIns="0" rtlCol="0" anchor="t">
            <a:spAutoFit/>
          </a:bodyPr>
          <a:lstStyle/>
          <a:p>
            <a:pPr marL="313690" indent="-30226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471" b="1">
                <a:solidFill>
                  <a:srgbClr val="FFFF00"/>
                </a:solidFill>
                <a:latin typeface="Arial"/>
                <a:cs typeface="Arial"/>
              </a:rPr>
              <a:t>Advantages</a:t>
            </a:r>
            <a:endParaRPr lang="en-US" sz="2471">
              <a:solidFill>
                <a:srgbClr val="FFFF00"/>
              </a:solidFill>
              <a:latin typeface="Arial"/>
              <a:cs typeface="Arial"/>
            </a:endParaRPr>
          </a:p>
          <a:p>
            <a:pPr marL="666750" lvl="1" indent="-252095">
              <a:spcBef>
                <a:spcPts val="247"/>
              </a:spcBef>
              <a:buFont typeface="Arial"/>
              <a:buChar char="–"/>
              <a:tabLst>
                <a:tab pos="666786" algn="l"/>
              </a:tabLst>
            </a:pP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Capable of analyze wide range of</a:t>
            </a:r>
            <a:r>
              <a:rPr sz="2100" b="1" spc="-62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metabolites</a:t>
            </a:r>
            <a:endParaRPr lang="en-US" sz="2100">
              <a:solidFill>
                <a:srgbClr val="FFFF00"/>
              </a:solidFill>
              <a:latin typeface="Arial"/>
              <a:cs typeface="Arial"/>
            </a:endParaRPr>
          </a:p>
          <a:p>
            <a:pPr marL="414655" lvl="1">
              <a:lnSpc>
                <a:spcPct val="100000"/>
              </a:lnSpc>
              <a:spcBef>
                <a:spcPts val="247"/>
              </a:spcBef>
              <a:tabLst>
                <a:tab pos="666786" algn="l"/>
              </a:tabLst>
            </a:pPr>
            <a:r>
              <a:rPr sz="2100" b="1" spc="-4">
                <a:solidFill>
                  <a:srgbClr val="FFFF00"/>
                </a:solidFill>
                <a:latin typeface="Arial"/>
                <a:cs typeface="Arial"/>
              </a:rPr>
              <a:t>(thermally labile, polar, high molecular</a:t>
            </a:r>
            <a:r>
              <a:rPr sz="2100" b="1" spc="-4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b="1" spc="-9">
                <a:solidFill>
                  <a:srgbClr val="FFFF00"/>
                </a:solidFill>
                <a:latin typeface="Arial"/>
                <a:cs typeface="Arial"/>
              </a:rPr>
              <a:t>mass)</a:t>
            </a:r>
            <a:endParaRPr sz="2100">
              <a:solidFill>
                <a:srgbClr val="FFFF00"/>
              </a:solidFill>
              <a:latin typeface="Arial"/>
              <a:cs typeface="Arial"/>
            </a:endParaRPr>
          </a:p>
          <a:p>
            <a:pPr marL="414655" lvl="1">
              <a:lnSpc>
                <a:spcPct val="100000"/>
              </a:lnSpc>
              <a:spcBef>
                <a:spcPts val="251"/>
              </a:spcBef>
              <a:tabLst>
                <a:tab pos="666786" algn="l"/>
              </a:tabLst>
            </a:pPr>
            <a:endParaRPr sz="2100" b="1" spc="-4">
              <a:solidFill>
                <a:srgbClr val="FFFF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4"/>
              </a:spcBef>
              <a:buFont typeface="Arial"/>
              <a:buChar char="–"/>
            </a:pPr>
            <a:endParaRPr sz="2647">
              <a:solidFill>
                <a:srgbClr val="FFFF00"/>
              </a:solidFill>
              <a:latin typeface="Arial"/>
              <a:cs typeface="Arial"/>
            </a:endParaRPr>
          </a:p>
          <a:p>
            <a:pPr marL="313690" indent="-302260">
              <a:lnSpc>
                <a:spcPct val="100000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sz="2471" b="1">
                <a:solidFill>
                  <a:srgbClr val="FFFF00"/>
                </a:solidFill>
                <a:latin typeface="Arial"/>
                <a:cs typeface="Arial"/>
              </a:rPr>
              <a:t>Disadvantages</a:t>
            </a:r>
            <a:endParaRPr sz="2471">
              <a:solidFill>
                <a:srgbClr val="FFFF00"/>
              </a:solidFill>
              <a:latin typeface="Arial"/>
              <a:cs typeface="Arial"/>
            </a:endParaRPr>
          </a:p>
          <a:p>
            <a:pPr marL="414655" lvl="1">
              <a:lnSpc>
                <a:spcPct val="100000"/>
              </a:lnSpc>
              <a:spcBef>
                <a:spcPts val="247"/>
              </a:spcBef>
              <a:tabLst>
                <a:tab pos="666786" algn="l"/>
              </a:tabLst>
            </a:pPr>
            <a:endParaRPr sz="2100" b="1" spc="-4">
              <a:solidFill>
                <a:srgbClr val="FFFF00"/>
              </a:solidFill>
              <a:latin typeface="Arial"/>
              <a:cs typeface="Arial"/>
            </a:endParaRPr>
          </a:p>
          <a:p>
            <a:pPr marL="666750" lvl="1" indent="-252095">
              <a:lnSpc>
                <a:spcPts val="2413"/>
              </a:lnSpc>
              <a:spcBef>
                <a:spcPts val="251"/>
              </a:spcBef>
              <a:buFont typeface="Arial"/>
              <a:buChar char="–"/>
              <a:tabLst>
                <a:tab pos="666786" algn="l"/>
              </a:tabLst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Limited resolution (but UPLC is</a:t>
            </a:r>
            <a:r>
              <a:rPr sz="2118" b="1" spc="-22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an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  <a:p>
            <a:pPr marL="4044950">
              <a:lnSpc>
                <a:spcPts val="2413"/>
              </a:lnSpc>
            </a:pPr>
            <a:r>
              <a:rPr sz="2118" b="1" spc="-4">
                <a:solidFill>
                  <a:srgbClr val="FFFF00"/>
                </a:solidFill>
                <a:latin typeface="Arial"/>
                <a:cs typeface="Arial"/>
              </a:rPr>
              <a:t>improvement)</a:t>
            </a:r>
            <a:endParaRPr sz="2118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9320" y="4229099"/>
            <a:ext cx="1670797" cy="222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3D17C-69C9-4655-9C85-D158ED9E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Mirata VS Ampio spettro</a:t>
            </a:r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BD93A4-0102-4898-B912-9F5F1026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91293"/>
            <a:ext cx="70866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3D17C-69C9-4655-9C85-D158ED9E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Workflow metabolomica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FBBD6-45BB-453F-ADD0-8D249A7EA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" t="24437" r="2408" b="11040"/>
          <a:stretch/>
        </p:blipFill>
        <p:spPr>
          <a:xfrm>
            <a:off x="526817" y="1121363"/>
            <a:ext cx="11071248" cy="5670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32B8FF-DA2A-4E6F-8F2A-BA169493958D}"/>
              </a:ext>
            </a:extLst>
          </p:cNvPr>
          <p:cNvSpPr/>
          <p:nvPr/>
        </p:nvSpPr>
        <p:spPr>
          <a:xfrm>
            <a:off x="6062133" y="4966170"/>
            <a:ext cx="2201333" cy="14581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3D17C-69C9-4655-9C85-D158ED9E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Data </a:t>
            </a:r>
            <a:r>
              <a:rPr lang="en-US" err="1">
                <a:solidFill>
                  <a:srgbClr val="FFFF00"/>
                </a:solidFill>
              </a:rPr>
              <a:t>analisi</a:t>
            </a:r>
            <a:r>
              <a:rPr lang="en-US">
                <a:solidFill>
                  <a:srgbClr val="FFFF00"/>
                </a:solidFill>
              </a:rPr>
              <a:t> in </a:t>
            </a:r>
            <a:r>
              <a:rPr lang="en-US" err="1">
                <a:solidFill>
                  <a:srgbClr val="FFFF00"/>
                </a:solidFill>
              </a:rPr>
              <a:t>metabolomica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FD72C-70D0-4EFE-970E-11B1C419B825}"/>
              </a:ext>
            </a:extLst>
          </p:cNvPr>
          <p:cNvSpPr/>
          <p:nvPr/>
        </p:nvSpPr>
        <p:spPr>
          <a:xfrm>
            <a:off x="6858000" y="12192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rgbClr val="FFFF00"/>
                </a:solidFill>
              </a:rPr>
              <a:t>L’output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dello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strumento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deve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essre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processato</a:t>
            </a:r>
            <a:r>
              <a:rPr lang="en-US">
                <a:solidFill>
                  <a:srgbClr val="FFFF00"/>
                </a:solidFill>
              </a:rPr>
              <a:t> per </a:t>
            </a:r>
            <a:r>
              <a:rPr lang="en-US" err="1">
                <a:solidFill>
                  <a:srgbClr val="FFFF00"/>
                </a:solidFill>
              </a:rPr>
              <a:t>ridurre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eventi</a:t>
            </a:r>
            <a:r>
              <a:rPr lang="en-US">
                <a:solidFill>
                  <a:srgbClr val="FFFF00"/>
                </a:solidFill>
              </a:rPr>
              <a:t> di </a:t>
            </a:r>
            <a:r>
              <a:rPr lang="en-US" err="1">
                <a:solidFill>
                  <a:srgbClr val="FFFF00"/>
                </a:solidFill>
              </a:rPr>
              <a:t>contaminazione</a:t>
            </a:r>
            <a:r>
              <a:rPr lang="en-US">
                <a:solidFill>
                  <a:srgbClr val="FFFF00"/>
                </a:solidFill>
              </a:rPr>
              <a:t> del </a:t>
            </a:r>
            <a:r>
              <a:rPr lang="en-US" err="1">
                <a:solidFill>
                  <a:srgbClr val="FFFF00"/>
                </a:solidFill>
              </a:rPr>
              <a:t>segnale</a:t>
            </a:r>
            <a:r>
              <a:rPr lang="en-US">
                <a:solidFill>
                  <a:srgbClr val="FFFF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err="1">
                <a:solidFill>
                  <a:srgbClr val="FFFF00"/>
                </a:solidFill>
              </a:rPr>
              <a:t>variabilita</a:t>
            </a:r>
            <a:r>
              <a:rPr lang="en-US">
                <a:solidFill>
                  <a:srgbClr val="FFFF00"/>
                </a:solidFill>
              </a:rPr>
              <a:t>’ data </a:t>
            </a:r>
            <a:r>
              <a:rPr lang="en-US" err="1">
                <a:solidFill>
                  <a:srgbClr val="FFFF00"/>
                </a:solidFill>
              </a:rPr>
              <a:t>dalla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preparazione</a:t>
            </a:r>
            <a:r>
              <a:rPr lang="en-US">
                <a:solidFill>
                  <a:srgbClr val="FFFF00"/>
                </a:solidFill>
              </a:rPr>
              <a:t> del </a:t>
            </a:r>
            <a:r>
              <a:rPr lang="en-US" err="1">
                <a:solidFill>
                  <a:srgbClr val="FFFF00"/>
                </a:solidFill>
              </a:rPr>
              <a:t>campione</a:t>
            </a:r>
            <a:endParaRPr lang="en-US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err="1">
                <a:solidFill>
                  <a:srgbClr val="FFFF00"/>
                </a:solidFill>
              </a:rPr>
              <a:t>Rumore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dello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strumento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8B5D7-5CCF-4F64-9C40-50FC97B3301C}"/>
              </a:ext>
            </a:extLst>
          </p:cNvPr>
          <p:cNvSpPr/>
          <p:nvPr/>
        </p:nvSpPr>
        <p:spPr>
          <a:xfrm>
            <a:off x="6858000" y="4343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 </a:t>
            </a:r>
            <a:r>
              <a:rPr lang="en-US" err="1">
                <a:solidFill>
                  <a:srgbClr val="FFFF00"/>
                </a:solidFill>
              </a:rPr>
              <a:t>entrambi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gli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approcci</a:t>
            </a:r>
            <a:r>
              <a:rPr lang="en-US">
                <a:solidFill>
                  <a:srgbClr val="FFFF00"/>
                </a:solidFill>
              </a:rPr>
              <a:t>, i </a:t>
            </a:r>
            <a:r>
              <a:rPr lang="en-US" err="1">
                <a:solidFill>
                  <a:srgbClr val="FFFF00"/>
                </a:solidFill>
              </a:rPr>
              <a:t>singoli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metaboliti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identificati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possono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essere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utilizzati</a:t>
            </a:r>
            <a:r>
              <a:rPr lang="en-US">
                <a:solidFill>
                  <a:srgbClr val="FFFF00"/>
                </a:solidFill>
              </a:rPr>
              <a:t> per </a:t>
            </a:r>
            <a:r>
              <a:rPr lang="en-US" err="1">
                <a:solidFill>
                  <a:srgbClr val="FFFF00"/>
                </a:solidFill>
              </a:rPr>
              <a:t>analisi</a:t>
            </a:r>
            <a:r>
              <a:rPr lang="en-US">
                <a:solidFill>
                  <a:srgbClr val="FFFF00"/>
                </a:solidFill>
              </a:rPr>
              <a:t> univariate o multivariate</a:t>
            </a:r>
            <a:endParaRPr lang="en-US"/>
          </a:p>
        </p:txBody>
      </p:sp>
      <p:pic>
        <p:nvPicPr>
          <p:cNvPr id="6146" name="Picture 2" descr="Risultato immagini per metabolomics data analysis approaches&quot;">
            <a:extLst>
              <a:ext uri="{FF2B5EF4-FFF2-40B4-BE49-F238E27FC236}">
                <a16:creationId xmlns:a16="http://schemas.microsoft.com/office/drawing/2014/main" id="{5CB92171-2F70-4733-805B-684CF958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255774" cy="54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o immagini per human metabolome database&quot;">
            <a:extLst>
              <a:ext uri="{FF2B5EF4-FFF2-40B4-BE49-F238E27FC236}">
                <a16:creationId xmlns:a16="http://schemas.microsoft.com/office/drawing/2014/main" id="{C78892E0-7FA4-423A-A8E3-180D14BC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667000"/>
            <a:ext cx="1714501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CAE7F3-2D4B-411F-B2C3-508A2FB65A5D}"/>
              </a:ext>
            </a:extLst>
          </p:cNvPr>
          <p:cNvSpPr/>
          <p:nvPr/>
        </p:nvSpPr>
        <p:spPr>
          <a:xfrm>
            <a:off x="6858000" y="26670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Il </a:t>
            </a:r>
            <a:r>
              <a:rPr lang="en-US" err="1">
                <a:solidFill>
                  <a:srgbClr val="FFFF00"/>
                </a:solidFill>
              </a:rPr>
              <a:t>riconoscimento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metaboliti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avviene</a:t>
            </a:r>
            <a:r>
              <a:rPr lang="en-US">
                <a:solidFill>
                  <a:srgbClr val="FFFF00"/>
                </a:solidFill>
              </a:rPr>
              <a:t> per </a:t>
            </a:r>
            <a:r>
              <a:rPr lang="en-US" err="1">
                <a:solidFill>
                  <a:srgbClr val="FFFF00"/>
                </a:solidFill>
              </a:rPr>
              <a:t>comparazione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degli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spettri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teorici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ottenuti</a:t>
            </a:r>
            <a:r>
              <a:rPr lang="en-US">
                <a:solidFill>
                  <a:srgbClr val="FFFF00"/>
                </a:solidFill>
              </a:rPr>
              <a:t> da database </a:t>
            </a:r>
            <a:r>
              <a:rPr lang="en-US" err="1">
                <a:solidFill>
                  <a:srgbClr val="FFFF00"/>
                </a:solidFill>
              </a:rPr>
              <a:t>esistenti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6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1E9103-8C37-4459-9589-ABF0E67CC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" y="1018570"/>
            <a:ext cx="7613821" cy="53151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0ACE38-F4C7-454C-8247-85638A11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Calibri Light"/>
              </a:rPr>
              <a:t>Dimensionality reduction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3FA7217-D94C-40E9-851E-29565DC79B3B}"/>
              </a:ext>
            </a:extLst>
          </p:cNvPr>
          <p:cNvSpPr txBox="1">
            <a:spLocks/>
          </p:cNvSpPr>
          <p:nvPr/>
        </p:nvSpPr>
        <p:spPr>
          <a:xfrm>
            <a:off x="8888626" y="1110049"/>
            <a:ext cx="2967682" cy="526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FFF00"/>
                </a:solidFill>
                <a:cs typeface="Calibri Light"/>
              </a:rPr>
              <a:t>-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Indice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numerico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che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tiene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conto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della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 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distribuzione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delle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singole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variabili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in un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campione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(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metabolita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)</a:t>
            </a:r>
          </a:p>
          <a:p>
            <a:endParaRPr lang="en-US" sz="1800">
              <a:solidFill>
                <a:srgbClr val="FFFF00"/>
              </a:solidFill>
              <a:cs typeface="Calibri Light"/>
            </a:endParaRPr>
          </a:p>
          <a:p>
            <a:r>
              <a:rPr lang="en-US" sz="1800">
                <a:solidFill>
                  <a:srgbClr val="FFFF00"/>
                </a:solidFill>
                <a:cs typeface="Calibri Light"/>
              </a:rPr>
              <a:t>- PCA, LDA, Hierarchical clustering, t-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sne</a:t>
            </a:r>
            <a:endParaRPr lang="en-US" sz="1800">
              <a:solidFill>
                <a:srgbClr val="FFFF00"/>
              </a:solidFill>
              <a:cs typeface="Calibri Light"/>
            </a:endParaRPr>
          </a:p>
          <a:p>
            <a:endParaRPr lang="en-US" sz="1800">
              <a:solidFill>
                <a:srgbClr val="FFFF00"/>
              </a:solidFill>
              <a:cs typeface="Calibri Light"/>
            </a:endParaRPr>
          </a:p>
          <a:p>
            <a:r>
              <a:rPr lang="en-US" sz="1800">
                <a:solidFill>
                  <a:srgbClr val="FFFF00"/>
                </a:solidFill>
                <a:cs typeface="Calibri Light"/>
              </a:rPr>
              <a:t>- non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tutte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le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variabili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 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rientrano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necessariamente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nello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stesso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indice</a:t>
            </a:r>
            <a:endParaRPr lang="en-US" sz="1800">
              <a:solidFill>
                <a:srgbClr val="FFFF00"/>
              </a:solidFill>
              <a:cs typeface="Calibri Light"/>
            </a:endParaRPr>
          </a:p>
          <a:p>
            <a:endParaRPr lang="en-US" sz="1800">
              <a:solidFill>
                <a:srgbClr val="FFFF00"/>
              </a:solidFill>
              <a:cs typeface="Calibri Light"/>
            </a:endParaRPr>
          </a:p>
          <a:p>
            <a:r>
              <a:rPr lang="en-US" sz="1800">
                <a:solidFill>
                  <a:srgbClr val="FFFF00"/>
                </a:solidFill>
                <a:cs typeface="Calibri Light"/>
              </a:rPr>
              <a:t>- I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metaboliti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che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compongono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un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indice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che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discrimina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2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campioni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vengono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considerati</a:t>
            </a:r>
            <a:r>
              <a:rPr lang="en-US" sz="1800">
                <a:solidFill>
                  <a:srgbClr val="FFFF00"/>
                </a:solidFill>
                <a:cs typeface="Calibri Light"/>
              </a:rPr>
              <a:t> </a:t>
            </a:r>
            <a:r>
              <a:rPr lang="en-US" sz="1800" err="1">
                <a:solidFill>
                  <a:srgbClr val="FFFF00"/>
                </a:solidFill>
                <a:cs typeface="Calibri Light"/>
              </a:rPr>
              <a:t>rilevanti</a:t>
            </a:r>
          </a:p>
        </p:txBody>
      </p:sp>
    </p:spTree>
    <p:extLst>
      <p:ext uri="{BB962C8B-B14F-4D97-AF65-F5344CB8AC3E}">
        <p14:creationId xmlns:p14="http://schemas.microsoft.com/office/powerpoint/2010/main" val="983528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3D17C-69C9-4655-9C85-D158ED9E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807" y="149525"/>
            <a:ext cx="7812657" cy="1325563"/>
          </a:xfrm>
        </p:spPr>
        <p:txBody>
          <a:bodyPr/>
          <a:lstStyle/>
          <a:p>
            <a:pPr algn="ctr"/>
            <a:r>
              <a:rPr lang="en-US" err="1">
                <a:solidFill>
                  <a:srgbClr val="FFFF00"/>
                </a:solidFill>
              </a:rPr>
              <a:t>Identificazione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dei</a:t>
            </a:r>
            <a:r>
              <a:rPr lang="en-US">
                <a:solidFill>
                  <a:srgbClr val="FFFF00"/>
                </a:solidFill>
              </a:rPr>
              <a:t> pathway </a:t>
            </a:r>
            <a:r>
              <a:rPr lang="en-US" err="1">
                <a:solidFill>
                  <a:srgbClr val="FFFF00"/>
                </a:solidFill>
              </a:rPr>
              <a:t>rilevanti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780F4-1B10-45F4-94DD-FC262BB9E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" y="14748"/>
            <a:ext cx="540044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98BFDD-0A2A-404F-AC29-A81FD48473DC}"/>
              </a:ext>
            </a:extLst>
          </p:cNvPr>
          <p:cNvSpPr/>
          <p:nvPr/>
        </p:nvSpPr>
        <p:spPr>
          <a:xfrm>
            <a:off x="5601512" y="2218426"/>
            <a:ext cx="3615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err="1">
                <a:solidFill>
                  <a:srgbClr val="FFFF00"/>
                </a:solidFill>
              </a:rPr>
              <a:t>Mappatura</a:t>
            </a:r>
            <a:r>
              <a:rPr lang="en-US">
                <a:solidFill>
                  <a:srgbClr val="FFFF00"/>
                </a:solidFill>
              </a:rPr>
              <a:t> e </a:t>
            </a:r>
            <a:r>
              <a:rPr lang="en-US" err="1">
                <a:solidFill>
                  <a:srgbClr val="FFFF00"/>
                </a:solidFill>
              </a:rPr>
              <a:t>visualizzazione</a:t>
            </a:r>
            <a:r>
              <a:rPr lang="en-US">
                <a:solidFill>
                  <a:srgbClr val="FFFF00"/>
                </a:solidFill>
              </a:rPr>
              <a:t> del </a:t>
            </a:r>
            <a:r>
              <a:rPr lang="en-US" err="1">
                <a:solidFill>
                  <a:srgbClr val="FFFF00"/>
                </a:solidFill>
              </a:rPr>
              <a:t>percorso</a:t>
            </a:r>
            <a:r>
              <a:rPr lang="en-US">
                <a:solidFill>
                  <a:srgbClr val="FFFF00"/>
                </a:solidFill>
              </a:rPr>
              <a:t>, </a:t>
            </a:r>
          </a:p>
          <a:p>
            <a:pPr marL="342900" indent="-342900">
              <a:buAutoNum type="alphaLcParenR"/>
            </a:pPr>
            <a:r>
              <a:rPr lang="en-US" err="1">
                <a:solidFill>
                  <a:srgbClr val="FFFF00"/>
                </a:solidFill>
              </a:rPr>
              <a:t>Analisi</a:t>
            </a:r>
            <a:r>
              <a:rPr lang="en-US">
                <a:solidFill>
                  <a:srgbClr val="FFFF00"/>
                </a:solidFill>
              </a:rPr>
              <a:t> del </a:t>
            </a:r>
            <a:r>
              <a:rPr lang="en-US" err="1">
                <a:solidFill>
                  <a:srgbClr val="FFFF00"/>
                </a:solidFill>
              </a:rPr>
              <a:t>percorso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metabolico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basato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sull’abbondanza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singoli</a:t>
            </a:r>
            <a:r>
              <a:rPr lang="en-US">
                <a:solidFill>
                  <a:srgbClr val="FFFF00"/>
                </a:solidFill>
              </a:rPr>
              <a:t> metabolite</a:t>
            </a:r>
          </a:p>
          <a:p>
            <a:pPr marL="342900" indent="-342900">
              <a:buAutoNum type="alphaLcParenR"/>
            </a:pPr>
            <a:r>
              <a:rPr lang="en-US" err="1">
                <a:solidFill>
                  <a:srgbClr val="FFFF00"/>
                </a:solidFill>
              </a:rPr>
              <a:t>Analisi</a:t>
            </a:r>
            <a:r>
              <a:rPr lang="en-US">
                <a:solidFill>
                  <a:srgbClr val="FFFF00"/>
                </a:solidFill>
              </a:rPr>
              <a:t> di </a:t>
            </a:r>
            <a:r>
              <a:rPr lang="en-US" err="1">
                <a:solidFill>
                  <a:srgbClr val="FFFF00"/>
                </a:solidFill>
              </a:rPr>
              <a:t>correlazione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della</a:t>
            </a:r>
            <a:r>
              <a:rPr lang="en-US">
                <a:solidFill>
                  <a:srgbClr val="FFFF00"/>
                </a:solidFill>
              </a:rPr>
              <a:t> rete.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FD72C-70D0-4EFE-970E-11B1C419B825}"/>
              </a:ext>
            </a:extLst>
          </p:cNvPr>
          <p:cNvSpPr/>
          <p:nvPr/>
        </p:nvSpPr>
        <p:spPr>
          <a:xfrm>
            <a:off x="9345284" y="2291751"/>
            <a:ext cx="2449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rgbClr val="FFFF00"/>
                </a:solidFill>
              </a:rPr>
              <a:t>Richiedono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spesso</a:t>
            </a:r>
            <a:r>
              <a:rPr lang="en-US">
                <a:solidFill>
                  <a:srgbClr val="FFFF00"/>
                </a:solidFill>
              </a:rPr>
              <a:t> una </a:t>
            </a:r>
            <a:r>
              <a:rPr lang="en-US" err="1">
                <a:solidFill>
                  <a:srgbClr val="FFFF00"/>
                </a:solidFill>
              </a:rPr>
              <a:t>conoscenza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preliminare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dei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percorsi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8B5D7-5CCF-4F64-9C40-50FC97B3301C}"/>
              </a:ext>
            </a:extLst>
          </p:cNvPr>
          <p:cNvSpPr/>
          <p:nvPr/>
        </p:nvSpPr>
        <p:spPr>
          <a:xfrm>
            <a:off x="9445925" y="3590026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rgbClr val="FFFF00"/>
                </a:solidFill>
              </a:rPr>
              <a:t>Calcola</a:t>
            </a:r>
            <a:r>
              <a:rPr lang="en-US">
                <a:solidFill>
                  <a:srgbClr val="FFFF00"/>
                </a:solidFill>
              </a:rPr>
              <a:t> la </a:t>
            </a:r>
            <a:r>
              <a:rPr lang="en-US" err="1">
                <a:solidFill>
                  <a:srgbClr val="FFFF00"/>
                </a:solidFill>
              </a:rPr>
              <a:t>correlazione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dell’abbondanza</a:t>
            </a:r>
            <a:r>
              <a:rPr lang="en-US">
                <a:solidFill>
                  <a:srgbClr val="FFFF00"/>
                </a:solidFill>
              </a:rPr>
              <a:t> di per </a:t>
            </a:r>
            <a:r>
              <a:rPr lang="en-US" err="1">
                <a:solidFill>
                  <a:srgbClr val="FFFF00"/>
                </a:solidFill>
              </a:rPr>
              <a:t>generare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reti</a:t>
            </a:r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5523443-BE11-49B2-AC03-D4D8D2306E06}"/>
              </a:ext>
            </a:extLst>
          </p:cNvPr>
          <p:cNvSpPr/>
          <p:nvPr/>
        </p:nvSpPr>
        <p:spPr>
          <a:xfrm>
            <a:off x="9064925" y="2294626"/>
            <a:ext cx="279400" cy="1295400"/>
          </a:xfrm>
          <a:prstGeom prst="rightBrace">
            <a:avLst>
              <a:gd name="adj1" fmla="val 95551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CB1E36D-F580-497C-8833-738C5A2A6828}"/>
              </a:ext>
            </a:extLst>
          </p:cNvPr>
          <p:cNvSpPr/>
          <p:nvPr/>
        </p:nvSpPr>
        <p:spPr>
          <a:xfrm>
            <a:off x="9064925" y="3590026"/>
            <a:ext cx="228600" cy="457200"/>
          </a:xfrm>
          <a:prstGeom prst="rightBrace">
            <a:avLst>
              <a:gd name="adj1" fmla="val 95551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942CE496-B0AF-4B15-B15F-F142F079B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869" y="435983"/>
            <a:ext cx="10634018" cy="5987620"/>
          </a:xfrm>
        </p:spPr>
      </p:pic>
    </p:spTree>
    <p:extLst>
      <p:ext uri="{BB962C8B-B14F-4D97-AF65-F5344CB8AC3E}">
        <p14:creationId xmlns:p14="http://schemas.microsoft.com/office/powerpoint/2010/main" val="197822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2" y="-14867"/>
            <a:ext cx="9718841" cy="751849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00"/>
                </a:solidFill>
              </a:rPr>
              <a:t>Diretto</a:t>
            </a:r>
            <a:r>
              <a:rPr lang="en-US" sz="4000">
                <a:solidFill>
                  <a:srgbClr val="FFFF00"/>
                </a:solidFill>
              </a:rPr>
              <a:t> od </a:t>
            </a:r>
            <a:r>
              <a:rPr lang="en-US" sz="4000" err="1">
                <a:solidFill>
                  <a:srgbClr val="FFFF00"/>
                </a:solidFill>
              </a:rPr>
              <a:t>indiretto</a:t>
            </a:r>
            <a:r>
              <a:rPr lang="en-US" sz="4000">
                <a:solidFill>
                  <a:srgbClr val="FFFF00"/>
                </a:solidFill>
              </a:rPr>
              <a:t>?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DE63A-2E2F-4498-9F9A-C36D7092F2E0}"/>
              </a:ext>
            </a:extLst>
          </p:cNvPr>
          <p:cNvSpPr txBox="1"/>
          <p:nvPr/>
        </p:nvSpPr>
        <p:spPr>
          <a:xfrm>
            <a:off x="604644" y="1412612"/>
            <a:ext cx="150727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BFBFBF"/>
                </a:solidFill>
                <a:latin typeface="Calibri"/>
                <a:cs typeface="Calibri"/>
                <a:sym typeface="Calibri"/>
              </a:rPr>
              <a:t>Substrato</a:t>
            </a:r>
            <a:r>
              <a:rPr lang="en-US" sz="2400" b="1">
                <a:solidFill>
                  <a:srgbClr val="BFBFBF"/>
                </a:solidFill>
                <a:latin typeface="Calibri"/>
                <a:cs typeface="Calibri"/>
                <a:sym typeface="Calibri"/>
              </a:rPr>
              <a:t>-reporter </a:t>
            </a:r>
            <a:endParaRPr lang="en-US" sz="2400" b="1">
              <a:solidFill>
                <a:srgbClr val="BFBFBF"/>
              </a:solidFill>
              <a:latin typeface="Helvetica"/>
              <a:cs typeface="Helvetica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6BE86-550E-4A4E-BD47-7AC178D45100}"/>
              </a:ext>
            </a:extLst>
          </p:cNvPr>
          <p:cNvSpPr txBox="1"/>
          <p:nvPr/>
        </p:nvSpPr>
        <p:spPr>
          <a:xfrm>
            <a:off x="1354997" y="2963746"/>
            <a:ext cx="150727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DBDBDB"/>
                </a:solidFill>
                <a:latin typeface="Calibri"/>
                <a:cs typeface="Calibri"/>
                <a:sym typeface="Calibri"/>
              </a:rPr>
              <a:t>Enzima</a:t>
            </a:r>
            <a:r>
              <a:rPr lang="en-US" sz="2400" b="1">
                <a:solidFill>
                  <a:srgbClr val="DBDBDB"/>
                </a:solidFill>
                <a:latin typeface="Calibri"/>
                <a:cs typeface="Calibri"/>
                <a:sym typeface="Calibri"/>
              </a:rPr>
              <a:t> X +</a:t>
            </a:r>
            <a:endParaRPr lang="en-US" sz="2400" b="1" err="1">
              <a:solidFill>
                <a:srgbClr val="DBDBDB"/>
              </a:solidFill>
              <a:latin typeface="Calibri"/>
              <a:cs typeface="Calibri"/>
              <a:sym typeface="Calibri"/>
            </a:endParaRPr>
          </a:p>
          <a:p>
            <a:pPr algn="ctr"/>
            <a:r>
              <a:rPr lang="en-US" sz="2400" b="1" err="1">
                <a:solidFill>
                  <a:srgbClr val="DBDBDB"/>
                </a:solidFill>
                <a:latin typeface="Calibri"/>
                <a:cs typeface="Calibri"/>
                <a:sym typeface="Calibri"/>
              </a:rPr>
              <a:t>Cofattore</a:t>
            </a:r>
            <a:endParaRPr lang="en-US" sz="2400" b="1" err="1">
              <a:solidFill>
                <a:srgbClr val="DBDBDB"/>
              </a:solidFill>
              <a:latin typeface="Calibri"/>
              <a:cs typeface="Calibri"/>
            </a:endParaRPr>
          </a:p>
          <a:p>
            <a:pPr algn="ctr"/>
            <a:r>
              <a:rPr lang="en-US" sz="2400" b="1">
                <a:solidFill>
                  <a:srgbClr val="DBDBDB"/>
                </a:solidFill>
                <a:latin typeface="Calibri"/>
                <a:cs typeface="Calibri"/>
                <a:sym typeface="Calibri"/>
              </a:rPr>
              <a:t>(Target)</a:t>
            </a:r>
            <a:endParaRPr lang="en-US" sz="2400" b="1">
              <a:solidFill>
                <a:srgbClr val="DBDBDB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6F94846-9873-411F-8DD3-03FA47648DAC}"/>
              </a:ext>
            </a:extLst>
          </p:cNvPr>
          <p:cNvCxnSpPr/>
          <p:nvPr/>
        </p:nvCxnSpPr>
        <p:spPr>
          <a:xfrm flipH="1">
            <a:off x="1290320" y="2240280"/>
            <a:ext cx="10160" cy="231648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EBCC43-D2F1-4F6B-B753-3A054FABE241}"/>
              </a:ext>
            </a:extLst>
          </p:cNvPr>
          <p:cNvSpPr txBox="1"/>
          <p:nvPr/>
        </p:nvSpPr>
        <p:spPr>
          <a:xfrm>
            <a:off x="604643" y="4633331"/>
            <a:ext cx="150727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Prodotto</a:t>
            </a:r>
            <a:endParaRPr lang="en-US" sz="2400" b="1">
              <a:solidFill>
                <a:schemeClr val="tx2"/>
              </a:solidFill>
              <a:latin typeface="Calibri"/>
              <a:cs typeface="Calibri"/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+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reporter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E5400-BCA7-4D09-B808-861040D12DAB}"/>
              </a:ext>
            </a:extLst>
          </p:cNvPr>
          <p:cNvSpPr txBox="1"/>
          <p:nvPr/>
        </p:nvSpPr>
        <p:spPr>
          <a:xfrm>
            <a:off x="4313043" y="1493891"/>
            <a:ext cx="150727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BFBFBF"/>
                </a:solidFill>
                <a:latin typeface="Calibri"/>
                <a:cs typeface="Calibri"/>
                <a:sym typeface="Calibri"/>
              </a:rPr>
              <a:t>Substrato</a:t>
            </a:r>
            <a:endParaRPr lang="en-US" sz="2400" b="1" err="1">
              <a:solidFill>
                <a:srgbClr val="BFBFBF"/>
              </a:solidFill>
              <a:latin typeface="Helvetica"/>
              <a:cs typeface="Helvetica"/>
              <a:sym typeface="Calibri"/>
            </a:endParaRPr>
          </a:p>
          <a:p>
            <a:pPr algn="ctr"/>
            <a:r>
              <a:rPr lang="en-US" sz="2400" b="1">
                <a:solidFill>
                  <a:srgbClr val="BFBFBF"/>
                </a:solidFill>
                <a:latin typeface="Calibri"/>
                <a:cs typeface="Calibri"/>
              </a:rPr>
              <a:t>(Target)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9F7E4-3296-440D-B7C8-EDEB5494F0B2}"/>
              </a:ext>
            </a:extLst>
          </p:cNvPr>
          <p:cNvSpPr txBox="1"/>
          <p:nvPr/>
        </p:nvSpPr>
        <p:spPr>
          <a:xfrm>
            <a:off x="4951637" y="2364305"/>
            <a:ext cx="150727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DBDBDB"/>
                </a:solidFill>
                <a:latin typeface="Calibri"/>
                <a:cs typeface="Calibri"/>
                <a:sym typeface="Calibri"/>
              </a:rPr>
              <a:t>Target Oxidase</a:t>
            </a:r>
            <a:endParaRPr lang="en-US" sz="2400" b="1" err="1">
              <a:solidFill>
                <a:srgbClr val="DBDBDB"/>
              </a:solidFill>
              <a:latin typeface="Calibri"/>
              <a:cs typeface="Calibri"/>
            </a:endParaRPr>
          </a:p>
          <a:p>
            <a:pPr algn="ctr"/>
            <a:endParaRPr lang="en-US" sz="2400" b="1">
              <a:solidFill>
                <a:srgbClr val="DBDBDB"/>
              </a:solidFill>
              <a:latin typeface="Calibri"/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584F9C-5777-4B85-B7BD-3C3753C76CDE}"/>
              </a:ext>
            </a:extLst>
          </p:cNvPr>
          <p:cNvCxnSpPr>
            <a:cxnSpLocks/>
          </p:cNvCxnSpPr>
          <p:nvPr/>
        </p:nvCxnSpPr>
        <p:spPr>
          <a:xfrm flipH="1">
            <a:off x="5008880" y="2321560"/>
            <a:ext cx="0" cy="101600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00D71B-A787-45B5-B193-B669436408F5}"/>
              </a:ext>
            </a:extLst>
          </p:cNvPr>
          <p:cNvSpPr txBox="1"/>
          <p:nvPr/>
        </p:nvSpPr>
        <p:spPr>
          <a:xfrm>
            <a:off x="3855843" y="334301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Prodotto</a:t>
            </a:r>
            <a:r>
              <a:rPr lang="en-US" sz="2400" b="1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+ H2O2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3D3F8-3752-4AF1-83E0-ADAE5DF768DA}"/>
              </a:ext>
            </a:extLst>
          </p:cNvPr>
          <p:cNvSpPr txBox="1"/>
          <p:nvPr/>
        </p:nvSpPr>
        <p:spPr>
          <a:xfrm>
            <a:off x="4587363" y="466381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latin typeface="Calibri"/>
                <a:cs typeface="Calibri"/>
              </a:rPr>
              <a:t>H2O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C17ED-FC5C-423F-9BE3-59021F406742}"/>
              </a:ext>
            </a:extLst>
          </p:cNvPr>
          <p:cNvSpPr txBox="1"/>
          <p:nvPr/>
        </p:nvSpPr>
        <p:spPr>
          <a:xfrm>
            <a:off x="5064883" y="397293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DBDBDB"/>
                </a:solidFill>
                <a:latin typeface="Calibri"/>
                <a:cs typeface="Calibri"/>
              </a:rPr>
              <a:t>HRP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4E1A8A-1C1C-4F8E-BC18-E5191705EA6A}"/>
              </a:ext>
            </a:extLst>
          </p:cNvPr>
          <p:cNvCxnSpPr/>
          <p:nvPr/>
        </p:nvCxnSpPr>
        <p:spPr>
          <a:xfrm>
            <a:off x="5660390" y="3806190"/>
            <a:ext cx="10160" cy="85344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043676-FFA8-4DB7-BE55-27CFD5DD0FAE}"/>
              </a:ext>
            </a:extLst>
          </p:cNvPr>
          <p:cNvCxnSpPr>
            <a:cxnSpLocks/>
          </p:cNvCxnSpPr>
          <p:nvPr/>
        </p:nvCxnSpPr>
        <p:spPr>
          <a:xfrm>
            <a:off x="6717029" y="3775709"/>
            <a:ext cx="10160" cy="85344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1CFFDD-A32E-435D-BA6F-726F0F8DF37E}"/>
              </a:ext>
            </a:extLst>
          </p:cNvPr>
          <p:cNvSpPr txBox="1"/>
          <p:nvPr/>
        </p:nvSpPr>
        <p:spPr>
          <a:xfrm>
            <a:off x="6228080" y="4653280"/>
            <a:ext cx="2743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>
                <a:solidFill>
                  <a:srgbClr val="FFFF00"/>
                </a:solidFill>
                <a:latin typeface="Calibri"/>
              </a:rPr>
              <a:t>reporter</a:t>
            </a:r>
            <a:r>
              <a:rPr lang="en-US" sz="2400">
                <a:latin typeface="Calibri"/>
                <a:cs typeface="Calibri"/>
              </a:rPr>
              <a:t>​</a:t>
            </a:r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23D07-E7F0-44FC-8006-FB106AC15B08}"/>
              </a:ext>
            </a:extLst>
          </p:cNvPr>
          <p:cNvSpPr txBox="1"/>
          <p:nvPr/>
        </p:nvSpPr>
        <p:spPr>
          <a:xfrm>
            <a:off x="6187440" y="3332480"/>
            <a:ext cx="2743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>
                <a:solidFill>
                  <a:srgbClr val="A7A7A7"/>
                </a:solidFill>
                <a:latin typeface="Calibri"/>
              </a:rPr>
              <a:t>reporter</a:t>
            </a:r>
            <a:r>
              <a:rPr lang="en-US" sz="2400">
                <a:solidFill>
                  <a:srgbClr val="A7A7A7"/>
                </a:solidFill>
                <a:latin typeface="Calibri"/>
                <a:cs typeface="Calibri"/>
              </a:rPr>
              <a:t>​</a:t>
            </a:r>
            <a:endParaRPr lang="en-US" sz="2400">
              <a:solidFill>
                <a:srgbClr val="A7A7A7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379B8-3CE8-4F00-A2F1-492DA8AD3ECE}"/>
              </a:ext>
            </a:extLst>
          </p:cNvPr>
          <p:cNvSpPr txBox="1"/>
          <p:nvPr/>
        </p:nvSpPr>
        <p:spPr>
          <a:xfrm>
            <a:off x="8570083" y="1483731"/>
            <a:ext cx="150727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BFBFBF"/>
                </a:solidFill>
                <a:latin typeface="Calibri"/>
                <a:cs typeface="Calibri"/>
                <a:sym typeface="Calibri"/>
              </a:rPr>
              <a:t>Substrato</a:t>
            </a:r>
            <a:endParaRPr lang="en-US" sz="2400" b="1" err="1">
              <a:solidFill>
                <a:srgbClr val="BFBFBF"/>
              </a:solidFill>
              <a:latin typeface="Helvetica"/>
              <a:cs typeface="Helvetica"/>
              <a:sym typeface="Calibri"/>
            </a:endParaRPr>
          </a:p>
          <a:p>
            <a:pPr algn="ctr"/>
            <a:r>
              <a:rPr lang="en-US" sz="2400" b="1">
                <a:solidFill>
                  <a:srgbClr val="BFBFBF"/>
                </a:solidFill>
                <a:latin typeface="Calibri"/>
                <a:cs typeface="Calibri"/>
              </a:rPr>
              <a:t>(Target)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3D493-356B-462E-9CF7-1344210A15F6}"/>
              </a:ext>
            </a:extLst>
          </p:cNvPr>
          <p:cNvSpPr txBox="1"/>
          <p:nvPr/>
        </p:nvSpPr>
        <p:spPr>
          <a:xfrm>
            <a:off x="9239157" y="2364305"/>
            <a:ext cx="212703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DBDBDB"/>
                </a:solidFill>
                <a:latin typeface="Calibri"/>
                <a:cs typeface="Calibri"/>
                <a:sym typeface="Calibri"/>
              </a:rPr>
              <a:t>Target dehydrogenase</a:t>
            </a:r>
            <a:endParaRPr lang="en-US" sz="2400" b="1" err="1">
              <a:solidFill>
                <a:srgbClr val="DBDBDB"/>
              </a:solidFill>
              <a:latin typeface="Calibri"/>
              <a:cs typeface="Calibri"/>
            </a:endParaRPr>
          </a:p>
          <a:p>
            <a:pPr algn="ctr"/>
            <a:endParaRPr lang="en-US" sz="2400" b="1">
              <a:solidFill>
                <a:srgbClr val="DBDBDB"/>
              </a:solidFill>
              <a:latin typeface="Calibri"/>
              <a:cs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F40972-B781-4EA7-8C44-22E2E304E671}"/>
              </a:ext>
            </a:extLst>
          </p:cNvPr>
          <p:cNvCxnSpPr>
            <a:cxnSpLocks/>
          </p:cNvCxnSpPr>
          <p:nvPr/>
        </p:nvCxnSpPr>
        <p:spPr>
          <a:xfrm flipH="1">
            <a:off x="9265920" y="2311400"/>
            <a:ext cx="0" cy="101600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9005B8-10B1-4870-9C10-F8ABB2327595}"/>
              </a:ext>
            </a:extLst>
          </p:cNvPr>
          <p:cNvSpPr txBox="1"/>
          <p:nvPr/>
        </p:nvSpPr>
        <p:spPr>
          <a:xfrm>
            <a:off x="7757283" y="3322691"/>
            <a:ext cx="26858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Prodotto</a:t>
            </a:r>
            <a:r>
              <a:rPr lang="en-US" sz="2400" b="1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+ NAD(P)H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2BFBE5-683C-4954-BE6E-5D144A593174}"/>
              </a:ext>
            </a:extLst>
          </p:cNvPr>
          <p:cNvSpPr txBox="1"/>
          <p:nvPr/>
        </p:nvSpPr>
        <p:spPr>
          <a:xfrm>
            <a:off x="8844403" y="465365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3"/>
                </a:solidFill>
                <a:latin typeface="Calibri"/>
                <a:cs typeface="Calibri"/>
              </a:rPr>
              <a:t>NAD(P)+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2B44FB-4D21-477F-8330-602C29A45974}"/>
              </a:ext>
            </a:extLst>
          </p:cNvPr>
          <p:cNvSpPr txBox="1"/>
          <p:nvPr/>
        </p:nvSpPr>
        <p:spPr>
          <a:xfrm>
            <a:off x="9423523" y="396277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DBDBDB"/>
                </a:solidFill>
                <a:latin typeface="Calibri"/>
                <a:cs typeface="Calibri"/>
              </a:rPr>
              <a:t>Reduttasi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4EF20B-754E-4C3E-B752-15EE100A3BBA}"/>
              </a:ext>
            </a:extLst>
          </p:cNvPr>
          <p:cNvCxnSpPr>
            <a:cxnSpLocks/>
          </p:cNvCxnSpPr>
          <p:nvPr/>
        </p:nvCxnSpPr>
        <p:spPr>
          <a:xfrm>
            <a:off x="9917430" y="3796030"/>
            <a:ext cx="10160" cy="85344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554AAF-7A2C-4C4C-9B68-575C0513E0AE}"/>
              </a:ext>
            </a:extLst>
          </p:cNvPr>
          <p:cNvCxnSpPr>
            <a:cxnSpLocks/>
          </p:cNvCxnSpPr>
          <p:nvPr/>
        </p:nvCxnSpPr>
        <p:spPr>
          <a:xfrm>
            <a:off x="11177268" y="3765548"/>
            <a:ext cx="10160" cy="85344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486461-CE82-470B-AB52-AD346CFAFB89}"/>
              </a:ext>
            </a:extLst>
          </p:cNvPr>
          <p:cNvSpPr txBox="1"/>
          <p:nvPr/>
        </p:nvSpPr>
        <p:spPr>
          <a:xfrm>
            <a:off x="10688320" y="4622799"/>
            <a:ext cx="2743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>
                <a:solidFill>
                  <a:srgbClr val="FFFF00"/>
                </a:solidFill>
                <a:latin typeface="Calibri"/>
              </a:rPr>
              <a:t>reporter</a:t>
            </a:r>
            <a:r>
              <a:rPr lang="en-US" sz="2400">
                <a:latin typeface="Calibri"/>
                <a:cs typeface="Calibri"/>
              </a:rPr>
              <a:t>​</a:t>
            </a:r>
            <a:endParaRPr lang="en-US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1FCF27-F288-4F68-B158-EC8C9325C1AD}"/>
              </a:ext>
            </a:extLst>
          </p:cNvPr>
          <p:cNvSpPr txBox="1"/>
          <p:nvPr/>
        </p:nvSpPr>
        <p:spPr>
          <a:xfrm>
            <a:off x="10647680" y="3322320"/>
            <a:ext cx="2743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>
                <a:solidFill>
                  <a:srgbClr val="A7A7A7"/>
                </a:solidFill>
                <a:latin typeface="Calibri"/>
              </a:rPr>
              <a:t>reporter</a:t>
            </a:r>
            <a:r>
              <a:rPr lang="en-US" sz="2400">
                <a:solidFill>
                  <a:srgbClr val="A7A7A7"/>
                </a:solidFill>
                <a:latin typeface="Calibri"/>
                <a:cs typeface="Calibri"/>
              </a:rPr>
              <a:t>​</a:t>
            </a:r>
            <a:endParaRPr lang="en-US" sz="2400">
              <a:solidFill>
                <a:srgbClr val="A7A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339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2" y="-14867"/>
            <a:ext cx="9718841" cy="75184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Metodo di </a:t>
            </a:r>
            <a:r>
              <a:rPr lang="en-US" sz="4000" err="1">
                <a:solidFill>
                  <a:srgbClr val="FFFF00"/>
                </a:solidFill>
              </a:rPr>
              <a:t>Rivelazione</a:t>
            </a:r>
            <a:endParaRPr lang="en-US" err="1"/>
          </a:p>
        </p:txBody>
      </p:sp>
      <p:pic>
        <p:nvPicPr>
          <p:cNvPr id="29" name="Picture 2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30FDE93-C638-4583-9DEA-AE9511AB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0" y="2082800"/>
            <a:ext cx="3413760" cy="3068320"/>
          </a:xfrm>
          <a:prstGeom prst="rect">
            <a:avLst/>
          </a:prstGeom>
        </p:spPr>
      </p:pic>
      <p:pic>
        <p:nvPicPr>
          <p:cNvPr id="31" name="Picture 31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A14DE04-9D3E-44C4-9DFC-921FD1252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77" r="-621" b="-365"/>
          <a:stretch/>
        </p:blipFill>
        <p:spPr>
          <a:xfrm>
            <a:off x="958850" y="1789748"/>
            <a:ext cx="2918477" cy="3652619"/>
          </a:xfrm>
          <a:prstGeom prst="rect">
            <a:avLst/>
          </a:prstGeom>
        </p:spPr>
      </p:pic>
      <p:pic>
        <p:nvPicPr>
          <p:cNvPr id="33" name="Picture 33" descr="A close up of a map&#10;&#10;Description generated with high confidence">
            <a:extLst>
              <a:ext uri="{FF2B5EF4-FFF2-40B4-BE49-F238E27FC236}">
                <a16:creationId xmlns:a16="http://schemas.microsoft.com/office/drawing/2014/main" id="{671FF109-A5C5-4EBB-8338-E68D2C0B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80" y="1718310"/>
            <a:ext cx="3698240" cy="378714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B0A5094-F2AA-4442-9FD9-AB85309A869A}"/>
              </a:ext>
            </a:extLst>
          </p:cNvPr>
          <p:cNvSpPr/>
          <p:nvPr/>
        </p:nvSpPr>
        <p:spPr>
          <a:xfrm>
            <a:off x="4095115" y="1600835"/>
            <a:ext cx="4023360" cy="4084320"/>
          </a:xfrm>
          <a:prstGeom prst="rect">
            <a:avLst/>
          </a:prstGeom>
          <a:noFill/>
          <a:ln w="5715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65B010-40DF-4383-9F0B-7D70BE2637D3}"/>
              </a:ext>
            </a:extLst>
          </p:cNvPr>
          <p:cNvSpPr/>
          <p:nvPr/>
        </p:nvSpPr>
        <p:spPr>
          <a:xfrm>
            <a:off x="8220074" y="1600835"/>
            <a:ext cx="3901440" cy="4084320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6006F6-66D8-41AD-BE38-1FF94FF670C8}"/>
              </a:ext>
            </a:extLst>
          </p:cNvPr>
          <p:cNvSpPr/>
          <p:nvPr/>
        </p:nvSpPr>
        <p:spPr>
          <a:xfrm>
            <a:off x="762633" y="1600835"/>
            <a:ext cx="3251200" cy="4003040"/>
          </a:xfrm>
          <a:prstGeom prst="rect">
            <a:avLst/>
          </a:prstGeom>
          <a:noFill/>
          <a:ln w="57150" cap="flat">
            <a:solidFill>
              <a:srgbClr val="FFFF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A55F6C-B372-4F70-8224-CB002ED9DC1F}"/>
              </a:ext>
            </a:extLst>
          </p:cNvPr>
          <p:cNvSpPr txBox="1"/>
          <p:nvPr/>
        </p:nvSpPr>
        <p:spPr>
          <a:xfrm>
            <a:off x="4780403" y="104685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COLORIMETRICI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814D1-15C3-4CE3-89FB-26E51A481981}"/>
              </a:ext>
            </a:extLst>
          </p:cNvPr>
          <p:cNvSpPr txBox="1"/>
          <p:nvPr/>
        </p:nvSpPr>
        <p:spPr>
          <a:xfrm>
            <a:off x="9118723" y="104685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FLUORIMETRICI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D9105F-315E-47AD-AF95-EB63D9870315}"/>
              </a:ext>
            </a:extLst>
          </p:cNvPr>
          <p:cNvSpPr txBox="1"/>
          <p:nvPr/>
        </p:nvSpPr>
        <p:spPr>
          <a:xfrm>
            <a:off x="1376803" y="104685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LUMINOMETRICI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41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7002C-0EB3-4D2E-8E73-5476F4A6AEF6}"/>
              </a:ext>
            </a:extLst>
          </p:cNvPr>
          <p:cNvSpPr/>
          <p:nvPr/>
        </p:nvSpPr>
        <p:spPr>
          <a:xfrm>
            <a:off x="2804160" y="1183640"/>
            <a:ext cx="6614160" cy="23368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2" y="-14867"/>
            <a:ext cx="9718841" cy="751849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00"/>
                </a:solidFill>
              </a:rPr>
              <a:t>Substrati</a:t>
            </a:r>
            <a:r>
              <a:rPr lang="en-US" sz="4000">
                <a:solidFill>
                  <a:srgbClr val="FFFF00"/>
                </a:solidFill>
              </a:rPr>
              <a:t> di HRP</a:t>
            </a:r>
            <a:endParaRPr lang="en-US"/>
          </a:p>
        </p:txBody>
      </p:sp>
      <p:pic>
        <p:nvPicPr>
          <p:cNvPr id="4" name="Picture 4" descr="A picture containing indoor, monitor, phone, television&#10;&#10;Description generated with very high confidence">
            <a:extLst>
              <a:ext uri="{FF2B5EF4-FFF2-40B4-BE49-F238E27FC236}">
                <a16:creationId xmlns:a16="http://schemas.microsoft.com/office/drawing/2014/main" id="{FA4589F0-DBAC-4E85-BEAE-6FA78E5FE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1366232"/>
            <a:ext cx="6096000" cy="1910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BB7867-1B07-4A86-8B23-1E5A0F8E4FC8}"/>
              </a:ext>
            </a:extLst>
          </p:cNvPr>
          <p:cNvSpPr/>
          <p:nvPr/>
        </p:nvSpPr>
        <p:spPr>
          <a:xfrm>
            <a:off x="2662555" y="1082675"/>
            <a:ext cx="3322320" cy="2682240"/>
          </a:xfrm>
          <a:prstGeom prst="rect">
            <a:avLst/>
          </a:prstGeom>
          <a:noFill/>
          <a:ln w="57150" cap="flat">
            <a:solidFill>
              <a:schemeClr val="accent6">
                <a:lumMod val="75000"/>
              </a:schemeClr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A627AA-8FD0-4C5F-B01F-42A43F762257}"/>
              </a:ext>
            </a:extLst>
          </p:cNvPr>
          <p:cNvSpPr/>
          <p:nvPr/>
        </p:nvSpPr>
        <p:spPr>
          <a:xfrm>
            <a:off x="6025514" y="1082675"/>
            <a:ext cx="1869440" cy="2682240"/>
          </a:xfrm>
          <a:prstGeom prst="rect">
            <a:avLst/>
          </a:prstGeom>
          <a:noFill/>
          <a:ln w="57150" cap="flat">
            <a:solidFill>
              <a:srgbClr val="00B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3FEA4-A660-4619-969E-96DF9B36C2FC}"/>
              </a:ext>
            </a:extLst>
          </p:cNvPr>
          <p:cNvSpPr/>
          <p:nvPr/>
        </p:nvSpPr>
        <p:spPr>
          <a:xfrm>
            <a:off x="7945753" y="1082675"/>
            <a:ext cx="1595120" cy="2682240"/>
          </a:xfrm>
          <a:prstGeom prst="rect">
            <a:avLst/>
          </a:prstGeom>
          <a:noFill/>
          <a:ln w="57150" cap="flat">
            <a:solidFill>
              <a:srgbClr val="FFFF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A405F-142B-40A8-B2B2-186B822D3D99}"/>
              </a:ext>
            </a:extLst>
          </p:cNvPr>
          <p:cNvSpPr txBox="1"/>
          <p:nvPr/>
        </p:nvSpPr>
        <p:spPr>
          <a:xfrm>
            <a:off x="3114163" y="446061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COLORIMETRICI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65242B-0289-4EC9-8A7D-A8B93AD2C3DA}"/>
              </a:ext>
            </a:extLst>
          </p:cNvPr>
          <p:cNvSpPr txBox="1"/>
          <p:nvPr/>
        </p:nvSpPr>
        <p:spPr>
          <a:xfrm>
            <a:off x="5755763" y="446061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FLUORIMETRICI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AB25A0-051B-4342-B747-5EC051D7CD17}"/>
              </a:ext>
            </a:extLst>
          </p:cNvPr>
          <p:cNvSpPr txBox="1"/>
          <p:nvPr/>
        </p:nvSpPr>
        <p:spPr>
          <a:xfrm>
            <a:off x="7848723" y="4460611"/>
            <a:ext cx="22489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alibri"/>
                <a:cs typeface="Calibri"/>
              </a:rPr>
              <a:t>LUMINOMETRICI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12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2" y="-14867"/>
            <a:ext cx="9718841" cy="751849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00"/>
                </a:solidFill>
              </a:rPr>
              <a:t>Metodi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 err="1">
                <a:solidFill>
                  <a:srgbClr val="FFFF00"/>
                </a:solidFill>
              </a:rPr>
              <a:t>Enzimatici</a:t>
            </a:r>
            <a:r>
              <a:rPr lang="en-US" sz="4000">
                <a:solidFill>
                  <a:srgbClr val="FFFF00"/>
                </a:solidFill>
              </a:rPr>
              <a:t> PRO VS CONS</a:t>
            </a:r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BB59376-4D62-4324-B169-92665C104555}"/>
              </a:ext>
            </a:extLst>
          </p:cNvPr>
          <p:cNvSpPr txBox="1">
            <a:spLocks/>
          </p:cNvSpPr>
          <p:nvPr/>
        </p:nvSpPr>
        <p:spPr>
          <a:xfrm>
            <a:off x="1283372" y="1580253"/>
            <a:ext cx="9718841" cy="348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62500" lnSpcReduction="20000"/>
          </a:bodyPr>
          <a:lstStyle>
            <a:lvl1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4000" kern="0">
                <a:solidFill>
                  <a:srgbClr val="FFFF00"/>
                </a:solidFill>
              </a:rPr>
              <a:t>PRO:</a:t>
            </a:r>
            <a:endParaRPr lang="en-US">
              <a:solidFill>
                <a:srgbClr val="000000"/>
              </a:solidFill>
            </a:endParaRPr>
          </a:p>
          <a:p>
            <a:pPr algn="l"/>
            <a:r>
              <a:rPr lang="en-US" sz="4000" kern="0">
                <a:solidFill>
                  <a:srgbClr val="FFFF00"/>
                </a:solidFill>
              </a:rPr>
              <a:t>- </a:t>
            </a:r>
            <a:r>
              <a:rPr lang="en-US" sz="4000" kern="0" err="1">
                <a:solidFill>
                  <a:srgbClr val="FFFF00"/>
                </a:solidFill>
              </a:rPr>
              <a:t>virtualmente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possono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essere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disegnati</a:t>
            </a:r>
            <a:r>
              <a:rPr lang="en-US" sz="4000" kern="0">
                <a:solidFill>
                  <a:srgbClr val="FFFF00"/>
                </a:solidFill>
              </a:rPr>
              <a:t> per </a:t>
            </a:r>
            <a:r>
              <a:rPr lang="en-US" sz="4000" kern="0" err="1">
                <a:solidFill>
                  <a:srgbClr val="FFFF00"/>
                </a:solidFill>
              </a:rPr>
              <a:t>qualunque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metabolita</a:t>
            </a:r>
            <a:r>
              <a:rPr lang="en-US" sz="4000" kern="0">
                <a:solidFill>
                  <a:srgbClr val="FFFF00"/>
                </a:solidFill>
              </a:rPr>
              <a:t>;</a:t>
            </a:r>
          </a:p>
          <a:p>
            <a:pPr algn="l"/>
            <a:r>
              <a:rPr lang="en-US" sz="4000" kern="0">
                <a:solidFill>
                  <a:srgbClr val="FFFF00"/>
                </a:solidFill>
              </a:rPr>
              <a:t>- </a:t>
            </a:r>
            <a:r>
              <a:rPr lang="en-US" sz="4000" kern="0" err="1">
                <a:solidFill>
                  <a:srgbClr val="FFFF00"/>
                </a:solidFill>
              </a:rPr>
              <a:t>robusti</a:t>
            </a:r>
            <a:r>
              <a:rPr lang="en-US" sz="4000" kern="0">
                <a:solidFill>
                  <a:srgbClr val="FFFF00"/>
                </a:solidFill>
              </a:rPr>
              <a:t>, </a:t>
            </a:r>
            <a:r>
              <a:rPr lang="en-US" sz="4000" kern="0" err="1">
                <a:solidFill>
                  <a:srgbClr val="FFFF00"/>
                </a:solidFill>
              </a:rPr>
              <a:t>ideali</a:t>
            </a:r>
            <a:r>
              <a:rPr lang="en-US" sz="4000" kern="0">
                <a:solidFill>
                  <a:srgbClr val="FFFF00"/>
                </a:solidFill>
              </a:rPr>
              <a:t> per plate readers a high throughput;</a:t>
            </a:r>
          </a:p>
          <a:p>
            <a:pPr algn="l"/>
            <a:r>
              <a:rPr lang="en-US" sz="4000" kern="0">
                <a:solidFill>
                  <a:srgbClr val="FFFF00"/>
                </a:solidFill>
              </a:rPr>
              <a:t>- </a:t>
            </a:r>
            <a:r>
              <a:rPr lang="en-US" sz="4000" kern="0" err="1">
                <a:solidFill>
                  <a:srgbClr val="FFFF00"/>
                </a:solidFill>
              </a:rPr>
              <a:t>sensibili</a:t>
            </a:r>
            <a:r>
              <a:rPr lang="en-US" sz="4000" kern="0">
                <a:solidFill>
                  <a:srgbClr val="FFFF00"/>
                </a:solidFill>
              </a:rPr>
              <a:t>;</a:t>
            </a:r>
          </a:p>
          <a:p>
            <a:pPr algn="l"/>
            <a:endParaRPr lang="en-US" sz="4000" kern="0">
              <a:solidFill>
                <a:srgbClr val="FFFF00"/>
              </a:solidFill>
            </a:endParaRPr>
          </a:p>
          <a:p>
            <a:pPr algn="l"/>
            <a:r>
              <a:rPr lang="en-US" sz="4000" kern="0">
                <a:solidFill>
                  <a:srgbClr val="FFFF00"/>
                </a:solidFill>
              </a:rPr>
              <a:t>CONS:</a:t>
            </a:r>
          </a:p>
          <a:p>
            <a:pPr algn="l"/>
            <a:r>
              <a:rPr lang="en-US" sz="4000" kern="0">
                <a:solidFill>
                  <a:srgbClr val="FFFF00"/>
                </a:solidFill>
              </a:rPr>
              <a:t>- </a:t>
            </a:r>
            <a:r>
              <a:rPr lang="en-US" sz="4000" kern="0" err="1">
                <a:solidFill>
                  <a:srgbClr val="FFFF00"/>
                </a:solidFill>
              </a:rPr>
              <a:t>distruttivi</a:t>
            </a:r>
            <a:r>
              <a:rPr lang="en-US" sz="4000" kern="0">
                <a:solidFill>
                  <a:srgbClr val="FFFF00"/>
                </a:solidFill>
              </a:rPr>
              <a:t> (</a:t>
            </a:r>
            <a:r>
              <a:rPr lang="en-US" sz="4000" kern="0" err="1">
                <a:solidFill>
                  <a:srgbClr val="FFFF00"/>
                </a:solidFill>
              </a:rPr>
              <a:t>l'enzima</a:t>
            </a:r>
            <a:r>
              <a:rPr lang="en-US" sz="4000" kern="0">
                <a:solidFill>
                  <a:srgbClr val="FFFF00"/>
                </a:solidFill>
              </a:rPr>
              <a:t> del target non </a:t>
            </a:r>
            <a:r>
              <a:rPr lang="en-US" sz="4000" kern="0" err="1">
                <a:solidFill>
                  <a:srgbClr val="FFFF00"/>
                </a:solidFill>
              </a:rPr>
              <a:t>entra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nel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campione</a:t>
            </a:r>
            <a:r>
              <a:rPr lang="en-US" sz="4000" kern="0">
                <a:solidFill>
                  <a:srgbClr val="FFFF00"/>
                </a:solidFill>
              </a:rPr>
              <a:t> vivo);</a:t>
            </a:r>
          </a:p>
          <a:p>
            <a:pPr algn="l"/>
            <a:r>
              <a:rPr lang="en-US" sz="4000" kern="0">
                <a:solidFill>
                  <a:srgbClr val="FFFF00"/>
                </a:solidFill>
              </a:rPr>
              <a:t>- </a:t>
            </a:r>
            <a:r>
              <a:rPr lang="en-US" sz="4000" kern="0" err="1">
                <a:solidFill>
                  <a:srgbClr val="FFFF00"/>
                </a:solidFill>
              </a:rPr>
              <a:t>lenti</a:t>
            </a:r>
            <a:r>
              <a:rPr lang="en-US" sz="4000" kern="0">
                <a:solidFill>
                  <a:srgbClr val="FFFF00"/>
                </a:solidFill>
              </a:rPr>
              <a:t>, </a:t>
            </a:r>
            <a:r>
              <a:rPr lang="en-US" sz="4000" kern="0" err="1">
                <a:solidFill>
                  <a:srgbClr val="FFFF00"/>
                </a:solidFill>
              </a:rPr>
              <a:t>variazioni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temporali</a:t>
            </a:r>
            <a:r>
              <a:rPr lang="en-US" sz="4000" kern="0">
                <a:solidFill>
                  <a:srgbClr val="FFFF00"/>
                </a:solidFill>
              </a:rPr>
              <a:t> a </a:t>
            </a:r>
            <a:r>
              <a:rPr lang="en-US" sz="4000" kern="0" err="1">
                <a:solidFill>
                  <a:srgbClr val="FFFF00"/>
                </a:solidFill>
              </a:rPr>
              <a:t>bassa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frequenza</a:t>
            </a:r>
            <a:r>
              <a:rPr lang="en-US" sz="4000" kern="0">
                <a:solidFill>
                  <a:srgbClr val="FFFF00"/>
                </a:solidFill>
              </a:rPr>
              <a:t> (ore, </a:t>
            </a:r>
            <a:r>
              <a:rPr lang="en-US" sz="4000" kern="0" err="1">
                <a:solidFill>
                  <a:srgbClr val="FFFF00"/>
                </a:solidFill>
              </a:rPr>
              <a:t>giorni</a:t>
            </a:r>
            <a:r>
              <a:rPr lang="en-US" sz="4000" kern="0">
                <a:solidFill>
                  <a:srgbClr val="FFFF00"/>
                </a:solidFill>
              </a:rPr>
              <a:t>);</a:t>
            </a:r>
          </a:p>
          <a:p>
            <a:pPr algn="l"/>
            <a:r>
              <a:rPr lang="en-US" sz="4000" kern="0">
                <a:solidFill>
                  <a:srgbClr val="FFFF00"/>
                </a:solidFill>
              </a:rPr>
              <a:t>- in vitro: le </a:t>
            </a:r>
            <a:r>
              <a:rPr lang="en-US" sz="4000" kern="0" err="1">
                <a:solidFill>
                  <a:srgbClr val="FFFF00"/>
                </a:solidFill>
              </a:rPr>
              <a:t>condizioni</a:t>
            </a:r>
            <a:r>
              <a:rPr lang="en-US" sz="4000" kern="0">
                <a:solidFill>
                  <a:srgbClr val="FFFF00"/>
                </a:solidFill>
              </a:rPr>
              <a:t> di </a:t>
            </a:r>
            <a:r>
              <a:rPr lang="en-US" sz="4000" kern="0" err="1">
                <a:solidFill>
                  <a:srgbClr val="FFFF00"/>
                </a:solidFill>
              </a:rPr>
              <a:t>reazione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sono</a:t>
            </a:r>
            <a:r>
              <a:rPr lang="en-US" sz="4000" kern="0">
                <a:solidFill>
                  <a:srgbClr val="FFFF00"/>
                </a:solidFill>
              </a:rPr>
              <a:t> da </a:t>
            </a:r>
            <a:r>
              <a:rPr lang="en-US" sz="4000" kern="0" err="1">
                <a:solidFill>
                  <a:srgbClr val="FFFF00"/>
                </a:solidFill>
              </a:rPr>
              <a:t>determinare</a:t>
            </a:r>
            <a:r>
              <a:rPr lang="en-US" sz="4000" kern="0">
                <a:solidFill>
                  <a:srgbClr val="FFFF00"/>
                </a:solidFill>
              </a:rPr>
              <a:t> e </a:t>
            </a:r>
            <a:r>
              <a:rPr lang="en-US" sz="4000" kern="0" err="1">
                <a:solidFill>
                  <a:srgbClr val="FFFF00"/>
                </a:solidFill>
              </a:rPr>
              <a:t>possono</a:t>
            </a:r>
            <a:r>
              <a:rPr lang="en-US" sz="4000" kern="0">
                <a:solidFill>
                  <a:srgbClr val="FFFF00"/>
                </a:solidFill>
              </a:rPr>
              <a:t> non </a:t>
            </a:r>
            <a:r>
              <a:rPr lang="en-US" sz="4000" kern="0" err="1">
                <a:solidFill>
                  <a:srgbClr val="FFFF00"/>
                </a:solidFill>
              </a:rPr>
              <a:t>rappresentare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il</a:t>
            </a:r>
            <a:r>
              <a:rPr lang="en-US" sz="4000" kern="0">
                <a:solidFill>
                  <a:srgbClr val="FFFF00"/>
                </a:solidFill>
              </a:rPr>
              <a:t> </a:t>
            </a:r>
            <a:r>
              <a:rPr lang="en-US" sz="4000" kern="0" err="1">
                <a:solidFill>
                  <a:srgbClr val="FFFF00"/>
                </a:solidFill>
              </a:rPr>
              <a:t>campione</a:t>
            </a:r>
          </a:p>
        </p:txBody>
      </p:sp>
    </p:spTree>
    <p:extLst>
      <p:ext uri="{BB962C8B-B14F-4D97-AF65-F5344CB8AC3E}">
        <p14:creationId xmlns:p14="http://schemas.microsoft.com/office/powerpoint/2010/main" val="17633628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2" y="-14867"/>
            <a:ext cx="9718841" cy="75184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Metodi basati su reporter genetici</a:t>
            </a:r>
            <a:endParaRPr lang="en-US"/>
          </a:p>
        </p:txBody>
      </p:sp>
      <p:pic>
        <p:nvPicPr>
          <p:cNvPr id="3" name="Picture 3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D20E1FAE-DB8F-495B-8B6A-50465F1A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809826"/>
            <a:ext cx="6807200" cy="57768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916914-D5DB-426C-85EF-F3CE4744E014}"/>
              </a:ext>
            </a:extLst>
          </p:cNvPr>
          <p:cNvSpPr txBox="1">
            <a:spLocks/>
          </p:cNvSpPr>
          <p:nvPr/>
        </p:nvSpPr>
        <p:spPr>
          <a:xfrm>
            <a:off x="7775612" y="2647053"/>
            <a:ext cx="3592361" cy="179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800" kern="0">
                <a:solidFill>
                  <a:srgbClr val="FFFF00"/>
                </a:solidFill>
              </a:rPr>
              <a:t>Basati sull'uso di GFP modificate.</a:t>
            </a:r>
          </a:p>
          <a:p>
            <a:pPr algn="l"/>
            <a:r>
              <a:rPr lang="en-US" sz="1800" kern="0">
                <a:solidFill>
                  <a:srgbClr val="FFFF00"/>
                </a:solidFill>
              </a:rPr>
              <a:t>La devofmazione della GFP e' determinata dalla presenza del metabolita</a:t>
            </a:r>
          </a:p>
        </p:txBody>
      </p:sp>
    </p:spTree>
    <p:extLst>
      <p:ext uri="{BB962C8B-B14F-4D97-AF65-F5344CB8AC3E}">
        <p14:creationId xmlns:p14="http://schemas.microsoft.com/office/powerpoint/2010/main" val="26179846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932" y="289933"/>
            <a:ext cx="3460281" cy="74168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Sonde esistenti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22DC9A-70A1-442A-AD4D-4D69A66E2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51194"/>
              </p:ext>
            </p:extLst>
          </p:nvPr>
        </p:nvGraphicFramePr>
        <p:xfrm>
          <a:off x="243840" y="325120"/>
          <a:ext cx="6817038" cy="611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559">
                  <a:extLst>
                    <a:ext uri="{9D8B030D-6E8A-4147-A177-3AD203B41FA5}">
                      <a16:colId xmlns:a16="http://schemas.microsoft.com/office/drawing/2014/main" val="1670330807"/>
                    </a:ext>
                  </a:extLst>
                </a:gridCol>
                <a:gridCol w="1628208">
                  <a:extLst>
                    <a:ext uri="{9D8B030D-6E8A-4147-A177-3AD203B41FA5}">
                      <a16:colId xmlns:a16="http://schemas.microsoft.com/office/drawing/2014/main" val="191217794"/>
                    </a:ext>
                  </a:extLst>
                </a:gridCol>
                <a:gridCol w="2787271">
                  <a:extLst>
                    <a:ext uri="{9D8B030D-6E8A-4147-A177-3AD203B41FA5}">
                      <a16:colId xmlns:a16="http://schemas.microsoft.com/office/drawing/2014/main" val="2709554241"/>
                    </a:ext>
                  </a:extLst>
                </a:gridCol>
              </a:tblGrid>
              <a:tr h="15620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700">
                          <a:effectLst/>
                        </a:rPr>
                        <a:t>Sensor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700">
                          <a:effectLst/>
                        </a:rPr>
                        <a:t>Principle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700">
                          <a:effectLst/>
                        </a:rPr>
                        <a:t>Analyte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11810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ATeams (e.g. AT1.03, mitoAT1.03, ERAT1.03, ERAT4.01, AT1.03NL, ecAT1.03)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ATP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56515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QUEEN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Ratiometric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ATP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37754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iATPsnFR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Intensiometric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ATP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5490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MaLionG/R/B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Intensiometric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ATP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43539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Perceval,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Ratiometric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ATP/ADP ratio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946938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GEVALs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Ratiometric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GTP 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14612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SoNar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Ratiometric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NADH/NAD</a:t>
                      </a:r>
                      <a:r>
                        <a:rPr lang="en-US" sz="600">
                          <a:effectLst/>
                        </a:rPr>
                        <a:t>+</a:t>
                      </a:r>
                      <a:r>
                        <a:rPr lang="en-US" sz="700">
                          <a:effectLst/>
                        </a:rPr>
                        <a:t> ratio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02980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Frex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Ratiometric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NADH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77554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Peredox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Intensiometric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NADH/NAD</a:t>
                      </a:r>
                      <a:r>
                        <a:rPr lang="en-US" sz="600">
                          <a:effectLst/>
                        </a:rPr>
                        <a:t>+</a:t>
                      </a:r>
                      <a:r>
                        <a:rPr lang="en-US" sz="700">
                          <a:effectLst/>
                        </a:rPr>
                        <a:t> ratio; also depends on total NADH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375702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NADPsor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NADP</a:t>
                      </a:r>
                      <a:r>
                        <a:rPr lang="en-US" sz="600">
                          <a:effectLst/>
                        </a:rPr>
                        <a:t>+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54028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Apollo-NADP</a:t>
                      </a:r>
                      <a:r>
                        <a:rPr lang="en-US" sz="600">
                          <a:effectLst/>
                        </a:rPr>
                        <a:t>+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NADP</a:t>
                      </a:r>
                      <a:r>
                        <a:rPr lang="en-US" sz="600">
                          <a:effectLst/>
                        </a:rPr>
                        <a:t>+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141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iNAP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Ratiometric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NADPH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75792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FLII</a:t>
                      </a:r>
                      <a:r>
                        <a:rPr lang="en-US" sz="600">
                          <a:effectLst/>
                        </a:rPr>
                        <a:t>12</a:t>
                      </a:r>
                      <a:r>
                        <a:rPr lang="en-US" sz="700">
                          <a:effectLst/>
                        </a:rPr>
                        <a:t>Pglu-700</a:t>
                      </a:r>
                      <a:r>
                        <a:rPr lang="el-GR" sz="700">
                          <a:effectLst/>
                        </a:rPr>
                        <a:t>μδ6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Glucose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21809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Laconic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Lactate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54545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Pyronic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Pyruvate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60088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FLIPsuc-4 </a:t>
                      </a:r>
                      <a:r>
                        <a:rPr lang="el-GR" sz="700">
                          <a:effectLst/>
                        </a:rPr>
                        <a:t>μ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Sucrose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243187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FLIPsuc90</a:t>
                      </a:r>
                      <a:r>
                        <a:rPr lang="el-GR" sz="700">
                          <a:effectLst/>
                        </a:rPr>
                        <a:t>μ∆1</a:t>
                      </a:r>
                      <a:r>
                        <a:rPr lang="en-US" sz="700">
                          <a:effectLst/>
                        </a:rPr>
                        <a:t>Venus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Sucrose, trehalose 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76629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FLIPQTV3.0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Glutamine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9353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FLIPEs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Glutamate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00254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GluSnFR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Glutamate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55569"/>
                  </a:ext>
                </a:extLst>
              </a:tr>
              <a:tr h="156202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iGluSnFR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Intensiometric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Glutamate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34649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cpFLIPR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Arginine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94363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FLIPK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Lysine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4307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FLIP-Leu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Leucine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81268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OGsor-G9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2-Oxoglutarate/alpha-ketoglutarate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55067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PII-TC3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2-Oxoglutarate/alpha-ketoglutarate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75264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F-mT_PII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2-Oxoglutarate/alpha-ketoglutarate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98703"/>
                  </a:ext>
                </a:extLst>
              </a:tr>
              <a:tr h="212436"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CITs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FRET based ratiometric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700">
                          <a:effectLst/>
                        </a:rPr>
                        <a:t>Citrate 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624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552BA4-0078-40C5-8FEB-0CD4B5E11518}"/>
              </a:ext>
            </a:extLst>
          </p:cNvPr>
          <p:cNvSpPr txBox="1"/>
          <p:nvPr/>
        </p:nvSpPr>
        <p:spPr>
          <a:xfrm>
            <a:off x="4643120" y="2946400"/>
            <a:ext cx="2743200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>
              <a:latin typeface="Segoe UI"/>
              <a:ea typeface="Calibri"/>
              <a:cs typeface="Segoe UI"/>
            </a:endParaRPr>
          </a:p>
          <a:p>
            <a:pPr latinLnBrk="1" hangingPunct="0"/>
            <a:endParaRPr lang="en-US" sz="1100">
              <a:latin typeface="Segoe UI"/>
              <a:ea typeface="Calibri"/>
              <a:cs typeface="Segoe UI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2651F3-0C62-43E9-B09F-D23920CC2965}"/>
              </a:ext>
            </a:extLst>
          </p:cNvPr>
          <p:cNvSpPr/>
          <p:nvPr/>
        </p:nvSpPr>
        <p:spPr>
          <a:xfrm>
            <a:off x="7156196" y="533400"/>
            <a:ext cx="114808" cy="2540000"/>
          </a:xfrm>
          <a:prstGeom prst="rightBrac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FF14C73-CF8A-4DC5-B5EB-F80C3B21DC33}"/>
              </a:ext>
            </a:extLst>
          </p:cNvPr>
          <p:cNvSpPr/>
          <p:nvPr/>
        </p:nvSpPr>
        <p:spPr>
          <a:xfrm>
            <a:off x="7105395" y="4201160"/>
            <a:ext cx="358648" cy="2245360"/>
          </a:xfrm>
          <a:prstGeom prst="rightBrac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1E90D16-52EB-4C3C-83A7-09A793370E4A}"/>
              </a:ext>
            </a:extLst>
          </p:cNvPr>
          <p:cNvSpPr/>
          <p:nvPr/>
        </p:nvSpPr>
        <p:spPr>
          <a:xfrm>
            <a:off x="7217154" y="3154680"/>
            <a:ext cx="348488" cy="934720"/>
          </a:xfrm>
          <a:prstGeom prst="rightBrac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DCB48-6AF1-4DF5-9844-524FC10AA424}"/>
              </a:ext>
            </a:extLst>
          </p:cNvPr>
          <p:cNvSpPr txBox="1"/>
          <p:nvPr/>
        </p:nvSpPr>
        <p:spPr>
          <a:xfrm rot="5400000">
            <a:off x="6096635" y="1656715"/>
            <a:ext cx="2743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Calibri"/>
                <a:cs typeface="Calibri"/>
                <a:sym typeface="Calibri"/>
              </a:rPr>
              <a:t>Scambiatori di energia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9E61D-4F9B-492D-B87B-1CC353F7500C}"/>
              </a:ext>
            </a:extLst>
          </p:cNvPr>
          <p:cNvSpPr txBox="1"/>
          <p:nvPr/>
        </p:nvSpPr>
        <p:spPr>
          <a:xfrm rot="5400000">
            <a:off x="6421755" y="3444875"/>
            <a:ext cx="2743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Calibri"/>
                <a:cs typeface="Calibri"/>
                <a:sym typeface="Calibri"/>
              </a:rPr>
              <a:t>carboidrati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03817-383D-4766-8C3B-25951B937E5C}"/>
              </a:ext>
            </a:extLst>
          </p:cNvPr>
          <p:cNvSpPr txBox="1"/>
          <p:nvPr/>
        </p:nvSpPr>
        <p:spPr>
          <a:xfrm rot="5400000">
            <a:off x="6279514" y="5212714"/>
            <a:ext cx="2743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Calibri"/>
                <a:cs typeface="Calibri"/>
                <a:sym typeface="Calibri"/>
              </a:rPr>
              <a:t>amminoacidi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60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4B686176-7494-4EB3-BE11-0B630CA7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612" y="289933"/>
            <a:ext cx="10287801" cy="741689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00"/>
                </a:solidFill>
              </a:rPr>
              <a:t>Luciferasi di Photinus pyralis per la misura di ATP intracellulare</a:t>
            </a:r>
            <a:endParaRPr lang="en-US"/>
          </a:p>
        </p:txBody>
      </p:sp>
      <p:pic>
        <p:nvPicPr>
          <p:cNvPr id="2" name="Picture 2" descr="A picture containing animal, flower&#10;&#10;Description generated with very high confidence">
            <a:extLst>
              <a:ext uri="{FF2B5EF4-FFF2-40B4-BE49-F238E27FC236}">
                <a16:creationId xmlns:a16="http://schemas.microsoft.com/office/drawing/2014/main" id="{3CB467D6-DC4F-4946-97E6-EEF9BA9A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31925"/>
            <a:ext cx="2019300" cy="2266950"/>
          </a:xfrm>
          <a:prstGeom prst="rect">
            <a:avLst/>
          </a:prstGeom>
        </p:spPr>
      </p:pic>
      <p:pic>
        <p:nvPicPr>
          <p:cNvPr id="5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8466E80-C6A5-41AC-A5CF-0545F388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560" y="2334837"/>
            <a:ext cx="2743200" cy="2736965"/>
          </a:xfrm>
          <a:prstGeom prst="rect">
            <a:avLst/>
          </a:prstGeom>
        </p:spPr>
      </p:pic>
      <p:pic>
        <p:nvPicPr>
          <p:cNvPr id="15" name="Picture 1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94BC2CE-4761-4C86-BF86-7DB1DD6BF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640" y="1493855"/>
            <a:ext cx="4043680" cy="4926930"/>
          </a:xfrm>
          <a:prstGeom prst="rect">
            <a:avLst/>
          </a:prstGeom>
        </p:spPr>
      </p:pic>
      <p:pic>
        <p:nvPicPr>
          <p:cNvPr id="1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591E3C0F-7337-47E2-A872-B5291DA5A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17880" y="4160520"/>
            <a:ext cx="234696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49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Default</vt:lpstr>
      <vt:lpstr>Metodi per la quantificazione di metaboliti</vt:lpstr>
      <vt:lpstr>Metodi Enzimatici</vt:lpstr>
      <vt:lpstr>Diretto od indiretto?</vt:lpstr>
      <vt:lpstr>Metodo di Rivelazione</vt:lpstr>
      <vt:lpstr>Substrati di HRP</vt:lpstr>
      <vt:lpstr>Metodi Enzimatici PRO VS CONS</vt:lpstr>
      <vt:lpstr>Metodi basati su reporter genetici</vt:lpstr>
      <vt:lpstr>Sonde esistenti</vt:lpstr>
      <vt:lpstr>Luciferasi di Photinus pyralis per la misura di ATP intracellulare</vt:lpstr>
      <vt:lpstr>Luciferasi di Photinus pyralis per la misura di ATP intracellulare</vt:lpstr>
      <vt:lpstr>MtLuc rivelo un inatteso ruolo di signalling nelle malattie mitocondriali</vt:lpstr>
      <vt:lpstr>Introduzione alla metabolomica</vt:lpstr>
      <vt:lpstr>Metabolism  (pathway analysis)</vt:lpstr>
      <vt:lpstr>Quantify few =</vt:lpstr>
      <vt:lpstr>Quantify portions =  metabolic profiling (e.g. lipidomics)  (increase accuracy, decrease coverage</vt:lpstr>
      <vt:lpstr>PowerPoint Presentation</vt:lpstr>
      <vt:lpstr>Why measure metabolites?</vt:lpstr>
      <vt:lpstr>Metabolomics experiment</vt:lpstr>
      <vt:lpstr>Metabolomics methods</vt:lpstr>
      <vt:lpstr>Metabolite detection techniques</vt:lpstr>
      <vt:lpstr>Gas chromatography</vt:lpstr>
      <vt:lpstr>Liquid chromatography</vt:lpstr>
      <vt:lpstr>Mirata VS Ampio spettro</vt:lpstr>
      <vt:lpstr>Workflow metabolomica</vt:lpstr>
      <vt:lpstr>Data analisi in metabolomica</vt:lpstr>
      <vt:lpstr>Dimensionality reduction</vt:lpstr>
      <vt:lpstr>Identificazione dei pathway rilevanti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Spettrometria di Massa in proteomica</dc:title>
  <dc:creator>Massimo Bonora</dc:creator>
  <cp:revision>9</cp:revision>
  <dcterms:created xsi:type="dcterms:W3CDTF">2019-11-11T07:25:49Z</dcterms:created>
  <dcterms:modified xsi:type="dcterms:W3CDTF">2019-11-26T21:42:41Z</dcterms:modified>
</cp:coreProperties>
</file>