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5.jpg" ContentType="image/jpeg"/>
  <Override PartName="/ppt/media/image28.jpg" ContentType="image/jpeg"/>
  <Override PartName="/ppt/media/image31.jpg" ContentType="image/jpeg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294" r:id="rId3"/>
    <p:sldId id="295" r:id="rId4"/>
    <p:sldId id="296" r:id="rId5"/>
    <p:sldId id="286" r:id="rId6"/>
    <p:sldId id="287" r:id="rId7"/>
    <p:sldId id="288" r:id="rId8"/>
    <p:sldId id="292" r:id="rId9"/>
    <p:sldId id="293" r:id="rId10"/>
    <p:sldId id="297" r:id="rId11"/>
    <p:sldId id="298" r:id="rId12"/>
    <p:sldId id="299" r:id="rId13"/>
    <p:sldId id="301" r:id="rId14"/>
    <p:sldId id="300" r:id="rId15"/>
    <p:sldId id="304" r:id="rId16"/>
    <p:sldId id="303" r:id="rId17"/>
    <p:sldId id="305" r:id="rId18"/>
    <p:sldId id="307" r:id="rId19"/>
    <p:sldId id="308" r:id="rId20"/>
    <p:sldId id="309" r:id="rId21"/>
    <p:sldId id="310" r:id="rId22"/>
    <p:sldId id="311" r:id="rId23"/>
    <p:sldId id="312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60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5T20:11:29.33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0 992,'0'0'0,"0"0"-264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5T20:11:29.67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10 122 1080,'0'0'0,"0"0"-32,0 0 8,0 0 640,0 0 8,0 0-2000</inkml:trace>
  <inkml:trace contextRef="#ctx0" brushRef="#br0" timeOffset="1">1 76 1976,'0'0'0,"0"0"8,0 0 8,0 0-32,0 0 8,0 0 808,0 0 0,30 9-1680,-14-6 0,2-1 1576,-3 2 0,-1-3-2800</inkml:trace>
  <inkml:trace contextRef="#ctx0" brushRef="#br0" timeOffset="2">118 68 1624,'0'0'0,"0"0"-744</inkml:trace>
  <inkml:trace contextRef="#ctx0" brushRef="#br0" timeOffset="3">148 56 728,'0'0'0,"0"0"136,0 0 0,0 0-440</inkml:trace>
  <inkml:trace contextRef="#ctx0" brushRef="#br0" timeOffset="4">148 20 2424,'0'0'0,"0"0"-1344</inkml:trace>
  <inkml:trace contextRef="#ctx0" brushRef="#br0" timeOffset="5">125 0 1080,'0'0'0,"0"0"-336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5T20:11:30.01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15 0 1264,'-5'4'-159,"-4"7"7190,9-10-7169,0-1-5348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C1E9-8E30-44AC-B359-A26E14A9F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93667-36EF-4A36-874F-36F3075DC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C1E17-C291-4ADC-A1F9-97B1287A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B44FF-D477-402A-BF89-853F95A9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73BE2-945F-4F22-BBFF-113A160C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F9FCC-6D37-47A4-9F10-35F01066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EACEF-17F1-4027-9CCD-40B35B0EC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7F3C8-DE0F-4DCD-A504-10509415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E8E54-A667-40BC-90B4-B39D5B95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7E6C6-9EB1-4D12-A33D-7CE67008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6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2E68C7-1791-465D-938E-8EBAE2399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7E263-D487-452A-B4B0-3636416C7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62125-FAB0-40D2-B1C6-6514E8B0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17CC9-7B79-4BE6-9E5E-32EB7B37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929A-036B-472C-BE4C-6864985A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7A9BE-8DB6-4C7A-9C9B-403F7CB0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C9EB0-26CE-40B0-852F-5D8F98310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7A6CF-C754-438C-BD11-F69EA6D46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6D836-2389-498A-A877-93837A59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9E4C3-5408-4FA0-BC36-657F52D0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BD20-4E7D-4958-907A-A38CA8D0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1FA82-6277-4435-8E71-41BB6A6B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D8AA8-24F1-4CCB-8FC4-CB96BBF9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2F36-40AC-45B6-8146-2CE275D8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84988-587F-4039-9F64-790C1CB1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EE26-64B5-4245-BD52-941F8207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978F2-D4A2-488E-B849-E169597A7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F74EB-EA39-417F-A898-C12970FE9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B57F8-284D-4046-961E-AE6BAC9D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C7ED3-B4D1-4C20-9E31-D6C18DFB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A334B-6B61-44FF-8152-E9D11179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0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97EE-0FD5-4D46-A107-72C00166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7FB56-0DD7-4F35-895F-619D18E8C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BA0E7-3F6B-422F-BAE6-307E65B3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661EE-CF60-42F9-BF8A-4D7E84BF1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4E802-867D-4200-91DB-D4278561C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25B901-BEA3-4FDE-950E-48C409A6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258F6-4BF2-4182-916D-6007C8FE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56622E-581A-426D-8F6D-FEFBC57D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3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D2D32-E57E-4C2B-BC6F-D6844160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74A65F-04EA-4BC5-A5B9-783DD0BC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B5BAA-42EF-4F71-88E1-9E9B2EFC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F7B67-8495-46A7-BBC6-E23F8EA9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5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1B09E-F31E-4823-BB8D-4CAB6F21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2BE56-711A-4B8B-84D2-841851613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7FEBA-B706-4A35-9B1D-C3A126AF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7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C2E41-37E6-4F43-860D-473AEDC6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6857C-1DF9-40B0-8D55-DC3A6D9F7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58432-5E7F-41E4-AB00-1DB65E1A6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541F8-E94F-4329-AE26-10B878BB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2B336-04E9-49FB-9038-5F47C863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32E2-8DAE-4309-A313-1488599A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5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ED09-A4B8-4086-BC0F-70ED07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AFE05-A960-4489-9F06-8256B6A9E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F9724-256C-40AC-B2F6-87B6DE58D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586D6-ACED-47B4-A337-2BC94179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4E54-5D88-40CE-94DE-EB7CFA63C4E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1E69A-E63B-4AB1-BEE2-0EAC1A63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D9BE8-B967-426D-955B-C016F9E8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8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CBECA-C9F9-4AA2-849B-3B2762F4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7BE8D-3E35-448A-8A9B-05BD2A6B2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D3627-EF50-49B6-B361-374762999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4E54-5D88-40CE-94DE-EB7CFA63C4E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E817-40D5-4D80-B7A1-D42CAA0A6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D4491-6AE5-47A2-9DEB-A152E0B54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70C52-2DB0-4432-9E2B-9830E59BA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1.png"/><Relationship Id="rId4" Type="http://schemas.openxmlformats.org/officeDocument/2006/relationships/customXml" Target="../ink/ink1.xml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86B7E-1749-42E4-93DF-3753A9100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sz="4700" err="1"/>
              <a:t>Techniche</a:t>
            </a:r>
            <a:r>
              <a:rPr lang="en-US" sz="4700"/>
              <a:t> di </a:t>
            </a:r>
            <a:r>
              <a:rPr lang="en-US" sz="4700" err="1"/>
              <a:t>localizzazione</a:t>
            </a:r>
            <a:r>
              <a:rPr lang="en-US" sz="4700"/>
              <a:t> </a:t>
            </a:r>
            <a:r>
              <a:rPr lang="en-US" sz="4700" err="1"/>
              <a:t>proteica</a:t>
            </a:r>
            <a:r>
              <a:rPr lang="en-US" sz="4700"/>
              <a:t> – </a:t>
            </a:r>
            <a:r>
              <a:rPr lang="en-US" sz="4700" err="1"/>
              <a:t>Parte</a:t>
            </a:r>
            <a:r>
              <a:rPr lang="en-US" sz="4700"/>
              <a:t>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0CAA2-80E0-401E-9A21-A5659D294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sz="2400" err="1"/>
              <a:t>Biochimica</a:t>
            </a:r>
            <a:r>
              <a:rPr lang="en-US" sz="2400"/>
              <a:t> </a:t>
            </a:r>
            <a:r>
              <a:rPr lang="en-US" sz="2400" err="1"/>
              <a:t>applicata</a:t>
            </a:r>
            <a:r>
              <a:rPr lang="en-US" sz="2400"/>
              <a:t> </a:t>
            </a:r>
            <a:r>
              <a:rPr lang="en-US" sz="2400" err="1"/>
              <a:t>lezione</a:t>
            </a:r>
            <a:r>
              <a:rPr lang="en-US" sz="2400"/>
              <a:t> 06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29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268" y="677138"/>
            <a:ext cx="8809464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6"/>
              </a:spcBef>
            </a:pPr>
            <a:r>
              <a:rPr lang="en-US" spc="-5" dirty="0">
                <a:solidFill>
                  <a:srgbClr val="FFFF00"/>
                </a:solidFill>
              </a:rPr>
              <a:t>Improved FP based tagging: the </a:t>
            </a:r>
            <a:r>
              <a:rPr lang="en-US" spc="-5" dirty="0" err="1">
                <a:solidFill>
                  <a:srgbClr val="FFFF00"/>
                </a:solidFill>
              </a:rPr>
              <a:t>splitFP</a:t>
            </a:r>
            <a:endParaRPr spc="-5" dirty="0">
              <a:solidFill>
                <a:srgbClr val="FFFF00"/>
              </a:solidFill>
            </a:endParaRP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4DC559C9-6D12-499C-85E0-3099B36CC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62" y="2309812"/>
            <a:ext cx="4762500" cy="2238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534165-FEBC-4D97-8D61-9E2E96C82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38" y="2323083"/>
            <a:ext cx="5790803" cy="22118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679F92-6773-432D-80FC-B031A507A3AE}"/>
              </a:ext>
            </a:extLst>
          </p:cNvPr>
          <p:cNvSpPr txBox="1"/>
          <p:nvPr/>
        </p:nvSpPr>
        <p:spPr>
          <a:xfrm>
            <a:off x="683172" y="4866290"/>
            <a:ext cx="1511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Barrel strands</a:t>
            </a:r>
          </a:p>
          <a:p>
            <a:r>
              <a:rPr lang="en-US" b="1" dirty="0">
                <a:solidFill>
                  <a:srgbClr val="FF0000"/>
                </a:solidFill>
              </a:rPr>
              <a:t>Chromophore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EEDD97-C141-4A1B-93F9-DD6C014313ED}"/>
              </a:ext>
            </a:extLst>
          </p:cNvPr>
          <p:cNvSpPr txBox="1"/>
          <p:nvPr/>
        </p:nvSpPr>
        <p:spPr>
          <a:xfrm>
            <a:off x="6858001" y="5393093"/>
            <a:ext cx="481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Split GFP: GFP </a:t>
            </a:r>
            <a:r>
              <a:rPr lang="en-US" dirty="0" err="1">
                <a:solidFill>
                  <a:srgbClr val="FFFF00"/>
                </a:solidFill>
              </a:rPr>
              <a:t>ingenierizzata</a:t>
            </a:r>
            <a:r>
              <a:rPr lang="en-US" dirty="0">
                <a:solidFill>
                  <a:srgbClr val="FFFF00"/>
                </a:solidFill>
              </a:rPr>
              <a:t> in 2 </a:t>
            </a:r>
            <a:r>
              <a:rPr lang="en-US" dirty="0" err="1">
                <a:solidFill>
                  <a:srgbClr val="FFFF00"/>
                </a:solidFill>
              </a:rPr>
              <a:t>frammenti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separati</a:t>
            </a:r>
            <a:r>
              <a:rPr lang="en-US" dirty="0">
                <a:solidFill>
                  <a:srgbClr val="FFFF00"/>
                </a:solidFill>
              </a:rPr>
              <a:t>. Il folding </a:t>
            </a:r>
            <a:r>
              <a:rPr lang="en-US" dirty="0" err="1">
                <a:solidFill>
                  <a:srgbClr val="FFFF00"/>
                </a:solidFill>
              </a:rPr>
              <a:t>corretto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esiste</a:t>
            </a:r>
            <a:r>
              <a:rPr lang="en-US" dirty="0">
                <a:solidFill>
                  <a:srgbClr val="FFFF00"/>
                </a:solidFill>
              </a:rPr>
              <a:t> solo se I due </a:t>
            </a:r>
            <a:r>
              <a:rPr lang="en-US" dirty="0" err="1">
                <a:solidFill>
                  <a:srgbClr val="FFFF00"/>
                </a:solidFill>
              </a:rPr>
              <a:t>frammenti</a:t>
            </a:r>
            <a:r>
              <a:rPr lang="en-US" dirty="0">
                <a:solidFill>
                  <a:srgbClr val="FFFF00"/>
                </a:solidFill>
              </a:rPr>
              <a:t> sono </a:t>
            </a:r>
            <a:r>
              <a:rPr lang="en-US" dirty="0" err="1">
                <a:solidFill>
                  <a:srgbClr val="FFFF00"/>
                </a:solidFill>
              </a:rPr>
              <a:t>sufficientemente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vicini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loro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319BFA-5483-4053-A7D3-676625C60BB2}"/>
              </a:ext>
            </a:extLst>
          </p:cNvPr>
          <p:cNvSpPr txBox="1"/>
          <p:nvPr/>
        </p:nvSpPr>
        <p:spPr>
          <a:xfrm>
            <a:off x="917511" y="1710611"/>
            <a:ext cx="481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Superfolder</a:t>
            </a:r>
            <a:r>
              <a:rPr lang="en-US" dirty="0">
                <a:solidFill>
                  <a:srgbClr val="FFFF00"/>
                </a:solidFill>
              </a:rPr>
              <a:t> GFP (GFP con una </a:t>
            </a:r>
            <a:r>
              <a:rPr lang="en-US" dirty="0" err="1">
                <a:solidFill>
                  <a:srgbClr val="FFFF00"/>
                </a:solidFill>
              </a:rPr>
              <a:t>struttura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energeticamente</a:t>
            </a:r>
            <a:r>
              <a:rPr lang="en-US" dirty="0">
                <a:solidFill>
                  <a:srgbClr val="FFFF00"/>
                </a:solidFill>
              </a:rPr>
              <a:t> super stabile)</a:t>
            </a:r>
          </a:p>
        </p:txBody>
      </p:sp>
    </p:spTree>
    <p:extLst>
      <p:ext uri="{BB962C8B-B14F-4D97-AF65-F5344CB8AC3E}">
        <p14:creationId xmlns:p14="http://schemas.microsoft.com/office/powerpoint/2010/main" val="20434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268" y="677138"/>
            <a:ext cx="8809464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86"/>
              </a:spcBef>
            </a:pPr>
            <a:r>
              <a:rPr lang="en-US" spc="-5" dirty="0">
                <a:solidFill>
                  <a:srgbClr val="FFFF00"/>
                </a:solidFill>
              </a:rPr>
              <a:t>Protein localization by </a:t>
            </a:r>
            <a:r>
              <a:rPr lang="en-US" spc="-5" dirty="0" err="1">
                <a:solidFill>
                  <a:srgbClr val="FFFF00"/>
                </a:solidFill>
              </a:rPr>
              <a:t>splitGFP</a:t>
            </a:r>
            <a:endParaRPr spc="-5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68F7F-EA3C-4C5B-B58D-9361FF11C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8" t="10244" r="1357" b="5492"/>
          <a:stretch/>
        </p:blipFill>
        <p:spPr>
          <a:xfrm>
            <a:off x="101357" y="2234681"/>
            <a:ext cx="5901338" cy="238863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1581EE6-343B-4442-B45B-C2297C03EA8B}"/>
              </a:ext>
            </a:extLst>
          </p:cNvPr>
          <p:cNvSpPr/>
          <p:nvPr/>
        </p:nvSpPr>
        <p:spPr>
          <a:xfrm>
            <a:off x="1156996" y="5010539"/>
            <a:ext cx="3890865" cy="14462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6D972B-C47F-40ED-9604-1F58621B9E72}"/>
              </a:ext>
            </a:extLst>
          </p:cNvPr>
          <p:cNvSpPr/>
          <p:nvPr/>
        </p:nvSpPr>
        <p:spPr>
          <a:xfrm>
            <a:off x="3079101" y="5159829"/>
            <a:ext cx="1642188" cy="998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96C752-19DB-4F20-ADE3-7DF11137B627}"/>
              </a:ext>
            </a:extLst>
          </p:cNvPr>
          <p:cNvSpPr/>
          <p:nvPr/>
        </p:nvSpPr>
        <p:spPr>
          <a:xfrm>
            <a:off x="2127379" y="5215813"/>
            <a:ext cx="326572" cy="32657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F1AF2B-02AD-4AE4-9355-FAC4F8BEE9C7}"/>
              </a:ext>
            </a:extLst>
          </p:cNvPr>
          <p:cNvSpPr/>
          <p:nvPr/>
        </p:nvSpPr>
        <p:spPr>
          <a:xfrm>
            <a:off x="1757265" y="5676123"/>
            <a:ext cx="326572" cy="326571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41FEFF-0EF2-4A5B-9305-AF899AFF88DE}"/>
              </a:ext>
            </a:extLst>
          </p:cNvPr>
          <p:cNvSpPr txBox="1"/>
          <p:nvPr/>
        </p:nvSpPr>
        <p:spPr>
          <a:xfrm>
            <a:off x="625151" y="4777274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GFP1-10</a:t>
            </a:r>
          </a:p>
          <a:p>
            <a:r>
              <a:rPr lang="en-US" dirty="0">
                <a:solidFill>
                  <a:srgbClr val="FFFF00"/>
                </a:solidFill>
              </a:rPr>
              <a:t>plasmid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7E341D-166E-4108-9406-97E0F46D8C17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601700" y="5100440"/>
            <a:ext cx="516349" cy="11537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C8F7DFE-73B0-44E0-BA88-0D5696B73128}"/>
              </a:ext>
            </a:extLst>
          </p:cNvPr>
          <p:cNvSpPr txBox="1"/>
          <p:nvPr/>
        </p:nvSpPr>
        <p:spPr>
          <a:xfrm>
            <a:off x="68424" y="6114661"/>
            <a:ext cx="141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GFP11-target</a:t>
            </a:r>
          </a:p>
          <a:p>
            <a:r>
              <a:rPr lang="en-US" dirty="0">
                <a:solidFill>
                  <a:srgbClr val="FFFF00"/>
                </a:solidFill>
              </a:rPr>
              <a:t>plasmid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A13675-EA4F-4A06-BEFB-2967F1DB6910}"/>
              </a:ext>
            </a:extLst>
          </p:cNvPr>
          <p:cNvCxnSpPr>
            <a:stCxn id="17" idx="3"/>
            <a:endCxn id="12" idx="4"/>
          </p:cNvCxnSpPr>
          <p:nvPr/>
        </p:nvCxnSpPr>
        <p:spPr>
          <a:xfrm flipV="1">
            <a:off x="1487915" y="6002694"/>
            <a:ext cx="432636" cy="43513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CCC248-1611-4FE5-B816-420FF798DE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0"/>
          <a:stretch/>
        </p:blipFill>
        <p:spPr>
          <a:xfrm>
            <a:off x="6652727" y="1568904"/>
            <a:ext cx="5066522" cy="50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1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371" y="338584"/>
            <a:ext cx="11592911" cy="1365265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86"/>
              </a:spcBef>
            </a:pPr>
            <a:r>
              <a:rPr lang="en-US" spc="-5" dirty="0">
                <a:solidFill>
                  <a:srgbClr val="FFFF00"/>
                </a:solidFill>
              </a:rPr>
              <a:t>Protein localization by </a:t>
            </a:r>
            <a:r>
              <a:rPr lang="en-US" spc="-5" dirty="0" err="1">
                <a:solidFill>
                  <a:srgbClr val="FFFF00"/>
                </a:solidFill>
              </a:rPr>
              <a:t>splitGFP</a:t>
            </a:r>
            <a:r>
              <a:rPr lang="en-US" spc="-5" dirty="0">
                <a:solidFill>
                  <a:srgbClr val="FFFF00"/>
                </a:solidFill>
              </a:rPr>
              <a:t> #2</a:t>
            </a:r>
            <a:br>
              <a:rPr lang="en-US" spc="-5" dirty="0">
                <a:solidFill>
                  <a:srgbClr val="FFFF00"/>
                </a:solidFill>
              </a:rPr>
            </a:br>
            <a:r>
              <a:rPr lang="en-US" spc="-5" dirty="0">
                <a:solidFill>
                  <a:srgbClr val="FFFF00"/>
                </a:solidFill>
              </a:rPr>
              <a:t>The case of DJ-1</a:t>
            </a:r>
            <a:endParaRPr spc="-5" dirty="0">
              <a:solidFill>
                <a:srgbClr val="FFFF00"/>
              </a:solidFill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A4534A1-897E-435B-9AED-7AE15F14A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6"/>
          <a:stretch/>
        </p:blipFill>
        <p:spPr>
          <a:xfrm>
            <a:off x="369396" y="2097999"/>
            <a:ext cx="6641003" cy="46511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872AEA-F894-416F-9385-523C84D5E50F}"/>
              </a:ext>
            </a:extLst>
          </p:cNvPr>
          <p:cNvSpPr txBox="1"/>
          <p:nvPr/>
        </p:nvSpPr>
        <p:spPr>
          <a:xfrm>
            <a:off x="278526" y="1735494"/>
            <a:ext cx="740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DJ-1: Protein/nucleic acid </a:t>
            </a:r>
            <a:r>
              <a:rPr lang="en-US" dirty="0" err="1">
                <a:solidFill>
                  <a:srgbClr val="FFFF00"/>
                </a:solidFill>
              </a:rPr>
              <a:t>deglycase</a:t>
            </a:r>
            <a:r>
              <a:rPr lang="en-US" dirty="0">
                <a:solidFill>
                  <a:srgbClr val="FFFF00"/>
                </a:solidFill>
              </a:rPr>
              <a:t> – </a:t>
            </a:r>
            <a:r>
              <a:rPr lang="en-US" dirty="0" err="1">
                <a:solidFill>
                  <a:srgbClr val="FFFF00"/>
                </a:solidFill>
              </a:rPr>
              <a:t>mutato</a:t>
            </a:r>
            <a:r>
              <a:rPr lang="en-US" dirty="0">
                <a:solidFill>
                  <a:srgbClr val="FFFF00"/>
                </a:solidFill>
              </a:rPr>
              <a:t> in </a:t>
            </a:r>
            <a:r>
              <a:rPr lang="en-US" dirty="0" err="1">
                <a:solidFill>
                  <a:srgbClr val="FFFF00"/>
                </a:solidFill>
              </a:rPr>
              <a:t>forme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familiari</a:t>
            </a:r>
            <a:r>
              <a:rPr lang="en-US" dirty="0">
                <a:solidFill>
                  <a:srgbClr val="FFFF00"/>
                </a:solidFill>
              </a:rPr>
              <a:t> di Parkinson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95470-4884-4C65-BD25-942CC3A28487}"/>
              </a:ext>
            </a:extLst>
          </p:cNvPr>
          <p:cNvSpPr txBox="1"/>
          <p:nvPr/>
        </p:nvSpPr>
        <p:spPr>
          <a:xfrm>
            <a:off x="7115503" y="2644637"/>
            <a:ext cx="49713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Upregulate dopamine synthesis via direct activation of tyrosine hydroxylase (TH) and 4-dihydroxy-L-phenylalanine decarboxylase (DDC).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Transcriptional coactivator of NF-kB and subsequent transcription of the gene encoding UCP4.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Prevents toxic a-syn aggregation via chaperone-mediated </a:t>
            </a:r>
            <a:r>
              <a:rPr lang="en-US" dirty="0" err="1">
                <a:solidFill>
                  <a:srgbClr val="FFFF00"/>
                </a:solidFill>
              </a:rPr>
              <a:t>authophagy</a:t>
            </a:r>
            <a:r>
              <a:rPr lang="en-US" dirty="0">
                <a:solidFill>
                  <a:srgbClr val="FFFF00"/>
                </a:solidFill>
              </a:rPr>
              <a:t> (CMA).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Stimulates endogenous antioxidant system by the activation of Nrf2.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DJ-1 upregulates and stabilizes </a:t>
            </a:r>
            <a:r>
              <a:rPr lang="en-US" dirty="0" err="1">
                <a:solidFill>
                  <a:srgbClr val="FFFF00"/>
                </a:solidFill>
              </a:rPr>
              <a:t>Bcl-xL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371" y="338584"/>
            <a:ext cx="11592911" cy="1365265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86"/>
              </a:spcBef>
            </a:pPr>
            <a:r>
              <a:rPr lang="en-US" spc="-5" dirty="0">
                <a:solidFill>
                  <a:srgbClr val="FFFF00"/>
                </a:solidFill>
              </a:rPr>
              <a:t>Protein localization by </a:t>
            </a:r>
            <a:r>
              <a:rPr lang="en-US" spc="-5" dirty="0" err="1">
                <a:solidFill>
                  <a:srgbClr val="FFFF00"/>
                </a:solidFill>
              </a:rPr>
              <a:t>splitGFP</a:t>
            </a:r>
            <a:r>
              <a:rPr lang="en-US" spc="-5" dirty="0">
                <a:solidFill>
                  <a:srgbClr val="FFFF00"/>
                </a:solidFill>
              </a:rPr>
              <a:t> #2</a:t>
            </a:r>
            <a:br>
              <a:rPr lang="en-US" spc="-5" dirty="0">
                <a:solidFill>
                  <a:srgbClr val="FFFF00"/>
                </a:solidFill>
              </a:rPr>
            </a:br>
            <a:r>
              <a:rPr lang="en-US" spc="-5" dirty="0">
                <a:solidFill>
                  <a:srgbClr val="FFFF00"/>
                </a:solidFill>
              </a:rPr>
              <a:t>The case of DJ-1</a:t>
            </a:r>
            <a:endParaRPr spc="-5" dirty="0">
              <a:solidFill>
                <a:srgbClr val="FFFF00"/>
              </a:solidFill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C62BC4EA-749E-40E1-A2B0-65C052804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6"/>
          <a:stretch/>
        </p:blipFill>
        <p:spPr>
          <a:xfrm>
            <a:off x="1711655" y="1741168"/>
            <a:ext cx="4100566" cy="4980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9FDF9-4230-4102-A8D1-70DEDA41719A}"/>
              </a:ext>
            </a:extLst>
          </p:cNvPr>
          <p:cNvSpPr txBox="1"/>
          <p:nvPr/>
        </p:nvSpPr>
        <p:spPr>
          <a:xfrm>
            <a:off x="6821213" y="2833822"/>
            <a:ext cx="4035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Other roles of DJ-1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FF00"/>
                </a:solidFill>
              </a:rPr>
              <a:t>It was proven to localize to mitochondria,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FF00"/>
                </a:solidFill>
              </a:rPr>
              <a:t>DJ-1 KO have impaired energy production, altered morphology and impaired Ca2+ buffering capacity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DJ-1 also localize to mitochondria to…?</a:t>
            </a:r>
          </a:p>
        </p:txBody>
      </p:sp>
    </p:spTree>
    <p:extLst>
      <p:ext uri="{BB962C8B-B14F-4D97-AF65-F5344CB8AC3E}">
        <p14:creationId xmlns:p14="http://schemas.microsoft.com/office/powerpoint/2010/main" val="37606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268" y="382849"/>
            <a:ext cx="8809464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86"/>
              </a:spcBef>
            </a:pPr>
            <a:r>
              <a:rPr lang="en-US" spc="-5" dirty="0">
                <a:solidFill>
                  <a:srgbClr val="FFFF00"/>
                </a:solidFill>
              </a:rPr>
              <a:t>Split GFP probe for DJ-1</a:t>
            </a:r>
            <a:endParaRPr spc="-5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72A96-C109-4B0C-A90C-FA46321A1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234" y="1472128"/>
            <a:ext cx="6757163" cy="5228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E8EBAC-805B-4428-A389-3F894ABBAE15}"/>
              </a:ext>
            </a:extLst>
          </p:cNvPr>
          <p:cNvSpPr txBox="1"/>
          <p:nvPr/>
        </p:nvSpPr>
        <p:spPr>
          <a:xfrm>
            <a:off x="7549376" y="3105834"/>
            <a:ext cx="431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Targeting GFP1-10 allows compartment dependent localization of a target protein </a:t>
            </a:r>
          </a:p>
        </p:txBody>
      </p:sp>
    </p:spTree>
    <p:extLst>
      <p:ext uri="{BB962C8B-B14F-4D97-AF65-F5344CB8AC3E}">
        <p14:creationId xmlns:p14="http://schemas.microsoft.com/office/powerpoint/2010/main" val="120618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268" y="44295"/>
            <a:ext cx="8809464" cy="1365265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86"/>
              </a:spcBef>
            </a:pPr>
            <a:r>
              <a:rPr lang="en-US" spc="-5" dirty="0">
                <a:solidFill>
                  <a:srgbClr val="FFFF00"/>
                </a:solidFill>
              </a:rPr>
              <a:t>DJ-1 localization to matrix is ROS and starting dependent</a:t>
            </a:r>
            <a:endParaRPr spc="-5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984DE-6833-4BD8-A73F-7F70F3C24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66" y="1858348"/>
            <a:ext cx="4320914" cy="1760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DC8798-66F6-4D7A-87A6-9DD50C6A9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3217" y="1841344"/>
            <a:ext cx="6001357" cy="4248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85953-18E0-4C46-83C4-C9243B53A6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708"/>
          <a:stretch/>
        </p:blipFill>
        <p:spPr>
          <a:xfrm>
            <a:off x="364140" y="4330262"/>
            <a:ext cx="4333983" cy="16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51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268" y="382849"/>
            <a:ext cx="8809464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86"/>
              </a:spcBef>
            </a:pPr>
            <a:r>
              <a:rPr lang="en-US" spc="-5" dirty="0">
                <a:solidFill>
                  <a:srgbClr val="FFFF00"/>
                </a:solidFill>
              </a:rPr>
              <a:t>Split GFP tagging</a:t>
            </a:r>
            <a:endParaRPr spc="-5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E8DCB-6ADD-4848-84FA-A492DD25F629}"/>
              </a:ext>
            </a:extLst>
          </p:cNvPr>
          <p:cNvSpPr txBox="1"/>
          <p:nvPr/>
        </p:nvSpPr>
        <p:spPr>
          <a:xfrm>
            <a:off x="3936380" y="2274838"/>
            <a:ext cx="43192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Pro: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FF00"/>
                </a:solidFill>
              </a:rPr>
              <a:t>Smaller tag then full GFP,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FF00"/>
                </a:solidFill>
              </a:rPr>
              <a:t>CAN better resolve spatial localization,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Cons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FF00"/>
                </a:solidFill>
              </a:rPr>
              <a:t>Tagging can affect protein function or can be masked by folding,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FF00"/>
                </a:solidFill>
              </a:rPr>
              <a:t>Requires a good design,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FFFF00"/>
                </a:solidFill>
              </a:rPr>
              <a:t>Superfolder</a:t>
            </a:r>
            <a:r>
              <a:rPr lang="en-US" dirty="0">
                <a:solidFill>
                  <a:srgbClr val="FFFF00"/>
                </a:solidFill>
              </a:rPr>
              <a:t> properties are not very good for protein </a:t>
            </a:r>
            <a:r>
              <a:rPr lang="en-US" dirty="0" err="1">
                <a:solidFill>
                  <a:srgbClr val="FFFF00"/>
                </a:solidFill>
              </a:rPr>
              <a:t>interation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6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268" y="382849"/>
            <a:ext cx="8809464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86"/>
              </a:spcBef>
            </a:pPr>
            <a:r>
              <a:rPr lang="en-US" spc="-5" dirty="0" err="1">
                <a:solidFill>
                  <a:srgbClr val="FFFF00"/>
                </a:solidFill>
              </a:rPr>
              <a:t>Taggin</a:t>
            </a:r>
            <a:r>
              <a:rPr lang="en-US" spc="-5" dirty="0">
                <a:solidFill>
                  <a:srgbClr val="FFFF00"/>
                </a:solidFill>
              </a:rPr>
              <a:t> for proximity </a:t>
            </a:r>
            <a:r>
              <a:rPr lang="en-US" spc="-5" dirty="0" err="1">
                <a:solidFill>
                  <a:srgbClr val="FFFF00"/>
                </a:solidFill>
              </a:rPr>
              <a:t>biotinilation</a:t>
            </a:r>
            <a:endParaRPr spc="-5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207F09-35BA-4CF4-B842-09FC996B2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218" y="1566041"/>
            <a:ext cx="4584417" cy="4913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24E398-1D27-44E8-A18D-BE4FE193970B}"/>
              </a:ext>
            </a:extLst>
          </p:cNvPr>
          <p:cNvSpPr txBox="1"/>
          <p:nvPr/>
        </p:nvSpPr>
        <p:spPr>
          <a:xfrm>
            <a:off x="876756" y="2690336"/>
            <a:ext cx="5219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FFFF00"/>
                </a:solidFill>
              </a:rPr>
              <a:t>Metodo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enzimatico</a:t>
            </a:r>
            <a:r>
              <a:rPr lang="en-US" dirty="0">
                <a:solidFill>
                  <a:srgbClr val="FFFF00"/>
                </a:solidFill>
              </a:rPr>
              <a:t> per la </a:t>
            </a:r>
            <a:r>
              <a:rPr lang="en-US" dirty="0" err="1">
                <a:solidFill>
                  <a:srgbClr val="FFFF00"/>
                </a:solidFill>
              </a:rPr>
              <a:t>biotinilazione</a:t>
            </a:r>
            <a:r>
              <a:rPr lang="en-US" dirty="0">
                <a:solidFill>
                  <a:srgbClr val="FFFF00"/>
                </a:solidFill>
              </a:rPr>
              <a:t> di </a:t>
            </a:r>
            <a:r>
              <a:rPr lang="en-US" dirty="0" err="1">
                <a:solidFill>
                  <a:srgbClr val="FFFF00"/>
                </a:solidFill>
              </a:rPr>
              <a:t>proteine</a:t>
            </a:r>
            <a:r>
              <a:rPr lang="en-US" dirty="0">
                <a:solidFill>
                  <a:srgbClr val="FFFF00"/>
                </a:solidFill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FF00"/>
                </a:solidFill>
              </a:rPr>
              <a:t>Precise </a:t>
            </a:r>
            <a:r>
              <a:rPr lang="en-US" dirty="0" err="1">
                <a:solidFill>
                  <a:srgbClr val="FFFF00"/>
                </a:solidFill>
              </a:rPr>
              <a:t>enzimi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possono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rendere</a:t>
            </a:r>
            <a:r>
              <a:rPr lang="en-US" dirty="0">
                <a:solidFill>
                  <a:srgbClr val="FFFF00"/>
                </a:solidFill>
              </a:rPr>
              <a:t> la </a:t>
            </a:r>
            <a:r>
              <a:rPr lang="en-US" dirty="0" err="1">
                <a:solidFill>
                  <a:srgbClr val="FFFF00"/>
                </a:solidFill>
              </a:rPr>
              <a:t>biotina</a:t>
            </a:r>
            <a:r>
              <a:rPr lang="en-US" dirty="0">
                <a:solidFill>
                  <a:srgbClr val="FFFF00"/>
                </a:solidFill>
              </a:rPr>
              <a:t> super </a:t>
            </a:r>
            <a:r>
              <a:rPr lang="en-US" dirty="0" err="1">
                <a:solidFill>
                  <a:srgbClr val="FFFF00"/>
                </a:solidFill>
              </a:rPr>
              <a:t>reattiva</a:t>
            </a: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FFFF00"/>
                </a:solidFill>
              </a:rPr>
              <a:t>Basato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sulla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biotina</a:t>
            </a:r>
            <a:r>
              <a:rPr lang="en-US" dirty="0">
                <a:solidFill>
                  <a:srgbClr val="FFFF00"/>
                </a:solidFill>
              </a:rPr>
              <a:t> ligase di E. Coli </a:t>
            </a:r>
            <a:r>
              <a:rPr lang="en-US" dirty="0" err="1">
                <a:solidFill>
                  <a:srgbClr val="FFFF00"/>
                </a:solidFill>
              </a:rPr>
              <a:t>BirA</a:t>
            </a: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FF00"/>
                </a:solidFill>
              </a:rPr>
              <a:t>Il target </a:t>
            </a:r>
            <a:r>
              <a:rPr lang="en-US" dirty="0" err="1">
                <a:solidFill>
                  <a:srgbClr val="FFFF00"/>
                </a:solidFill>
              </a:rPr>
              <a:t>richiede</a:t>
            </a:r>
            <a:r>
              <a:rPr lang="en-US" dirty="0">
                <a:solidFill>
                  <a:srgbClr val="FFFF00"/>
                </a:solidFill>
              </a:rPr>
              <a:t> una </a:t>
            </a:r>
            <a:r>
              <a:rPr lang="en-US" dirty="0" err="1">
                <a:solidFill>
                  <a:srgbClr val="FFFF00"/>
                </a:solidFill>
              </a:rPr>
              <a:t>sequenza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peptidica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precisa</a:t>
            </a:r>
            <a:r>
              <a:rPr lang="en-US" dirty="0">
                <a:solidFill>
                  <a:srgbClr val="FFFF00"/>
                </a:solidFill>
              </a:rPr>
              <a:t> (</a:t>
            </a:r>
            <a:r>
              <a:rPr lang="en-US" dirty="0" err="1">
                <a:solidFill>
                  <a:srgbClr val="FFFF00"/>
                </a:solidFill>
              </a:rPr>
              <a:t>AviTag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66433-6F4B-4AA0-91AD-1806E680E70D}"/>
              </a:ext>
            </a:extLst>
          </p:cNvPr>
          <p:cNvSpPr txBox="1"/>
          <p:nvPr/>
        </p:nvSpPr>
        <p:spPr>
          <a:xfrm>
            <a:off x="6739491" y="1144565"/>
            <a:ext cx="169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Reazione</a:t>
            </a:r>
            <a:r>
              <a:rPr lang="en-US" dirty="0">
                <a:solidFill>
                  <a:srgbClr val="FFFF00"/>
                </a:solidFill>
              </a:rPr>
              <a:t> di </a:t>
            </a:r>
            <a:r>
              <a:rPr lang="en-US" dirty="0" err="1">
                <a:solidFill>
                  <a:srgbClr val="FFFF00"/>
                </a:solidFill>
              </a:rPr>
              <a:t>BirA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50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768" y="420172"/>
            <a:ext cx="9138463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86"/>
              </a:spcBef>
            </a:pPr>
            <a:r>
              <a:rPr lang="en-US" spc="-5" dirty="0">
                <a:solidFill>
                  <a:srgbClr val="FFFF00"/>
                </a:solidFill>
              </a:rPr>
              <a:t>Tagging for proximity </a:t>
            </a:r>
            <a:r>
              <a:rPr lang="en-US" spc="-5" dirty="0" err="1">
                <a:solidFill>
                  <a:srgbClr val="FFFF00"/>
                </a:solidFill>
              </a:rPr>
              <a:t>biotinilation</a:t>
            </a:r>
            <a:r>
              <a:rPr lang="en-US" spc="-5" dirty="0">
                <a:solidFill>
                  <a:srgbClr val="FFFF00"/>
                </a:solidFill>
              </a:rPr>
              <a:t>: </a:t>
            </a:r>
            <a:r>
              <a:rPr lang="en-US" spc="-5" dirty="0" err="1">
                <a:solidFill>
                  <a:srgbClr val="FFFF00"/>
                </a:solidFill>
              </a:rPr>
              <a:t>BioID</a:t>
            </a:r>
            <a:endParaRPr spc="-5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7A5E1D-880C-4287-AFAF-3477F8ACF916}"/>
              </a:ext>
            </a:extLst>
          </p:cNvPr>
          <p:cNvSpPr txBox="1"/>
          <p:nvPr/>
        </p:nvSpPr>
        <p:spPr>
          <a:xfrm>
            <a:off x="8117311" y="2527523"/>
            <a:ext cx="40746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FFFF00"/>
                </a:solidFill>
              </a:rPr>
              <a:t>BioID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rgbClr val="FFFF00"/>
                </a:solidFill>
              </a:rPr>
              <a:t>mutante</a:t>
            </a:r>
            <a:r>
              <a:rPr lang="en-US" dirty="0">
                <a:solidFill>
                  <a:srgbClr val="FFFF00"/>
                </a:solidFill>
              </a:rPr>
              <a:t> di </a:t>
            </a:r>
            <a:r>
              <a:rPr lang="en-US" dirty="0" err="1">
                <a:solidFill>
                  <a:srgbClr val="FFFF00"/>
                </a:solidFill>
              </a:rPr>
              <a:t>BirA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incapace</a:t>
            </a:r>
            <a:r>
              <a:rPr lang="en-US" dirty="0">
                <a:solidFill>
                  <a:srgbClr val="FFFF00"/>
                </a:solidFill>
              </a:rPr>
              <a:t> di </a:t>
            </a:r>
            <a:r>
              <a:rPr lang="en-US" dirty="0" err="1">
                <a:solidFill>
                  <a:srgbClr val="FFFF00"/>
                </a:solidFill>
              </a:rPr>
              <a:t>trattenere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Biotina</a:t>
            </a:r>
            <a:r>
              <a:rPr lang="en-US" dirty="0">
                <a:solidFill>
                  <a:srgbClr val="FFFF00"/>
                </a:solidFill>
              </a:rPr>
              <a:t>-AMP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FFFF00"/>
                </a:solidFill>
              </a:rPr>
              <a:t>Biotina</a:t>
            </a:r>
            <a:r>
              <a:rPr lang="en-US" dirty="0">
                <a:solidFill>
                  <a:srgbClr val="FFFF00"/>
                </a:solidFill>
              </a:rPr>
              <a:t>-AMP e’ </a:t>
            </a:r>
            <a:r>
              <a:rPr lang="en-US" dirty="0" err="1">
                <a:solidFill>
                  <a:srgbClr val="FFFF00"/>
                </a:solidFill>
              </a:rPr>
              <a:t>immediatamente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rilasciata</a:t>
            </a:r>
            <a:r>
              <a:rPr lang="en-US" dirty="0">
                <a:solidFill>
                  <a:srgbClr val="FFFF00"/>
                </a:solidFill>
              </a:rPr>
              <a:t> dal </a:t>
            </a:r>
            <a:r>
              <a:rPr lang="en-US" dirty="0" err="1">
                <a:solidFill>
                  <a:srgbClr val="FFFF00"/>
                </a:solidFill>
              </a:rPr>
              <a:t>sito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catalitico</a:t>
            </a:r>
            <a:r>
              <a:rPr lang="en-US" dirty="0">
                <a:solidFill>
                  <a:srgbClr val="FFFF00"/>
                </a:solidFill>
              </a:rPr>
              <a:t> e </a:t>
            </a:r>
            <a:r>
              <a:rPr lang="en-US" dirty="0" err="1">
                <a:solidFill>
                  <a:srgbClr val="FFFF00"/>
                </a:solidFill>
              </a:rPr>
              <a:t>reagisce</a:t>
            </a:r>
            <a:r>
              <a:rPr lang="en-US" dirty="0">
                <a:solidFill>
                  <a:srgbClr val="FFFF00"/>
                </a:solidFill>
              </a:rPr>
              <a:t> con </a:t>
            </a:r>
            <a:r>
              <a:rPr lang="en-US" dirty="0" err="1">
                <a:solidFill>
                  <a:srgbClr val="FFFF00"/>
                </a:solidFill>
              </a:rPr>
              <a:t>tutte</a:t>
            </a:r>
            <a:r>
              <a:rPr lang="en-US" dirty="0">
                <a:solidFill>
                  <a:srgbClr val="FFFF00"/>
                </a:solidFill>
              </a:rPr>
              <a:t> le ammine </a:t>
            </a:r>
            <a:r>
              <a:rPr lang="en-US" dirty="0" err="1">
                <a:solidFill>
                  <a:srgbClr val="FFFF00"/>
                </a:solidFill>
              </a:rPr>
              <a:t>primarie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disponibili</a:t>
            </a:r>
            <a:r>
              <a:rPr lang="en-US" dirty="0">
                <a:solidFill>
                  <a:srgbClr val="FFFF00"/>
                </a:solidFill>
              </a:rPr>
              <a:t> (</a:t>
            </a:r>
            <a:r>
              <a:rPr lang="en-US" dirty="0" err="1">
                <a:solidFill>
                  <a:srgbClr val="FFFF00"/>
                </a:solidFill>
              </a:rPr>
              <a:t>Arginina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Lysina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Glutammina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Asparagina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FFFF00"/>
                </a:solidFill>
              </a:rPr>
              <a:t>Biotina</a:t>
            </a:r>
            <a:r>
              <a:rPr lang="en-US" dirty="0">
                <a:solidFill>
                  <a:srgbClr val="FFFF00"/>
                </a:solidFill>
              </a:rPr>
              <a:t>-AMP </a:t>
            </a:r>
            <a:r>
              <a:rPr lang="en-US" dirty="0" err="1">
                <a:solidFill>
                  <a:srgbClr val="FFFF00"/>
                </a:solidFill>
              </a:rPr>
              <a:t>emivita</a:t>
            </a:r>
            <a:r>
              <a:rPr lang="en-US" dirty="0">
                <a:solidFill>
                  <a:srgbClr val="FFFF00"/>
                </a:solidFill>
              </a:rPr>
              <a:t> &lt;20-10nm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FFFF00"/>
                </a:solidFill>
              </a:rPr>
              <a:t>Reazione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relativamente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lenta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 15 ore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4E3AE89-6909-4379-B8EA-F973F7D91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" y="2243325"/>
            <a:ext cx="7919406" cy="3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7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268" y="382849"/>
            <a:ext cx="8809464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86"/>
              </a:spcBef>
            </a:pPr>
            <a:r>
              <a:rPr lang="en-US" spc="-5" dirty="0" err="1">
                <a:solidFill>
                  <a:srgbClr val="FFFF00"/>
                </a:solidFill>
              </a:rPr>
              <a:t>Taggin</a:t>
            </a:r>
            <a:r>
              <a:rPr lang="en-US" spc="-5" dirty="0">
                <a:solidFill>
                  <a:srgbClr val="FFFF00"/>
                </a:solidFill>
              </a:rPr>
              <a:t> for proximity </a:t>
            </a:r>
            <a:r>
              <a:rPr lang="en-US" spc="-5" dirty="0" err="1">
                <a:solidFill>
                  <a:srgbClr val="FFFF00"/>
                </a:solidFill>
              </a:rPr>
              <a:t>biotinilation</a:t>
            </a:r>
            <a:r>
              <a:rPr lang="en-US" spc="-5" dirty="0">
                <a:solidFill>
                  <a:srgbClr val="FFFF00"/>
                </a:solidFill>
              </a:rPr>
              <a:t>: APEX</a:t>
            </a:r>
            <a:endParaRPr spc="-5" dirty="0">
              <a:solidFill>
                <a:srgbClr val="FFFF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81BDEA-AFB0-4060-B32C-225A177A92B1}"/>
              </a:ext>
            </a:extLst>
          </p:cNvPr>
          <p:cNvGrpSpPr/>
          <p:nvPr/>
        </p:nvGrpSpPr>
        <p:grpSpPr>
          <a:xfrm>
            <a:off x="229299" y="2202027"/>
            <a:ext cx="7704831" cy="3248338"/>
            <a:chOff x="546538" y="2202027"/>
            <a:chExt cx="7704831" cy="32483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0142B1-76E0-4FCB-9237-BAB6356C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538" y="2202027"/>
              <a:ext cx="7704831" cy="324833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5730EA-CFE2-404B-B448-D5CFFE8A1537}"/>
                </a:ext>
              </a:extLst>
            </p:cNvPr>
            <p:cNvSpPr/>
            <p:nvPr/>
          </p:nvSpPr>
          <p:spPr>
            <a:xfrm>
              <a:off x="693683" y="3615559"/>
              <a:ext cx="75674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84F985B-5BBC-44BE-8CF5-2519DC21F652}"/>
                </a:ext>
              </a:extLst>
            </p:cNvPr>
            <p:cNvGrpSpPr/>
            <p:nvPr/>
          </p:nvGrpSpPr>
          <p:grpSpPr>
            <a:xfrm>
              <a:off x="1660849" y="3760236"/>
              <a:ext cx="668773" cy="475862"/>
              <a:chOff x="4861249" y="1483567"/>
              <a:chExt cx="668773" cy="47586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4554352-E512-420B-A5C5-5128E2EAB58B}"/>
                  </a:ext>
                </a:extLst>
              </p:cNvPr>
              <p:cNvSpPr/>
              <p:nvPr/>
            </p:nvSpPr>
            <p:spPr>
              <a:xfrm>
                <a:off x="4898571" y="1483567"/>
                <a:ext cx="625151" cy="47586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DDEFA8-3FC0-4212-A30C-3E568B8CED23}"/>
                  </a:ext>
                </a:extLst>
              </p:cNvPr>
              <p:cNvSpPr txBox="1"/>
              <p:nvPr/>
            </p:nvSpPr>
            <p:spPr>
              <a:xfrm>
                <a:off x="4861249" y="1511559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APEX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5B86FF2-178C-4778-8CEB-ED6CECDB4F1C}"/>
                </a:ext>
              </a:extLst>
            </p:cNvPr>
            <p:cNvGrpSpPr/>
            <p:nvPr/>
          </p:nvGrpSpPr>
          <p:grpSpPr>
            <a:xfrm>
              <a:off x="5946710" y="3735354"/>
              <a:ext cx="668773" cy="475862"/>
              <a:chOff x="4861249" y="1483567"/>
              <a:chExt cx="668773" cy="47586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E74A9CE-4275-4133-A377-B1991FB8138F}"/>
                  </a:ext>
                </a:extLst>
              </p:cNvPr>
              <p:cNvSpPr/>
              <p:nvPr/>
            </p:nvSpPr>
            <p:spPr>
              <a:xfrm>
                <a:off x="4898571" y="1483567"/>
                <a:ext cx="625151" cy="47586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57F275-4DED-415F-8C5D-57B3FE6D0989}"/>
                  </a:ext>
                </a:extLst>
              </p:cNvPr>
              <p:cNvSpPr txBox="1"/>
              <p:nvPr/>
            </p:nvSpPr>
            <p:spPr>
              <a:xfrm>
                <a:off x="4861249" y="1511559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APEX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F2D9A55-D3C7-4C88-8B6A-04CB8C3AEA88}"/>
              </a:ext>
            </a:extLst>
          </p:cNvPr>
          <p:cNvSpPr txBox="1"/>
          <p:nvPr/>
        </p:nvSpPr>
        <p:spPr>
          <a:xfrm>
            <a:off x="8117311" y="2527523"/>
            <a:ext cx="4074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FF00"/>
                </a:solidFill>
              </a:rPr>
              <a:t>APEX: aspartate </a:t>
            </a:r>
            <a:r>
              <a:rPr lang="en-US" dirty="0" err="1">
                <a:solidFill>
                  <a:srgbClr val="FFFF00"/>
                </a:solidFill>
              </a:rPr>
              <a:t>perossidasi</a:t>
            </a: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FFFF00"/>
                </a:solidFill>
              </a:rPr>
              <a:t>Attiva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biotina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tiramide</a:t>
            </a:r>
            <a:r>
              <a:rPr lang="en-US" dirty="0">
                <a:solidFill>
                  <a:srgbClr val="FFFF00"/>
                </a:solidFill>
              </a:rPr>
              <a:t> (</a:t>
            </a:r>
            <a:r>
              <a:rPr lang="en-US" dirty="0" err="1">
                <a:solidFill>
                  <a:srgbClr val="FFFF00"/>
                </a:solidFill>
              </a:rPr>
              <a:t>fenolo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FFFF00"/>
                </a:solidFill>
              </a:rPr>
              <a:t>Richiede</a:t>
            </a:r>
            <a:r>
              <a:rPr lang="en-US" dirty="0">
                <a:solidFill>
                  <a:srgbClr val="FFFF00"/>
                </a:solidFill>
              </a:rPr>
              <a:t> H2O2 come </a:t>
            </a:r>
            <a:r>
              <a:rPr lang="en-US" dirty="0" err="1">
                <a:solidFill>
                  <a:srgbClr val="FFFF00"/>
                </a:solidFill>
              </a:rPr>
              <a:t>cofattore</a:t>
            </a: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FF00"/>
                </a:solidFill>
              </a:rPr>
              <a:t>Il </a:t>
            </a:r>
            <a:r>
              <a:rPr lang="en-US" dirty="0" err="1">
                <a:solidFill>
                  <a:srgbClr val="FFFF00"/>
                </a:solidFill>
              </a:rPr>
              <a:t>radicale</a:t>
            </a:r>
            <a:r>
              <a:rPr lang="en-US" dirty="0">
                <a:solidFill>
                  <a:srgbClr val="FFFF00"/>
                </a:solidFill>
              </a:rPr>
              <a:t> di </a:t>
            </a:r>
            <a:r>
              <a:rPr lang="en-US" dirty="0" err="1">
                <a:solidFill>
                  <a:srgbClr val="FFFF00"/>
                </a:solidFill>
              </a:rPr>
              <a:t>biotina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reagisce</a:t>
            </a:r>
            <a:r>
              <a:rPr lang="en-US" dirty="0">
                <a:solidFill>
                  <a:srgbClr val="FFFF00"/>
                </a:solidFill>
              </a:rPr>
              <a:t> con </a:t>
            </a:r>
            <a:r>
              <a:rPr lang="en-US" dirty="0" err="1">
                <a:solidFill>
                  <a:srgbClr val="FFFF00"/>
                </a:solidFill>
              </a:rPr>
              <a:t>sequenze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ricche</a:t>
            </a:r>
            <a:r>
              <a:rPr lang="en-US" dirty="0">
                <a:solidFill>
                  <a:srgbClr val="FFFF00"/>
                </a:solidFill>
              </a:rPr>
              <a:t> in </a:t>
            </a:r>
            <a:r>
              <a:rPr lang="en-US" dirty="0" err="1">
                <a:solidFill>
                  <a:srgbClr val="FFFF00"/>
                </a:solidFill>
              </a:rPr>
              <a:t>elettroni</a:t>
            </a:r>
            <a:r>
              <a:rPr lang="en-US" dirty="0">
                <a:solidFill>
                  <a:srgbClr val="FFFF00"/>
                </a:solidFill>
              </a:rPr>
              <a:t> (</a:t>
            </a:r>
            <a:r>
              <a:rPr lang="en-US" dirty="0" err="1">
                <a:solidFill>
                  <a:srgbClr val="FFFF00"/>
                </a:solidFill>
              </a:rPr>
              <a:t>specialmente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residui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tirosinici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FFFF00"/>
                </a:solidFill>
              </a:rPr>
              <a:t>Emivita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comparabile</a:t>
            </a:r>
            <a:r>
              <a:rPr lang="en-US" dirty="0">
                <a:solidFill>
                  <a:srgbClr val="FFFF00"/>
                </a:solidFill>
              </a:rPr>
              <a:t> a </a:t>
            </a:r>
            <a:r>
              <a:rPr lang="en-US" dirty="0" err="1">
                <a:solidFill>
                  <a:srgbClr val="FFFF00"/>
                </a:solidFill>
              </a:rPr>
              <a:t>biotina</a:t>
            </a:r>
            <a:r>
              <a:rPr lang="en-US" dirty="0">
                <a:solidFill>
                  <a:srgbClr val="FFFF00"/>
                </a:solidFill>
              </a:rPr>
              <a:t> AMP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rgbClr val="FFFF00"/>
                </a:solidFill>
              </a:rPr>
              <a:t>Completa</a:t>
            </a:r>
            <a:r>
              <a:rPr lang="en-US" dirty="0">
                <a:solidFill>
                  <a:srgbClr val="FFFF00"/>
                </a:solidFill>
              </a:rPr>
              <a:t> la </a:t>
            </a:r>
            <a:r>
              <a:rPr lang="en-US" dirty="0" err="1">
                <a:solidFill>
                  <a:srgbClr val="FFFF00"/>
                </a:solidFill>
              </a:rPr>
              <a:t>reazione</a:t>
            </a:r>
            <a:r>
              <a:rPr lang="en-US" dirty="0">
                <a:solidFill>
                  <a:srgbClr val="FFFF00"/>
                </a:solidFill>
              </a:rPr>
              <a:t> in </a:t>
            </a:r>
            <a:r>
              <a:rPr lang="en-US" dirty="0" err="1">
                <a:solidFill>
                  <a:srgbClr val="FFFF00"/>
                </a:solidFill>
              </a:rPr>
              <a:t>pochi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minuti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3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6200" y="124902"/>
            <a:ext cx="9079599" cy="1365265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2679281" marR="4607" indent="-2668341">
              <a:lnSpc>
                <a:spcPct val="100000"/>
              </a:lnSpc>
              <a:spcBef>
                <a:spcPts val="86"/>
              </a:spcBef>
            </a:pPr>
            <a:r>
              <a:rPr spc="-5" dirty="0">
                <a:solidFill>
                  <a:srgbClr val="FFFF00"/>
                </a:solidFill>
                <a:latin typeface="Arial"/>
                <a:cs typeface="Arial"/>
              </a:rPr>
              <a:t>Which scatterplot belongs to which image  series?</a:t>
            </a:r>
          </a:p>
        </p:txBody>
      </p:sp>
      <p:sp>
        <p:nvSpPr>
          <p:cNvPr id="3" name="object 3"/>
          <p:cNvSpPr/>
          <p:nvPr/>
        </p:nvSpPr>
        <p:spPr>
          <a:xfrm>
            <a:off x="2504400" y="1750734"/>
            <a:ext cx="3764472" cy="4505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7908" y="4167790"/>
            <a:ext cx="1632099" cy="1538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36410" y="2273118"/>
            <a:ext cx="1721472" cy="1635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18509" y="2338070"/>
            <a:ext cx="196354" cy="196930"/>
          </a:xfrm>
          <a:custGeom>
            <a:avLst/>
            <a:gdLst/>
            <a:ahLst/>
            <a:cxnLst/>
            <a:rect l="l" t="t" r="r" b="b"/>
            <a:pathLst>
              <a:path w="216535" h="217169">
                <a:moveTo>
                  <a:pt x="0" y="0"/>
                </a:moveTo>
                <a:lnTo>
                  <a:pt x="0" y="217169"/>
                </a:lnTo>
                <a:lnTo>
                  <a:pt x="216408" y="217169"/>
                </a:lnTo>
                <a:lnTo>
                  <a:pt x="216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6343" y="4149826"/>
            <a:ext cx="1697046" cy="15878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83462" y="4232052"/>
            <a:ext cx="261997" cy="196354"/>
          </a:xfrm>
          <a:custGeom>
            <a:avLst/>
            <a:gdLst/>
            <a:ahLst/>
            <a:cxnLst/>
            <a:rect l="l" t="t" r="r" b="b"/>
            <a:pathLst>
              <a:path w="288925" h="216535">
                <a:moveTo>
                  <a:pt x="0" y="0"/>
                </a:moveTo>
                <a:lnTo>
                  <a:pt x="0" y="216408"/>
                </a:lnTo>
                <a:lnTo>
                  <a:pt x="288798" y="216408"/>
                </a:lnTo>
                <a:lnTo>
                  <a:pt x="288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17462" y="2278645"/>
            <a:ext cx="1661786" cy="1549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1884" y="4232052"/>
            <a:ext cx="262573" cy="196354"/>
          </a:xfrm>
          <a:custGeom>
            <a:avLst/>
            <a:gdLst/>
            <a:ahLst/>
            <a:cxnLst/>
            <a:rect l="l" t="t" r="r" b="b"/>
            <a:pathLst>
              <a:path w="289559" h="216535">
                <a:moveTo>
                  <a:pt x="0" y="0"/>
                </a:moveTo>
                <a:lnTo>
                  <a:pt x="0" y="216408"/>
                </a:lnTo>
                <a:lnTo>
                  <a:pt x="289559" y="216408"/>
                </a:lnTo>
                <a:lnTo>
                  <a:pt x="2895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46838" y="2338070"/>
            <a:ext cx="261997" cy="195778"/>
          </a:xfrm>
          <a:custGeom>
            <a:avLst/>
            <a:gdLst/>
            <a:ahLst/>
            <a:cxnLst/>
            <a:rect l="l" t="t" r="r" b="b"/>
            <a:pathLst>
              <a:path w="288925" h="215900">
                <a:moveTo>
                  <a:pt x="0" y="0"/>
                </a:moveTo>
                <a:lnTo>
                  <a:pt x="0" y="215645"/>
                </a:lnTo>
                <a:lnTo>
                  <a:pt x="288798" y="215645"/>
                </a:lnTo>
                <a:lnTo>
                  <a:pt x="288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8274" y="2316189"/>
            <a:ext cx="138772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00237" y="2316189"/>
            <a:ext cx="138772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67481" y="4208790"/>
            <a:ext cx="138772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83881" y="4191521"/>
            <a:ext cx="138772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07773" y="6264520"/>
            <a:ext cx="6398497" cy="284980"/>
          </a:xfrm>
          <a:prstGeom prst="rect">
            <a:avLst/>
          </a:prstGeom>
        </p:spPr>
        <p:txBody>
          <a:bodyPr vert="horz" wrap="square" lIns="0" tIns="88676" rIns="0" bIns="0" rtlCol="0">
            <a:spAutoFit/>
          </a:bodyPr>
          <a:lstStyle/>
          <a:p>
            <a:pPr marL="11516">
              <a:spcBef>
                <a:spcPts val="472"/>
              </a:spcBef>
            </a:pPr>
            <a:r>
              <a:rPr sz="1270" i="1" spc="-5" dirty="0">
                <a:solidFill>
                  <a:srgbClr val="FFFF00"/>
                </a:solidFill>
                <a:latin typeface="Arial"/>
                <a:cs typeface="Arial"/>
              </a:rPr>
              <a:t>Bolte et al., </a:t>
            </a:r>
            <a:r>
              <a:rPr sz="1270" i="1" spc="-9" dirty="0">
                <a:solidFill>
                  <a:srgbClr val="FFFF00"/>
                </a:solidFill>
                <a:latin typeface="Arial"/>
                <a:cs typeface="Arial"/>
              </a:rPr>
              <a:t>Journal </a:t>
            </a:r>
            <a:r>
              <a:rPr sz="1270" i="1" spc="-5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1270" i="1" spc="-9" dirty="0">
                <a:solidFill>
                  <a:srgbClr val="FFFF00"/>
                </a:solidFill>
                <a:latin typeface="Arial"/>
                <a:cs typeface="Arial"/>
              </a:rPr>
              <a:t>Microscopy 2006,Vol. </a:t>
            </a:r>
            <a:r>
              <a:rPr sz="1270" i="1" spc="-5" dirty="0">
                <a:solidFill>
                  <a:srgbClr val="FFFF00"/>
                </a:solidFill>
                <a:latin typeface="Arial"/>
                <a:cs typeface="Arial"/>
              </a:rPr>
              <a:t>224,</a:t>
            </a:r>
            <a:r>
              <a:rPr sz="1270" i="1" spc="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270" i="1" spc="-9" dirty="0">
                <a:solidFill>
                  <a:srgbClr val="FFFF00"/>
                </a:solidFill>
                <a:latin typeface="Arial"/>
                <a:cs typeface="Arial"/>
              </a:rPr>
              <a:t>213</a:t>
            </a:r>
            <a:endParaRPr sz="127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17060-7F34-426B-93A5-B7623517D6D9}"/>
              </a:ext>
            </a:extLst>
          </p:cNvPr>
          <p:cNvSpPr/>
          <p:nvPr/>
        </p:nvSpPr>
        <p:spPr>
          <a:xfrm>
            <a:off x="6096000" y="5895350"/>
            <a:ext cx="2718565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607" lvl="1" algn="r">
              <a:spcBef>
                <a:spcPts val="698"/>
              </a:spcBef>
            </a:pPr>
            <a:r>
              <a:rPr lang="en-US" sz="1632" spc="-5" dirty="0">
                <a:solidFill>
                  <a:srgbClr val="FFFF00"/>
                </a:solidFill>
                <a:latin typeface="Arial"/>
                <a:cs typeface="Arial"/>
              </a:rPr>
              <a:t>Result: A3, B1, C4,</a:t>
            </a:r>
            <a:r>
              <a:rPr lang="en-US" sz="1632" spc="-73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632" spc="-9" dirty="0">
                <a:solidFill>
                  <a:srgbClr val="FFFF00"/>
                </a:solidFill>
                <a:latin typeface="Arial"/>
                <a:cs typeface="Arial"/>
              </a:rPr>
              <a:t>D2</a:t>
            </a:r>
            <a:endParaRPr lang="en-US" sz="1632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26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649" y="382849"/>
            <a:ext cx="9297083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86"/>
              </a:spcBef>
            </a:pPr>
            <a:r>
              <a:rPr lang="en-US" spc="-5" dirty="0">
                <a:solidFill>
                  <a:srgbClr val="FFFF00"/>
                </a:solidFill>
              </a:rPr>
              <a:t>Tagging for proximity </a:t>
            </a:r>
            <a:r>
              <a:rPr lang="en-US" spc="-5" dirty="0" err="1">
                <a:solidFill>
                  <a:srgbClr val="FFFF00"/>
                </a:solidFill>
              </a:rPr>
              <a:t>biotinilation</a:t>
            </a:r>
            <a:r>
              <a:rPr lang="en-US" spc="-5" dirty="0">
                <a:solidFill>
                  <a:srgbClr val="FFFF00"/>
                </a:solidFill>
              </a:rPr>
              <a:t>: APEX</a:t>
            </a:r>
            <a:endParaRPr spc="-5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82B56-5A79-4510-9530-7A35DEF57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82" y="1493171"/>
            <a:ext cx="4740051" cy="422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F361F-515D-4391-A867-C77FC391E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380" y="1503690"/>
            <a:ext cx="3955550" cy="424112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3AED85-8F15-4BF1-B46E-FA9E2A373869}"/>
              </a:ext>
            </a:extLst>
          </p:cNvPr>
          <p:cNvGrpSpPr/>
          <p:nvPr/>
        </p:nvGrpSpPr>
        <p:grpSpPr>
          <a:xfrm>
            <a:off x="10725590" y="1411231"/>
            <a:ext cx="74160" cy="48240"/>
            <a:chOff x="10725590" y="1411231"/>
            <a:chExt cx="74160" cy="4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2D2067-F72A-4E28-BC5F-318DB7958BCF}"/>
                    </a:ext>
                  </a:extLst>
                </p14:cNvPr>
                <p14:cNvContentPartPr/>
                <p14:nvPr/>
              </p14:nvContentPartPr>
              <p14:xfrm>
                <a:off x="10725590" y="1459111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2D2067-F72A-4E28-BC5F-318DB7958B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07950" y="144111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137D12-AE17-4C1B-99A8-5F63833FF3C3}"/>
                    </a:ext>
                  </a:extLst>
                </p14:cNvPr>
                <p14:cNvContentPartPr/>
                <p14:nvPr/>
              </p14:nvContentPartPr>
              <p14:xfrm>
                <a:off x="10732790" y="1411231"/>
                <a:ext cx="53640" cy="44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137D12-AE17-4C1B-99A8-5F63833FF3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15150" y="1393231"/>
                  <a:ext cx="89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6B4288-0308-43B7-96F5-9AEAECC7B8F6}"/>
                    </a:ext>
                  </a:extLst>
                </p14:cNvPr>
                <p14:cNvContentPartPr/>
                <p14:nvPr/>
              </p14:nvContentPartPr>
              <p14:xfrm>
                <a:off x="10794350" y="1414471"/>
                <a:ext cx="5400" cy="6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6B4288-0308-43B7-96F5-9AEAECC7B8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76710" y="1396471"/>
                  <a:ext cx="41040" cy="4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89767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649" y="382849"/>
            <a:ext cx="9297083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86"/>
              </a:spcBef>
            </a:pPr>
            <a:r>
              <a:rPr lang="en-US" spc="-5" dirty="0">
                <a:solidFill>
                  <a:srgbClr val="FFFF00"/>
                </a:solidFill>
              </a:rPr>
              <a:t>Tagging for proximity </a:t>
            </a:r>
            <a:r>
              <a:rPr lang="en-US" spc="-5" dirty="0" err="1">
                <a:solidFill>
                  <a:srgbClr val="FFFF00"/>
                </a:solidFill>
              </a:rPr>
              <a:t>biotinilation</a:t>
            </a:r>
            <a:r>
              <a:rPr lang="en-US" spc="-5" dirty="0">
                <a:solidFill>
                  <a:srgbClr val="FFFF00"/>
                </a:solidFill>
              </a:rPr>
              <a:t>: APEX</a:t>
            </a:r>
            <a:endParaRPr spc="-5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BF30C-4F49-49B5-91CB-194DE7FBE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477" y="1527116"/>
            <a:ext cx="7207046" cy="44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63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649" y="382849"/>
            <a:ext cx="9297083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86"/>
              </a:spcBef>
            </a:pPr>
            <a:r>
              <a:rPr lang="en-US" spc="-5" dirty="0">
                <a:solidFill>
                  <a:srgbClr val="FFFF00"/>
                </a:solidFill>
              </a:rPr>
              <a:t>Tagging for proximity </a:t>
            </a:r>
            <a:r>
              <a:rPr lang="en-US" spc="-5" dirty="0" err="1">
                <a:solidFill>
                  <a:srgbClr val="FFFF00"/>
                </a:solidFill>
              </a:rPr>
              <a:t>biotinilation</a:t>
            </a:r>
            <a:r>
              <a:rPr lang="en-US" spc="-5" dirty="0">
                <a:solidFill>
                  <a:srgbClr val="FFFF00"/>
                </a:solidFill>
              </a:rPr>
              <a:t>: APEX</a:t>
            </a:r>
            <a:endParaRPr spc="-5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9259B-A1B2-4298-91FA-7308253A0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9" y="1440007"/>
            <a:ext cx="12010161" cy="39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03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649" y="382849"/>
            <a:ext cx="9297083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86"/>
              </a:spcBef>
            </a:pPr>
            <a:r>
              <a:rPr lang="en-US" spc="-5" dirty="0">
                <a:solidFill>
                  <a:srgbClr val="FFFF00"/>
                </a:solidFill>
              </a:rPr>
              <a:t>Tagging for proximity </a:t>
            </a:r>
            <a:r>
              <a:rPr lang="en-US" spc="-5" dirty="0" err="1">
                <a:solidFill>
                  <a:srgbClr val="FFFF00"/>
                </a:solidFill>
              </a:rPr>
              <a:t>biotinilation</a:t>
            </a:r>
            <a:r>
              <a:rPr lang="en-US" spc="-5" dirty="0">
                <a:solidFill>
                  <a:srgbClr val="FFFF00"/>
                </a:solidFill>
              </a:rPr>
              <a:t>: APEX</a:t>
            </a:r>
            <a:endParaRPr spc="-5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F089F-70D2-4A24-B8AA-AD9B9C93D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186" y="1272353"/>
            <a:ext cx="7239627" cy="43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33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ildAdorableIbis-mobile">
            <a:hlinkClick r:id="" action="ppaction://media"/>
            <a:extLst>
              <a:ext uri="{FF2B5EF4-FFF2-40B4-BE49-F238E27FC236}">
                <a16:creationId xmlns:a16="http://schemas.microsoft.com/office/drawing/2014/main" id="{03DF4082-DBBC-43CE-A1EC-DCD6CEDF713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52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9917" y="752358"/>
            <a:ext cx="9312166" cy="5353283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87BE121-7916-411D-A190-ADB4248DC342}"/>
              </a:ext>
            </a:extLst>
          </p:cNvPr>
          <p:cNvSpPr/>
          <p:nvPr/>
        </p:nvSpPr>
        <p:spPr>
          <a:xfrm>
            <a:off x="7073463" y="1334814"/>
            <a:ext cx="3867806" cy="1324304"/>
          </a:xfrm>
          <a:prstGeom prst="wedgeEllipseCallout">
            <a:avLst>
              <a:gd name="adj1" fmla="val -46882"/>
              <a:gd name="adj2" fmla="val 58594"/>
            </a:avLst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573476218">
                  <a:custGeom>
                    <a:avLst/>
                    <a:gdLst>
                      <a:gd name="connsiteX0" fmla="*/ 351750 w 2564524"/>
                      <a:gd name="connsiteY0" fmla="*/ 782884 h 777766"/>
                      <a:gd name="connsiteX1" fmla="*/ 350414 w 2564524"/>
                      <a:gd name="connsiteY1" fmla="*/ 656019 h 777766"/>
                      <a:gd name="connsiteX2" fmla="*/ 1138748 w 2564524"/>
                      <a:gd name="connsiteY2" fmla="*/ 2443 h 777766"/>
                      <a:gd name="connsiteX3" fmla="*/ 1986962 w 2564524"/>
                      <a:gd name="connsiteY3" fmla="*/ 63993 h 777766"/>
                      <a:gd name="connsiteX4" fmla="*/ 1495937 w 2564524"/>
                      <a:gd name="connsiteY4" fmla="*/ 772328 h 777766"/>
                      <a:gd name="connsiteX5" fmla="*/ 748231 w 2564524"/>
                      <a:gd name="connsiteY5" fmla="*/ 742434 h 777766"/>
                      <a:gd name="connsiteX6" fmla="*/ 351750 w 2564524"/>
                      <a:gd name="connsiteY6" fmla="*/ 782884 h 777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64524" h="777766" fill="none" extrusionOk="0">
                        <a:moveTo>
                          <a:pt x="351750" y="782884"/>
                        </a:moveTo>
                        <a:cubicBezTo>
                          <a:pt x="349623" y="738395"/>
                          <a:pt x="355829" y="701697"/>
                          <a:pt x="350414" y="656019"/>
                        </a:cubicBezTo>
                        <a:cubicBezTo>
                          <a:pt x="-388799" y="416929"/>
                          <a:pt x="125870" y="33086"/>
                          <a:pt x="1138748" y="2443"/>
                        </a:cubicBezTo>
                        <a:cubicBezTo>
                          <a:pt x="1377775" y="1879"/>
                          <a:pt x="1678404" y="6246"/>
                          <a:pt x="1986962" y="63993"/>
                        </a:cubicBezTo>
                        <a:cubicBezTo>
                          <a:pt x="2880719" y="220767"/>
                          <a:pt x="2638533" y="576138"/>
                          <a:pt x="1495937" y="772328"/>
                        </a:cubicBezTo>
                        <a:cubicBezTo>
                          <a:pt x="1231931" y="807362"/>
                          <a:pt x="1010711" y="767006"/>
                          <a:pt x="748231" y="742434"/>
                        </a:cubicBezTo>
                        <a:cubicBezTo>
                          <a:pt x="648720" y="755689"/>
                          <a:pt x="514374" y="777539"/>
                          <a:pt x="351750" y="782884"/>
                        </a:cubicBezTo>
                        <a:close/>
                      </a:path>
                      <a:path w="2564524" h="777766" stroke="0" extrusionOk="0">
                        <a:moveTo>
                          <a:pt x="351750" y="782884"/>
                        </a:moveTo>
                        <a:cubicBezTo>
                          <a:pt x="350722" y="739794"/>
                          <a:pt x="341920" y="700970"/>
                          <a:pt x="350414" y="656019"/>
                        </a:cubicBezTo>
                        <a:cubicBezTo>
                          <a:pt x="-341836" y="378947"/>
                          <a:pt x="58532" y="80189"/>
                          <a:pt x="1138748" y="2443"/>
                        </a:cubicBezTo>
                        <a:cubicBezTo>
                          <a:pt x="1434903" y="1231"/>
                          <a:pt x="1718201" y="50698"/>
                          <a:pt x="1986962" y="63993"/>
                        </a:cubicBezTo>
                        <a:cubicBezTo>
                          <a:pt x="3064779" y="315737"/>
                          <a:pt x="2663049" y="739057"/>
                          <a:pt x="1495937" y="772328"/>
                        </a:cubicBezTo>
                        <a:cubicBezTo>
                          <a:pt x="1214025" y="770372"/>
                          <a:pt x="944931" y="744101"/>
                          <a:pt x="748231" y="742434"/>
                        </a:cubicBezTo>
                        <a:cubicBezTo>
                          <a:pt x="553890" y="772784"/>
                          <a:pt x="504538" y="772800"/>
                          <a:pt x="351750" y="7828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8643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1520" y="2136641"/>
            <a:ext cx="3570620" cy="2174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8869" y="4928316"/>
            <a:ext cx="2701741" cy="76510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Rr= </a:t>
            </a:r>
            <a:r>
              <a:rPr sz="1632" dirty="0">
                <a:solidFill>
                  <a:srgbClr val="FFFF00"/>
                </a:solidFill>
                <a:latin typeface="Arial"/>
                <a:cs typeface="Arial"/>
              </a:rPr>
              <a:t>1: perfect</a:t>
            </a:r>
            <a:r>
              <a:rPr sz="1632" spc="-23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colocalization  Rr= </a:t>
            </a:r>
            <a:r>
              <a:rPr sz="1632" dirty="0">
                <a:solidFill>
                  <a:srgbClr val="FFFF00"/>
                </a:solidFill>
                <a:latin typeface="Arial"/>
                <a:cs typeface="Arial"/>
              </a:rPr>
              <a:t>0: </a:t>
            </a: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random localization  Rr= -1: perfect</a:t>
            </a:r>
            <a:r>
              <a:rPr sz="1632" spc="-1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spc="-9" dirty="0">
                <a:solidFill>
                  <a:srgbClr val="FFFF00"/>
                </a:solidFill>
                <a:latin typeface="Arial"/>
                <a:cs typeface="Arial"/>
              </a:rPr>
              <a:t>exclusion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1290" y="550049"/>
            <a:ext cx="10009420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6"/>
              </a:spcBef>
            </a:pPr>
            <a:r>
              <a:rPr spc="-5" dirty="0">
                <a:solidFill>
                  <a:srgbClr val="FFFF00"/>
                </a:solidFill>
              </a:rPr>
              <a:t>The Pearson Coefficient (PC): The</a:t>
            </a:r>
            <a:r>
              <a:rPr spc="54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Formula</a:t>
            </a:r>
          </a:p>
        </p:txBody>
      </p:sp>
      <p:sp>
        <p:nvSpPr>
          <p:cNvPr id="5" name="object 5"/>
          <p:cNvSpPr/>
          <p:nvPr/>
        </p:nvSpPr>
        <p:spPr>
          <a:xfrm>
            <a:off x="6887297" y="1662504"/>
            <a:ext cx="2582897" cy="2665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97631" y="5711659"/>
            <a:ext cx="1502887" cy="130135"/>
          </a:xfrm>
          <a:custGeom>
            <a:avLst/>
            <a:gdLst/>
            <a:ahLst/>
            <a:cxnLst/>
            <a:rect l="l" t="t" r="r" b="b"/>
            <a:pathLst>
              <a:path w="1657350" h="143510">
                <a:moveTo>
                  <a:pt x="0" y="0"/>
                </a:moveTo>
                <a:lnTo>
                  <a:pt x="0" y="143255"/>
                </a:lnTo>
                <a:lnTo>
                  <a:pt x="1657350" y="143255"/>
                </a:lnTo>
                <a:lnTo>
                  <a:pt x="165735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8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3974" y="1627113"/>
            <a:ext cx="1357412" cy="1273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3508" y="816958"/>
            <a:ext cx="8804984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6"/>
              </a:spcBef>
            </a:pPr>
            <a:r>
              <a:rPr spc="-5" dirty="0">
                <a:solidFill>
                  <a:srgbClr val="FFFF00"/>
                </a:solidFill>
              </a:rPr>
              <a:t>Understanding the Pearson</a:t>
            </a:r>
            <a:r>
              <a:rPr spc="36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Coefficient</a:t>
            </a:r>
          </a:p>
        </p:txBody>
      </p:sp>
      <p:sp>
        <p:nvSpPr>
          <p:cNvPr id="4" name="object 4"/>
          <p:cNvSpPr/>
          <p:nvPr/>
        </p:nvSpPr>
        <p:spPr>
          <a:xfrm>
            <a:off x="8138197" y="1652287"/>
            <a:ext cx="1303526" cy="1216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5759" y="3301367"/>
            <a:ext cx="1359302" cy="12913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53408" y="3288787"/>
            <a:ext cx="1359302" cy="12987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121" y="3294603"/>
            <a:ext cx="1370217" cy="1305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3761" y="2667422"/>
            <a:ext cx="957011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PC:-0.108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52110" y="2601088"/>
            <a:ext cx="887911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PC:0.169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21390" y="3294603"/>
            <a:ext cx="1370217" cy="130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27118" y="4299186"/>
            <a:ext cx="7339960" cy="1970815"/>
          </a:xfrm>
          <a:prstGeom prst="rect">
            <a:avLst/>
          </a:prstGeom>
        </p:spPr>
        <p:txBody>
          <a:bodyPr vert="horz" wrap="square" lIns="0" tIns="70250" rIns="0" bIns="0" rtlCol="0">
            <a:spAutoFit/>
          </a:bodyPr>
          <a:lstStyle/>
          <a:p>
            <a:pPr marL="656433">
              <a:spcBef>
                <a:spcPts val="553"/>
              </a:spcBef>
              <a:tabLst>
                <a:tab pos="2485806" algn="l"/>
                <a:tab pos="4444163" algn="l"/>
                <a:tab pos="6417492" algn="l"/>
              </a:tabLst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PC:0.446	PC:0.446	PC:0.446	PC:0.228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spcBef>
                <a:spcPts val="41"/>
              </a:spcBef>
            </a:pPr>
            <a:endParaRPr sz="1406">
              <a:solidFill>
                <a:srgbClr val="FFFF00"/>
              </a:solidFill>
              <a:latin typeface="Arial"/>
              <a:cs typeface="Arial"/>
            </a:endParaRPr>
          </a:p>
          <a:p>
            <a:pPr marL="526873" marR="90979" indent="-458350">
              <a:lnSpc>
                <a:spcPct val="85700"/>
              </a:lnSpc>
            </a:pPr>
            <a:r>
              <a:rPr sz="5441" baseline="-19444" dirty="0">
                <a:solidFill>
                  <a:srgbClr val="FFFF00"/>
                </a:solidFill>
                <a:latin typeface="Wingdings"/>
                <a:cs typeface="Wingdings"/>
              </a:rPr>
              <a:t></a:t>
            </a:r>
            <a:r>
              <a:rPr sz="5441" baseline="-1944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1814" dirty="0">
                <a:solidFill>
                  <a:srgbClr val="FFFF00"/>
                </a:solidFill>
                <a:latin typeface="Arial"/>
                <a:cs typeface="Arial"/>
              </a:rPr>
              <a:t>PC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is not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dependent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on a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constant background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and on</a:t>
            </a:r>
            <a:r>
              <a:rPr sz="1814" spc="-263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image 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brightness.</a:t>
            </a:r>
            <a:endParaRPr sz="1814">
              <a:solidFill>
                <a:srgbClr val="FFFF00"/>
              </a:solidFill>
              <a:latin typeface="Arial"/>
              <a:cs typeface="Arial"/>
            </a:endParaRPr>
          </a:p>
          <a:p>
            <a:pPr marL="591941" marR="347794" indent="-523419">
              <a:spcBef>
                <a:spcPts val="1170"/>
              </a:spcBef>
              <a:buClr>
                <a:srgbClr val="009A00"/>
              </a:buClr>
              <a:buSzPct val="200000"/>
              <a:buFont typeface="Wingdings"/>
              <a:buChar char=""/>
              <a:tabLst>
                <a:tab pos="592517" algn="l"/>
              </a:tabLst>
            </a:pP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The PC is not easy to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interpret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and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affected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by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addition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non- 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colocalizing signals. No perspective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both</a:t>
            </a:r>
            <a:r>
              <a:rPr sz="1814" spc="32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channels.</a:t>
            </a:r>
            <a:endParaRPr sz="1814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12613" y="4928777"/>
            <a:ext cx="7902535" cy="1501735"/>
          </a:xfrm>
          <a:custGeom>
            <a:avLst/>
            <a:gdLst/>
            <a:ahLst/>
            <a:cxnLst/>
            <a:rect l="l" t="t" r="r" b="b"/>
            <a:pathLst>
              <a:path w="8714740" h="1656079">
                <a:moveTo>
                  <a:pt x="0" y="0"/>
                </a:moveTo>
                <a:lnTo>
                  <a:pt x="0" y="1655826"/>
                </a:lnTo>
                <a:lnTo>
                  <a:pt x="8714232" y="1655826"/>
                </a:lnTo>
                <a:lnTo>
                  <a:pt x="8714232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00634" y="1728837"/>
            <a:ext cx="1111099" cy="10337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40947" y="1728837"/>
            <a:ext cx="1109717" cy="10323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7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9283" y="722616"/>
            <a:ext cx="5013434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6"/>
              </a:spcBef>
            </a:pPr>
            <a:r>
              <a:rPr spc="-5" dirty="0">
                <a:solidFill>
                  <a:srgbClr val="FFFF00"/>
                </a:solidFill>
              </a:rPr>
              <a:t>Manders</a:t>
            </a:r>
            <a:r>
              <a:rPr spc="-14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coefficients</a:t>
            </a:r>
          </a:p>
        </p:txBody>
      </p:sp>
      <p:sp>
        <p:nvSpPr>
          <p:cNvPr id="3" name="object 3"/>
          <p:cNvSpPr/>
          <p:nvPr/>
        </p:nvSpPr>
        <p:spPr>
          <a:xfrm>
            <a:off x="2743329" y="2352819"/>
            <a:ext cx="4540689" cy="2197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38369" y="1883157"/>
            <a:ext cx="2079857" cy="29022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814" b="1" spc="-5" dirty="0">
                <a:solidFill>
                  <a:srgbClr val="FFFF00"/>
                </a:solidFill>
                <a:latin typeface="Arial"/>
                <a:cs typeface="Arial"/>
              </a:rPr>
              <a:t>M1, M2</a:t>
            </a:r>
            <a:r>
              <a:rPr sz="1814" b="1" spc="-36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14" b="1" spc="-9" dirty="0">
                <a:solidFill>
                  <a:srgbClr val="FFFF00"/>
                </a:solidFill>
                <a:latin typeface="Arial"/>
                <a:cs typeface="Arial"/>
              </a:rPr>
              <a:t>coefficient:</a:t>
            </a:r>
            <a:endParaRPr sz="1814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38201" y="2607772"/>
            <a:ext cx="3087758" cy="56940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Proportion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overlap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each channel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with the</a:t>
            </a:r>
            <a:r>
              <a:rPr sz="1814" spc="9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other.</a:t>
            </a:r>
            <a:endParaRPr sz="1814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2035" y="4292612"/>
            <a:ext cx="4457988" cy="91899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362005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632" i="1" spc="-5" dirty="0">
                <a:solidFill>
                  <a:srgbClr val="FFFF00"/>
                </a:solidFill>
                <a:latin typeface="Arial"/>
                <a:cs typeface="Arial"/>
              </a:rPr>
              <a:t>Manders et al. </a:t>
            </a:r>
            <a:r>
              <a:rPr sz="1632" i="1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632" i="1" spc="-5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i="1" spc="-9" dirty="0">
                <a:solidFill>
                  <a:srgbClr val="FFFF00"/>
                </a:solidFill>
                <a:latin typeface="Arial"/>
                <a:cs typeface="Arial"/>
              </a:rPr>
              <a:t>1993)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  <a:p>
            <a:pPr marL="11516" marR="1749335">
              <a:spcBef>
                <a:spcPts val="1179"/>
              </a:spcBef>
            </a:pPr>
            <a:r>
              <a:rPr sz="1632" dirty="0">
                <a:solidFill>
                  <a:srgbClr val="FFFF00"/>
                </a:solidFill>
                <a:latin typeface="Arial"/>
                <a:cs typeface="Arial"/>
              </a:rPr>
              <a:t>M = 1: perfect</a:t>
            </a:r>
            <a:r>
              <a:rPr sz="1632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colocalization  </a:t>
            </a:r>
            <a:r>
              <a:rPr sz="1632" dirty="0">
                <a:solidFill>
                  <a:srgbClr val="FFFF00"/>
                </a:solidFill>
                <a:latin typeface="Arial"/>
                <a:cs typeface="Arial"/>
              </a:rPr>
              <a:t>M = 0: </a:t>
            </a: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no</a:t>
            </a:r>
            <a:r>
              <a:rPr sz="1632" spc="-32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colocalization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8487" y="1369377"/>
            <a:ext cx="1357412" cy="1273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7431" y="551090"/>
            <a:ext cx="9677137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6"/>
              </a:spcBef>
            </a:pPr>
            <a:r>
              <a:rPr spc="-5" dirty="0">
                <a:solidFill>
                  <a:srgbClr val="FFFF00"/>
                </a:solidFill>
              </a:rPr>
              <a:t>Understanding the Manders</a:t>
            </a:r>
            <a:r>
              <a:rPr spc="41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coefficients</a:t>
            </a:r>
          </a:p>
        </p:txBody>
      </p:sp>
      <p:sp>
        <p:nvSpPr>
          <p:cNvPr id="4" name="object 4"/>
          <p:cNvSpPr/>
          <p:nvPr/>
        </p:nvSpPr>
        <p:spPr>
          <a:xfrm>
            <a:off x="4742709" y="1442230"/>
            <a:ext cx="1303526" cy="1216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98080" y="1404741"/>
            <a:ext cx="1297784" cy="1230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3971" y="3221095"/>
            <a:ext cx="1297784" cy="12378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4079" y="3165390"/>
            <a:ext cx="1370217" cy="1305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16125" y="3165390"/>
            <a:ext cx="1370217" cy="130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6216" y="5075496"/>
            <a:ext cx="388678" cy="5697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sz="3627" dirty="0">
                <a:solidFill>
                  <a:srgbClr val="FFFF00"/>
                </a:solidFill>
                <a:latin typeface="Wingdings"/>
                <a:cs typeface="Wingdings"/>
              </a:rPr>
              <a:t></a:t>
            </a:r>
            <a:endParaRPr sz="3627">
              <a:solidFill>
                <a:srgbClr val="FFFF00"/>
              </a:solidFill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6216" y="5729169"/>
            <a:ext cx="388678" cy="5697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sz="3627" spc="-172" dirty="0">
                <a:solidFill>
                  <a:srgbClr val="FFFF00"/>
                </a:solidFill>
                <a:latin typeface="Wingdings"/>
                <a:cs typeface="Wingdings"/>
              </a:rPr>
              <a:t></a:t>
            </a:r>
            <a:endParaRPr sz="3627">
              <a:solidFill>
                <a:srgbClr val="FFFF00"/>
              </a:solidFill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76493" y="2329538"/>
            <a:ext cx="1808071" cy="63506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indent="391556">
              <a:lnSpc>
                <a:spcPct val="130800"/>
              </a:lnSpc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PC:-0.108  M1:0.000</a:t>
            </a:r>
            <a:r>
              <a:rPr sz="1632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spc="-9" dirty="0">
                <a:solidFill>
                  <a:srgbClr val="FFFF00"/>
                </a:solidFill>
                <a:latin typeface="Arial"/>
                <a:cs typeface="Arial"/>
              </a:rPr>
              <a:t>M2:0.000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66189" y="2301886"/>
            <a:ext cx="1808071" cy="6570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indent="227448">
              <a:lnSpc>
                <a:spcPct val="136400"/>
              </a:lnSpc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PC:0.169  M1:0.250</a:t>
            </a:r>
            <a:r>
              <a:rPr sz="1632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spc="-9" dirty="0">
                <a:solidFill>
                  <a:srgbClr val="FFFF00"/>
                </a:solidFill>
                <a:latin typeface="Arial"/>
                <a:cs typeface="Arial"/>
              </a:rPr>
              <a:t>M2:0.250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54497" y="2329538"/>
            <a:ext cx="1808071" cy="63506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indent="406527">
              <a:lnSpc>
                <a:spcPct val="130800"/>
              </a:lnSpc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PC:0.446  M1:0.500</a:t>
            </a:r>
            <a:r>
              <a:rPr sz="1632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spc="-9" dirty="0">
                <a:solidFill>
                  <a:srgbClr val="FFFF00"/>
                </a:solidFill>
                <a:latin typeface="Arial"/>
                <a:cs typeface="Arial"/>
              </a:rPr>
              <a:t>M2:0.500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76493" y="4227667"/>
            <a:ext cx="1808071" cy="66783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533783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PC:0.446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  <a:p>
            <a:pPr marL="11516">
              <a:spcBef>
                <a:spcPts val="1170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M1:0.500</a:t>
            </a:r>
            <a:r>
              <a:rPr sz="1632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spc="-9" dirty="0">
                <a:solidFill>
                  <a:srgbClr val="FFFF00"/>
                </a:solidFill>
                <a:latin typeface="Arial"/>
                <a:cs typeface="Arial"/>
              </a:rPr>
              <a:t>M2:0.500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66189" y="4090196"/>
            <a:ext cx="1808071" cy="75375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indent="456048">
              <a:lnSpc>
                <a:spcPct val="157500"/>
              </a:lnSpc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PC:0.446  M1:1.000</a:t>
            </a:r>
            <a:r>
              <a:rPr sz="1632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spc="-9" dirty="0">
                <a:solidFill>
                  <a:srgbClr val="FFFF00"/>
                </a:solidFill>
                <a:latin typeface="Arial"/>
                <a:cs typeface="Arial"/>
              </a:rPr>
              <a:t>M2:0.163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20832" y="4092932"/>
            <a:ext cx="1808071" cy="7493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indent="406527">
              <a:lnSpc>
                <a:spcPct val="156900"/>
              </a:lnSpc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PC:0.228  M1:0.500</a:t>
            </a:r>
            <a:r>
              <a:rPr sz="1632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spc="-9" dirty="0">
                <a:solidFill>
                  <a:srgbClr val="FFFF00"/>
                </a:solidFill>
                <a:latin typeface="Arial"/>
                <a:cs typeface="Arial"/>
              </a:rPr>
              <a:t>M2:0.286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66276" y="5143213"/>
            <a:ext cx="6173351" cy="56940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R="4607">
              <a:spcBef>
                <a:spcPts val="86"/>
              </a:spcBef>
            </a:pP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Manders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coefficients are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easier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to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interpret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than the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PC. 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They are not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sensitive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to the intensity of overlapping</a:t>
            </a:r>
            <a:r>
              <a:rPr sz="1814" spc="63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pixels.</a:t>
            </a:r>
            <a:endParaRPr sz="1814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3557" y="5909504"/>
            <a:ext cx="6135348" cy="29022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They are sensitive to background. A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threshold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has to be</a:t>
            </a:r>
            <a:r>
              <a:rPr sz="1814" spc="63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set!</a:t>
            </a:r>
            <a:endParaRPr sz="1814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77565" y="5057991"/>
            <a:ext cx="7510403" cy="1241465"/>
          </a:xfrm>
          <a:custGeom>
            <a:avLst/>
            <a:gdLst/>
            <a:ahLst/>
            <a:cxnLst/>
            <a:rect l="l" t="t" r="r" b="b"/>
            <a:pathLst>
              <a:path w="8282305" h="1369059">
                <a:moveTo>
                  <a:pt x="0" y="0"/>
                </a:moveTo>
                <a:lnTo>
                  <a:pt x="0" y="1368552"/>
                </a:lnTo>
                <a:lnTo>
                  <a:pt x="8282177" y="1368552"/>
                </a:lnTo>
                <a:lnTo>
                  <a:pt x="8282177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7687" y="249475"/>
            <a:ext cx="9535557" cy="1365265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2133982" marR="4607" indent="-1500582">
              <a:lnSpc>
                <a:spcPct val="100000"/>
              </a:lnSpc>
              <a:spcBef>
                <a:spcPts val="86"/>
              </a:spcBef>
            </a:pPr>
            <a:r>
              <a:rPr spc="-5" dirty="0">
                <a:solidFill>
                  <a:srgbClr val="FFFF00"/>
                </a:solidFill>
              </a:rPr>
              <a:t>The influence of noise on the Pearson and  Manders Coefficients</a:t>
            </a:r>
          </a:p>
        </p:txBody>
      </p:sp>
      <p:sp>
        <p:nvSpPr>
          <p:cNvPr id="3" name="object 3"/>
          <p:cNvSpPr/>
          <p:nvPr/>
        </p:nvSpPr>
        <p:spPr>
          <a:xfrm>
            <a:off x="2700634" y="2006625"/>
            <a:ext cx="1923155" cy="1728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991" y="3385353"/>
            <a:ext cx="887911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PC:0.446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8362" y="3842106"/>
            <a:ext cx="1808071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M1:0.500</a:t>
            </a:r>
            <a:r>
              <a:rPr sz="1632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spc="-9" dirty="0">
                <a:solidFill>
                  <a:srgbClr val="FFFF00"/>
                </a:solidFill>
                <a:latin typeface="Arial"/>
                <a:cs typeface="Arial"/>
              </a:rPr>
              <a:t>M2:0.500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6991" y="4602172"/>
            <a:ext cx="5734578" cy="848585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All these coefficients are influenced by</a:t>
            </a:r>
            <a:r>
              <a:rPr sz="1814" spc="36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noise.</a:t>
            </a:r>
            <a:endParaRPr sz="1814">
              <a:solidFill>
                <a:srgbClr val="FFFF00"/>
              </a:solidFill>
              <a:latin typeface="Arial"/>
              <a:cs typeface="Arial"/>
            </a:endParaRPr>
          </a:p>
          <a:p>
            <a:pPr marL="11516" marR="4607"/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Minimize noise at acquisition and eventually deconvolve  your dataset prior to analysis.</a:t>
            </a:r>
            <a:endParaRPr sz="1814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39443" y="4600560"/>
            <a:ext cx="967374" cy="846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6582" y="5932314"/>
            <a:ext cx="6976043" cy="40192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56430" marR="4607" indent="-44914">
              <a:spcBef>
                <a:spcPts val="86"/>
              </a:spcBef>
            </a:pPr>
            <a:r>
              <a:rPr sz="1270" i="1" spc="-9" dirty="0">
                <a:solidFill>
                  <a:srgbClr val="FFFF00"/>
                </a:solidFill>
                <a:latin typeface="Arial"/>
                <a:cs typeface="Arial"/>
              </a:rPr>
              <a:t>Deconvolution </a:t>
            </a:r>
            <a:r>
              <a:rPr sz="1270" i="1" spc="-5" dirty="0">
                <a:solidFill>
                  <a:srgbClr val="FFFF00"/>
                </a:solidFill>
                <a:latin typeface="Arial"/>
                <a:cs typeface="Arial"/>
              </a:rPr>
              <a:t>improves colocalization </a:t>
            </a:r>
            <a:r>
              <a:rPr sz="1270" i="1" spc="-9" dirty="0">
                <a:solidFill>
                  <a:srgbClr val="FFFF00"/>
                </a:solidFill>
                <a:latin typeface="Arial"/>
                <a:cs typeface="Arial"/>
              </a:rPr>
              <a:t>analysis </a:t>
            </a:r>
            <a:r>
              <a:rPr sz="1270" i="1" spc="-5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1270" i="1" spc="-9" dirty="0">
                <a:solidFill>
                  <a:srgbClr val="FFFF00"/>
                </a:solidFill>
                <a:latin typeface="Arial"/>
                <a:cs typeface="Arial"/>
              </a:rPr>
              <a:t>multiple </a:t>
            </a:r>
            <a:r>
              <a:rPr sz="1270" i="1" spc="-5" dirty="0">
                <a:solidFill>
                  <a:srgbClr val="FFFF00"/>
                </a:solidFill>
                <a:latin typeface="Arial"/>
                <a:cs typeface="Arial"/>
              </a:rPr>
              <a:t>fluorochromes in 3D </a:t>
            </a:r>
            <a:r>
              <a:rPr sz="1270" i="1" spc="-9" dirty="0">
                <a:solidFill>
                  <a:srgbClr val="FFFF00"/>
                </a:solidFill>
                <a:latin typeface="Arial"/>
                <a:cs typeface="Arial"/>
              </a:rPr>
              <a:t>confocal </a:t>
            </a:r>
            <a:r>
              <a:rPr sz="1270" i="1" spc="-5" dirty="0">
                <a:solidFill>
                  <a:srgbClr val="FFFF00"/>
                </a:solidFill>
                <a:latin typeface="Arial"/>
                <a:cs typeface="Arial"/>
              </a:rPr>
              <a:t>data </a:t>
            </a:r>
            <a:r>
              <a:rPr sz="1270" i="1" spc="-9" dirty="0">
                <a:solidFill>
                  <a:srgbClr val="FFFF00"/>
                </a:solidFill>
                <a:latin typeface="Arial"/>
                <a:cs typeface="Arial"/>
              </a:rPr>
              <a:t>sets  </a:t>
            </a:r>
            <a:r>
              <a:rPr sz="1270" i="1" spc="-5" dirty="0">
                <a:solidFill>
                  <a:srgbClr val="FFFF00"/>
                </a:solidFill>
                <a:latin typeface="Arial"/>
                <a:cs typeface="Arial"/>
              </a:rPr>
              <a:t>more than </a:t>
            </a:r>
            <a:r>
              <a:rPr sz="1270" i="1" spc="-9" dirty="0">
                <a:solidFill>
                  <a:srgbClr val="FFFF00"/>
                </a:solidFill>
                <a:latin typeface="Arial"/>
                <a:cs typeface="Arial"/>
              </a:rPr>
              <a:t>filtering </a:t>
            </a:r>
            <a:r>
              <a:rPr sz="1270" i="1" spc="-5" dirty="0">
                <a:solidFill>
                  <a:srgbClr val="FFFF00"/>
                </a:solidFill>
                <a:latin typeface="Arial"/>
                <a:cs typeface="Arial"/>
              </a:rPr>
              <a:t>techniques</a:t>
            </a:r>
            <a:r>
              <a:rPr sz="1270" spc="-5" dirty="0">
                <a:solidFill>
                  <a:srgbClr val="FFFF00"/>
                </a:solidFill>
                <a:latin typeface="Arial"/>
                <a:cs typeface="Arial"/>
              </a:rPr>
              <a:t>. L. </a:t>
            </a:r>
            <a:r>
              <a:rPr sz="1270" spc="-9" dirty="0">
                <a:solidFill>
                  <a:srgbClr val="FFFF00"/>
                </a:solidFill>
                <a:latin typeface="Arial"/>
                <a:cs typeface="Arial"/>
              </a:rPr>
              <a:t>Landmann. Journal </a:t>
            </a:r>
            <a:r>
              <a:rPr sz="1270" spc="-5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1270" spc="-9" dirty="0">
                <a:solidFill>
                  <a:srgbClr val="FFFF00"/>
                </a:solidFill>
                <a:latin typeface="Arial"/>
                <a:cs typeface="Arial"/>
              </a:rPr>
              <a:t>Microscopy </a:t>
            </a:r>
            <a:r>
              <a:rPr sz="1270" b="1" spc="-5" dirty="0">
                <a:solidFill>
                  <a:srgbClr val="FFFF00"/>
                </a:solidFill>
                <a:latin typeface="Arial"/>
                <a:cs typeface="Arial"/>
              </a:rPr>
              <a:t>208</a:t>
            </a:r>
            <a:r>
              <a:rPr sz="1270" spc="-5" dirty="0">
                <a:solidFill>
                  <a:srgbClr val="FFFF00"/>
                </a:solidFill>
                <a:latin typeface="Arial"/>
                <a:cs typeface="Arial"/>
              </a:rPr>
              <a:t>:2, 134</a:t>
            </a:r>
            <a:r>
              <a:rPr sz="1270" spc="5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270" spc="-9" dirty="0">
                <a:solidFill>
                  <a:srgbClr val="FFFF00"/>
                </a:solidFill>
                <a:latin typeface="Arial"/>
                <a:cs typeface="Arial"/>
              </a:rPr>
              <a:t>(2002).</a:t>
            </a:r>
            <a:endParaRPr sz="127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32673" y="1989338"/>
            <a:ext cx="1857360" cy="1727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16999" y="1989338"/>
            <a:ext cx="1857360" cy="1727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72666" y="3385353"/>
            <a:ext cx="887911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PC:0.422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54024" y="3385353"/>
            <a:ext cx="887911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PC:0.398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89091" y="3842086"/>
            <a:ext cx="1808071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M1:0.490</a:t>
            </a:r>
            <a:r>
              <a:rPr sz="1632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spc="-9" dirty="0">
                <a:solidFill>
                  <a:srgbClr val="FFFF00"/>
                </a:solidFill>
                <a:latin typeface="Arial"/>
                <a:cs typeface="Arial"/>
              </a:rPr>
              <a:t>M2:0.260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4240" y="3842086"/>
            <a:ext cx="1808071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M1:0.490</a:t>
            </a:r>
            <a:r>
              <a:rPr sz="1632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spc="-9" dirty="0">
                <a:solidFill>
                  <a:srgbClr val="FFFF00"/>
                </a:solidFill>
                <a:latin typeface="Arial"/>
                <a:cs typeface="Arial"/>
              </a:rPr>
              <a:t>M2:0.180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092" y="471452"/>
            <a:ext cx="3387816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6"/>
              </a:spcBef>
            </a:pPr>
            <a:r>
              <a:rPr spc="-5" dirty="0">
                <a:solidFill>
                  <a:srgbClr val="FFFF00"/>
                </a:solidFill>
              </a:rPr>
              <a:t>Analysis</a:t>
            </a:r>
            <a:r>
              <a:rPr spc="-36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76487" y="1487916"/>
            <a:ext cx="1711909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176" b="1" spc="-5" dirty="0">
                <a:solidFill>
                  <a:srgbClr val="FFFF00"/>
                </a:solidFill>
                <a:latin typeface="Arial"/>
                <a:cs typeface="Arial"/>
              </a:rPr>
              <a:t>Visualization</a:t>
            </a:r>
            <a:endParaRPr sz="2176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6066" y="1422962"/>
            <a:ext cx="1878896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176" b="1" spc="-5" dirty="0">
                <a:solidFill>
                  <a:srgbClr val="FFFF00"/>
                </a:solidFill>
                <a:latin typeface="Arial"/>
                <a:cs typeface="Arial"/>
              </a:rPr>
              <a:t>Quantification</a:t>
            </a:r>
            <a:endParaRPr sz="2176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8369" y="2275636"/>
            <a:ext cx="1267953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spc="-5" dirty="0">
                <a:solidFill>
                  <a:srgbClr val="FFFF00"/>
                </a:solidFill>
                <a:latin typeface="Arial"/>
                <a:cs typeface="Arial"/>
              </a:rPr>
              <a:t>RGB</a:t>
            </a:r>
            <a:r>
              <a:rPr sz="1632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b="1" spc="-5" dirty="0">
                <a:solidFill>
                  <a:srgbClr val="FFFF00"/>
                </a:solidFill>
                <a:latin typeface="Arial"/>
                <a:cs typeface="Arial"/>
              </a:rPr>
              <a:t>overlay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5428" y="2275615"/>
            <a:ext cx="2662010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632" b="1" dirty="0">
                <a:solidFill>
                  <a:srgbClr val="FFFF00"/>
                </a:solidFill>
                <a:latin typeface="Arial"/>
                <a:cs typeface="Arial"/>
              </a:rPr>
              <a:t>Intensity correlation</a:t>
            </a:r>
            <a:r>
              <a:rPr sz="1632" b="1" spc="-9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b="1" dirty="0">
                <a:solidFill>
                  <a:srgbClr val="FFFF00"/>
                </a:solidFill>
                <a:latin typeface="Arial"/>
                <a:cs typeface="Arial"/>
              </a:rPr>
              <a:t>based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0395" y="2731663"/>
            <a:ext cx="2418438" cy="76510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spcBef>
                <a:spcPts val="91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Correlation of the strength  of linear relation </a:t>
            </a:r>
            <a:r>
              <a:rPr sz="1632" spc="-9" dirty="0">
                <a:solidFill>
                  <a:srgbClr val="FFFF00"/>
                </a:solidFill>
                <a:latin typeface="Arial"/>
                <a:cs typeface="Arial"/>
              </a:rPr>
              <a:t>between  </a:t>
            </a: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two</a:t>
            </a:r>
            <a:r>
              <a:rPr sz="1632" spc="-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channels.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37130" y="1858051"/>
            <a:ext cx="2677557" cy="4568918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wrap="square" lIns="0" tIns="5182" rIns="0" bIns="0" rtlCol="0">
            <a:spAutoFit/>
          </a:bodyPr>
          <a:lstStyle/>
          <a:p>
            <a:pPr>
              <a:spcBef>
                <a:spcPts val="41"/>
              </a:spcBef>
            </a:pPr>
            <a:endParaRPr sz="2448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734744"/>
            <a:r>
              <a:rPr sz="1632" b="1" dirty="0">
                <a:solidFill>
                  <a:srgbClr val="FFFF00"/>
                </a:solidFill>
                <a:latin typeface="Arial"/>
                <a:cs typeface="Arial"/>
              </a:rPr>
              <a:t>Object</a:t>
            </a:r>
            <a:r>
              <a:rPr sz="1632" b="1" spc="-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b="1" spc="-5" dirty="0">
                <a:solidFill>
                  <a:srgbClr val="FFFF00"/>
                </a:solidFill>
                <a:latin typeface="Arial"/>
                <a:cs typeface="Arial"/>
              </a:rPr>
              <a:t>based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spcBef>
                <a:spcPts val="14"/>
              </a:spcBef>
            </a:pPr>
            <a:endParaRPr sz="1859">
              <a:solidFill>
                <a:srgbClr val="FFFF00"/>
              </a:solidFill>
              <a:latin typeface="Arial"/>
              <a:cs typeface="Arial"/>
            </a:endParaRPr>
          </a:p>
          <a:p>
            <a:pPr marL="147409" marR="69098"/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Structure identification </a:t>
            </a:r>
            <a:r>
              <a:rPr sz="1632" spc="-9" dirty="0">
                <a:solidFill>
                  <a:srgbClr val="FFFF00"/>
                </a:solidFill>
                <a:latin typeface="Arial"/>
                <a:cs typeface="Arial"/>
              </a:rPr>
              <a:t>and  </a:t>
            </a: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determination </a:t>
            </a:r>
            <a:r>
              <a:rPr sz="1632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1632" spc="-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overlap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  <a:p>
            <a:pPr marL="147409">
              <a:spcBef>
                <a:spcPts val="9"/>
              </a:spcBef>
            </a:pPr>
            <a:r>
              <a:rPr sz="1632" spc="-5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1632" spc="-9" dirty="0">
                <a:solidFill>
                  <a:srgbClr val="FFFF00"/>
                </a:solidFill>
                <a:latin typeface="Arial"/>
                <a:cs typeface="Arial"/>
              </a:rPr>
              <a:t> objects.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14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14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14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14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14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14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14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14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2675">
              <a:solidFill>
                <a:srgbClr val="FFFF00"/>
              </a:solidFill>
              <a:latin typeface="Arial"/>
              <a:cs typeface="Arial"/>
            </a:endParaRPr>
          </a:p>
          <a:p>
            <a:pPr marL="734744"/>
            <a:r>
              <a:rPr sz="1632" i="1" dirty="0">
                <a:solidFill>
                  <a:srgbClr val="FFFF00"/>
                </a:solidFill>
                <a:latin typeface="Arial"/>
                <a:cs typeface="Arial"/>
              </a:rPr>
              <a:t>Imaris,</a:t>
            </a:r>
            <a:r>
              <a:rPr sz="1632" i="1" spc="-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32" i="1" dirty="0">
                <a:solidFill>
                  <a:srgbClr val="FFFF00"/>
                </a:solidFill>
                <a:latin typeface="Arial"/>
                <a:cs typeface="Arial"/>
              </a:rPr>
              <a:t>ImageJ</a:t>
            </a:r>
            <a:endParaRPr sz="1632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26826" y="3975911"/>
            <a:ext cx="1536094" cy="1276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10040" y="4101475"/>
            <a:ext cx="917874" cy="882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25912" y="2991643"/>
            <a:ext cx="718055" cy="705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88659" y="2903507"/>
            <a:ext cx="983184" cy="980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0009" y="3883320"/>
            <a:ext cx="1309782" cy="13059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8465" y="744046"/>
            <a:ext cx="4815069" cy="688156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6"/>
              </a:spcBef>
            </a:pPr>
            <a:r>
              <a:rPr spc="-5" dirty="0">
                <a:solidFill>
                  <a:srgbClr val="FFFF00"/>
                </a:solidFill>
              </a:rPr>
              <a:t>Object based</a:t>
            </a:r>
            <a:r>
              <a:rPr spc="-9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0092" y="5018144"/>
            <a:ext cx="5152425" cy="29022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Less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dependent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on intensities. May be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automated.</a:t>
            </a:r>
            <a:endParaRPr sz="1814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59905" y="2300250"/>
            <a:ext cx="9535557" cy="225750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66220" indent="-311518">
              <a:lnSpc>
                <a:spcPct val="100000"/>
              </a:lnSpc>
              <a:spcBef>
                <a:spcPts val="91"/>
              </a:spcBef>
              <a:buAutoNum type="arabicPeriod"/>
              <a:tabLst>
                <a:tab pos="366796" algn="l"/>
              </a:tabLst>
            </a:pPr>
            <a:r>
              <a:rPr spc="-5" dirty="0">
                <a:solidFill>
                  <a:srgbClr val="FFFF00"/>
                </a:solidFill>
              </a:rPr>
              <a:t>Segmentation: </a:t>
            </a:r>
            <a:r>
              <a:rPr dirty="0">
                <a:solidFill>
                  <a:srgbClr val="FFFF00"/>
                </a:solidFill>
              </a:rPr>
              <a:t>Object /</a:t>
            </a:r>
            <a:r>
              <a:rPr spc="-9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background</a:t>
            </a:r>
          </a:p>
          <a:p>
            <a:pPr marL="43762">
              <a:lnSpc>
                <a:spcPct val="100000"/>
              </a:lnSpc>
              <a:spcBef>
                <a:spcPts val="50"/>
              </a:spcBef>
              <a:buFont typeface="Arial"/>
              <a:buAutoNum type="arabicPeriod"/>
            </a:pPr>
            <a:endParaRPr sz="2222" dirty="0">
              <a:solidFill>
                <a:srgbClr val="FFFF00"/>
              </a:solidFill>
            </a:endParaRPr>
          </a:p>
          <a:p>
            <a:pPr marL="366220" indent="-311518">
              <a:lnSpc>
                <a:spcPct val="100000"/>
              </a:lnSpc>
              <a:buAutoNum type="arabicPeriod"/>
              <a:tabLst>
                <a:tab pos="366796" algn="l"/>
              </a:tabLst>
            </a:pPr>
            <a:r>
              <a:rPr spc="-5" dirty="0">
                <a:solidFill>
                  <a:srgbClr val="FFFF00"/>
                </a:solidFill>
              </a:rPr>
              <a:t>Connexity analysis: definition </a:t>
            </a:r>
            <a:r>
              <a:rPr dirty="0">
                <a:solidFill>
                  <a:srgbClr val="FFFF00"/>
                </a:solidFill>
              </a:rPr>
              <a:t>of</a:t>
            </a:r>
            <a:r>
              <a:rPr spc="14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objects</a:t>
            </a:r>
          </a:p>
          <a:p>
            <a:pPr marL="43762"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2222" dirty="0">
              <a:solidFill>
                <a:srgbClr val="FFFF00"/>
              </a:solidFill>
            </a:endParaRPr>
          </a:p>
          <a:p>
            <a:pPr marL="366220" indent="-311518">
              <a:lnSpc>
                <a:spcPct val="100000"/>
              </a:lnSpc>
              <a:buAutoNum type="arabicPeriod"/>
              <a:tabLst>
                <a:tab pos="366796" algn="l"/>
              </a:tabLst>
            </a:pPr>
            <a:r>
              <a:rPr spc="-5" dirty="0">
                <a:solidFill>
                  <a:srgbClr val="FFFF00"/>
                </a:solidFill>
              </a:rPr>
              <a:t>Calculation </a:t>
            </a:r>
            <a:r>
              <a:rPr dirty="0">
                <a:solidFill>
                  <a:srgbClr val="FFFF00"/>
                </a:solidFill>
              </a:rPr>
              <a:t>of </a:t>
            </a:r>
            <a:r>
              <a:rPr spc="-5" dirty="0">
                <a:solidFill>
                  <a:srgbClr val="FFFF00"/>
                </a:solidFill>
              </a:rPr>
              <a:t>colocalized volume, area,</a:t>
            </a:r>
            <a:r>
              <a:rPr spc="59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centroids..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5136" y="4879947"/>
            <a:ext cx="388678" cy="5697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sz="3627" dirty="0">
                <a:solidFill>
                  <a:srgbClr val="FFFF00"/>
                </a:solidFill>
                <a:latin typeface="Wingdings"/>
                <a:cs typeface="Wingdings"/>
              </a:rPr>
              <a:t></a:t>
            </a:r>
            <a:endParaRPr sz="3627">
              <a:solidFill>
                <a:srgbClr val="FFFF00"/>
              </a:solidFill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5136" y="5467299"/>
            <a:ext cx="388678" cy="5697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sz="3627" spc="-172" dirty="0">
                <a:solidFill>
                  <a:srgbClr val="FFFF00"/>
                </a:solidFill>
                <a:latin typeface="Wingdings"/>
                <a:cs typeface="Wingdings"/>
              </a:rPr>
              <a:t></a:t>
            </a:r>
            <a:endParaRPr sz="3627">
              <a:solidFill>
                <a:srgbClr val="FFFF00"/>
              </a:solidFill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10093" y="5647628"/>
            <a:ext cx="5816344" cy="29022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Objects need </a:t>
            </a:r>
            <a:r>
              <a:rPr sz="1814" spc="-5" dirty="0">
                <a:solidFill>
                  <a:srgbClr val="FFFF00"/>
                </a:solidFill>
                <a:latin typeface="Arial"/>
                <a:cs typeface="Arial"/>
              </a:rPr>
              <a:t>to be segmentable; not for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diffuse</a:t>
            </a:r>
            <a:r>
              <a:rPr sz="1814" spc="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14" spc="-9" dirty="0">
                <a:solidFill>
                  <a:srgbClr val="FFFF00"/>
                </a:solidFill>
                <a:latin typeface="Arial"/>
                <a:cs typeface="Arial"/>
              </a:rPr>
              <a:t>labelling.</a:t>
            </a:r>
            <a:endParaRPr sz="1814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7271" y="4862443"/>
            <a:ext cx="6985832" cy="1241465"/>
          </a:xfrm>
          <a:custGeom>
            <a:avLst/>
            <a:gdLst/>
            <a:ahLst/>
            <a:cxnLst/>
            <a:rect l="l" t="t" r="r" b="b"/>
            <a:pathLst>
              <a:path w="7703820" h="1369059">
                <a:moveTo>
                  <a:pt x="0" y="0"/>
                </a:moveTo>
                <a:lnTo>
                  <a:pt x="0" y="1368552"/>
                </a:lnTo>
                <a:lnTo>
                  <a:pt x="7703820" y="1368552"/>
                </a:lnTo>
                <a:lnTo>
                  <a:pt x="7703820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64353-C19A-4826-9BC4-B0FE11F3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86" y="1817226"/>
            <a:ext cx="2911988" cy="48473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752</Words>
  <Application>Microsoft Office PowerPoint</Application>
  <PresentationFormat>Widescreen</PresentationFormat>
  <Paragraphs>136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Techniche di localizzazione proteica – Parte 2</vt:lpstr>
      <vt:lpstr>Which scatterplot belongs to which image  series?</vt:lpstr>
      <vt:lpstr>The Pearson Coefficient (PC): The Formula</vt:lpstr>
      <vt:lpstr>Understanding the Pearson Coefficient</vt:lpstr>
      <vt:lpstr>Manders coefficients</vt:lpstr>
      <vt:lpstr>Understanding the Manders coefficients</vt:lpstr>
      <vt:lpstr>The influence of noise on the Pearson and  Manders Coefficients</vt:lpstr>
      <vt:lpstr>Analysis Tools</vt:lpstr>
      <vt:lpstr>Object based analysis</vt:lpstr>
      <vt:lpstr>Improved FP based tagging: the splitFP</vt:lpstr>
      <vt:lpstr>Protein localization by splitGFP</vt:lpstr>
      <vt:lpstr>Protein localization by splitGFP #2 The case of DJ-1</vt:lpstr>
      <vt:lpstr>Protein localization by splitGFP #2 The case of DJ-1</vt:lpstr>
      <vt:lpstr>Split GFP probe for DJ-1</vt:lpstr>
      <vt:lpstr>DJ-1 localization to matrix is ROS and starting dependent</vt:lpstr>
      <vt:lpstr>Split GFP tagging</vt:lpstr>
      <vt:lpstr>Taggin for proximity biotinilation</vt:lpstr>
      <vt:lpstr>Tagging for proximity biotinilation: BioID</vt:lpstr>
      <vt:lpstr>Taggin for proximity biotinilation: APEX</vt:lpstr>
      <vt:lpstr>Tagging for proximity biotinilation: APEX</vt:lpstr>
      <vt:lpstr>Tagging for proximity biotinilation: APEX</vt:lpstr>
      <vt:lpstr>Tagging for proximity biotinilation: APEX</vt:lpstr>
      <vt:lpstr>Tagging for proximity biotinilation: 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Techniche di localizzazione proteica</dc:title>
  <dc:creator>MASSIMO BONORA</dc:creator>
  <cp:lastModifiedBy>MASSIMO BONORA</cp:lastModifiedBy>
  <cp:revision>78</cp:revision>
  <dcterms:created xsi:type="dcterms:W3CDTF">2019-10-19T13:00:54Z</dcterms:created>
  <dcterms:modified xsi:type="dcterms:W3CDTF">2019-10-25T20:22:55Z</dcterms:modified>
</cp:coreProperties>
</file>