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jpg" ContentType="image/jpg"/>
  <Default Extension="mov" ContentType="video/quicktime"/>
  <Default Extension="mpg" ContentType="vide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media/image28.jpg" ContentType="image/jpeg"/>
  <Override PartName="/ppt/media/image29.jpg" ContentType="image/jpeg"/>
  <Override PartName="/ppt/media/image36.jpg" ContentType="image/jpeg"/>
  <Override PartName="/ppt/media/image46.jpg" ContentType="image/jpeg"/>
  <Override PartName="/ppt/media/image90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  <p:sldMasterId id="2147483668" r:id="rId2"/>
    <p:sldMasterId id="2147483648" r:id="rId3"/>
  </p:sldMasterIdLst>
  <p:sldIdLst>
    <p:sldId id="256" r:id="rId4"/>
    <p:sldId id="257" r:id="rId5"/>
    <p:sldId id="268" r:id="rId6"/>
    <p:sldId id="270" r:id="rId7"/>
    <p:sldId id="309" r:id="rId8"/>
    <p:sldId id="310" r:id="rId9"/>
    <p:sldId id="311" r:id="rId10"/>
    <p:sldId id="314" r:id="rId11"/>
    <p:sldId id="315" r:id="rId12"/>
    <p:sldId id="317" r:id="rId13"/>
    <p:sldId id="318" r:id="rId14"/>
    <p:sldId id="320" r:id="rId15"/>
    <p:sldId id="259" r:id="rId16"/>
    <p:sldId id="295" r:id="rId17"/>
    <p:sldId id="296" r:id="rId18"/>
    <p:sldId id="297" r:id="rId19"/>
    <p:sldId id="298" r:id="rId20"/>
    <p:sldId id="302" r:id="rId21"/>
    <p:sldId id="299" r:id="rId22"/>
    <p:sldId id="301" r:id="rId23"/>
    <p:sldId id="300" r:id="rId24"/>
    <p:sldId id="303" r:id="rId25"/>
    <p:sldId id="304" r:id="rId26"/>
    <p:sldId id="305" r:id="rId27"/>
    <p:sldId id="319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62" r:id="rId36"/>
    <p:sldId id="278" r:id="rId37"/>
    <p:sldId id="281" r:id="rId38"/>
    <p:sldId id="282" r:id="rId39"/>
    <p:sldId id="283" r:id="rId40"/>
    <p:sldId id="285" r:id="rId41"/>
    <p:sldId id="286" r:id="rId42"/>
    <p:sldId id="287" r:id="rId43"/>
    <p:sldId id="288" r:id="rId44"/>
    <p:sldId id="292" r:id="rId45"/>
    <p:sldId id="293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5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102" y="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7C1E9-8E30-44AC-B359-A26E14A9F7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493667-36EF-4A36-874F-36F3075DCD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C1E17-C291-4ADC-A1F9-97B1287A9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24E54-5D88-40CE-94DE-EB7CFA63C4E1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B44FF-D477-402A-BF89-853F95A91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73BE2-945F-4F22-BBFF-113A160C5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70C52-2DB0-4432-9E2B-9830E59BA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27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F9FCC-6D37-47A4-9F10-35F010660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DEACEF-17F1-4027-9CCD-40B35B0EC1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E7F3C8-DE0F-4DCD-A504-10509415F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24E54-5D88-40CE-94DE-EB7CFA63C4E1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8E8E54-A667-40BC-90B4-B39D5B956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7E6C6-9EB1-4D12-A33D-7CE67008D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70C52-2DB0-4432-9E2B-9830E59BA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269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2E68C7-1791-465D-938E-8EBAE2399F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7E263-D487-452A-B4B0-3636416C75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62125-FAB0-40D2-B1C6-6514E8B05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24E54-5D88-40CE-94DE-EB7CFA63C4E1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17CC9-7B79-4BE6-9E5E-32EB7B37E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B929A-036B-472C-BE4C-6864985A5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70C52-2DB0-4432-9E2B-9830E59BA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549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2AC4E-3DF6-6442-AFEF-B2364C1EB423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159F6-690F-C44E-967B-F95607DB7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907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2AC4E-3DF6-6442-AFEF-B2364C1EB423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159F6-690F-C44E-967B-F95607DB7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458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52018" y="0"/>
            <a:ext cx="8688" cy="4031"/>
          </a:xfrm>
          <a:custGeom>
            <a:avLst/>
            <a:gdLst/>
            <a:ahLst/>
            <a:cxnLst/>
            <a:rect l="l" t="t" r="r" b="b"/>
            <a:pathLst>
              <a:path w="7620" h="4445">
                <a:moveTo>
                  <a:pt x="0" y="0"/>
                </a:moveTo>
                <a:lnTo>
                  <a:pt x="0" y="4318"/>
                </a:lnTo>
                <a:lnTo>
                  <a:pt x="7620" y="4318"/>
                </a:lnTo>
                <a:lnTo>
                  <a:pt x="762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7" name="bk object 17"/>
          <p:cNvSpPr/>
          <p:nvPr/>
        </p:nvSpPr>
        <p:spPr>
          <a:xfrm>
            <a:off x="352018" y="3916"/>
            <a:ext cx="8688" cy="3455"/>
          </a:xfrm>
          <a:custGeom>
            <a:avLst/>
            <a:gdLst/>
            <a:ahLst/>
            <a:cxnLst/>
            <a:rect l="l" t="t" r="r" b="b"/>
            <a:pathLst>
              <a:path w="7620" h="3810">
                <a:moveTo>
                  <a:pt x="0" y="0"/>
                </a:moveTo>
                <a:lnTo>
                  <a:pt x="0" y="3302"/>
                </a:lnTo>
                <a:lnTo>
                  <a:pt x="7620" y="3302"/>
                </a:lnTo>
                <a:lnTo>
                  <a:pt x="762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8" name="bk object 18"/>
          <p:cNvSpPr/>
          <p:nvPr/>
        </p:nvSpPr>
        <p:spPr>
          <a:xfrm>
            <a:off x="360706" y="3455"/>
            <a:ext cx="11472353" cy="0"/>
          </a:xfrm>
          <a:custGeom>
            <a:avLst/>
            <a:gdLst/>
            <a:ahLst/>
            <a:cxnLst/>
            <a:rect l="l" t="t" r="r" b="b"/>
            <a:pathLst>
              <a:path w="10062210">
                <a:moveTo>
                  <a:pt x="0" y="0"/>
                </a:moveTo>
                <a:lnTo>
                  <a:pt x="1006221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9" name="bk object 19"/>
          <p:cNvSpPr/>
          <p:nvPr/>
        </p:nvSpPr>
        <p:spPr>
          <a:xfrm>
            <a:off x="356941" y="6910"/>
            <a:ext cx="0" cy="752019"/>
          </a:xfrm>
          <a:custGeom>
            <a:avLst/>
            <a:gdLst/>
            <a:ahLst/>
            <a:cxnLst/>
            <a:rect l="l" t="t" r="r" b="b"/>
            <a:pathLst>
              <a:path h="829310">
                <a:moveTo>
                  <a:pt x="0" y="0"/>
                </a:moveTo>
                <a:lnTo>
                  <a:pt x="0" y="829055"/>
                </a:lnTo>
              </a:path>
            </a:pathLst>
          </a:custGeom>
          <a:ln w="76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0" name="bk object 20"/>
          <p:cNvSpPr/>
          <p:nvPr/>
        </p:nvSpPr>
        <p:spPr>
          <a:xfrm>
            <a:off x="352018" y="758698"/>
            <a:ext cx="2896" cy="1152"/>
          </a:xfrm>
          <a:custGeom>
            <a:avLst/>
            <a:gdLst/>
            <a:ahLst/>
            <a:cxnLst/>
            <a:rect l="l" t="t" r="r" b="b"/>
            <a:pathLst>
              <a:path w="2539" h="1269">
                <a:moveTo>
                  <a:pt x="0" y="0"/>
                </a:moveTo>
                <a:lnTo>
                  <a:pt x="0" y="685"/>
                </a:lnTo>
                <a:lnTo>
                  <a:pt x="2540" y="685"/>
                </a:lnTo>
                <a:lnTo>
                  <a:pt x="254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1" name="bk object 21"/>
          <p:cNvSpPr/>
          <p:nvPr/>
        </p:nvSpPr>
        <p:spPr>
          <a:xfrm>
            <a:off x="354914" y="759735"/>
            <a:ext cx="11482489" cy="0"/>
          </a:xfrm>
          <a:custGeom>
            <a:avLst/>
            <a:gdLst/>
            <a:ahLst/>
            <a:cxnLst/>
            <a:rect l="l" t="t" r="r" b="b"/>
            <a:pathLst>
              <a:path w="10071100">
                <a:moveTo>
                  <a:pt x="0" y="0"/>
                </a:moveTo>
                <a:lnTo>
                  <a:pt x="100711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2" name="bk object 22"/>
          <p:cNvSpPr/>
          <p:nvPr/>
        </p:nvSpPr>
        <p:spPr>
          <a:xfrm>
            <a:off x="11837403" y="758698"/>
            <a:ext cx="2896" cy="1727"/>
          </a:xfrm>
          <a:custGeom>
            <a:avLst/>
            <a:gdLst/>
            <a:ahLst/>
            <a:cxnLst/>
            <a:rect l="l" t="t" r="r" b="b"/>
            <a:pathLst>
              <a:path w="2540" h="1905">
                <a:moveTo>
                  <a:pt x="0" y="0"/>
                </a:moveTo>
                <a:lnTo>
                  <a:pt x="0" y="1523"/>
                </a:lnTo>
                <a:lnTo>
                  <a:pt x="2540" y="1523"/>
                </a:lnTo>
                <a:lnTo>
                  <a:pt x="254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3" name="bk object 23"/>
          <p:cNvSpPr/>
          <p:nvPr/>
        </p:nvSpPr>
        <p:spPr>
          <a:xfrm>
            <a:off x="352597" y="758698"/>
            <a:ext cx="2896" cy="2303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2539" y="2285"/>
                </a:moveTo>
                <a:lnTo>
                  <a:pt x="0" y="0"/>
                </a:lnTo>
                <a:lnTo>
                  <a:pt x="0" y="2285"/>
                </a:lnTo>
                <a:lnTo>
                  <a:pt x="2539" y="228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4" name="bk object 24"/>
          <p:cNvSpPr/>
          <p:nvPr/>
        </p:nvSpPr>
        <p:spPr>
          <a:xfrm>
            <a:off x="11832770" y="0"/>
            <a:ext cx="7240" cy="6334"/>
          </a:xfrm>
          <a:custGeom>
            <a:avLst/>
            <a:gdLst/>
            <a:ahLst/>
            <a:cxnLst/>
            <a:rect l="l" t="t" r="r" b="b"/>
            <a:pathLst>
              <a:path w="6350" h="6985">
                <a:moveTo>
                  <a:pt x="6095" y="6773"/>
                </a:moveTo>
                <a:lnTo>
                  <a:pt x="6095" y="0"/>
                </a:lnTo>
                <a:lnTo>
                  <a:pt x="0" y="0"/>
                </a:lnTo>
                <a:lnTo>
                  <a:pt x="6095" y="67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5" name="bk object 25"/>
          <p:cNvSpPr/>
          <p:nvPr/>
        </p:nvSpPr>
        <p:spPr>
          <a:xfrm>
            <a:off x="11836534" y="3455"/>
            <a:ext cx="0" cy="755473"/>
          </a:xfrm>
          <a:custGeom>
            <a:avLst/>
            <a:gdLst/>
            <a:ahLst/>
            <a:cxnLst/>
            <a:rect l="l" t="t" r="r" b="b"/>
            <a:pathLst>
              <a:path h="833119">
                <a:moveTo>
                  <a:pt x="0" y="0"/>
                </a:moveTo>
                <a:lnTo>
                  <a:pt x="0" y="832865"/>
                </a:lnTo>
              </a:path>
            </a:pathLst>
          </a:custGeom>
          <a:ln w="66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6" name="bk object 26"/>
          <p:cNvSpPr/>
          <p:nvPr/>
        </p:nvSpPr>
        <p:spPr>
          <a:xfrm>
            <a:off x="11837984" y="759390"/>
            <a:ext cx="2172" cy="1727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523" y="1523"/>
                </a:moveTo>
                <a:lnTo>
                  <a:pt x="1523" y="0"/>
                </a:lnTo>
                <a:lnTo>
                  <a:pt x="0" y="1523"/>
                </a:lnTo>
                <a:lnTo>
                  <a:pt x="1523" y="15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68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1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10/22/2019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10/22/2019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52018" y="0"/>
            <a:ext cx="8688" cy="4031"/>
          </a:xfrm>
          <a:custGeom>
            <a:avLst/>
            <a:gdLst/>
            <a:ahLst/>
            <a:cxnLst/>
            <a:rect l="l" t="t" r="r" b="b"/>
            <a:pathLst>
              <a:path w="7620" h="4445">
                <a:moveTo>
                  <a:pt x="0" y="0"/>
                </a:moveTo>
                <a:lnTo>
                  <a:pt x="0" y="4318"/>
                </a:lnTo>
                <a:lnTo>
                  <a:pt x="7620" y="4318"/>
                </a:lnTo>
                <a:lnTo>
                  <a:pt x="762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7" name="bk object 17"/>
          <p:cNvSpPr/>
          <p:nvPr/>
        </p:nvSpPr>
        <p:spPr>
          <a:xfrm>
            <a:off x="352018" y="3916"/>
            <a:ext cx="8688" cy="3455"/>
          </a:xfrm>
          <a:custGeom>
            <a:avLst/>
            <a:gdLst/>
            <a:ahLst/>
            <a:cxnLst/>
            <a:rect l="l" t="t" r="r" b="b"/>
            <a:pathLst>
              <a:path w="7620" h="3810">
                <a:moveTo>
                  <a:pt x="0" y="0"/>
                </a:moveTo>
                <a:lnTo>
                  <a:pt x="0" y="3302"/>
                </a:lnTo>
                <a:lnTo>
                  <a:pt x="7620" y="3302"/>
                </a:lnTo>
                <a:lnTo>
                  <a:pt x="762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8" name="bk object 18"/>
          <p:cNvSpPr/>
          <p:nvPr/>
        </p:nvSpPr>
        <p:spPr>
          <a:xfrm>
            <a:off x="360706" y="3455"/>
            <a:ext cx="11472353" cy="0"/>
          </a:xfrm>
          <a:custGeom>
            <a:avLst/>
            <a:gdLst/>
            <a:ahLst/>
            <a:cxnLst/>
            <a:rect l="l" t="t" r="r" b="b"/>
            <a:pathLst>
              <a:path w="10062210">
                <a:moveTo>
                  <a:pt x="0" y="0"/>
                </a:moveTo>
                <a:lnTo>
                  <a:pt x="1006221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9" name="bk object 19"/>
          <p:cNvSpPr/>
          <p:nvPr/>
        </p:nvSpPr>
        <p:spPr>
          <a:xfrm>
            <a:off x="356941" y="6910"/>
            <a:ext cx="0" cy="752019"/>
          </a:xfrm>
          <a:custGeom>
            <a:avLst/>
            <a:gdLst/>
            <a:ahLst/>
            <a:cxnLst/>
            <a:rect l="l" t="t" r="r" b="b"/>
            <a:pathLst>
              <a:path h="829310">
                <a:moveTo>
                  <a:pt x="0" y="0"/>
                </a:moveTo>
                <a:lnTo>
                  <a:pt x="0" y="829055"/>
                </a:lnTo>
              </a:path>
            </a:pathLst>
          </a:custGeom>
          <a:ln w="76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0" name="bk object 20"/>
          <p:cNvSpPr/>
          <p:nvPr/>
        </p:nvSpPr>
        <p:spPr>
          <a:xfrm>
            <a:off x="352018" y="758698"/>
            <a:ext cx="2896" cy="1152"/>
          </a:xfrm>
          <a:custGeom>
            <a:avLst/>
            <a:gdLst/>
            <a:ahLst/>
            <a:cxnLst/>
            <a:rect l="l" t="t" r="r" b="b"/>
            <a:pathLst>
              <a:path w="2539" h="1269">
                <a:moveTo>
                  <a:pt x="0" y="0"/>
                </a:moveTo>
                <a:lnTo>
                  <a:pt x="0" y="685"/>
                </a:lnTo>
                <a:lnTo>
                  <a:pt x="2540" y="685"/>
                </a:lnTo>
                <a:lnTo>
                  <a:pt x="254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1" name="bk object 21"/>
          <p:cNvSpPr/>
          <p:nvPr/>
        </p:nvSpPr>
        <p:spPr>
          <a:xfrm>
            <a:off x="354914" y="759735"/>
            <a:ext cx="11482489" cy="0"/>
          </a:xfrm>
          <a:custGeom>
            <a:avLst/>
            <a:gdLst/>
            <a:ahLst/>
            <a:cxnLst/>
            <a:rect l="l" t="t" r="r" b="b"/>
            <a:pathLst>
              <a:path w="10071100">
                <a:moveTo>
                  <a:pt x="0" y="0"/>
                </a:moveTo>
                <a:lnTo>
                  <a:pt x="100711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2" name="bk object 22"/>
          <p:cNvSpPr/>
          <p:nvPr/>
        </p:nvSpPr>
        <p:spPr>
          <a:xfrm>
            <a:off x="11837403" y="758698"/>
            <a:ext cx="2896" cy="1727"/>
          </a:xfrm>
          <a:custGeom>
            <a:avLst/>
            <a:gdLst/>
            <a:ahLst/>
            <a:cxnLst/>
            <a:rect l="l" t="t" r="r" b="b"/>
            <a:pathLst>
              <a:path w="2540" h="1905">
                <a:moveTo>
                  <a:pt x="0" y="0"/>
                </a:moveTo>
                <a:lnTo>
                  <a:pt x="0" y="1523"/>
                </a:lnTo>
                <a:lnTo>
                  <a:pt x="2540" y="1523"/>
                </a:lnTo>
                <a:lnTo>
                  <a:pt x="254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3" name="bk object 23"/>
          <p:cNvSpPr/>
          <p:nvPr/>
        </p:nvSpPr>
        <p:spPr>
          <a:xfrm>
            <a:off x="352597" y="758698"/>
            <a:ext cx="2896" cy="2303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2539" y="2285"/>
                </a:moveTo>
                <a:lnTo>
                  <a:pt x="0" y="0"/>
                </a:lnTo>
                <a:lnTo>
                  <a:pt x="0" y="2285"/>
                </a:lnTo>
                <a:lnTo>
                  <a:pt x="2539" y="228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4" name="bk object 24"/>
          <p:cNvSpPr/>
          <p:nvPr/>
        </p:nvSpPr>
        <p:spPr>
          <a:xfrm>
            <a:off x="11832770" y="0"/>
            <a:ext cx="7240" cy="6334"/>
          </a:xfrm>
          <a:custGeom>
            <a:avLst/>
            <a:gdLst/>
            <a:ahLst/>
            <a:cxnLst/>
            <a:rect l="l" t="t" r="r" b="b"/>
            <a:pathLst>
              <a:path w="6350" h="6985">
                <a:moveTo>
                  <a:pt x="6095" y="6773"/>
                </a:moveTo>
                <a:lnTo>
                  <a:pt x="6095" y="0"/>
                </a:lnTo>
                <a:lnTo>
                  <a:pt x="0" y="0"/>
                </a:lnTo>
                <a:lnTo>
                  <a:pt x="6095" y="67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5" name="bk object 25"/>
          <p:cNvSpPr/>
          <p:nvPr/>
        </p:nvSpPr>
        <p:spPr>
          <a:xfrm>
            <a:off x="11836534" y="3455"/>
            <a:ext cx="0" cy="755473"/>
          </a:xfrm>
          <a:custGeom>
            <a:avLst/>
            <a:gdLst/>
            <a:ahLst/>
            <a:cxnLst/>
            <a:rect l="l" t="t" r="r" b="b"/>
            <a:pathLst>
              <a:path h="833119">
                <a:moveTo>
                  <a:pt x="0" y="0"/>
                </a:moveTo>
                <a:lnTo>
                  <a:pt x="0" y="832865"/>
                </a:lnTo>
              </a:path>
            </a:pathLst>
          </a:custGeom>
          <a:ln w="66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6" name="bk object 26"/>
          <p:cNvSpPr/>
          <p:nvPr/>
        </p:nvSpPr>
        <p:spPr>
          <a:xfrm>
            <a:off x="11837984" y="759390"/>
            <a:ext cx="2172" cy="1727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523" y="1523"/>
                </a:moveTo>
                <a:lnTo>
                  <a:pt x="1523" y="0"/>
                </a:lnTo>
                <a:lnTo>
                  <a:pt x="0" y="1523"/>
                </a:lnTo>
                <a:lnTo>
                  <a:pt x="1523" y="15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68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10/22/2019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7A9BE-8DB6-4C7A-9C9B-403F7CB0D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C9EB0-26CE-40B0-852F-5D8F98310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7A6CF-C754-438C-BD11-F69EA6D46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24E54-5D88-40CE-94DE-EB7CFA63C4E1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6D836-2389-498A-A877-93837A598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9E4C3-5408-4FA0-BC36-657F52D0A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70C52-2DB0-4432-9E2B-9830E59BA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0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DBD20-4E7D-4958-907A-A38CA8D04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31FA82-6277-4435-8E71-41BB6A6B9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D8AA8-24F1-4CCB-8FC4-CB96BBF95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24E54-5D88-40CE-94DE-EB7CFA63C4E1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EA2F36-40AC-45B6-8146-2CE275D8A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E84988-587F-4039-9F64-790C1CB17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70C52-2DB0-4432-9E2B-9830E59BA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55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AEE26-64B5-4245-BD52-941F82072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978F2-D4A2-488E-B849-E169597A7B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F74EB-EA39-417F-A898-C12970FE98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CB57F8-284D-4046-961E-AE6BAC9DD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24E54-5D88-40CE-94DE-EB7CFA63C4E1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7C7ED3-B4D1-4C20-9E31-D6C18DFBE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A334B-6B61-44FF-8152-E9D11179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70C52-2DB0-4432-9E2B-9830E59BA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03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197EE-0FD5-4D46-A107-72C001667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7FB56-0DD7-4F35-895F-619D18E8C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9BA0E7-3F6B-422F-BAE6-307E65B33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D661EE-CF60-42F9-BF8A-4D7E84BF1F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14E802-867D-4200-91DB-D4278561C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25B901-BEA3-4FDE-950E-48C409A62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24E54-5D88-40CE-94DE-EB7CFA63C4E1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7258F6-4BF2-4182-916D-6007C8FE1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56622E-581A-426D-8F6D-FEFBC57D6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70C52-2DB0-4432-9E2B-9830E59BA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13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D2D32-E57E-4C2B-BC6F-D68441608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74A65F-04EA-4BC5-A5B9-783DD0BC2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24E54-5D88-40CE-94DE-EB7CFA63C4E1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0B5BAA-42EF-4F71-88E1-9E9B2EFCB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CF7B67-8495-46A7-BBC6-E23F8EA95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70C52-2DB0-4432-9E2B-9830E59BA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058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21B09E-F31E-4823-BB8D-4CAB6F214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24E54-5D88-40CE-94DE-EB7CFA63C4E1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32BE56-711A-4B8B-84D2-841851613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7FEBA-B706-4A35-9B1D-C3A126AF8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70C52-2DB0-4432-9E2B-9830E59BA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472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C2E41-37E6-4F43-860D-473AEDC66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6857C-1DF9-40B0-8D55-DC3A6D9F7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658432-5E7F-41E4-AB00-1DB65E1A64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F541F8-E94F-4329-AE26-10B878BB1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24E54-5D88-40CE-94DE-EB7CFA63C4E1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82B336-04E9-49FB-9038-5F47C863F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32E2-8DAE-4309-A313-1488599AB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70C52-2DB0-4432-9E2B-9830E59BA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354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EED09-A4B8-4086-BC0F-70ED07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FAFE05-A960-4489-9F06-8256B6A9E9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CF9724-256C-40AC-B2F6-87B6DE58DA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0586D6-ACED-47B4-A337-2BC941790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24E54-5D88-40CE-94DE-EB7CFA63C4E1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71E69A-E63B-4AB1-BEE2-0EAC1A63E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CD9BE8-B967-426D-955B-C016F9E8F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70C52-2DB0-4432-9E2B-9830E59BA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889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CCBECA-C9F9-4AA2-849B-3B2762F49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17BE8D-3E35-448A-8A9B-05BD2A6B2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1D3627-EF50-49B6-B361-374762999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24E54-5D88-40CE-94DE-EB7CFA63C4E1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5E817-40D5-4D80-B7A1-D42CAA0A62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7D4491-6AE5-47A2-9DEB-A152E0B543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70C52-2DB0-4432-9E2B-9830E59BA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9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6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2AC4E-3DF6-6442-AFEF-B2364C1EB423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159F6-690F-C44E-967B-F95607DB7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27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9085" y="81766"/>
            <a:ext cx="11473830" cy="5723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5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75703" y="3036177"/>
            <a:ext cx="11040594" cy="26625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39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39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10/22/2019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39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g"/><Relationship Id="rId13" Type="http://schemas.openxmlformats.org/officeDocument/2006/relationships/image" Target="../media/image32.png"/><Relationship Id="rId3" Type="http://schemas.microsoft.com/office/2007/relationships/media" Target="../media/media2.avi"/><Relationship Id="rId7" Type="http://schemas.microsoft.com/office/2007/relationships/media" Target="../media/media4.mpg"/><Relationship Id="rId12" Type="http://schemas.openxmlformats.org/officeDocument/2006/relationships/image" Target="../media/image31.png"/><Relationship Id="rId2" Type="http://schemas.openxmlformats.org/officeDocument/2006/relationships/video" Target="../media/media1.AVI"/><Relationship Id="rId16" Type="http://schemas.openxmlformats.org/officeDocument/2006/relationships/image" Target="../media/image35.png"/><Relationship Id="rId1" Type="http://schemas.microsoft.com/office/2007/relationships/media" Target="../media/media1.AVI"/><Relationship Id="rId6" Type="http://schemas.openxmlformats.org/officeDocument/2006/relationships/video" Target="../media/media3.avi"/><Relationship Id="rId11" Type="http://schemas.openxmlformats.org/officeDocument/2006/relationships/slideLayout" Target="../slideLayouts/slideLayout13.xml"/><Relationship Id="rId5" Type="http://schemas.microsoft.com/office/2007/relationships/media" Target="../media/media3.avi"/><Relationship Id="rId15" Type="http://schemas.openxmlformats.org/officeDocument/2006/relationships/image" Target="../media/image34.png"/><Relationship Id="rId10" Type="http://schemas.openxmlformats.org/officeDocument/2006/relationships/video" Target="../media/media5.avi"/><Relationship Id="rId4" Type="http://schemas.openxmlformats.org/officeDocument/2006/relationships/video" Target="../media/media2.avi"/><Relationship Id="rId9" Type="http://schemas.microsoft.com/office/2007/relationships/media" Target="../media/media5.avi"/><Relationship Id="rId1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olympusconfocal.com/applications/colocalization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66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jp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jp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86B7E-1749-42E4-93DF-3753A9100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r>
              <a:rPr lang="en-US" dirty="0" err="1"/>
              <a:t>Techniche</a:t>
            </a:r>
            <a:r>
              <a:rPr lang="en-US" dirty="0"/>
              <a:t> di </a:t>
            </a:r>
            <a:r>
              <a:rPr lang="en-US" dirty="0" err="1"/>
              <a:t>localizzazione</a:t>
            </a:r>
            <a:r>
              <a:rPr lang="en-US" dirty="0"/>
              <a:t> </a:t>
            </a:r>
            <a:r>
              <a:rPr lang="en-US" dirty="0" err="1"/>
              <a:t>proteica</a:t>
            </a:r>
            <a:r>
              <a:rPr lang="en-US" dirty="0"/>
              <a:t> – </a:t>
            </a:r>
            <a:r>
              <a:rPr lang="en-US" dirty="0" err="1"/>
              <a:t>Parte</a:t>
            </a:r>
            <a:r>
              <a:rPr lang="en-US" dirty="0"/>
              <a:t>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0CAA2-80E0-401E-9A21-A5659D294E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r>
              <a:rPr lang="en-US" dirty="0" err="1"/>
              <a:t>Biochimica</a:t>
            </a:r>
            <a:r>
              <a:rPr lang="en-US" dirty="0"/>
              <a:t> </a:t>
            </a:r>
            <a:r>
              <a:rPr lang="en-US" dirty="0" err="1"/>
              <a:t>applicata</a:t>
            </a:r>
            <a:r>
              <a:rPr lang="en-US" dirty="0"/>
              <a:t> </a:t>
            </a:r>
            <a:r>
              <a:rPr lang="en-US" dirty="0" err="1"/>
              <a:t>lezione</a:t>
            </a:r>
            <a:r>
              <a:rPr lang="en-US" dirty="0"/>
              <a:t> 05</a:t>
            </a:r>
          </a:p>
        </p:txBody>
      </p:sp>
    </p:spTree>
    <p:extLst>
      <p:ext uri="{BB962C8B-B14F-4D97-AF65-F5344CB8AC3E}">
        <p14:creationId xmlns:p14="http://schemas.microsoft.com/office/powerpoint/2010/main" val="1132292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9085" y="81766"/>
            <a:ext cx="11473830" cy="769403"/>
          </a:xfrm>
          <a:prstGeom prst="rect">
            <a:avLst/>
          </a:prstGeom>
        </p:spPr>
        <p:txBody>
          <a:bodyPr vert="horz" wrap="square" lIns="0" tIns="152362" rIns="0" bIns="0" rtlCol="0">
            <a:spAutoFit/>
          </a:bodyPr>
          <a:lstStyle/>
          <a:p>
            <a:pPr marL="1727" algn="ctr">
              <a:lnSpc>
                <a:spcPct val="100000"/>
              </a:lnSpc>
              <a:spcBef>
                <a:spcPts val="122"/>
              </a:spcBef>
            </a:pPr>
            <a:r>
              <a:rPr lang="en-US" sz="4000" spc="14" dirty="0">
                <a:solidFill>
                  <a:srgbClr val="FFFF00"/>
                </a:solidFill>
                <a:latin typeface="+mj-lt"/>
              </a:rPr>
              <a:t>Come </a:t>
            </a:r>
            <a:r>
              <a:rPr lang="en-US" sz="4000" spc="14" dirty="0" err="1">
                <a:solidFill>
                  <a:srgbClr val="FFFF00"/>
                </a:solidFill>
                <a:latin typeface="+mj-lt"/>
              </a:rPr>
              <a:t>evitare</a:t>
            </a:r>
            <a:r>
              <a:rPr lang="en-US" sz="4000" spc="14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4000" spc="14" dirty="0" err="1">
                <a:solidFill>
                  <a:srgbClr val="FFFF00"/>
                </a:solidFill>
                <a:latin typeface="+mj-lt"/>
              </a:rPr>
              <a:t>gli</a:t>
            </a:r>
            <a:r>
              <a:rPr lang="en-US" sz="4000" spc="14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4000" spc="14" dirty="0" err="1">
                <a:solidFill>
                  <a:srgbClr val="FFFF00"/>
                </a:solidFill>
                <a:latin typeface="+mj-lt"/>
              </a:rPr>
              <a:t>artefatti</a:t>
            </a:r>
            <a:endParaRPr sz="40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89618" y="901040"/>
            <a:ext cx="7639962" cy="620732"/>
          </a:xfrm>
          <a:custGeom>
            <a:avLst/>
            <a:gdLst/>
            <a:ahLst/>
            <a:cxnLst/>
            <a:rect l="l" t="t" r="r" b="b"/>
            <a:pathLst>
              <a:path w="8425180" h="684530">
                <a:moveTo>
                  <a:pt x="8424672" y="684275"/>
                </a:moveTo>
                <a:lnTo>
                  <a:pt x="8424672" y="3047"/>
                </a:lnTo>
                <a:lnTo>
                  <a:pt x="8421624" y="0"/>
                </a:lnTo>
                <a:lnTo>
                  <a:pt x="3809" y="0"/>
                </a:lnTo>
                <a:lnTo>
                  <a:pt x="0" y="3048"/>
                </a:lnTo>
                <a:lnTo>
                  <a:pt x="0" y="684275"/>
                </a:lnTo>
                <a:lnTo>
                  <a:pt x="7620" y="684275"/>
                </a:lnTo>
                <a:lnTo>
                  <a:pt x="7620" y="14478"/>
                </a:lnTo>
                <a:lnTo>
                  <a:pt x="14477" y="7620"/>
                </a:lnTo>
                <a:lnTo>
                  <a:pt x="14477" y="14478"/>
                </a:lnTo>
                <a:lnTo>
                  <a:pt x="8410194" y="14477"/>
                </a:lnTo>
                <a:lnTo>
                  <a:pt x="8410194" y="7619"/>
                </a:lnTo>
                <a:lnTo>
                  <a:pt x="8417814" y="14477"/>
                </a:lnTo>
                <a:lnTo>
                  <a:pt x="8417814" y="684275"/>
                </a:lnTo>
                <a:lnTo>
                  <a:pt x="8424672" y="684275"/>
                </a:lnTo>
                <a:close/>
              </a:path>
              <a:path w="8425180" h="684530">
                <a:moveTo>
                  <a:pt x="14477" y="14478"/>
                </a:moveTo>
                <a:lnTo>
                  <a:pt x="14477" y="7620"/>
                </a:lnTo>
                <a:lnTo>
                  <a:pt x="7620" y="14478"/>
                </a:lnTo>
                <a:lnTo>
                  <a:pt x="14477" y="14478"/>
                </a:lnTo>
                <a:close/>
              </a:path>
              <a:path w="8425180" h="684530">
                <a:moveTo>
                  <a:pt x="14477" y="684275"/>
                </a:moveTo>
                <a:lnTo>
                  <a:pt x="14477" y="14478"/>
                </a:lnTo>
                <a:lnTo>
                  <a:pt x="7620" y="14478"/>
                </a:lnTo>
                <a:lnTo>
                  <a:pt x="7620" y="684275"/>
                </a:lnTo>
                <a:lnTo>
                  <a:pt x="14477" y="684275"/>
                </a:lnTo>
                <a:close/>
              </a:path>
              <a:path w="8425180" h="684530">
                <a:moveTo>
                  <a:pt x="8417814" y="14477"/>
                </a:moveTo>
                <a:lnTo>
                  <a:pt x="8410194" y="7619"/>
                </a:lnTo>
                <a:lnTo>
                  <a:pt x="8410194" y="14477"/>
                </a:lnTo>
                <a:lnTo>
                  <a:pt x="8417814" y="14477"/>
                </a:lnTo>
                <a:close/>
              </a:path>
              <a:path w="8425180" h="684530">
                <a:moveTo>
                  <a:pt x="8417814" y="684275"/>
                </a:moveTo>
                <a:lnTo>
                  <a:pt x="8417814" y="14477"/>
                </a:lnTo>
                <a:lnTo>
                  <a:pt x="8410194" y="14477"/>
                </a:lnTo>
                <a:lnTo>
                  <a:pt x="8410194" y="684275"/>
                </a:lnTo>
                <a:lnTo>
                  <a:pt x="8417814" y="6842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28042" y="760771"/>
            <a:ext cx="9136514" cy="10365"/>
          </a:xfrm>
          <a:custGeom>
            <a:avLst/>
            <a:gdLst/>
            <a:ahLst/>
            <a:cxnLst/>
            <a:rect l="l" t="t" r="r" b="b"/>
            <a:pathLst>
              <a:path w="10075545" h="11430">
                <a:moveTo>
                  <a:pt x="7620" y="11430"/>
                </a:moveTo>
                <a:lnTo>
                  <a:pt x="7620" y="4572"/>
                </a:lnTo>
                <a:lnTo>
                  <a:pt x="2540" y="0"/>
                </a:lnTo>
                <a:lnTo>
                  <a:pt x="0" y="0"/>
                </a:lnTo>
                <a:lnTo>
                  <a:pt x="0" y="11430"/>
                </a:lnTo>
                <a:lnTo>
                  <a:pt x="7620" y="11430"/>
                </a:lnTo>
                <a:close/>
              </a:path>
              <a:path w="10075545" h="11430">
                <a:moveTo>
                  <a:pt x="10073640" y="0"/>
                </a:moveTo>
                <a:lnTo>
                  <a:pt x="2540" y="0"/>
                </a:lnTo>
                <a:lnTo>
                  <a:pt x="7620" y="4572"/>
                </a:lnTo>
                <a:lnTo>
                  <a:pt x="7620" y="11430"/>
                </a:lnTo>
                <a:lnTo>
                  <a:pt x="10069068" y="11430"/>
                </a:lnTo>
                <a:lnTo>
                  <a:pt x="10069068" y="4572"/>
                </a:lnTo>
                <a:lnTo>
                  <a:pt x="10073640" y="0"/>
                </a:lnTo>
                <a:close/>
              </a:path>
              <a:path w="10075545" h="11430">
                <a:moveTo>
                  <a:pt x="10075164" y="11430"/>
                </a:moveTo>
                <a:lnTo>
                  <a:pt x="10075164" y="0"/>
                </a:lnTo>
                <a:lnTo>
                  <a:pt x="10073640" y="0"/>
                </a:lnTo>
                <a:lnTo>
                  <a:pt x="10069068" y="4572"/>
                </a:lnTo>
                <a:lnTo>
                  <a:pt x="10069068" y="11430"/>
                </a:lnTo>
                <a:lnTo>
                  <a:pt x="10075164" y="1143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96182" y="1521543"/>
            <a:ext cx="0" cy="761231"/>
          </a:xfrm>
          <a:custGeom>
            <a:avLst/>
            <a:gdLst/>
            <a:ahLst/>
            <a:cxnLst/>
            <a:rect l="l" t="t" r="r" b="b"/>
            <a:pathLst>
              <a:path h="839469">
                <a:moveTo>
                  <a:pt x="0" y="0"/>
                </a:moveTo>
                <a:lnTo>
                  <a:pt x="0" y="838962"/>
                </a:lnTo>
              </a:path>
            </a:pathLst>
          </a:custGeom>
          <a:ln w="144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9622555" y="1521543"/>
            <a:ext cx="0" cy="761231"/>
          </a:xfrm>
          <a:custGeom>
            <a:avLst/>
            <a:gdLst/>
            <a:ahLst/>
            <a:cxnLst/>
            <a:rect l="l" t="t" r="r" b="b"/>
            <a:pathLst>
              <a:path h="839469">
                <a:moveTo>
                  <a:pt x="0" y="0"/>
                </a:moveTo>
                <a:lnTo>
                  <a:pt x="0" y="838962"/>
                </a:lnTo>
              </a:path>
            </a:pathLst>
          </a:custGeom>
          <a:ln w="14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96182" y="2282314"/>
            <a:ext cx="0" cy="761231"/>
          </a:xfrm>
          <a:custGeom>
            <a:avLst/>
            <a:gdLst/>
            <a:ahLst/>
            <a:cxnLst/>
            <a:rect l="l" t="t" r="r" b="b"/>
            <a:pathLst>
              <a:path h="839470">
                <a:moveTo>
                  <a:pt x="0" y="0"/>
                </a:moveTo>
                <a:lnTo>
                  <a:pt x="0" y="838962"/>
                </a:lnTo>
              </a:path>
            </a:pathLst>
          </a:custGeom>
          <a:ln w="14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9622555" y="2282314"/>
            <a:ext cx="0" cy="761231"/>
          </a:xfrm>
          <a:custGeom>
            <a:avLst/>
            <a:gdLst/>
            <a:ahLst/>
            <a:cxnLst/>
            <a:rect l="l" t="t" r="r" b="b"/>
            <a:pathLst>
              <a:path h="839470">
                <a:moveTo>
                  <a:pt x="0" y="0"/>
                </a:moveTo>
                <a:lnTo>
                  <a:pt x="0" y="838962"/>
                </a:lnTo>
              </a:path>
            </a:pathLst>
          </a:custGeom>
          <a:ln w="14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1996182" y="3043086"/>
            <a:ext cx="0" cy="761231"/>
          </a:xfrm>
          <a:custGeom>
            <a:avLst/>
            <a:gdLst/>
            <a:ahLst/>
            <a:cxnLst/>
            <a:rect l="l" t="t" r="r" b="b"/>
            <a:pathLst>
              <a:path h="839470">
                <a:moveTo>
                  <a:pt x="0" y="0"/>
                </a:moveTo>
                <a:lnTo>
                  <a:pt x="0" y="838961"/>
                </a:lnTo>
              </a:path>
            </a:pathLst>
          </a:custGeom>
          <a:ln w="14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622555" y="3043086"/>
            <a:ext cx="0" cy="761231"/>
          </a:xfrm>
          <a:custGeom>
            <a:avLst/>
            <a:gdLst/>
            <a:ahLst/>
            <a:cxnLst/>
            <a:rect l="l" t="t" r="r" b="b"/>
            <a:pathLst>
              <a:path h="839470">
                <a:moveTo>
                  <a:pt x="0" y="0"/>
                </a:moveTo>
                <a:lnTo>
                  <a:pt x="0" y="838961"/>
                </a:lnTo>
              </a:path>
            </a:pathLst>
          </a:custGeom>
          <a:ln w="14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996182" y="3803858"/>
            <a:ext cx="0" cy="761231"/>
          </a:xfrm>
          <a:custGeom>
            <a:avLst/>
            <a:gdLst/>
            <a:ahLst/>
            <a:cxnLst/>
            <a:rect l="l" t="t" r="r" b="b"/>
            <a:pathLst>
              <a:path h="839470">
                <a:moveTo>
                  <a:pt x="0" y="0"/>
                </a:moveTo>
                <a:lnTo>
                  <a:pt x="0" y="838962"/>
                </a:lnTo>
              </a:path>
            </a:pathLst>
          </a:custGeom>
          <a:ln w="14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622555" y="3803858"/>
            <a:ext cx="0" cy="761231"/>
          </a:xfrm>
          <a:custGeom>
            <a:avLst/>
            <a:gdLst/>
            <a:ahLst/>
            <a:cxnLst/>
            <a:rect l="l" t="t" r="r" b="b"/>
            <a:pathLst>
              <a:path h="839470">
                <a:moveTo>
                  <a:pt x="0" y="0"/>
                </a:moveTo>
                <a:lnTo>
                  <a:pt x="0" y="838961"/>
                </a:lnTo>
              </a:path>
            </a:pathLst>
          </a:custGeom>
          <a:ln w="14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996182" y="4564629"/>
            <a:ext cx="0" cy="761231"/>
          </a:xfrm>
          <a:custGeom>
            <a:avLst/>
            <a:gdLst/>
            <a:ahLst/>
            <a:cxnLst/>
            <a:rect l="l" t="t" r="r" b="b"/>
            <a:pathLst>
              <a:path h="839470">
                <a:moveTo>
                  <a:pt x="0" y="0"/>
                </a:moveTo>
                <a:lnTo>
                  <a:pt x="0" y="838962"/>
                </a:lnTo>
              </a:path>
            </a:pathLst>
          </a:custGeom>
          <a:ln w="144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622555" y="4564629"/>
            <a:ext cx="0" cy="761231"/>
          </a:xfrm>
          <a:custGeom>
            <a:avLst/>
            <a:gdLst/>
            <a:ahLst/>
            <a:cxnLst/>
            <a:rect l="l" t="t" r="r" b="b"/>
            <a:pathLst>
              <a:path h="839470">
                <a:moveTo>
                  <a:pt x="0" y="0"/>
                </a:moveTo>
                <a:lnTo>
                  <a:pt x="0" y="838962"/>
                </a:lnTo>
              </a:path>
            </a:pathLst>
          </a:custGeom>
          <a:ln w="14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996182" y="5325401"/>
            <a:ext cx="0" cy="761231"/>
          </a:xfrm>
          <a:custGeom>
            <a:avLst/>
            <a:gdLst/>
            <a:ahLst/>
            <a:cxnLst/>
            <a:rect l="l" t="t" r="r" b="b"/>
            <a:pathLst>
              <a:path h="839470">
                <a:moveTo>
                  <a:pt x="0" y="0"/>
                </a:moveTo>
                <a:lnTo>
                  <a:pt x="0" y="838962"/>
                </a:lnTo>
              </a:path>
            </a:pathLst>
          </a:custGeom>
          <a:ln w="14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9622555" y="5325401"/>
            <a:ext cx="0" cy="761231"/>
          </a:xfrm>
          <a:custGeom>
            <a:avLst/>
            <a:gdLst/>
            <a:ahLst/>
            <a:cxnLst/>
            <a:rect l="l" t="t" r="r" b="b"/>
            <a:pathLst>
              <a:path h="839470">
                <a:moveTo>
                  <a:pt x="0" y="0"/>
                </a:moveTo>
                <a:lnTo>
                  <a:pt x="0" y="838962"/>
                </a:lnTo>
              </a:path>
            </a:pathLst>
          </a:custGeom>
          <a:ln w="14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444446" y="1064976"/>
            <a:ext cx="7303108" cy="4155078"/>
          </a:xfrm>
          <a:prstGeom prst="rect">
            <a:avLst/>
          </a:prstGeom>
        </p:spPr>
        <p:txBody>
          <a:bodyPr vert="horz" wrap="square" lIns="0" tIns="114012" rIns="0" bIns="0" rtlCol="0">
            <a:spAutoFit/>
          </a:bodyPr>
          <a:lstStyle/>
          <a:p>
            <a:pPr marL="192323" indent="-181383">
              <a:lnSpc>
                <a:spcPct val="100000"/>
              </a:lnSpc>
              <a:spcBef>
                <a:spcPts val="898"/>
              </a:spcBef>
              <a:buFont typeface="Arial"/>
              <a:buChar char="•"/>
              <a:tabLst>
                <a:tab pos="192323" algn="l"/>
                <a:tab pos="192899" algn="l"/>
              </a:tabLst>
            </a:pPr>
            <a:r>
              <a:rPr sz="1270" b="1" spc="9" dirty="0">
                <a:solidFill>
                  <a:srgbClr val="FFFF00"/>
                </a:solidFill>
                <a:latin typeface="Calibri"/>
                <a:cs typeface="Calibri"/>
              </a:rPr>
              <a:t>use </a:t>
            </a:r>
            <a:r>
              <a:rPr sz="1270" b="1" spc="5" dirty="0">
                <a:solidFill>
                  <a:srgbClr val="FFFF00"/>
                </a:solidFill>
                <a:latin typeface="Calibri"/>
                <a:cs typeface="Calibri"/>
              </a:rPr>
              <a:t>fresh</a:t>
            </a:r>
            <a:r>
              <a:rPr sz="1270" b="1" spc="-14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270" b="1" spc="5" dirty="0">
                <a:solidFill>
                  <a:srgbClr val="FFFF00"/>
                </a:solidFill>
                <a:latin typeface="Calibri"/>
                <a:cs typeface="Calibri"/>
              </a:rPr>
              <a:t>chemicals:</a:t>
            </a:r>
            <a:endParaRPr sz="1270" dirty="0">
              <a:solidFill>
                <a:srgbClr val="FFFF00"/>
              </a:solidFill>
              <a:latin typeface="Calibri"/>
              <a:cs typeface="Calibri"/>
            </a:endParaRPr>
          </a:p>
          <a:p>
            <a:pPr marL="648947" lvl="1" indent="-181383">
              <a:lnSpc>
                <a:spcPct val="100000"/>
              </a:lnSpc>
              <a:spcBef>
                <a:spcPts val="816"/>
              </a:spcBef>
              <a:buFont typeface="Arial"/>
              <a:buChar char="•"/>
              <a:tabLst>
                <a:tab pos="648947" algn="l"/>
                <a:tab pos="649523" algn="l"/>
              </a:tabLst>
            </a:pPr>
            <a:r>
              <a:rPr sz="1270" spc="5" dirty="0">
                <a:solidFill>
                  <a:srgbClr val="FFFF00"/>
                </a:solidFill>
                <a:latin typeface="Calibri"/>
                <a:cs typeface="Calibri"/>
              </a:rPr>
              <a:t>prepare </a:t>
            </a:r>
            <a:r>
              <a:rPr sz="1270" spc="-14" dirty="0">
                <a:solidFill>
                  <a:srgbClr val="FFFF00"/>
                </a:solidFill>
                <a:latin typeface="Calibri"/>
                <a:cs typeface="Calibri"/>
              </a:rPr>
              <a:t>PFA </a:t>
            </a:r>
            <a:r>
              <a:rPr sz="1270" spc="-5" dirty="0">
                <a:solidFill>
                  <a:srgbClr val="FFFF00"/>
                </a:solidFill>
                <a:latin typeface="Calibri"/>
                <a:cs typeface="Calibri"/>
              </a:rPr>
              <a:t>freshly, </a:t>
            </a:r>
            <a:r>
              <a:rPr sz="1270" spc="9" dirty="0">
                <a:solidFill>
                  <a:srgbClr val="FFFF00"/>
                </a:solidFill>
                <a:latin typeface="Calibri"/>
                <a:cs typeface="Calibri"/>
              </a:rPr>
              <a:t>adjust </a:t>
            </a:r>
            <a:r>
              <a:rPr sz="1270" spc="14" dirty="0">
                <a:solidFill>
                  <a:srgbClr val="FFFF00"/>
                </a:solidFill>
                <a:latin typeface="Calibri"/>
                <a:cs typeface="Calibri"/>
              </a:rPr>
              <a:t>the pH</a:t>
            </a:r>
            <a:r>
              <a:rPr sz="1270" spc="86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270" spc="5" dirty="0">
                <a:solidFill>
                  <a:srgbClr val="FFFF00"/>
                </a:solidFill>
                <a:latin typeface="Calibri"/>
                <a:cs typeface="Calibri"/>
              </a:rPr>
              <a:t>carefully</a:t>
            </a:r>
            <a:endParaRPr sz="1270" dirty="0">
              <a:solidFill>
                <a:srgbClr val="FFFF00"/>
              </a:solidFill>
              <a:latin typeface="Calibri"/>
              <a:cs typeface="Calibri"/>
            </a:endParaRPr>
          </a:p>
          <a:p>
            <a:pPr marL="648947" marR="35125" lvl="1" indent="-181383">
              <a:lnSpc>
                <a:spcPct val="153200"/>
              </a:lnSpc>
              <a:spcBef>
                <a:spcPts val="9"/>
              </a:spcBef>
              <a:buFont typeface="Arial"/>
              <a:buChar char="•"/>
              <a:tabLst>
                <a:tab pos="648947" algn="l"/>
                <a:tab pos="649523" algn="l"/>
              </a:tabLst>
            </a:pPr>
            <a:r>
              <a:rPr sz="1270" spc="5" dirty="0">
                <a:solidFill>
                  <a:srgbClr val="FFFF00"/>
                </a:solidFill>
                <a:latin typeface="Calibri"/>
                <a:cs typeface="Calibri"/>
              </a:rPr>
              <a:t>ready‐to‐use fixatives </a:t>
            </a:r>
            <a:r>
              <a:rPr sz="1270" spc="9" dirty="0">
                <a:solidFill>
                  <a:srgbClr val="FFFF00"/>
                </a:solidFill>
                <a:latin typeface="Calibri"/>
                <a:cs typeface="Calibri"/>
              </a:rPr>
              <a:t>(‘Fix&amp;Perm’) </a:t>
            </a:r>
            <a:r>
              <a:rPr sz="1270" spc="5" dirty="0">
                <a:solidFill>
                  <a:srgbClr val="FFFF00"/>
                </a:solidFill>
                <a:latin typeface="Calibri"/>
                <a:cs typeface="Calibri"/>
              </a:rPr>
              <a:t>contain preservatives (avoiding polymerisation) </a:t>
            </a:r>
            <a:r>
              <a:rPr sz="1270" spc="9" dirty="0">
                <a:solidFill>
                  <a:srgbClr val="FFFF00"/>
                </a:solidFill>
                <a:latin typeface="Calibri"/>
                <a:cs typeface="Calibri"/>
              </a:rPr>
              <a:t>that </a:t>
            </a:r>
            <a:r>
              <a:rPr sz="1270" spc="5" dirty="0">
                <a:solidFill>
                  <a:srgbClr val="FFFF00"/>
                </a:solidFill>
                <a:latin typeface="Calibri"/>
                <a:cs typeface="Calibri"/>
              </a:rPr>
              <a:t>can </a:t>
            </a:r>
            <a:r>
              <a:rPr sz="1270" spc="14" dirty="0">
                <a:solidFill>
                  <a:srgbClr val="FFFF00"/>
                </a:solidFill>
                <a:latin typeface="Calibri"/>
                <a:cs typeface="Calibri"/>
              </a:rPr>
              <a:t>induce  </a:t>
            </a:r>
            <a:r>
              <a:rPr sz="1270" dirty="0">
                <a:solidFill>
                  <a:srgbClr val="FFFF00"/>
                </a:solidFill>
                <a:latin typeface="Calibri"/>
                <a:cs typeface="Calibri"/>
              </a:rPr>
              <a:t>artefatcs; </a:t>
            </a:r>
            <a:r>
              <a:rPr sz="1270" spc="9" dirty="0">
                <a:solidFill>
                  <a:srgbClr val="FFFF00"/>
                </a:solidFill>
                <a:latin typeface="Calibri"/>
                <a:cs typeface="Calibri"/>
              </a:rPr>
              <a:t>work </a:t>
            </a:r>
            <a:r>
              <a:rPr sz="1270" dirty="0">
                <a:solidFill>
                  <a:srgbClr val="FFFF00"/>
                </a:solidFill>
                <a:latin typeface="Calibri"/>
                <a:cs typeface="Calibri"/>
              </a:rPr>
              <a:t>for </a:t>
            </a:r>
            <a:r>
              <a:rPr sz="1270" spc="14" dirty="0">
                <a:solidFill>
                  <a:srgbClr val="FFFF00"/>
                </a:solidFill>
                <a:latin typeface="Calibri"/>
                <a:cs typeface="Calibri"/>
              </a:rPr>
              <a:t>some </a:t>
            </a:r>
            <a:r>
              <a:rPr sz="1270" spc="9" dirty="0">
                <a:solidFill>
                  <a:srgbClr val="FFFF00"/>
                </a:solidFill>
                <a:latin typeface="Calibri"/>
                <a:cs typeface="Calibri"/>
              </a:rPr>
              <a:t>samples </a:t>
            </a:r>
            <a:r>
              <a:rPr sz="1270" spc="14" dirty="0">
                <a:solidFill>
                  <a:srgbClr val="FFFF00"/>
                </a:solidFill>
                <a:latin typeface="Calibri"/>
                <a:cs typeface="Calibri"/>
              </a:rPr>
              <a:t>but not</a:t>
            </a:r>
            <a:r>
              <a:rPr sz="1270" spc="68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270" spc="14" dirty="0">
                <a:solidFill>
                  <a:srgbClr val="FFFF00"/>
                </a:solidFill>
                <a:latin typeface="Calibri"/>
                <a:cs typeface="Calibri"/>
              </a:rPr>
              <a:t>other</a:t>
            </a:r>
            <a:endParaRPr sz="1270" dirty="0">
              <a:solidFill>
                <a:srgbClr val="FFFF00"/>
              </a:solidFill>
              <a:latin typeface="Calibri"/>
              <a:cs typeface="Calibri"/>
            </a:endParaRPr>
          </a:p>
          <a:p>
            <a:pPr marL="192323" indent="-181383">
              <a:lnSpc>
                <a:spcPct val="100000"/>
              </a:lnSpc>
              <a:spcBef>
                <a:spcPts val="807"/>
              </a:spcBef>
              <a:buFont typeface="Arial"/>
              <a:buChar char="•"/>
              <a:tabLst>
                <a:tab pos="192323" algn="l"/>
                <a:tab pos="192899" algn="l"/>
              </a:tabLst>
            </a:pPr>
            <a:r>
              <a:rPr sz="1270" b="1" spc="5" dirty="0">
                <a:solidFill>
                  <a:srgbClr val="FFFF00"/>
                </a:solidFill>
                <a:latin typeface="Calibri"/>
                <a:cs typeface="Calibri"/>
              </a:rPr>
              <a:t>Controls:</a:t>
            </a:r>
            <a:endParaRPr sz="1270" dirty="0">
              <a:solidFill>
                <a:srgbClr val="FFFF00"/>
              </a:solidFill>
              <a:latin typeface="Calibri"/>
              <a:cs typeface="Calibri"/>
            </a:endParaRPr>
          </a:p>
          <a:p>
            <a:pPr marL="648947" lvl="1" indent="-181383">
              <a:lnSpc>
                <a:spcPct val="100000"/>
              </a:lnSpc>
              <a:spcBef>
                <a:spcPts val="816"/>
              </a:spcBef>
              <a:buFont typeface="Arial"/>
              <a:buChar char="•"/>
              <a:tabLst>
                <a:tab pos="648947" algn="l"/>
                <a:tab pos="649523" algn="l"/>
              </a:tabLst>
            </a:pPr>
            <a:r>
              <a:rPr sz="1270" spc="9" dirty="0">
                <a:solidFill>
                  <a:srgbClr val="FFFF00"/>
                </a:solidFill>
                <a:latin typeface="Calibri"/>
                <a:cs typeface="Calibri"/>
              </a:rPr>
              <a:t>comparison </a:t>
            </a:r>
            <a:r>
              <a:rPr sz="1270" spc="5" dirty="0">
                <a:solidFill>
                  <a:srgbClr val="FFFF00"/>
                </a:solidFill>
                <a:latin typeface="Calibri"/>
                <a:cs typeface="Calibri"/>
              </a:rPr>
              <a:t>live (fluorescent protein) </a:t>
            </a:r>
            <a:r>
              <a:rPr sz="1270" spc="9" dirty="0">
                <a:solidFill>
                  <a:srgbClr val="FFFF00"/>
                </a:solidFill>
                <a:latin typeface="Calibri"/>
                <a:cs typeface="Calibri"/>
              </a:rPr>
              <a:t>/ </a:t>
            </a:r>
            <a:r>
              <a:rPr sz="1270" spc="5" dirty="0">
                <a:solidFill>
                  <a:srgbClr val="FFFF00"/>
                </a:solidFill>
                <a:latin typeface="Calibri"/>
                <a:cs typeface="Calibri"/>
              </a:rPr>
              <a:t>fixed </a:t>
            </a:r>
            <a:r>
              <a:rPr sz="1270" spc="9" dirty="0">
                <a:solidFill>
                  <a:srgbClr val="FFFF00"/>
                </a:solidFill>
                <a:latin typeface="Calibri"/>
                <a:cs typeface="Calibri"/>
              </a:rPr>
              <a:t>(antibody</a:t>
            </a:r>
            <a:r>
              <a:rPr sz="1270" spc="113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270" spc="5" dirty="0">
                <a:solidFill>
                  <a:srgbClr val="FFFF00"/>
                </a:solidFill>
                <a:latin typeface="Calibri"/>
                <a:cs typeface="Calibri"/>
              </a:rPr>
              <a:t>staining)</a:t>
            </a:r>
            <a:endParaRPr sz="1270" dirty="0">
              <a:solidFill>
                <a:srgbClr val="FFFF00"/>
              </a:solidFill>
              <a:latin typeface="Calibri"/>
              <a:cs typeface="Calibri"/>
            </a:endParaRPr>
          </a:p>
          <a:p>
            <a:pPr marL="648947">
              <a:lnSpc>
                <a:spcPct val="100000"/>
              </a:lnSpc>
              <a:spcBef>
                <a:spcPts val="680"/>
              </a:spcBef>
            </a:pPr>
            <a:r>
              <a:rPr sz="1134" i="1" spc="-136" dirty="0">
                <a:solidFill>
                  <a:srgbClr val="FFFF00"/>
                </a:solidFill>
                <a:latin typeface="Wingdings"/>
                <a:cs typeface="Wingdings"/>
              </a:rPr>
              <a:t></a:t>
            </a:r>
            <a:r>
              <a:rPr sz="1134" i="1" spc="-136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088" i="1" spc="5" dirty="0">
                <a:solidFill>
                  <a:srgbClr val="FFFF00"/>
                </a:solidFill>
                <a:latin typeface="Calibri"/>
                <a:cs typeface="Calibri"/>
              </a:rPr>
              <a:t>caution: </a:t>
            </a:r>
            <a:r>
              <a:rPr sz="1088" i="1" dirty="0">
                <a:solidFill>
                  <a:srgbClr val="FFFF00"/>
                </a:solidFill>
                <a:latin typeface="Calibri"/>
                <a:cs typeface="Calibri"/>
              </a:rPr>
              <a:t>fluorescent proteins </a:t>
            </a:r>
            <a:r>
              <a:rPr sz="1088" i="1" spc="5" dirty="0">
                <a:solidFill>
                  <a:srgbClr val="FFFF00"/>
                </a:solidFill>
                <a:latin typeface="Calibri"/>
                <a:cs typeface="Calibri"/>
              </a:rPr>
              <a:t>tend to </a:t>
            </a:r>
            <a:r>
              <a:rPr sz="1088" i="1" dirty="0">
                <a:solidFill>
                  <a:srgbClr val="FFFF00"/>
                </a:solidFill>
                <a:latin typeface="Calibri"/>
                <a:cs typeface="Calibri"/>
              </a:rPr>
              <a:t>dimerise / oligomerise and </a:t>
            </a:r>
            <a:r>
              <a:rPr sz="1088" i="1" spc="5" dirty="0">
                <a:solidFill>
                  <a:srgbClr val="FFFF00"/>
                </a:solidFill>
                <a:latin typeface="Calibri"/>
                <a:cs typeface="Calibri"/>
              </a:rPr>
              <a:t>can </a:t>
            </a:r>
            <a:r>
              <a:rPr sz="1088" i="1" dirty="0">
                <a:solidFill>
                  <a:srgbClr val="FFFF00"/>
                </a:solidFill>
                <a:latin typeface="Calibri"/>
                <a:cs typeface="Calibri"/>
              </a:rPr>
              <a:t>interfere </a:t>
            </a:r>
            <a:r>
              <a:rPr sz="1088" i="1" spc="5" dirty="0">
                <a:solidFill>
                  <a:srgbClr val="FFFF00"/>
                </a:solidFill>
                <a:latin typeface="Calibri"/>
                <a:cs typeface="Calibri"/>
              </a:rPr>
              <a:t>with </a:t>
            </a:r>
            <a:r>
              <a:rPr sz="1088" i="1" dirty="0">
                <a:solidFill>
                  <a:srgbClr val="FFFF00"/>
                </a:solidFill>
                <a:latin typeface="Calibri"/>
                <a:cs typeface="Calibri"/>
              </a:rPr>
              <a:t>protein </a:t>
            </a:r>
            <a:r>
              <a:rPr sz="1088" i="1" spc="5" dirty="0">
                <a:solidFill>
                  <a:srgbClr val="FFFF00"/>
                </a:solidFill>
                <a:latin typeface="Calibri"/>
                <a:cs typeface="Calibri"/>
              </a:rPr>
              <a:t>functions </a:t>
            </a:r>
            <a:r>
              <a:rPr sz="1088" i="1" dirty="0">
                <a:solidFill>
                  <a:srgbClr val="FFFF00"/>
                </a:solidFill>
                <a:latin typeface="Calibri"/>
                <a:cs typeface="Calibri"/>
              </a:rPr>
              <a:t>/</a:t>
            </a:r>
            <a:r>
              <a:rPr sz="1088" i="1" spc="-59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088" i="1" spc="-5" dirty="0">
                <a:solidFill>
                  <a:srgbClr val="FFFF00"/>
                </a:solidFill>
                <a:latin typeface="Calibri"/>
                <a:cs typeface="Calibri"/>
              </a:rPr>
              <a:t>interactions</a:t>
            </a:r>
            <a:endParaRPr sz="1088" dirty="0">
              <a:solidFill>
                <a:srgbClr val="FFFF00"/>
              </a:solidFill>
              <a:latin typeface="Calibri"/>
              <a:cs typeface="Calibri"/>
            </a:endParaRPr>
          </a:p>
          <a:p>
            <a:pPr marL="648947" lvl="1" indent="-181383">
              <a:lnSpc>
                <a:spcPct val="100000"/>
              </a:lnSpc>
              <a:spcBef>
                <a:spcPts val="753"/>
              </a:spcBef>
              <a:buFont typeface="Arial"/>
              <a:buChar char="•"/>
              <a:tabLst>
                <a:tab pos="648947" algn="l"/>
                <a:tab pos="649523" algn="l"/>
              </a:tabLst>
            </a:pPr>
            <a:r>
              <a:rPr sz="1270" spc="9" dirty="0">
                <a:solidFill>
                  <a:srgbClr val="FFFF00"/>
                </a:solidFill>
                <a:latin typeface="Calibri"/>
                <a:cs typeface="Calibri"/>
              </a:rPr>
              <a:t>comparison </a:t>
            </a:r>
            <a:r>
              <a:rPr sz="1270" spc="5" dirty="0">
                <a:solidFill>
                  <a:srgbClr val="FFFF00"/>
                </a:solidFill>
                <a:latin typeface="Calibri"/>
                <a:cs typeface="Calibri"/>
              </a:rPr>
              <a:t>various fixation </a:t>
            </a:r>
            <a:r>
              <a:rPr sz="1270" spc="9" dirty="0">
                <a:solidFill>
                  <a:srgbClr val="FFFF00"/>
                </a:solidFill>
                <a:latin typeface="Calibri"/>
                <a:cs typeface="Calibri"/>
              </a:rPr>
              <a:t>/ </a:t>
            </a:r>
            <a:r>
              <a:rPr sz="1270" spc="5" dirty="0">
                <a:solidFill>
                  <a:srgbClr val="FFFF00"/>
                </a:solidFill>
                <a:latin typeface="Calibri"/>
                <a:cs typeface="Calibri"/>
              </a:rPr>
              <a:t>permeabilisation chemicals, protocols </a:t>
            </a:r>
            <a:r>
              <a:rPr sz="1270" spc="9" dirty="0">
                <a:solidFill>
                  <a:srgbClr val="FFFF00"/>
                </a:solidFill>
                <a:latin typeface="Calibri"/>
                <a:cs typeface="Calibri"/>
              </a:rPr>
              <a:t>and</a:t>
            </a:r>
            <a:r>
              <a:rPr sz="1270" spc="154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270" spc="9" dirty="0">
                <a:solidFill>
                  <a:srgbClr val="FFFF00"/>
                </a:solidFill>
                <a:latin typeface="Calibri"/>
                <a:cs typeface="Calibri"/>
              </a:rPr>
              <a:t>conditions</a:t>
            </a:r>
            <a:endParaRPr sz="1270" dirty="0">
              <a:solidFill>
                <a:srgbClr val="FFFF00"/>
              </a:solidFill>
              <a:latin typeface="Calibri"/>
              <a:cs typeface="Calibri"/>
            </a:endParaRPr>
          </a:p>
          <a:p>
            <a:pPr marL="648947" lvl="1" indent="-181383">
              <a:lnSpc>
                <a:spcPct val="100000"/>
              </a:lnSpc>
              <a:spcBef>
                <a:spcPts val="816"/>
              </a:spcBef>
              <a:buFont typeface="Arial"/>
              <a:buChar char="•"/>
              <a:tabLst>
                <a:tab pos="648947" algn="l"/>
                <a:tab pos="649523" algn="l"/>
              </a:tabLst>
            </a:pPr>
            <a:r>
              <a:rPr sz="1270" spc="9" dirty="0">
                <a:solidFill>
                  <a:srgbClr val="FFFF00"/>
                </a:solidFill>
                <a:latin typeface="Calibri"/>
                <a:cs typeface="Calibri"/>
              </a:rPr>
              <a:t>comparison </a:t>
            </a:r>
            <a:r>
              <a:rPr sz="1270" spc="5" dirty="0">
                <a:solidFill>
                  <a:srgbClr val="FFFF00"/>
                </a:solidFill>
                <a:latin typeface="Calibri"/>
                <a:cs typeface="Calibri"/>
              </a:rPr>
              <a:t>various </a:t>
            </a:r>
            <a:r>
              <a:rPr sz="1270" spc="9" dirty="0">
                <a:solidFill>
                  <a:srgbClr val="FFFF00"/>
                </a:solidFill>
                <a:latin typeface="Calibri"/>
                <a:cs typeface="Calibri"/>
              </a:rPr>
              <a:t>cell</a:t>
            </a:r>
            <a:r>
              <a:rPr sz="1270" spc="27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270" spc="9" dirty="0">
                <a:solidFill>
                  <a:srgbClr val="FFFF00"/>
                </a:solidFill>
                <a:latin typeface="Calibri"/>
                <a:cs typeface="Calibri"/>
              </a:rPr>
              <a:t>types</a:t>
            </a:r>
            <a:endParaRPr sz="1270" dirty="0">
              <a:solidFill>
                <a:srgbClr val="FFFF00"/>
              </a:solidFill>
              <a:latin typeface="Calibri"/>
              <a:cs typeface="Calibri"/>
            </a:endParaRPr>
          </a:p>
          <a:p>
            <a:pPr marL="648947" marR="4607" lvl="1" indent="-181383">
              <a:lnSpc>
                <a:spcPct val="153200"/>
              </a:lnSpc>
              <a:spcBef>
                <a:spcPts val="5"/>
              </a:spcBef>
              <a:buFont typeface="Arial"/>
              <a:buChar char="•"/>
              <a:tabLst>
                <a:tab pos="648947" algn="l"/>
                <a:tab pos="649523" algn="l"/>
              </a:tabLst>
            </a:pPr>
            <a:r>
              <a:rPr sz="1270" spc="5" dirty="0">
                <a:solidFill>
                  <a:srgbClr val="FFFF00"/>
                </a:solidFill>
                <a:latin typeface="Calibri"/>
                <a:cs typeface="Calibri"/>
              </a:rPr>
              <a:t>positive </a:t>
            </a:r>
            <a:r>
              <a:rPr sz="1270" dirty="0">
                <a:solidFill>
                  <a:srgbClr val="FFFF00"/>
                </a:solidFill>
                <a:latin typeface="Calibri"/>
                <a:cs typeface="Calibri"/>
              </a:rPr>
              <a:t>control: </a:t>
            </a:r>
            <a:r>
              <a:rPr sz="1270" spc="14" dirty="0">
                <a:solidFill>
                  <a:srgbClr val="FFFF00"/>
                </a:solidFill>
                <a:latin typeface="Calibri"/>
                <a:cs typeface="Calibri"/>
              </a:rPr>
              <a:t>known </a:t>
            </a:r>
            <a:r>
              <a:rPr sz="1270" spc="5" dirty="0">
                <a:solidFill>
                  <a:srgbClr val="FFFF00"/>
                </a:solidFill>
                <a:latin typeface="Calibri"/>
                <a:cs typeface="Calibri"/>
              </a:rPr>
              <a:t>physiological </a:t>
            </a:r>
            <a:r>
              <a:rPr sz="1270" dirty="0">
                <a:solidFill>
                  <a:srgbClr val="FFFF00"/>
                </a:solidFill>
                <a:latin typeface="Calibri"/>
                <a:cs typeface="Calibri"/>
              </a:rPr>
              <a:t>effect </a:t>
            </a:r>
            <a:r>
              <a:rPr sz="1270" spc="9" dirty="0">
                <a:solidFill>
                  <a:srgbClr val="FFFF00"/>
                </a:solidFill>
                <a:latin typeface="Calibri"/>
                <a:cs typeface="Calibri"/>
              </a:rPr>
              <a:t>(change in </a:t>
            </a:r>
            <a:r>
              <a:rPr sz="1270" spc="5" dirty="0">
                <a:solidFill>
                  <a:srgbClr val="FFFF00"/>
                </a:solidFill>
                <a:latin typeface="Calibri"/>
                <a:cs typeface="Calibri"/>
              </a:rPr>
              <a:t>expression </a:t>
            </a:r>
            <a:r>
              <a:rPr sz="1270" spc="9" dirty="0">
                <a:solidFill>
                  <a:srgbClr val="FFFF00"/>
                </a:solidFill>
                <a:latin typeface="Calibri"/>
                <a:cs typeface="Calibri"/>
              </a:rPr>
              <a:t>and / or </a:t>
            </a:r>
            <a:r>
              <a:rPr sz="1270" spc="5" dirty="0">
                <a:solidFill>
                  <a:srgbClr val="FFFF00"/>
                </a:solidFill>
                <a:latin typeface="Calibri"/>
                <a:cs typeface="Calibri"/>
              </a:rPr>
              <a:t>localisation </a:t>
            </a:r>
            <a:r>
              <a:rPr sz="1270" spc="9" dirty="0">
                <a:solidFill>
                  <a:srgbClr val="FFFF00"/>
                </a:solidFill>
                <a:latin typeface="Calibri"/>
                <a:cs typeface="Calibri"/>
              </a:rPr>
              <a:t>of </a:t>
            </a:r>
            <a:r>
              <a:rPr sz="1270" spc="5" dirty="0">
                <a:solidFill>
                  <a:srgbClr val="FFFF00"/>
                </a:solidFill>
                <a:latin typeface="Calibri"/>
                <a:cs typeface="Calibri"/>
              </a:rPr>
              <a:t>protein of  </a:t>
            </a:r>
            <a:r>
              <a:rPr sz="1270" dirty="0">
                <a:solidFill>
                  <a:srgbClr val="FFFF00"/>
                </a:solidFill>
                <a:latin typeface="Calibri"/>
                <a:cs typeface="Calibri"/>
              </a:rPr>
              <a:t>interest)</a:t>
            </a:r>
          </a:p>
          <a:p>
            <a:pPr marL="192323" indent="-181383">
              <a:lnSpc>
                <a:spcPct val="100000"/>
              </a:lnSpc>
              <a:spcBef>
                <a:spcPts val="816"/>
              </a:spcBef>
              <a:buFont typeface="Arial"/>
              <a:buChar char="•"/>
              <a:tabLst>
                <a:tab pos="192323" algn="l"/>
                <a:tab pos="192899" algn="l"/>
              </a:tabLst>
            </a:pPr>
            <a:r>
              <a:rPr sz="1270" b="1" spc="9" dirty="0">
                <a:solidFill>
                  <a:srgbClr val="FFFF00"/>
                </a:solidFill>
                <a:latin typeface="Calibri"/>
                <a:cs typeface="Calibri"/>
              </a:rPr>
              <a:t>Observation:</a:t>
            </a:r>
            <a:endParaRPr sz="1270" dirty="0">
              <a:solidFill>
                <a:srgbClr val="FFFF00"/>
              </a:solidFill>
              <a:latin typeface="Calibri"/>
              <a:cs typeface="Calibri"/>
            </a:endParaRPr>
          </a:p>
          <a:p>
            <a:pPr marL="648947" lvl="1" indent="-181383">
              <a:lnSpc>
                <a:spcPct val="100000"/>
              </a:lnSpc>
              <a:spcBef>
                <a:spcPts val="816"/>
              </a:spcBef>
              <a:buFont typeface="Arial"/>
              <a:buChar char="•"/>
              <a:tabLst>
                <a:tab pos="648947" algn="l"/>
                <a:tab pos="649523" algn="l"/>
              </a:tabLst>
            </a:pPr>
            <a:r>
              <a:rPr sz="1270" spc="9" dirty="0">
                <a:solidFill>
                  <a:srgbClr val="FFFF00"/>
                </a:solidFill>
                <a:latin typeface="Calibri"/>
                <a:cs typeface="Calibri"/>
              </a:rPr>
              <a:t>optimise cell viability </a:t>
            </a:r>
            <a:r>
              <a:rPr sz="1270" dirty="0">
                <a:solidFill>
                  <a:srgbClr val="FFFF00"/>
                </a:solidFill>
                <a:latin typeface="Calibri"/>
                <a:cs typeface="Calibri"/>
              </a:rPr>
              <a:t>before</a:t>
            </a:r>
            <a:r>
              <a:rPr sz="1270" spc="32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270" spc="5" dirty="0">
                <a:solidFill>
                  <a:srgbClr val="FFFF00"/>
                </a:solidFill>
                <a:latin typeface="Calibri"/>
                <a:cs typeface="Calibri"/>
              </a:rPr>
              <a:t>fixation</a:t>
            </a:r>
            <a:endParaRPr sz="1270" dirty="0">
              <a:solidFill>
                <a:srgbClr val="FFFF00"/>
              </a:solidFill>
              <a:latin typeface="Calibri"/>
              <a:cs typeface="Calibri"/>
            </a:endParaRPr>
          </a:p>
          <a:p>
            <a:pPr marL="648947" lvl="1" indent="-181383">
              <a:lnSpc>
                <a:spcPct val="100000"/>
              </a:lnSpc>
              <a:spcBef>
                <a:spcPts val="811"/>
              </a:spcBef>
              <a:buFont typeface="Arial"/>
              <a:buChar char="•"/>
              <a:tabLst>
                <a:tab pos="648947" algn="l"/>
                <a:tab pos="649523" algn="l"/>
              </a:tabLst>
            </a:pPr>
            <a:r>
              <a:rPr sz="1270" spc="9" dirty="0">
                <a:solidFill>
                  <a:srgbClr val="FFFF00"/>
                </a:solidFill>
                <a:latin typeface="Calibri"/>
                <a:cs typeface="Calibri"/>
              </a:rPr>
              <a:t>observe samples throughout </a:t>
            </a:r>
            <a:r>
              <a:rPr sz="1270" spc="5" dirty="0">
                <a:solidFill>
                  <a:srgbClr val="FFFF00"/>
                </a:solidFill>
                <a:latin typeface="Calibri"/>
                <a:cs typeface="Calibri"/>
              </a:rPr>
              <a:t>fixation </a:t>
            </a:r>
            <a:r>
              <a:rPr sz="1270" spc="9" dirty="0">
                <a:solidFill>
                  <a:srgbClr val="FFFF00"/>
                </a:solidFill>
                <a:latin typeface="Calibri"/>
                <a:cs typeface="Calibri"/>
              </a:rPr>
              <a:t>/ </a:t>
            </a:r>
            <a:r>
              <a:rPr sz="1270" spc="5" dirty="0" err="1">
                <a:solidFill>
                  <a:srgbClr val="FFFF00"/>
                </a:solidFill>
                <a:latin typeface="Calibri"/>
                <a:cs typeface="Calibri"/>
              </a:rPr>
              <a:t>permeabilisation</a:t>
            </a:r>
            <a:r>
              <a:rPr sz="1270" spc="77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270" spc="9" dirty="0">
                <a:solidFill>
                  <a:srgbClr val="FFFF00"/>
                </a:solidFill>
                <a:latin typeface="Calibri"/>
                <a:cs typeface="Calibri"/>
              </a:rPr>
              <a:t>process</a:t>
            </a:r>
            <a:endParaRPr sz="127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989618" y="6086172"/>
            <a:ext cx="7639962" cy="368524"/>
          </a:xfrm>
          <a:custGeom>
            <a:avLst/>
            <a:gdLst/>
            <a:ahLst/>
            <a:cxnLst/>
            <a:rect l="l" t="t" r="r" b="b"/>
            <a:pathLst>
              <a:path w="8425180" h="406400">
                <a:moveTo>
                  <a:pt x="14478" y="392430"/>
                </a:moveTo>
                <a:lnTo>
                  <a:pt x="14477" y="0"/>
                </a:lnTo>
                <a:lnTo>
                  <a:pt x="0" y="0"/>
                </a:lnTo>
                <a:lnTo>
                  <a:pt x="0" y="403098"/>
                </a:lnTo>
                <a:lnTo>
                  <a:pt x="3810" y="406146"/>
                </a:lnTo>
                <a:lnTo>
                  <a:pt x="7620" y="406146"/>
                </a:lnTo>
                <a:lnTo>
                  <a:pt x="7620" y="392430"/>
                </a:lnTo>
                <a:lnTo>
                  <a:pt x="14478" y="392430"/>
                </a:lnTo>
                <a:close/>
              </a:path>
              <a:path w="8425180" h="406400">
                <a:moveTo>
                  <a:pt x="8417814" y="392430"/>
                </a:moveTo>
                <a:lnTo>
                  <a:pt x="7620" y="392430"/>
                </a:lnTo>
                <a:lnTo>
                  <a:pt x="14478" y="399288"/>
                </a:lnTo>
                <a:lnTo>
                  <a:pt x="14477" y="406146"/>
                </a:lnTo>
                <a:lnTo>
                  <a:pt x="8410194" y="406146"/>
                </a:lnTo>
                <a:lnTo>
                  <a:pt x="8410194" y="399288"/>
                </a:lnTo>
                <a:lnTo>
                  <a:pt x="8417814" y="392430"/>
                </a:lnTo>
                <a:close/>
              </a:path>
              <a:path w="8425180" h="406400">
                <a:moveTo>
                  <a:pt x="14477" y="406146"/>
                </a:moveTo>
                <a:lnTo>
                  <a:pt x="14478" y="399288"/>
                </a:lnTo>
                <a:lnTo>
                  <a:pt x="7620" y="392430"/>
                </a:lnTo>
                <a:lnTo>
                  <a:pt x="7620" y="406146"/>
                </a:lnTo>
                <a:lnTo>
                  <a:pt x="14477" y="406146"/>
                </a:lnTo>
                <a:close/>
              </a:path>
              <a:path w="8425180" h="406400">
                <a:moveTo>
                  <a:pt x="8424672" y="403098"/>
                </a:moveTo>
                <a:lnTo>
                  <a:pt x="8424672" y="0"/>
                </a:lnTo>
                <a:lnTo>
                  <a:pt x="8410194" y="0"/>
                </a:lnTo>
                <a:lnTo>
                  <a:pt x="8410194" y="392430"/>
                </a:lnTo>
                <a:lnTo>
                  <a:pt x="8417814" y="392430"/>
                </a:lnTo>
                <a:lnTo>
                  <a:pt x="8417814" y="406146"/>
                </a:lnTo>
                <a:lnTo>
                  <a:pt x="8421624" y="406146"/>
                </a:lnTo>
                <a:lnTo>
                  <a:pt x="8424672" y="403098"/>
                </a:lnTo>
                <a:close/>
              </a:path>
              <a:path w="8425180" h="406400">
                <a:moveTo>
                  <a:pt x="8417814" y="406146"/>
                </a:moveTo>
                <a:lnTo>
                  <a:pt x="8417814" y="392430"/>
                </a:lnTo>
                <a:lnTo>
                  <a:pt x="8410194" y="399288"/>
                </a:lnTo>
                <a:lnTo>
                  <a:pt x="8410194" y="406146"/>
                </a:lnTo>
                <a:lnTo>
                  <a:pt x="8417814" y="4061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001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7581" y="0"/>
            <a:ext cx="6910" cy="4031"/>
          </a:xfrm>
          <a:custGeom>
            <a:avLst/>
            <a:gdLst/>
            <a:ahLst/>
            <a:cxnLst/>
            <a:rect l="l" t="t" r="r" b="b"/>
            <a:pathLst>
              <a:path w="7620" h="4445">
                <a:moveTo>
                  <a:pt x="0" y="0"/>
                </a:moveTo>
                <a:lnTo>
                  <a:pt x="0" y="4318"/>
                </a:lnTo>
                <a:lnTo>
                  <a:pt x="7620" y="4318"/>
                </a:lnTo>
                <a:lnTo>
                  <a:pt x="762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27581" y="3916"/>
            <a:ext cx="6910" cy="3455"/>
          </a:xfrm>
          <a:custGeom>
            <a:avLst/>
            <a:gdLst/>
            <a:ahLst/>
            <a:cxnLst/>
            <a:rect l="l" t="t" r="r" b="b"/>
            <a:pathLst>
              <a:path w="7620" h="3810">
                <a:moveTo>
                  <a:pt x="0" y="0"/>
                </a:moveTo>
                <a:lnTo>
                  <a:pt x="0" y="3302"/>
                </a:lnTo>
                <a:lnTo>
                  <a:pt x="7620" y="3302"/>
                </a:lnTo>
                <a:lnTo>
                  <a:pt x="762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34491" y="3455"/>
            <a:ext cx="9124422" cy="0"/>
          </a:xfrm>
          <a:custGeom>
            <a:avLst/>
            <a:gdLst/>
            <a:ahLst/>
            <a:cxnLst/>
            <a:rect l="l" t="t" r="r" b="b"/>
            <a:pathLst>
              <a:path w="10062210">
                <a:moveTo>
                  <a:pt x="0" y="0"/>
                </a:moveTo>
                <a:lnTo>
                  <a:pt x="10062210" y="0"/>
                </a:lnTo>
              </a:path>
            </a:pathLst>
          </a:custGeom>
          <a:ln w="76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31497" y="6910"/>
            <a:ext cx="0" cy="752019"/>
          </a:xfrm>
          <a:custGeom>
            <a:avLst/>
            <a:gdLst/>
            <a:ahLst/>
            <a:cxnLst/>
            <a:rect l="l" t="t" r="r" b="b"/>
            <a:pathLst>
              <a:path h="829310">
                <a:moveTo>
                  <a:pt x="0" y="0"/>
                </a:moveTo>
                <a:lnTo>
                  <a:pt x="0" y="829055"/>
                </a:lnTo>
              </a:path>
            </a:pathLst>
          </a:custGeom>
          <a:ln w="76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27581" y="758698"/>
            <a:ext cx="2303" cy="1152"/>
          </a:xfrm>
          <a:custGeom>
            <a:avLst/>
            <a:gdLst/>
            <a:ahLst/>
            <a:cxnLst/>
            <a:rect l="l" t="t" r="r" b="b"/>
            <a:pathLst>
              <a:path w="2539" h="1269">
                <a:moveTo>
                  <a:pt x="0" y="0"/>
                </a:moveTo>
                <a:lnTo>
                  <a:pt x="0" y="685"/>
                </a:lnTo>
                <a:lnTo>
                  <a:pt x="2540" y="685"/>
                </a:lnTo>
                <a:lnTo>
                  <a:pt x="254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29884" y="759735"/>
            <a:ext cx="9132484" cy="0"/>
          </a:xfrm>
          <a:custGeom>
            <a:avLst/>
            <a:gdLst/>
            <a:ahLst/>
            <a:cxnLst/>
            <a:rect l="l" t="t" r="r" b="b"/>
            <a:pathLst>
              <a:path w="10071100">
                <a:moveTo>
                  <a:pt x="0" y="0"/>
                </a:moveTo>
                <a:lnTo>
                  <a:pt x="100711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662368" y="758698"/>
            <a:ext cx="2303" cy="1727"/>
          </a:xfrm>
          <a:custGeom>
            <a:avLst/>
            <a:gdLst/>
            <a:ahLst/>
            <a:cxnLst/>
            <a:rect l="l" t="t" r="r" b="b"/>
            <a:pathLst>
              <a:path w="2540" h="1905">
                <a:moveTo>
                  <a:pt x="0" y="0"/>
                </a:moveTo>
                <a:lnTo>
                  <a:pt x="0" y="1523"/>
                </a:lnTo>
                <a:lnTo>
                  <a:pt x="2540" y="1523"/>
                </a:lnTo>
                <a:lnTo>
                  <a:pt x="254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28042" y="758698"/>
            <a:ext cx="2303" cy="2303"/>
          </a:xfrm>
          <a:custGeom>
            <a:avLst/>
            <a:gdLst/>
            <a:ahLst/>
            <a:cxnLst/>
            <a:rect l="l" t="t" r="r" b="b"/>
            <a:pathLst>
              <a:path w="2539" h="2540">
                <a:moveTo>
                  <a:pt x="2539" y="2285"/>
                </a:moveTo>
                <a:lnTo>
                  <a:pt x="0" y="0"/>
                </a:lnTo>
                <a:lnTo>
                  <a:pt x="0" y="2285"/>
                </a:lnTo>
                <a:lnTo>
                  <a:pt x="2539" y="228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658683" y="0"/>
            <a:ext cx="5758" cy="6334"/>
          </a:xfrm>
          <a:custGeom>
            <a:avLst/>
            <a:gdLst/>
            <a:ahLst/>
            <a:cxnLst/>
            <a:rect l="l" t="t" r="r" b="b"/>
            <a:pathLst>
              <a:path w="6350" h="6985">
                <a:moveTo>
                  <a:pt x="6095" y="6773"/>
                </a:moveTo>
                <a:lnTo>
                  <a:pt x="6095" y="0"/>
                </a:lnTo>
                <a:lnTo>
                  <a:pt x="0" y="0"/>
                </a:lnTo>
                <a:lnTo>
                  <a:pt x="6095" y="67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661677" y="3455"/>
            <a:ext cx="0" cy="755473"/>
          </a:xfrm>
          <a:custGeom>
            <a:avLst/>
            <a:gdLst/>
            <a:ahLst/>
            <a:cxnLst/>
            <a:rect l="l" t="t" r="r" b="b"/>
            <a:pathLst>
              <a:path h="833119">
                <a:moveTo>
                  <a:pt x="0" y="0"/>
                </a:moveTo>
                <a:lnTo>
                  <a:pt x="0" y="832865"/>
                </a:lnTo>
              </a:path>
            </a:pathLst>
          </a:custGeom>
          <a:ln w="66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662830" y="759390"/>
            <a:ext cx="1727" cy="1727"/>
          </a:xfrm>
          <a:custGeom>
            <a:avLst/>
            <a:gdLst/>
            <a:ahLst/>
            <a:cxnLst/>
            <a:rect l="l" t="t" r="r" b="b"/>
            <a:pathLst>
              <a:path w="1904" h="1905">
                <a:moveTo>
                  <a:pt x="1523" y="1523"/>
                </a:moveTo>
                <a:lnTo>
                  <a:pt x="1523" y="0"/>
                </a:lnTo>
                <a:lnTo>
                  <a:pt x="0" y="1523"/>
                </a:lnTo>
                <a:lnTo>
                  <a:pt x="1523" y="15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34952" y="218581"/>
            <a:ext cx="9123846" cy="297698"/>
          </a:xfrm>
          <a:prstGeom prst="rect">
            <a:avLst/>
          </a:prstGeom>
        </p:spPr>
        <p:txBody>
          <a:bodyPr vert="horz" wrap="square" lIns="0" tIns="15547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2"/>
              </a:spcBef>
            </a:pPr>
            <a:r>
              <a:rPr lang="en-US" sz="1768" b="1" dirty="0" err="1">
                <a:solidFill>
                  <a:srgbClr val="FFFF00"/>
                </a:solidFill>
                <a:latin typeface="Calibri"/>
                <a:cs typeface="Calibri"/>
              </a:rPr>
              <a:t>Controllo</a:t>
            </a:r>
            <a:r>
              <a:rPr lang="en-US" sz="1768" b="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lang="en-US" sz="1768" b="1" dirty="0" err="1">
                <a:solidFill>
                  <a:srgbClr val="FFFF00"/>
                </a:solidFill>
                <a:latin typeface="Calibri"/>
                <a:cs typeface="Calibri"/>
              </a:rPr>
              <a:t>positivo</a:t>
            </a:r>
            <a:r>
              <a:rPr lang="en-US" sz="1768" b="1" dirty="0">
                <a:solidFill>
                  <a:srgbClr val="FFFF00"/>
                </a:solidFill>
                <a:latin typeface="Calibri"/>
                <a:cs typeface="Calibri"/>
              </a:rPr>
              <a:t>: </a:t>
            </a:r>
            <a:r>
              <a:rPr lang="en-US" sz="1768" b="1" dirty="0" err="1">
                <a:solidFill>
                  <a:srgbClr val="FFFF00"/>
                </a:solidFill>
                <a:latin typeface="Calibri"/>
                <a:cs typeface="Calibri"/>
              </a:rPr>
              <a:t>effetto</a:t>
            </a:r>
            <a:r>
              <a:rPr lang="en-US" sz="1768" b="1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lang="en-US" sz="1768" b="1" dirty="0" err="1">
                <a:solidFill>
                  <a:srgbClr val="FFFF00"/>
                </a:solidFill>
                <a:latin typeface="Calibri"/>
                <a:cs typeface="Calibri"/>
              </a:rPr>
              <a:t>giologico</a:t>
            </a:r>
            <a:endParaRPr sz="1768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599458" y="1075859"/>
            <a:ext cx="1522464" cy="372555"/>
          </a:xfrm>
          <a:custGeom>
            <a:avLst/>
            <a:gdLst/>
            <a:ahLst/>
            <a:cxnLst/>
            <a:rect l="l" t="t" r="r" b="b"/>
            <a:pathLst>
              <a:path w="1678939" h="410844">
                <a:moveTo>
                  <a:pt x="1678686" y="407670"/>
                </a:moveTo>
                <a:lnTo>
                  <a:pt x="1678686" y="3048"/>
                </a:lnTo>
                <a:lnTo>
                  <a:pt x="1675638" y="0"/>
                </a:lnTo>
                <a:lnTo>
                  <a:pt x="3047" y="0"/>
                </a:lnTo>
                <a:lnTo>
                  <a:pt x="0" y="3048"/>
                </a:lnTo>
                <a:lnTo>
                  <a:pt x="0" y="407670"/>
                </a:lnTo>
                <a:lnTo>
                  <a:pt x="3048" y="410718"/>
                </a:lnTo>
                <a:lnTo>
                  <a:pt x="6857" y="410718"/>
                </a:lnTo>
                <a:lnTo>
                  <a:pt x="6858" y="13716"/>
                </a:lnTo>
                <a:lnTo>
                  <a:pt x="13716" y="6858"/>
                </a:lnTo>
                <a:lnTo>
                  <a:pt x="13716" y="13716"/>
                </a:lnTo>
                <a:lnTo>
                  <a:pt x="1664970" y="13716"/>
                </a:lnTo>
                <a:lnTo>
                  <a:pt x="1664970" y="6858"/>
                </a:lnTo>
                <a:lnTo>
                  <a:pt x="1671827" y="13716"/>
                </a:lnTo>
                <a:lnTo>
                  <a:pt x="1671827" y="410718"/>
                </a:lnTo>
                <a:lnTo>
                  <a:pt x="1675638" y="410718"/>
                </a:lnTo>
                <a:lnTo>
                  <a:pt x="1678686" y="407670"/>
                </a:lnTo>
                <a:close/>
              </a:path>
              <a:path w="1678939" h="410844">
                <a:moveTo>
                  <a:pt x="13716" y="13716"/>
                </a:moveTo>
                <a:lnTo>
                  <a:pt x="13716" y="6858"/>
                </a:lnTo>
                <a:lnTo>
                  <a:pt x="6858" y="13716"/>
                </a:lnTo>
                <a:lnTo>
                  <a:pt x="13716" y="13716"/>
                </a:lnTo>
                <a:close/>
              </a:path>
              <a:path w="1678939" h="410844">
                <a:moveTo>
                  <a:pt x="13716" y="397002"/>
                </a:moveTo>
                <a:lnTo>
                  <a:pt x="13716" y="13716"/>
                </a:lnTo>
                <a:lnTo>
                  <a:pt x="6858" y="13716"/>
                </a:lnTo>
                <a:lnTo>
                  <a:pt x="6858" y="397002"/>
                </a:lnTo>
                <a:lnTo>
                  <a:pt x="13716" y="397002"/>
                </a:lnTo>
                <a:close/>
              </a:path>
              <a:path w="1678939" h="410844">
                <a:moveTo>
                  <a:pt x="1671827" y="397002"/>
                </a:moveTo>
                <a:lnTo>
                  <a:pt x="6858" y="397002"/>
                </a:lnTo>
                <a:lnTo>
                  <a:pt x="13716" y="403860"/>
                </a:lnTo>
                <a:lnTo>
                  <a:pt x="13716" y="410718"/>
                </a:lnTo>
                <a:lnTo>
                  <a:pt x="1664970" y="410718"/>
                </a:lnTo>
                <a:lnTo>
                  <a:pt x="1664970" y="403860"/>
                </a:lnTo>
                <a:lnTo>
                  <a:pt x="1671827" y="397002"/>
                </a:lnTo>
                <a:close/>
              </a:path>
              <a:path w="1678939" h="410844">
                <a:moveTo>
                  <a:pt x="13716" y="410718"/>
                </a:moveTo>
                <a:lnTo>
                  <a:pt x="13716" y="403860"/>
                </a:lnTo>
                <a:lnTo>
                  <a:pt x="6858" y="397002"/>
                </a:lnTo>
                <a:lnTo>
                  <a:pt x="6857" y="410718"/>
                </a:lnTo>
                <a:lnTo>
                  <a:pt x="13716" y="410718"/>
                </a:lnTo>
                <a:close/>
              </a:path>
              <a:path w="1678939" h="410844">
                <a:moveTo>
                  <a:pt x="1671827" y="13716"/>
                </a:moveTo>
                <a:lnTo>
                  <a:pt x="1664970" y="6858"/>
                </a:lnTo>
                <a:lnTo>
                  <a:pt x="1664970" y="13716"/>
                </a:lnTo>
                <a:lnTo>
                  <a:pt x="1671827" y="13716"/>
                </a:lnTo>
                <a:close/>
              </a:path>
              <a:path w="1678939" h="410844">
                <a:moveTo>
                  <a:pt x="1671827" y="397002"/>
                </a:moveTo>
                <a:lnTo>
                  <a:pt x="1671827" y="13716"/>
                </a:lnTo>
                <a:lnTo>
                  <a:pt x="1664970" y="13716"/>
                </a:lnTo>
                <a:lnTo>
                  <a:pt x="1664970" y="397002"/>
                </a:lnTo>
                <a:lnTo>
                  <a:pt x="1671827" y="397002"/>
                </a:lnTo>
                <a:close/>
              </a:path>
              <a:path w="1678939" h="410844">
                <a:moveTo>
                  <a:pt x="1671827" y="410718"/>
                </a:moveTo>
                <a:lnTo>
                  <a:pt x="1671827" y="397002"/>
                </a:lnTo>
                <a:lnTo>
                  <a:pt x="1664970" y="403860"/>
                </a:lnTo>
                <a:lnTo>
                  <a:pt x="1664970" y="410718"/>
                </a:lnTo>
                <a:lnTo>
                  <a:pt x="1671827" y="41071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164907" y="1098202"/>
            <a:ext cx="390981" cy="297698"/>
          </a:xfrm>
          <a:prstGeom prst="rect">
            <a:avLst/>
          </a:prstGeom>
        </p:spPr>
        <p:txBody>
          <a:bodyPr vert="horz" wrap="square" lIns="0" tIns="15547" rIns="0" bIns="0" rtlCol="0">
            <a:spAutoFit/>
          </a:bodyPr>
          <a:lstStyle/>
          <a:p>
            <a:pPr marL="11516">
              <a:lnSpc>
                <a:spcPct val="100000"/>
              </a:lnSpc>
              <a:spcBef>
                <a:spcPts val="122"/>
              </a:spcBef>
            </a:pPr>
            <a:r>
              <a:rPr sz="1768" spc="14" dirty="0">
                <a:solidFill>
                  <a:srgbClr val="FFFF00"/>
                </a:solidFill>
                <a:latin typeface="Calibri"/>
                <a:cs typeface="Calibri"/>
              </a:rPr>
              <a:t>GFP</a:t>
            </a:r>
            <a:endParaRPr sz="1768">
              <a:solidFill>
                <a:srgbClr val="FFFF00"/>
              </a:solidFill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666187" y="860272"/>
            <a:ext cx="1522464" cy="588487"/>
          </a:xfrm>
          <a:custGeom>
            <a:avLst/>
            <a:gdLst/>
            <a:ahLst/>
            <a:cxnLst/>
            <a:rect l="l" t="t" r="r" b="b"/>
            <a:pathLst>
              <a:path w="1678940" h="648969">
                <a:moveTo>
                  <a:pt x="1678686" y="645413"/>
                </a:moveTo>
                <a:lnTo>
                  <a:pt x="1678686" y="3047"/>
                </a:lnTo>
                <a:lnTo>
                  <a:pt x="1675638" y="0"/>
                </a:lnTo>
                <a:lnTo>
                  <a:pt x="3047" y="0"/>
                </a:lnTo>
                <a:lnTo>
                  <a:pt x="0" y="3047"/>
                </a:lnTo>
                <a:lnTo>
                  <a:pt x="0" y="645413"/>
                </a:lnTo>
                <a:lnTo>
                  <a:pt x="3048" y="648461"/>
                </a:lnTo>
                <a:lnTo>
                  <a:pt x="6857" y="648461"/>
                </a:lnTo>
                <a:lnTo>
                  <a:pt x="6858" y="13715"/>
                </a:lnTo>
                <a:lnTo>
                  <a:pt x="13716" y="6857"/>
                </a:lnTo>
                <a:lnTo>
                  <a:pt x="13716" y="13715"/>
                </a:lnTo>
                <a:lnTo>
                  <a:pt x="1664970" y="13715"/>
                </a:lnTo>
                <a:lnTo>
                  <a:pt x="1664970" y="6857"/>
                </a:lnTo>
                <a:lnTo>
                  <a:pt x="1671827" y="13715"/>
                </a:lnTo>
                <a:lnTo>
                  <a:pt x="1671827" y="648461"/>
                </a:lnTo>
                <a:lnTo>
                  <a:pt x="1675638" y="648461"/>
                </a:lnTo>
                <a:lnTo>
                  <a:pt x="1678686" y="645413"/>
                </a:lnTo>
                <a:close/>
              </a:path>
              <a:path w="1678940" h="648969">
                <a:moveTo>
                  <a:pt x="13716" y="13715"/>
                </a:moveTo>
                <a:lnTo>
                  <a:pt x="13716" y="6857"/>
                </a:lnTo>
                <a:lnTo>
                  <a:pt x="6858" y="13715"/>
                </a:lnTo>
                <a:lnTo>
                  <a:pt x="13716" y="13715"/>
                </a:lnTo>
                <a:close/>
              </a:path>
              <a:path w="1678940" h="648969">
                <a:moveTo>
                  <a:pt x="13716" y="634745"/>
                </a:moveTo>
                <a:lnTo>
                  <a:pt x="13716" y="13715"/>
                </a:lnTo>
                <a:lnTo>
                  <a:pt x="6858" y="13715"/>
                </a:lnTo>
                <a:lnTo>
                  <a:pt x="6858" y="634745"/>
                </a:lnTo>
                <a:lnTo>
                  <a:pt x="13716" y="634745"/>
                </a:lnTo>
                <a:close/>
              </a:path>
              <a:path w="1678940" h="648969">
                <a:moveTo>
                  <a:pt x="1671827" y="634745"/>
                </a:moveTo>
                <a:lnTo>
                  <a:pt x="6858" y="634745"/>
                </a:lnTo>
                <a:lnTo>
                  <a:pt x="13716" y="641603"/>
                </a:lnTo>
                <a:lnTo>
                  <a:pt x="13716" y="648461"/>
                </a:lnTo>
                <a:lnTo>
                  <a:pt x="1664970" y="648461"/>
                </a:lnTo>
                <a:lnTo>
                  <a:pt x="1664970" y="641603"/>
                </a:lnTo>
                <a:lnTo>
                  <a:pt x="1671827" y="634745"/>
                </a:lnTo>
                <a:close/>
              </a:path>
              <a:path w="1678940" h="648969">
                <a:moveTo>
                  <a:pt x="13716" y="648461"/>
                </a:moveTo>
                <a:lnTo>
                  <a:pt x="13716" y="641603"/>
                </a:lnTo>
                <a:lnTo>
                  <a:pt x="6858" y="634745"/>
                </a:lnTo>
                <a:lnTo>
                  <a:pt x="6857" y="648461"/>
                </a:lnTo>
                <a:lnTo>
                  <a:pt x="13716" y="648461"/>
                </a:lnTo>
                <a:close/>
              </a:path>
              <a:path w="1678940" h="648969">
                <a:moveTo>
                  <a:pt x="1671827" y="13715"/>
                </a:moveTo>
                <a:lnTo>
                  <a:pt x="1664970" y="6857"/>
                </a:lnTo>
                <a:lnTo>
                  <a:pt x="1664970" y="13715"/>
                </a:lnTo>
                <a:lnTo>
                  <a:pt x="1671827" y="13715"/>
                </a:lnTo>
                <a:close/>
              </a:path>
              <a:path w="1678940" h="648969">
                <a:moveTo>
                  <a:pt x="1671827" y="634745"/>
                </a:moveTo>
                <a:lnTo>
                  <a:pt x="1671827" y="13715"/>
                </a:lnTo>
                <a:lnTo>
                  <a:pt x="1664970" y="13715"/>
                </a:lnTo>
                <a:lnTo>
                  <a:pt x="1664970" y="634745"/>
                </a:lnTo>
                <a:lnTo>
                  <a:pt x="1671827" y="634745"/>
                </a:lnTo>
                <a:close/>
              </a:path>
              <a:path w="1678940" h="648969">
                <a:moveTo>
                  <a:pt x="1671827" y="648461"/>
                </a:moveTo>
                <a:lnTo>
                  <a:pt x="1671827" y="634745"/>
                </a:lnTo>
                <a:lnTo>
                  <a:pt x="1664970" y="641603"/>
                </a:lnTo>
                <a:lnTo>
                  <a:pt x="1664970" y="648461"/>
                </a:lnTo>
                <a:lnTo>
                  <a:pt x="1671827" y="6484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018122" y="852902"/>
            <a:ext cx="818238" cy="572364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83494" marR="4607" indent="-72553">
              <a:lnSpc>
                <a:spcPct val="101800"/>
              </a:lnSpc>
              <a:spcBef>
                <a:spcPts val="82"/>
              </a:spcBef>
            </a:pPr>
            <a:r>
              <a:rPr sz="1768" spc="14" dirty="0">
                <a:solidFill>
                  <a:srgbClr val="FFFF00"/>
                </a:solidFill>
                <a:latin typeface="Calibri"/>
                <a:cs typeface="Calibri"/>
              </a:rPr>
              <a:t>a</a:t>
            </a:r>
            <a:r>
              <a:rPr sz="1768" spc="-5" dirty="0">
                <a:solidFill>
                  <a:srgbClr val="FFFF00"/>
                </a:solidFill>
                <a:latin typeface="Calibri"/>
                <a:cs typeface="Calibri"/>
              </a:rPr>
              <a:t>n</a:t>
            </a:r>
            <a:r>
              <a:rPr sz="1768" spc="9" dirty="0">
                <a:solidFill>
                  <a:srgbClr val="FFFF00"/>
                </a:solidFill>
                <a:latin typeface="Calibri"/>
                <a:cs typeface="Calibri"/>
              </a:rPr>
              <a:t>ti</a:t>
            </a:r>
            <a:r>
              <a:rPr sz="1768" spc="5" dirty="0">
                <a:solidFill>
                  <a:srgbClr val="FFFF00"/>
                </a:solidFill>
                <a:latin typeface="Calibri"/>
                <a:cs typeface="Calibri"/>
              </a:rPr>
              <a:t>‐</a:t>
            </a:r>
            <a:r>
              <a:rPr sz="1768" spc="9" dirty="0">
                <a:solidFill>
                  <a:srgbClr val="FFFF00"/>
                </a:solidFill>
                <a:latin typeface="Calibri"/>
                <a:cs typeface="Calibri"/>
              </a:rPr>
              <a:t>GFP  Alx‐633</a:t>
            </a:r>
            <a:endParaRPr sz="1768">
              <a:solidFill>
                <a:srgbClr val="FFFF00"/>
              </a:solidFill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528042" y="760771"/>
            <a:ext cx="9136514" cy="10365"/>
          </a:xfrm>
          <a:custGeom>
            <a:avLst/>
            <a:gdLst/>
            <a:ahLst/>
            <a:cxnLst/>
            <a:rect l="l" t="t" r="r" b="b"/>
            <a:pathLst>
              <a:path w="10075545" h="11430">
                <a:moveTo>
                  <a:pt x="7620" y="11430"/>
                </a:moveTo>
                <a:lnTo>
                  <a:pt x="7620" y="4572"/>
                </a:lnTo>
                <a:lnTo>
                  <a:pt x="2540" y="0"/>
                </a:lnTo>
                <a:lnTo>
                  <a:pt x="0" y="0"/>
                </a:lnTo>
                <a:lnTo>
                  <a:pt x="0" y="11430"/>
                </a:lnTo>
                <a:lnTo>
                  <a:pt x="7620" y="11430"/>
                </a:lnTo>
                <a:close/>
              </a:path>
              <a:path w="10075545" h="11430">
                <a:moveTo>
                  <a:pt x="10073640" y="0"/>
                </a:moveTo>
                <a:lnTo>
                  <a:pt x="2540" y="0"/>
                </a:lnTo>
                <a:lnTo>
                  <a:pt x="7620" y="4572"/>
                </a:lnTo>
                <a:lnTo>
                  <a:pt x="7620" y="11430"/>
                </a:lnTo>
                <a:lnTo>
                  <a:pt x="10069068" y="11430"/>
                </a:lnTo>
                <a:lnTo>
                  <a:pt x="10069068" y="4572"/>
                </a:lnTo>
                <a:lnTo>
                  <a:pt x="10073640" y="0"/>
                </a:lnTo>
                <a:close/>
              </a:path>
              <a:path w="10075545" h="11430">
                <a:moveTo>
                  <a:pt x="10075164" y="11430"/>
                </a:moveTo>
                <a:lnTo>
                  <a:pt x="10075164" y="0"/>
                </a:lnTo>
                <a:lnTo>
                  <a:pt x="10073640" y="0"/>
                </a:lnTo>
                <a:lnTo>
                  <a:pt x="10069068" y="4572"/>
                </a:lnTo>
                <a:lnTo>
                  <a:pt x="10069068" y="11430"/>
                </a:lnTo>
                <a:lnTo>
                  <a:pt x="10075164" y="1143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440138" y="2155864"/>
            <a:ext cx="1738972" cy="126680"/>
          </a:xfrm>
          <a:custGeom>
            <a:avLst/>
            <a:gdLst/>
            <a:ahLst/>
            <a:cxnLst/>
            <a:rect l="l" t="t" r="r" b="b"/>
            <a:pathLst>
              <a:path w="1917700" h="139700">
                <a:moveTo>
                  <a:pt x="1917192" y="139446"/>
                </a:moveTo>
                <a:lnTo>
                  <a:pt x="1917192" y="3048"/>
                </a:lnTo>
                <a:lnTo>
                  <a:pt x="1914144" y="0"/>
                </a:lnTo>
                <a:lnTo>
                  <a:pt x="3809" y="0"/>
                </a:lnTo>
                <a:lnTo>
                  <a:pt x="0" y="3048"/>
                </a:lnTo>
                <a:lnTo>
                  <a:pt x="0" y="139446"/>
                </a:lnTo>
                <a:lnTo>
                  <a:pt x="7620" y="139446"/>
                </a:lnTo>
                <a:lnTo>
                  <a:pt x="7620" y="13716"/>
                </a:lnTo>
                <a:lnTo>
                  <a:pt x="14477" y="6858"/>
                </a:lnTo>
                <a:lnTo>
                  <a:pt x="14477" y="13716"/>
                </a:lnTo>
                <a:lnTo>
                  <a:pt x="1903476" y="13716"/>
                </a:lnTo>
                <a:lnTo>
                  <a:pt x="1903476" y="6858"/>
                </a:lnTo>
                <a:lnTo>
                  <a:pt x="1910333" y="13716"/>
                </a:lnTo>
                <a:lnTo>
                  <a:pt x="1910333" y="139446"/>
                </a:lnTo>
                <a:lnTo>
                  <a:pt x="1917192" y="139446"/>
                </a:lnTo>
                <a:close/>
              </a:path>
              <a:path w="1917700" h="139700">
                <a:moveTo>
                  <a:pt x="14477" y="13716"/>
                </a:moveTo>
                <a:lnTo>
                  <a:pt x="14477" y="6858"/>
                </a:lnTo>
                <a:lnTo>
                  <a:pt x="7620" y="13716"/>
                </a:lnTo>
                <a:lnTo>
                  <a:pt x="14477" y="13716"/>
                </a:lnTo>
                <a:close/>
              </a:path>
              <a:path w="1917700" h="139700">
                <a:moveTo>
                  <a:pt x="14477" y="139446"/>
                </a:moveTo>
                <a:lnTo>
                  <a:pt x="14477" y="13716"/>
                </a:lnTo>
                <a:lnTo>
                  <a:pt x="7620" y="13716"/>
                </a:lnTo>
                <a:lnTo>
                  <a:pt x="7620" y="139446"/>
                </a:lnTo>
                <a:lnTo>
                  <a:pt x="14477" y="139446"/>
                </a:lnTo>
                <a:close/>
              </a:path>
              <a:path w="1917700" h="139700">
                <a:moveTo>
                  <a:pt x="1910333" y="13716"/>
                </a:moveTo>
                <a:lnTo>
                  <a:pt x="1903476" y="6858"/>
                </a:lnTo>
                <a:lnTo>
                  <a:pt x="1903476" y="13716"/>
                </a:lnTo>
                <a:lnTo>
                  <a:pt x="1910333" y="13716"/>
                </a:lnTo>
                <a:close/>
              </a:path>
              <a:path w="1917700" h="139700">
                <a:moveTo>
                  <a:pt x="1910333" y="139446"/>
                </a:moveTo>
                <a:lnTo>
                  <a:pt x="1910333" y="13716"/>
                </a:lnTo>
                <a:lnTo>
                  <a:pt x="1903476" y="13716"/>
                </a:lnTo>
                <a:lnTo>
                  <a:pt x="1903476" y="139446"/>
                </a:lnTo>
                <a:lnTo>
                  <a:pt x="1910333" y="1394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391867" y="1660430"/>
            <a:ext cx="1840776" cy="18373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440138" y="2282315"/>
            <a:ext cx="1738972" cy="604610"/>
          </a:xfrm>
          <a:custGeom>
            <a:avLst/>
            <a:gdLst/>
            <a:ahLst/>
            <a:cxnLst/>
            <a:rect l="l" t="t" r="r" b="b"/>
            <a:pathLst>
              <a:path w="1917700" h="666750">
                <a:moveTo>
                  <a:pt x="14478" y="653033"/>
                </a:moveTo>
                <a:lnTo>
                  <a:pt x="14478" y="0"/>
                </a:lnTo>
                <a:lnTo>
                  <a:pt x="0" y="0"/>
                </a:lnTo>
                <a:lnTo>
                  <a:pt x="0" y="663701"/>
                </a:lnTo>
                <a:lnTo>
                  <a:pt x="3810" y="666749"/>
                </a:lnTo>
                <a:lnTo>
                  <a:pt x="7619" y="666749"/>
                </a:lnTo>
                <a:lnTo>
                  <a:pt x="7620" y="653033"/>
                </a:lnTo>
                <a:lnTo>
                  <a:pt x="14478" y="653033"/>
                </a:lnTo>
                <a:close/>
              </a:path>
              <a:path w="1917700" h="666750">
                <a:moveTo>
                  <a:pt x="1910333" y="653033"/>
                </a:moveTo>
                <a:lnTo>
                  <a:pt x="7620" y="653033"/>
                </a:lnTo>
                <a:lnTo>
                  <a:pt x="14478" y="659891"/>
                </a:lnTo>
                <a:lnTo>
                  <a:pt x="14477" y="666749"/>
                </a:lnTo>
                <a:lnTo>
                  <a:pt x="1903475" y="666749"/>
                </a:lnTo>
                <a:lnTo>
                  <a:pt x="1903475" y="659891"/>
                </a:lnTo>
                <a:lnTo>
                  <a:pt x="1910333" y="653033"/>
                </a:lnTo>
                <a:close/>
              </a:path>
              <a:path w="1917700" h="666750">
                <a:moveTo>
                  <a:pt x="14477" y="666749"/>
                </a:moveTo>
                <a:lnTo>
                  <a:pt x="14478" y="659891"/>
                </a:lnTo>
                <a:lnTo>
                  <a:pt x="7620" y="653033"/>
                </a:lnTo>
                <a:lnTo>
                  <a:pt x="7619" y="666749"/>
                </a:lnTo>
                <a:lnTo>
                  <a:pt x="14477" y="666749"/>
                </a:lnTo>
                <a:close/>
              </a:path>
              <a:path w="1917700" h="666750">
                <a:moveTo>
                  <a:pt x="1917192" y="663701"/>
                </a:moveTo>
                <a:lnTo>
                  <a:pt x="1917192" y="0"/>
                </a:lnTo>
                <a:lnTo>
                  <a:pt x="1903475" y="0"/>
                </a:lnTo>
                <a:lnTo>
                  <a:pt x="1903475" y="653033"/>
                </a:lnTo>
                <a:lnTo>
                  <a:pt x="1910333" y="653033"/>
                </a:lnTo>
                <a:lnTo>
                  <a:pt x="1910333" y="666749"/>
                </a:lnTo>
                <a:lnTo>
                  <a:pt x="1914144" y="666749"/>
                </a:lnTo>
                <a:lnTo>
                  <a:pt x="1917192" y="663701"/>
                </a:lnTo>
                <a:close/>
              </a:path>
              <a:path w="1917700" h="666750">
                <a:moveTo>
                  <a:pt x="1910333" y="666749"/>
                </a:moveTo>
                <a:lnTo>
                  <a:pt x="1910333" y="653033"/>
                </a:lnTo>
                <a:lnTo>
                  <a:pt x="1903475" y="659891"/>
                </a:lnTo>
                <a:lnTo>
                  <a:pt x="1903475" y="666749"/>
                </a:lnTo>
                <a:lnTo>
                  <a:pt x="1910333" y="6667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470245" y="1660430"/>
            <a:ext cx="1840776" cy="18373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338364" y="1660430"/>
            <a:ext cx="1834558" cy="18373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614486" y="2220357"/>
            <a:ext cx="1388875" cy="572364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11516" marR="4607" indent="156047">
              <a:lnSpc>
                <a:spcPct val="101800"/>
              </a:lnSpc>
              <a:spcBef>
                <a:spcPts val="82"/>
              </a:spcBef>
            </a:pPr>
            <a:r>
              <a:rPr sz="1768" spc="14" dirty="0">
                <a:solidFill>
                  <a:srgbClr val="FFFF00"/>
                </a:solidFill>
                <a:latin typeface="Calibri"/>
                <a:cs typeface="Calibri"/>
              </a:rPr>
              <a:t>neg </a:t>
            </a:r>
            <a:r>
              <a:rPr sz="1768" dirty="0">
                <a:solidFill>
                  <a:srgbClr val="FFFF00"/>
                </a:solidFill>
                <a:latin typeface="Calibri"/>
                <a:cs typeface="Calibri"/>
              </a:rPr>
              <a:t>control  </a:t>
            </a:r>
            <a:r>
              <a:rPr sz="1768" spc="9" dirty="0">
                <a:solidFill>
                  <a:srgbClr val="FFFF00"/>
                </a:solidFill>
                <a:latin typeface="Calibri"/>
                <a:cs typeface="Calibri"/>
              </a:rPr>
              <a:t>(un</a:t>
            </a:r>
            <a:r>
              <a:rPr sz="1768" spc="-18" dirty="0">
                <a:solidFill>
                  <a:srgbClr val="FFFF00"/>
                </a:solidFill>
                <a:latin typeface="Calibri"/>
                <a:cs typeface="Calibri"/>
              </a:rPr>
              <a:t>s</a:t>
            </a:r>
            <a:r>
              <a:rPr sz="1768" spc="14" dirty="0">
                <a:solidFill>
                  <a:srgbClr val="FFFF00"/>
                </a:solidFill>
                <a:latin typeface="Calibri"/>
                <a:cs typeface="Calibri"/>
              </a:rPr>
              <a:t>timul</a:t>
            </a:r>
            <a:r>
              <a:rPr sz="1768" spc="-5" dirty="0">
                <a:solidFill>
                  <a:srgbClr val="FFFF00"/>
                </a:solidFill>
                <a:latin typeface="Calibri"/>
                <a:cs typeface="Calibri"/>
              </a:rPr>
              <a:t>a</a:t>
            </a:r>
            <a:r>
              <a:rPr sz="1768" spc="-14" dirty="0">
                <a:solidFill>
                  <a:srgbClr val="FFFF00"/>
                </a:solidFill>
                <a:latin typeface="Calibri"/>
                <a:cs typeface="Calibri"/>
              </a:rPr>
              <a:t>t</a:t>
            </a:r>
            <a:r>
              <a:rPr sz="1768" spc="14" dirty="0">
                <a:solidFill>
                  <a:srgbClr val="FFFF00"/>
                </a:solidFill>
                <a:latin typeface="Calibri"/>
                <a:cs typeface="Calibri"/>
              </a:rPr>
              <a:t>e</a:t>
            </a:r>
            <a:r>
              <a:rPr sz="1768" spc="5" dirty="0">
                <a:solidFill>
                  <a:srgbClr val="FFFF00"/>
                </a:solidFill>
                <a:latin typeface="Calibri"/>
                <a:cs typeface="Calibri"/>
              </a:rPr>
              <a:t>d)</a:t>
            </a:r>
            <a:endParaRPr sz="1768">
              <a:solidFill>
                <a:srgbClr val="FFFF00"/>
              </a:solidFill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067699" y="3642168"/>
            <a:ext cx="8273362" cy="0"/>
          </a:xfrm>
          <a:custGeom>
            <a:avLst/>
            <a:gdLst/>
            <a:ahLst/>
            <a:cxnLst/>
            <a:rect l="l" t="t" r="r" b="b"/>
            <a:pathLst>
              <a:path w="9123680">
                <a:moveTo>
                  <a:pt x="0" y="0"/>
                </a:moveTo>
                <a:lnTo>
                  <a:pt x="9123426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224553" y="4429197"/>
            <a:ext cx="2027457" cy="135893"/>
          </a:xfrm>
          <a:custGeom>
            <a:avLst/>
            <a:gdLst/>
            <a:ahLst/>
            <a:cxnLst/>
            <a:rect l="l" t="t" r="r" b="b"/>
            <a:pathLst>
              <a:path w="2235835" h="149860">
                <a:moveTo>
                  <a:pt x="2235708" y="149352"/>
                </a:moveTo>
                <a:lnTo>
                  <a:pt x="2235708" y="3048"/>
                </a:lnTo>
                <a:lnTo>
                  <a:pt x="2232660" y="0"/>
                </a:lnTo>
                <a:lnTo>
                  <a:pt x="3047" y="0"/>
                </a:lnTo>
                <a:lnTo>
                  <a:pt x="0" y="3048"/>
                </a:lnTo>
                <a:lnTo>
                  <a:pt x="0" y="149352"/>
                </a:lnTo>
                <a:lnTo>
                  <a:pt x="6858" y="149352"/>
                </a:lnTo>
                <a:lnTo>
                  <a:pt x="6858" y="13716"/>
                </a:lnTo>
                <a:lnTo>
                  <a:pt x="14477" y="6858"/>
                </a:lnTo>
                <a:lnTo>
                  <a:pt x="14477" y="13716"/>
                </a:lnTo>
                <a:lnTo>
                  <a:pt x="2221992" y="13716"/>
                </a:lnTo>
                <a:lnTo>
                  <a:pt x="2221992" y="6858"/>
                </a:lnTo>
                <a:lnTo>
                  <a:pt x="2228850" y="13716"/>
                </a:lnTo>
                <a:lnTo>
                  <a:pt x="2228850" y="149352"/>
                </a:lnTo>
                <a:lnTo>
                  <a:pt x="2235708" y="149352"/>
                </a:lnTo>
                <a:close/>
              </a:path>
              <a:path w="2235835" h="149860">
                <a:moveTo>
                  <a:pt x="14477" y="13716"/>
                </a:moveTo>
                <a:lnTo>
                  <a:pt x="14477" y="6858"/>
                </a:lnTo>
                <a:lnTo>
                  <a:pt x="6858" y="13716"/>
                </a:lnTo>
                <a:lnTo>
                  <a:pt x="14477" y="13716"/>
                </a:lnTo>
                <a:close/>
              </a:path>
              <a:path w="2235835" h="149860">
                <a:moveTo>
                  <a:pt x="14477" y="149352"/>
                </a:moveTo>
                <a:lnTo>
                  <a:pt x="14477" y="13716"/>
                </a:lnTo>
                <a:lnTo>
                  <a:pt x="6858" y="13716"/>
                </a:lnTo>
                <a:lnTo>
                  <a:pt x="6858" y="149352"/>
                </a:lnTo>
                <a:lnTo>
                  <a:pt x="14477" y="149352"/>
                </a:lnTo>
                <a:close/>
              </a:path>
              <a:path w="2235835" h="149860">
                <a:moveTo>
                  <a:pt x="2228850" y="13716"/>
                </a:moveTo>
                <a:lnTo>
                  <a:pt x="2221992" y="6858"/>
                </a:lnTo>
                <a:lnTo>
                  <a:pt x="2221992" y="13716"/>
                </a:lnTo>
                <a:lnTo>
                  <a:pt x="2228850" y="13716"/>
                </a:lnTo>
                <a:close/>
              </a:path>
              <a:path w="2235835" h="149860">
                <a:moveTo>
                  <a:pt x="2228850" y="149352"/>
                </a:moveTo>
                <a:lnTo>
                  <a:pt x="2228850" y="13716"/>
                </a:lnTo>
                <a:lnTo>
                  <a:pt x="2221992" y="13716"/>
                </a:lnTo>
                <a:lnTo>
                  <a:pt x="2221992" y="149352"/>
                </a:lnTo>
                <a:lnTo>
                  <a:pt x="2228850" y="1493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391867" y="3899213"/>
            <a:ext cx="1840776" cy="18469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224553" y="4564629"/>
            <a:ext cx="2027457" cy="668525"/>
          </a:xfrm>
          <a:custGeom>
            <a:avLst/>
            <a:gdLst/>
            <a:ahLst/>
            <a:cxnLst/>
            <a:rect l="l" t="t" r="r" b="b"/>
            <a:pathLst>
              <a:path w="2235835" h="737235">
                <a:moveTo>
                  <a:pt x="14478" y="723137"/>
                </a:moveTo>
                <a:lnTo>
                  <a:pt x="14478" y="0"/>
                </a:lnTo>
                <a:lnTo>
                  <a:pt x="0" y="0"/>
                </a:lnTo>
                <a:lnTo>
                  <a:pt x="0" y="733805"/>
                </a:lnTo>
                <a:lnTo>
                  <a:pt x="3048" y="736853"/>
                </a:lnTo>
                <a:lnTo>
                  <a:pt x="6857" y="736853"/>
                </a:lnTo>
                <a:lnTo>
                  <a:pt x="6858" y="723137"/>
                </a:lnTo>
                <a:lnTo>
                  <a:pt x="14478" y="723137"/>
                </a:lnTo>
                <a:close/>
              </a:path>
              <a:path w="2235835" h="737235">
                <a:moveTo>
                  <a:pt x="2228850" y="723137"/>
                </a:moveTo>
                <a:lnTo>
                  <a:pt x="6858" y="723137"/>
                </a:lnTo>
                <a:lnTo>
                  <a:pt x="14478" y="729995"/>
                </a:lnTo>
                <a:lnTo>
                  <a:pt x="14477" y="736853"/>
                </a:lnTo>
                <a:lnTo>
                  <a:pt x="2221991" y="736853"/>
                </a:lnTo>
                <a:lnTo>
                  <a:pt x="2221991" y="729995"/>
                </a:lnTo>
                <a:lnTo>
                  <a:pt x="2228850" y="723137"/>
                </a:lnTo>
                <a:close/>
              </a:path>
              <a:path w="2235835" h="737235">
                <a:moveTo>
                  <a:pt x="14477" y="736853"/>
                </a:moveTo>
                <a:lnTo>
                  <a:pt x="14478" y="729995"/>
                </a:lnTo>
                <a:lnTo>
                  <a:pt x="6858" y="723137"/>
                </a:lnTo>
                <a:lnTo>
                  <a:pt x="6857" y="736853"/>
                </a:lnTo>
                <a:lnTo>
                  <a:pt x="14477" y="736853"/>
                </a:lnTo>
                <a:close/>
              </a:path>
              <a:path w="2235835" h="737235">
                <a:moveTo>
                  <a:pt x="2235708" y="733805"/>
                </a:moveTo>
                <a:lnTo>
                  <a:pt x="2235708" y="0"/>
                </a:lnTo>
                <a:lnTo>
                  <a:pt x="2221991" y="0"/>
                </a:lnTo>
                <a:lnTo>
                  <a:pt x="2221991" y="723137"/>
                </a:lnTo>
                <a:lnTo>
                  <a:pt x="2228850" y="723137"/>
                </a:lnTo>
                <a:lnTo>
                  <a:pt x="2228850" y="736853"/>
                </a:lnTo>
                <a:lnTo>
                  <a:pt x="2232660" y="736853"/>
                </a:lnTo>
                <a:lnTo>
                  <a:pt x="2235708" y="733805"/>
                </a:lnTo>
                <a:close/>
              </a:path>
              <a:path w="2235835" h="737235">
                <a:moveTo>
                  <a:pt x="2228850" y="736853"/>
                </a:moveTo>
                <a:lnTo>
                  <a:pt x="2228850" y="723137"/>
                </a:lnTo>
                <a:lnTo>
                  <a:pt x="2221991" y="729995"/>
                </a:lnTo>
                <a:lnTo>
                  <a:pt x="2221991" y="736853"/>
                </a:lnTo>
                <a:lnTo>
                  <a:pt x="2228850" y="7368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464026" y="3899213"/>
            <a:ext cx="1846996" cy="18469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8332145" y="3899213"/>
            <a:ext cx="1846996" cy="18469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333940" y="4529620"/>
            <a:ext cx="1808071" cy="572364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11516" marR="4607" indent="367372">
              <a:lnSpc>
                <a:spcPct val="101800"/>
              </a:lnSpc>
              <a:spcBef>
                <a:spcPts val="82"/>
              </a:spcBef>
            </a:pPr>
            <a:r>
              <a:rPr sz="1768" spc="5" dirty="0">
                <a:solidFill>
                  <a:srgbClr val="FFFF00"/>
                </a:solidFill>
                <a:latin typeface="Calibri"/>
                <a:cs typeface="Calibri"/>
              </a:rPr>
              <a:t>stimulation  </a:t>
            </a:r>
            <a:r>
              <a:rPr sz="1768" spc="9" dirty="0">
                <a:solidFill>
                  <a:srgbClr val="FFFF00"/>
                </a:solidFill>
                <a:latin typeface="Calibri"/>
                <a:cs typeface="Calibri"/>
              </a:rPr>
              <a:t>(PKD</a:t>
            </a:r>
            <a:r>
              <a:rPr sz="1768" spc="-23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768" spc="5" dirty="0">
                <a:solidFill>
                  <a:srgbClr val="FFFF00"/>
                </a:solidFill>
                <a:latin typeface="Calibri"/>
                <a:cs typeface="Calibri"/>
              </a:rPr>
              <a:t>translocation)</a:t>
            </a:r>
            <a:endParaRPr sz="1768">
              <a:solidFill>
                <a:srgbClr val="FFFF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5754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6AE3FC-F0E7-40C7-B578-01B9BD7F7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210" y="892475"/>
            <a:ext cx="4685790" cy="5876071"/>
          </a:xfrm>
          <a:prstGeom prst="rect">
            <a:avLst/>
          </a:prstGeom>
        </p:spPr>
      </p:pic>
      <p:sp>
        <p:nvSpPr>
          <p:cNvPr id="3" name="object 13">
            <a:extLst>
              <a:ext uri="{FF2B5EF4-FFF2-40B4-BE49-F238E27FC236}">
                <a16:creationId xmlns:a16="http://schemas.microsoft.com/office/drawing/2014/main" id="{210DBDAC-36C4-44DA-AB6D-2F9E8003C9DF}"/>
              </a:ext>
            </a:extLst>
          </p:cNvPr>
          <p:cNvSpPr txBox="1"/>
          <p:nvPr/>
        </p:nvSpPr>
        <p:spPr>
          <a:xfrm>
            <a:off x="1534952" y="218581"/>
            <a:ext cx="9123846" cy="631252"/>
          </a:xfrm>
          <a:prstGeom prst="rect">
            <a:avLst/>
          </a:prstGeom>
        </p:spPr>
        <p:txBody>
          <a:bodyPr vert="horz" wrap="square" lIns="0" tIns="15547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2"/>
              </a:spcBef>
            </a:pPr>
            <a:r>
              <a:rPr lang="en-US" sz="4000" b="1" dirty="0">
                <a:solidFill>
                  <a:srgbClr val="FFFF00"/>
                </a:solidFill>
                <a:latin typeface="Calibri"/>
                <a:cs typeface="Calibri"/>
              </a:rPr>
              <a:t>Antigen retrieval</a:t>
            </a:r>
            <a:endParaRPr sz="400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108315-5915-470E-88C8-C291C091E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4500" y="1938637"/>
            <a:ext cx="1638529" cy="46107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4BAC33-02E9-43E0-B65C-5034870DF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9749" y="1920157"/>
            <a:ext cx="1257475" cy="23815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484D69-4BEB-46A3-9F9B-8B420412DF2B}"/>
              </a:ext>
            </a:extLst>
          </p:cNvPr>
          <p:cNvSpPr txBox="1"/>
          <p:nvPr/>
        </p:nvSpPr>
        <p:spPr>
          <a:xfrm>
            <a:off x="7083950" y="1318118"/>
            <a:ext cx="19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HIER: heat induced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9C8462-1F67-452C-B515-D6772FE282E1}"/>
              </a:ext>
            </a:extLst>
          </p:cNvPr>
          <p:cNvSpPr txBox="1"/>
          <p:nvPr/>
        </p:nvSpPr>
        <p:spPr>
          <a:xfrm>
            <a:off x="9422202" y="1305056"/>
            <a:ext cx="2342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PIER: Protease induced</a:t>
            </a:r>
          </a:p>
        </p:txBody>
      </p:sp>
    </p:spTree>
    <p:extLst>
      <p:ext uri="{BB962C8B-B14F-4D97-AF65-F5344CB8AC3E}">
        <p14:creationId xmlns:p14="http://schemas.microsoft.com/office/powerpoint/2010/main" val="285948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DEACC-798F-48A6-A39F-527B0C05F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solidFill>
                  <a:srgbClr val="FFFF00"/>
                </a:solidFill>
              </a:rPr>
              <a:t>Determinazione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localizzazione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intracellulare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tramite</a:t>
            </a:r>
            <a:r>
              <a:rPr lang="en-US" dirty="0">
                <a:solidFill>
                  <a:srgbClr val="FFFF00"/>
                </a:solidFill>
              </a:rPr>
              <a:t> tagging con FPs</a:t>
            </a:r>
          </a:p>
        </p:txBody>
      </p:sp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541E907D-D6C2-4B2B-AFD6-407112798C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45" y="1691433"/>
            <a:ext cx="5080000" cy="508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479F2C-2EDA-40C5-A18C-9C28C1CF23D1}"/>
              </a:ext>
            </a:extLst>
          </p:cNvPr>
          <p:cNvSpPr txBox="1"/>
          <p:nvPr/>
        </p:nvSpPr>
        <p:spPr>
          <a:xfrm>
            <a:off x="6096000" y="2505670"/>
            <a:ext cx="53364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FFFF00"/>
                </a:solidFill>
              </a:rPr>
              <a:t>Fusione</a:t>
            </a:r>
            <a:r>
              <a:rPr lang="en-US" dirty="0">
                <a:solidFill>
                  <a:srgbClr val="FFFF00"/>
                </a:solidFill>
              </a:rPr>
              <a:t> in frame con la protein di interesse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FFFF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FFFF00"/>
                </a:solidFill>
              </a:rPr>
              <a:t>Fusione</a:t>
            </a:r>
            <a:r>
              <a:rPr lang="en-US" dirty="0">
                <a:solidFill>
                  <a:srgbClr val="FFFF00"/>
                </a:solidFill>
              </a:rPr>
              <a:t> in frame con una </a:t>
            </a:r>
            <a:r>
              <a:rPr lang="en-US" dirty="0" err="1">
                <a:solidFill>
                  <a:srgbClr val="FFFF00"/>
                </a:solidFill>
              </a:rPr>
              <a:t>sequenza</a:t>
            </a:r>
            <a:r>
              <a:rPr lang="en-US" dirty="0">
                <a:solidFill>
                  <a:srgbClr val="FFFF00"/>
                </a:solidFill>
              </a:rPr>
              <a:t> di </a:t>
            </a:r>
            <a:r>
              <a:rPr lang="en-US" dirty="0" err="1">
                <a:solidFill>
                  <a:srgbClr val="FFFF00"/>
                </a:solidFill>
              </a:rPr>
              <a:t>localizzazione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B3670A7-EB48-44F1-A004-14F651F6B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364" y="3590925"/>
            <a:ext cx="4200525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82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DEACC-798F-48A6-A39F-527B0C05F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>
                <a:solidFill>
                  <a:srgbClr val="FFFF00"/>
                </a:solidFill>
              </a:rPr>
              <a:t>Vantaggi di FP tagging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E974B4-E664-4296-80BE-50B81C0A8768}"/>
              </a:ext>
            </a:extLst>
          </p:cNvPr>
          <p:cNvSpPr txBox="1"/>
          <p:nvPr/>
        </p:nvSpPr>
        <p:spPr>
          <a:xfrm>
            <a:off x="599090" y="2217683"/>
            <a:ext cx="1036450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FFFF00"/>
                </a:solidFill>
              </a:rPr>
              <a:t>Limitata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quantita</a:t>
            </a:r>
            <a:r>
              <a:rPr lang="en-US" sz="2400" dirty="0">
                <a:solidFill>
                  <a:srgbClr val="FFFF00"/>
                </a:solidFill>
              </a:rPr>
              <a:t>’ di </a:t>
            </a:r>
            <a:r>
              <a:rPr lang="en-US" sz="2400" dirty="0" err="1">
                <a:solidFill>
                  <a:srgbClr val="FFFF00"/>
                </a:solidFill>
              </a:rPr>
              <a:t>campione</a:t>
            </a:r>
            <a:endParaRPr lang="en-US" sz="2400" dirty="0">
              <a:solidFill>
                <a:srgbClr val="FFFF00"/>
              </a:solidFill>
            </a:endParaRPr>
          </a:p>
          <a:p>
            <a:pPr marL="285750" indent="-285750">
              <a:buFontTx/>
              <a:buChar char="-"/>
            </a:pPr>
            <a:endParaRPr lang="en-US" sz="2400" dirty="0">
              <a:solidFill>
                <a:srgbClr val="FFFF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FF00"/>
                </a:solidFill>
              </a:rPr>
              <a:t>No </a:t>
            </a:r>
            <a:r>
              <a:rPr lang="en-US" sz="2400" dirty="0" err="1">
                <a:solidFill>
                  <a:srgbClr val="FFFF00"/>
                </a:solidFill>
              </a:rPr>
              <a:t>artefatti</a:t>
            </a:r>
            <a:r>
              <a:rPr lang="en-US" sz="2400" dirty="0">
                <a:solidFill>
                  <a:srgbClr val="FFFF00"/>
                </a:solidFill>
              </a:rPr>
              <a:t> da </a:t>
            </a:r>
            <a:r>
              <a:rPr lang="en-US" sz="2400" dirty="0" err="1">
                <a:solidFill>
                  <a:srgbClr val="FFFF00"/>
                </a:solidFill>
              </a:rPr>
              <a:t>fissaggio</a:t>
            </a:r>
            <a:r>
              <a:rPr lang="en-US" sz="2400" dirty="0">
                <a:solidFill>
                  <a:srgbClr val="FFFF00"/>
                </a:solidFill>
              </a:rPr>
              <a:t>/</a:t>
            </a:r>
            <a:r>
              <a:rPr lang="en-US" sz="2400" dirty="0" err="1">
                <a:solidFill>
                  <a:srgbClr val="FFFF00"/>
                </a:solidFill>
              </a:rPr>
              <a:t>permeabilizzazione</a:t>
            </a:r>
            <a:r>
              <a:rPr lang="en-US" sz="2400" dirty="0">
                <a:solidFill>
                  <a:srgbClr val="FFFF00"/>
                </a:solidFill>
              </a:rPr>
              <a:t>/</a:t>
            </a:r>
            <a:r>
              <a:rPr lang="en-US" sz="2400" dirty="0" err="1">
                <a:solidFill>
                  <a:srgbClr val="FFFF00"/>
                </a:solidFill>
              </a:rPr>
              <a:t>affinita</a:t>
            </a:r>
            <a:r>
              <a:rPr lang="en-US" sz="2400" dirty="0">
                <a:solidFill>
                  <a:srgbClr val="FFFF00"/>
                </a:solidFill>
              </a:rPr>
              <a:t>’ </a:t>
            </a:r>
            <a:r>
              <a:rPr lang="en-US" sz="2400" dirty="0" err="1">
                <a:solidFill>
                  <a:srgbClr val="FFFF00"/>
                </a:solidFill>
              </a:rPr>
              <a:t>anticorpo</a:t>
            </a:r>
            <a:endParaRPr lang="en-US" sz="2400" dirty="0">
              <a:solidFill>
                <a:srgbClr val="FFFF00"/>
              </a:solidFill>
            </a:endParaRPr>
          </a:p>
          <a:p>
            <a:pPr marL="285750" indent="-285750">
              <a:buFontTx/>
              <a:buChar char="-"/>
            </a:pPr>
            <a:endParaRPr lang="en-US" sz="2400" dirty="0">
              <a:solidFill>
                <a:srgbClr val="FFFF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FF00"/>
                </a:solidFill>
              </a:rPr>
              <a:t>LIVE! – </a:t>
            </a:r>
            <a:r>
              <a:rPr lang="en-US" sz="2400" dirty="0" err="1">
                <a:solidFill>
                  <a:srgbClr val="FFFF00"/>
                </a:solidFill>
              </a:rPr>
              <a:t>analisi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dinamica</a:t>
            </a:r>
            <a:r>
              <a:rPr lang="en-US" sz="2400" dirty="0">
                <a:solidFill>
                  <a:srgbClr val="FFFF00"/>
                </a:solidFill>
              </a:rPr>
              <a:t> del </a:t>
            </a:r>
            <a:r>
              <a:rPr lang="en-US" sz="2400" dirty="0" err="1">
                <a:solidFill>
                  <a:srgbClr val="FFFF00"/>
                </a:solidFill>
              </a:rPr>
              <a:t>comportamento</a:t>
            </a:r>
            <a:r>
              <a:rPr lang="en-US" sz="2400" dirty="0">
                <a:solidFill>
                  <a:srgbClr val="FFFF00"/>
                </a:solidFill>
              </a:rPr>
              <a:t> di una </a:t>
            </a:r>
            <a:r>
              <a:rPr lang="en-US" sz="2400" dirty="0" err="1">
                <a:solidFill>
                  <a:srgbClr val="FFFF00"/>
                </a:solidFill>
              </a:rPr>
              <a:t>proteina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nel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contesto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nativo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368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DEACC-798F-48A6-A39F-527B0C05F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FFFF00"/>
                </a:solidFill>
              </a:rPr>
              <a:t>L’esempio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delle</a:t>
            </a:r>
            <a:r>
              <a:rPr lang="en-US" dirty="0">
                <a:solidFill>
                  <a:srgbClr val="FFFF00"/>
                </a:solidFill>
              </a:rPr>
              <a:t> PKC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2B6547-815C-45DB-BACB-1AD6232ED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252108"/>
            <a:ext cx="6096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</a:pPr>
            <a:r>
              <a:rPr lang="it-IT" altLang="en-US" dirty="0">
                <a:solidFill>
                  <a:srgbClr val="FFFF00"/>
                </a:solidFill>
              </a:rPr>
              <a:t>                                       Ca</a:t>
            </a:r>
            <a:r>
              <a:rPr lang="it-IT" altLang="en-US" baseline="30000" dirty="0">
                <a:solidFill>
                  <a:srgbClr val="FFFF00"/>
                </a:solidFill>
              </a:rPr>
              <a:t>2+</a:t>
            </a:r>
            <a:r>
              <a:rPr lang="it-IT" altLang="en-US" dirty="0">
                <a:solidFill>
                  <a:srgbClr val="FFFF00"/>
                </a:solidFill>
              </a:rPr>
              <a:t>    DAG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it-IT" altLang="en-US" dirty="0" err="1">
                <a:solidFill>
                  <a:srgbClr val="FFFF00"/>
                </a:solidFill>
              </a:rPr>
              <a:t>Classical</a:t>
            </a:r>
            <a:r>
              <a:rPr lang="it-IT" altLang="en-US" dirty="0">
                <a:solidFill>
                  <a:srgbClr val="FFFF00"/>
                </a:solidFill>
              </a:rPr>
              <a:t> (</a:t>
            </a:r>
            <a:r>
              <a:rPr lang="it-IT" altLang="en-US" dirty="0">
                <a:solidFill>
                  <a:srgbClr val="FFFF00"/>
                </a:solidFill>
                <a:latin typeface="Symbol" panose="05050102010706020507" pitchFamily="18" charset="2"/>
              </a:rPr>
              <a:t>a, </a:t>
            </a:r>
            <a:r>
              <a:rPr lang="it-IT" altLang="en-US" dirty="0" err="1">
                <a:solidFill>
                  <a:srgbClr val="FFFF00"/>
                </a:solidFill>
                <a:latin typeface="Symbol" panose="05050102010706020507" pitchFamily="18" charset="2"/>
              </a:rPr>
              <a:t>bII</a:t>
            </a:r>
            <a:r>
              <a:rPr lang="it-IT" altLang="en-US" dirty="0">
                <a:solidFill>
                  <a:srgbClr val="FFFF00"/>
                </a:solidFill>
                <a:latin typeface="Symbol" panose="05050102010706020507" pitchFamily="18" charset="2"/>
              </a:rPr>
              <a:t>)	+	+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it-IT" altLang="en-US" dirty="0">
                <a:solidFill>
                  <a:srgbClr val="FFFF00"/>
                </a:solidFill>
              </a:rPr>
              <a:t>New (</a:t>
            </a:r>
            <a:r>
              <a:rPr lang="it-IT" altLang="en-US" dirty="0">
                <a:solidFill>
                  <a:srgbClr val="FFFF00"/>
                </a:solidFill>
                <a:latin typeface="Symbol" panose="05050102010706020507" pitchFamily="18" charset="2"/>
              </a:rPr>
              <a:t>d, e</a:t>
            </a:r>
            <a:r>
              <a:rPr lang="it-IT" altLang="en-US" dirty="0">
                <a:solidFill>
                  <a:srgbClr val="FFFF00"/>
                </a:solidFill>
              </a:rPr>
              <a:t>)		- 	+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it-IT" altLang="en-US" dirty="0" err="1">
                <a:solidFill>
                  <a:srgbClr val="FFFF00"/>
                </a:solidFill>
              </a:rPr>
              <a:t>Atypical</a:t>
            </a:r>
            <a:r>
              <a:rPr lang="it-IT" altLang="en-US" dirty="0">
                <a:solidFill>
                  <a:srgbClr val="FFFF00"/>
                </a:solidFill>
              </a:rPr>
              <a:t> (</a:t>
            </a:r>
            <a:r>
              <a:rPr lang="it-IT" altLang="en-US" dirty="0">
                <a:solidFill>
                  <a:srgbClr val="FFFF00"/>
                </a:solidFill>
                <a:latin typeface="Symbol" panose="05050102010706020507" pitchFamily="18" charset="2"/>
              </a:rPr>
              <a:t>l, z</a:t>
            </a:r>
            <a:r>
              <a:rPr lang="it-IT" altLang="en-US" dirty="0">
                <a:solidFill>
                  <a:srgbClr val="FFFF00"/>
                </a:solidFill>
              </a:rPr>
              <a:t>)	-	-</a:t>
            </a:r>
            <a:endParaRPr lang="en-GB" altLang="en-US" dirty="0">
              <a:solidFill>
                <a:srgbClr val="FFFF00"/>
              </a:solidFill>
            </a:endParaRPr>
          </a:p>
        </p:txBody>
      </p:sp>
      <p:pic>
        <p:nvPicPr>
          <p:cNvPr id="1026" name="Picture 2" descr="Risultati immagini per pkc family">
            <a:extLst>
              <a:ext uri="{FF2B5EF4-FFF2-40B4-BE49-F238E27FC236}">
                <a16:creationId xmlns:a16="http://schemas.microsoft.com/office/drawing/2014/main" id="{BFCEA4BA-51A3-4052-833B-9E2CA3D91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0673"/>
            <a:ext cx="5762625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471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9F9516B-80EC-42B0-AF53-321476F4017A}"/>
              </a:ext>
            </a:extLst>
          </p:cNvPr>
          <p:cNvGrpSpPr/>
          <p:nvPr/>
        </p:nvGrpSpPr>
        <p:grpSpPr>
          <a:xfrm rot="5400000">
            <a:off x="908402" y="2202389"/>
            <a:ext cx="3929380" cy="3278413"/>
            <a:chOff x="1767046" y="3574493"/>
            <a:chExt cx="3929380" cy="3278413"/>
          </a:xfrm>
        </p:grpSpPr>
        <p:pic>
          <p:nvPicPr>
            <p:cNvPr id="9" name="PKCb_histamine.mpg">
              <a:hlinkClick r:id="" action="ppaction://media"/>
            </p:cNvPr>
            <p:cNvPicPr>
              <a:picLocks noChangeAspect="1"/>
            </p:cNvPicPr>
            <p:nvPr>
              <a:videoFile r:link="rId8"/>
              <p:extLst>
                <p:ext uri="{DAA4B4D4-6D71-4841-9C94-3DE7FCFB9230}">
                  <p14:media xmlns:p14="http://schemas.microsoft.com/office/powerpoint/2010/main" r:embed="rId7"/>
                </p:ext>
              </p:extLst>
            </p:nvPr>
          </p:nvPicPr>
          <p:blipFill>
            <a:blip r:embed="rId12"/>
            <a:stretch>
              <a:fillRect/>
            </a:stretch>
          </p:blipFill>
          <p:spPr>
            <a:xfrm rot="16200000">
              <a:off x="3164554" y="4297885"/>
              <a:ext cx="3255264" cy="1808480"/>
            </a:xfrm>
            <a:prstGeom prst="rect">
              <a:avLst/>
            </a:prstGeom>
          </p:spPr>
        </p:pic>
        <p:pic>
          <p:nvPicPr>
            <p:cNvPr id="11" name="PKCa-c.avi">
              <a:hlinkClick r:id="" action="ppaction://media"/>
            </p:cNvPr>
            <p:cNvPicPr>
              <a:picLocks noChangeAspect="1"/>
            </p:cNvPicPr>
            <p:nvPr>
              <a:videoFile r:link="rId10"/>
              <p:extLst>
                <p:ext uri="{DAA4B4D4-6D71-4841-9C94-3DE7FCFB9230}">
                  <p14:media xmlns:p14="http://schemas.microsoft.com/office/powerpoint/2010/main" r:embed="rId9"/>
                </p:ext>
              </p:extLst>
            </p:nvPr>
          </p:nvPicPr>
          <p:blipFill>
            <a:blip r:embed="rId13"/>
            <a:stretch>
              <a:fillRect/>
            </a:stretch>
          </p:blipFill>
          <p:spPr>
            <a:xfrm>
              <a:off x="1767046" y="3601706"/>
              <a:ext cx="2120900" cy="32512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47D1271-F78E-490A-BF36-8C8C150C4824}"/>
              </a:ext>
            </a:extLst>
          </p:cNvPr>
          <p:cNvGrpSpPr/>
          <p:nvPr/>
        </p:nvGrpSpPr>
        <p:grpSpPr>
          <a:xfrm rot="5400000">
            <a:off x="4544935" y="2393311"/>
            <a:ext cx="4256339" cy="3256905"/>
            <a:chOff x="5860779" y="3597643"/>
            <a:chExt cx="4256339" cy="3256905"/>
          </a:xfrm>
        </p:grpSpPr>
        <p:pic>
          <p:nvPicPr>
            <p:cNvPr id="8" name="PKCd-c.avi">
              <a:hlinkClick r:id="" action="ppaction://media"/>
            </p:cNvPr>
            <p:cNvPicPr>
              <a:picLocks noChangeAspect="1"/>
            </p:cNvPicPr>
            <p:nvPr>
              <a:vide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14"/>
            <a:stretch>
              <a:fillRect/>
            </a:stretch>
          </p:blipFill>
          <p:spPr>
            <a:xfrm rot="16200000">
              <a:off x="5446856" y="4013207"/>
              <a:ext cx="3255264" cy="2427417"/>
            </a:xfrm>
            <a:prstGeom prst="rect">
              <a:avLst/>
            </a:prstGeom>
          </p:spPr>
        </p:pic>
        <p:pic>
          <p:nvPicPr>
            <p:cNvPr id="12" name="PKCz-c.avi">
              <a:hlinkClick r:id="" action="ppaction://media"/>
            </p:cNvPr>
            <p:cNvPicPr>
              <a:picLocks noChangeAspect="1"/>
            </p:cNvPicPr>
            <p:nvPr>
              <a:vide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15"/>
            <a:stretch>
              <a:fillRect/>
            </a:stretch>
          </p:blipFill>
          <p:spPr>
            <a:xfrm rot="16200000">
              <a:off x="7569705" y="4305493"/>
              <a:ext cx="3255264" cy="1839563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1266563" y="1758903"/>
            <a:ext cx="1115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PKC alpha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10051" y="3696514"/>
            <a:ext cx="1023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PKC beta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52666" y="1711597"/>
            <a:ext cx="1274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PKC epsilon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19902" y="3930690"/>
            <a:ext cx="1076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PKC delta</a:t>
            </a:r>
          </a:p>
        </p:txBody>
      </p:sp>
      <p:grpSp>
        <p:nvGrpSpPr>
          <p:cNvPr id="18" name="Group 5"/>
          <p:cNvGrpSpPr>
            <a:grpSpLocks/>
          </p:cNvGrpSpPr>
          <p:nvPr/>
        </p:nvGrpSpPr>
        <p:grpSpPr bwMode="auto">
          <a:xfrm>
            <a:off x="3798093" y="652164"/>
            <a:ext cx="4595813" cy="420688"/>
            <a:chOff x="1488" y="2208"/>
            <a:chExt cx="2895" cy="265"/>
          </a:xfrm>
        </p:grpSpPr>
        <p:sp>
          <p:nvSpPr>
            <p:cNvPr id="19" name="Rectangle 6"/>
            <p:cNvSpPr>
              <a:spLocks noChangeArrowheads="1"/>
            </p:cNvSpPr>
            <p:nvPr/>
          </p:nvSpPr>
          <p:spPr bwMode="auto">
            <a:xfrm>
              <a:off x="1488" y="2208"/>
              <a:ext cx="2225" cy="265"/>
            </a:xfrm>
            <a:prstGeom prst="rect">
              <a:avLst/>
            </a:prstGeom>
            <a:solidFill>
              <a:srgbClr val="9947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0" name="Rectangle 7"/>
            <p:cNvSpPr>
              <a:spLocks noChangeArrowheads="1"/>
            </p:cNvSpPr>
            <p:nvPr/>
          </p:nvSpPr>
          <p:spPr bwMode="auto">
            <a:xfrm>
              <a:off x="1488" y="2208"/>
              <a:ext cx="2225" cy="26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1" name="Rectangle 8"/>
            <p:cNvSpPr>
              <a:spLocks noChangeArrowheads="1"/>
            </p:cNvSpPr>
            <p:nvPr/>
          </p:nvSpPr>
          <p:spPr bwMode="auto">
            <a:xfrm>
              <a:off x="3717" y="2208"/>
              <a:ext cx="666" cy="265"/>
            </a:xfrm>
            <a:prstGeom prst="rect">
              <a:avLst/>
            </a:prstGeom>
            <a:solidFill>
              <a:srgbClr val="009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2" name="Rectangle 9"/>
            <p:cNvSpPr>
              <a:spLocks noChangeArrowheads="1"/>
            </p:cNvSpPr>
            <p:nvPr/>
          </p:nvSpPr>
          <p:spPr bwMode="auto">
            <a:xfrm>
              <a:off x="3717" y="2208"/>
              <a:ext cx="666" cy="26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>
              <a:off x="2387" y="2232"/>
              <a:ext cx="344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800">
                  <a:solidFill>
                    <a:srgbClr val="FFFFFF"/>
                  </a:solidFill>
                  <a:latin typeface="AvantGarde Bk BT" charset="0"/>
                </a:rPr>
                <a:t>PKC</a:t>
              </a:r>
              <a:endParaRPr lang="en-GB" sz="1800"/>
            </a:p>
          </p:txBody>
        </p:sp>
        <p:sp>
          <p:nvSpPr>
            <p:cNvPr id="24" name="Rectangle 11"/>
            <p:cNvSpPr>
              <a:spLocks noChangeArrowheads="1"/>
            </p:cNvSpPr>
            <p:nvPr/>
          </p:nvSpPr>
          <p:spPr bwMode="auto">
            <a:xfrm>
              <a:off x="3891" y="2232"/>
              <a:ext cx="341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800">
                  <a:solidFill>
                    <a:srgbClr val="FFFFFF"/>
                  </a:solidFill>
                  <a:latin typeface="AvantGarde Bk BT" charset="0"/>
                </a:rPr>
                <a:t>GFP</a:t>
              </a:r>
              <a:endParaRPr lang="en-GB" sz="1800"/>
            </a:p>
          </p:txBody>
        </p:sp>
      </p:grpSp>
      <p:pic>
        <p:nvPicPr>
          <p:cNvPr id="4" name="PKCz_cloroformio_tc">
            <a:hlinkClick r:id="" action="ppaction://media"/>
            <a:extLst>
              <a:ext uri="{FF2B5EF4-FFF2-40B4-BE49-F238E27FC236}">
                <a16:creationId xmlns:a16="http://schemas.microsoft.com/office/drawing/2014/main" id="{85F4211D-3F5A-4B13-8F72-A060A92D55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 rot="10800000">
            <a:off x="8618345" y="2797796"/>
            <a:ext cx="3255264" cy="188148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877A4E5-B2F0-49CD-BE8E-71FB3A7A671B}"/>
              </a:ext>
            </a:extLst>
          </p:cNvPr>
          <p:cNvSpPr txBox="1"/>
          <p:nvPr/>
        </p:nvSpPr>
        <p:spPr>
          <a:xfrm>
            <a:off x="8473063" y="2756095"/>
            <a:ext cx="1076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PKC zeta</a:t>
            </a:r>
          </a:p>
        </p:txBody>
      </p:sp>
    </p:spTree>
    <p:extLst>
      <p:ext uri="{BB962C8B-B14F-4D97-AF65-F5344CB8AC3E}">
        <p14:creationId xmlns:p14="http://schemas.microsoft.com/office/powerpoint/2010/main" val="46979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300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8" repeatCount="300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9" repeatCount="300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10" repeatCount="300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DEACC-798F-48A6-A39F-527B0C05F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FRAP: fluorescence recovery after photobleaching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747FB3-511F-4F39-A826-9A9F8BF333C0}"/>
              </a:ext>
            </a:extLst>
          </p:cNvPr>
          <p:cNvSpPr txBox="1"/>
          <p:nvPr/>
        </p:nvSpPr>
        <p:spPr>
          <a:xfrm>
            <a:off x="3006212" y="5865183"/>
            <a:ext cx="6179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Tecnica</a:t>
            </a:r>
            <a:r>
              <a:rPr lang="en-US" dirty="0">
                <a:solidFill>
                  <a:srgbClr val="FFFF00"/>
                </a:solidFill>
              </a:rPr>
              <a:t> in </a:t>
            </a:r>
            <a:r>
              <a:rPr lang="en-US" dirty="0" err="1">
                <a:solidFill>
                  <a:srgbClr val="FFFF00"/>
                </a:solidFill>
              </a:rPr>
              <a:t>fluorescenza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che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permette</a:t>
            </a:r>
            <a:r>
              <a:rPr lang="en-US" dirty="0">
                <a:solidFill>
                  <a:srgbClr val="FFFF00"/>
                </a:solidFill>
              </a:rPr>
              <a:t> di </a:t>
            </a:r>
            <a:r>
              <a:rPr lang="en-US" dirty="0" err="1">
                <a:solidFill>
                  <a:srgbClr val="FFFF00"/>
                </a:solidFill>
              </a:rPr>
              <a:t>misurare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coefficienti</a:t>
            </a:r>
            <a:r>
              <a:rPr lang="en-US" dirty="0">
                <a:solidFill>
                  <a:srgbClr val="FFFF00"/>
                </a:solidFill>
              </a:rPr>
              <a:t> di </a:t>
            </a:r>
            <a:r>
              <a:rPr lang="en-US" dirty="0" err="1">
                <a:solidFill>
                  <a:srgbClr val="FFFF00"/>
                </a:solidFill>
              </a:rPr>
              <a:t>diffusione</a:t>
            </a:r>
            <a:r>
              <a:rPr lang="en-US" dirty="0">
                <a:solidFill>
                  <a:srgbClr val="FFFF00"/>
                </a:solidFill>
              </a:rPr>
              <a:t> di un </a:t>
            </a:r>
            <a:r>
              <a:rPr lang="en-US" dirty="0" err="1">
                <a:solidFill>
                  <a:srgbClr val="FFFF00"/>
                </a:solidFill>
              </a:rPr>
              <a:t>fluoroforo</a:t>
            </a: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2C0D058-F64A-46F2-9B6C-7A4E233096E1}"/>
              </a:ext>
            </a:extLst>
          </p:cNvPr>
          <p:cNvGrpSpPr/>
          <p:nvPr/>
        </p:nvGrpSpPr>
        <p:grpSpPr>
          <a:xfrm>
            <a:off x="2267940" y="1177170"/>
            <a:ext cx="7706485" cy="4349730"/>
            <a:chOff x="811163" y="1194617"/>
            <a:chExt cx="4971202" cy="3076774"/>
          </a:xfrm>
        </p:grpSpPr>
        <p:pic>
          <p:nvPicPr>
            <p:cNvPr id="5" name="Picture 4" descr="A close up of a map&#10;&#10;Description automatically generated">
              <a:extLst>
                <a:ext uri="{FF2B5EF4-FFF2-40B4-BE49-F238E27FC236}">
                  <a16:creationId xmlns:a16="http://schemas.microsoft.com/office/drawing/2014/main" id="{58913714-7D88-48A9-95BD-A923335CC6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53" r="66967" b="8652"/>
            <a:stretch/>
          </p:blipFill>
          <p:spPr>
            <a:xfrm rot="16200000">
              <a:off x="2697522" y="-691742"/>
              <a:ext cx="1198483" cy="4971202"/>
            </a:xfrm>
            <a:prstGeom prst="rect">
              <a:avLst/>
            </a:prstGeom>
          </p:spPr>
        </p:pic>
        <p:pic>
          <p:nvPicPr>
            <p:cNvPr id="8" name="Picture 7" descr="A close up of a map&#10;&#10;Description automatically generated">
              <a:extLst>
                <a:ext uri="{FF2B5EF4-FFF2-40B4-BE49-F238E27FC236}">
                  <a16:creationId xmlns:a16="http://schemas.microsoft.com/office/drawing/2014/main" id="{3887054D-3DBE-4CFF-A4F7-8EA517DB8B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6" r="949" b="69257"/>
            <a:stretch/>
          </p:blipFill>
          <p:spPr>
            <a:xfrm>
              <a:off x="2049029" y="2494210"/>
              <a:ext cx="2462981" cy="17771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3128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DEACC-798F-48A6-A39F-527B0C05F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FRAP: fluorescence recovery after photobleaching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53E1C4-88B8-475A-A388-68B41D7BD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86" y="1373672"/>
            <a:ext cx="5129048" cy="38954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18176D-0FF0-49F8-B9BA-2183C381F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902" y="2264954"/>
            <a:ext cx="4998209" cy="31899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F3275D-E8AC-4CB2-AB3C-B8071B97219B}"/>
              </a:ext>
            </a:extLst>
          </p:cNvPr>
          <p:cNvSpPr txBox="1"/>
          <p:nvPr/>
        </p:nvSpPr>
        <p:spPr>
          <a:xfrm>
            <a:off x="6096000" y="5433847"/>
            <a:ext cx="57806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- T=1/2: tempo </a:t>
            </a:r>
            <a:r>
              <a:rPr lang="en-US" dirty="0" err="1">
                <a:solidFill>
                  <a:srgbClr val="FFFF00"/>
                </a:solidFill>
              </a:rPr>
              <a:t>richiesto</a:t>
            </a:r>
            <a:r>
              <a:rPr lang="en-US" dirty="0">
                <a:solidFill>
                  <a:srgbClr val="FFFF00"/>
                </a:solidFill>
              </a:rPr>
              <a:t> a </a:t>
            </a:r>
            <a:r>
              <a:rPr lang="en-US" dirty="0" err="1">
                <a:solidFill>
                  <a:srgbClr val="FFFF00"/>
                </a:solidFill>
              </a:rPr>
              <a:t>recuperare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il</a:t>
            </a:r>
            <a:r>
              <a:rPr lang="en-US" dirty="0">
                <a:solidFill>
                  <a:srgbClr val="FFFF00"/>
                </a:solidFill>
              </a:rPr>
              <a:t> 50% </a:t>
            </a:r>
            <a:r>
              <a:rPr lang="en-US" dirty="0" err="1">
                <a:solidFill>
                  <a:srgbClr val="FFFF00"/>
                </a:solidFill>
              </a:rPr>
              <a:t>della</a:t>
            </a:r>
            <a:r>
              <a:rPr lang="en-US" dirty="0">
                <a:solidFill>
                  <a:srgbClr val="FFFF00"/>
                </a:solidFill>
              </a:rPr>
              <a:t> - </a:t>
            </a:r>
            <a:r>
              <a:rPr lang="en-US" dirty="0" err="1">
                <a:solidFill>
                  <a:srgbClr val="FFFF00"/>
                </a:solidFill>
              </a:rPr>
              <a:t>fluorescenza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persa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indice</a:t>
            </a:r>
            <a:r>
              <a:rPr lang="en-US" dirty="0">
                <a:solidFill>
                  <a:srgbClr val="FFFF00"/>
                </a:solidFill>
              </a:rPr>
              <a:t> di </a:t>
            </a:r>
            <a:r>
              <a:rPr lang="en-US" dirty="0" err="1">
                <a:solidFill>
                  <a:srgbClr val="FFFF00"/>
                </a:solidFill>
              </a:rPr>
              <a:t>diffusibilita</a:t>
            </a:r>
            <a:r>
              <a:rPr lang="en-US" dirty="0">
                <a:solidFill>
                  <a:srgbClr val="FFFF00"/>
                </a:solidFill>
              </a:rPr>
              <a:t>’</a:t>
            </a:r>
          </a:p>
          <a:p>
            <a:r>
              <a:rPr lang="en-US" dirty="0">
                <a:solidFill>
                  <a:srgbClr val="FFFF00"/>
                </a:solidFill>
              </a:rPr>
              <a:t>- Mobile/immobile fraction: </a:t>
            </a:r>
            <a:r>
              <a:rPr lang="en-US" dirty="0" err="1">
                <a:solidFill>
                  <a:srgbClr val="FFFF00"/>
                </a:solidFill>
              </a:rPr>
              <a:t>indice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della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presenza</a:t>
            </a:r>
            <a:r>
              <a:rPr lang="en-US" dirty="0">
                <a:solidFill>
                  <a:srgbClr val="FFFF00"/>
                </a:solidFill>
              </a:rPr>
              <a:t> di </a:t>
            </a:r>
            <a:r>
              <a:rPr lang="en-US" dirty="0" err="1">
                <a:solidFill>
                  <a:srgbClr val="FFFF00"/>
                </a:solidFill>
              </a:rPr>
              <a:t>strutture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molecolari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complesse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02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DEACC-798F-48A6-A39F-527B0C05F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FRAP: </a:t>
            </a:r>
            <a:r>
              <a:rPr lang="en-US" dirty="0" err="1">
                <a:solidFill>
                  <a:srgbClr val="FFFF00"/>
                </a:solidFill>
              </a:rPr>
              <a:t>circolazione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tra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compartimenti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949FC1-95BF-4F9C-9D16-552C8960B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053" y="2057281"/>
            <a:ext cx="9845893" cy="27434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D065E0-9C61-4449-B025-E6EF3B8F226A}"/>
              </a:ext>
            </a:extLst>
          </p:cNvPr>
          <p:cNvSpPr txBox="1"/>
          <p:nvPr/>
        </p:nvSpPr>
        <p:spPr>
          <a:xfrm>
            <a:off x="1231641" y="5458408"/>
            <a:ext cx="48643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Galactosyltransferase-GFP: </a:t>
            </a:r>
            <a:r>
              <a:rPr lang="en-US" i="1" dirty="0" err="1">
                <a:solidFill>
                  <a:srgbClr val="FFFF00"/>
                </a:solidFill>
              </a:rPr>
              <a:t>Proteina</a:t>
            </a:r>
            <a:r>
              <a:rPr lang="en-US" i="1" dirty="0">
                <a:solidFill>
                  <a:srgbClr val="FFFF00"/>
                </a:solidFill>
              </a:rPr>
              <a:t> del Golgi </a:t>
            </a:r>
            <a:r>
              <a:rPr lang="en-US" i="1" dirty="0" err="1">
                <a:solidFill>
                  <a:srgbClr val="FFFF00"/>
                </a:solidFill>
              </a:rPr>
              <a:t>che</a:t>
            </a:r>
            <a:r>
              <a:rPr lang="en-US" i="1" dirty="0">
                <a:solidFill>
                  <a:srgbClr val="FFFF00"/>
                </a:solidFill>
              </a:rPr>
              <a:t> </a:t>
            </a:r>
            <a:r>
              <a:rPr lang="en-US" i="1" dirty="0" err="1">
                <a:solidFill>
                  <a:srgbClr val="FFFF00"/>
                </a:solidFill>
              </a:rPr>
              <a:t>viene</a:t>
            </a:r>
            <a:r>
              <a:rPr lang="en-US" i="1" dirty="0">
                <a:solidFill>
                  <a:srgbClr val="FFFF00"/>
                </a:solidFill>
              </a:rPr>
              <a:t> </a:t>
            </a:r>
            <a:r>
              <a:rPr lang="en-US" i="1" dirty="0" err="1">
                <a:solidFill>
                  <a:srgbClr val="FFFF00"/>
                </a:solidFill>
              </a:rPr>
              <a:t>sintetizzata</a:t>
            </a:r>
            <a:r>
              <a:rPr lang="en-US" i="1" dirty="0">
                <a:solidFill>
                  <a:srgbClr val="FFFF00"/>
                </a:solidFill>
              </a:rPr>
              <a:t> </a:t>
            </a:r>
            <a:r>
              <a:rPr lang="en-US" i="1" dirty="0" err="1">
                <a:solidFill>
                  <a:srgbClr val="FFFF00"/>
                </a:solidFill>
              </a:rPr>
              <a:t>nell’ER</a:t>
            </a:r>
            <a:endParaRPr lang="en-US" i="1" dirty="0">
              <a:solidFill>
                <a:srgbClr val="FFFF00"/>
              </a:solidFill>
            </a:endParaRPr>
          </a:p>
          <a:p>
            <a:r>
              <a:rPr lang="en-US" i="1" dirty="0">
                <a:solidFill>
                  <a:srgbClr val="FFFF00"/>
                </a:solidFill>
              </a:rPr>
              <a:t>Cycloheximide: </a:t>
            </a:r>
            <a:r>
              <a:rPr lang="en-US" i="1" dirty="0" err="1">
                <a:solidFill>
                  <a:srgbClr val="FFFF00"/>
                </a:solidFill>
              </a:rPr>
              <a:t>inibitore</a:t>
            </a:r>
            <a:r>
              <a:rPr lang="en-US" i="1" dirty="0">
                <a:solidFill>
                  <a:srgbClr val="FFFF00"/>
                </a:solidFill>
              </a:rPr>
              <a:t> </a:t>
            </a:r>
            <a:r>
              <a:rPr lang="en-US" i="1" dirty="0" err="1">
                <a:solidFill>
                  <a:srgbClr val="FFFF00"/>
                </a:solidFill>
              </a:rPr>
              <a:t>della</a:t>
            </a:r>
            <a:r>
              <a:rPr lang="en-US" i="1" dirty="0">
                <a:solidFill>
                  <a:srgbClr val="FFFF00"/>
                </a:solidFill>
              </a:rPr>
              <a:t> </a:t>
            </a:r>
            <a:r>
              <a:rPr lang="en-US" i="1" dirty="0" err="1">
                <a:solidFill>
                  <a:srgbClr val="FFFF00"/>
                </a:solidFill>
              </a:rPr>
              <a:t>sintesi</a:t>
            </a:r>
            <a:r>
              <a:rPr lang="en-US" i="1" dirty="0">
                <a:solidFill>
                  <a:srgbClr val="FFFF00"/>
                </a:solidFill>
              </a:rPr>
              <a:t> </a:t>
            </a:r>
            <a:r>
              <a:rPr lang="en-US" i="1" dirty="0" err="1">
                <a:solidFill>
                  <a:srgbClr val="FFFF00"/>
                </a:solidFill>
              </a:rPr>
              <a:t>proteica</a:t>
            </a:r>
            <a:endParaRPr lang="en-US" i="1" dirty="0">
              <a:solidFill>
                <a:srgbClr val="FFFF00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AF8B457-5A9E-4D52-AE21-09284E5B60F6}"/>
              </a:ext>
            </a:extLst>
          </p:cNvPr>
          <p:cNvCxnSpPr/>
          <p:nvPr/>
        </p:nvCxnSpPr>
        <p:spPr>
          <a:xfrm>
            <a:off x="1229710" y="4824248"/>
            <a:ext cx="963798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21A0CCE-3604-4057-AF90-D428C4880F2D}"/>
              </a:ext>
            </a:extLst>
          </p:cNvPr>
          <p:cNvSpPr txBox="1"/>
          <p:nvPr/>
        </p:nvSpPr>
        <p:spPr>
          <a:xfrm>
            <a:off x="1212980" y="4823927"/>
            <a:ext cx="142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Cycloeximide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76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DEACC-798F-48A6-A39F-527B0C05F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Overview </a:t>
            </a:r>
            <a:r>
              <a:rPr lang="en-US" dirty="0" err="1">
                <a:solidFill>
                  <a:srgbClr val="FFFF00"/>
                </a:solidFill>
              </a:rPr>
              <a:t>delle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tecniche</a:t>
            </a:r>
            <a:r>
              <a:rPr lang="en-US" dirty="0">
                <a:solidFill>
                  <a:srgbClr val="FFFF00"/>
                </a:solidFill>
              </a:rPr>
              <a:t> di </a:t>
            </a:r>
            <a:r>
              <a:rPr lang="en-US" dirty="0" err="1">
                <a:solidFill>
                  <a:srgbClr val="FFFF00"/>
                </a:solidFill>
              </a:rPr>
              <a:t>localizzazione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62775-4D4D-456F-9D31-A0DFFFA65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6932" y="1946182"/>
            <a:ext cx="7158135" cy="2999047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Frazionamento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cellulare</a:t>
            </a:r>
            <a:r>
              <a:rPr lang="en-US" dirty="0">
                <a:solidFill>
                  <a:srgbClr val="FFFF00"/>
                </a:solidFill>
              </a:rPr>
              <a:t> + SDS-PAGE</a:t>
            </a:r>
          </a:p>
          <a:p>
            <a:pPr lvl="1"/>
            <a:r>
              <a:rPr lang="en-US" dirty="0" err="1">
                <a:solidFill>
                  <a:srgbClr val="FFFF00"/>
                </a:solidFill>
              </a:rPr>
              <a:t>Separazione</a:t>
            </a:r>
            <a:r>
              <a:rPr lang="en-US" dirty="0">
                <a:solidFill>
                  <a:srgbClr val="FFFF00"/>
                </a:solidFill>
              </a:rPr>
              <a:t> di </a:t>
            </a:r>
            <a:r>
              <a:rPr lang="en-US" dirty="0" err="1">
                <a:solidFill>
                  <a:srgbClr val="FFFF00"/>
                </a:solidFill>
              </a:rPr>
              <a:t>compartimenti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cellulari</a:t>
            </a:r>
            <a:r>
              <a:rPr lang="en-US" dirty="0">
                <a:solidFill>
                  <a:srgbClr val="FFFF00"/>
                </a:solidFill>
              </a:rPr>
              <a:t> + detection</a:t>
            </a:r>
          </a:p>
          <a:p>
            <a:r>
              <a:rPr lang="en-US" dirty="0">
                <a:solidFill>
                  <a:srgbClr val="FFFF00"/>
                </a:solidFill>
              </a:rPr>
              <a:t>Immunostaining + </a:t>
            </a:r>
            <a:r>
              <a:rPr lang="en-US" dirty="0" err="1">
                <a:solidFill>
                  <a:srgbClr val="FFFF00"/>
                </a:solidFill>
              </a:rPr>
              <a:t>microscopia</a:t>
            </a:r>
            <a:endParaRPr lang="en-US" dirty="0">
              <a:solidFill>
                <a:srgbClr val="FFFF00"/>
              </a:solidFill>
            </a:endParaRPr>
          </a:p>
          <a:p>
            <a:pPr lvl="1"/>
            <a:r>
              <a:rPr lang="en-US" dirty="0">
                <a:solidFill>
                  <a:srgbClr val="FFFF00"/>
                </a:solidFill>
              </a:rPr>
              <a:t>Detection </a:t>
            </a:r>
            <a:r>
              <a:rPr lang="en-US" dirty="0" err="1">
                <a:solidFill>
                  <a:srgbClr val="FFFF00"/>
                </a:solidFill>
              </a:rPr>
              <a:t>diretta</a:t>
            </a:r>
            <a:r>
              <a:rPr lang="en-US" dirty="0">
                <a:solidFill>
                  <a:srgbClr val="FFFF00"/>
                </a:solidFill>
              </a:rPr>
              <a:t> “in </a:t>
            </a:r>
            <a:r>
              <a:rPr lang="en-US" dirty="0" err="1">
                <a:solidFill>
                  <a:srgbClr val="FFFF00"/>
                </a:solidFill>
              </a:rPr>
              <a:t>cellula</a:t>
            </a:r>
            <a:r>
              <a:rPr lang="en-US" dirty="0">
                <a:solidFill>
                  <a:srgbClr val="FFFF00"/>
                </a:solidFill>
              </a:rPr>
              <a:t>”</a:t>
            </a:r>
          </a:p>
          <a:p>
            <a:r>
              <a:rPr lang="en-US" dirty="0">
                <a:solidFill>
                  <a:srgbClr val="FFFF00"/>
                </a:solidFill>
              </a:rPr>
              <a:t>Protein Tagging + </a:t>
            </a:r>
            <a:r>
              <a:rPr lang="en-US" dirty="0" err="1">
                <a:solidFill>
                  <a:srgbClr val="FFFF00"/>
                </a:solidFill>
              </a:rPr>
              <a:t>microscopia</a:t>
            </a:r>
            <a:endParaRPr lang="en-US" dirty="0">
              <a:solidFill>
                <a:srgbClr val="FFFF00"/>
              </a:solidFill>
            </a:endParaRPr>
          </a:p>
          <a:p>
            <a:pPr lvl="1"/>
            <a:r>
              <a:rPr lang="en-US" dirty="0">
                <a:solidFill>
                  <a:srgbClr val="FFFF00"/>
                </a:solidFill>
              </a:rPr>
              <a:t>Detection semi-</a:t>
            </a:r>
            <a:r>
              <a:rPr lang="en-US" dirty="0" err="1">
                <a:solidFill>
                  <a:srgbClr val="FFFF00"/>
                </a:solidFill>
              </a:rPr>
              <a:t>diretta</a:t>
            </a:r>
            <a:r>
              <a:rPr lang="en-US" dirty="0">
                <a:solidFill>
                  <a:srgbClr val="FFFF00"/>
                </a:solidFill>
              </a:rPr>
              <a:t> (</a:t>
            </a:r>
            <a:r>
              <a:rPr lang="en-US" dirty="0" err="1">
                <a:solidFill>
                  <a:srgbClr val="FFFF00"/>
                </a:solidFill>
              </a:rPr>
              <a:t>indiretta</a:t>
            </a:r>
            <a:r>
              <a:rPr lang="en-US" dirty="0">
                <a:solidFill>
                  <a:srgbClr val="FFFF00"/>
                </a:solidFill>
              </a:rPr>
              <a:t>) “in </a:t>
            </a:r>
            <a:r>
              <a:rPr lang="en-US" dirty="0" err="1">
                <a:solidFill>
                  <a:srgbClr val="FFFF00"/>
                </a:solidFill>
              </a:rPr>
              <a:t>cellula</a:t>
            </a:r>
            <a:r>
              <a:rPr lang="en-US" dirty="0">
                <a:solidFill>
                  <a:srgbClr val="FFFF00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04123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DEACC-798F-48A6-A39F-527B0C05F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FLIP: Fluorescence loss in </a:t>
            </a:r>
            <a:r>
              <a:rPr lang="en-US" dirty="0" err="1">
                <a:solidFill>
                  <a:srgbClr val="FFFF00"/>
                </a:solidFill>
              </a:rPr>
              <a:t>phtotobleaching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C55E74ED-F377-4F7C-BE37-3E58F88477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287" y="1195038"/>
            <a:ext cx="7620000" cy="1190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0D61C5-66A0-4EC9-9020-B3D3D2264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044" y="2713142"/>
            <a:ext cx="9099912" cy="286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82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DEACC-798F-48A6-A39F-527B0C05F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FFFF00"/>
                </a:solidFill>
              </a:rPr>
              <a:t>iFRAP</a:t>
            </a:r>
            <a:r>
              <a:rPr lang="en-US" dirty="0">
                <a:solidFill>
                  <a:srgbClr val="FFFF00"/>
                </a:solidFill>
              </a:rPr>
              <a:t>: FRAP </a:t>
            </a:r>
            <a:r>
              <a:rPr lang="en-US" dirty="0" err="1">
                <a:solidFill>
                  <a:srgbClr val="FFFF00"/>
                </a:solidFill>
              </a:rPr>
              <a:t>inverso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E3336C-A9CE-4251-A706-91A8AE819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0681" y="2609299"/>
            <a:ext cx="6350638" cy="4248701"/>
          </a:xfrm>
          <a:prstGeom prst="rect">
            <a:avLst/>
          </a:prstGeom>
        </p:spPr>
      </p:pic>
      <p:pic>
        <p:nvPicPr>
          <p:cNvPr id="6" name="Picture 5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9E7466BF-A409-4720-AF6A-388AD2E697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146" y="1105228"/>
            <a:ext cx="8931708" cy="140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705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DEACC-798F-48A6-A39F-527B0C05F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FFFF00"/>
                </a:solidFill>
              </a:rPr>
              <a:t>Evoluzione</a:t>
            </a:r>
            <a:r>
              <a:rPr lang="en-US" dirty="0">
                <a:solidFill>
                  <a:srgbClr val="FFFF00"/>
                </a:solidFill>
              </a:rPr>
              <a:t> del FRAP: Optical highlighter</a:t>
            </a:r>
          </a:p>
        </p:txBody>
      </p:sp>
      <p:pic>
        <p:nvPicPr>
          <p:cNvPr id="9" name="Picture 8" descr="A traffic light&#10;&#10;Description automatically generated">
            <a:extLst>
              <a:ext uri="{FF2B5EF4-FFF2-40B4-BE49-F238E27FC236}">
                <a16:creationId xmlns:a16="http://schemas.microsoft.com/office/drawing/2014/main" id="{F0326601-3F92-4DCA-A343-636AD439F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056" y="1351014"/>
            <a:ext cx="9953625" cy="5276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EA77C0-189C-44BB-A66C-FACE696D8989}"/>
              </a:ext>
            </a:extLst>
          </p:cNvPr>
          <p:cNvSpPr txBox="1"/>
          <p:nvPr/>
        </p:nvSpPr>
        <p:spPr>
          <a:xfrm>
            <a:off x="1222403" y="5380672"/>
            <a:ext cx="70964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Vantaggi</a:t>
            </a:r>
            <a:r>
              <a:rPr lang="en-US" dirty="0">
                <a:solidFill>
                  <a:srgbClr val="FFFF00"/>
                </a:solidFill>
              </a:rPr>
              <a:t> rispetto FRAP: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FFFF00"/>
                </a:solidFill>
              </a:rPr>
              <a:t>Richiedono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meno</a:t>
            </a:r>
            <a:r>
              <a:rPr lang="en-US" dirty="0">
                <a:solidFill>
                  <a:srgbClr val="FFFF00"/>
                </a:solidFill>
              </a:rPr>
              <a:t> luce,</a:t>
            </a:r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FFFF00"/>
                </a:solidFill>
              </a:rPr>
              <a:t>Permettono</a:t>
            </a:r>
            <a:r>
              <a:rPr lang="en-US" dirty="0">
                <a:solidFill>
                  <a:srgbClr val="FFFF00"/>
                </a:solidFill>
              </a:rPr>
              <a:t> di </a:t>
            </a:r>
            <a:r>
              <a:rPr lang="en-US" dirty="0" err="1">
                <a:solidFill>
                  <a:srgbClr val="FFFF00"/>
                </a:solidFill>
              </a:rPr>
              <a:t>vedere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il</a:t>
            </a:r>
            <a:r>
              <a:rPr lang="en-US" dirty="0">
                <a:solidFill>
                  <a:srgbClr val="FFFF00"/>
                </a:solidFill>
              </a:rPr>
              <a:t> target </a:t>
            </a:r>
            <a:r>
              <a:rPr lang="en-US" dirty="0" err="1">
                <a:solidFill>
                  <a:srgbClr val="FFFF00"/>
                </a:solidFill>
              </a:rPr>
              <a:t>dopo</a:t>
            </a:r>
            <a:r>
              <a:rPr lang="en-US" dirty="0">
                <a:solidFill>
                  <a:srgbClr val="FFFF00"/>
                </a:solidFill>
              </a:rPr>
              <a:t> la </a:t>
            </a:r>
            <a:r>
              <a:rPr lang="en-US" dirty="0" err="1">
                <a:solidFill>
                  <a:srgbClr val="FFFF00"/>
                </a:solidFill>
              </a:rPr>
              <a:t>stimolazione</a:t>
            </a:r>
            <a:r>
              <a:rPr lang="en-US" dirty="0">
                <a:solidFill>
                  <a:srgbClr val="FFFF00"/>
                </a:solidFill>
              </a:rPr>
              <a:t>,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FF00"/>
                </a:solidFill>
              </a:rPr>
              <a:t>PALM (</a:t>
            </a:r>
            <a:r>
              <a:rPr lang="en-US" dirty="0" err="1">
                <a:solidFill>
                  <a:srgbClr val="FFFF00"/>
                </a:solidFill>
              </a:rPr>
              <a:t>superrisoluzione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191024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0942" y="215939"/>
            <a:ext cx="118910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FF00"/>
                </a:solidFill>
              </a:rPr>
              <a:t>Analisi</a:t>
            </a:r>
            <a:r>
              <a:rPr lang="en-US" sz="4400" dirty="0">
                <a:solidFill>
                  <a:srgbClr val="FFFF00"/>
                </a:solidFill>
              </a:rPr>
              <a:t> </a:t>
            </a:r>
            <a:r>
              <a:rPr lang="en-US" sz="4400" dirty="0" err="1">
                <a:solidFill>
                  <a:srgbClr val="FFFF00"/>
                </a:solidFill>
              </a:rPr>
              <a:t>Fusione</a:t>
            </a:r>
            <a:r>
              <a:rPr lang="en-US" sz="4400" dirty="0">
                <a:solidFill>
                  <a:srgbClr val="FFFF00"/>
                </a:solidFill>
              </a:rPr>
              <a:t>/</a:t>
            </a:r>
            <a:r>
              <a:rPr lang="en-US" sz="4400" dirty="0" err="1">
                <a:solidFill>
                  <a:srgbClr val="FFFF00"/>
                </a:solidFill>
              </a:rPr>
              <a:t>Fissione</a:t>
            </a:r>
            <a:r>
              <a:rPr lang="en-US" sz="4400" dirty="0">
                <a:solidFill>
                  <a:srgbClr val="FFFF00"/>
                </a:solidFill>
              </a:rPr>
              <a:t> </a:t>
            </a:r>
            <a:r>
              <a:rPr lang="en-US" sz="4400" dirty="0" err="1">
                <a:solidFill>
                  <a:srgbClr val="FFFF00"/>
                </a:solidFill>
              </a:rPr>
              <a:t>mitochondriale</a:t>
            </a:r>
            <a:r>
              <a:rPr lang="en-US" sz="4400" dirty="0">
                <a:solidFill>
                  <a:srgbClr val="FFFF00"/>
                </a:solidFill>
              </a:rPr>
              <a:t> </a:t>
            </a:r>
            <a:r>
              <a:rPr lang="en-US" sz="4400" dirty="0" err="1">
                <a:solidFill>
                  <a:srgbClr val="FFFF00"/>
                </a:solidFill>
              </a:rPr>
              <a:t>tramite</a:t>
            </a:r>
            <a:r>
              <a:rPr lang="en-US" sz="4400" dirty="0">
                <a:solidFill>
                  <a:srgbClr val="FFFF00"/>
                </a:solidFill>
              </a:rPr>
              <a:t> </a:t>
            </a:r>
            <a:r>
              <a:rPr lang="en-US" sz="4400" dirty="0" err="1">
                <a:solidFill>
                  <a:srgbClr val="FFFF00"/>
                </a:solidFill>
              </a:rPr>
              <a:t>fotoattivazione</a:t>
            </a:r>
            <a:endParaRPr lang="en-US" sz="4400" dirty="0">
              <a:solidFill>
                <a:srgbClr val="FFFF00"/>
              </a:solidFill>
            </a:endParaRPr>
          </a:p>
        </p:txBody>
      </p:sp>
      <p:pic>
        <p:nvPicPr>
          <p:cNvPr id="7" name="mt-PA-GF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55428" y="2393176"/>
            <a:ext cx="4027695" cy="30207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547354" y="2393176"/>
            <a:ext cx="1224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mt-</a:t>
            </a:r>
            <a:r>
              <a:rPr lang="en-US" sz="1800" dirty="0" err="1">
                <a:solidFill>
                  <a:srgbClr val="FF0000"/>
                </a:solidFill>
              </a:rPr>
              <a:t>DsRed</a:t>
            </a:r>
            <a:endParaRPr lang="en-US" sz="1800" dirty="0">
              <a:solidFill>
                <a:srgbClr val="FF0000"/>
              </a:solidFill>
            </a:endParaRPr>
          </a:p>
          <a:p>
            <a:r>
              <a:rPr lang="en-US" sz="1800" dirty="0">
                <a:solidFill>
                  <a:srgbClr val="00FF14"/>
                </a:solidFill>
              </a:rPr>
              <a:t>mt-PA-GFP</a:t>
            </a:r>
          </a:p>
        </p:txBody>
      </p:sp>
      <p:sp>
        <p:nvSpPr>
          <p:cNvPr id="9" name="Rectangle 8"/>
          <p:cNvSpPr/>
          <p:nvPr/>
        </p:nvSpPr>
        <p:spPr>
          <a:xfrm>
            <a:off x="10384095" y="4308036"/>
            <a:ext cx="1179323" cy="657733"/>
          </a:xfrm>
          <a:prstGeom prst="rect">
            <a:avLst/>
          </a:prstGeom>
          <a:noFill/>
          <a:ln>
            <a:solidFill>
              <a:srgbClr val="07D5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Box 9"/>
          <p:cNvSpPr txBox="1"/>
          <p:nvPr/>
        </p:nvSpPr>
        <p:spPr>
          <a:xfrm>
            <a:off x="10304714" y="4897728"/>
            <a:ext cx="1399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>
                <a:solidFill>
                  <a:srgbClr val="FFFF00"/>
                </a:solidFill>
              </a:rPr>
              <a:t>Photoactivation</a:t>
            </a:r>
            <a:r>
              <a:rPr lang="en-US" sz="1400" i="1" dirty="0">
                <a:solidFill>
                  <a:srgbClr val="FFFF00"/>
                </a:solidFill>
              </a:rPr>
              <a:t> site</a:t>
            </a:r>
          </a:p>
        </p:txBody>
      </p:sp>
      <p:pic>
        <p:nvPicPr>
          <p:cNvPr id="12" name="Picture 11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1E099B18-62B5-4FF3-840E-1C00D3C6CD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39" y="1866722"/>
            <a:ext cx="6789465" cy="407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7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4643" y="215939"/>
            <a:ext cx="116094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FF00"/>
                </a:solidFill>
              </a:rPr>
              <a:t>Analisi</a:t>
            </a:r>
            <a:r>
              <a:rPr lang="en-US" sz="4400" dirty="0">
                <a:solidFill>
                  <a:srgbClr val="FFFF00"/>
                </a:solidFill>
              </a:rPr>
              <a:t> </a:t>
            </a:r>
            <a:r>
              <a:rPr lang="en-US" sz="4400" dirty="0" err="1">
                <a:solidFill>
                  <a:srgbClr val="FFFF00"/>
                </a:solidFill>
              </a:rPr>
              <a:t>Fusione</a:t>
            </a:r>
            <a:r>
              <a:rPr lang="en-US" sz="4400" dirty="0">
                <a:solidFill>
                  <a:srgbClr val="FFFF00"/>
                </a:solidFill>
              </a:rPr>
              <a:t>/</a:t>
            </a:r>
            <a:r>
              <a:rPr lang="en-US" sz="4400" dirty="0" err="1">
                <a:solidFill>
                  <a:srgbClr val="FFFF00"/>
                </a:solidFill>
              </a:rPr>
              <a:t>Fissione</a:t>
            </a:r>
            <a:r>
              <a:rPr lang="en-US" sz="4400" dirty="0">
                <a:solidFill>
                  <a:srgbClr val="FFFF00"/>
                </a:solidFill>
              </a:rPr>
              <a:t> </a:t>
            </a:r>
            <a:r>
              <a:rPr lang="en-US" sz="4400" dirty="0" err="1">
                <a:solidFill>
                  <a:srgbClr val="FFFF00"/>
                </a:solidFill>
              </a:rPr>
              <a:t>mitochondriale</a:t>
            </a:r>
            <a:r>
              <a:rPr lang="en-US" sz="4400" dirty="0">
                <a:solidFill>
                  <a:srgbClr val="FFFF00"/>
                </a:solidFill>
              </a:rPr>
              <a:t> </a:t>
            </a:r>
            <a:r>
              <a:rPr lang="en-US" sz="4400" dirty="0" err="1">
                <a:solidFill>
                  <a:srgbClr val="FFFF00"/>
                </a:solidFill>
              </a:rPr>
              <a:t>tramite</a:t>
            </a:r>
            <a:r>
              <a:rPr lang="en-US" sz="4400" dirty="0">
                <a:solidFill>
                  <a:srgbClr val="FFFF00"/>
                </a:solidFill>
              </a:rPr>
              <a:t> </a:t>
            </a:r>
            <a:r>
              <a:rPr lang="en-US" sz="4400" dirty="0" err="1">
                <a:solidFill>
                  <a:srgbClr val="FFFF00"/>
                </a:solidFill>
              </a:rPr>
              <a:t>fotoattivazione</a:t>
            </a:r>
            <a:endParaRPr lang="en-US" sz="4400" dirty="0">
              <a:solidFill>
                <a:srgbClr val="FFFF00"/>
              </a:solidFill>
            </a:endParaRPr>
          </a:p>
          <a:p>
            <a:pPr algn="ctr"/>
            <a:endParaRPr lang="en-US" sz="4400" dirty="0">
              <a:solidFill>
                <a:srgbClr val="FFFF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3C092D-E65D-4F9C-8301-B976A885F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77" y="2111051"/>
            <a:ext cx="11598645" cy="39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2477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DEACC-798F-48A6-A39F-527B0C05F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FFFF00"/>
                </a:solidFill>
              </a:rPr>
              <a:t>Svantaggi</a:t>
            </a:r>
            <a:r>
              <a:rPr lang="en-US" dirty="0">
                <a:solidFill>
                  <a:srgbClr val="FFFF00"/>
                </a:solidFill>
              </a:rPr>
              <a:t> (</a:t>
            </a:r>
            <a:r>
              <a:rPr lang="en-US" dirty="0" err="1">
                <a:solidFill>
                  <a:srgbClr val="FFFF00"/>
                </a:solidFill>
              </a:rPr>
              <a:t>spesso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dimenticati</a:t>
            </a:r>
            <a:r>
              <a:rPr lang="en-US" dirty="0">
                <a:solidFill>
                  <a:srgbClr val="FFFF00"/>
                </a:solidFill>
              </a:rPr>
              <a:t>) di FP tagging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E974B4-E664-4296-80BE-50B81C0A8768}"/>
              </a:ext>
            </a:extLst>
          </p:cNvPr>
          <p:cNvSpPr txBox="1"/>
          <p:nvPr/>
        </p:nvSpPr>
        <p:spPr>
          <a:xfrm>
            <a:off x="390746" y="2217683"/>
            <a:ext cx="581328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FF00"/>
                </a:solidFill>
              </a:rPr>
              <a:t>Per </a:t>
            </a:r>
            <a:r>
              <a:rPr lang="en-US" sz="2400" dirty="0" err="1">
                <a:solidFill>
                  <a:srgbClr val="FFFF00"/>
                </a:solidFill>
              </a:rPr>
              <a:t>quanto</a:t>
            </a:r>
            <a:r>
              <a:rPr lang="en-US" sz="2400" dirty="0">
                <a:solidFill>
                  <a:srgbClr val="FFFF00"/>
                </a:solidFill>
              </a:rPr>
              <a:t> piccolo GFP </a:t>
            </a:r>
            <a:r>
              <a:rPr lang="en-US" sz="2400" dirty="0" err="1">
                <a:solidFill>
                  <a:srgbClr val="FFFF00"/>
                </a:solidFill>
              </a:rPr>
              <a:t>rimane</a:t>
            </a:r>
            <a:r>
              <a:rPr lang="en-US" sz="2400" dirty="0">
                <a:solidFill>
                  <a:srgbClr val="FFFF00"/>
                </a:solidFill>
              </a:rPr>
              <a:t> una </a:t>
            </a:r>
            <a:r>
              <a:rPr lang="en-US" sz="2400" dirty="0" err="1">
                <a:solidFill>
                  <a:srgbClr val="FFFF00"/>
                </a:solidFill>
              </a:rPr>
              <a:t>proteina</a:t>
            </a:r>
            <a:r>
              <a:rPr lang="en-US" sz="2400" dirty="0">
                <a:solidFill>
                  <a:srgbClr val="FFFF00"/>
                </a:solidFill>
              </a:rPr>
              <a:t> (30KD);</a:t>
            </a:r>
          </a:p>
          <a:p>
            <a:pPr marL="742950" lvl="1" indent="-285750">
              <a:buFontTx/>
              <a:buChar char="-"/>
            </a:pPr>
            <a:r>
              <a:rPr lang="en-US" sz="2400" dirty="0" err="1">
                <a:solidFill>
                  <a:srgbClr val="FFFF00"/>
                </a:solidFill>
              </a:rPr>
              <a:t>Interferire</a:t>
            </a:r>
            <a:r>
              <a:rPr lang="en-US" sz="2400" dirty="0">
                <a:solidFill>
                  <a:srgbClr val="FFFF00"/>
                </a:solidFill>
              </a:rPr>
              <a:t> con la </a:t>
            </a:r>
            <a:r>
              <a:rPr lang="en-US" sz="2400" dirty="0" err="1">
                <a:solidFill>
                  <a:srgbClr val="FFFF00"/>
                </a:solidFill>
              </a:rPr>
              <a:t>localizzazione</a:t>
            </a:r>
            <a:r>
              <a:rPr lang="en-US" sz="2400" dirty="0">
                <a:solidFill>
                  <a:srgbClr val="FFFF00"/>
                </a:solidFill>
              </a:rPr>
              <a:t> del target,</a:t>
            </a:r>
          </a:p>
          <a:p>
            <a:pPr marL="742950" lvl="1" indent="-285750">
              <a:buFontTx/>
              <a:buChar char="-"/>
            </a:pPr>
            <a:r>
              <a:rPr lang="en-US" sz="2400" dirty="0" err="1">
                <a:solidFill>
                  <a:srgbClr val="FFFF00"/>
                </a:solidFill>
              </a:rPr>
              <a:t>Interferisce</a:t>
            </a:r>
            <a:r>
              <a:rPr lang="en-US" sz="2400" dirty="0">
                <a:solidFill>
                  <a:srgbClr val="FFFF00"/>
                </a:solidFill>
              </a:rPr>
              <a:t> con </a:t>
            </a:r>
            <a:r>
              <a:rPr lang="en-US" sz="2400" dirty="0" err="1">
                <a:solidFill>
                  <a:srgbClr val="FFFF00"/>
                </a:solidFill>
              </a:rPr>
              <a:t>il</a:t>
            </a:r>
            <a:r>
              <a:rPr lang="en-US" sz="2400" dirty="0">
                <a:solidFill>
                  <a:srgbClr val="FFFF00"/>
                </a:solidFill>
              </a:rPr>
              <a:t> folding,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FF00"/>
                </a:solidFill>
              </a:rPr>
              <a:t>N- or C-terminus? (target e GFP)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rgbClr val="FFFF00"/>
                </a:solidFill>
              </a:rPr>
              <a:t>La </a:t>
            </a:r>
            <a:r>
              <a:rPr lang="en-US" sz="2400" dirty="0" err="1">
                <a:solidFill>
                  <a:srgbClr val="FFFF00"/>
                </a:solidFill>
              </a:rPr>
              <a:t>trasfezione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puo</a:t>
            </a:r>
            <a:r>
              <a:rPr lang="en-US" sz="2400" dirty="0">
                <a:solidFill>
                  <a:srgbClr val="FFFF00"/>
                </a:solidFill>
              </a:rPr>
              <a:t>’ </a:t>
            </a:r>
            <a:r>
              <a:rPr lang="en-US" sz="2400" dirty="0" err="1">
                <a:solidFill>
                  <a:srgbClr val="FFFF00"/>
                </a:solidFill>
              </a:rPr>
              <a:t>mislocalizzare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il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costrutto</a:t>
            </a:r>
            <a:r>
              <a:rPr lang="en-US" sz="2400" dirty="0">
                <a:solidFill>
                  <a:srgbClr val="FFFF00"/>
                </a:solidFill>
              </a:rPr>
              <a:t>,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FFFF00"/>
                </a:solidFill>
              </a:rPr>
              <a:t>Tendenza</a:t>
            </a:r>
            <a:r>
              <a:rPr lang="en-US" sz="2400" dirty="0">
                <a:solidFill>
                  <a:srgbClr val="FFFF00"/>
                </a:solidFill>
              </a:rPr>
              <a:t> ad </a:t>
            </a:r>
            <a:r>
              <a:rPr lang="en-US" sz="2400" dirty="0" err="1">
                <a:solidFill>
                  <a:srgbClr val="FFFF00"/>
                </a:solidFill>
              </a:rPr>
              <a:t>aggregare</a:t>
            </a:r>
            <a:r>
              <a:rPr lang="en-US" sz="2400" dirty="0">
                <a:solidFill>
                  <a:srgbClr val="FFFF00"/>
                </a:solidFill>
              </a:rPr>
              <a:t> (o </a:t>
            </a:r>
            <a:r>
              <a:rPr lang="en-US" sz="2400" dirty="0" err="1">
                <a:solidFill>
                  <a:srgbClr val="FFFF00"/>
                </a:solidFill>
              </a:rPr>
              <a:t>rimanere</a:t>
            </a:r>
            <a:r>
              <a:rPr lang="en-US" sz="2400" dirty="0">
                <a:solidFill>
                  <a:srgbClr val="FFFF00"/>
                </a:solidFill>
              </a:rPr>
              <a:t> visible </a:t>
            </a:r>
            <a:r>
              <a:rPr lang="en-US" sz="2400" dirty="0" err="1">
                <a:solidFill>
                  <a:srgbClr val="FFFF00"/>
                </a:solidFill>
              </a:rPr>
              <a:t>nei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lisosomi</a:t>
            </a:r>
            <a:r>
              <a:rPr lang="en-US" sz="2400" dirty="0">
                <a:solidFill>
                  <a:srgbClr val="FFFF00"/>
                </a:solidFill>
              </a:rPr>
              <a:t>),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FFFF00"/>
                </a:solidFill>
              </a:rPr>
              <a:t>Talvolta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il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costrutto</a:t>
            </a:r>
            <a:r>
              <a:rPr lang="en-US" sz="2400" dirty="0">
                <a:solidFill>
                  <a:srgbClr val="FFFF00"/>
                </a:solidFill>
              </a:rPr>
              <a:t> e’ </a:t>
            </a:r>
            <a:r>
              <a:rPr lang="en-US" sz="2400" dirty="0" err="1">
                <a:solidFill>
                  <a:srgbClr val="FFFF00"/>
                </a:solidFill>
              </a:rPr>
              <a:t>citotossico</a:t>
            </a:r>
            <a:r>
              <a:rPr lang="en-US" sz="2400" dirty="0">
                <a:solidFill>
                  <a:srgbClr val="FFFF00"/>
                </a:solidFill>
              </a:rPr>
              <a:t>..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C928DFB8-F982-4FF0-9458-B7983429B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687" y="2783651"/>
            <a:ext cx="5092653" cy="295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9803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DEACC-798F-48A6-A39F-527B0C05F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Misura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localizzazione</a:t>
            </a:r>
            <a:r>
              <a:rPr lang="en-US" dirty="0"/>
              <a:t>: Co-</a:t>
            </a:r>
            <a:r>
              <a:rPr lang="en-US" dirty="0" err="1"/>
              <a:t>localizzazione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1CBC76-8465-4590-9B21-9B295F2D2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287652" y="1996587"/>
            <a:ext cx="4572000" cy="34901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46E07B-0FD8-4AB4-AAA9-BFEE28B29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18326" y="1996585"/>
            <a:ext cx="4572000" cy="34901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439C82-C0F5-4EFF-B1AB-C8EE49F7B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809999" y="1996587"/>
            <a:ext cx="4572000" cy="34901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692D43-0440-4B36-B00D-9A0531EF3152}"/>
              </a:ext>
            </a:extLst>
          </p:cNvPr>
          <p:cNvSpPr txBox="1"/>
          <p:nvPr/>
        </p:nvSpPr>
        <p:spPr>
          <a:xfrm>
            <a:off x="254643" y="215939"/>
            <a:ext cx="116094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</a:rPr>
              <a:t>Come </a:t>
            </a:r>
            <a:r>
              <a:rPr lang="en-US" sz="4400" dirty="0" err="1">
                <a:solidFill>
                  <a:srgbClr val="FFFF00"/>
                </a:solidFill>
              </a:rPr>
              <a:t>si</a:t>
            </a:r>
            <a:r>
              <a:rPr lang="en-US" sz="4400" dirty="0">
                <a:solidFill>
                  <a:srgbClr val="FFFF00"/>
                </a:solidFill>
              </a:rPr>
              <a:t> </a:t>
            </a:r>
            <a:r>
              <a:rPr lang="en-US" sz="4400" dirty="0" err="1">
                <a:solidFill>
                  <a:srgbClr val="FFFF00"/>
                </a:solidFill>
              </a:rPr>
              <a:t>quantifica</a:t>
            </a:r>
            <a:r>
              <a:rPr lang="en-US" sz="4400" dirty="0">
                <a:solidFill>
                  <a:srgbClr val="FFFF00"/>
                </a:solidFill>
              </a:rPr>
              <a:t> la </a:t>
            </a:r>
            <a:r>
              <a:rPr lang="en-US" sz="4400" dirty="0" err="1">
                <a:solidFill>
                  <a:srgbClr val="FFFF00"/>
                </a:solidFill>
              </a:rPr>
              <a:t>localizzazione</a:t>
            </a:r>
            <a:r>
              <a:rPr lang="en-US" sz="4400" dirty="0">
                <a:solidFill>
                  <a:srgbClr val="FFFF00"/>
                </a:solidFill>
              </a:rPr>
              <a:t>?</a:t>
            </a:r>
          </a:p>
          <a:p>
            <a:pPr algn="ctr"/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0CE1AB-79ED-4D70-A66D-4971580C5D98}"/>
              </a:ext>
            </a:extLst>
          </p:cNvPr>
          <p:cNvSpPr txBox="1"/>
          <p:nvPr/>
        </p:nvSpPr>
        <p:spPr>
          <a:xfrm>
            <a:off x="2071869" y="4902164"/>
            <a:ext cx="16204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</a:rPr>
              <a:t>DAPI</a:t>
            </a:r>
          </a:p>
          <a:p>
            <a:pPr algn="ctr"/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24A56B-6583-4EA0-98C2-63E4FD6C48B5}"/>
              </a:ext>
            </a:extLst>
          </p:cNvPr>
          <p:cNvSpPr txBox="1"/>
          <p:nvPr/>
        </p:nvSpPr>
        <p:spPr>
          <a:xfrm>
            <a:off x="4965536" y="4869369"/>
            <a:ext cx="27200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FF00"/>
                </a:solidFill>
              </a:rPr>
              <a:t>Lamin</a:t>
            </a:r>
            <a:r>
              <a:rPr lang="en-US" sz="4400" dirty="0">
                <a:solidFill>
                  <a:srgbClr val="FFFF00"/>
                </a:solidFill>
              </a:rPr>
              <a:t> A/C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34F287-210D-4C14-A910-2DA9C03DD324}"/>
              </a:ext>
            </a:extLst>
          </p:cNvPr>
          <p:cNvSpPr txBox="1"/>
          <p:nvPr/>
        </p:nvSpPr>
        <p:spPr>
          <a:xfrm>
            <a:off x="8335698" y="4813425"/>
            <a:ext cx="27200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</a:rPr>
              <a:t>Merge</a:t>
            </a:r>
          </a:p>
        </p:txBody>
      </p:sp>
    </p:spTree>
    <p:extLst>
      <p:ext uri="{BB962C8B-B14F-4D97-AF65-F5344CB8AC3E}">
        <p14:creationId xmlns:p14="http://schemas.microsoft.com/office/powerpoint/2010/main" val="28094004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AF92D4-7A2E-48D7-B2DD-1B75DAD43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307028" y="2003960"/>
            <a:ext cx="4572000" cy="34901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881083-E8FF-4A72-BF30-C5E811319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18326" y="1996585"/>
            <a:ext cx="4572000" cy="34901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A52ED0-B856-4238-A9FA-9B59F40BA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809999" y="2006366"/>
            <a:ext cx="4572000" cy="34901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C041F3-C8A4-4159-9B76-4B7C4A5E824A}"/>
              </a:ext>
            </a:extLst>
          </p:cNvPr>
          <p:cNvSpPr txBox="1"/>
          <p:nvPr/>
        </p:nvSpPr>
        <p:spPr>
          <a:xfrm>
            <a:off x="2071869" y="5631371"/>
            <a:ext cx="1620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</a:rPr>
              <a:t>DAPI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0F4BAF-B46D-4E90-920E-0B315B9FAE84}"/>
              </a:ext>
            </a:extLst>
          </p:cNvPr>
          <p:cNvSpPr txBox="1"/>
          <p:nvPr/>
        </p:nvSpPr>
        <p:spPr>
          <a:xfrm>
            <a:off x="4965536" y="5598576"/>
            <a:ext cx="27200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</a:rPr>
              <a:t>Actin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067DD1-C33F-4DCD-837B-F1AEF19B8C8F}"/>
              </a:ext>
            </a:extLst>
          </p:cNvPr>
          <p:cNvSpPr txBox="1"/>
          <p:nvPr/>
        </p:nvSpPr>
        <p:spPr>
          <a:xfrm>
            <a:off x="8335698" y="5542632"/>
            <a:ext cx="27200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</a:rPr>
              <a:t>Merge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7CC7C6-0245-4BE7-91E8-40C68ACF3888}"/>
              </a:ext>
            </a:extLst>
          </p:cNvPr>
          <p:cNvSpPr txBox="1"/>
          <p:nvPr/>
        </p:nvSpPr>
        <p:spPr>
          <a:xfrm>
            <a:off x="254643" y="215939"/>
            <a:ext cx="116094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</a:rPr>
              <a:t>Come </a:t>
            </a:r>
            <a:r>
              <a:rPr lang="en-US" sz="4400" dirty="0" err="1">
                <a:solidFill>
                  <a:srgbClr val="FFFF00"/>
                </a:solidFill>
              </a:rPr>
              <a:t>si</a:t>
            </a:r>
            <a:r>
              <a:rPr lang="en-US" sz="4400" dirty="0">
                <a:solidFill>
                  <a:srgbClr val="FFFF00"/>
                </a:solidFill>
              </a:rPr>
              <a:t> </a:t>
            </a:r>
            <a:r>
              <a:rPr lang="en-US" sz="4400" dirty="0" err="1">
                <a:solidFill>
                  <a:srgbClr val="FFFF00"/>
                </a:solidFill>
              </a:rPr>
              <a:t>quantifica</a:t>
            </a:r>
            <a:r>
              <a:rPr lang="en-US" sz="4400" dirty="0">
                <a:solidFill>
                  <a:srgbClr val="FFFF00"/>
                </a:solidFill>
              </a:rPr>
              <a:t> la </a:t>
            </a:r>
            <a:r>
              <a:rPr lang="en-US" sz="4400" dirty="0" err="1">
                <a:solidFill>
                  <a:srgbClr val="FFFF00"/>
                </a:solidFill>
              </a:rPr>
              <a:t>localizzazione</a:t>
            </a:r>
            <a:r>
              <a:rPr lang="en-US" sz="4400" dirty="0">
                <a:solidFill>
                  <a:srgbClr val="FFFF00"/>
                </a:solidFill>
              </a:rPr>
              <a:t>?</a:t>
            </a:r>
          </a:p>
          <a:p>
            <a:pPr algn="ctr"/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8511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9881083-E8FF-4A72-BF30-C5E811319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18326" y="1996585"/>
            <a:ext cx="4572000" cy="34901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46FF5D-BA7A-459C-8D83-3A537F5B7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809999" y="2006365"/>
            <a:ext cx="4572000" cy="34901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D19BB6-B9E4-43BF-B567-24FC6F0B04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310013" y="2006364"/>
            <a:ext cx="4572000" cy="34901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658A63-FF5B-4F5C-AED0-73970BBB1969}"/>
              </a:ext>
            </a:extLst>
          </p:cNvPr>
          <p:cNvSpPr txBox="1"/>
          <p:nvPr/>
        </p:nvSpPr>
        <p:spPr>
          <a:xfrm>
            <a:off x="254643" y="215939"/>
            <a:ext cx="116094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</a:rPr>
              <a:t>Come </a:t>
            </a:r>
            <a:r>
              <a:rPr lang="en-US" sz="4400" dirty="0" err="1">
                <a:solidFill>
                  <a:srgbClr val="FFFF00"/>
                </a:solidFill>
              </a:rPr>
              <a:t>si</a:t>
            </a:r>
            <a:r>
              <a:rPr lang="en-US" sz="4400" dirty="0">
                <a:solidFill>
                  <a:srgbClr val="FFFF00"/>
                </a:solidFill>
              </a:rPr>
              <a:t> </a:t>
            </a:r>
            <a:r>
              <a:rPr lang="en-US" sz="4400" dirty="0" err="1">
                <a:solidFill>
                  <a:srgbClr val="FFFF00"/>
                </a:solidFill>
              </a:rPr>
              <a:t>quantifica</a:t>
            </a:r>
            <a:r>
              <a:rPr lang="en-US" sz="4400" dirty="0">
                <a:solidFill>
                  <a:srgbClr val="FFFF00"/>
                </a:solidFill>
              </a:rPr>
              <a:t> la </a:t>
            </a:r>
            <a:r>
              <a:rPr lang="en-US" sz="4400" dirty="0" err="1">
                <a:solidFill>
                  <a:srgbClr val="FFFF00"/>
                </a:solidFill>
              </a:rPr>
              <a:t>localizzazione</a:t>
            </a:r>
            <a:r>
              <a:rPr lang="en-US" sz="4400" dirty="0">
                <a:solidFill>
                  <a:srgbClr val="FFFF00"/>
                </a:solidFill>
              </a:rPr>
              <a:t>?</a:t>
            </a:r>
          </a:p>
          <a:p>
            <a:pPr algn="ctr"/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982655-53B1-4B74-B7EF-EBAF19AB8469}"/>
              </a:ext>
            </a:extLst>
          </p:cNvPr>
          <p:cNvSpPr txBox="1"/>
          <p:nvPr/>
        </p:nvSpPr>
        <p:spPr>
          <a:xfrm>
            <a:off x="2071869" y="5631371"/>
            <a:ext cx="1620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</a:rPr>
              <a:t>DAPI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848774-62A8-427D-8076-C60D828E9721}"/>
              </a:ext>
            </a:extLst>
          </p:cNvPr>
          <p:cNvSpPr txBox="1"/>
          <p:nvPr/>
        </p:nvSpPr>
        <p:spPr>
          <a:xfrm>
            <a:off x="4965536" y="5598576"/>
            <a:ext cx="27200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</a:rPr>
              <a:t>pHH3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E2BC6B-D8F8-49AE-A5D3-CA0FE4BFE08A}"/>
              </a:ext>
            </a:extLst>
          </p:cNvPr>
          <p:cNvSpPr txBox="1"/>
          <p:nvPr/>
        </p:nvSpPr>
        <p:spPr>
          <a:xfrm>
            <a:off x="8335698" y="5542632"/>
            <a:ext cx="27200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</a:rPr>
              <a:t>Merge</a:t>
            </a:r>
          </a:p>
        </p:txBody>
      </p:sp>
    </p:spTree>
    <p:extLst>
      <p:ext uri="{BB962C8B-B14F-4D97-AF65-F5344CB8AC3E}">
        <p14:creationId xmlns:p14="http://schemas.microsoft.com/office/powerpoint/2010/main" val="9761524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316124"/>
            <a:ext cx="12192000" cy="1365265"/>
          </a:xfrm>
          <a:prstGeom prst="rect">
            <a:avLst/>
          </a:prstGeom>
        </p:spPr>
        <p:txBody>
          <a:bodyPr vert="horz" wrap="square" lIns="0" tIns="10941" rIns="0" bIns="0" rtlCol="0" anchor="ctr">
            <a:spAutoFit/>
          </a:bodyPr>
          <a:lstStyle/>
          <a:p>
            <a:pPr marL="11516" marR="4607" algn="ctr">
              <a:lnSpc>
                <a:spcPct val="100000"/>
              </a:lnSpc>
              <a:spcBef>
                <a:spcPts val="86"/>
              </a:spcBef>
            </a:pPr>
            <a:r>
              <a:rPr spc="-5" dirty="0">
                <a:solidFill>
                  <a:srgbClr val="FFFF00"/>
                </a:solidFill>
              </a:rPr>
              <a:t>Colocalization in fluorescence microscopy at  subcellular</a:t>
            </a:r>
            <a:r>
              <a:rPr dirty="0">
                <a:solidFill>
                  <a:srgbClr val="FFFF00"/>
                </a:solidFill>
              </a:rPr>
              <a:t> </a:t>
            </a:r>
            <a:r>
              <a:rPr spc="-5" dirty="0">
                <a:solidFill>
                  <a:srgbClr val="FFFF00"/>
                </a:solidFill>
              </a:rPr>
              <a:t>level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308852" y="1648211"/>
            <a:ext cx="7379116" cy="723568"/>
          </a:xfrm>
          <a:prstGeom prst="rect">
            <a:avLst/>
          </a:prstGeom>
          <a:ln w="28575">
            <a:solidFill>
              <a:srgbClr val="FFFF00"/>
            </a:solidFill>
          </a:ln>
        </p:spPr>
        <p:txBody>
          <a:bodyPr vert="horz" wrap="square" lIns="0" tIns="38580" rIns="0" bIns="0" rtlCol="0">
            <a:spAutoFit/>
          </a:bodyPr>
          <a:lstStyle/>
          <a:p>
            <a:pPr marL="1512098" marR="68522" indent="-1363537">
              <a:lnSpc>
                <a:spcPct val="105800"/>
              </a:lnSpc>
              <a:spcBef>
                <a:spcPts val="304"/>
              </a:spcBef>
              <a:tabLst>
                <a:tab pos="3631684" algn="l"/>
              </a:tabLst>
            </a:pPr>
            <a:r>
              <a:rPr sz="2176" spc="-5" dirty="0">
                <a:solidFill>
                  <a:srgbClr val="FFFF00"/>
                </a:solidFill>
                <a:latin typeface="Arial"/>
                <a:cs typeface="Arial"/>
              </a:rPr>
              <a:t>Definition:  </a:t>
            </a:r>
            <a:r>
              <a:rPr sz="2176" dirty="0">
                <a:solidFill>
                  <a:srgbClr val="FFFF00"/>
                </a:solidFill>
                <a:latin typeface="Arial"/>
                <a:cs typeface="Arial"/>
              </a:rPr>
              <a:t>The</a:t>
            </a:r>
            <a:r>
              <a:rPr sz="2176" spc="-34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176" spc="-5" dirty="0">
                <a:solidFill>
                  <a:srgbClr val="FFFF00"/>
                </a:solidFill>
                <a:latin typeface="Arial"/>
                <a:cs typeface="Arial"/>
              </a:rPr>
              <a:t>presence</a:t>
            </a:r>
            <a:r>
              <a:rPr sz="2176" spc="18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176" dirty="0">
                <a:solidFill>
                  <a:srgbClr val="FFFF00"/>
                </a:solidFill>
                <a:latin typeface="Arial"/>
                <a:cs typeface="Arial"/>
              </a:rPr>
              <a:t>of	two </a:t>
            </a:r>
            <a:r>
              <a:rPr sz="2176" spc="-5" dirty="0">
                <a:solidFill>
                  <a:srgbClr val="FFFF00"/>
                </a:solidFill>
                <a:latin typeface="Arial"/>
                <a:cs typeface="Arial"/>
              </a:rPr>
              <a:t>or more fluorochromes on  the same physical </a:t>
            </a:r>
            <a:r>
              <a:rPr sz="2176" dirty="0">
                <a:solidFill>
                  <a:srgbClr val="FFFF00"/>
                </a:solidFill>
                <a:latin typeface="Arial"/>
                <a:cs typeface="Arial"/>
              </a:rPr>
              <a:t>structure </a:t>
            </a:r>
            <a:r>
              <a:rPr sz="2176" spc="-5" dirty="0">
                <a:solidFill>
                  <a:srgbClr val="FFFF00"/>
                </a:solidFill>
                <a:latin typeface="Arial"/>
                <a:cs typeface="Arial"/>
              </a:rPr>
              <a:t>in a</a:t>
            </a:r>
            <a:r>
              <a:rPr sz="2176" spc="18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176" spc="-5" dirty="0">
                <a:solidFill>
                  <a:srgbClr val="FFFF00"/>
                </a:solidFill>
                <a:latin typeface="Arial"/>
                <a:cs typeface="Arial"/>
              </a:rPr>
              <a:t>cell.</a:t>
            </a:r>
            <a:endParaRPr sz="2176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04395" y="5386899"/>
            <a:ext cx="967374" cy="8464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11535" y="4296759"/>
            <a:ext cx="6863758" cy="201371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374282">
              <a:spcBef>
                <a:spcPts val="91"/>
              </a:spcBef>
              <a:tabLst>
                <a:tab pos="1639930" algn="l"/>
              </a:tabLst>
            </a:pPr>
            <a:r>
              <a:rPr sz="2176" spc="-5" dirty="0">
                <a:solidFill>
                  <a:srgbClr val="FFFF00"/>
                </a:solidFill>
                <a:latin typeface="Arial"/>
                <a:cs typeface="Arial"/>
              </a:rPr>
              <a:t>Limitation</a:t>
            </a:r>
            <a:r>
              <a:rPr sz="2176" spc="14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176" spc="-5" dirty="0">
                <a:solidFill>
                  <a:srgbClr val="FFFF00"/>
                </a:solidFill>
                <a:latin typeface="Arial"/>
                <a:cs typeface="Arial"/>
              </a:rPr>
              <a:t>in	</a:t>
            </a:r>
            <a:r>
              <a:rPr sz="2176" dirty="0">
                <a:solidFill>
                  <a:srgbClr val="FFFF00"/>
                </a:solidFill>
                <a:latin typeface="Arial"/>
                <a:cs typeface="Arial"/>
              </a:rPr>
              <a:t>best </a:t>
            </a:r>
            <a:r>
              <a:rPr sz="2176" spc="-5" dirty="0">
                <a:solidFill>
                  <a:srgbClr val="FFFF00"/>
                </a:solidFill>
                <a:latin typeface="Arial"/>
                <a:cs typeface="Arial"/>
              </a:rPr>
              <a:t>case scenario: optical resolution </a:t>
            </a:r>
            <a:r>
              <a:rPr sz="2176" dirty="0">
                <a:solidFill>
                  <a:srgbClr val="FFFF00"/>
                </a:solidFill>
                <a:latin typeface="Arial"/>
                <a:cs typeface="Arial"/>
              </a:rPr>
              <a:t>of  </a:t>
            </a:r>
            <a:r>
              <a:rPr sz="2176" spc="-5" dirty="0">
                <a:solidFill>
                  <a:srgbClr val="FFFF00"/>
                </a:solidFill>
                <a:latin typeface="Arial"/>
                <a:cs typeface="Arial"/>
              </a:rPr>
              <a:t>microscope (Light microscope: 200 </a:t>
            </a:r>
            <a:r>
              <a:rPr sz="2176" dirty="0">
                <a:solidFill>
                  <a:srgbClr val="FFFF00"/>
                </a:solidFill>
                <a:latin typeface="Arial"/>
                <a:cs typeface="Arial"/>
              </a:rPr>
              <a:t>x </a:t>
            </a:r>
            <a:r>
              <a:rPr sz="2176" spc="-5" dirty="0">
                <a:solidFill>
                  <a:srgbClr val="FFFF00"/>
                </a:solidFill>
                <a:latin typeface="Arial"/>
                <a:cs typeface="Arial"/>
              </a:rPr>
              <a:t>200 </a:t>
            </a:r>
            <a:r>
              <a:rPr sz="2176" dirty="0">
                <a:solidFill>
                  <a:srgbClr val="FFFF00"/>
                </a:solidFill>
                <a:latin typeface="Arial"/>
                <a:cs typeface="Arial"/>
              </a:rPr>
              <a:t>x </a:t>
            </a:r>
            <a:r>
              <a:rPr sz="2176" spc="-5" dirty="0">
                <a:solidFill>
                  <a:srgbClr val="FFFF00"/>
                </a:solidFill>
                <a:latin typeface="Arial"/>
                <a:cs typeface="Arial"/>
              </a:rPr>
              <a:t>400</a:t>
            </a:r>
            <a:r>
              <a:rPr sz="2176" spc="68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176" dirty="0">
                <a:solidFill>
                  <a:srgbClr val="FFFF00"/>
                </a:solidFill>
                <a:latin typeface="Arial"/>
                <a:cs typeface="Arial"/>
              </a:rPr>
              <a:t>nm)</a:t>
            </a:r>
            <a:endParaRPr sz="2176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spcBef>
                <a:spcPts val="27"/>
              </a:spcBef>
            </a:pPr>
            <a:endParaRPr sz="2131">
              <a:solidFill>
                <a:srgbClr val="FFFF00"/>
              </a:solidFill>
              <a:latin typeface="Arial"/>
              <a:cs typeface="Arial"/>
            </a:endParaRPr>
          </a:p>
          <a:p>
            <a:pPr marL="1121118" marR="4607"/>
            <a:r>
              <a:rPr sz="2176" spc="-5" dirty="0">
                <a:solidFill>
                  <a:srgbClr val="FFFF00"/>
                </a:solidFill>
                <a:latin typeface="Arial"/>
                <a:cs typeface="Arial"/>
              </a:rPr>
              <a:t>Colocalization never measures interaction, </a:t>
            </a:r>
            <a:r>
              <a:rPr sz="2176" dirty="0">
                <a:solidFill>
                  <a:srgbClr val="FFFF00"/>
                </a:solidFill>
                <a:latin typeface="Arial"/>
                <a:cs typeface="Arial"/>
              </a:rPr>
              <a:t>it  just states that two </a:t>
            </a:r>
            <a:r>
              <a:rPr sz="2176" spc="-5" dirty="0">
                <a:solidFill>
                  <a:srgbClr val="FFFF00"/>
                </a:solidFill>
                <a:latin typeface="Arial"/>
                <a:cs typeface="Arial"/>
              </a:rPr>
              <a:t>dyes are close </a:t>
            </a:r>
            <a:r>
              <a:rPr sz="2176" dirty="0">
                <a:solidFill>
                  <a:srgbClr val="FFFF00"/>
                </a:solidFill>
                <a:latin typeface="Arial"/>
                <a:cs typeface="Arial"/>
              </a:rPr>
              <a:t>in </a:t>
            </a:r>
            <a:r>
              <a:rPr sz="2176" spc="-5" dirty="0">
                <a:solidFill>
                  <a:srgbClr val="FFFF00"/>
                </a:solidFill>
                <a:latin typeface="Arial"/>
                <a:cs typeface="Arial"/>
              </a:rPr>
              <a:t>a defined  volume.</a:t>
            </a:r>
            <a:endParaRPr sz="2176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916892" y="2578284"/>
            <a:ext cx="3892831" cy="14422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13039" y="3975452"/>
            <a:ext cx="3610959" cy="17904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088" i="1" spc="-9" dirty="0">
                <a:solidFill>
                  <a:srgbClr val="FFFF00"/>
                </a:solid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www.olympusconfocal.com/applications/colocalization.html</a:t>
            </a:r>
            <a:endParaRPr sz="1088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34442" y="0"/>
            <a:ext cx="5923116" cy="1231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dirty="0">
                <a:solidFill>
                  <a:srgbClr val="FFFF00"/>
                </a:solidFill>
              </a:rPr>
              <a:t>IMMUNOFLUORESCENZA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355289" y="1079191"/>
            <a:ext cx="6692281" cy="8463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ts val="2130"/>
              </a:lnSpc>
              <a:spcBef>
                <a:spcPts val="100"/>
              </a:spcBef>
              <a:buFontTx/>
              <a:buChar char="-"/>
            </a:pPr>
            <a:r>
              <a:rPr sz="1800" dirty="0">
                <a:solidFill>
                  <a:srgbClr val="FFFF00"/>
                </a:solidFill>
                <a:latin typeface="Arial"/>
                <a:cs typeface="Arial"/>
              </a:rPr>
              <a:t>Si </a:t>
            </a:r>
            <a:r>
              <a:rPr sz="1800" dirty="0" err="1">
                <a:solidFill>
                  <a:srgbClr val="FFFF00"/>
                </a:solidFill>
                <a:latin typeface="Arial"/>
                <a:cs typeface="Arial"/>
              </a:rPr>
              <a:t>basa</a:t>
            </a:r>
            <a:r>
              <a:rPr sz="1800" spc="-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1800" spc="-25" dirty="0" err="1">
                <a:solidFill>
                  <a:srgbClr val="FFFF00"/>
                </a:solidFill>
                <a:latin typeface="Arial"/>
                <a:cs typeface="Arial"/>
              </a:rPr>
              <a:t>s</a:t>
            </a:r>
            <a:r>
              <a:rPr sz="1800" spc="-5" dirty="0" err="1">
                <a:solidFill>
                  <a:srgbClr val="FFFF00"/>
                </a:solidFill>
                <a:latin typeface="Arial"/>
                <a:cs typeface="Arial"/>
              </a:rPr>
              <a:t>ull’interazione</a:t>
            </a:r>
            <a:r>
              <a:rPr lang="en-US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b="1" spc="-5" dirty="0" err="1">
                <a:solidFill>
                  <a:srgbClr val="FFFF00"/>
                </a:solidFill>
                <a:latin typeface="Arial"/>
                <a:cs typeface="Arial"/>
              </a:rPr>
              <a:t>Antigene</a:t>
            </a:r>
            <a:r>
              <a:rPr sz="1800" b="1" spc="-5" dirty="0">
                <a:solidFill>
                  <a:srgbClr val="FFFF00"/>
                </a:solidFill>
                <a:latin typeface="Arial"/>
                <a:cs typeface="Arial"/>
              </a:rPr>
              <a:t>/</a:t>
            </a:r>
            <a:r>
              <a:rPr sz="1800" b="1" spc="-5" dirty="0" err="1">
                <a:solidFill>
                  <a:srgbClr val="FFFF00"/>
                </a:solidFill>
                <a:latin typeface="Arial"/>
                <a:cs typeface="Arial"/>
              </a:rPr>
              <a:t>Anticorpo</a:t>
            </a:r>
            <a:endParaRPr lang="en-US" sz="1800" b="1" spc="-5" dirty="0">
              <a:solidFill>
                <a:srgbClr val="FFFF00"/>
              </a:solidFill>
              <a:latin typeface="Arial"/>
              <a:cs typeface="Arial"/>
            </a:endParaRPr>
          </a:p>
          <a:p>
            <a:pPr marL="298450" indent="-285750">
              <a:lnSpc>
                <a:spcPts val="2130"/>
              </a:lnSpc>
              <a:spcBef>
                <a:spcPts val="100"/>
              </a:spcBef>
              <a:buFontTx/>
              <a:buChar char="-"/>
            </a:pPr>
            <a:endParaRPr lang="en-US" sz="1800" b="1" spc="-5" dirty="0">
              <a:solidFill>
                <a:srgbClr val="FFFF00"/>
              </a:solidFill>
              <a:latin typeface="Arial"/>
              <a:cs typeface="Arial"/>
            </a:endParaRPr>
          </a:p>
          <a:p>
            <a:pPr marL="298450" indent="-285750">
              <a:lnSpc>
                <a:spcPts val="2130"/>
              </a:lnSpc>
              <a:spcBef>
                <a:spcPts val="100"/>
              </a:spcBef>
              <a:buFontTx/>
              <a:buChar char="-"/>
            </a:pPr>
            <a:r>
              <a:rPr lang="it-IT" dirty="0">
                <a:solidFill>
                  <a:srgbClr val="FFFF00"/>
                </a:solidFill>
                <a:latin typeface="Arial"/>
                <a:cs typeface="Arial"/>
              </a:rPr>
              <a:t>Usa un </a:t>
            </a:r>
            <a:r>
              <a:rPr lang="it-IT" b="1" spc="-5" dirty="0">
                <a:solidFill>
                  <a:srgbClr val="FFFF00"/>
                </a:solidFill>
                <a:latin typeface="Arial"/>
                <a:cs typeface="Arial"/>
              </a:rPr>
              <a:t>sistema di rivelazione  </a:t>
            </a:r>
            <a:r>
              <a:rPr lang="it-IT" spc="-5" dirty="0">
                <a:solidFill>
                  <a:srgbClr val="FFFF00"/>
                </a:solidFill>
                <a:latin typeface="Arial"/>
                <a:cs typeface="Arial"/>
              </a:rPr>
              <a:t>basato </a:t>
            </a:r>
            <a:r>
              <a:rPr lang="it-IT" dirty="0">
                <a:solidFill>
                  <a:srgbClr val="FFFF00"/>
                </a:solidFill>
                <a:latin typeface="Arial"/>
                <a:cs typeface="Arial"/>
              </a:rPr>
              <a:t>su </a:t>
            </a:r>
            <a:r>
              <a:rPr lang="it-IT" b="1" spc="-5" dirty="0">
                <a:solidFill>
                  <a:srgbClr val="FFFF00"/>
                </a:solidFill>
                <a:latin typeface="Arial"/>
                <a:cs typeface="Arial"/>
              </a:rPr>
              <a:t>fluorofori</a:t>
            </a:r>
          </a:p>
        </p:txBody>
      </p:sp>
      <p:sp>
        <p:nvSpPr>
          <p:cNvPr id="23" name="object 3">
            <a:extLst>
              <a:ext uri="{FF2B5EF4-FFF2-40B4-BE49-F238E27FC236}">
                <a16:creationId xmlns:a16="http://schemas.microsoft.com/office/drawing/2014/main" id="{AD0CB641-82A1-458E-96D4-103FDEF45721}"/>
              </a:ext>
            </a:extLst>
          </p:cNvPr>
          <p:cNvSpPr txBox="1"/>
          <p:nvPr/>
        </p:nvSpPr>
        <p:spPr>
          <a:xfrm>
            <a:off x="4812988" y="2330605"/>
            <a:ext cx="257048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FFFF00"/>
                </a:solidFill>
                <a:latin typeface="Arial"/>
                <a:cs typeface="Arial"/>
              </a:rPr>
              <a:t>METODO</a:t>
            </a:r>
            <a:r>
              <a:rPr sz="2000" b="1" spc="-5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00"/>
                </a:solidFill>
                <a:latin typeface="Arial"/>
                <a:cs typeface="Arial"/>
              </a:rPr>
              <a:t>INDIRETTO</a:t>
            </a:r>
            <a:endParaRPr sz="200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27" name="object 7">
            <a:extLst>
              <a:ext uri="{FF2B5EF4-FFF2-40B4-BE49-F238E27FC236}">
                <a16:creationId xmlns:a16="http://schemas.microsoft.com/office/drawing/2014/main" id="{925DDB54-E53F-4408-9452-876EF8BC773E}"/>
              </a:ext>
            </a:extLst>
          </p:cNvPr>
          <p:cNvSpPr txBox="1"/>
          <p:nvPr/>
        </p:nvSpPr>
        <p:spPr>
          <a:xfrm>
            <a:off x="4951139" y="2932771"/>
            <a:ext cx="2311400" cy="62230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304800" marR="5080" indent="-292100">
              <a:lnSpc>
                <a:spcPts val="2300"/>
              </a:lnSpc>
              <a:spcBef>
                <a:spcPts val="260"/>
              </a:spcBef>
            </a:pPr>
            <a:r>
              <a:rPr sz="2000" b="1" i="1" dirty="0">
                <a:solidFill>
                  <a:srgbClr val="FFFF00"/>
                </a:solidFill>
                <a:latin typeface="Arial"/>
                <a:cs typeface="Arial"/>
              </a:rPr>
              <a:t>DE</a:t>
            </a:r>
            <a:r>
              <a:rPr sz="2000" b="1" i="1" spc="-5" dirty="0">
                <a:solidFill>
                  <a:srgbClr val="FFFF00"/>
                </a:solidFill>
                <a:latin typeface="Arial"/>
                <a:cs typeface="Arial"/>
              </a:rPr>
              <a:t>T</a:t>
            </a:r>
            <a:r>
              <a:rPr sz="2000" b="1" i="1" dirty="0">
                <a:solidFill>
                  <a:srgbClr val="FFFF00"/>
                </a:solidFill>
                <a:latin typeface="Arial"/>
                <a:cs typeface="Arial"/>
              </a:rPr>
              <a:t>ERM</a:t>
            </a:r>
            <a:r>
              <a:rPr sz="2000" b="1" i="1" spc="-5" dirty="0">
                <a:solidFill>
                  <a:srgbClr val="FFFF00"/>
                </a:solidFill>
                <a:latin typeface="Arial"/>
                <a:cs typeface="Arial"/>
              </a:rPr>
              <a:t>I</a:t>
            </a:r>
            <a:r>
              <a:rPr sz="2000" b="1" i="1" dirty="0">
                <a:solidFill>
                  <a:srgbClr val="FFFF00"/>
                </a:solidFill>
                <a:latin typeface="Arial"/>
                <a:cs typeface="Arial"/>
              </a:rPr>
              <a:t>NA</a:t>
            </a:r>
            <a:r>
              <a:rPr sz="2000" b="1" i="1" spc="-5" dirty="0">
                <a:solidFill>
                  <a:srgbClr val="FFFF00"/>
                </a:solidFill>
                <a:latin typeface="Arial"/>
                <a:cs typeface="Arial"/>
              </a:rPr>
              <a:t>ZIO</a:t>
            </a:r>
            <a:r>
              <a:rPr sz="2000" b="1" i="1" dirty="0">
                <a:solidFill>
                  <a:srgbClr val="FFFF00"/>
                </a:solidFill>
                <a:latin typeface="Arial"/>
                <a:cs typeface="Arial"/>
              </a:rPr>
              <a:t>NE  DI</a:t>
            </a:r>
            <a:r>
              <a:rPr sz="2000" b="1" i="1" spc="-9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000" b="1" i="1" spc="-5" dirty="0">
                <a:solidFill>
                  <a:srgbClr val="FFFF00"/>
                </a:solidFill>
                <a:latin typeface="Arial"/>
                <a:cs typeface="Arial"/>
              </a:rPr>
              <a:t>ANTICORPI</a:t>
            </a:r>
            <a:endParaRPr sz="2000" i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28" name="object 8">
            <a:extLst>
              <a:ext uri="{FF2B5EF4-FFF2-40B4-BE49-F238E27FC236}">
                <a16:creationId xmlns:a16="http://schemas.microsoft.com/office/drawing/2014/main" id="{4A666E24-0D79-47A8-9DA8-01781D9D7574}"/>
              </a:ext>
            </a:extLst>
          </p:cNvPr>
          <p:cNvSpPr txBox="1"/>
          <p:nvPr/>
        </p:nvSpPr>
        <p:spPr>
          <a:xfrm>
            <a:off x="1985845" y="2308302"/>
            <a:ext cx="231648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FFFF00"/>
                </a:solidFill>
                <a:latin typeface="Arial"/>
                <a:cs typeface="Arial"/>
              </a:rPr>
              <a:t>METODO</a:t>
            </a:r>
            <a:r>
              <a:rPr sz="2000" b="1" spc="-6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00"/>
                </a:solidFill>
                <a:latin typeface="Arial"/>
                <a:cs typeface="Arial"/>
              </a:rPr>
              <a:t>DIRETTO</a:t>
            </a:r>
            <a:endParaRPr sz="200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32" name="object 12">
            <a:extLst>
              <a:ext uri="{FF2B5EF4-FFF2-40B4-BE49-F238E27FC236}">
                <a16:creationId xmlns:a16="http://schemas.microsoft.com/office/drawing/2014/main" id="{962028F1-50BF-44C0-A04D-E794F4AAD8FA}"/>
              </a:ext>
            </a:extLst>
          </p:cNvPr>
          <p:cNvSpPr txBox="1"/>
          <p:nvPr/>
        </p:nvSpPr>
        <p:spPr>
          <a:xfrm>
            <a:off x="1996997" y="2932771"/>
            <a:ext cx="2311400" cy="62230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393700" marR="5080" indent="-381000">
              <a:lnSpc>
                <a:spcPts val="2300"/>
              </a:lnSpc>
              <a:spcBef>
                <a:spcPts val="260"/>
              </a:spcBef>
            </a:pPr>
            <a:r>
              <a:rPr sz="2000" b="1" i="1" dirty="0">
                <a:solidFill>
                  <a:srgbClr val="FFFF00"/>
                </a:solidFill>
                <a:latin typeface="Arial"/>
                <a:cs typeface="Arial"/>
              </a:rPr>
              <a:t>DE</a:t>
            </a:r>
            <a:r>
              <a:rPr sz="2000" b="1" i="1" spc="-5" dirty="0">
                <a:solidFill>
                  <a:srgbClr val="FFFF00"/>
                </a:solidFill>
                <a:latin typeface="Arial"/>
                <a:cs typeface="Arial"/>
              </a:rPr>
              <a:t>T</a:t>
            </a:r>
            <a:r>
              <a:rPr sz="2000" b="1" i="1" dirty="0">
                <a:solidFill>
                  <a:srgbClr val="FFFF00"/>
                </a:solidFill>
                <a:latin typeface="Arial"/>
                <a:cs typeface="Arial"/>
              </a:rPr>
              <a:t>ERM</a:t>
            </a:r>
            <a:r>
              <a:rPr sz="2000" b="1" i="1" spc="-5" dirty="0">
                <a:solidFill>
                  <a:srgbClr val="FFFF00"/>
                </a:solidFill>
                <a:latin typeface="Arial"/>
                <a:cs typeface="Arial"/>
              </a:rPr>
              <a:t>I</a:t>
            </a:r>
            <a:r>
              <a:rPr sz="2000" b="1" i="1" dirty="0">
                <a:solidFill>
                  <a:srgbClr val="FFFF00"/>
                </a:solidFill>
                <a:latin typeface="Arial"/>
                <a:cs typeface="Arial"/>
              </a:rPr>
              <a:t>NA</a:t>
            </a:r>
            <a:r>
              <a:rPr sz="2000" b="1" i="1" spc="-5" dirty="0">
                <a:solidFill>
                  <a:srgbClr val="FFFF00"/>
                </a:solidFill>
                <a:latin typeface="Arial"/>
                <a:cs typeface="Arial"/>
              </a:rPr>
              <a:t>ZIO</a:t>
            </a:r>
            <a:r>
              <a:rPr sz="2000" b="1" i="1" dirty="0">
                <a:solidFill>
                  <a:srgbClr val="FFFF00"/>
                </a:solidFill>
                <a:latin typeface="Arial"/>
                <a:cs typeface="Arial"/>
              </a:rPr>
              <a:t>NE  DI</a:t>
            </a:r>
            <a:r>
              <a:rPr sz="2000" b="1" i="1" spc="-9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000" b="1" i="1" spc="-5" dirty="0">
                <a:solidFill>
                  <a:srgbClr val="FFFF00"/>
                </a:solidFill>
                <a:latin typeface="Arial"/>
                <a:cs typeface="Arial"/>
              </a:rPr>
              <a:t>ANTIGENI</a:t>
            </a:r>
            <a:endParaRPr sz="2000" i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33" name="object 13">
            <a:extLst>
              <a:ext uri="{FF2B5EF4-FFF2-40B4-BE49-F238E27FC236}">
                <a16:creationId xmlns:a16="http://schemas.microsoft.com/office/drawing/2014/main" id="{31C65070-E2E7-423A-9F1E-E5957DACD423}"/>
              </a:ext>
            </a:extLst>
          </p:cNvPr>
          <p:cNvSpPr/>
          <p:nvPr/>
        </p:nvSpPr>
        <p:spPr>
          <a:xfrm>
            <a:off x="4747939" y="3821771"/>
            <a:ext cx="2717800" cy="28829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>
              <a:solidFill>
                <a:srgbClr val="FFFF00"/>
              </a:solidFill>
            </a:endParaRPr>
          </a:p>
        </p:txBody>
      </p:sp>
      <p:sp>
        <p:nvSpPr>
          <p:cNvPr id="34" name="object 14">
            <a:extLst>
              <a:ext uri="{FF2B5EF4-FFF2-40B4-BE49-F238E27FC236}">
                <a16:creationId xmlns:a16="http://schemas.microsoft.com/office/drawing/2014/main" id="{87363832-075A-4D54-8AB4-DBE510BE7A4F}"/>
              </a:ext>
            </a:extLst>
          </p:cNvPr>
          <p:cNvSpPr/>
          <p:nvPr/>
        </p:nvSpPr>
        <p:spPr>
          <a:xfrm>
            <a:off x="1806497" y="3821771"/>
            <a:ext cx="2692400" cy="2882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>
              <a:solidFill>
                <a:srgbClr val="FFFF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A78E2FE-6395-4D47-9D1A-A5A18A41FACE}"/>
              </a:ext>
            </a:extLst>
          </p:cNvPr>
          <p:cNvSpPr txBox="1"/>
          <p:nvPr/>
        </p:nvSpPr>
        <p:spPr>
          <a:xfrm>
            <a:off x="7526541" y="3902926"/>
            <a:ext cx="391729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Anticorpo</a:t>
            </a:r>
            <a:r>
              <a:rPr lang="en-US" dirty="0">
                <a:solidFill>
                  <a:srgbClr val="FFFF00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b="1" dirty="0" err="1">
                <a:solidFill>
                  <a:srgbClr val="FFFF00"/>
                </a:solidFill>
              </a:rPr>
              <a:t>Primario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dirty="0" err="1">
                <a:solidFill>
                  <a:srgbClr val="FFFF00"/>
                </a:solidFill>
              </a:rPr>
              <a:t>lega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l’antigene</a:t>
            </a:r>
            <a:r>
              <a:rPr lang="en-US" dirty="0">
                <a:solidFill>
                  <a:srgbClr val="FFFF00"/>
                </a:solidFill>
              </a:rPr>
              <a:t> target</a:t>
            </a:r>
          </a:p>
          <a:p>
            <a:r>
              <a:rPr lang="en-US" dirty="0">
                <a:solidFill>
                  <a:srgbClr val="FFFF00"/>
                </a:solidFill>
              </a:rPr>
              <a:t>(</a:t>
            </a:r>
            <a:r>
              <a:rPr lang="en-US" dirty="0" err="1">
                <a:solidFill>
                  <a:srgbClr val="FFFF00"/>
                </a:solidFill>
              </a:rPr>
              <a:t>puo</a:t>
            </a:r>
            <a:r>
              <a:rPr lang="en-US" dirty="0">
                <a:solidFill>
                  <a:srgbClr val="FFFF00"/>
                </a:solidFill>
              </a:rPr>
              <a:t>’ </a:t>
            </a:r>
            <a:r>
              <a:rPr lang="en-US" dirty="0" err="1">
                <a:solidFill>
                  <a:srgbClr val="FFFF00"/>
                </a:solidFill>
              </a:rPr>
              <a:t>avere</a:t>
            </a:r>
            <a:r>
              <a:rPr lang="en-US" dirty="0">
                <a:solidFill>
                  <a:srgbClr val="FFFF00"/>
                </a:solidFill>
              </a:rPr>
              <a:t> un tag </a:t>
            </a:r>
            <a:r>
              <a:rPr lang="en-US" dirty="0" err="1">
                <a:solidFill>
                  <a:srgbClr val="FFFF00"/>
                </a:solidFill>
              </a:rPr>
              <a:t>fluorescente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b="1" dirty="0" err="1">
                <a:solidFill>
                  <a:srgbClr val="FFFF00"/>
                </a:solidFill>
              </a:rPr>
              <a:t>Secondario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dirty="0" err="1">
                <a:solidFill>
                  <a:srgbClr val="FFFF00"/>
                </a:solidFill>
              </a:rPr>
              <a:t>lega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l’anticorpo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primario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(e’ </a:t>
            </a:r>
            <a:r>
              <a:rPr lang="en-US" dirty="0" err="1">
                <a:solidFill>
                  <a:srgbClr val="FFFF00"/>
                </a:solidFill>
              </a:rPr>
              <a:t>necessariamente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taggato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14497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07687" y="249475"/>
            <a:ext cx="9535557" cy="1365265"/>
          </a:xfrm>
          <a:prstGeom prst="rect">
            <a:avLst/>
          </a:prstGeom>
        </p:spPr>
        <p:txBody>
          <a:bodyPr vert="horz" wrap="square" lIns="0" tIns="10941" rIns="0" bIns="0" rtlCol="0" anchor="ctr">
            <a:spAutoFit/>
          </a:bodyPr>
          <a:lstStyle/>
          <a:p>
            <a:pPr marL="11516" marR="4607">
              <a:lnSpc>
                <a:spcPct val="100000"/>
              </a:lnSpc>
              <a:spcBef>
                <a:spcPts val="86"/>
              </a:spcBef>
            </a:pPr>
            <a:r>
              <a:rPr spc="-5" dirty="0">
                <a:solidFill>
                  <a:srgbClr val="FFFF00"/>
                </a:solidFill>
              </a:rPr>
              <a:t>Guidelines for preparation and acquisition of  samples for colocalization</a:t>
            </a:r>
            <a:r>
              <a:rPr spc="27" dirty="0">
                <a:solidFill>
                  <a:srgbClr val="FFFF00"/>
                </a:solidFill>
              </a:rPr>
              <a:t> </a:t>
            </a:r>
            <a:r>
              <a:rPr spc="-5" dirty="0">
                <a:solidFill>
                  <a:srgbClr val="FFFF00"/>
                </a:solidFill>
              </a:rPr>
              <a:t>analysis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327503" y="3005318"/>
            <a:ext cx="6853393" cy="2991094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marL="310366" indent="-310942">
              <a:spcBef>
                <a:spcPts val="86"/>
              </a:spcBef>
              <a:buChar char="•"/>
              <a:tabLst>
                <a:tab pos="310366" algn="l"/>
                <a:tab pos="310942" algn="l"/>
              </a:tabLst>
            </a:pPr>
            <a:r>
              <a:rPr sz="1270" spc="-9" dirty="0">
                <a:solidFill>
                  <a:srgbClr val="FFFF00"/>
                </a:solidFill>
                <a:latin typeface="Arial"/>
                <a:cs typeface="Arial"/>
              </a:rPr>
              <a:t>Controls: </a:t>
            </a:r>
            <a:r>
              <a:rPr sz="1270" spc="-5" dirty="0">
                <a:solidFill>
                  <a:srgbClr val="FFFF00"/>
                </a:solidFill>
                <a:latin typeface="Arial"/>
                <a:cs typeface="Arial"/>
              </a:rPr>
              <a:t>for </a:t>
            </a:r>
            <a:r>
              <a:rPr sz="1270" spc="-9" dirty="0">
                <a:solidFill>
                  <a:srgbClr val="FFFF00"/>
                </a:solidFill>
                <a:latin typeface="Arial"/>
                <a:cs typeface="Arial"/>
              </a:rPr>
              <a:t>positive </a:t>
            </a:r>
            <a:r>
              <a:rPr sz="1270" spc="-5" dirty="0">
                <a:solidFill>
                  <a:srgbClr val="FFFF00"/>
                </a:solidFill>
                <a:latin typeface="Arial"/>
                <a:cs typeface="Arial"/>
              </a:rPr>
              <a:t>and </a:t>
            </a:r>
            <a:r>
              <a:rPr sz="1270" spc="-9" dirty="0">
                <a:solidFill>
                  <a:srgbClr val="FFFF00"/>
                </a:solidFill>
                <a:latin typeface="Arial"/>
                <a:cs typeface="Arial"/>
              </a:rPr>
              <a:t>negative colocalization, autofluorescence, single labelled</a:t>
            </a:r>
            <a:r>
              <a:rPr sz="1270" spc="213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270" spc="-9" dirty="0">
                <a:solidFill>
                  <a:srgbClr val="FFFF00"/>
                </a:solidFill>
                <a:latin typeface="Arial"/>
                <a:cs typeface="Arial"/>
              </a:rPr>
              <a:t>controls</a:t>
            </a:r>
            <a:endParaRPr sz="1270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1360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spcBef>
                <a:spcPts val="14"/>
              </a:spcBef>
              <a:buFont typeface="Arial"/>
              <a:buChar char="•"/>
            </a:pPr>
            <a:endParaRPr sz="1270">
              <a:solidFill>
                <a:srgbClr val="FFFF00"/>
              </a:solidFill>
              <a:latin typeface="Arial"/>
              <a:cs typeface="Arial"/>
            </a:endParaRPr>
          </a:p>
          <a:p>
            <a:pPr marL="310366" indent="-310366">
              <a:buChar char="•"/>
              <a:tabLst>
                <a:tab pos="310366" algn="l"/>
                <a:tab pos="310942" algn="l"/>
              </a:tabLst>
            </a:pPr>
            <a:r>
              <a:rPr sz="1270" spc="-5" dirty="0">
                <a:solidFill>
                  <a:srgbClr val="FFFF00"/>
                </a:solidFill>
                <a:latin typeface="Arial"/>
                <a:cs typeface="Arial"/>
              </a:rPr>
              <a:t>Confocal; Widefield/</a:t>
            </a:r>
            <a:r>
              <a:rPr sz="127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270" spc="-5" dirty="0">
                <a:solidFill>
                  <a:srgbClr val="FFFF00"/>
                </a:solidFill>
                <a:latin typeface="Arial"/>
                <a:cs typeface="Arial"/>
              </a:rPr>
              <a:t>Deconvolution</a:t>
            </a:r>
            <a:endParaRPr sz="1270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1315">
              <a:solidFill>
                <a:srgbClr val="FFFF00"/>
              </a:solidFill>
              <a:latin typeface="Arial"/>
              <a:cs typeface="Arial"/>
            </a:endParaRPr>
          </a:p>
          <a:p>
            <a:pPr marL="310366" marR="801538" indent="-310366">
              <a:buChar char="•"/>
              <a:tabLst>
                <a:tab pos="310366" algn="l"/>
                <a:tab pos="310942" algn="l"/>
              </a:tabLst>
            </a:pPr>
            <a:r>
              <a:rPr sz="1270" spc="-9" dirty="0">
                <a:solidFill>
                  <a:srgbClr val="FFFF00"/>
                </a:solidFill>
                <a:latin typeface="Arial"/>
                <a:cs typeface="Arial"/>
              </a:rPr>
              <a:t>Appropriate objective (high numerical aperture (leads </a:t>
            </a:r>
            <a:r>
              <a:rPr sz="1270" spc="-5" dirty="0">
                <a:solidFill>
                  <a:srgbClr val="FFFF00"/>
                </a:solidFill>
                <a:latin typeface="Arial"/>
                <a:cs typeface="Arial"/>
              </a:rPr>
              <a:t>to </a:t>
            </a:r>
            <a:r>
              <a:rPr sz="1270" spc="-9" dirty="0">
                <a:solidFill>
                  <a:srgbClr val="FFFF00"/>
                </a:solidFill>
                <a:latin typeface="Arial"/>
                <a:cs typeface="Arial"/>
              </a:rPr>
              <a:t>small detection volume),  highly</a:t>
            </a:r>
            <a:r>
              <a:rPr sz="1270" spc="-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270" spc="-9" dirty="0">
                <a:solidFill>
                  <a:srgbClr val="FFFF00"/>
                </a:solidFill>
                <a:latin typeface="Arial"/>
                <a:cs typeface="Arial"/>
              </a:rPr>
              <a:t>corrected)</a:t>
            </a:r>
            <a:endParaRPr sz="1270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1315">
              <a:solidFill>
                <a:srgbClr val="FFFF00"/>
              </a:solidFill>
              <a:latin typeface="Arial"/>
              <a:cs typeface="Arial"/>
            </a:endParaRPr>
          </a:p>
          <a:p>
            <a:pPr marL="310366" indent="-310366">
              <a:buChar char="•"/>
              <a:tabLst>
                <a:tab pos="310366" algn="l"/>
                <a:tab pos="310942" algn="l"/>
              </a:tabLst>
            </a:pPr>
            <a:r>
              <a:rPr sz="1270" spc="-9" dirty="0">
                <a:solidFill>
                  <a:srgbClr val="FFFF00"/>
                </a:solidFill>
                <a:latin typeface="Arial"/>
                <a:cs typeface="Arial"/>
              </a:rPr>
              <a:t>Avoid bleedtrough/</a:t>
            </a:r>
            <a:r>
              <a:rPr sz="127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270" spc="-9" dirty="0">
                <a:solidFill>
                  <a:srgbClr val="FFFF00"/>
                </a:solidFill>
                <a:latin typeface="Arial"/>
                <a:cs typeface="Arial"/>
              </a:rPr>
              <a:t>crosstalk</a:t>
            </a:r>
            <a:endParaRPr sz="1270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1315">
              <a:solidFill>
                <a:srgbClr val="FFFF00"/>
              </a:solidFill>
              <a:latin typeface="Arial"/>
              <a:cs typeface="Arial"/>
            </a:endParaRPr>
          </a:p>
          <a:p>
            <a:pPr marL="310366" indent="-310366">
              <a:buChar char="•"/>
              <a:tabLst>
                <a:tab pos="310366" algn="l"/>
                <a:tab pos="310942" algn="l"/>
              </a:tabLst>
            </a:pPr>
            <a:r>
              <a:rPr sz="1270" spc="-9" dirty="0">
                <a:solidFill>
                  <a:srgbClr val="FFFF00"/>
                </a:solidFill>
                <a:latin typeface="Arial"/>
                <a:cs typeface="Arial"/>
              </a:rPr>
              <a:t>Minimize noise (Confocal: </a:t>
            </a:r>
            <a:r>
              <a:rPr sz="1270" spc="-5" dirty="0">
                <a:solidFill>
                  <a:srgbClr val="FFFF00"/>
                </a:solidFill>
                <a:latin typeface="Arial"/>
                <a:cs typeface="Arial"/>
              </a:rPr>
              <a:t>averaging/low </a:t>
            </a:r>
            <a:r>
              <a:rPr sz="1270" spc="-9" dirty="0">
                <a:solidFill>
                  <a:srgbClr val="FFFF00"/>
                </a:solidFill>
                <a:latin typeface="Arial"/>
                <a:cs typeface="Arial"/>
              </a:rPr>
              <a:t>speed; </a:t>
            </a:r>
            <a:r>
              <a:rPr sz="1270" spc="-5" dirty="0">
                <a:solidFill>
                  <a:srgbClr val="FFFF00"/>
                </a:solidFill>
                <a:latin typeface="Arial"/>
                <a:cs typeface="Arial"/>
              </a:rPr>
              <a:t>Widefield: camera, optimize </a:t>
            </a:r>
            <a:r>
              <a:rPr sz="1270" spc="-9" dirty="0">
                <a:solidFill>
                  <a:srgbClr val="FFFF00"/>
                </a:solidFill>
                <a:latin typeface="Arial"/>
                <a:cs typeface="Arial"/>
              </a:rPr>
              <a:t>exposure</a:t>
            </a:r>
            <a:r>
              <a:rPr sz="1270" spc="82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270" spc="-9" dirty="0">
                <a:solidFill>
                  <a:srgbClr val="FFFF00"/>
                </a:solidFill>
                <a:latin typeface="Arial"/>
                <a:cs typeface="Arial"/>
              </a:rPr>
              <a:t>time)</a:t>
            </a:r>
            <a:endParaRPr sz="1270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sz="1315">
              <a:solidFill>
                <a:srgbClr val="FFFF00"/>
              </a:solidFill>
              <a:latin typeface="Arial"/>
              <a:cs typeface="Arial"/>
            </a:endParaRPr>
          </a:p>
          <a:p>
            <a:pPr marL="310366" indent="-310366">
              <a:buChar char="•"/>
              <a:tabLst>
                <a:tab pos="310366" algn="l"/>
                <a:tab pos="311518" algn="l"/>
              </a:tabLst>
            </a:pPr>
            <a:r>
              <a:rPr sz="1270" spc="-9" dirty="0">
                <a:solidFill>
                  <a:srgbClr val="FFFF00"/>
                </a:solidFill>
                <a:latin typeface="Arial"/>
                <a:cs typeface="Arial"/>
              </a:rPr>
              <a:t>Dynamic range: </a:t>
            </a:r>
            <a:r>
              <a:rPr sz="1270" spc="-5" dirty="0">
                <a:solidFill>
                  <a:srgbClr val="FFFF00"/>
                </a:solidFill>
                <a:latin typeface="Arial"/>
                <a:cs typeface="Arial"/>
              </a:rPr>
              <a:t>use whole </a:t>
            </a:r>
            <a:r>
              <a:rPr sz="1270" spc="-9" dirty="0">
                <a:solidFill>
                  <a:srgbClr val="FFFF00"/>
                </a:solidFill>
                <a:latin typeface="Arial"/>
                <a:cs typeface="Arial"/>
              </a:rPr>
              <a:t>range, </a:t>
            </a:r>
            <a:r>
              <a:rPr sz="1270" spc="-5" dirty="0">
                <a:solidFill>
                  <a:srgbClr val="FFFF00"/>
                </a:solidFill>
                <a:latin typeface="Arial"/>
                <a:cs typeface="Arial"/>
              </a:rPr>
              <a:t>no </a:t>
            </a:r>
            <a:r>
              <a:rPr sz="1270" spc="-9" dirty="0">
                <a:solidFill>
                  <a:srgbClr val="FFFF00"/>
                </a:solidFill>
                <a:latin typeface="Arial"/>
                <a:cs typeface="Arial"/>
              </a:rPr>
              <a:t>saturation</a:t>
            </a:r>
            <a:endParaRPr sz="1270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spcBef>
                <a:spcPts val="9"/>
              </a:spcBef>
              <a:buFont typeface="Arial"/>
              <a:buChar char="•"/>
            </a:pPr>
            <a:endParaRPr sz="1315">
              <a:solidFill>
                <a:srgbClr val="FFFF00"/>
              </a:solidFill>
              <a:latin typeface="Arial"/>
              <a:cs typeface="Arial"/>
            </a:endParaRPr>
          </a:p>
          <a:p>
            <a:pPr marL="310366" indent="-310366">
              <a:buChar char="•"/>
              <a:tabLst>
                <a:tab pos="310366" algn="l"/>
                <a:tab pos="311518" algn="l"/>
              </a:tabLst>
            </a:pPr>
            <a:r>
              <a:rPr sz="1270" spc="-9" dirty="0">
                <a:solidFill>
                  <a:srgbClr val="FFFF00"/>
                </a:solidFill>
                <a:latin typeface="Arial"/>
                <a:cs typeface="Arial"/>
              </a:rPr>
              <a:t>Proper sampling frequency (Nyquist sampling: about </a:t>
            </a:r>
            <a:r>
              <a:rPr sz="1270" spc="-5" dirty="0">
                <a:solidFill>
                  <a:srgbClr val="FFFF00"/>
                </a:solidFill>
                <a:latin typeface="Arial"/>
                <a:cs typeface="Arial"/>
              </a:rPr>
              <a:t>3 </a:t>
            </a:r>
            <a:r>
              <a:rPr sz="1270" spc="-9" dirty="0">
                <a:solidFill>
                  <a:srgbClr val="FFFF00"/>
                </a:solidFill>
                <a:latin typeface="Arial"/>
                <a:cs typeface="Arial"/>
              </a:rPr>
              <a:t>pixels </a:t>
            </a:r>
            <a:r>
              <a:rPr sz="1270" spc="-5" dirty="0">
                <a:solidFill>
                  <a:srgbClr val="FFFF00"/>
                </a:solidFill>
                <a:latin typeface="Arial"/>
                <a:cs typeface="Arial"/>
              </a:rPr>
              <a:t>over </a:t>
            </a:r>
            <a:r>
              <a:rPr sz="1270" spc="-9" dirty="0">
                <a:solidFill>
                  <a:srgbClr val="FFFF00"/>
                </a:solidFill>
                <a:latin typeface="Arial"/>
                <a:cs typeface="Arial"/>
              </a:rPr>
              <a:t>resolution</a:t>
            </a:r>
            <a:r>
              <a:rPr sz="1270" spc="122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270" spc="-9" dirty="0">
                <a:solidFill>
                  <a:srgbClr val="FFFF00"/>
                </a:solidFill>
                <a:latin typeface="Arial"/>
                <a:cs typeface="Arial"/>
              </a:rPr>
              <a:t>distance)</a:t>
            </a:r>
            <a:endParaRPr sz="127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112613" y="1597551"/>
            <a:ext cx="7771248" cy="1828800"/>
          </a:xfrm>
          <a:custGeom>
            <a:avLst/>
            <a:gdLst/>
            <a:ahLst/>
            <a:cxnLst/>
            <a:rect l="l" t="t" r="r" b="b"/>
            <a:pathLst>
              <a:path w="8569960" h="2016760">
                <a:moveTo>
                  <a:pt x="0" y="0"/>
                </a:moveTo>
                <a:lnTo>
                  <a:pt x="0" y="2016252"/>
                </a:lnTo>
                <a:lnTo>
                  <a:pt x="8569452" y="2016252"/>
                </a:lnTo>
                <a:lnTo>
                  <a:pt x="8569452" y="0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2112613" y="3490842"/>
            <a:ext cx="7771248" cy="2742048"/>
          </a:xfrm>
          <a:custGeom>
            <a:avLst/>
            <a:gdLst/>
            <a:ahLst/>
            <a:cxnLst/>
            <a:rect l="l" t="t" r="r" b="b"/>
            <a:pathLst>
              <a:path w="8569960" h="3023870">
                <a:moveTo>
                  <a:pt x="0" y="0"/>
                </a:moveTo>
                <a:lnTo>
                  <a:pt x="0" y="3023616"/>
                </a:lnTo>
                <a:lnTo>
                  <a:pt x="8569452" y="3023616"/>
                </a:lnTo>
                <a:lnTo>
                  <a:pt x="8569452" y="0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333399"/>
            </a:solidFill>
          </a:ln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13238" y="1924386"/>
            <a:ext cx="2742508" cy="9673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27503" y="1655133"/>
            <a:ext cx="6518267" cy="698608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marL="310366" indent="-310942">
              <a:spcBef>
                <a:spcPts val="86"/>
              </a:spcBef>
              <a:buChar char="•"/>
              <a:tabLst>
                <a:tab pos="310366" algn="l"/>
                <a:tab pos="310942" algn="l"/>
              </a:tabLst>
            </a:pPr>
            <a:r>
              <a:rPr sz="1270" spc="-9" dirty="0">
                <a:solidFill>
                  <a:srgbClr val="FFFF00"/>
                </a:solidFill>
                <a:latin typeface="Arial"/>
                <a:cs typeface="Arial"/>
              </a:rPr>
              <a:t>Choice </a:t>
            </a:r>
            <a:r>
              <a:rPr sz="1270" spc="-5" dirty="0">
                <a:solidFill>
                  <a:srgbClr val="FFFF00"/>
                </a:solidFill>
                <a:latin typeface="Arial"/>
                <a:cs typeface="Arial"/>
              </a:rPr>
              <a:t>of fluorochromes: not too </a:t>
            </a:r>
            <a:r>
              <a:rPr sz="1270" spc="-9" dirty="0">
                <a:solidFill>
                  <a:srgbClr val="FFFF00"/>
                </a:solidFill>
                <a:latin typeface="Arial"/>
                <a:cs typeface="Arial"/>
              </a:rPr>
              <a:t>close, </a:t>
            </a:r>
            <a:r>
              <a:rPr sz="1270" spc="-5" dirty="0">
                <a:solidFill>
                  <a:srgbClr val="FFFF00"/>
                </a:solidFill>
                <a:latin typeface="Arial"/>
                <a:cs typeface="Arial"/>
              </a:rPr>
              <a:t>not too far </a:t>
            </a:r>
            <a:r>
              <a:rPr sz="1270" spc="-9" dirty="0">
                <a:solidFill>
                  <a:srgbClr val="FFFF00"/>
                </a:solidFill>
                <a:latin typeface="Arial"/>
                <a:cs typeface="Arial"/>
              </a:rPr>
              <a:t>(bleedthrough, chromatic</a:t>
            </a:r>
            <a:r>
              <a:rPr sz="1270" spc="109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270" spc="-9" dirty="0">
                <a:solidFill>
                  <a:srgbClr val="FFFF00"/>
                </a:solidFill>
                <a:latin typeface="Arial"/>
                <a:cs typeface="Arial"/>
              </a:rPr>
              <a:t>aberration)</a:t>
            </a:r>
            <a:endParaRPr sz="1270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60">
              <a:solidFill>
                <a:srgbClr val="FFFF00"/>
              </a:solidFill>
              <a:latin typeface="Arial"/>
              <a:cs typeface="Arial"/>
            </a:endParaRPr>
          </a:p>
          <a:p>
            <a:pPr marL="3982357">
              <a:spcBef>
                <a:spcPts val="884"/>
              </a:spcBef>
            </a:pPr>
            <a:r>
              <a:rPr sz="1088" spc="-5" dirty="0">
                <a:solidFill>
                  <a:srgbClr val="FFFF00"/>
                </a:solidFill>
                <a:latin typeface="Arial"/>
                <a:cs typeface="Arial"/>
              </a:rPr>
              <a:t>FITC/Cy3</a:t>
            </a:r>
            <a:endParaRPr sz="1088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4133" y="314861"/>
            <a:ext cx="3303733" cy="688156"/>
          </a:xfrm>
          <a:prstGeom prst="rect">
            <a:avLst/>
          </a:prstGeom>
        </p:spPr>
        <p:txBody>
          <a:bodyPr vert="horz" wrap="square" lIns="0" tIns="10941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86"/>
              </a:spcBef>
            </a:pPr>
            <a:r>
              <a:rPr spc="-5" dirty="0">
                <a:solidFill>
                  <a:srgbClr val="FFFF00"/>
                </a:solidFill>
              </a:rPr>
              <a:t>Analysis</a:t>
            </a:r>
            <a:r>
              <a:rPr spc="-36" dirty="0">
                <a:solidFill>
                  <a:srgbClr val="FFFF00"/>
                </a:solidFill>
              </a:rPr>
              <a:t> </a:t>
            </a:r>
            <a:r>
              <a:rPr spc="-5" dirty="0">
                <a:solidFill>
                  <a:srgbClr val="FFFF00"/>
                </a:solidFill>
              </a:rPr>
              <a:t>Tools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576487" y="1487916"/>
            <a:ext cx="1711909" cy="346464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2176" b="1" spc="-5" dirty="0">
                <a:solidFill>
                  <a:srgbClr val="FFFF00"/>
                </a:solidFill>
                <a:latin typeface="Arial"/>
                <a:cs typeface="Arial"/>
              </a:rPr>
              <a:t>Visualization</a:t>
            </a:r>
            <a:endParaRPr sz="2176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86066" y="1465113"/>
            <a:ext cx="1878896" cy="346464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2176" b="1" spc="-5" dirty="0">
                <a:solidFill>
                  <a:srgbClr val="FFFF00"/>
                </a:solidFill>
                <a:latin typeface="Arial"/>
                <a:cs typeface="Arial"/>
              </a:rPr>
              <a:t>Quantification</a:t>
            </a:r>
            <a:endParaRPr sz="2176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43899" y="1989338"/>
            <a:ext cx="2480627" cy="3879764"/>
          </a:xfrm>
          <a:prstGeom prst="rect">
            <a:avLst/>
          </a:prstGeom>
          <a:ln w="28575">
            <a:solidFill>
              <a:srgbClr val="FFFF00"/>
            </a:solidFill>
          </a:ln>
        </p:spPr>
        <p:txBody>
          <a:bodyPr vert="horz" wrap="square" lIns="0" tIns="6334" rIns="0" bIns="0" rtlCol="0">
            <a:spAutoFit/>
          </a:bodyPr>
          <a:lstStyle/>
          <a:p>
            <a:pPr>
              <a:spcBef>
                <a:spcPts val="50"/>
              </a:spcBef>
            </a:pPr>
            <a:endParaRPr sz="1995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marL="605761"/>
            <a:r>
              <a:rPr sz="1632" b="1" spc="-5" dirty="0">
                <a:solidFill>
                  <a:srgbClr val="FFFF00"/>
                </a:solidFill>
                <a:latin typeface="Arial"/>
                <a:cs typeface="Arial"/>
              </a:rPr>
              <a:t>RGB</a:t>
            </a:r>
            <a:r>
              <a:rPr sz="1632" b="1" spc="-9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632" b="1" spc="-5" dirty="0">
                <a:solidFill>
                  <a:srgbClr val="FFFF00"/>
                </a:solidFill>
                <a:latin typeface="Arial"/>
                <a:cs typeface="Arial"/>
              </a:rPr>
              <a:t>overlay</a:t>
            </a:r>
            <a:endParaRPr sz="1632" dirty="0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14" dirty="0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14" dirty="0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14" dirty="0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14" dirty="0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14" dirty="0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14" dirty="0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14" dirty="0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14" dirty="0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14" dirty="0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14" dirty="0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14" dirty="0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87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189070" y="2275615"/>
            <a:ext cx="1532829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632" b="1" dirty="0">
                <a:solidFill>
                  <a:srgbClr val="FFFF00"/>
                </a:solidFill>
                <a:latin typeface="Arial"/>
                <a:cs typeface="Arial"/>
              </a:rPr>
              <a:t>Intensity</a:t>
            </a:r>
            <a:r>
              <a:rPr sz="1632" b="1" spc="-77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632" b="1" dirty="0">
                <a:solidFill>
                  <a:srgbClr val="FFFF00"/>
                </a:solidFill>
                <a:latin typeface="Arial"/>
                <a:cs typeface="Arial"/>
              </a:rPr>
              <a:t>based</a:t>
            </a:r>
            <a:endParaRPr sz="1632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61262" y="2275615"/>
            <a:ext cx="1325535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632" b="1" dirty="0">
                <a:solidFill>
                  <a:srgbClr val="FFFF00"/>
                </a:solidFill>
                <a:latin typeface="Arial"/>
                <a:cs typeface="Arial"/>
              </a:rPr>
              <a:t>Object</a:t>
            </a:r>
            <a:r>
              <a:rPr sz="1632" b="1" spc="-59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632" b="1" spc="-5" dirty="0">
                <a:solidFill>
                  <a:srgbClr val="FFFF00"/>
                </a:solidFill>
                <a:latin typeface="Arial"/>
                <a:cs typeface="Arial"/>
              </a:rPr>
              <a:t>based</a:t>
            </a:r>
            <a:endParaRPr sz="1632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95894" y="2862942"/>
            <a:ext cx="2418438" cy="765104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>
              <a:spcBef>
                <a:spcPts val="91"/>
              </a:spcBef>
            </a:pPr>
            <a:r>
              <a:rPr sz="1632" spc="-5" dirty="0">
                <a:solidFill>
                  <a:srgbClr val="FFFF00"/>
                </a:solidFill>
                <a:latin typeface="Arial"/>
                <a:cs typeface="Arial"/>
              </a:rPr>
              <a:t>Correlation of the strength  of linear relation </a:t>
            </a:r>
            <a:r>
              <a:rPr sz="1632" spc="-9" dirty="0">
                <a:solidFill>
                  <a:srgbClr val="FFFF00"/>
                </a:solidFill>
                <a:latin typeface="Arial"/>
                <a:cs typeface="Arial"/>
              </a:rPr>
              <a:t>between  </a:t>
            </a:r>
            <a:r>
              <a:rPr sz="1632" spc="-5" dirty="0">
                <a:solidFill>
                  <a:srgbClr val="FFFF00"/>
                </a:solidFill>
                <a:latin typeface="Arial"/>
                <a:cs typeface="Arial"/>
              </a:rPr>
              <a:t>two</a:t>
            </a:r>
            <a:r>
              <a:rPr sz="1632" spc="-9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632" spc="-5" dirty="0">
                <a:solidFill>
                  <a:srgbClr val="FFFF00"/>
                </a:solidFill>
                <a:latin typeface="Arial"/>
                <a:cs typeface="Arial"/>
              </a:rPr>
              <a:t>channels.</a:t>
            </a:r>
            <a:endParaRPr sz="1632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473458" y="2862942"/>
            <a:ext cx="2476596" cy="765104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>
              <a:spcBef>
                <a:spcPts val="91"/>
              </a:spcBef>
            </a:pPr>
            <a:r>
              <a:rPr sz="1632" spc="-5" dirty="0">
                <a:solidFill>
                  <a:srgbClr val="FFFF00"/>
                </a:solidFill>
                <a:latin typeface="Arial"/>
                <a:cs typeface="Arial"/>
              </a:rPr>
              <a:t>Structure identification </a:t>
            </a:r>
            <a:r>
              <a:rPr sz="1632" spc="-9" dirty="0">
                <a:solidFill>
                  <a:srgbClr val="FFFF00"/>
                </a:solidFill>
                <a:latin typeface="Arial"/>
                <a:cs typeface="Arial"/>
              </a:rPr>
              <a:t>and  </a:t>
            </a:r>
            <a:r>
              <a:rPr sz="1632" spc="-5" dirty="0">
                <a:solidFill>
                  <a:srgbClr val="FFFF00"/>
                </a:solidFill>
                <a:latin typeface="Arial"/>
                <a:cs typeface="Arial"/>
              </a:rPr>
              <a:t>determination </a:t>
            </a:r>
            <a:r>
              <a:rPr sz="1632" dirty="0">
                <a:solidFill>
                  <a:srgbClr val="FFFF00"/>
                </a:solidFill>
                <a:latin typeface="Arial"/>
                <a:cs typeface="Arial"/>
              </a:rPr>
              <a:t>of</a:t>
            </a:r>
            <a:r>
              <a:rPr sz="1632" spc="-9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632" spc="-5" dirty="0">
                <a:solidFill>
                  <a:srgbClr val="FFFF00"/>
                </a:solidFill>
                <a:latin typeface="Arial"/>
                <a:cs typeface="Arial"/>
              </a:rPr>
              <a:t>overlap</a:t>
            </a:r>
            <a:endParaRPr sz="1632">
              <a:solidFill>
                <a:srgbClr val="FFFF00"/>
              </a:solidFill>
              <a:latin typeface="Arial"/>
              <a:cs typeface="Arial"/>
            </a:endParaRPr>
          </a:p>
          <a:p>
            <a:pPr marL="11516">
              <a:spcBef>
                <a:spcPts val="5"/>
              </a:spcBef>
            </a:pPr>
            <a:r>
              <a:rPr sz="1632" spc="-5" dirty="0">
                <a:solidFill>
                  <a:srgbClr val="FFFF00"/>
                </a:solidFill>
                <a:latin typeface="Arial"/>
                <a:cs typeface="Arial"/>
              </a:rPr>
              <a:t>of</a:t>
            </a:r>
            <a:r>
              <a:rPr sz="1632" spc="-9" dirty="0">
                <a:solidFill>
                  <a:srgbClr val="FFFF00"/>
                </a:solidFill>
                <a:latin typeface="Arial"/>
                <a:cs typeface="Arial"/>
              </a:rPr>
              <a:t> objects.</a:t>
            </a:r>
            <a:endParaRPr sz="1632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635681" y="3165389"/>
            <a:ext cx="1573269" cy="15678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017927" y="4013225"/>
            <a:ext cx="1607734" cy="1364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924461" y="4013225"/>
            <a:ext cx="1309782" cy="13059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39796" y="316124"/>
            <a:ext cx="6465445" cy="1365265"/>
          </a:xfrm>
          <a:prstGeom prst="rect">
            <a:avLst/>
          </a:prstGeom>
        </p:spPr>
        <p:txBody>
          <a:bodyPr vert="horz" wrap="square" lIns="0" tIns="10941" rIns="0" bIns="0" rtlCol="0" anchor="ctr">
            <a:spAutoFit/>
          </a:bodyPr>
          <a:lstStyle/>
          <a:p>
            <a:pPr marL="395010" marR="4607" indent="-384071">
              <a:lnSpc>
                <a:spcPct val="100000"/>
              </a:lnSpc>
              <a:spcBef>
                <a:spcPts val="86"/>
              </a:spcBef>
            </a:pPr>
            <a:r>
              <a:rPr spc="-5" dirty="0"/>
              <a:t>Colocalization visualization  </a:t>
            </a:r>
            <a:r>
              <a:rPr spc="-5" dirty="0">
                <a:solidFill>
                  <a:srgbClr val="009A00"/>
                </a:solidFill>
              </a:rPr>
              <a:t>green </a:t>
            </a:r>
            <a:r>
              <a:rPr spc="-5" dirty="0"/>
              <a:t>+ </a:t>
            </a:r>
            <a:r>
              <a:rPr spc="-5" dirty="0">
                <a:solidFill>
                  <a:srgbClr val="FF0000"/>
                </a:solidFill>
              </a:rPr>
              <a:t>red </a:t>
            </a:r>
            <a:r>
              <a:rPr spc="-5" dirty="0"/>
              <a:t>= </a:t>
            </a:r>
            <a:r>
              <a:rPr spc="-5" dirty="0">
                <a:solidFill>
                  <a:srgbClr val="FFFF00"/>
                </a:solidFill>
              </a:rPr>
              <a:t>yellow</a:t>
            </a:r>
            <a:r>
              <a:rPr spc="-14" dirty="0">
                <a:solidFill>
                  <a:srgbClr val="FFFF00"/>
                </a:solidFill>
              </a:rPr>
              <a:t> </a:t>
            </a:r>
            <a:r>
              <a:rPr spc="-5" dirty="0"/>
              <a:t>?</a:t>
            </a:r>
          </a:p>
        </p:txBody>
      </p:sp>
      <p:sp>
        <p:nvSpPr>
          <p:cNvPr id="3" name="object 3"/>
          <p:cNvSpPr/>
          <p:nvPr/>
        </p:nvSpPr>
        <p:spPr>
          <a:xfrm>
            <a:off x="3026782" y="1771753"/>
            <a:ext cx="6073735" cy="19838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" name="object 4"/>
          <p:cNvSpPr/>
          <p:nvPr/>
        </p:nvSpPr>
        <p:spPr>
          <a:xfrm>
            <a:off x="3026783" y="3926236"/>
            <a:ext cx="6073734" cy="17550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5" name="object 5"/>
          <p:cNvSpPr txBox="1"/>
          <p:nvPr/>
        </p:nvSpPr>
        <p:spPr>
          <a:xfrm>
            <a:off x="3621252" y="5842561"/>
            <a:ext cx="4769506" cy="681299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>
              <a:spcBef>
                <a:spcPts val="91"/>
              </a:spcBef>
              <a:tabLst>
                <a:tab pos="2068338" algn="l"/>
              </a:tabLst>
            </a:pPr>
            <a:r>
              <a:rPr sz="2176" spc="-5" dirty="0">
                <a:latin typeface="Arial"/>
                <a:cs typeface="Arial"/>
              </a:rPr>
              <a:t>Don`t</a:t>
            </a:r>
            <a:r>
              <a:rPr sz="2176" spc="9" dirty="0">
                <a:latin typeface="Arial"/>
                <a:cs typeface="Arial"/>
              </a:rPr>
              <a:t> </a:t>
            </a:r>
            <a:r>
              <a:rPr sz="2176" spc="-5" dirty="0">
                <a:latin typeface="Arial"/>
                <a:cs typeface="Arial"/>
              </a:rPr>
              <a:t>trust</a:t>
            </a:r>
            <a:r>
              <a:rPr sz="2176" spc="5" dirty="0">
                <a:latin typeface="Arial"/>
                <a:cs typeface="Arial"/>
              </a:rPr>
              <a:t> </a:t>
            </a:r>
            <a:r>
              <a:rPr sz="2176" spc="-5" dirty="0">
                <a:latin typeface="Arial"/>
                <a:cs typeface="Arial"/>
              </a:rPr>
              <a:t>your	eyes in colocalization.  Never overlay 3D</a:t>
            </a:r>
            <a:r>
              <a:rPr sz="2176" dirty="0">
                <a:latin typeface="Arial"/>
                <a:cs typeface="Arial"/>
              </a:rPr>
              <a:t> </a:t>
            </a:r>
            <a:r>
              <a:rPr sz="2176" spc="-5" dirty="0">
                <a:latin typeface="Arial"/>
                <a:cs typeface="Arial"/>
              </a:rPr>
              <a:t>projections.</a:t>
            </a:r>
            <a:endParaRPr sz="2176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177560" y="5820910"/>
            <a:ext cx="965993" cy="8464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7" name="object 7"/>
          <p:cNvSpPr txBox="1"/>
          <p:nvPr/>
        </p:nvSpPr>
        <p:spPr>
          <a:xfrm>
            <a:off x="3295109" y="5452846"/>
            <a:ext cx="3828042" cy="206486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marL="11516">
              <a:spcBef>
                <a:spcPts val="86"/>
              </a:spcBef>
            </a:pPr>
            <a:r>
              <a:rPr sz="1270" i="1" spc="-5" dirty="0">
                <a:solidFill>
                  <a:srgbClr val="FFFFFF"/>
                </a:solidFill>
                <a:latin typeface="Arial"/>
                <a:cs typeface="Arial"/>
              </a:rPr>
              <a:t>Bolte et al., </a:t>
            </a:r>
            <a:r>
              <a:rPr sz="1270" i="1" spc="-9" dirty="0">
                <a:solidFill>
                  <a:srgbClr val="FFFFFF"/>
                </a:solidFill>
                <a:latin typeface="Arial"/>
                <a:cs typeface="Arial"/>
              </a:rPr>
              <a:t>Journal </a:t>
            </a:r>
            <a:r>
              <a:rPr sz="1270" i="1" spc="-5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270" i="1" spc="-9" dirty="0">
                <a:solidFill>
                  <a:srgbClr val="FFFFFF"/>
                </a:solidFill>
                <a:latin typeface="Arial"/>
                <a:cs typeface="Arial"/>
              </a:rPr>
              <a:t>Microscopy 2006,Vol. </a:t>
            </a:r>
            <a:r>
              <a:rPr sz="1270" i="1" spc="-5" dirty="0">
                <a:solidFill>
                  <a:srgbClr val="FFFFFF"/>
                </a:solidFill>
                <a:latin typeface="Arial"/>
                <a:cs typeface="Arial"/>
              </a:rPr>
              <a:t>224,</a:t>
            </a:r>
            <a:r>
              <a:rPr sz="1270" i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70" i="1" spc="-9" dirty="0">
                <a:solidFill>
                  <a:srgbClr val="FFFFFF"/>
                </a:solidFill>
                <a:latin typeface="Arial"/>
                <a:cs typeface="Arial"/>
              </a:rPr>
              <a:t>213</a:t>
            </a:r>
            <a:endParaRPr sz="127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17832" y="483027"/>
            <a:ext cx="3156336" cy="688156"/>
          </a:xfrm>
          <a:prstGeom prst="rect">
            <a:avLst/>
          </a:prstGeom>
        </p:spPr>
        <p:txBody>
          <a:bodyPr vert="horz" wrap="square" lIns="0" tIns="10941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86"/>
              </a:spcBef>
            </a:pPr>
            <a:r>
              <a:rPr spc="-5" dirty="0">
                <a:solidFill>
                  <a:srgbClr val="FFFF00"/>
                </a:solidFill>
              </a:rPr>
              <a:t>Analysis</a:t>
            </a:r>
            <a:r>
              <a:rPr spc="-36" dirty="0">
                <a:solidFill>
                  <a:srgbClr val="FFFF00"/>
                </a:solidFill>
              </a:rPr>
              <a:t> </a:t>
            </a:r>
            <a:r>
              <a:rPr spc="-5" dirty="0">
                <a:solidFill>
                  <a:srgbClr val="FFFF00"/>
                </a:solidFill>
              </a:rPr>
              <a:t>Tools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576487" y="1487916"/>
            <a:ext cx="1711909" cy="346464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2176" b="1" spc="-5" dirty="0">
                <a:solidFill>
                  <a:srgbClr val="FFFF00"/>
                </a:solidFill>
                <a:latin typeface="Arial"/>
                <a:cs typeface="Arial"/>
              </a:rPr>
              <a:t>Visualization</a:t>
            </a:r>
            <a:endParaRPr sz="2176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86066" y="1422962"/>
            <a:ext cx="1878896" cy="346464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2176" b="1" spc="-5" dirty="0">
                <a:solidFill>
                  <a:srgbClr val="FFFF00"/>
                </a:solidFill>
                <a:latin typeface="Arial"/>
                <a:cs typeface="Arial"/>
              </a:rPr>
              <a:t>Quantification</a:t>
            </a:r>
            <a:endParaRPr sz="2176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38369" y="2275636"/>
            <a:ext cx="1267953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632" b="1" spc="-5" dirty="0">
                <a:solidFill>
                  <a:srgbClr val="FFFF00"/>
                </a:solidFill>
                <a:latin typeface="Arial"/>
                <a:cs typeface="Arial"/>
              </a:rPr>
              <a:t>RGB</a:t>
            </a:r>
            <a:r>
              <a:rPr sz="1632" b="1" spc="-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632" b="1" spc="-5" dirty="0">
                <a:solidFill>
                  <a:srgbClr val="FFFF00"/>
                </a:solidFill>
                <a:latin typeface="Arial"/>
                <a:cs typeface="Arial"/>
              </a:rPr>
              <a:t>overlay</a:t>
            </a:r>
            <a:endParaRPr sz="1632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60807" y="2209281"/>
            <a:ext cx="1325535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632" b="1" dirty="0">
                <a:solidFill>
                  <a:srgbClr val="FFFF00"/>
                </a:solidFill>
                <a:latin typeface="Arial"/>
                <a:cs typeface="Arial"/>
              </a:rPr>
              <a:t>Object</a:t>
            </a:r>
            <a:r>
              <a:rPr sz="1632" b="1" spc="-59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632" b="1" spc="-5" dirty="0">
                <a:solidFill>
                  <a:srgbClr val="FFFF00"/>
                </a:solidFill>
                <a:latin typeface="Arial"/>
                <a:cs typeface="Arial"/>
              </a:rPr>
              <a:t>based</a:t>
            </a:r>
            <a:endParaRPr sz="1632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99074" y="1989338"/>
            <a:ext cx="2938403" cy="4046989"/>
          </a:xfrm>
          <a:prstGeom prst="rect">
            <a:avLst/>
          </a:prstGeom>
          <a:ln w="28575">
            <a:solidFill>
              <a:srgbClr val="FFFF00"/>
            </a:solidFill>
          </a:ln>
        </p:spPr>
        <p:txBody>
          <a:bodyPr vert="horz" wrap="square" lIns="0" tIns="6334" rIns="0" bIns="0" rtlCol="0">
            <a:spAutoFit/>
          </a:bodyPr>
          <a:lstStyle/>
          <a:p>
            <a:pPr>
              <a:spcBef>
                <a:spcPts val="50"/>
              </a:spcBef>
            </a:pPr>
            <a:endParaRPr sz="1995" dirty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marL="670828"/>
            <a:r>
              <a:rPr sz="1632" b="1" dirty="0">
                <a:solidFill>
                  <a:srgbClr val="FFFF00"/>
                </a:solidFill>
                <a:latin typeface="Arial"/>
                <a:cs typeface="Arial"/>
              </a:rPr>
              <a:t>Intensity</a:t>
            </a:r>
            <a:r>
              <a:rPr sz="1632" b="1" spc="-14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632" b="1" dirty="0">
                <a:solidFill>
                  <a:srgbClr val="FFFF00"/>
                </a:solidFill>
                <a:latin typeface="Arial"/>
                <a:cs typeface="Arial"/>
              </a:rPr>
              <a:t>based</a:t>
            </a:r>
            <a:endParaRPr sz="1632" dirty="0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spcBef>
                <a:spcPts val="14"/>
              </a:spcBef>
            </a:pPr>
            <a:endParaRPr sz="1406" dirty="0">
              <a:solidFill>
                <a:srgbClr val="FFFF00"/>
              </a:solidFill>
              <a:latin typeface="Arial"/>
              <a:cs typeface="Arial"/>
            </a:endParaRPr>
          </a:p>
          <a:p>
            <a:pPr marL="334550" marR="200384"/>
            <a:r>
              <a:rPr sz="1632" spc="-5" dirty="0">
                <a:solidFill>
                  <a:srgbClr val="FFFF00"/>
                </a:solidFill>
                <a:latin typeface="Arial"/>
                <a:cs typeface="Arial"/>
              </a:rPr>
              <a:t>Correlation of the strength  of linear relation </a:t>
            </a:r>
            <a:r>
              <a:rPr sz="1632" spc="-9" dirty="0">
                <a:solidFill>
                  <a:srgbClr val="FFFF00"/>
                </a:solidFill>
                <a:latin typeface="Arial"/>
                <a:cs typeface="Arial"/>
              </a:rPr>
              <a:t>between  </a:t>
            </a:r>
            <a:r>
              <a:rPr sz="1632" spc="-5" dirty="0">
                <a:solidFill>
                  <a:srgbClr val="FFFF00"/>
                </a:solidFill>
                <a:latin typeface="Arial"/>
                <a:cs typeface="Arial"/>
              </a:rPr>
              <a:t>two</a:t>
            </a:r>
            <a:r>
              <a:rPr sz="1632" spc="-9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632" spc="-5" dirty="0">
                <a:solidFill>
                  <a:srgbClr val="FFFF00"/>
                </a:solidFill>
                <a:latin typeface="Arial"/>
                <a:cs typeface="Arial"/>
              </a:rPr>
              <a:t>channels.</a:t>
            </a:r>
            <a:endParaRPr sz="1632" dirty="0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14" dirty="0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14" dirty="0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14" dirty="0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14" dirty="0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14" dirty="0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14" dirty="0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14" dirty="0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14" dirty="0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14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693895" y="2684669"/>
            <a:ext cx="2476596" cy="765104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>
              <a:spcBef>
                <a:spcPts val="91"/>
              </a:spcBef>
            </a:pPr>
            <a:r>
              <a:rPr sz="1632" spc="-5" dirty="0">
                <a:solidFill>
                  <a:srgbClr val="FFFF00"/>
                </a:solidFill>
                <a:latin typeface="Arial"/>
                <a:cs typeface="Arial"/>
              </a:rPr>
              <a:t>Structure identification </a:t>
            </a:r>
            <a:r>
              <a:rPr sz="1632" spc="-9" dirty="0">
                <a:solidFill>
                  <a:srgbClr val="FFFF00"/>
                </a:solidFill>
                <a:latin typeface="Arial"/>
                <a:cs typeface="Arial"/>
              </a:rPr>
              <a:t>and  </a:t>
            </a:r>
            <a:r>
              <a:rPr sz="1632" spc="-5" dirty="0">
                <a:solidFill>
                  <a:srgbClr val="FFFF00"/>
                </a:solidFill>
                <a:latin typeface="Arial"/>
                <a:cs typeface="Arial"/>
              </a:rPr>
              <a:t>determination </a:t>
            </a:r>
            <a:r>
              <a:rPr sz="1632" dirty="0">
                <a:solidFill>
                  <a:srgbClr val="FFFF00"/>
                </a:solidFill>
                <a:latin typeface="Arial"/>
                <a:cs typeface="Arial"/>
              </a:rPr>
              <a:t>of</a:t>
            </a:r>
            <a:r>
              <a:rPr sz="1632" spc="-9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632" spc="-5" dirty="0">
                <a:solidFill>
                  <a:srgbClr val="FFFF00"/>
                </a:solidFill>
                <a:latin typeface="Arial"/>
                <a:cs typeface="Arial"/>
              </a:rPr>
              <a:t>overlap</a:t>
            </a:r>
            <a:endParaRPr sz="1632">
              <a:solidFill>
                <a:srgbClr val="FFFF00"/>
              </a:solidFill>
              <a:latin typeface="Arial"/>
              <a:cs typeface="Arial"/>
            </a:endParaRPr>
          </a:p>
          <a:p>
            <a:pPr marL="11516"/>
            <a:r>
              <a:rPr sz="1632" spc="-5" dirty="0">
                <a:solidFill>
                  <a:srgbClr val="FFFF00"/>
                </a:solidFill>
                <a:latin typeface="Arial"/>
                <a:cs typeface="Arial"/>
              </a:rPr>
              <a:t>of</a:t>
            </a:r>
            <a:r>
              <a:rPr sz="1632" spc="-9" dirty="0">
                <a:solidFill>
                  <a:srgbClr val="FFFF00"/>
                </a:solidFill>
                <a:latin typeface="Arial"/>
                <a:cs typeface="Arial"/>
              </a:rPr>
              <a:t> objects.</a:t>
            </a:r>
            <a:endParaRPr sz="1632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910040" y="4101475"/>
            <a:ext cx="917874" cy="8824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625912" y="2991643"/>
            <a:ext cx="718055" cy="7050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288659" y="2903507"/>
            <a:ext cx="983184" cy="9805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017927" y="4013225"/>
            <a:ext cx="1607734" cy="13641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120009" y="3948272"/>
            <a:ext cx="1309782" cy="13059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14726" y="392542"/>
            <a:ext cx="7962548" cy="688156"/>
          </a:xfrm>
          <a:prstGeom prst="rect">
            <a:avLst/>
          </a:prstGeom>
        </p:spPr>
        <p:txBody>
          <a:bodyPr vert="horz" wrap="square" lIns="0" tIns="10941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86"/>
              </a:spcBef>
            </a:pPr>
            <a:r>
              <a:rPr spc="-5" dirty="0">
                <a:solidFill>
                  <a:srgbClr val="FFFF00"/>
                </a:solidFill>
              </a:rPr>
              <a:t>Intensity correlation based</a:t>
            </a:r>
            <a:r>
              <a:rPr spc="45" dirty="0">
                <a:solidFill>
                  <a:srgbClr val="FFFF00"/>
                </a:solidFill>
              </a:rPr>
              <a:t> </a:t>
            </a:r>
            <a:r>
              <a:rPr spc="-5" dirty="0">
                <a:solidFill>
                  <a:srgbClr val="FFFF00"/>
                </a:solidFill>
              </a:rPr>
              <a:t>analysis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968274" y="1689683"/>
            <a:ext cx="2356250" cy="681299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393284" marR="4607" indent="-382343">
              <a:spcBef>
                <a:spcPts val="91"/>
              </a:spcBef>
              <a:buChar char="•"/>
              <a:tabLst>
                <a:tab pos="413437" algn="l"/>
                <a:tab pos="414013" algn="l"/>
              </a:tabLst>
            </a:pPr>
            <a:r>
              <a:rPr sz="2176" spc="-5" dirty="0">
                <a:solidFill>
                  <a:srgbClr val="FFFF00"/>
                </a:solidFill>
                <a:latin typeface="Arial"/>
                <a:cs typeface="Arial"/>
              </a:rPr>
              <a:t>The scatterplot/  2D</a:t>
            </a:r>
            <a:r>
              <a:rPr sz="2176" spc="-86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176" dirty="0">
                <a:solidFill>
                  <a:srgbClr val="FFFF00"/>
                </a:solidFill>
                <a:latin typeface="Arial"/>
                <a:cs typeface="Arial"/>
              </a:rPr>
              <a:t>histogramm:</a:t>
            </a:r>
            <a:endParaRPr sz="2176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68274" y="3391572"/>
            <a:ext cx="3939751" cy="2264361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519388" indent="-507871">
              <a:spcBef>
                <a:spcPts val="91"/>
              </a:spcBef>
              <a:buSzPct val="116666"/>
              <a:buChar char="•"/>
              <a:tabLst>
                <a:tab pos="518812" algn="l"/>
                <a:tab pos="519388" algn="l"/>
              </a:tabLst>
            </a:pPr>
            <a:r>
              <a:rPr sz="2176" spc="-5" dirty="0">
                <a:solidFill>
                  <a:srgbClr val="FFFF00"/>
                </a:solidFill>
                <a:latin typeface="Arial"/>
                <a:cs typeface="Arial"/>
              </a:rPr>
              <a:t>The</a:t>
            </a:r>
            <a:r>
              <a:rPr sz="2176" spc="-9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176" spc="-5" dirty="0">
                <a:solidFill>
                  <a:srgbClr val="FFFF00"/>
                </a:solidFill>
                <a:latin typeface="Arial"/>
                <a:cs typeface="Arial"/>
              </a:rPr>
              <a:t>coefficients:</a:t>
            </a:r>
            <a:endParaRPr sz="2176" dirty="0">
              <a:solidFill>
                <a:srgbClr val="FFFF00"/>
              </a:solidFill>
              <a:latin typeface="Arial"/>
              <a:cs typeface="Arial"/>
            </a:endParaRPr>
          </a:p>
          <a:p>
            <a:pPr marL="840694" marR="556240">
              <a:lnSpc>
                <a:spcPct val="199700"/>
              </a:lnSpc>
              <a:spcBef>
                <a:spcPts val="73"/>
              </a:spcBef>
            </a:pPr>
            <a:r>
              <a:rPr sz="2176" spc="-5" dirty="0">
                <a:solidFill>
                  <a:srgbClr val="FFFF00"/>
                </a:solidFill>
                <a:latin typeface="Arial"/>
                <a:cs typeface="Arial"/>
              </a:rPr>
              <a:t>Pearson </a:t>
            </a:r>
            <a:r>
              <a:rPr sz="2176" dirty="0">
                <a:solidFill>
                  <a:srgbClr val="FFFF00"/>
                </a:solidFill>
                <a:latin typeface="Arial"/>
                <a:cs typeface="Arial"/>
              </a:rPr>
              <a:t>coefficient  </a:t>
            </a:r>
            <a:r>
              <a:rPr sz="2176" spc="-5" dirty="0">
                <a:solidFill>
                  <a:srgbClr val="FFFF00"/>
                </a:solidFill>
                <a:latin typeface="Arial"/>
                <a:cs typeface="Arial"/>
              </a:rPr>
              <a:t>Manders</a:t>
            </a:r>
            <a:r>
              <a:rPr sz="2176" spc="-63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176" dirty="0">
                <a:solidFill>
                  <a:srgbClr val="FFFF00"/>
                </a:solidFill>
                <a:latin typeface="Arial"/>
                <a:cs typeface="Arial"/>
              </a:rPr>
              <a:t>coefficients  </a:t>
            </a:r>
            <a:r>
              <a:rPr sz="2176" dirty="0" err="1">
                <a:solidFill>
                  <a:srgbClr val="FFFF00"/>
                </a:solidFill>
                <a:latin typeface="Arial"/>
                <a:cs typeface="Arial"/>
              </a:rPr>
              <a:t>Costes</a:t>
            </a:r>
            <a:r>
              <a:rPr sz="2176" spc="-14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2176" spc="-5" dirty="0">
                <a:solidFill>
                  <a:srgbClr val="FFFF00"/>
                </a:solidFill>
                <a:latin typeface="Arial"/>
                <a:cs typeface="Arial"/>
              </a:rPr>
              <a:t>approach</a:t>
            </a:r>
            <a:endParaRPr sz="2176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964835" y="1728838"/>
            <a:ext cx="1167759" cy="11677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0374" y="554199"/>
            <a:ext cx="3618716" cy="688156"/>
          </a:xfrm>
          <a:prstGeom prst="rect">
            <a:avLst/>
          </a:prstGeom>
        </p:spPr>
        <p:txBody>
          <a:bodyPr vert="horz" wrap="square" lIns="0" tIns="10941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86"/>
              </a:spcBef>
            </a:pPr>
            <a:r>
              <a:rPr spc="-5" dirty="0">
                <a:solidFill>
                  <a:srgbClr val="FFFF00"/>
                </a:solidFill>
              </a:rPr>
              <a:t>The</a:t>
            </a:r>
            <a:r>
              <a:rPr spc="-32" dirty="0">
                <a:solidFill>
                  <a:srgbClr val="FFFF00"/>
                </a:solidFill>
              </a:rPr>
              <a:t> </a:t>
            </a:r>
            <a:r>
              <a:rPr spc="-5" dirty="0">
                <a:solidFill>
                  <a:srgbClr val="FFFF00"/>
                </a:solidFill>
              </a:rPr>
              <a:t>scatterplot</a:t>
            </a:r>
          </a:p>
        </p:txBody>
      </p:sp>
      <p:sp>
        <p:nvSpPr>
          <p:cNvPr id="3" name="object 3"/>
          <p:cNvSpPr/>
          <p:nvPr/>
        </p:nvSpPr>
        <p:spPr>
          <a:xfrm>
            <a:off x="2559716" y="1790067"/>
            <a:ext cx="7145455" cy="2127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07774" y="1483768"/>
            <a:ext cx="1499431" cy="23489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451" spc="-5" dirty="0">
                <a:solidFill>
                  <a:srgbClr val="FFFF00"/>
                </a:solidFill>
                <a:latin typeface="Arial"/>
                <a:cs typeface="Arial"/>
              </a:rPr>
              <a:t>Overlay</a:t>
            </a:r>
            <a:r>
              <a:rPr sz="1451" spc="-54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451" spc="-5" dirty="0">
                <a:solidFill>
                  <a:srgbClr val="FFFF00"/>
                </a:solidFill>
                <a:latin typeface="Arial"/>
                <a:cs typeface="Arial"/>
              </a:rPr>
              <a:t>green/red</a:t>
            </a:r>
            <a:endParaRPr sz="1451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76000" y="2446769"/>
            <a:ext cx="196354" cy="196354"/>
          </a:xfrm>
          <a:custGeom>
            <a:avLst/>
            <a:gdLst/>
            <a:ahLst/>
            <a:cxnLst/>
            <a:rect l="l" t="t" r="r" b="b"/>
            <a:pathLst>
              <a:path w="216535" h="216535">
                <a:moveTo>
                  <a:pt x="108204" y="0"/>
                </a:moveTo>
                <a:lnTo>
                  <a:pt x="66222" y="8548"/>
                </a:lnTo>
                <a:lnTo>
                  <a:pt x="31813" y="31813"/>
                </a:lnTo>
                <a:lnTo>
                  <a:pt x="8548" y="66222"/>
                </a:lnTo>
                <a:lnTo>
                  <a:pt x="0" y="108204"/>
                </a:lnTo>
                <a:lnTo>
                  <a:pt x="8548" y="150185"/>
                </a:lnTo>
                <a:lnTo>
                  <a:pt x="31813" y="184594"/>
                </a:lnTo>
                <a:lnTo>
                  <a:pt x="66222" y="207859"/>
                </a:lnTo>
                <a:lnTo>
                  <a:pt x="108204" y="216407"/>
                </a:lnTo>
                <a:lnTo>
                  <a:pt x="150185" y="207859"/>
                </a:lnTo>
                <a:lnTo>
                  <a:pt x="184594" y="184594"/>
                </a:lnTo>
                <a:lnTo>
                  <a:pt x="207859" y="150185"/>
                </a:lnTo>
                <a:lnTo>
                  <a:pt x="216407" y="108203"/>
                </a:lnTo>
                <a:lnTo>
                  <a:pt x="207859" y="66222"/>
                </a:lnTo>
                <a:lnTo>
                  <a:pt x="184594" y="31813"/>
                </a:lnTo>
                <a:lnTo>
                  <a:pt x="150185" y="8548"/>
                </a:lnTo>
                <a:lnTo>
                  <a:pt x="108204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02173" y="4691309"/>
            <a:ext cx="6212507" cy="569406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marR="4607">
              <a:spcBef>
                <a:spcPts val="86"/>
              </a:spcBef>
            </a:pPr>
            <a:r>
              <a:rPr sz="1814" spc="-9" dirty="0">
                <a:solidFill>
                  <a:srgbClr val="FFFF00"/>
                </a:solidFill>
                <a:latin typeface="Arial"/>
                <a:cs typeface="Arial"/>
              </a:rPr>
              <a:t>Good </a:t>
            </a:r>
            <a:r>
              <a:rPr sz="1814" spc="-5" dirty="0">
                <a:solidFill>
                  <a:srgbClr val="FFFF00"/>
                </a:solidFill>
                <a:latin typeface="Arial"/>
                <a:cs typeface="Arial"/>
              </a:rPr>
              <a:t>first </a:t>
            </a:r>
            <a:r>
              <a:rPr sz="1814" spc="-9" dirty="0">
                <a:solidFill>
                  <a:srgbClr val="FFFF00"/>
                </a:solidFill>
                <a:latin typeface="Arial"/>
                <a:cs typeface="Arial"/>
              </a:rPr>
              <a:t>visual estimate </a:t>
            </a:r>
            <a:r>
              <a:rPr sz="1814" spc="-5" dirty="0">
                <a:solidFill>
                  <a:srgbClr val="FFFF00"/>
                </a:solidFill>
                <a:latin typeface="Arial"/>
                <a:cs typeface="Arial"/>
              </a:rPr>
              <a:t>of colocalization. Information about  image quality.</a:t>
            </a:r>
            <a:endParaRPr sz="1814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14838" y="4570388"/>
            <a:ext cx="388678" cy="56979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>
              <a:spcBef>
                <a:spcPts val="91"/>
              </a:spcBef>
            </a:pPr>
            <a:r>
              <a:rPr sz="3627" dirty="0">
                <a:solidFill>
                  <a:srgbClr val="FFFF00"/>
                </a:solidFill>
                <a:latin typeface="Wingdings"/>
                <a:cs typeface="Wingdings"/>
              </a:rPr>
              <a:t></a:t>
            </a:r>
            <a:endParaRPr sz="3627">
              <a:solidFill>
                <a:srgbClr val="FFFF00"/>
              </a:solidFill>
              <a:latin typeface="Wingdings"/>
              <a:cs typeface="Wingding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76487" y="5474882"/>
            <a:ext cx="3828042" cy="870386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marL="925339" indent="-587910">
              <a:spcBef>
                <a:spcPts val="86"/>
              </a:spcBef>
              <a:buClr>
                <a:srgbClr val="008000"/>
              </a:buClr>
              <a:buSzPct val="200000"/>
              <a:buFont typeface="Wingdings"/>
              <a:buChar char=""/>
              <a:tabLst>
                <a:tab pos="925339" algn="l"/>
                <a:tab pos="925915" algn="l"/>
              </a:tabLst>
            </a:pPr>
            <a:r>
              <a:rPr sz="1814" spc="-5" dirty="0">
                <a:solidFill>
                  <a:srgbClr val="FFFF00"/>
                </a:solidFill>
                <a:latin typeface="Arial"/>
                <a:cs typeface="Arial"/>
              </a:rPr>
              <a:t>Only qualitative</a:t>
            </a:r>
            <a:r>
              <a:rPr sz="1814" spc="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14" spc="-5" dirty="0">
                <a:solidFill>
                  <a:srgbClr val="FFFF00"/>
                </a:solidFill>
                <a:latin typeface="Arial"/>
                <a:cs typeface="Arial"/>
              </a:rPr>
              <a:t>correlation.</a:t>
            </a:r>
            <a:endParaRPr sz="1814">
              <a:solidFill>
                <a:srgbClr val="FFFF00"/>
              </a:solidFill>
              <a:latin typeface="Arial"/>
              <a:cs typeface="Arial"/>
            </a:endParaRPr>
          </a:p>
          <a:p>
            <a:pPr marL="11516">
              <a:spcBef>
                <a:spcPts val="2973"/>
              </a:spcBef>
            </a:pPr>
            <a:r>
              <a:rPr sz="1270" i="1" spc="-5" dirty="0">
                <a:solidFill>
                  <a:srgbClr val="FFFF00"/>
                </a:solidFill>
                <a:latin typeface="Arial"/>
                <a:cs typeface="Arial"/>
              </a:rPr>
              <a:t>Bolte et al., </a:t>
            </a:r>
            <a:r>
              <a:rPr sz="1270" i="1" spc="-9" dirty="0">
                <a:solidFill>
                  <a:srgbClr val="FFFF00"/>
                </a:solidFill>
                <a:latin typeface="Arial"/>
                <a:cs typeface="Arial"/>
              </a:rPr>
              <a:t>Journal </a:t>
            </a:r>
            <a:r>
              <a:rPr sz="1270" i="1" spc="-5" dirty="0">
                <a:solidFill>
                  <a:srgbClr val="FFFF00"/>
                </a:solidFill>
                <a:latin typeface="Arial"/>
                <a:cs typeface="Arial"/>
              </a:rPr>
              <a:t>of </a:t>
            </a:r>
            <a:r>
              <a:rPr sz="1270" i="1" spc="-9" dirty="0">
                <a:solidFill>
                  <a:srgbClr val="FFFF00"/>
                </a:solidFill>
                <a:latin typeface="Arial"/>
                <a:cs typeface="Arial"/>
              </a:rPr>
              <a:t>Microscopy 2006,Vol. </a:t>
            </a:r>
            <a:r>
              <a:rPr sz="1270" i="1" spc="-5" dirty="0">
                <a:solidFill>
                  <a:srgbClr val="FFFF00"/>
                </a:solidFill>
                <a:latin typeface="Arial"/>
                <a:cs typeface="Arial"/>
              </a:rPr>
              <a:t>224,</a:t>
            </a:r>
            <a:r>
              <a:rPr sz="1270" i="1" spc="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270" i="1" spc="-9" dirty="0">
                <a:solidFill>
                  <a:srgbClr val="FFFF00"/>
                </a:solidFill>
                <a:latin typeface="Arial"/>
                <a:cs typeface="Arial"/>
              </a:rPr>
              <a:t>213</a:t>
            </a:r>
            <a:endParaRPr sz="127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570734" y="4535607"/>
            <a:ext cx="7444183" cy="1372752"/>
          </a:xfrm>
          <a:custGeom>
            <a:avLst/>
            <a:gdLst/>
            <a:ahLst/>
            <a:cxnLst/>
            <a:rect l="l" t="t" r="r" b="b"/>
            <a:pathLst>
              <a:path w="8209280" h="1513840">
                <a:moveTo>
                  <a:pt x="0" y="0"/>
                </a:moveTo>
                <a:lnTo>
                  <a:pt x="0" y="1513332"/>
                </a:lnTo>
                <a:lnTo>
                  <a:pt x="8209025" y="1513332"/>
                </a:lnTo>
                <a:lnTo>
                  <a:pt x="8209025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769287" y="3230342"/>
            <a:ext cx="1203690" cy="12410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618504" y="3230342"/>
            <a:ext cx="337198" cy="3828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56200" y="124902"/>
            <a:ext cx="9079599" cy="1365265"/>
          </a:xfrm>
          <a:prstGeom prst="rect">
            <a:avLst/>
          </a:prstGeom>
        </p:spPr>
        <p:txBody>
          <a:bodyPr vert="horz" wrap="square" lIns="0" tIns="10941" rIns="0" bIns="0" rtlCol="0" anchor="ctr">
            <a:spAutoFit/>
          </a:bodyPr>
          <a:lstStyle/>
          <a:p>
            <a:pPr marL="2679281" marR="4607" indent="-2668341">
              <a:lnSpc>
                <a:spcPct val="100000"/>
              </a:lnSpc>
              <a:spcBef>
                <a:spcPts val="86"/>
              </a:spcBef>
            </a:pPr>
            <a:r>
              <a:rPr spc="-5" dirty="0">
                <a:solidFill>
                  <a:srgbClr val="FFFF00"/>
                </a:solidFill>
                <a:latin typeface="Arial"/>
                <a:cs typeface="Arial"/>
              </a:rPr>
              <a:t>Which scatterplot belongs to which image  series?</a:t>
            </a:r>
          </a:p>
        </p:txBody>
      </p:sp>
      <p:sp>
        <p:nvSpPr>
          <p:cNvPr id="3" name="object 3"/>
          <p:cNvSpPr/>
          <p:nvPr/>
        </p:nvSpPr>
        <p:spPr>
          <a:xfrm>
            <a:off x="2504400" y="1750734"/>
            <a:ext cx="3764472" cy="45058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6487908" y="4167790"/>
            <a:ext cx="1632099" cy="15388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36410" y="2273118"/>
            <a:ext cx="1721472" cy="16355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6618509" y="2338070"/>
            <a:ext cx="196354" cy="196930"/>
          </a:xfrm>
          <a:custGeom>
            <a:avLst/>
            <a:gdLst/>
            <a:ahLst/>
            <a:cxnLst/>
            <a:rect l="l" t="t" r="r" b="b"/>
            <a:pathLst>
              <a:path w="216535" h="217169">
                <a:moveTo>
                  <a:pt x="0" y="0"/>
                </a:moveTo>
                <a:lnTo>
                  <a:pt x="0" y="217169"/>
                </a:lnTo>
                <a:lnTo>
                  <a:pt x="216408" y="217169"/>
                </a:lnTo>
                <a:lnTo>
                  <a:pt x="21640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8186343" y="4149826"/>
            <a:ext cx="1697046" cy="158787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6683462" y="4232052"/>
            <a:ext cx="261997" cy="196354"/>
          </a:xfrm>
          <a:custGeom>
            <a:avLst/>
            <a:gdLst/>
            <a:ahLst/>
            <a:cxnLst/>
            <a:rect l="l" t="t" r="r" b="b"/>
            <a:pathLst>
              <a:path w="288925" h="216535">
                <a:moveTo>
                  <a:pt x="0" y="0"/>
                </a:moveTo>
                <a:lnTo>
                  <a:pt x="0" y="216408"/>
                </a:lnTo>
                <a:lnTo>
                  <a:pt x="288798" y="216408"/>
                </a:lnTo>
                <a:lnTo>
                  <a:pt x="28879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8217462" y="2278645"/>
            <a:ext cx="1661786" cy="15491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381884" y="4232052"/>
            <a:ext cx="262573" cy="196354"/>
          </a:xfrm>
          <a:custGeom>
            <a:avLst/>
            <a:gdLst/>
            <a:ahLst/>
            <a:cxnLst/>
            <a:rect l="l" t="t" r="r" b="b"/>
            <a:pathLst>
              <a:path w="289559" h="216535">
                <a:moveTo>
                  <a:pt x="0" y="0"/>
                </a:moveTo>
                <a:lnTo>
                  <a:pt x="0" y="216408"/>
                </a:lnTo>
                <a:lnTo>
                  <a:pt x="289559" y="216408"/>
                </a:lnTo>
                <a:lnTo>
                  <a:pt x="28955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446838" y="2338070"/>
            <a:ext cx="261997" cy="195778"/>
          </a:xfrm>
          <a:custGeom>
            <a:avLst/>
            <a:gdLst/>
            <a:ahLst/>
            <a:cxnLst/>
            <a:rect l="l" t="t" r="r" b="b"/>
            <a:pathLst>
              <a:path w="288925" h="215900">
                <a:moveTo>
                  <a:pt x="0" y="0"/>
                </a:moveTo>
                <a:lnTo>
                  <a:pt x="0" y="215645"/>
                </a:lnTo>
                <a:lnTo>
                  <a:pt x="288798" y="215645"/>
                </a:lnTo>
                <a:lnTo>
                  <a:pt x="28879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738274" y="2316189"/>
            <a:ext cx="138772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632" spc="-5" dirty="0">
                <a:solidFill>
                  <a:srgbClr val="FFFF00"/>
                </a:solidFill>
                <a:latin typeface="Arial"/>
                <a:cs typeface="Arial"/>
              </a:rPr>
              <a:t>1</a:t>
            </a:r>
            <a:endParaRPr sz="1632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500237" y="2316189"/>
            <a:ext cx="138772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632" spc="-5" dirty="0">
                <a:solidFill>
                  <a:srgbClr val="FFFF00"/>
                </a:solidFill>
                <a:latin typeface="Arial"/>
                <a:cs typeface="Arial"/>
              </a:rPr>
              <a:t>2</a:t>
            </a:r>
            <a:endParaRPr sz="1632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867481" y="4208790"/>
            <a:ext cx="138772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632" spc="-5" dirty="0">
                <a:solidFill>
                  <a:srgbClr val="FFFF00"/>
                </a:solidFill>
                <a:latin typeface="Arial"/>
                <a:cs typeface="Arial"/>
              </a:rPr>
              <a:t>3</a:t>
            </a:r>
            <a:endParaRPr sz="1632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583881" y="4191521"/>
            <a:ext cx="138772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632" spc="-5" dirty="0">
                <a:solidFill>
                  <a:srgbClr val="FFFF00"/>
                </a:solidFill>
                <a:latin typeface="Arial"/>
                <a:cs typeface="Arial"/>
              </a:rPr>
              <a:t>4</a:t>
            </a:r>
            <a:endParaRPr sz="1632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707773" y="6264520"/>
            <a:ext cx="6398497" cy="284980"/>
          </a:xfrm>
          <a:prstGeom prst="rect">
            <a:avLst/>
          </a:prstGeom>
        </p:spPr>
        <p:txBody>
          <a:bodyPr vert="horz" wrap="square" lIns="0" tIns="88676" rIns="0" bIns="0" rtlCol="0">
            <a:spAutoFit/>
          </a:bodyPr>
          <a:lstStyle/>
          <a:p>
            <a:pPr marL="11516">
              <a:spcBef>
                <a:spcPts val="472"/>
              </a:spcBef>
            </a:pPr>
            <a:r>
              <a:rPr sz="1270" i="1" spc="-5" dirty="0">
                <a:solidFill>
                  <a:srgbClr val="FFFF00"/>
                </a:solidFill>
                <a:latin typeface="Arial"/>
                <a:cs typeface="Arial"/>
              </a:rPr>
              <a:t>Bolte et al., </a:t>
            </a:r>
            <a:r>
              <a:rPr sz="1270" i="1" spc="-9" dirty="0">
                <a:solidFill>
                  <a:srgbClr val="FFFF00"/>
                </a:solidFill>
                <a:latin typeface="Arial"/>
                <a:cs typeface="Arial"/>
              </a:rPr>
              <a:t>Journal </a:t>
            </a:r>
            <a:r>
              <a:rPr sz="1270" i="1" spc="-5" dirty="0">
                <a:solidFill>
                  <a:srgbClr val="FFFF00"/>
                </a:solidFill>
                <a:latin typeface="Arial"/>
                <a:cs typeface="Arial"/>
              </a:rPr>
              <a:t>of </a:t>
            </a:r>
            <a:r>
              <a:rPr sz="1270" i="1" spc="-9" dirty="0">
                <a:solidFill>
                  <a:srgbClr val="FFFF00"/>
                </a:solidFill>
                <a:latin typeface="Arial"/>
                <a:cs typeface="Arial"/>
              </a:rPr>
              <a:t>Microscopy 2006,Vol. </a:t>
            </a:r>
            <a:r>
              <a:rPr sz="1270" i="1" spc="-5" dirty="0">
                <a:solidFill>
                  <a:srgbClr val="FFFF00"/>
                </a:solidFill>
                <a:latin typeface="Arial"/>
                <a:cs typeface="Arial"/>
              </a:rPr>
              <a:t>224,</a:t>
            </a:r>
            <a:r>
              <a:rPr sz="1270" i="1" spc="14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270" i="1" spc="-9" dirty="0">
                <a:solidFill>
                  <a:srgbClr val="FFFF00"/>
                </a:solidFill>
                <a:latin typeface="Arial"/>
                <a:cs typeface="Arial"/>
              </a:rPr>
              <a:t>213</a:t>
            </a:r>
            <a:endParaRPr sz="127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517060-7F34-426B-93A5-B7623517D6D9}"/>
              </a:ext>
            </a:extLst>
          </p:cNvPr>
          <p:cNvSpPr/>
          <p:nvPr/>
        </p:nvSpPr>
        <p:spPr>
          <a:xfrm>
            <a:off x="6096000" y="5895350"/>
            <a:ext cx="2718565" cy="343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4607" lvl="1" algn="r">
              <a:spcBef>
                <a:spcPts val="698"/>
              </a:spcBef>
            </a:pPr>
            <a:r>
              <a:rPr lang="en-US" sz="1632" spc="-5" dirty="0">
                <a:solidFill>
                  <a:srgbClr val="FFFF00"/>
                </a:solidFill>
                <a:latin typeface="Arial"/>
                <a:cs typeface="Arial"/>
              </a:rPr>
              <a:t>Result: A3, B1, C4,</a:t>
            </a:r>
            <a:r>
              <a:rPr lang="en-US" sz="1632" spc="-73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1632" spc="-9" dirty="0">
                <a:solidFill>
                  <a:srgbClr val="FFFF00"/>
                </a:solidFill>
                <a:latin typeface="Arial"/>
                <a:cs typeface="Arial"/>
              </a:rPr>
              <a:t>D2</a:t>
            </a:r>
            <a:endParaRPr lang="en-US" sz="1632" dirty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11520" y="2136641"/>
            <a:ext cx="3570620" cy="21749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98869" y="4928316"/>
            <a:ext cx="2701741" cy="765104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>
              <a:spcBef>
                <a:spcPts val="91"/>
              </a:spcBef>
            </a:pPr>
            <a:r>
              <a:rPr sz="1632" spc="-5" dirty="0">
                <a:solidFill>
                  <a:srgbClr val="FFFF00"/>
                </a:solidFill>
                <a:latin typeface="Arial"/>
                <a:cs typeface="Arial"/>
              </a:rPr>
              <a:t>Rr= </a:t>
            </a:r>
            <a:r>
              <a:rPr sz="1632" dirty="0">
                <a:solidFill>
                  <a:srgbClr val="FFFF00"/>
                </a:solidFill>
                <a:latin typeface="Arial"/>
                <a:cs typeface="Arial"/>
              </a:rPr>
              <a:t>1: perfect</a:t>
            </a:r>
            <a:r>
              <a:rPr sz="1632" spc="-23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632" spc="-5" dirty="0">
                <a:solidFill>
                  <a:srgbClr val="FFFF00"/>
                </a:solidFill>
                <a:latin typeface="Arial"/>
                <a:cs typeface="Arial"/>
              </a:rPr>
              <a:t>colocalization  Rr= </a:t>
            </a:r>
            <a:r>
              <a:rPr sz="1632" dirty="0">
                <a:solidFill>
                  <a:srgbClr val="FFFF00"/>
                </a:solidFill>
                <a:latin typeface="Arial"/>
                <a:cs typeface="Arial"/>
              </a:rPr>
              <a:t>0: </a:t>
            </a:r>
            <a:r>
              <a:rPr sz="1632" spc="-5" dirty="0">
                <a:solidFill>
                  <a:srgbClr val="FFFF00"/>
                </a:solidFill>
                <a:latin typeface="Arial"/>
                <a:cs typeface="Arial"/>
              </a:rPr>
              <a:t>random localization  Rr= -1: perfect</a:t>
            </a:r>
            <a:r>
              <a:rPr sz="1632" spc="-18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632" spc="-9" dirty="0">
                <a:solidFill>
                  <a:srgbClr val="FFFF00"/>
                </a:solidFill>
                <a:latin typeface="Arial"/>
                <a:cs typeface="Arial"/>
              </a:rPr>
              <a:t>exclusion</a:t>
            </a:r>
            <a:endParaRPr sz="1632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91290" y="550049"/>
            <a:ext cx="10009420" cy="688156"/>
          </a:xfrm>
          <a:prstGeom prst="rect">
            <a:avLst/>
          </a:prstGeom>
        </p:spPr>
        <p:txBody>
          <a:bodyPr vert="horz" wrap="square" lIns="0" tIns="10941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86"/>
              </a:spcBef>
            </a:pPr>
            <a:r>
              <a:rPr spc="-5" dirty="0">
                <a:solidFill>
                  <a:srgbClr val="FFFF00"/>
                </a:solidFill>
              </a:rPr>
              <a:t>The Pearson Coefficient (PC): The</a:t>
            </a:r>
            <a:r>
              <a:rPr spc="54" dirty="0">
                <a:solidFill>
                  <a:srgbClr val="FFFF00"/>
                </a:solidFill>
              </a:rPr>
              <a:t> </a:t>
            </a:r>
            <a:r>
              <a:rPr spc="-5" dirty="0">
                <a:solidFill>
                  <a:srgbClr val="FFFF00"/>
                </a:solidFill>
              </a:rPr>
              <a:t>Formula</a:t>
            </a:r>
          </a:p>
        </p:txBody>
      </p:sp>
      <p:sp>
        <p:nvSpPr>
          <p:cNvPr id="5" name="object 5"/>
          <p:cNvSpPr/>
          <p:nvPr/>
        </p:nvSpPr>
        <p:spPr>
          <a:xfrm>
            <a:off x="6887297" y="1662504"/>
            <a:ext cx="2582897" cy="26658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7597631" y="5711659"/>
            <a:ext cx="1502887" cy="130135"/>
          </a:xfrm>
          <a:custGeom>
            <a:avLst/>
            <a:gdLst/>
            <a:ahLst/>
            <a:cxnLst/>
            <a:rect l="l" t="t" r="r" b="b"/>
            <a:pathLst>
              <a:path w="1657350" h="143510">
                <a:moveTo>
                  <a:pt x="0" y="0"/>
                </a:moveTo>
                <a:lnTo>
                  <a:pt x="0" y="143255"/>
                </a:lnTo>
                <a:lnTo>
                  <a:pt x="1657350" y="143255"/>
                </a:lnTo>
                <a:lnTo>
                  <a:pt x="1657350" y="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43974" y="1627113"/>
            <a:ext cx="1357412" cy="12736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93508" y="816958"/>
            <a:ext cx="8804984" cy="688156"/>
          </a:xfrm>
          <a:prstGeom prst="rect">
            <a:avLst/>
          </a:prstGeom>
        </p:spPr>
        <p:txBody>
          <a:bodyPr vert="horz" wrap="square" lIns="0" tIns="10941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86"/>
              </a:spcBef>
            </a:pPr>
            <a:r>
              <a:rPr spc="-5" dirty="0">
                <a:solidFill>
                  <a:srgbClr val="FFFF00"/>
                </a:solidFill>
              </a:rPr>
              <a:t>Understanding the Pearson</a:t>
            </a:r>
            <a:r>
              <a:rPr spc="36" dirty="0">
                <a:solidFill>
                  <a:srgbClr val="FFFF00"/>
                </a:solidFill>
              </a:rPr>
              <a:t> </a:t>
            </a:r>
            <a:r>
              <a:rPr spc="-5" dirty="0">
                <a:solidFill>
                  <a:srgbClr val="FFFF00"/>
                </a:solidFill>
              </a:rPr>
              <a:t>Coefficient</a:t>
            </a:r>
          </a:p>
        </p:txBody>
      </p:sp>
      <p:sp>
        <p:nvSpPr>
          <p:cNvPr id="4" name="object 4"/>
          <p:cNvSpPr/>
          <p:nvPr/>
        </p:nvSpPr>
        <p:spPr>
          <a:xfrm>
            <a:off x="8138197" y="1652287"/>
            <a:ext cx="1303526" cy="12163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25759" y="3301367"/>
            <a:ext cx="1359302" cy="12913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4253408" y="3288787"/>
            <a:ext cx="1359302" cy="129878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6096121" y="3294603"/>
            <a:ext cx="1370217" cy="13059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63761" y="2667422"/>
            <a:ext cx="957011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632" spc="-5" dirty="0">
                <a:solidFill>
                  <a:srgbClr val="FFFF00"/>
                </a:solidFill>
                <a:latin typeface="Arial"/>
                <a:cs typeface="Arial"/>
              </a:rPr>
              <a:t>PC:-0.108</a:t>
            </a:r>
            <a:endParaRPr sz="1632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552110" y="2601088"/>
            <a:ext cx="887911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632" spc="-5" dirty="0">
                <a:solidFill>
                  <a:srgbClr val="FFFF00"/>
                </a:solidFill>
                <a:latin typeface="Arial"/>
                <a:cs typeface="Arial"/>
              </a:rPr>
              <a:t>PC:0.169</a:t>
            </a:r>
            <a:endParaRPr sz="1632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121390" y="3294603"/>
            <a:ext cx="1370217" cy="13087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127118" y="4299186"/>
            <a:ext cx="7339960" cy="1970815"/>
          </a:xfrm>
          <a:prstGeom prst="rect">
            <a:avLst/>
          </a:prstGeom>
        </p:spPr>
        <p:txBody>
          <a:bodyPr vert="horz" wrap="square" lIns="0" tIns="70250" rIns="0" bIns="0" rtlCol="0">
            <a:spAutoFit/>
          </a:bodyPr>
          <a:lstStyle/>
          <a:p>
            <a:pPr marL="656433">
              <a:spcBef>
                <a:spcPts val="553"/>
              </a:spcBef>
              <a:tabLst>
                <a:tab pos="2485806" algn="l"/>
                <a:tab pos="4444163" algn="l"/>
                <a:tab pos="6417492" algn="l"/>
              </a:tabLst>
            </a:pPr>
            <a:r>
              <a:rPr sz="1632" spc="-5" dirty="0">
                <a:solidFill>
                  <a:srgbClr val="FFFF00"/>
                </a:solidFill>
                <a:latin typeface="Arial"/>
                <a:cs typeface="Arial"/>
              </a:rPr>
              <a:t>PC:0.446	PC:0.446	PC:0.446	PC:0.228</a:t>
            </a:r>
            <a:endParaRPr sz="1632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spcBef>
                <a:spcPts val="41"/>
              </a:spcBef>
            </a:pPr>
            <a:endParaRPr sz="1406">
              <a:solidFill>
                <a:srgbClr val="FFFF00"/>
              </a:solidFill>
              <a:latin typeface="Arial"/>
              <a:cs typeface="Arial"/>
            </a:endParaRPr>
          </a:p>
          <a:p>
            <a:pPr marL="526873" marR="90979" indent="-458350">
              <a:lnSpc>
                <a:spcPct val="85700"/>
              </a:lnSpc>
            </a:pPr>
            <a:r>
              <a:rPr sz="5441" baseline="-19444" dirty="0">
                <a:solidFill>
                  <a:srgbClr val="FFFF00"/>
                </a:solidFill>
                <a:latin typeface="Wingdings"/>
                <a:cs typeface="Wingdings"/>
              </a:rPr>
              <a:t></a:t>
            </a:r>
            <a:r>
              <a:rPr sz="5441" baseline="-19444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814" spc="-5" dirty="0">
                <a:solidFill>
                  <a:srgbClr val="FFFF00"/>
                </a:solidFill>
                <a:latin typeface="Arial"/>
                <a:cs typeface="Arial"/>
              </a:rPr>
              <a:t>The </a:t>
            </a:r>
            <a:r>
              <a:rPr sz="1814" dirty="0">
                <a:solidFill>
                  <a:srgbClr val="FFFF00"/>
                </a:solidFill>
                <a:latin typeface="Arial"/>
                <a:cs typeface="Arial"/>
              </a:rPr>
              <a:t>PC </a:t>
            </a:r>
            <a:r>
              <a:rPr sz="1814" spc="-5" dirty="0">
                <a:solidFill>
                  <a:srgbClr val="FFFF00"/>
                </a:solidFill>
                <a:latin typeface="Arial"/>
                <a:cs typeface="Arial"/>
              </a:rPr>
              <a:t>is not </a:t>
            </a:r>
            <a:r>
              <a:rPr sz="1814" spc="-9" dirty="0">
                <a:solidFill>
                  <a:srgbClr val="FFFF00"/>
                </a:solidFill>
                <a:latin typeface="Arial"/>
                <a:cs typeface="Arial"/>
              </a:rPr>
              <a:t>dependent </a:t>
            </a:r>
            <a:r>
              <a:rPr sz="1814" spc="-5" dirty="0">
                <a:solidFill>
                  <a:srgbClr val="FFFF00"/>
                </a:solidFill>
                <a:latin typeface="Arial"/>
                <a:cs typeface="Arial"/>
              </a:rPr>
              <a:t>on a </a:t>
            </a:r>
            <a:r>
              <a:rPr sz="1814" spc="-9" dirty="0">
                <a:solidFill>
                  <a:srgbClr val="FFFF00"/>
                </a:solidFill>
                <a:latin typeface="Arial"/>
                <a:cs typeface="Arial"/>
              </a:rPr>
              <a:t>constant background </a:t>
            </a:r>
            <a:r>
              <a:rPr sz="1814" spc="-5" dirty="0">
                <a:solidFill>
                  <a:srgbClr val="FFFF00"/>
                </a:solidFill>
                <a:latin typeface="Arial"/>
                <a:cs typeface="Arial"/>
              </a:rPr>
              <a:t>and on</a:t>
            </a:r>
            <a:r>
              <a:rPr sz="1814" spc="-263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14" spc="-9" dirty="0">
                <a:solidFill>
                  <a:srgbClr val="FFFF00"/>
                </a:solidFill>
                <a:latin typeface="Arial"/>
                <a:cs typeface="Arial"/>
              </a:rPr>
              <a:t>image  </a:t>
            </a:r>
            <a:r>
              <a:rPr sz="1814" spc="-5" dirty="0">
                <a:solidFill>
                  <a:srgbClr val="FFFF00"/>
                </a:solidFill>
                <a:latin typeface="Arial"/>
                <a:cs typeface="Arial"/>
              </a:rPr>
              <a:t>brightness.</a:t>
            </a:r>
            <a:endParaRPr sz="1814">
              <a:solidFill>
                <a:srgbClr val="FFFF00"/>
              </a:solidFill>
              <a:latin typeface="Arial"/>
              <a:cs typeface="Arial"/>
            </a:endParaRPr>
          </a:p>
          <a:p>
            <a:pPr marL="591941" marR="347794" indent="-523419">
              <a:spcBef>
                <a:spcPts val="1170"/>
              </a:spcBef>
              <a:buClr>
                <a:srgbClr val="009A00"/>
              </a:buClr>
              <a:buSzPct val="200000"/>
              <a:buFont typeface="Wingdings"/>
              <a:buChar char=""/>
              <a:tabLst>
                <a:tab pos="592517" algn="l"/>
              </a:tabLst>
            </a:pPr>
            <a:r>
              <a:rPr sz="1814" spc="-5" dirty="0">
                <a:solidFill>
                  <a:srgbClr val="FFFF00"/>
                </a:solidFill>
                <a:latin typeface="Arial"/>
                <a:cs typeface="Arial"/>
              </a:rPr>
              <a:t>The PC is not easy to </a:t>
            </a:r>
            <a:r>
              <a:rPr sz="1814" spc="-9" dirty="0">
                <a:solidFill>
                  <a:srgbClr val="FFFF00"/>
                </a:solidFill>
                <a:latin typeface="Arial"/>
                <a:cs typeface="Arial"/>
              </a:rPr>
              <a:t>interpret </a:t>
            </a:r>
            <a:r>
              <a:rPr sz="1814" spc="-5" dirty="0">
                <a:solidFill>
                  <a:srgbClr val="FFFF00"/>
                </a:solidFill>
                <a:latin typeface="Arial"/>
                <a:cs typeface="Arial"/>
              </a:rPr>
              <a:t>and </a:t>
            </a:r>
            <a:r>
              <a:rPr sz="1814" spc="-9" dirty="0">
                <a:solidFill>
                  <a:srgbClr val="FFFF00"/>
                </a:solidFill>
                <a:latin typeface="Arial"/>
                <a:cs typeface="Arial"/>
              </a:rPr>
              <a:t>affected </a:t>
            </a:r>
            <a:r>
              <a:rPr sz="1814" spc="-5" dirty="0">
                <a:solidFill>
                  <a:srgbClr val="FFFF00"/>
                </a:solidFill>
                <a:latin typeface="Arial"/>
                <a:cs typeface="Arial"/>
              </a:rPr>
              <a:t>by </a:t>
            </a:r>
            <a:r>
              <a:rPr sz="1814" spc="-9" dirty="0">
                <a:solidFill>
                  <a:srgbClr val="FFFF00"/>
                </a:solidFill>
                <a:latin typeface="Arial"/>
                <a:cs typeface="Arial"/>
              </a:rPr>
              <a:t>addition </a:t>
            </a:r>
            <a:r>
              <a:rPr sz="1814" spc="-5" dirty="0">
                <a:solidFill>
                  <a:srgbClr val="FFFF00"/>
                </a:solidFill>
                <a:latin typeface="Arial"/>
                <a:cs typeface="Arial"/>
              </a:rPr>
              <a:t>of </a:t>
            </a:r>
            <a:r>
              <a:rPr sz="1814" spc="-9" dirty="0">
                <a:solidFill>
                  <a:srgbClr val="FFFF00"/>
                </a:solidFill>
                <a:latin typeface="Arial"/>
                <a:cs typeface="Arial"/>
              </a:rPr>
              <a:t>non-  </a:t>
            </a:r>
            <a:r>
              <a:rPr sz="1814" spc="-5" dirty="0">
                <a:solidFill>
                  <a:srgbClr val="FFFF00"/>
                </a:solidFill>
                <a:latin typeface="Arial"/>
                <a:cs typeface="Arial"/>
              </a:rPr>
              <a:t>colocalizing signals. No perspective </a:t>
            </a:r>
            <a:r>
              <a:rPr sz="1814" spc="-9" dirty="0">
                <a:solidFill>
                  <a:srgbClr val="FFFF00"/>
                </a:solidFill>
                <a:latin typeface="Arial"/>
                <a:cs typeface="Arial"/>
              </a:rPr>
              <a:t>of </a:t>
            </a:r>
            <a:r>
              <a:rPr sz="1814" spc="-5" dirty="0">
                <a:solidFill>
                  <a:srgbClr val="FFFF00"/>
                </a:solidFill>
                <a:latin typeface="Arial"/>
                <a:cs typeface="Arial"/>
              </a:rPr>
              <a:t>both</a:t>
            </a:r>
            <a:r>
              <a:rPr sz="1814" spc="32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14" spc="-5" dirty="0">
                <a:solidFill>
                  <a:srgbClr val="FFFF00"/>
                </a:solidFill>
                <a:latin typeface="Arial"/>
                <a:cs typeface="Arial"/>
              </a:rPr>
              <a:t>channels.</a:t>
            </a:r>
            <a:endParaRPr sz="1814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112613" y="4928777"/>
            <a:ext cx="7902535" cy="1501735"/>
          </a:xfrm>
          <a:custGeom>
            <a:avLst/>
            <a:gdLst/>
            <a:ahLst/>
            <a:cxnLst/>
            <a:rect l="l" t="t" r="r" b="b"/>
            <a:pathLst>
              <a:path w="8714740" h="1656079">
                <a:moveTo>
                  <a:pt x="0" y="0"/>
                </a:moveTo>
                <a:lnTo>
                  <a:pt x="0" y="1655826"/>
                </a:lnTo>
                <a:lnTo>
                  <a:pt x="8714232" y="1655826"/>
                </a:lnTo>
                <a:lnTo>
                  <a:pt x="8714232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700634" y="1728837"/>
            <a:ext cx="1111099" cy="103370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940947" y="1728837"/>
            <a:ext cx="1109717" cy="103232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89283" y="722616"/>
            <a:ext cx="5013434" cy="688156"/>
          </a:xfrm>
          <a:prstGeom prst="rect">
            <a:avLst/>
          </a:prstGeom>
        </p:spPr>
        <p:txBody>
          <a:bodyPr vert="horz" wrap="square" lIns="0" tIns="10941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86"/>
              </a:spcBef>
            </a:pPr>
            <a:r>
              <a:rPr spc="-5" dirty="0">
                <a:solidFill>
                  <a:srgbClr val="FFFF00"/>
                </a:solidFill>
              </a:rPr>
              <a:t>Manders</a:t>
            </a:r>
            <a:r>
              <a:rPr spc="-14" dirty="0">
                <a:solidFill>
                  <a:srgbClr val="FFFF00"/>
                </a:solidFill>
              </a:rPr>
              <a:t> </a:t>
            </a:r>
            <a:r>
              <a:rPr spc="-5" dirty="0">
                <a:solidFill>
                  <a:srgbClr val="FFFF00"/>
                </a:solidFill>
              </a:rPr>
              <a:t>coefficients</a:t>
            </a:r>
          </a:p>
        </p:txBody>
      </p:sp>
      <p:sp>
        <p:nvSpPr>
          <p:cNvPr id="3" name="object 3"/>
          <p:cNvSpPr/>
          <p:nvPr/>
        </p:nvSpPr>
        <p:spPr>
          <a:xfrm>
            <a:off x="2743329" y="2352819"/>
            <a:ext cx="4540689" cy="21970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38369" y="1883157"/>
            <a:ext cx="2079857" cy="290227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marL="11516">
              <a:spcBef>
                <a:spcPts val="86"/>
              </a:spcBef>
            </a:pPr>
            <a:r>
              <a:rPr sz="1814" b="1" spc="-5" dirty="0">
                <a:solidFill>
                  <a:srgbClr val="FFFF00"/>
                </a:solidFill>
                <a:latin typeface="Arial"/>
                <a:cs typeface="Arial"/>
              </a:rPr>
              <a:t>M1, M2</a:t>
            </a:r>
            <a:r>
              <a:rPr sz="1814" b="1" spc="-36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14" b="1" spc="-9" dirty="0">
                <a:solidFill>
                  <a:srgbClr val="FFFF00"/>
                </a:solidFill>
                <a:latin typeface="Arial"/>
                <a:cs typeface="Arial"/>
              </a:rPr>
              <a:t>coefficient:</a:t>
            </a:r>
            <a:endParaRPr sz="1814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38201" y="2607772"/>
            <a:ext cx="3087758" cy="569406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marL="11516">
              <a:spcBef>
                <a:spcPts val="86"/>
              </a:spcBef>
            </a:pPr>
            <a:r>
              <a:rPr sz="1814" spc="-9" dirty="0">
                <a:solidFill>
                  <a:srgbClr val="FFFF00"/>
                </a:solidFill>
                <a:latin typeface="Arial"/>
                <a:cs typeface="Arial"/>
              </a:rPr>
              <a:t>Proportion </a:t>
            </a:r>
            <a:r>
              <a:rPr sz="1814" spc="-5" dirty="0">
                <a:solidFill>
                  <a:srgbClr val="FFFF00"/>
                </a:solidFill>
                <a:latin typeface="Arial"/>
                <a:cs typeface="Arial"/>
              </a:rPr>
              <a:t>of </a:t>
            </a:r>
            <a:r>
              <a:rPr sz="1814" spc="-9" dirty="0">
                <a:solidFill>
                  <a:srgbClr val="FFFF00"/>
                </a:solidFill>
                <a:latin typeface="Arial"/>
                <a:cs typeface="Arial"/>
              </a:rPr>
              <a:t>overlap </a:t>
            </a:r>
            <a:r>
              <a:rPr sz="1814" spc="-5" dirty="0">
                <a:solidFill>
                  <a:srgbClr val="FFFF00"/>
                </a:solidFill>
                <a:latin typeface="Arial"/>
                <a:cs typeface="Arial"/>
              </a:rPr>
              <a:t>of </a:t>
            </a:r>
            <a:r>
              <a:rPr sz="1814" spc="-9" dirty="0">
                <a:solidFill>
                  <a:srgbClr val="FFFF00"/>
                </a:solidFill>
                <a:latin typeface="Arial"/>
                <a:cs typeface="Arial"/>
              </a:rPr>
              <a:t>each channel </a:t>
            </a:r>
            <a:r>
              <a:rPr sz="1814" spc="-5" dirty="0">
                <a:solidFill>
                  <a:srgbClr val="FFFF00"/>
                </a:solidFill>
                <a:latin typeface="Arial"/>
                <a:cs typeface="Arial"/>
              </a:rPr>
              <a:t>with the</a:t>
            </a:r>
            <a:r>
              <a:rPr sz="1814" spc="9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14" spc="-9" dirty="0">
                <a:solidFill>
                  <a:srgbClr val="FFFF00"/>
                </a:solidFill>
                <a:latin typeface="Arial"/>
                <a:cs typeface="Arial"/>
              </a:rPr>
              <a:t>other.</a:t>
            </a:r>
            <a:endParaRPr sz="1814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72035" y="4292612"/>
            <a:ext cx="4457988" cy="918993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2362005">
              <a:spcBef>
                <a:spcPts val="91"/>
              </a:spcBef>
            </a:pPr>
            <a:r>
              <a:rPr sz="1632" spc="-5" dirty="0">
                <a:solidFill>
                  <a:srgbClr val="FFFF00"/>
                </a:solidFill>
                <a:latin typeface="Arial"/>
                <a:cs typeface="Arial"/>
              </a:rPr>
              <a:t>(</a:t>
            </a:r>
            <a:r>
              <a:rPr sz="1632" i="1" spc="-5" dirty="0">
                <a:solidFill>
                  <a:srgbClr val="FFFF00"/>
                </a:solidFill>
                <a:latin typeface="Arial"/>
                <a:cs typeface="Arial"/>
              </a:rPr>
              <a:t>Manders et al. </a:t>
            </a:r>
            <a:r>
              <a:rPr sz="1632" i="1" dirty="0">
                <a:solidFill>
                  <a:srgbClr val="FFFF00"/>
                </a:solidFill>
                <a:latin typeface="Arial"/>
                <a:cs typeface="Arial"/>
              </a:rPr>
              <a:t>,</a:t>
            </a:r>
            <a:r>
              <a:rPr sz="1632" i="1" spc="-54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632" i="1" spc="-9" dirty="0">
                <a:solidFill>
                  <a:srgbClr val="FFFF00"/>
                </a:solidFill>
                <a:latin typeface="Arial"/>
                <a:cs typeface="Arial"/>
              </a:rPr>
              <a:t>1993)</a:t>
            </a:r>
            <a:endParaRPr sz="1632">
              <a:solidFill>
                <a:srgbClr val="FFFF00"/>
              </a:solidFill>
              <a:latin typeface="Arial"/>
              <a:cs typeface="Arial"/>
            </a:endParaRPr>
          </a:p>
          <a:p>
            <a:pPr marL="11516" marR="1749335">
              <a:spcBef>
                <a:spcPts val="1179"/>
              </a:spcBef>
            </a:pPr>
            <a:r>
              <a:rPr sz="1632" dirty="0">
                <a:solidFill>
                  <a:srgbClr val="FFFF00"/>
                </a:solidFill>
                <a:latin typeface="Arial"/>
                <a:cs typeface="Arial"/>
              </a:rPr>
              <a:t>M = 1: perfect</a:t>
            </a:r>
            <a:r>
              <a:rPr sz="1632" spc="-5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632" spc="-5" dirty="0">
                <a:solidFill>
                  <a:srgbClr val="FFFF00"/>
                </a:solidFill>
                <a:latin typeface="Arial"/>
                <a:cs typeface="Arial"/>
              </a:rPr>
              <a:t>colocalization  </a:t>
            </a:r>
            <a:r>
              <a:rPr sz="1632" dirty="0">
                <a:solidFill>
                  <a:srgbClr val="FFFF00"/>
                </a:solidFill>
                <a:latin typeface="Arial"/>
                <a:cs typeface="Arial"/>
              </a:rPr>
              <a:t>M = 0: </a:t>
            </a:r>
            <a:r>
              <a:rPr sz="1632" spc="-5" dirty="0">
                <a:solidFill>
                  <a:srgbClr val="FFFF00"/>
                </a:solidFill>
                <a:latin typeface="Arial"/>
                <a:cs typeface="Arial"/>
              </a:rPr>
              <a:t>no</a:t>
            </a:r>
            <a:r>
              <a:rPr sz="1632" spc="-32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632" spc="-5" dirty="0">
                <a:solidFill>
                  <a:srgbClr val="FFFF00"/>
                </a:solidFill>
                <a:latin typeface="Arial"/>
                <a:cs typeface="Arial"/>
              </a:rPr>
              <a:t>colocalization</a:t>
            </a:r>
            <a:endParaRPr sz="1632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59000" y="304800"/>
            <a:ext cx="443103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solidFill>
                  <a:srgbClr val="FFFF00"/>
                </a:solidFill>
              </a:rPr>
              <a:t>IMMUNOFLUORESCENZA</a:t>
            </a:r>
            <a:endParaRPr sz="2800" dirty="0">
              <a:solidFill>
                <a:srgbClr val="FFFF00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2093694" y="917746"/>
            <a:ext cx="8004610" cy="1495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>
              <a:solidFill>
                <a:srgbClr val="FFFF00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59001" y="1460500"/>
            <a:ext cx="5502275" cy="48336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355600" marR="907415" indent="-342900">
              <a:lnSpc>
                <a:spcPts val="2100"/>
              </a:lnSpc>
              <a:spcBef>
                <a:spcPts val="219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800" b="1" spc="-5" dirty="0">
                <a:solidFill>
                  <a:srgbClr val="FFFF00"/>
                </a:solidFill>
                <a:latin typeface="Arial"/>
                <a:cs typeface="Arial"/>
              </a:rPr>
              <a:t>Preparazione del campione</a:t>
            </a:r>
            <a:r>
              <a:rPr sz="1800" spc="-5" dirty="0">
                <a:solidFill>
                  <a:srgbClr val="FFFF00"/>
                </a:solidFill>
                <a:latin typeface="Arial"/>
                <a:cs typeface="Arial"/>
              </a:rPr>
              <a:t>: </a:t>
            </a:r>
            <a:r>
              <a:rPr sz="1800" dirty="0">
                <a:solidFill>
                  <a:srgbClr val="FFFF00"/>
                </a:solidFill>
                <a:latin typeface="Arial"/>
                <a:cs typeface="Arial"/>
              </a:rPr>
              <a:t>dissezione,  inclusione,</a:t>
            </a:r>
            <a:r>
              <a:rPr sz="1800" spc="-1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Arial"/>
                <a:cs typeface="Arial"/>
              </a:rPr>
              <a:t>taglio.</a:t>
            </a:r>
            <a:endParaRPr sz="1800" dirty="0">
              <a:solidFill>
                <a:srgbClr val="FFFF00"/>
              </a:solidFill>
              <a:latin typeface="Arial"/>
              <a:cs typeface="Arial"/>
            </a:endParaRPr>
          </a:p>
          <a:p>
            <a:pPr marL="355600" marR="183515" indent="-342900">
              <a:lnSpc>
                <a:spcPts val="2100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sz="1800" b="1" spc="-5" dirty="0">
                <a:solidFill>
                  <a:srgbClr val="FFFF00"/>
                </a:solidFill>
                <a:latin typeface="Arial"/>
                <a:cs typeface="Arial"/>
              </a:rPr>
              <a:t>Fissazione</a:t>
            </a:r>
            <a:r>
              <a:rPr sz="1800" spc="-5" dirty="0">
                <a:solidFill>
                  <a:srgbClr val="FFFF00"/>
                </a:solidFill>
                <a:latin typeface="Arial"/>
                <a:cs typeface="Arial"/>
              </a:rPr>
              <a:t>: </a:t>
            </a:r>
            <a:r>
              <a:rPr sz="1800" dirty="0">
                <a:solidFill>
                  <a:srgbClr val="FFFF00"/>
                </a:solidFill>
                <a:latin typeface="Arial"/>
                <a:cs typeface="Arial"/>
              </a:rPr>
              <a:t>chimica (es. </a:t>
            </a:r>
            <a:r>
              <a:rPr sz="1800" spc="-5" dirty="0">
                <a:solidFill>
                  <a:srgbClr val="FFFF00"/>
                </a:solidFill>
                <a:latin typeface="Arial"/>
                <a:cs typeface="Arial"/>
              </a:rPr>
              <a:t>paraformaldeide); fisica  </a:t>
            </a:r>
            <a:r>
              <a:rPr sz="1800" dirty="0">
                <a:solidFill>
                  <a:srgbClr val="FFFF00"/>
                </a:solidFill>
                <a:latin typeface="Arial"/>
                <a:cs typeface="Arial"/>
              </a:rPr>
              <a:t>(es. </a:t>
            </a:r>
            <a:r>
              <a:rPr sz="1800" spc="-5" dirty="0">
                <a:solidFill>
                  <a:srgbClr val="FFFF00"/>
                </a:solidFill>
                <a:latin typeface="Arial"/>
                <a:cs typeface="Arial"/>
              </a:rPr>
              <a:t>congelamento</a:t>
            </a:r>
            <a:r>
              <a:rPr sz="1800" spc="-1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00"/>
                </a:solidFill>
                <a:latin typeface="Arial"/>
                <a:cs typeface="Arial"/>
              </a:rPr>
              <a:t>rapido)</a:t>
            </a:r>
          </a:p>
          <a:p>
            <a:pPr marL="355600" marR="5080" indent="-342900">
              <a:lnSpc>
                <a:spcPts val="2100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sz="1800" b="1" spc="-5" dirty="0">
                <a:solidFill>
                  <a:srgbClr val="FFFF00"/>
                </a:solidFill>
                <a:latin typeface="Arial"/>
                <a:cs typeface="Arial"/>
              </a:rPr>
              <a:t>Permeabilizzazione</a:t>
            </a:r>
            <a:r>
              <a:rPr sz="1800" spc="-5" dirty="0">
                <a:solidFill>
                  <a:srgbClr val="FFFF00"/>
                </a:solidFill>
                <a:latin typeface="Arial"/>
                <a:cs typeface="Arial"/>
              </a:rPr>
              <a:t>: solventi </a:t>
            </a:r>
            <a:r>
              <a:rPr sz="1800" dirty="0">
                <a:solidFill>
                  <a:srgbClr val="FFFF00"/>
                </a:solidFill>
                <a:latin typeface="Arial"/>
                <a:cs typeface="Arial"/>
              </a:rPr>
              <a:t>organici o </a:t>
            </a:r>
            <a:r>
              <a:rPr sz="1800" spc="-5" dirty="0">
                <a:solidFill>
                  <a:srgbClr val="FFFF00"/>
                </a:solidFill>
                <a:latin typeface="Arial"/>
                <a:cs typeface="Arial"/>
              </a:rPr>
              <a:t>detergenti  </a:t>
            </a:r>
            <a:r>
              <a:rPr sz="1800" spc="-15" dirty="0">
                <a:solidFill>
                  <a:srgbClr val="FFFF00"/>
                </a:solidFill>
                <a:latin typeface="Arial"/>
                <a:cs typeface="Arial"/>
              </a:rPr>
              <a:t>(Triton </a:t>
            </a:r>
            <a:r>
              <a:rPr sz="1800" dirty="0">
                <a:solidFill>
                  <a:srgbClr val="FFFF00"/>
                </a:solidFill>
                <a:latin typeface="Arial"/>
                <a:cs typeface="Arial"/>
              </a:rPr>
              <a:t>X-100, </a:t>
            </a:r>
            <a:r>
              <a:rPr sz="1800" spc="-20" dirty="0">
                <a:solidFill>
                  <a:srgbClr val="FFFF00"/>
                </a:solidFill>
                <a:latin typeface="Arial"/>
                <a:cs typeface="Arial"/>
              </a:rPr>
              <a:t>Tween</a:t>
            </a:r>
            <a:r>
              <a:rPr sz="1800" spc="-2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00"/>
                </a:solidFill>
                <a:latin typeface="Arial"/>
                <a:cs typeface="Arial"/>
              </a:rPr>
              <a:t>20)</a:t>
            </a:r>
          </a:p>
          <a:p>
            <a:pPr marL="355600" marR="30480" indent="-342900">
              <a:lnSpc>
                <a:spcPts val="2100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sz="1800" b="1" spc="-5" dirty="0">
                <a:solidFill>
                  <a:srgbClr val="FFFF00"/>
                </a:solidFill>
                <a:latin typeface="Arial"/>
                <a:cs typeface="Arial"/>
              </a:rPr>
              <a:t>Blocco siti aspecifici</a:t>
            </a:r>
            <a:r>
              <a:rPr sz="1800" spc="-5" dirty="0">
                <a:solidFill>
                  <a:srgbClr val="FFFF00"/>
                </a:solidFill>
                <a:latin typeface="Arial"/>
                <a:cs typeface="Arial"/>
              </a:rPr>
              <a:t>: proteine inerti </a:t>
            </a:r>
            <a:r>
              <a:rPr sz="1800" dirty="0">
                <a:solidFill>
                  <a:srgbClr val="FFFF00"/>
                </a:solidFill>
                <a:latin typeface="Arial"/>
                <a:cs typeface="Arial"/>
              </a:rPr>
              <a:t>(albumina) o  siero normale della </a:t>
            </a:r>
            <a:r>
              <a:rPr sz="1800" spc="-5" dirty="0">
                <a:solidFill>
                  <a:srgbClr val="FFFF00"/>
                </a:solidFill>
                <a:latin typeface="Arial"/>
                <a:cs typeface="Arial"/>
              </a:rPr>
              <a:t>stessa </a:t>
            </a:r>
            <a:r>
              <a:rPr sz="1800" dirty="0">
                <a:solidFill>
                  <a:srgbClr val="FFFF00"/>
                </a:solidFill>
                <a:latin typeface="Arial"/>
                <a:cs typeface="Arial"/>
              </a:rPr>
              <a:t>specie del</a:t>
            </a:r>
            <a:r>
              <a:rPr sz="1800" spc="-5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00"/>
                </a:solidFill>
                <a:latin typeface="Arial"/>
                <a:cs typeface="Arial"/>
              </a:rPr>
              <a:t>secondario</a:t>
            </a:r>
          </a:p>
          <a:p>
            <a:pPr marL="355600" marR="844550" indent="-342900">
              <a:lnSpc>
                <a:spcPts val="2100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sz="1800" b="1" spc="-5" dirty="0">
                <a:solidFill>
                  <a:srgbClr val="FFFF00"/>
                </a:solidFill>
                <a:latin typeface="Arial"/>
                <a:cs typeface="Arial"/>
              </a:rPr>
              <a:t>Anticorpo primario</a:t>
            </a:r>
            <a:r>
              <a:rPr sz="1800" spc="-5" dirty="0">
                <a:solidFill>
                  <a:srgbClr val="FFFF00"/>
                </a:solidFill>
                <a:latin typeface="Arial"/>
                <a:cs typeface="Arial"/>
              </a:rPr>
              <a:t>: tempi, temperature </a:t>
            </a:r>
            <a:r>
              <a:rPr sz="1800" dirty="0">
                <a:solidFill>
                  <a:srgbClr val="FFFF00"/>
                </a:solidFill>
                <a:latin typeface="Arial"/>
                <a:cs typeface="Arial"/>
              </a:rPr>
              <a:t>e  </a:t>
            </a:r>
            <a:r>
              <a:rPr sz="1800" spc="-5" dirty="0">
                <a:solidFill>
                  <a:srgbClr val="FFFF00"/>
                </a:solidFill>
                <a:latin typeface="Arial"/>
                <a:cs typeface="Arial"/>
              </a:rPr>
              <a:t>concentrazioni </a:t>
            </a:r>
            <a:r>
              <a:rPr sz="1800" dirty="0">
                <a:solidFill>
                  <a:srgbClr val="FFFF00"/>
                </a:solidFill>
                <a:latin typeface="Arial"/>
                <a:cs typeface="Arial"/>
              </a:rPr>
              <a:t>dell’Ab</a:t>
            </a:r>
          </a:p>
          <a:p>
            <a:pPr marL="355600" marR="603250" indent="-342900">
              <a:lnSpc>
                <a:spcPts val="2100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sz="1800" b="1" spc="-5" dirty="0">
                <a:solidFill>
                  <a:srgbClr val="FFFF00"/>
                </a:solidFill>
                <a:latin typeface="Arial"/>
                <a:cs typeface="Arial"/>
              </a:rPr>
              <a:t>Anticorpo secondario</a:t>
            </a:r>
            <a:r>
              <a:rPr sz="1800" spc="-5" dirty="0">
                <a:solidFill>
                  <a:srgbClr val="FFFF00"/>
                </a:solidFill>
                <a:latin typeface="Arial"/>
                <a:cs typeface="Arial"/>
              </a:rPr>
              <a:t>: </a:t>
            </a:r>
            <a:r>
              <a:rPr sz="1800" dirty="0">
                <a:solidFill>
                  <a:srgbClr val="FFFF00"/>
                </a:solidFill>
                <a:latin typeface="Arial"/>
                <a:cs typeface="Arial"/>
              </a:rPr>
              <a:t>visualizza il primario  </a:t>
            </a:r>
            <a:r>
              <a:rPr sz="1800" spc="-5" dirty="0">
                <a:solidFill>
                  <a:srgbClr val="FFFF00"/>
                </a:solidFill>
                <a:latin typeface="Arial"/>
                <a:cs typeface="Arial"/>
              </a:rPr>
              <a:t>amplificandone </a:t>
            </a:r>
            <a:r>
              <a:rPr sz="1800" dirty="0">
                <a:solidFill>
                  <a:srgbClr val="FFFF00"/>
                </a:solidFill>
                <a:latin typeface="Arial"/>
                <a:cs typeface="Arial"/>
              </a:rPr>
              <a:t>il segnale</a:t>
            </a:r>
          </a:p>
          <a:p>
            <a:pPr marL="355600" indent="-342900">
              <a:lnSpc>
                <a:spcPts val="2010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sz="1800" b="1" spc="-5" dirty="0">
                <a:solidFill>
                  <a:srgbClr val="FFFF00"/>
                </a:solidFill>
                <a:latin typeface="Arial"/>
                <a:cs typeface="Arial"/>
              </a:rPr>
              <a:t>Lavaggi</a:t>
            </a:r>
            <a:r>
              <a:rPr sz="1800" spc="-5" dirty="0">
                <a:solidFill>
                  <a:srgbClr val="FFFF00"/>
                </a:solidFill>
                <a:latin typeface="Arial"/>
                <a:cs typeface="Arial"/>
              </a:rPr>
              <a:t>: </a:t>
            </a:r>
            <a:r>
              <a:rPr sz="1800" dirty="0">
                <a:solidFill>
                  <a:srgbClr val="FFFF00"/>
                </a:solidFill>
                <a:latin typeface="Arial"/>
                <a:cs typeface="Arial"/>
              </a:rPr>
              <a:t>eliminano</a:t>
            </a:r>
            <a:r>
              <a:rPr sz="1800" spc="-5" dirty="0">
                <a:solidFill>
                  <a:srgbClr val="FFFF00"/>
                </a:solidFill>
                <a:latin typeface="Arial"/>
                <a:cs typeface="Arial"/>
              </a:rPr>
              <a:t> l’aspecifico</a:t>
            </a:r>
            <a:endParaRPr sz="1800" dirty="0">
              <a:solidFill>
                <a:srgbClr val="FFFF00"/>
              </a:solidFill>
              <a:latin typeface="Arial"/>
              <a:cs typeface="Arial"/>
            </a:endParaRPr>
          </a:p>
          <a:p>
            <a:pPr marL="355600" indent="-342900">
              <a:lnSpc>
                <a:spcPts val="2100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sz="1800" b="1" spc="-5" dirty="0">
                <a:solidFill>
                  <a:srgbClr val="FFFF00"/>
                </a:solidFill>
                <a:latin typeface="Arial"/>
                <a:cs typeface="Arial"/>
              </a:rPr>
              <a:t>Controlli</a:t>
            </a:r>
            <a:r>
              <a:rPr sz="1800" spc="-5" dirty="0">
                <a:solidFill>
                  <a:srgbClr val="FFFF00"/>
                </a:solidFill>
                <a:latin typeface="Arial"/>
                <a:cs typeface="Arial"/>
              </a:rPr>
              <a:t>:</a:t>
            </a:r>
            <a:r>
              <a:rPr sz="1800" spc="-1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00"/>
                </a:solidFill>
                <a:latin typeface="Arial"/>
                <a:cs typeface="Arial"/>
              </a:rPr>
              <a:t>necessari</a:t>
            </a:r>
          </a:p>
          <a:p>
            <a:pPr marL="812800" marR="55880" lvl="1" indent="-342900">
              <a:lnSpc>
                <a:spcPts val="2100"/>
              </a:lnSpc>
              <a:spcBef>
                <a:spcPts val="90"/>
              </a:spcBef>
              <a:buAutoNum type="alphaLcPeriod"/>
              <a:tabLst>
                <a:tab pos="812165" algn="l"/>
                <a:tab pos="812800" algn="l"/>
              </a:tabLst>
            </a:pPr>
            <a:r>
              <a:rPr sz="1800" b="1" spc="-5" dirty="0">
                <a:solidFill>
                  <a:srgbClr val="FFFF00"/>
                </a:solidFill>
                <a:latin typeface="Arial"/>
                <a:cs typeface="Arial"/>
              </a:rPr>
              <a:t>Positivo</a:t>
            </a:r>
            <a:r>
              <a:rPr sz="1800" spc="-5" dirty="0">
                <a:solidFill>
                  <a:srgbClr val="FFFF00"/>
                </a:solidFill>
                <a:latin typeface="Arial"/>
                <a:cs typeface="Arial"/>
              </a:rPr>
              <a:t>: </a:t>
            </a:r>
            <a:r>
              <a:rPr sz="1800" dirty="0">
                <a:solidFill>
                  <a:srgbClr val="FFFF00"/>
                </a:solidFill>
                <a:latin typeface="Arial"/>
                <a:cs typeface="Arial"/>
              </a:rPr>
              <a:t>campione che </a:t>
            </a:r>
            <a:r>
              <a:rPr sz="1800" spc="-5" dirty="0">
                <a:solidFill>
                  <a:srgbClr val="FFFF00"/>
                </a:solidFill>
                <a:latin typeface="Arial"/>
                <a:cs typeface="Arial"/>
              </a:rPr>
              <a:t>sicuramente </a:t>
            </a:r>
            <a:r>
              <a:rPr sz="1800" dirty="0">
                <a:solidFill>
                  <a:srgbClr val="FFFF00"/>
                </a:solidFill>
                <a:latin typeface="Arial"/>
                <a:cs typeface="Arial"/>
              </a:rPr>
              <a:t>esprime  </a:t>
            </a:r>
            <a:r>
              <a:rPr sz="1800" spc="-5" dirty="0">
                <a:solidFill>
                  <a:srgbClr val="FFFF00"/>
                </a:solidFill>
                <a:latin typeface="Arial"/>
                <a:cs typeface="Arial"/>
              </a:rPr>
              <a:t>l’antigene</a:t>
            </a:r>
            <a:endParaRPr sz="1800" dirty="0">
              <a:solidFill>
                <a:srgbClr val="FFFF00"/>
              </a:solidFill>
              <a:latin typeface="Arial"/>
              <a:cs typeface="Arial"/>
            </a:endParaRPr>
          </a:p>
          <a:p>
            <a:pPr marL="812800" marR="411480" lvl="1" indent="-342900">
              <a:lnSpc>
                <a:spcPts val="2100"/>
              </a:lnSpc>
              <a:buAutoNum type="alphaLcPeriod"/>
              <a:tabLst>
                <a:tab pos="812165" algn="l"/>
                <a:tab pos="812800" algn="l"/>
              </a:tabLst>
            </a:pPr>
            <a:r>
              <a:rPr sz="1800" b="1" spc="-5" dirty="0">
                <a:solidFill>
                  <a:srgbClr val="FFFF00"/>
                </a:solidFill>
                <a:latin typeface="Arial"/>
                <a:cs typeface="Arial"/>
              </a:rPr>
              <a:t>Negativo</a:t>
            </a:r>
            <a:r>
              <a:rPr sz="1800" spc="-5" dirty="0">
                <a:solidFill>
                  <a:srgbClr val="FFFF00"/>
                </a:solidFill>
                <a:latin typeface="Arial"/>
                <a:cs typeface="Arial"/>
              </a:rPr>
              <a:t>: </a:t>
            </a:r>
            <a:r>
              <a:rPr sz="1800" dirty="0">
                <a:solidFill>
                  <a:srgbClr val="FFFF00"/>
                </a:solidFill>
                <a:latin typeface="Arial"/>
                <a:cs typeface="Arial"/>
              </a:rPr>
              <a:t>campione che </a:t>
            </a:r>
            <a:r>
              <a:rPr sz="1800" spc="-5" dirty="0">
                <a:solidFill>
                  <a:srgbClr val="FFFF00"/>
                </a:solidFill>
                <a:latin typeface="Arial"/>
                <a:cs typeface="Arial"/>
              </a:rPr>
              <a:t>sicuramente </a:t>
            </a:r>
            <a:r>
              <a:rPr sz="1800" dirty="0">
                <a:solidFill>
                  <a:srgbClr val="FFFF00"/>
                </a:solidFill>
                <a:latin typeface="Arial"/>
                <a:cs typeface="Arial"/>
              </a:rPr>
              <a:t>non  esprime</a:t>
            </a:r>
            <a:r>
              <a:rPr sz="1800" spc="-5" dirty="0">
                <a:solidFill>
                  <a:srgbClr val="FFFF00"/>
                </a:solidFill>
                <a:latin typeface="Arial"/>
                <a:cs typeface="Arial"/>
              </a:rPr>
              <a:t> l’antigene</a:t>
            </a:r>
            <a:endParaRPr sz="18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026400" y="1447800"/>
            <a:ext cx="2032000" cy="4432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0319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48487" y="1369377"/>
            <a:ext cx="1357412" cy="12736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57431" y="551090"/>
            <a:ext cx="9677137" cy="688156"/>
          </a:xfrm>
          <a:prstGeom prst="rect">
            <a:avLst/>
          </a:prstGeom>
        </p:spPr>
        <p:txBody>
          <a:bodyPr vert="horz" wrap="square" lIns="0" tIns="10941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86"/>
              </a:spcBef>
            </a:pPr>
            <a:r>
              <a:rPr spc="-5" dirty="0">
                <a:solidFill>
                  <a:srgbClr val="FFFF00"/>
                </a:solidFill>
              </a:rPr>
              <a:t>Understanding the Manders</a:t>
            </a:r>
            <a:r>
              <a:rPr spc="41" dirty="0">
                <a:solidFill>
                  <a:srgbClr val="FFFF00"/>
                </a:solidFill>
              </a:rPr>
              <a:t> </a:t>
            </a:r>
            <a:r>
              <a:rPr spc="-5" dirty="0">
                <a:solidFill>
                  <a:srgbClr val="FFFF00"/>
                </a:solidFill>
              </a:rPr>
              <a:t>coefficients</a:t>
            </a:r>
          </a:p>
        </p:txBody>
      </p:sp>
      <p:sp>
        <p:nvSpPr>
          <p:cNvPr id="4" name="object 4"/>
          <p:cNvSpPr/>
          <p:nvPr/>
        </p:nvSpPr>
        <p:spPr>
          <a:xfrm>
            <a:off x="4742709" y="1442230"/>
            <a:ext cx="1303526" cy="12163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6798080" y="1404741"/>
            <a:ext cx="1297784" cy="12307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2683971" y="3221095"/>
            <a:ext cx="1297784" cy="12378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4674079" y="3165390"/>
            <a:ext cx="1370217" cy="13059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6816125" y="3165390"/>
            <a:ext cx="1370217" cy="13087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96216" y="5075496"/>
            <a:ext cx="388678" cy="56979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>
              <a:spcBef>
                <a:spcPts val="91"/>
              </a:spcBef>
            </a:pPr>
            <a:r>
              <a:rPr sz="3627" dirty="0">
                <a:solidFill>
                  <a:srgbClr val="FFFF00"/>
                </a:solidFill>
                <a:latin typeface="Wingdings"/>
                <a:cs typeface="Wingdings"/>
              </a:rPr>
              <a:t></a:t>
            </a:r>
            <a:endParaRPr sz="3627">
              <a:solidFill>
                <a:srgbClr val="FFFF00"/>
              </a:solidFill>
              <a:latin typeface="Wingdings"/>
              <a:cs typeface="Wingding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96216" y="5729169"/>
            <a:ext cx="388678" cy="56979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>
              <a:spcBef>
                <a:spcPts val="91"/>
              </a:spcBef>
            </a:pPr>
            <a:r>
              <a:rPr sz="3627" spc="-172" dirty="0">
                <a:solidFill>
                  <a:srgbClr val="FFFF00"/>
                </a:solidFill>
                <a:latin typeface="Wingdings"/>
                <a:cs typeface="Wingdings"/>
              </a:rPr>
              <a:t></a:t>
            </a:r>
            <a:endParaRPr sz="3627">
              <a:solidFill>
                <a:srgbClr val="FFFF00"/>
              </a:solidFill>
              <a:latin typeface="Wingdings"/>
              <a:cs typeface="Wingding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576493" y="2329538"/>
            <a:ext cx="1808071" cy="635069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 indent="391556">
              <a:lnSpc>
                <a:spcPct val="130800"/>
              </a:lnSpc>
              <a:spcBef>
                <a:spcPts val="91"/>
              </a:spcBef>
            </a:pPr>
            <a:r>
              <a:rPr sz="1632" spc="-5" dirty="0">
                <a:solidFill>
                  <a:srgbClr val="FFFF00"/>
                </a:solidFill>
                <a:latin typeface="Arial"/>
                <a:cs typeface="Arial"/>
              </a:rPr>
              <a:t>PC:-0.108  M1:0.000</a:t>
            </a:r>
            <a:r>
              <a:rPr sz="1632" spc="-5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632" spc="-9" dirty="0">
                <a:solidFill>
                  <a:srgbClr val="FFFF00"/>
                </a:solidFill>
                <a:latin typeface="Arial"/>
                <a:cs typeface="Arial"/>
              </a:rPr>
              <a:t>M2:0.000</a:t>
            </a:r>
            <a:endParaRPr sz="1632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66189" y="2301886"/>
            <a:ext cx="1808071" cy="657062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 indent="227448">
              <a:lnSpc>
                <a:spcPct val="136400"/>
              </a:lnSpc>
              <a:spcBef>
                <a:spcPts val="91"/>
              </a:spcBef>
            </a:pPr>
            <a:r>
              <a:rPr sz="1632" spc="-5" dirty="0">
                <a:solidFill>
                  <a:srgbClr val="FFFF00"/>
                </a:solidFill>
                <a:latin typeface="Arial"/>
                <a:cs typeface="Arial"/>
              </a:rPr>
              <a:t>PC:0.169  M1:0.250</a:t>
            </a:r>
            <a:r>
              <a:rPr sz="1632" spc="-5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632" spc="-9" dirty="0">
                <a:solidFill>
                  <a:srgbClr val="FFFF00"/>
                </a:solidFill>
                <a:latin typeface="Arial"/>
                <a:cs typeface="Arial"/>
              </a:rPr>
              <a:t>M2:0.250</a:t>
            </a:r>
            <a:endParaRPr sz="1632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754497" y="2329538"/>
            <a:ext cx="1808071" cy="635069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 indent="406527">
              <a:lnSpc>
                <a:spcPct val="130800"/>
              </a:lnSpc>
              <a:spcBef>
                <a:spcPts val="91"/>
              </a:spcBef>
            </a:pPr>
            <a:r>
              <a:rPr sz="1632" spc="-5" dirty="0">
                <a:solidFill>
                  <a:srgbClr val="FFFF00"/>
                </a:solidFill>
                <a:latin typeface="Arial"/>
                <a:cs typeface="Arial"/>
              </a:rPr>
              <a:t>PC:0.446  M1:0.500</a:t>
            </a:r>
            <a:r>
              <a:rPr sz="1632" spc="-5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632" spc="-9" dirty="0">
                <a:solidFill>
                  <a:srgbClr val="FFFF00"/>
                </a:solidFill>
                <a:latin typeface="Arial"/>
                <a:cs typeface="Arial"/>
              </a:rPr>
              <a:t>M2:0.500</a:t>
            </a:r>
            <a:endParaRPr sz="1632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576493" y="4227667"/>
            <a:ext cx="1808071" cy="667834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533783">
              <a:spcBef>
                <a:spcPts val="91"/>
              </a:spcBef>
            </a:pPr>
            <a:r>
              <a:rPr sz="1632" spc="-5" dirty="0">
                <a:solidFill>
                  <a:srgbClr val="FFFF00"/>
                </a:solidFill>
                <a:latin typeface="Arial"/>
                <a:cs typeface="Arial"/>
              </a:rPr>
              <a:t>PC:0.446</a:t>
            </a:r>
            <a:endParaRPr sz="1632">
              <a:solidFill>
                <a:srgbClr val="FFFF00"/>
              </a:solidFill>
              <a:latin typeface="Arial"/>
              <a:cs typeface="Arial"/>
            </a:endParaRPr>
          </a:p>
          <a:p>
            <a:pPr marL="11516">
              <a:spcBef>
                <a:spcPts val="1170"/>
              </a:spcBef>
            </a:pPr>
            <a:r>
              <a:rPr sz="1632" spc="-5" dirty="0">
                <a:solidFill>
                  <a:srgbClr val="FFFF00"/>
                </a:solidFill>
                <a:latin typeface="Arial"/>
                <a:cs typeface="Arial"/>
              </a:rPr>
              <a:t>M1:0.500</a:t>
            </a:r>
            <a:r>
              <a:rPr sz="1632" spc="-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632" spc="-9" dirty="0">
                <a:solidFill>
                  <a:srgbClr val="FFFF00"/>
                </a:solidFill>
                <a:latin typeface="Arial"/>
                <a:cs typeface="Arial"/>
              </a:rPr>
              <a:t>M2:0.500</a:t>
            </a:r>
            <a:endParaRPr sz="1632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666189" y="4090196"/>
            <a:ext cx="1808071" cy="75375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 indent="456048">
              <a:lnSpc>
                <a:spcPct val="157500"/>
              </a:lnSpc>
              <a:spcBef>
                <a:spcPts val="91"/>
              </a:spcBef>
            </a:pPr>
            <a:r>
              <a:rPr sz="1632" spc="-5" dirty="0">
                <a:solidFill>
                  <a:srgbClr val="FFFF00"/>
                </a:solidFill>
                <a:latin typeface="Arial"/>
                <a:cs typeface="Arial"/>
              </a:rPr>
              <a:t>PC:0.446  M1:1.000</a:t>
            </a:r>
            <a:r>
              <a:rPr sz="1632" spc="-5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632" spc="-9" dirty="0">
                <a:solidFill>
                  <a:srgbClr val="FFFF00"/>
                </a:solidFill>
                <a:latin typeface="Arial"/>
                <a:cs typeface="Arial"/>
              </a:rPr>
              <a:t>M2:0.163</a:t>
            </a:r>
            <a:endParaRPr sz="1632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820832" y="4092932"/>
            <a:ext cx="1808071" cy="74939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 indent="406527">
              <a:lnSpc>
                <a:spcPct val="156900"/>
              </a:lnSpc>
              <a:spcBef>
                <a:spcPts val="91"/>
              </a:spcBef>
            </a:pPr>
            <a:r>
              <a:rPr sz="1632" spc="-5" dirty="0">
                <a:solidFill>
                  <a:srgbClr val="FFFF00"/>
                </a:solidFill>
                <a:latin typeface="Arial"/>
                <a:cs typeface="Arial"/>
              </a:rPr>
              <a:t>PC:0.228  M1:0.500</a:t>
            </a:r>
            <a:r>
              <a:rPr sz="1632" spc="-5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632" spc="-9" dirty="0">
                <a:solidFill>
                  <a:srgbClr val="FFFF00"/>
                </a:solidFill>
                <a:latin typeface="Arial"/>
                <a:cs typeface="Arial"/>
              </a:rPr>
              <a:t>M2:0.286</a:t>
            </a:r>
            <a:endParaRPr sz="1632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766276" y="5143213"/>
            <a:ext cx="6173351" cy="569406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marR="4607">
              <a:spcBef>
                <a:spcPts val="86"/>
              </a:spcBef>
            </a:pPr>
            <a:r>
              <a:rPr sz="1814" spc="-5" dirty="0">
                <a:solidFill>
                  <a:srgbClr val="FFFF00"/>
                </a:solidFill>
                <a:latin typeface="Arial"/>
                <a:cs typeface="Arial"/>
              </a:rPr>
              <a:t>The </a:t>
            </a:r>
            <a:r>
              <a:rPr sz="1814" spc="-9" dirty="0">
                <a:solidFill>
                  <a:srgbClr val="FFFF00"/>
                </a:solidFill>
                <a:latin typeface="Arial"/>
                <a:cs typeface="Arial"/>
              </a:rPr>
              <a:t>Manders </a:t>
            </a:r>
            <a:r>
              <a:rPr sz="1814" spc="-5" dirty="0">
                <a:solidFill>
                  <a:srgbClr val="FFFF00"/>
                </a:solidFill>
                <a:latin typeface="Arial"/>
                <a:cs typeface="Arial"/>
              </a:rPr>
              <a:t>coefficients are </a:t>
            </a:r>
            <a:r>
              <a:rPr sz="1814" spc="-9" dirty="0">
                <a:solidFill>
                  <a:srgbClr val="FFFF00"/>
                </a:solidFill>
                <a:latin typeface="Arial"/>
                <a:cs typeface="Arial"/>
              </a:rPr>
              <a:t>easier </a:t>
            </a:r>
            <a:r>
              <a:rPr sz="1814" spc="-5" dirty="0">
                <a:solidFill>
                  <a:srgbClr val="FFFF00"/>
                </a:solidFill>
                <a:latin typeface="Arial"/>
                <a:cs typeface="Arial"/>
              </a:rPr>
              <a:t>to </a:t>
            </a:r>
            <a:r>
              <a:rPr sz="1814" spc="-9" dirty="0">
                <a:solidFill>
                  <a:srgbClr val="FFFF00"/>
                </a:solidFill>
                <a:latin typeface="Arial"/>
                <a:cs typeface="Arial"/>
              </a:rPr>
              <a:t>interpret </a:t>
            </a:r>
            <a:r>
              <a:rPr sz="1814" spc="-5" dirty="0">
                <a:solidFill>
                  <a:srgbClr val="FFFF00"/>
                </a:solidFill>
                <a:latin typeface="Arial"/>
                <a:cs typeface="Arial"/>
              </a:rPr>
              <a:t>than the </a:t>
            </a:r>
            <a:r>
              <a:rPr sz="1814" spc="-9" dirty="0">
                <a:solidFill>
                  <a:srgbClr val="FFFF00"/>
                </a:solidFill>
                <a:latin typeface="Arial"/>
                <a:cs typeface="Arial"/>
              </a:rPr>
              <a:t>PC.  </a:t>
            </a:r>
            <a:r>
              <a:rPr sz="1814" spc="-5" dirty="0">
                <a:solidFill>
                  <a:srgbClr val="FFFF00"/>
                </a:solidFill>
                <a:latin typeface="Arial"/>
                <a:cs typeface="Arial"/>
              </a:rPr>
              <a:t>They are not </a:t>
            </a:r>
            <a:r>
              <a:rPr sz="1814" spc="-9" dirty="0">
                <a:solidFill>
                  <a:srgbClr val="FFFF00"/>
                </a:solidFill>
                <a:latin typeface="Arial"/>
                <a:cs typeface="Arial"/>
              </a:rPr>
              <a:t>sensitive </a:t>
            </a:r>
            <a:r>
              <a:rPr sz="1814" spc="-5" dirty="0">
                <a:solidFill>
                  <a:srgbClr val="FFFF00"/>
                </a:solidFill>
                <a:latin typeface="Arial"/>
                <a:cs typeface="Arial"/>
              </a:rPr>
              <a:t>to the intensity of overlapping</a:t>
            </a:r>
            <a:r>
              <a:rPr sz="1814" spc="63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14" spc="-5" dirty="0">
                <a:solidFill>
                  <a:srgbClr val="FFFF00"/>
                </a:solidFill>
                <a:latin typeface="Arial"/>
                <a:cs typeface="Arial"/>
              </a:rPr>
              <a:t>pixels.</a:t>
            </a:r>
            <a:endParaRPr sz="1814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83557" y="5909504"/>
            <a:ext cx="6135348" cy="290227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>
              <a:spcBef>
                <a:spcPts val="86"/>
              </a:spcBef>
            </a:pPr>
            <a:r>
              <a:rPr sz="1814" spc="-5" dirty="0">
                <a:solidFill>
                  <a:srgbClr val="FFFF00"/>
                </a:solidFill>
                <a:latin typeface="Arial"/>
                <a:cs typeface="Arial"/>
              </a:rPr>
              <a:t>They are sensitive to background. A </a:t>
            </a:r>
            <a:r>
              <a:rPr sz="1814" spc="-9" dirty="0">
                <a:solidFill>
                  <a:srgbClr val="FFFF00"/>
                </a:solidFill>
                <a:latin typeface="Arial"/>
                <a:cs typeface="Arial"/>
              </a:rPr>
              <a:t>threshold </a:t>
            </a:r>
            <a:r>
              <a:rPr sz="1814" spc="-5" dirty="0">
                <a:solidFill>
                  <a:srgbClr val="FFFF00"/>
                </a:solidFill>
                <a:latin typeface="Arial"/>
                <a:cs typeface="Arial"/>
              </a:rPr>
              <a:t>has to be</a:t>
            </a:r>
            <a:r>
              <a:rPr sz="1814" spc="63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14" spc="-9" dirty="0">
                <a:solidFill>
                  <a:srgbClr val="FFFF00"/>
                </a:solidFill>
                <a:latin typeface="Arial"/>
                <a:cs typeface="Arial"/>
              </a:rPr>
              <a:t>set!</a:t>
            </a:r>
            <a:endParaRPr sz="1814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177565" y="5057991"/>
            <a:ext cx="7510403" cy="1241465"/>
          </a:xfrm>
          <a:custGeom>
            <a:avLst/>
            <a:gdLst/>
            <a:ahLst/>
            <a:cxnLst/>
            <a:rect l="l" t="t" r="r" b="b"/>
            <a:pathLst>
              <a:path w="8282305" h="1369059">
                <a:moveTo>
                  <a:pt x="0" y="0"/>
                </a:moveTo>
                <a:lnTo>
                  <a:pt x="0" y="1368552"/>
                </a:lnTo>
                <a:lnTo>
                  <a:pt x="8282177" y="1368552"/>
                </a:lnTo>
                <a:lnTo>
                  <a:pt x="8282177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07687" y="249475"/>
            <a:ext cx="9535557" cy="1365265"/>
          </a:xfrm>
          <a:prstGeom prst="rect">
            <a:avLst/>
          </a:prstGeom>
        </p:spPr>
        <p:txBody>
          <a:bodyPr vert="horz" wrap="square" lIns="0" tIns="10941" rIns="0" bIns="0" rtlCol="0" anchor="ctr">
            <a:spAutoFit/>
          </a:bodyPr>
          <a:lstStyle/>
          <a:p>
            <a:pPr marL="2133982" marR="4607" indent="-1500582">
              <a:lnSpc>
                <a:spcPct val="100000"/>
              </a:lnSpc>
              <a:spcBef>
                <a:spcPts val="86"/>
              </a:spcBef>
            </a:pPr>
            <a:r>
              <a:rPr spc="-5" dirty="0">
                <a:solidFill>
                  <a:srgbClr val="FFFF00"/>
                </a:solidFill>
              </a:rPr>
              <a:t>The influence of noise on the Pearson and  Manders Coefficients</a:t>
            </a:r>
          </a:p>
        </p:txBody>
      </p:sp>
      <p:sp>
        <p:nvSpPr>
          <p:cNvPr id="3" name="object 3"/>
          <p:cNvSpPr/>
          <p:nvPr/>
        </p:nvSpPr>
        <p:spPr>
          <a:xfrm>
            <a:off x="2700634" y="2006625"/>
            <a:ext cx="1923155" cy="17288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56991" y="3385353"/>
            <a:ext cx="887911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632" spc="-5" dirty="0">
                <a:solidFill>
                  <a:srgbClr val="FFFF00"/>
                </a:solidFill>
                <a:latin typeface="Arial"/>
                <a:cs typeface="Arial"/>
              </a:rPr>
              <a:t>PC:0.446</a:t>
            </a:r>
            <a:endParaRPr sz="1632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38362" y="3842106"/>
            <a:ext cx="1808071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632" spc="-5" dirty="0">
                <a:solidFill>
                  <a:srgbClr val="FFFF00"/>
                </a:solidFill>
                <a:latin typeface="Arial"/>
                <a:cs typeface="Arial"/>
              </a:rPr>
              <a:t>M1:0.500</a:t>
            </a:r>
            <a:r>
              <a:rPr sz="1632" spc="-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632" spc="-9" dirty="0">
                <a:solidFill>
                  <a:srgbClr val="FFFF00"/>
                </a:solidFill>
                <a:latin typeface="Arial"/>
                <a:cs typeface="Arial"/>
              </a:rPr>
              <a:t>M2:0.500</a:t>
            </a:r>
            <a:endParaRPr sz="1632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56991" y="4602172"/>
            <a:ext cx="5734578" cy="848585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marL="11516">
              <a:spcBef>
                <a:spcPts val="86"/>
              </a:spcBef>
            </a:pPr>
            <a:r>
              <a:rPr sz="1814" spc="-5" dirty="0">
                <a:solidFill>
                  <a:srgbClr val="FFFF00"/>
                </a:solidFill>
                <a:latin typeface="Arial"/>
                <a:cs typeface="Arial"/>
              </a:rPr>
              <a:t>All these coefficients are influenced by</a:t>
            </a:r>
            <a:r>
              <a:rPr sz="1814" spc="36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14" spc="-5" dirty="0">
                <a:solidFill>
                  <a:srgbClr val="FFFF00"/>
                </a:solidFill>
                <a:latin typeface="Arial"/>
                <a:cs typeface="Arial"/>
              </a:rPr>
              <a:t>noise.</a:t>
            </a:r>
            <a:endParaRPr sz="1814">
              <a:solidFill>
                <a:srgbClr val="FFFF00"/>
              </a:solidFill>
              <a:latin typeface="Arial"/>
              <a:cs typeface="Arial"/>
            </a:endParaRPr>
          </a:p>
          <a:p>
            <a:pPr marL="11516" marR="4607"/>
            <a:r>
              <a:rPr sz="1814" spc="-5" dirty="0">
                <a:solidFill>
                  <a:srgbClr val="FFFF00"/>
                </a:solidFill>
                <a:latin typeface="Arial"/>
                <a:cs typeface="Arial"/>
              </a:rPr>
              <a:t>Minimize noise at acquisition and eventually deconvolve  your dataset prior to analysis.</a:t>
            </a:r>
            <a:endParaRPr sz="1814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439443" y="4600560"/>
            <a:ext cx="967374" cy="8464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46582" y="5932314"/>
            <a:ext cx="6976043" cy="401924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marL="56430" marR="4607" indent="-44914">
              <a:spcBef>
                <a:spcPts val="86"/>
              </a:spcBef>
            </a:pPr>
            <a:r>
              <a:rPr sz="1270" i="1" spc="-9" dirty="0">
                <a:solidFill>
                  <a:srgbClr val="FFFF00"/>
                </a:solidFill>
                <a:latin typeface="Arial"/>
                <a:cs typeface="Arial"/>
              </a:rPr>
              <a:t>Deconvolution </a:t>
            </a:r>
            <a:r>
              <a:rPr sz="1270" i="1" spc="-5" dirty="0">
                <a:solidFill>
                  <a:srgbClr val="FFFF00"/>
                </a:solidFill>
                <a:latin typeface="Arial"/>
                <a:cs typeface="Arial"/>
              </a:rPr>
              <a:t>improves colocalization </a:t>
            </a:r>
            <a:r>
              <a:rPr sz="1270" i="1" spc="-9" dirty="0">
                <a:solidFill>
                  <a:srgbClr val="FFFF00"/>
                </a:solidFill>
                <a:latin typeface="Arial"/>
                <a:cs typeface="Arial"/>
              </a:rPr>
              <a:t>analysis </a:t>
            </a:r>
            <a:r>
              <a:rPr sz="1270" i="1" spc="-5" dirty="0">
                <a:solidFill>
                  <a:srgbClr val="FFFF00"/>
                </a:solidFill>
                <a:latin typeface="Arial"/>
                <a:cs typeface="Arial"/>
              </a:rPr>
              <a:t>of </a:t>
            </a:r>
            <a:r>
              <a:rPr sz="1270" i="1" spc="-9" dirty="0">
                <a:solidFill>
                  <a:srgbClr val="FFFF00"/>
                </a:solidFill>
                <a:latin typeface="Arial"/>
                <a:cs typeface="Arial"/>
              </a:rPr>
              <a:t>multiple </a:t>
            </a:r>
            <a:r>
              <a:rPr sz="1270" i="1" spc="-5" dirty="0">
                <a:solidFill>
                  <a:srgbClr val="FFFF00"/>
                </a:solidFill>
                <a:latin typeface="Arial"/>
                <a:cs typeface="Arial"/>
              </a:rPr>
              <a:t>fluorochromes in 3D </a:t>
            </a:r>
            <a:r>
              <a:rPr sz="1270" i="1" spc="-9" dirty="0">
                <a:solidFill>
                  <a:srgbClr val="FFFF00"/>
                </a:solidFill>
                <a:latin typeface="Arial"/>
                <a:cs typeface="Arial"/>
              </a:rPr>
              <a:t>confocal </a:t>
            </a:r>
            <a:r>
              <a:rPr sz="1270" i="1" spc="-5" dirty="0">
                <a:solidFill>
                  <a:srgbClr val="FFFF00"/>
                </a:solidFill>
                <a:latin typeface="Arial"/>
                <a:cs typeface="Arial"/>
              </a:rPr>
              <a:t>data </a:t>
            </a:r>
            <a:r>
              <a:rPr sz="1270" i="1" spc="-9" dirty="0">
                <a:solidFill>
                  <a:srgbClr val="FFFF00"/>
                </a:solidFill>
                <a:latin typeface="Arial"/>
                <a:cs typeface="Arial"/>
              </a:rPr>
              <a:t>sets  </a:t>
            </a:r>
            <a:r>
              <a:rPr sz="1270" i="1" spc="-5" dirty="0">
                <a:solidFill>
                  <a:srgbClr val="FFFF00"/>
                </a:solidFill>
                <a:latin typeface="Arial"/>
                <a:cs typeface="Arial"/>
              </a:rPr>
              <a:t>more than </a:t>
            </a:r>
            <a:r>
              <a:rPr sz="1270" i="1" spc="-9" dirty="0">
                <a:solidFill>
                  <a:srgbClr val="FFFF00"/>
                </a:solidFill>
                <a:latin typeface="Arial"/>
                <a:cs typeface="Arial"/>
              </a:rPr>
              <a:t>filtering </a:t>
            </a:r>
            <a:r>
              <a:rPr sz="1270" i="1" spc="-5" dirty="0">
                <a:solidFill>
                  <a:srgbClr val="FFFF00"/>
                </a:solidFill>
                <a:latin typeface="Arial"/>
                <a:cs typeface="Arial"/>
              </a:rPr>
              <a:t>techniques</a:t>
            </a:r>
            <a:r>
              <a:rPr sz="1270" spc="-5" dirty="0">
                <a:solidFill>
                  <a:srgbClr val="FFFF00"/>
                </a:solidFill>
                <a:latin typeface="Arial"/>
                <a:cs typeface="Arial"/>
              </a:rPr>
              <a:t>. L. </a:t>
            </a:r>
            <a:r>
              <a:rPr sz="1270" spc="-9" dirty="0">
                <a:solidFill>
                  <a:srgbClr val="FFFF00"/>
                </a:solidFill>
                <a:latin typeface="Arial"/>
                <a:cs typeface="Arial"/>
              </a:rPr>
              <a:t>Landmann. Journal </a:t>
            </a:r>
            <a:r>
              <a:rPr sz="1270" spc="-5" dirty="0">
                <a:solidFill>
                  <a:srgbClr val="FFFF00"/>
                </a:solidFill>
                <a:latin typeface="Arial"/>
                <a:cs typeface="Arial"/>
              </a:rPr>
              <a:t>of </a:t>
            </a:r>
            <a:r>
              <a:rPr sz="1270" spc="-9" dirty="0">
                <a:solidFill>
                  <a:srgbClr val="FFFF00"/>
                </a:solidFill>
                <a:latin typeface="Arial"/>
                <a:cs typeface="Arial"/>
              </a:rPr>
              <a:t>Microscopy </a:t>
            </a:r>
            <a:r>
              <a:rPr sz="1270" b="1" spc="-5" dirty="0">
                <a:solidFill>
                  <a:srgbClr val="FFFF00"/>
                </a:solidFill>
                <a:latin typeface="Arial"/>
                <a:cs typeface="Arial"/>
              </a:rPr>
              <a:t>208</a:t>
            </a:r>
            <a:r>
              <a:rPr sz="1270" spc="-5" dirty="0">
                <a:solidFill>
                  <a:srgbClr val="FFFF00"/>
                </a:solidFill>
                <a:latin typeface="Arial"/>
                <a:cs typeface="Arial"/>
              </a:rPr>
              <a:t>:2, 134</a:t>
            </a:r>
            <a:r>
              <a:rPr sz="1270" spc="54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270" spc="-9" dirty="0">
                <a:solidFill>
                  <a:srgbClr val="FFFF00"/>
                </a:solidFill>
                <a:latin typeface="Arial"/>
                <a:cs typeface="Arial"/>
              </a:rPr>
              <a:t>(2002).</a:t>
            </a:r>
            <a:endParaRPr sz="127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532673" y="1989338"/>
            <a:ext cx="1857360" cy="17274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116999" y="1989338"/>
            <a:ext cx="1857360" cy="17274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72666" y="3385353"/>
            <a:ext cx="887911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632" spc="-5" dirty="0">
                <a:solidFill>
                  <a:srgbClr val="FFFF00"/>
                </a:solidFill>
                <a:latin typeface="Arial"/>
                <a:cs typeface="Arial"/>
              </a:rPr>
              <a:t>PC:0.422</a:t>
            </a:r>
            <a:endParaRPr sz="1632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454024" y="3385353"/>
            <a:ext cx="887911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632" spc="-5" dirty="0">
                <a:solidFill>
                  <a:srgbClr val="FFFF00"/>
                </a:solidFill>
                <a:latin typeface="Arial"/>
                <a:cs typeface="Arial"/>
              </a:rPr>
              <a:t>PC:0.398</a:t>
            </a:r>
            <a:endParaRPr sz="1632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189091" y="3842086"/>
            <a:ext cx="1808071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632" spc="-5" dirty="0">
                <a:solidFill>
                  <a:srgbClr val="FFFF00"/>
                </a:solidFill>
                <a:latin typeface="Arial"/>
                <a:cs typeface="Arial"/>
              </a:rPr>
              <a:t>M1:0.490</a:t>
            </a:r>
            <a:r>
              <a:rPr sz="1632" spc="-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632" spc="-9" dirty="0">
                <a:solidFill>
                  <a:srgbClr val="FFFF00"/>
                </a:solidFill>
                <a:latin typeface="Arial"/>
                <a:cs typeface="Arial"/>
              </a:rPr>
              <a:t>M2:0.260</a:t>
            </a:r>
            <a:endParaRPr sz="1632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604240" y="3842086"/>
            <a:ext cx="1808071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632" spc="-5" dirty="0">
                <a:solidFill>
                  <a:srgbClr val="FFFF00"/>
                </a:solidFill>
                <a:latin typeface="Arial"/>
                <a:cs typeface="Arial"/>
              </a:rPr>
              <a:t>M1:0.490</a:t>
            </a:r>
            <a:r>
              <a:rPr sz="1632" spc="-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632" spc="-9" dirty="0">
                <a:solidFill>
                  <a:srgbClr val="FFFF00"/>
                </a:solidFill>
                <a:latin typeface="Arial"/>
                <a:cs typeface="Arial"/>
              </a:rPr>
              <a:t>M2:0.180</a:t>
            </a:r>
            <a:endParaRPr sz="1632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02092" y="471452"/>
            <a:ext cx="3387816" cy="688156"/>
          </a:xfrm>
          <a:prstGeom prst="rect">
            <a:avLst/>
          </a:prstGeom>
        </p:spPr>
        <p:txBody>
          <a:bodyPr vert="horz" wrap="square" lIns="0" tIns="10941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86"/>
              </a:spcBef>
            </a:pPr>
            <a:r>
              <a:rPr spc="-5" dirty="0">
                <a:solidFill>
                  <a:srgbClr val="FFFF00"/>
                </a:solidFill>
              </a:rPr>
              <a:t>Analysis</a:t>
            </a:r>
            <a:r>
              <a:rPr spc="-36" dirty="0">
                <a:solidFill>
                  <a:srgbClr val="FFFF00"/>
                </a:solidFill>
              </a:rPr>
              <a:t> </a:t>
            </a:r>
            <a:r>
              <a:rPr spc="-5" dirty="0">
                <a:solidFill>
                  <a:srgbClr val="FFFF00"/>
                </a:solidFill>
              </a:rPr>
              <a:t>Tools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576487" y="1487916"/>
            <a:ext cx="1711909" cy="346464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2176" b="1" spc="-5" dirty="0">
                <a:solidFill>
                  <a:srgbClr val="FFFF00"/>
                </a:solidFill>
                <a:latin typeface="Arial"/>
                <a:cs typeface="Arial"/>
              </a:rPr>
              <a:t>Visualization</a:t>
            </a:r>
            <a:endParaRPr sz="2176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86066" y="1422962"/>
            <a:ext cx="1878896" cy="346464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2176" b="1" spc="-5" dirty="0">
                <a:solidFill>
                  <a:srgbClr val="FFFF00"/>
                </a:solidFill>
                <a:latin typeface="Arial"/>
                <a:cs typeface="Arial"/>
              </a:rPr>
              <a:t>Quantification</a:t>
            </a:r>
            <a:endParaRPr sz="2176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38369" y="2275636"/>
            <a:ext cx="1267953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632" b="1" spc="-5" dirty="0">
                <a:solidFill>
                  <a:srgbClr val="FFFF00"/>
                </a:solidFill>
                <a:latin typeface="Arial"/>
                <a:cs typeface="Arial"/>
              </a:rPr>
              <a:t>RGB</a:t>
            </a:r>
            <a:r>
              <a:rPr sz="1632" b="1" spc="-4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632" b="1" spc="-5" dirty="0">
                <a:solidFill>
                  <a:srgbClr val="FFFF00"/>
                </a:solidFill>
                <a:latin typeface="Arial"/>
                <a:cs typeface="Arial"/>
              </a:rPr>
              <a:t>overlay</a:t>
            </a:r>
            <a:endParaRPr sz="1632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35428" y="2275615"/>
            <a:ext cx="2662010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632" b="1" dirty="0">
                <a:solidFill>
                  <a:srgbClr val="FFFF00"/>
                </a:solidFill>
                <a:latin typeface="Arial"/>
                <a:cs typeface="Arial"/>
              </a:rPr>
              <a:t>Intensity correlation</a:t>
            </a:r>
            <a:r>
              <a:rPr sz="1632" b="1" spc="-9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632" b="1" dirty="0">
                <a:solidFill>
                  <a:srgbClr val="FFFF00"/>
                </a:solidFill>
                <a:latin typeface="Arial"/>
                <a:cs typeface="Arial"/>
              </a:rPr>
              <a:t>based</a:t>
            </a:r>
            <a:endParaRPr sz="1632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00395" y="2731663"/>
            <a:ext cx="2418438" cy="765104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>
              <a:spcBef>
                <a:spcPts val="91"/>
              </a:spcBef>
            </a:pPr>
            <a:r>
              <a:rPr sz="1632" spc="-5" dirty="0">
                <a:solidFill>
                  <a:srgbClr val="FFFF00"/>
                </a:solidFill>
                <a:latin typeface="Arial"/>
                <a:cs typeface="Arial"/>
              </a:rPr>
              <a:t>Correlation of the strength  of linear relation </a:t>
            </a:r>
            <a:r>
              <a:rPr sz="1632" spc="-9" dirty="0">
                <a:solidFill>
                  <a:srgbClr val="FFFF00"/>
                </a:solidFill>
                <a:latin typeface="Arial"/>
                <a:cs typeface="Arial"/>
              </a:rPr>
              <a:t>between  </a:t>
            </a:r>
            <a:r>
              <a:rPr sz="1632" spc="-5" dirty="0">
                <a:solidFill>
                  <a:srgbClr val="FFFF00"/>
                </a:solidFill>
                <a:latin typeface="Arial"/>
                <a:cs typeface="Arial"/>
              </a:rPr>
              <a:t>two</a:t>
            </a:r>
            <a:r>
              <a:rPr sz="1632" spc="-9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632" spc="-5" dirty="0">
                <a:solidFill>
                  <a:srgbClr val="FFFF00"/>
                </a:solidFill>
                <a:latin typeface="Arial"/>
                <a:cs typeface="Arial"/>
              </a:rPr>
              <a:t>channels.</a:t>
            </a:r>
            <a:endParaRPr sz="1632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337130" y="1858051"/>
            <a:ext cx="2677557" cy="4568918"/>
          </a:xfrm>
          <a:prstGeom prst="rect">
            <a:avLst/>
          </a:prstGeom>
          <a:ln w="28575">
            <a:solidFill>
              <a:srgbClr val="FFFF00"/>
            </a:solidFill>
          </a:ln>
        </p:spPr>
        <p:txBody>
          <a:bodyPr vert="horz" wrap="square" lIns="0" tIns="5182" rIns="0" bIns="0" rtlCol="0">
            <a:spAutoFit/>
          </a:bodyPr>
          <a:lstStyle/>
          <a:p>
            <a:pPr>
              <a:spcBef>
                <a:spcPts val="41"/>
              </a:spcBef>
            </a:pPr>
            <a:endParaRPr sz="2448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marL="734744"/>
            <a:r>
              <a:rPr sz="1632" b="1" dirty="0">
                <a:solidFill>
                  <a:srgbClr val="FFFF00"/>
                </a:solidFill>
                <a:latin typeface="Arial"/>
                <a:cs typeface="Arial"/>
              </a:rPr>
              <a:t>Object</a:t>
            </a:r>
            <a:r>
              <a:rPr sz="1632" b="1" spc="-9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632" b="1" spc="-5" dirty="0">
                <a:solidFill>
                  <a:srgbClr val="FFFF00"/>
                </a:solidFill>
                <a:latin typeface="Arial"/>
                <a:cs typeface="Arial"/>
              </a:rPr>
              <a:t>based</a:t>
            </a:r>
            <a:endParaRPr sz="1632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spcBef>
                <a:spcPts val="14"/>
              </a:spcBef>
            </a:pPr>
            <a:endParaRPr sz="1859">
              <a:solidFill>
                <a:srgbClr val="FFFF00"/>
              </a:solidFill>
              <a:latin typeface="Arial"/>
              <a:cs typeface="Arial"/>
            </a:endParaRPr>
          </a:p>
          <a:p>
            <a:pPr marL="147409" marR="69098"/>
            <a:r>
              <a:rPr sz="1632" spc="-5" dirty="0">
                <a:solidFill>
                  <a:srgbClr val="FFFF00"/>
                </a:solidFill>
                <a:latin typeface="Arial"/>
                <a:cs typeface="Arial"/>
              </a:rPr>
              <a:t>Structure identification </a:t>
            </a:r>
            <a:r>
              <a:rPr sz="1632" spc="-9" dirty="0">
                <a:solidFill>
                  <a:srgbClr val="FFFF00"/>
                </a:solidFill>
                <a:latin typeface="Arial"/>
                <a:cs typeface="Arial"/>
              </a:rPr>
              <a:t>and  </a:t>
            </a:r>
            <a:r>
              <a:rPr sz="1632" spc="-5" dirty="0">
                <a:solidFill>
                  <a:srgbClr val="FFFF00"/>
                </a:solidFill>
                <a:latin typeface="Arial"/>
                <a:cs typeface="Arial"/>
              </a:rPr>
              <a:t>determination </a:t>
            </a:r>
            <a:r>
              <a:rPr sz="1632" dirty="0">
                <a:solidFill>
                  <a:srgbClr val="FFFF00"/>
                </a:solidFill>
                <a:latin typeface="Arial"/>
                <a:cs typeface="Arial"/>
              </a:rPr>
              <a:t>of</a:t>
            </a:r>
            <a:r>
              <a:rPr sz="1632" spc="-9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632" spc="-5" dirty="0">
                <a:solidFill>
                  <a:srgbClr val="FFFF00"/>
                </a:solidFill>
                <a:latin typeface="Arial"/>
                <a:cs typeface="Arial"/>
              </a:rPr>
              <a:t>overlap</a:t>
            </a:r>
            <a:endParaRPr sz="1632">
              <a:solidFill>
                <a:srgbClr val="FFFF00"/>
              </a:solidFill>
              <a:latin typeface="Arial"/>
              <a:cs typeface="Arial"/>
            </a:endParaRPr>
          </a:p>
          <a:p>
            <a:pPr marL="147409">
              <a:spcBef>
                <a:spcPts val="9"/>
              </a:spcBef>
            </a:pPr>
            <a:r>
              <a:rPr sz="1632" spc="-5" dirty="0">
                <a:solidFill>
                  <a:srgbClr val="FFFF00"/>
                </a:solidFill>
                <a:latin typeface="Arial"/>
                <a:cs typeface="Arial"/>
              </a:rPr>
              <a:t>of</a:t>
            </a:r>
            <a:r>
              <a:rPr sz="1632" spc="-9" dirty="0">
                <a:solidFill>
                  <a:srgbClr val="FFFF00"/>
                </a:solidFill>
                <a:latin typeface="Arial"/>
                <a:cs typeface="Arial"/>
              </a:rPr>
              <a:t> objects.</a:t>
            </a:r>
            <a:endParaRPr sz="1632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14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14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14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14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14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14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14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14">
              <a:solidFill>
                <a:srgbClr val="FFFF00"/>
              </a:solidFill>
              <a:latin typeface="Arial"/>
              <a:cs typeface="Arial"/>
            </a:endParaRPr>
          </a:p>
          <a:p>
            <a:pPr>
              <a:spcBef>
                <a:spcPts val="23"/>
              </a:spcBef>
            </a:pPr>
            <a:endParaRPr sz="2675">
              <a:solidFill>
                <a:srgbClr val="FFFF00"/>
              </a:solidFill>
              <a:latin typeface="Arial"/>
              <a:cs typeface="Arial"/>
            </a:endParaRPr>
          </a:p>
          <a:p>
            <a:pPr marL="734744"/>
            <a:r>
              <a:rPr sz="1632" i="1" dirty="0">
                <a:solidFill>
                  <a:srgbClr val="FFFF00"/>
                </a:solidFill>
                <a:latin typeface="Arial"/>
                <a:cs typeface="Arial"/>
              </a:rPr>
              <a:t>Imaris,</a:t>
            </a:r>
            <a:r>
              <a:rPr sz="1632" i="1" spc="-14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632" i="1" dirty="0">
                <a:solidFill>
                  <a:srgbClr val="FFFF00"/>
                </a:solidFill>
                <a:latin typeface="Arial"/>
                <a:cs typeface="Arial"/>
              </a:rPr>
              <a:t>ImageJ</a:t>
            </a:r>
            <a:endParaRPr sz="1632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026826" y="3975911"/>
            <a:ext cx="1536094" cy="12766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910040" y="4101475"/>
            <a:ext cx="917874" cy="8824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625912" y="2991643"/>
            <a:ext cx="718055" cy="7050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288659" y="2903507"/>
            <a:ext cx="983184" cy="9805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120009" y="3883320"/>
            <a:ext cx="1309782" cy="13059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88465" y="744046"/>
            <a:ext cx="4815069" cy="688156"/>
          </a:xfrm>
          <a:prstGeom prst="rect">
            <a:avLst/>
          </a:prstGeom>
        </p:spPr>
        <p:txBody>
          <a:bodyPr vert="horz" wrap="square" lIns="0" tIns="10941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86"/>
              </a:spcBef>
            </a:pPr>
            <a:r>
              <a:rPr spc="-5" dirty="0">
                <a:solidFill>
                  <a:srgbClr val="FFFF00"/>
                </a:solidFill>
              </a:rPr>
              <a:t>Object based</a:t>
            </a:r>
            <a:r>
              <a:rPr spc="-9" dirty="0">
                <a:solidFill>
                  <a:srgbClr val="FFFF00"/>
                </a:solidFill>
              </a:rPr>
              <a:t> </a:t>
            </a:r>
            <a:r>
              <a:rPr spc="-5" dirty="0">
                <a:solidFill>
                  <a:srgbClr val="FFFF00"/>
                </a:solidFill>
              </a:rPr>
              <a:t>analysis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110092" y="5018144"/>
            <a:ext cx="5152425" cy="290227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>
              <a:spcBef>
                <a:spcPts val="86"/>
              </a:spcBef>
            </a:pPr>
            <a:r>
              <a:rPr sz="1814" spc="-5" dirty="0">
                <a:solidFill>
                  <a:srgbClr val="FFFF00"/>
                </a:solidFill>
                <a:latin typeface="Arial"/>
                <a:cs typeface="Arial"/>
              </a:rPr>
              <a:t>Less </a:t>
            </a:r>
            <a:r>
              <a:rPr sz="1814" spc="-9" dirty="0">
                <a:solidFill>
                  <a:srgbClr val="FFFF00"/>
                </a:solidFill>
                <a:latin typeface="Arial"/>
                <a:cs typeface="Arial"/>
              </a:rPr>
              <a:t>dependent </a:t>
            </a:r>
            <a:r>
              <a:rPr sz="1814" spc="-5" dirty="0">
                <a:solidFill>
                  <a:srgbClr val="FFFF00"/>
                </a:solidFill>
                <a:latin typeface="Arial"/>
                <a:cs typeface="Arial"/>
              </a:rPr>
              <a:t>on intensities. May be </a:t>
            </a:r>
            <a:r>
              <a:rPr sz="1814" spc="-9" dirty="0">
                <a:solidFill>
                  <a:srgbClr val="FFFF00"/>
                </a:solidFill>
                <a:latin typeface="Arial"/>
                <a:cs typeface="Arial"/>
              </a:rPr>
              <a:t>automated.</a:t>
            </a:r>
            <a:endParaRPr sz="1814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259905" y="2300250"/>
            <a:ext cx="9535557" cy="2257500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366220" indent="-311518">
              <a:lnSpc>
                <a:spcPct val="100000"/>
              </a:lnSpc>
              <a:spcBef>
                <a:spcPts val="91"/>
              </a:spcBef>
              <a:buAutoNum type="arabicPeriod"/>
              <a:tabLst>
                <a:tab pos="366796" algn="l"/>
              </a:tabLst>
            </a:pPr>
            <a:r>
              <a:rPr spc="-5" dirty="0">
                <a:solidFill>
                  <a:srgbClr val="FFFF00"/>
                </a:solidFill>
              </a:rPr>
              <a:t>Segmentation: </a:t>
            </a:r>
            <a:r>
              <a:rPr dirty="0">
                <a:solidFill>
                  <a:srgbClr val="FFFF00"/>
                </a:solidFill>
              </a:rPr>
              <a:t>Object /</a:t>
            </a:r>
            <a:r>
              <a:rPr spc="-9" dirty="0">
                <a:solidFill>
                  <a:srgbClr val="FFFF00"/>
                </a:solidFill>
              </a:rPr>
              <a:t> </a:t>
            </a:r>
            <a:r>
              <a:rPr spc="-5" dirty="0">
                <a:solidFill>
                  <a:srgbClr val="FFFF00"/>
                </a:solidFill>
              </a:rPr>
              <a:t>background</a:t>
            </a:r>
          </a:p>
          <a:p>
            <a:pPr marL="43762">
              <a:lnSpc>
                <a:spcPct val="100000"/>
              </a:lnSpc>
              <a:spcBef>
                <a:spcPts val="50"/>
              </a:spcBef>
              <a:buFont typeface="Arial"/>
              <a:buAutoNum type="arabicPeriod"/>
            </a:pPr>
            <a:endParaRPr sz="2222" dirty="0">
              <a:solidFill>
                <a:srgbClr val="FFFF00"/>
              </a:solidFill>
            </a:endParaRPr>
          </a:p>
          <a:p>
            <a:pPr marL="366220" indent="-311518">
              <a:lnSpc>
                <a:spcPct val="100000"/>
              </a:lnSpc>
              <a:buAutoNum type="arabicPeriod"/>
              <a:tabLst>
                <a:tab pos="366796" algn="l"/>
              </a:tabLst>
            </a:pPr>
            <a:r>
              <a:rPr spc="-5" dirty="0">
                <a:solidFill>
                  <a:srgbClr val="FFFF00"/>
                </a:solidFill>
              </a:rPr>
              <a:t>Connexity analysis: definition </a:t>
            </a:r>
            <a:r>
              <a:rPr dirty="0">
                <a:solidFill>
                  <a:srgbClr val="FFFF00"/>
                </a:solidFill>
              </a:rPr>
              <a:t>of</a:t>
            </a:r>
            <a:r>
              <a:rPr spc="14" dirty="0">
                <a:solidFill>
                  <a:srgbClr val="FFFF00"/>
                </a:solidFill>
              </a:rPr>
              <a:t> </a:t>
            </a:r>
            <a:r>
              <a:rPr spc="-5" dirty="0">
                <a:solidFill>
                  <a:srgbClr val="FFFF00"/>
                </a:solidFill>
              </a:rPr>
              <a:t>objects</a:t>
            </a:r>
          </a:p>
          <a:p>
            <a:pPr marL="43762">
              <a:lnSpc>
                <a:spcPct val="100000"/>
              </a:lnSpc>
              <a:spcBef>
                <a:spcPts val="45"/>
              </a:spcBef>
              <a:buFont typeface="Arial"/>
              <a:buAutoNum type="arabicPeriod"/>
            </a:pPr>
            <a:endParaRPr sz="2222" dirty="0">
              <a:solidFill>
                <a:srgbClr val="FFFF00"/>
              </a:solidFill>
            </a:endParaRPr>
          </a:p>
          <a:p>
            <a:pPr marL="366220" indent="-311518">
              <a:lnSpc>
                <a:spcPct val="100000"/>
              </a:lnSpc>
              <a:buAutoNum type="arabicPeriod"/>
              <a:tabLst>
                <a:tab pos="366796" algn="l"/>
              </a:tabLst>
            </a:pPr>
            <a:r>
              <a:rPr spc="-5" dirty="0">
                <a:solidFill>
                  <a:srgbClr val="FFFF00"/>
                </a:solidFill>
              </a:rPr>
              <a:t>Calculation </a:t>
            </a:r>
            <a:r>
              <a:rPr dirty="0">
                <a:solidFill>
                  <a:srgbClr val="FFFF00"/>
                </a:solidFill>
              </a:rPr>
              <a:t>of </a:t>
            </a:r>
            <a:r>
              <a:rPr spc="-5" dirty="0">
                <a:solidFill>
                  <a:srgbClr val="FFFF00"/>
                </a:solidFill>
              </a:rPr>
              <a:t>colocalized volume, area,</a:t>
            </a:r>
            <a:r>
              <a:rPr spc="59" dirty="0">
                <a:solidFill>
                  <a:srgbClr val="FFFF00"/>
                </a:solidFill>
              </a:rPr>
              <a:t> </a:t>
            </a:r>
            <a:r>
              <a:rPr dirty="0">
                <a:solidFill>
                  <a:srgbClr val="FFFF00"/>
                </a:solidFill>
              </a:rPr>
              <a:t>centroids..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325136" y="4879947"/>
            <a:ext cx="388678" cy="56979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>
              <a:spcBef>
                <a:spcPts val="91"/>
              </a:spcBef>
            </a:pPr>
            <a:r>
              <a:rPr sz="3627" dirty="0">
                <a:solidFill>
                  <a:srgbClr val="FFFF00"/>
                </a:solidFill>
                <a:latin typeface="Wingdings"/>
                <a:cs typeface="Wingdings"/>
              </a:rPr>
              <a:t></a:t>
            </a:r>
            <a:endParaRPr sz="3627">
              <a:solidFill>
                <a:srgbClr val="FFFF00"/>
              </a:solidFill>
              <a:latin typeface="Wingdings"/>
              <a:cs typeface="Wingding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25136" y="5467299"/>
            <a:ext cx="388678" cy="56979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>
              <a:spcBef>
                <a:spcPts val="91"/>
              </a:spcBef>
            </a:pPr>
            <a:r>
              <a:rPr sz="3627" spc="-172" dirty="0">
                <a:solidFill>
                  <a:srgbClr val="FFFF00"/>
                </a:solidFill>
                <a:latin typeface="Wingdings"/>
                <a:cs typeface="Wingdings"/>
              </a:rPr>
              <a:t></a:t>
            </a:r>
            <a:endParaRPr sz="3627">
              <a:solidFill>
                <a:srgbClr val="FFFF00"/>
              </a:solidFill>
              <a:latin typeface="Wingdings"/>
              <a:cs typeface="Wingding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10093" y="5647628"/>
            <a:ext cx="5816344" cy="290227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>
              <a:spcBef>
                <a:spcPts val="86"/>
              </a:spcBef>
            </a:pPr>
            <a:r>
              <a:rPr sz="1814" spc="-9" dirty="0">
                <a:solidFill>
                  <a:srgbClr val="FFFF00"/>
                </a:solidFill>
                <a:latin typeface="Arial"/>
                <a:cs typeface="Arial"/>
              </a:rPr>
              <a:t>Objects need </a:t>
            </a:r>
            <a:r>
              <a:rPr sz="1814" spc="-5" dirty="0">
                <a:solidFill>
                  <a:srgbClr val="FFFF00"/>
                </a:solidFill>
                <a:latin typeface="Arial"/>
                <a:cs typeface="Arial"/>
              </a:rPr>
              <a:t>to be segmentable; not for </a:t>
            </a:r>
            <a:r>
              <a:rPr sz="1814" spc="-9" dirty="0">
                <a:solidFill>
                  <a:srgbClr val="FFFF00"/>
                </a:solidFill>
                <a:latin typeface="Arial"/>
                <a:cs typeface="Arial"/>
              </a:rPr>
              <a:t>diffuse</a:t>
            </a:r>
            <a:r>
              <a:rPr sz="1814" spc="5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14" spc="-9" dirty="0">
                <a:solidFill>
                  <a:srgbClr val="FFFF00"/>
                </a:solidFill>
                <a:latin typeface="Arial"/>
                <a:cs typeface="Arial"/>
              </a:rPr>
              <a:t>labelling.</a:t>
            </a:r>
            <a:endParaRPr sz="1814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77271" y="4862443"/>
            <a:ext cx="6985832" cy="1241465"/>
          </a:xfrm>
          <a:custGeom>
            <a:avLst/>
            <a:gdLst/>
            <a:ahLst/>
            <a:cxnLst/>
            <a:rect l="l" t="t" r="r" b="b"/>
            <a:pathLst>
              <a:path w="7703820" h="1369059">
                <a:moveTo>
                  <a:pt x="0" y="0"/>
                </a:moveTo>
                <a:lnTo>
                  <a:pt x="0" y="1368552"/>
                </a:lnTo>
                <a:lnTo>
                  <a:pt x="7703820" y="1368552"/>
                </a:lnTo>
                <a:lnTo>
                  <a:pt x="7703820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564353-C19A-4826-9BC4-B0FE11F3C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86" y="1817226"/>
            <a:ext cx="2911988" cy="484735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70779" y="1439475"/>
            <a:ext cx="1811525" cy="146834"/>
          </a:xfrm>
          <a:custGeom>
            <a:avLst/>
            <a:gdLst/>
            <a:ahLst/>
            <a:cxnLst/>
            <a:rect l="l" t="t" r="r" b="b"/>
            <a:pathLst>
              <a:path w="1997709" h="161925">
                <a:moveTo>
                  <a:pt x="1997202" y="161543"/>
                </a:moveTo>
                <a:lnTo>
                  <a:pt x="1997202" y="3047"/>
                </a:lnTo>
                <a:lnTo>
                  <a:pt x="1994154" y="0"/>
                </a:lnTo>
                <a:lnTo>
                  <a:pt x="3047" y="0"/>
                </a:lnTo>
                <a:lnTo>
                  <a:pt x="0" y="3047"/>
                </a:lnTo>
                <a:lnTo>
                  <a:pt x="0" y="161543"/>
                </a:lnTo>
                <a:lnTo>
                  <a:pt x="6858" y="161543"/>
                </a:lnTo>
                <a:lnTo>
                  <a:pt x="6858" y="13715"/>
                </a:lnTo>
                <a:lnTo>
                  <a:pt x="13715" y="6857"/>
                </a:lnTo>
                <a:lnTo>
                  <a:pt x="13715" y="13715"/>
                </a:lnTo>
                <a:lnTo>
                  <a:pt x="1983486" y="13715"/>
                </a:lnTo>
                <a:lnTo>
                  <a:pt x="1983486" y="6857"/>
                </a:lnTo>
                <a:lnTo>
                  <a:pt x="1990344" y="13715"/>
                </a:lnTo>
                <a:lnTo>
                  <a:pt x="1990344" y="161543"/>
                </a:lnTo>
                <a:lnTo>
                  <a:pt x="1997202" y="161543"/>
                </a:lnTo>
                <a:close/>
              </a:path>
              <a:path w="1997709" h="161925">
                <a:moveTo>
                  <a:pt x="13715" y="13715"/>
                </a:moveTo>
                <a:lnTo>
                  <a:pt x="13715" y="6857"/>
                </a:lnTo>
                <a:lnTo>
                  <a:pt x="6858" y="13715"/>
                </a:lnTo>
                <a:lnTo>
                  <a:pt x="13715" y="13715"/>
                </a:lnTo>
                <a:close/>
              </a:path>
              <a:path w="1997709" h="161925">
                <a:moveTo>
                  <a:pt x="13715" y="161543"/>
                </a:moveTo>
                <a:lnTo>
                  <a:pt x="13715" y="13715"/>
                </a:lnTo>
                <a:lnTo>
                  <a:pt x="6858" y="13715"/>
                </a:lnTo>
                <a:lnTo>
                  <a:pt x="6858" y="161543"/>
                </a:lnTo>
                <a:lnTo>
                  <a:pt x="13715" y="161543"/>
                </a:lnTo>
                <a:close/>
              </a:path>
              <a:path w="1997709" h="161925">
                <a:moveTo>
                  <a:pt x="1990344" y="13715"/>
                </a:moveTo>
                <a:lnTo>
                  <a:pt x="1983486" y="6857"/>
                </a:lnTo>
                <a:lnTo>
                  <a:pt x="1983486" y="13715"/>
                </a:lnTo>
                <a:lnTo>
                  <a:pt x="1990344" y="13715"/>
                </a:lnTo>
                <a:close/>
              </a:path>
              <a:path w="1997709" h="161925">
                <a:moveTo>
                  <a:pt x="1990344" y="161543"/>
                </a:moveTo>
                <a:lnTo>
                  <a:pt x="1990344" y="13715"/>
                </a:lnTo>
                <a:lnTo>
                  <a:pt x="1983486" y="13715"/>
                </a:lnTo>
                <a:lnTo>
                  <a:pt x="1983486" y="161543"/>
                </a:lnTo>
                <a:lnTo>
                  <a:pt x="1990344" y="1615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" name="object 3"/>
          <p:cNvSpPr/>
          <p:nvPr/>
        </p:nvSpPr>
        <p:spPr>
          <a:xfrm>
            <a:off x="9970779" y="1585962"/>
            <a:ext cx="1811525" cy="658161"/>
          </a:xfrm>
          <a:custGeom>
            <a:avLst/>
            <a:gdLst/>
            <a:ahLst/>
            <a:cxnLst/>
            <a:rect l="l" t="t" r="r" b="b"/>
            <a:pathLst>
              <a:path w="1997709" h="725805">
                <a:moveTo>
                  <a:pt x="13716" y="710946"/>
                </a:moveTo>
                <a:lnTo>
                  <a:pt x="13716" y="0"/>
                </a:lnTo>
                <a:lnTo>
                  <a:pt x="0" y="0"/>
                </a:lnTo>
                <a:lnTo>
                  <a:pt x="0" y="722376"/>
                </a:lnTo>
                <a:lnTo>
                  <a:pt x="3048" y="725424"/>
                </a:lnTo>
                <a:lnTo>
                  <a:pt x="6857" y="725424"/>
                </a:lnTo>
                <a:lnTo>
                  <a:pt x="6858" y="710946"/>
                </a:lnTo>
                <a:lnTo>
                  <a:pt x="13716" y="710946"/>
                </a:lnTo>
                <a:close/>
              </a:path>
              <a:path w="1997709" h="725805">
                <a:moveTo>
                  <a:pt x="1990344" y="710946"/>
                </a:moveTo>
                <a:lnTo>
                  <a:pt x="6858" y="710946"/>
                </a:lnTo>
                <a:lnTo>
                  <a:pt x="13716" y="717804"/>
                </a:lnTo>
                <a:lnTo>
                  <a:pt x="13716" y="725424"/>
                </a:lnTo>
                <a:lnTo>
                  <a:pt x="1983486" y="725424"/>
                </a:lnTo>
                <a:lnTo>
                  <a:pt x="1983486" y="717804"/>
                </a:lnTo>
                <a:lnTo>
                  <a:pt x="1990344" y="710946"/>
                </a:lnTo>
                <a:close/>
              </a:path>
              <a:path w="1997709" h="725805">
                <a:moveTo>
                  <a:pt x="13716" y="725424"/>
                </a:moveTo>
                <a:lnTo>
                  <a:pt x="13716" y="717804"/>
                </a:lnTo>
                <a:lnTo>
                  <a:pt x="6858" y="710946"/>
                </a:lnTo>
                <a:lnTo>
                  <a:pt x="6857" y="725424"/>
                </a:lnTo>
                <a:lnTo>
                  <a:pt x="13716" y="725424"/>
                </a:lnTo>
                <a:close/>
              </a:path>
              <a:path w="1997709" h="725805">
                <a:moveTo>
                  <a:pt x="1997202" y="722376"/>
                </a:moveTo>
                <a:lnTo>
                  <a:pt x="1997202" y="0"/>
                </a:lnTo>
                <a:lnTo>
                  <a:pt x="1983486" y="0"/>
                </a:lnTo>
                <a:lnTo>
                  <a:pt x="1983486" y="710946"/>
                </a:lnTo>
                <a:lnTo>
                  <a:pt x="1990344" y="710946"/>
                </a:lnTo>
                <a:lnTo>
                  <a:pt x="1990344" y="725424"/>
                </a:lnTo>
                <a:lnTo>
                  <a:pt x="1994154" y="725424"/>
                </a:lnTo>
                <a:lnTo>
                  <a:pt x="1997202" y="722376"/>
                </a:lnTo>
                <a:close/>
              </a:path>
              <a:path w="1997709" h="725805">
                <a:moveTo>
                  <a:pt x="1990344" y="725424"/>
                </a:moveTo>
                <a:lnTo>
                  <a:pt x="1990344" y="710946"/>
                </a:lnTo>
                <a:lnTo>
                  <a:pt x="1983486" y="717804"/>
                </a:lnTo>
                <a:lnTo>
                  <a:pt x="1983486" y="725424"/>
                </a:lnTo>
                <a:lnTo>
                  <a:pt x="1990344" y="7254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" name="object 4"/>
          <p:cNvSpPr txBox="1"/>
          <p:nvPr/>
        </p:nvSpPr>
        <p:spPr>
          <a:xfrm>
            <a:off x="10084327" y="1605539"/>
            <a:ext cx="1584077" cy="449139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algn="ctr">
              <a:lnSpc>
                <a:spcPts val="1682"/>
              </a:lnSpc>
              <a:spcBef>
                <a:spcPts val="82"/>
              </a:spcBef>
            </a:pPr>
            <a:r>
              <a:rPr sz="1406" spc="-9" dirty="0">
                <a:latin typeface="Calibri"/>
                <a:cs typeface="Calibri"/>
              </a:rPr>
              <a:t>2% </a:t>
            </a:r>
            <a:r>
              <a:rPr sz="1406" spc="-32" dirty="0">
                <a:latin typeface="Calibri"/>
                <a:cs typeface="Calibri"/>
              </a:rPr>
              <a:t>PFA</a:t>
            </a:r>
            <a:r>
              <a:rPr sz="1406" spc="-27" dirty="0">
                <a:latin typeface="Calibri"/>
                <a:cs typeface="Calibri"/>
              </a:rPr>
              <a:t> </a:t>
            </a:r>
            <a:r>
              <a:rPr sz="1406" spc="-5" dirty="0">
                <a:latin typeface="Calibri"/>
                <a:cs typeface="Calibri"/>
              </a:rPr>
              <a:t>+</a:t>
            </a:r>
            <a:endParaRPr sz="1406">
              <a:latin typeface="Calibri"/>
              <a:cs typeface="Calibri"/>
            </a:endParaRPr>
          </a:p>
          <a:p>
            <a:pPr algn="ctr">
              <a:lnSpc>
                <a:spcPts val="1682"/>
              </a:lnSpc>
            </a:pPr>
            <a:r>
              <a:rPr sz="1406" spc="-9" dirty="0">
                <a:latin typeface="Calibri"/>
                <a:cs typeface="Calibri"/>
              </a:rPr>
              <a:t>0.05%</a:t>
            </a:r>
            <a:r>
              <a:rPr sz="1406" spc="-27" dirty="0">
                <a:latin typeface="Calibri"/>
                <a:cs typeface="Calibri"/>
              </a:rPr>
              <a:t> </a:t>
            </a:r>
            <a:r>
              <a:rPr sz="1406" spc="-14" dirty="0">
                <a:latin typeface="Calibri"/>
                <a:cs typeface="Calibri"/>
              </a:rPr>
              <a:t>glutaraldehyde</a:t>
            </a:r>
            <a:endParaRPr sz="1406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227875" y="1085692"/>
            <a:ext cx="4549428" cy="1311820"/>
          </a:xfrm>
          <a:prstGeom prst="rect">
            <a:avLst/>
          </a:prstGeom>
          <a:blipFill>
            <a:blip r:embed="rId2" cstate="print"/>
            <a:stretch>
              <a:fillRect b="-248224"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9" name="object 9"/>
          <p:cNvSpPr/>
          <p:nvPr/>
        </p:nvSpPr>
        <p:spPr>
          <a:xfrm>
            <a:off x="10025974" y="3943920"/>
            <a:ext cx="1523040" cy="239541"/>
          </a:xfrm>
          <a:custGeom>
            <a:avLst/>
            <a:gdLst/>
            <a:ahLst/>
            <a:cxnLst/>
            <a:rect l="l" t="t" r="r" b="b"/>
            <a:pathLst>
              <a:path w="1679575" h="264160">
                <a:moveTo>
                  <a:pt x="1679448" y="263652"/>
                </a:moveTo>
                <a:lnTo>
                  <a:pt x="1679448" y="3048"/>
                </a:lnTo>
                <a:lnTo>
                  <a:pt x="1675638" y="0"/>
                </a:lnTo>
                <a:lnTo>
                  <a:pt x="3047" y="0"/>
                </a:lnTo>
                <a:lnTo>
                  <a:pt x="0" y="3048"/>
                </a:lnTo>
                <a:lnTo>
                  <a:pt x="0" y="263652"/>
                </a:lnTo>
                <a:lnTo>
                  <a:pt x="6858" y="263652"/>
                </a:lnTo>
                <a:lnTo>
                  <a:pt x="6858" y="13716"/>
                </a:lnTo>
                <a:lnTo>
                  <a:pt x="13716" y="6858"/>
                </a:lnTo>
                <a:lnTo>
                  <a:pt x="13716" y="13716"/>
                </a:lnTo>
                <a:lnTo>
                  <a:pt x="1664970" y="13716"/>
                </a:lnTo>
                <a:lnTo>
                  <a:pt x="1664970" y="6858"/>
                </a:lnTo>
                <a:lnTo>
                  <a:pt x="1671827" y="13716"/>
                </a:lnTo>
                <a:lnTo>
                  <a:pt x="1671827" y="263652"/>
                </a:lnTo>
                <a:lnTo>
                  <a:pt x="1679448" y="263652"/>
                </a:lnTo>
                <a:close/>
              </a:path>
              <a:path w="1679575" h="264160">
                <a:moveTo>
                  <a:pt x="13716" y="13716"/>
                </a:moveTo>
                <a:lnTo>
                  <a:pt x="13716" y="6858"/>
                </a:lnTo>
                <a:lnTo>
                  <a:pt x="6858" y="13716"/>
                </a:lnTo>
                <a:lnTo>
                  <a:pt x="13716" y="13716"/>
                </a:lnTo>
                <a:close/>
              </a:path>
              <a:path w="1679575" h="264160">
                <a:moveTo>
                  <a:pt x="13716" y="263652"/>
                </a:moveTo>
                <a:lnTo>
                  <a:pt x="13716" y="13716"/>
                </a:lnTo>
                <a:lnTo>
                  <a:pt x="6858" y="13716"/>
                </a:lnTo>
                <a:lnTo>
                  <a:pt x="6858" y="263652"/>
                </a:lnTo>
                <a:lnTo>
                  <a:pt x="13716" y="263652"/>
                </a:lnTo>
                <a:close/>
              </a:path>
              <a:path w="1679575" h="264160">
                <a:moveTo>
                  <a:pt x="1671827" y="13716"/>
                </a:moveTo>
                <a:lnTo>
                  <a:pt x="1664970" y="6858"/>
                </a:lnTo>
                <a:lnTo>
                  <a:pt x="1664970" y="13716"/>
                </a:lnTo>
                <a:lnTo>
                  <a:pt x="1671827" y="13716"/>
                </a:lnTo>
                <a:close/>
              </a:path>
              <a:path w="1679575" h="264160">
                <a:moveTo>
                  <a:pt x="1671827" y="263652"/>
                </a:moveTo>
                <a:lnTo>
                  <a:pt x="1671827" y="13716"/>
                </a:lnTo>
                <a:lnTo>
                  <a:pt x="1664970" y="13716"/>
                </a:lnTo>
                <a:lnTo>
                  <a:pt x="1664970" y="263652"/>
                </a:lnTo>
                <a:lnTo>
                  <a:pt x="1671827" y="26365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0" name="object 10"/>
          <p:cNvSpPr/>
          <p:nvPr/>
        </p:nvSpPr>
        <p:spPr>
          <a:xfrm>
            <a:off x="10025974" y="4183000"/>
            <a:ext cx="1523040" cy="707681"/>
          </a:xfrm>
          <a:custGeom>
            <a:avLst/>
            <a:gdLst/>
            <a:ahLst/>
            <a:cxnLst/>
            <a:rect l="l" t="t" r="r" b="b"/>
            <a:pathLst>
              <a:path w="1679575" h="780414">
                <a:moveTo>
                  <a:pt x="13716" y="766571"/>
                </a:moveTo>
                <a:lnTo>
                  <a:pt x="13716" y="0"/>
                </a:lnTo>
                <a:lnTo>
                  <a:pt x="0" y="0"/>
                </a:lnTo>
                <a:lnTo>
                  <a:pt x="0" y="777239"/>
                </a:lnTo>
                <a:lnTo>
                  <a:pt x="3048" y="780287"/>
                </a:lnTo>
                <a:lnTo>
                  <a:pt x="6858" y="780287"/>
                </a:lnTo>
                <a:lnTo>
                  <a:pt x="6858" y="766571"/>
                </a:lnTo>
                <a:lnTo>
                  <a:pt x="13716" y="766571"/>
                </a:lnTo>
                <a:close/>
              </a:path>
              <a:path w="1679575" h="780414">
                <a:moveTo>
                  <a:pt x="1671827" y="766571"/>
                </a:moveTo>
                <a:lnTo>
                  <a:pt x="6858" y="766571"/>
                </a:lnTo>
                <a:lnTo>
                  <a:pt x="13716" y="773429"/>
                </a:lnTo>
                <a:lnTo>
                  <a:pt x="13716" y="780287"/>
                </a:lnTo>
                <a:lnTo>
                  <a:pt x="1664970" y="780287"/>
                </a:lnTo>
                <a:lnTo>
                  <a:pt x="1664970" y="773429"/>
                </a:lnTo>
                <a:lnTo>
                  <a:pt x="1671827" y="766571"/>
                </a:lnTo>
                <a:close/>
              </a:path>
              <a:path w="1679575" h="780414">
                <a:moveTo>
                  <a:pt x="13716" y="780287"/>
                </a:moveTo>
                <a:lnTo>
                  <a:pt x="13716" y="773429"/>
                </a:lnTo>
                <a:lnTo>
                  <a:pt x="6858" y="766571"/>
                </a:lnTo>
                <a:lnTo>
                  <a:pt x="6858" y="780287"/>
                </a:lnTo>
                <a:lnTo>
                  <a:pt x="13716" y="780287"/>
                </a:lnTo>
                <a:close/>
              </a:path>
              <a:path w="1679575" h="780414">
                <a:moveTo>
                  <a:pt x="1679448" y="777239"/>
                </a:moveTo>
                <a:lnTo>
                  <a:pt x="1679448" y="0"/>
                </a:lnTo>
                <a:lnTo>
                  <a:pt x="1664970" y="0"/>
                </a:lnTo>
                <a:lnTo>
                  <a:pt x="1664970" y="766571"/>
                </a:lnTo>
                <a:lnTo>
                  <a:pt x="1671827" y="766571"/>
                </a:lnTo>
                <a:lnTo>
                  <a:pt x="1671827" y="780287"/>
                </a:lnTo>
                <a:lnTo>
                  <a:pt x="1675638" y="780287"/>
                </a:lnTo>
                <a:lnTo>
                  <a:pt x="1679448" y="777239"/>
                </a:lnTo>
                <a:close/>
              </a:path>
              <a:path w="1679575" h="780414">
                <a:moveTo>
                  <a:pt x="1671827" y="780287"/>
                </a:moveTo>
                <a:lnTo>
                  <a:pt x="1671827" y="766571"/>
                </a:lnTo>
                <a:lnTo>
                  <a:pt x="1664970" y="773429"/>
                </a:lnTo>
                <a:lnTo>
                  <a:pt x="1664970" y="780287"/>
                </a:lnTo>
                <a:lnTo>
                  <a:pt x="1671827" y="7802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1" name="object 11"/>
          <p:cNvSpPr txBox="1"/>
          <p:nvPr/>
        </p:nvSpPr>
        <p:spPr>
          <a:xfrm>
            <a:off x="10375847" y="4074746"/>
            <a:ext cx="822269" cy="670390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algn="ctr">
              <a:lnSpc>
                <a:spcPts val="1682"/>
              </a:lnSpc>
              <a:spcBef>
                <a:spcPts val="82"/>
              </a:spcBef>
            </a:pPr>
            <a:r>
              <a:rPr sz="1406" spc="-9" dirty="0">
                <a:latin typeface="Calibri"/>
                <a:cs typeface="Calibri"/>
              </a:rPr>
              <a:t>2% </a:t>
            </a:r>
            <a:r>
              <a:rPr sz="1406" spc="-32" dirty="0">
                <a:latin typeface="Calibri"/>
                <a:cs typeface="Calibri"/>
              </a:rPr>
              <a:t>PFA</a:t>
            </a:r>
            <a:r>
              <a:rPr sz="1406" spc="-54" dirty="0">
                <a:latin typeface="Calibri"/>
                <a:cs typeface="Calibri"/>
              </a:rPr>
              <a:t> </a:t>
            </a:r>
            <a:r>
              <a:rPr sz="1406" spc="-5" dirty="0">
                <a:latin typeface="Calibri"/>
                <a:cs typeface="Calibri"/>
              </a:rPr>
              <a:t>+</a:t>
            </a:r>
            <a:endParaRPr sz="1406">
              <a:latin typeface="Calibri"/>
              <a:cs typeface="Calibri"/>
            </a:endParaRPr>
          </a:p>
          <a:p>
            <a:pPr marL="11516" marR="4607" algn="ctr">
              <a:lnSpc>
                <a:spcPts val="1678"/>
              </a:lnSpc>
              <a:spcBef>
                <a:spcPts val="59"/>
              </a:spcBef>
            </a:pPr>
            <a:r>
              <a:rPr sz="1406" spc="-9" dirty="0">
                <a:latin typeface="Calibri"/>
                <a:cs typeface="Calibri"/>
              </a:rPr>
              <a:t>0.1%</a:t>
            </a:r>
            <a:r>
              <a:rPr sz="1406" spc="-68" dirty="0">
                <a:latin typeface="Calibri"/>
                <a:cs typeface="Calibri"/>
              </a:rPr>
              <a:t> </a:t>
            </a:r>
            <a:r>
              <a:rPr sz="1406" spc="-9" dirty="0">
                <a:latin typeface="Calibri"/>
                <a:cs typeface="Calibri"/>
              </a:rPr>
              <a:t>triton  15min</a:t>
            </a:r>
            <a:endParaRPr sz="1406">
              <a:latin typeface="Calibri"/>
              <a:cs typeface="Calibri"/>
            </a:endParaRP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58148CE1-788A-43E7-831D-81104FDBBA03}"/>
              </a:ext>
            </a:extLst>
          </p:cNvPr>
          <p:cNvSpPr/>
          <p:nvPr/>
        </p:nvSpPr>
        <p:spPr>
          <a:xfrm>
            <a:off x="646484" y="1149729"/>
            <a:ext cx="2978825" cy="35972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3" name="object 5">
            <a:extLst>
              <a:ext uri="{FF2B5EF4-FFF2-40B4-BE49-F238E27FC236}">
                <a16:creationId xmlns:a16="http://schemas.microsoft.com/office/drawing/2014/main" id="{55D70060-CCD4-4969-AA83-F649902D6A3B}"/>
              </a:ext>
            </a:extLst>
          </p:cNvPr>
          <p:cNvSpPr/>
          <p:nvPr/>
        </p:nvSpPr>
        <p:spPr>
          <a:xfrm>
            <a:off x="1009251" y="4694274"/>
            <a:ext cx="2574599" cy="20149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6" name="object 2">
            <a:extLst>
              <a:ext uri="{FF2B5EF4-FFF2-40B4-BE49-F238E27FC236}">
                <a16:creationId xmlns:a16="http://schemas.microsoft.com/office/drawing/2014/main" id="{E564B803-E48B-4F57-B747-55DBF533E21E}"/>
              </a:ext>
            </a:extLst>
          </p:cNvPr>
          <p:cNvSpPr txBox="1">
            <a:spLocks/>
          </p:cNvSpPr>
          <p:nvPr/>
        </p:nvSpPr>
        <p:spPr>
          <a:xfrm>
            <a:off x="3865736" y="-171106"/>
            <a:ext cx="5632225" cy="1231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Artefatti</a:t>
            </a:r>
            <a:r>
              <a:rPr lang="en-US" dirty="0"/>
              <a:t> </a:t>
            </a:r>
            <a:r>
              <a:rPr lang="en-US" dirty="0" err="1"/>
              <a:t>tipici</a:t>
            </a:r>
            <a:r>
              <a:rPr lang="en-US" dirty="0"/>
              <a:t> </a:t>
            </a:r>
            <a:r>
              <a:rPr lang="en-US" dirty="0" err="1"/>
              <a:t>delle</a:t>
            </a:r>
            <a:r>
              <a:rPr lang="en-US" dirty="0"/>
              <a:t> IF</a:t>
            </a:r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1EAE679B-82C9-406E-ACBD-228C5D9C099A}"/>
              </a:ext>
            </a:extLst>
          </p:cNvPr>
          <p:cNvSpPr/>
          <p:nvPr/>
        </p:nvSpPr>
        <p:spPr>
          <a:xfrm>
            <a:off x="5302216" y="3735658"/>
            <a:ext cx="4549428" cy="1635619"/>
          </a:xfrm>
          <a:prstGeom prst="rect">
            <a:avLst/>
          </a:prstGeom>
          <a:blipFill>
            <a:blip r:embed="rId2" cstate="print"/>
            <a:stretch>
              <a:fillRect t="-179288"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74E2E02C-5311-45BF-8C3B-6EFB235246A9}"/>
              </a:ext>
            </a:extLst>
          </p:cNvPr>
          <p:cNvSpPr/>
          <p:nvPr/>
        </p:nvSpPr>
        <p:spPr>
          <a:xfrm>
            <a:off x="5298498" y="3429000"/>
            <a:ext cx="4549428" cy="325351"/>
          </a:xfrm>
          <a:prstGeom prst="rect">
            <a:avLst/>
          </a:prstGeom>
          <a:blipFill>
            <a:blip r:embed="rId2" cstate="print"/>
            <a:stretch>
              <a:fillRect t="-402724" b="-901324"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FD3C3B-F56C-4151-94A0-F1DB5A66D430}"/>
              </a:ext>
            </a:extLst>
          </p:cNvPr>
          <p:cNvSpPr txBox="1"/>
          <p:nvPr/>
        </p:nvSpPr>
        <p:spPr>
          <a:xfrm>
            <a:off x="379142" y="747132"/>
            <a:ext cx="4222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Perdita di </a:t>
            </a:r>
            <a:r>
              <a:rPr lang="en-US" dirty="0" err="1">
                <a:solidFill>
                  <a:srgbClr val="FF0000"/>
                </a:solidFill>
              </a:rPr>
              <a:t>segnale</a:t>
            </a:r>
            <a:r>
              <a:rPr lang="en-US" dirty="0">
                <a:solidFill>
                  <a:srgbClr val="FF0000"/>
                </a:solidFill>
              </a:rPr>
              <a:t> da </a:t>
            </a:r>
            <a:r>
              <a:rPr lang="en-US" dirty="0" err="1">
                <a:solidFill>
                  <a:srgbClr val="FF0000"/>
                </a:solidFill>
              </a:rPr>
              <a:t>fluorofori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preesistenti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8329EF-2F9E-4A8E-91BC-893F082C35D4}"/>
              </a:ext>
            </a:extLst>
          </p:cNvPr>
          <p:cNvSpPr txBox="1"/>
          <p:nvPr/>
        </p:nvSpPr>
        <p:spPr>
          <a:xfrm>
            <a:off x="5504986" y="3059668"/>
            <a:ext cx="2886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Mascheramento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dell’epitopo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9E140C-D07F-478C-A496-595E4955269D}"/>
              </a:ext>
            </a:extLst>
          </p:cNvPr>
          <p:cNvSpPr txBox="1"/>
          <p:nvPr/>
        </p:nvSpPr>
        <p:spPr>
          <a:xfrm>
            <a:off x="5493835" y="788020"/>
            <a:ext cx="327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Agglomerazione</a:t>
            </a:r>
            <a:r>
              <a:rPr lang="en-US" dirty="0">
                <a:solidFill>
                  <a:srgbClr val="FF0000"/>
                </a:solidFill>
              </a:rPr>
              <a:t> di protein target</a:t>
            </a:r>
          </a:p>
        </p:txBody>
      </p:sp>
    </p:spTree>
    <p:extLst>
      <p:ext uri="{BB962C8B-B14F-4D97-AF65-F5344CB8AC3E}">
        <p14:creationId xmlns:p14="http://schemas.microsoft.com/office/powerpoint/2010/main" val="684209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08903" y="158443"/>
            <a:ext cx="7374194" cy="12344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</a:pPr>
            <a:r>
              <a:rPr lang="en-US" sz="4400" kern="1200" dirty="0">
                <a:solidFill>
                  <a:srgbClr val="FFFF00"/>
                </a:solidFill>
                <a:latin typeface="+mj-lt"/>
                <a:cs typeface="+mj-cs"/>
              </a:rPr>
              <a:t>Perche’ </a:t>
            </a:r>
            <a:r>
              <a:rPr lang="en-US" sz="4400" kern="1200" dirty="0" err="1">
                <a:solidFill>
                  <a:srgbClr val="FFFF00"/>
                </a:solidFill>
                <a:latin typeface="+mj-lt"/>
                <a:cs typeface="+mj-cs"/>
              </a:rPr>
              <a:t>si</a:t>
            </a:r>
            <a:r>
              <a:rPr lang="en-US" sz="4400" kern="1200" dirty="0">
                <a:solidFill>
                  <a:srgbClr val="FFFF00"/>
                </a:solidFill>
                <a:latin typeface="+mj-lt"/>
                <a:cs typeface="+mj-cs"/>
              </a:rPr>
              <a:t> </a:t>
            </a:r>
            <a:r>
              <a:rPr lang="en-US" sz="4400" kern="1200" dirty="0" err="1">
                <a:solidFill>
                  <a:srgbClr val="FFFF00"/>
                </a:solidFill>
                <a:latin typeface="+mj-lt"/>
                <a:cs typeface="+mj-cs"/>
              </a:rPr>
              <a:t>originano</a:t>
            </a:r>
            <a:r>
              <a:rPr lang="en-US" sz="4400" kern="1200" dirty="0">
                <a:solidFill>
                  <a:srgbClr val="FFFF00"/>
                </a:solidFill>
                <a:latin typeface="+mj-lt"/>
                <a:cs typeface="+mj-cs"/>
              </a:rPr>
              <a:t> </a:t>
            </a:r>
            <a:r>
              <a:rPr lang="en-US" sz="4400" kern="1200" dirty="0" err="1">
                <a:solidFill>
                  <a:srgbClr val="FFFF00"/>
                </a:solidFill>
                <a:latin typeface="+mj-lt"/>
                <a:cs typeface="+mj-cs"/>
              </a:rPr>
              <a:t>gli</a:t>
            </a:r>
            <a:r>
              <a:rPr lang="en-US" sz="4400" kern="1200" dirty="0">
                <a:solidFill>
                  <a:srgbClr val="FFFF00"/>
                </a:solidFill>
                <a:latin typeface="+mj-lt"/>
                <a:cs typeface="+mj-cs"/>
              </a:rPr>
              <a:t> </a:t>
            </a:r>
            <a:r>
              <a:rPr lang="en-US" sz="4400" kern="1200" dirty="0" err="1">
                <a:solidFill>
                  <a:srgbClr val="FFFF00"/>
                </a:solidFill>
                <a:latin typeface="+mj-lt"/>
                <a:cs typeface="+mj-cs"/>
              </a:rPr>
              <a:t>artefatti</a:t>
            </a:r>
            <a:r>
              <a:rPr lang="en-US" sz="4400" kern="1200" dirty="0">
                <a:solidFill>
                  <a:srgbClr val="FFFF00"/>
                </a:solidFill>
                <a:latin typeface="+mj-lt"/>
                <a:cs typeface="+mj-cs"/>
              </a:rPr>
              <a:t>?</a:t>
            </a:r>
            <a:endParaRPr sz="4400" kern="1200" dirty="0">
              <a:solidFill>
                <a:srgbClr val="FFFF00"/>
              </a:solidFill>
              <a:latin typeface="+mj-lt"/>
              <a:cs typeface="+mj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853494" y="1521544"/>
            <a:ext cx="0" cy="761231"/>
          </a:xfrm>
          <a:custGeom>
            <a:avLst/>
            <a:gdLst/>
            <a:ahLst/>
            <a:cxnLst/>
            <a:rect l="l" t="t" r="r" b="b"/>
            <a:pathLst>
              <a:path h="839469">
                <a:moveTo>
                  <a:pt x="0" y="0"/>
                </a:moveTo>
                <a:lnTo>
                  <a:pt x="0" y="838962"/>
                </a:lnTo>
              </a:path>
            </a:pathLst>
          </a:custGeom>
          <a:ln w="137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000">
              <a:solidFill>
                <a:srgbClr val="FFFF00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953784" y="1521544"/>
            <a:ext cx="0" cy="761231"/>
          </a:xfrm>
          <a:custGeom>
            <a:avLst/>
            <a:gdLst/>
            <a:ahLst/>
            <a:cxnLst/>
            <a:rect l="l" t="t" r="r" b="b"/>
            <a:pathLst>
              <a:path h="839469">
                <a:moveTo>
                  <a:pt x="0" y="0"/>
                </a:moveTo>
                <a:lnTo>
                  <a:pt x="0" y="838962"/>
                </a:lnTo>
              </a:path>
            </a:pathLst>
          </a:custGeom>
          <a:ln w="137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000">
              <a:solidFill>
                <a:srgbClr val="FFFF00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240887" y="1521544"/>
            <a:ext cx="0" cy="761231"/>
          </a:xfrm>
          <a:custGeom>
            <a:avLst/>
            <a:gdLst/>
            <a:ahLst/>
            <a:cxnLst/>
            <a:rect l="l" t="t" r="r" b="b"/>
            <a:pathLst>
              <a:path h="839469">
                <a:moveTo>
                  <a:pt x="0" y="0"/>
                </a:moveTo>
                <a:lnTo>
                  <a:pt x="0" y="838962"/>
                </a:lnTo>
              </a:path>
            </a:pathLst>
          </a:custGeom>
          <a:ln w="14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000">
              <a:solidFill>
                <a:srgbClr val="FFFF00"/>
              </a:solidFill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622323" y="1451294"/>
            <a:ext cx="4041589" cy="1436643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FFFF00"/>
                </a:solidFill>
                <a:latin typeface="Calibri"/>
                <a:cs typeface="Calibri"/>
              </a:rPr>
              <a:t>Fixation:</a:t>
            </a:r>
            <a:endParaRPr sz="2000" dirty="0">
              <a:solidFill>
                <a:srgbClr val="FFFF00"/>
              </a:solidFill>
              <a:latin typeface="Calibri"/>
              <a:cs typeface="Calibri"/>
            </a:endParaRPr>
          </a:p>
          <a:p>
            <a:pPr marL="192323" indent="-181383">
              <a:lnSpc>
                <a:spcPts val="1682"/>
              </a:lnSpc>
              <a:spcBef>
                <a:spcPts val="9"/>
              </a:spcBef>
              <a:buFont typeface="Arial"/>
              <a:buChar char="•"/>
              <a:tabLst>
                <a:tab pos="192323" algn="l"/>
                <a:tab pos="192899" algn="l"/>
              </a:tabLst>
            </a:pPr>
            <a:r>
              <a:rPr sz="2000" spc="-9" dirty="0">
                <a:solidFill>
                  <a:srgbClr val="FFFF00"/>
                </a:solidFill>
                <a:latin typeface="Calibri"/>
                <a:cs typeface="Calibri"/>
              </a:rPr>
              <a:t>arrests the </a:t>
            </a:r>
            <a:r>
              <a:rPr sz="2000" spc="-5" dirty="0">
                <a:solidFill>
                  <a:srgbClr val="FFFF00"/>
                </a:solidFill>
                <a:latin typeface="Calibri"/>
                <a:cs typeface="Calibri"/>
              </a:rPr>
              <a:t>sample </a:t>
            </a:r>
            <a:r>
              <a:rPr sz="2000" spc="-9" dirty="0">
                <a:solidFill>
                  <a:srgbClr val="FFFF00"/>
                </a:solidFill>
                <a:latin typeface="Calibri"/>
                <a:cs typeface="Calibri"/>
              </a:rPr>
              <a:t>in </a:t>
            </a:r>
            <a:r>
              <a:rPr sz="2000" spc="-5" dirty="0">
                <a:solidFill>
                  <a:srgbClr val="FFFF00"/>
                </a:solidFill>
                <a:latin typeface="Calibri"/>
                <a:cs typeface="Calibri"/>
              </a:rPr>
              <a:t>a </a:t>
            </a:r>
            <a:r>
              <a:rPr sz="2000" spc="-14" dirty="0">
                <a:solidFill>
                  <a:srgbClr val="FFFF00"/>
                </a:solidFill>
                <a:latin typeface="Calibri"/>
                <a:cs typeface="Calibri"/>
              </a:rPr>
              <a:t>live‐like</a:t>
            </a:r>
            <a:r>
              <a:rPr sz="2000" spc="36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000" spc="-23" dirty="0">
                <a:solidFill>
                  <a:srgbClr val="FFFF00"/>
                </a:solidFill>
                <a:latin typeface="Calibri"/>
                <a:cs typeface="Calibri"/>
              </a:rPr>
              <a:t>state</a:t>
            </a:r>
            <a:endParaRPr sz="2000" dirty="0">
              <a:solidFill>
                <a:srgbClr val="FFFF00"/>
              </a:solidFill>
              <a:latin typeface="Calibri"/>
              <a:cs typeface="Calibri"/>
            </a:endParaRPr>
          </a:p>
          <a:p>
            <a:pPr marL="192323" marR="310366" indent="-181383">
              <a:lnSpc>
                <a:spcPts val="1678"/>
              </a:lnSpc>
              <a:spcBef>
                <a:spcPts val="59"/>
              </a:spcBef>
              <a:buFont typeface="Arial"/>
              <a:buChar char="•"/>
              <a:tabLst>
                <a:tab pos="192323" algn="l"/>
                <a:tab pos="192899" algn="l"/>
              </a:tabLst>
            </a:pPr>
            <a:r>
              <a:rPr sz="2000" spc="-9" dirty="0">
                <a:solidFill>
                  <a:srgbClr val="FFFF00"/>
                </a:solidFill>
                <a:latin typeface="Calibri"/>
                <a:cs typeface="Calibri"/>
              </a:rPr>
              <a:t>ideally </a:t>
            </a:r>
            <a:r>
              <a:rPr sz="2000" spc="-5" dirty="0">
                <a:solidFill>
                  <a:srgbClr val="FFFF00"/>
                </a:solidFill>
                <a:latin typeface="Calibri"/>
                <a:cs typeface="Calibri"/>
              </a:rPr>
              <a:t>should </a:t>
            </a:r>
            <a:r>
              <a:rPr sz="2000" spc="-9" dirty="0">
                <a:solidFill>
                  <a:srgbClr val="FFFF00"/>
                </a:solidFill>
                <a:latin typeface="Calibri"/>
                <a:cs typeface="Calibri"/>
              </a:rPr>
              <a:t>fix </a:t>
            </a:r>
            <a:r>
              <a:rPr sz="2000" spc="-5" dirty="0">
                <a:solidFill>
                  <a:srgbClr val="FFFF00"/>
                </a:solidFill>
                <a:latin typeface="Calibri"/>
                <a:cs typeface="Calibri"/>
              </a:rPr>
              <a:t>everything </a:t>
            </a:r>
            <a:r>
              <a:rPr sz="2000" spc="-9" dirty="0">
                <a:solidFill>
                  <a:srgbClr val="FFFF00"/>
                </a:solidFill>
                <a:latin typeface="Calibri"/>
                <a:cs typeface="Calibri"/>
              </a:rPr>
              <a:t>(proteins, </a:t>
            </a:r>
            <a:r>
              <a:rPr sz="2000" spc="-5" dirty="0">
                <a:solidFill>
                  <a:srgbClr val="FFFF00"/>
                </a:solidFill>
                <a:latin typeface="Calibri"/>
                <a:cs typeface="Calibri"/>
              </a:rPr>
              <a:t>lipids,  </a:t>
            </a:r>
            <a:r>
              <a:rPr sz="2000" spc="-9" dirty="0">
                <a:solidFill>
                  <a:srgbClr val="FFFF00"/>
                </a:solidFill>
                <a:latin typeface="Calibri"/>
                <a:cs typeface="Calibri"/>
              </a:rPr>
              <a:t>nucleic </a:t>
            </a:r>
            <a:r>
              <a:rPr sz="2000" spc="-5" dirty="0">
                <a:solidFill>
                  <a:srgbClr val="FFFF00"/>
                </a:solidFill>
                <a:latin typeface="Calibri"/>
                <a:cs typeface="Calibri"/>
              </a:rPr>
              <a:t>acids, </a:t>
            </a:r>
            <a:r>
              <a:rPr sz="2000" spc="-9" dirty="0">
                <a:solidFill>
                  <a:srgbClr val="FFFF00"/>
                </a:solidFill>
                <a:latin typeface="Calibri"/>
                <a:cs typeface="Calibri"/>
              </a:rPr>
              <a:t>…)</a:t>
            </a:r>
            <a:endParaRPr sz="2000" dirty="0">
              <a:solidFill>
                <a:srgbClr val="FFFF00"/>
              </a:solidFill>
              <a:latin typeface="Calibri"/>
              <a:cs typeface="Calibri"/>
            </a:endParaRPr>
          </a:p>
          <a:p>
            <a:pPr marL="192323" marR="4607" indent="-181383">
              <a:lnSpc>
                <a:spcPts val="1678"/>
              </a:lnSpc>
              <a:spcBef>
                <a:spcPts val="5"/>
              </a:spcBef>
              <a:buFont typeface="Arial"/>
              <a:buChar char="•"/>
              <a:tabLst>
                <a:tab pos="192323" algn="l"/>
                <a:tab pos="192899" algn="l"/>
              </a:tabLst>
            </a:pPr>
            <a:r>
              <a:rPr sz="2000" spc="-14" dirty="0">
                <a:solidFill>
                  <a:srgbClr val="FFFF00"/>
                </a:solidFill>
                <a:latin typeface="Calibri"/>
                <a:cs typeface="Calibri"/>
              </a:rPr>
              <a:t>must </a:t>
            </a:r>
            <a:r>
              <a:rPr sz="2000" spc="-5" dirty="0">
                <a:solidFill>
                  <a:srgbClr val="FFFF00"/>
                </a:solidFill>
                <a:latin typeface="Calibri"/>
                <a:cs typeface="Calibri"/>
              </a:rPr>
              <a:t>not block access </a:t>
            </a:r>
            <a:r>
              <a:rPr sz="2000" spc="-14" dirty="0">
                <a:solidFill>
                  <a:srgbClr val="FFFF00"/>
                </a:solidFill>
                <a:latin typeface="Calibri"/>
                <a:cs typeface="Calibri"/>
              </a:rPr>
              <a:t>for </a:t>
            </a:r>
            <a:r>
              <a:rPr sz="2000" spc="-9" dirty="0">
                <a:solidFill>
                  <a:srgbClr val="FFFF00"/>
                </a:solidFill>
                <a:latin typeface="Calibri"/>
                <a:cs typeface="Calibri"/>
              </a:rPr>
              <a:t>labels </a:t>
            </a:r>
            <a:r>
              <a:rPr sz="2000" spc="-5" dirty="0">
                <a:solidFill>
                  <a:srgbClr val="FFFF00"/>
                </a:solidFill>
                <a:latin typeface="Calibri"/>
                <a:cs typeface="Calibri"/>
              </a:rPr>
              <a:t>(antibodies, </a:t>
            </a:r>
            <a:r>
              <a:rPr sz="2000" spc="-9" dirty="0">
                <a:solidFill>
                  <a:srgbClr val="FFFF00"/>
                </a:solidFill>
                <a:latin typeface="Calibri"/>
                <a:cs typeface="Calibri"/>
              </a:rPr>
              <a:t>lipid  dyes, DNA dyes,</a:t>
            </a:r>
            <a:r>
              <a:rPr sz="2000" spc="9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000" spc="-9" dirty="0">
                <a:solidFill>
                  <a:srgbClr val="FFFF00"/>
                </a:solidFill>
                <a:latin typeface="Calibri"/>
                <a:cs typeface="Calibri"/>
              </a:rPr>
              <a:t>…)</a:t>
            </a:r>
            <a:endParaRPr sz="200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320230" y="1523846"/>
            <a:ext cx="2992529" cy="1641827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FF00"/>
                </a:solidFill>
                <a:latin typeface="Calibri"/>
                <a:cs typeface="Calibri"/>
              </a:rPr>
              <a:t>Common </a:t>
            </a:r>
            <a:r>
              <a:rPr sz="2000" b="1" spc="-9" dirty="0">
                <a:solidFill>
                  <a:srgbClr val="FFFF00"/>
                </a:solidFill>
                <a:latin typeface="Calibri"/>
                <a:cs typeface="Calibri"/>
              </a:rPr>
              <a:t>fixatives:</a:t>
            </a:r>
            <a:endParaRPr sz="2000">
              <a:solidFill>
                <a:srgbClr val="FFFF00"/>
              </a:solidFill>
              <a:latin typeface="Calibri"/>
              <a:cs typeface="Calibri"/>
            </a:endParaRPr>
          </a:p>
          <a:p>
            <a:pPr marL="192323" indent="-181383">
              <a:lnSpc>
                <a:spcPts val="1682"/>
              </a:lnSpc>
              <a:spcBef>
                <a:spcPts val="9"/>
              </a:spcBef>
              <a:buFont typeface="Arial"/>
              <a:buChar char="•"/>
              <a:tabLst>
                <a:tab pos="192323" algn="l"/>
                <a:tab pos="192899" algn="l"/>
              </a:tabLst>
            </a:pPr>
            <a:r>
              <a:rPr sz="2000" spc="-14" dirty="0">
                <a:solidFill>
                  <a:srgbClr val="FFFF00"/>
                </a:solidFill>
                <a:latin typeface="Calibri"/>
                <a:cs typeface="Calibri"/>
              </a:rPr>
              <a:t>dehydrating:</a:t>
            </a:r>
            <a:endParaRPr sz="2000">
              <a:solidFill>
                <a:srgbClr val="FFFF00"/>
              </a:solidFill>
              <a:latin typeface="Calibri"/>
              <a:cs typeface="Calibri"/>
            </a:endParaRPr>
          </a:p>
          <a:p>
            <a:pPr marL="648947" lvl="1" indent="-181383">
              <a:lnSpc>
                <a:spcPts val="1678"/>
              </a:lnSpc>
              <a:buFont typeface="Arial"/>
              <a:buChar char="•"/>
              <a:tabLst>
                <a:tab pos="648947" algn="l"/>
                <a:tab pos="649523" algn="l"/>
              </a:tabLst>
            </a:pPr>
            <a:r>
              <a:rPr sz="2000" spc="-5" dirty="0">
                <a:solidFill>
                  <a:srgbClr val="FFFF00"/>
                </a:solidFill>
                <a:latin typeface="Calibri"/>
                <a:cs typeface="Calibri"/>
              </a:rPr>
              <a:t>methanol </a:t>
            </a:r>
            <a:r>
              <a:rPr sz="2000" spc="-14" dirty="0">
                <a:solidFill>
                  <a:srgbClr val="FFFF00"/>
                </a:solidFill>
                <a:latin typeface="Calibri"/>
                <a:cs typeface="Calibri"/>
              </a:rPr>
              <a:t>(precipitates</a:t>
            </a:r>
            <a:r>
              <a:rPr sz="2000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000" spc="-9" dirty="0">
                <a:solidFill>
                  <a:srgbClr val="FFFF00"/>
                </a:solidFill>
                <a:latin typeface="Calibri"/>
                <a:cs typeface="Calibri"/>
              </a:rPr>
              <a:t>proteins)</a:t>
            </a:r>
            <a:endParaRPr sz="2000">
              <a:solidFill>
                <a:srgbClr val="FFFF00"/>
              </a:solidFill>
              <a:latin typeface="Calibri"/>
              <a:cs typeface="Calibri"/>
            </a:endParaRPr>
          </a:p>
          <a:p>
            <a:pPr marL="192323" indent="-181383">
              <a:lnSpc>
                <a:spcPts val="1678"/>
              </a:lnSpc>
              <a:buFont typeface="Arial"/>
              <a:buChar char="•"/>
              <a:tabLst>
                <a:tab pos="192323" algn="l"/>
                <a:tab pos="192899" algn="l"/>
              </a:tabLst>
            </a:pPr>
            <a:r>
              <a:rPr sz="2000" spc="-14" dirty="0">
                <a:solidFill>
                  <a:srgbClr val="FFFF00"/>
                </a:solidFill>
                <a:latin typeface="Calibri"/>
                <a:cs typeface="Calibri"/>
              </a:rPr>
              <a:t>aldehydes</a:t>
            </a:r>
            <a:r>
              <a:rPr sz="2000" spc="14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000" spc="-9" dirty="0">
                <a:solidFill>
                  <a:srgbClr val="FFFF00"/>
                </a:solidFill>
                <a:latin typeface="Calibri"/>
                <a:cs typeface="Calibri"/>
              </a:rPr>
              <a:t>(crosslinking):</a:t>
            </a:r>
            <a:endParaRPr sz="2000">
              <a:solidFill>
                <a:srgbClr val="FFFF00"/>
              </a:solidFill>
              <a:latin typeface="Calibri"/>
              <a:cs typeface="Calibri"/>
            </a:endParaRPr>
          </a:p>
          <a:p>
            <a:pPr marL="648947" lvl="1" indent="-181383">
              <a:lnSpc>
                <a:spcPts val="1678"/>
              </a:lnSpc>
              <a:buFont typeface="Arial"/>
              <a:buChar char="•"/>
              <a:tabLst>
                <a:tab pos="648947" algn="l"/>
                <a:tab pos="649523" algn="l"/>
              </a:tabLst>
            </a:pPr>
            <a:r>
              <a:rPr sz="2000" spc="-14" dirty="0">
                <a:solidFill>
                  <a:srgbClr val="FFFF00"/>
                </a:solidFill>
                <a:latin typeface="Calibri"/>
                <a:cs typeface="Calibri"/>
              </a:rPr>
              <a:t>formaldehyde</a:t>
            </a:r>
            <a:endParaRPr sz="2000">
              <a:solidFill>
                <a:srgbClr val="FFFF00"/>
              </a:solidFill>
              <a:latin typeface="Calibri"/>
              <a:cs typeface="Calibri"/>
            </a:endParaRPr>
          </a:p>
          <a:p>
            <a:pPr marL="648947" lvl="1" indent="-181383">
              <a:lnSpc>
                <a:spcPts val="1682"/>
              </a:lnSpc>
              <a:buFont typeface="Arial"/>
              <a:buChar char="•"/>
              <a:tabLst>
                <a:tab pos="648947" algn="l"/>
                <a:tab pos="649523" algn="l"/>
              </a:tabLst>
            </a:pPr>
            <a:r>
              <a:rPr sz="2000" spc="-14" dirty="0">
                <a:solidFill>
                  <a:srgbClr val="FFFF00"/>
                </a:solidFill>
                <a:latin typeface="Calibri"/>
                <a:cs typeface="Calibri"/>
              </a:rPr>
              <a:t>glutaraldehyde</a:t>
            </a:r>
            <a:endParaRPr sz="2000">
              <a:solidFill>
                <a:srgbClr val="FFFF00"/>
              </a:solidFill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847276" y="3492915"/>
            <a:ext cx="4113073" cy="310942"/>
          </a:xfrm>
          <a:custGeom>
            <a:avLst/>
            <a:gdLst/>
            <a:ahLst/>
            <a:cxnLst/>
            <a:rect l="l" t="t" r="r" b="b"/>
            <a:pathLst>
              <a:path w="4535805" h="342900">
                <a:moveTo>
                  <a:pt x="4535424" y="342900"/>
                </a:moveTo>
                <a:lnTo>
                  <a:pt x="4535424" y="3047"/>
                </a:lnTo>
                <a:lnTo>
                  <a:pt x="4532376" y="0"/>
                </a:lnTo>
                <a:lnTo>
                  <a:pt x="3047" y="0"/>
                </a:lnTo>
                <a:lnTo>
                  <a:pt x="0" y="3048"/>
                </a:lnTo>
                <a:lnTo>
                  <a:pt x="0" y="342900"/>
                </a:lnTo>
                <a:lnTo>
                  <a:pt x="6858" y="342900"/>
                </a:lnTo>
                <a:lnTo>
                  <a:pt x="6858" y="14478"/>
                </a:lnTo>
                <a:lnTo>
                  <a:pt x="13715" y="6858"/>
                </a:lnTo>
                <a:lnTo>
                  <a:pt x="13715" y="14478"/>
                </a:lnTo>
                <a:lnTo>
                  <a:pt x="4521708" y="14477"/>
                </a:lnTo>
                <a:lnTo>
                  <a:pt x="4521708" y="6857"/>
                </a:lnTo>
                <a:lnTo>
                  <a:pt x="4528566" y="14477"/>
                </a:lnTo>
                <a:lnTo>
                  <a:pt x="4528566" y="342900"/>
                </a:lnTo>
                <a:lnTo>
                  <a:pt x="4535424" y="342900"/>
                </a:lnTo>
                <a:close/>
              </a:path>
              <a:path w="4535805" h="342900">
                <a:moveTo>
                  <a:pt x="13715" y="14478"/>
                </a:moveTo>
                <a:lnTo>
                  <a:pt x="13715" y="6858"/>
                </a:lnTo>
                <a:lnTo>
                  <a:pt x="6858" y="14478"/>
                </a:lnTo>
                <a:lnTo>
                  <a:pt x="13715" y="14478"/>
                </a:lnTo>
                <a:close/>
              </a:path>
              <a:path w="4535805" h="342900">
                <a:moveTo>
                  <a:pt x="13715" y="342900"/>
                </a:moveTo>
                <a:lnTo>
                  <a:pt x="13715" y="14478"/>
                </a:lnTo>
                <a:lnTo>
                  <a:pt x="6858" y="14478"/>
                </a:lnTo>
                <a:lnTo>
                  <a:pt x="6858" y="342900"/>
                </a:lnTo>
                <a:lnTo>
                  <a:pt x="13715" y="342900"/>
                </a:lnTo>
                <a:close/>
              </a:path>
              <a:path w="4535805" h="342900">
                <a:moveTo>
                  <a:pt x="4528566" y="14477"/>
                </a:moveTo>
                <a:lnTo>
                  <a:pt x="4521708" y="6857"/>
                </a:lnTo>
                <a:lnTo>
                  <a:pt x="4521708" y="14477"/>
                </a:lnTo>
                <a:lnTo>
                  <a:pt x="4528566" y="14477"/>
                </a:lnTo>
                <a:close/>
              </a:path>
              <a:path w="4535805" h="342900">
                <a:moveTo>
                  <a:pt x="4528566" y="342900"/>
                </a:moveTo>
                <a:lnTo>
                  <a:pt x="4528566" y="14477"/>
                </a:lnTo>
                <a:lnTo>
                  <a:pt x="4521708" y="14477"/>
                </a:lnTo>
                <a:lnTo>
                  <a:pt x="4521708" y="342900"/>
                </a:lnTo>
                <a:lnTo>
                  <a:pt x="4528566" y="3429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000">
              <a:solidFill>
                <a:srgbClr val="FFFF00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234323" y="3492915"/>
            <a:ext cx="4113648" cy="310942"/>
          </a:xfrm>
          <a:custGeom>
            <a:avLst/>
            <a:gdLst/>
            <a:ahLst/>
            <a:cxnLst/>
            <a:rect l="l" t="t" r="r" b="b"/>
            <a:pathLst>
              <a:path w="4536440" h="342900">
                <a:moveTo>
                  <a:pt x="4536186" y="342900"/>
                </a:moveTo>
                <a:lnTo>
                  <a:pt x="4536186" y="3047"/>
                </a:lnTo>
                <a:lnTo>
                  <a:pt x="4532376" y="0"/>
                </a:lnTo>
                <a:lnTo>
                  <a:pt x="3047" y="0"/>
                </a:lnTo>
                <a:lnTo>
                  <a:pt x="0" y="3048"/>
                </a:lnTo>
                <a:lnTo>
                  <a:pt x="0" y="342900"/>
                </a:lnTo>
                <a:lnTo>
                  <a:pt x="6858" y="342900"/>
                </a:lnTo>
                <a:lnTo>
                  <a:pt x="6858" y="14478"/>
                </a:lnTo>
                <a:lnTo>
                  <a:pt x="14477" y="6858"/>
                </a:lnTo>
                <a:lnTo>
                  <a:pt x="14477" y="14478"/>
                </a:lnTo>
                <a:lnTo>
                  <a:pt x="4521708" y="14477"/>
                </a:lnTo>
                <a:lnTo>
                  <a:pt x="4521708" y="6857"/>
                </a:lnTo>
                <a:lnTo>
                  <a:pt x="4528566" y="14477"/>
                </a:lnTo>
                <a:lnTo>
                  <a:pt x="4528566" y="342900"/>
                </a:lnTo>
                <a:lnTo>
                  <a:pt x="4536186" y="342900"/>
                </a:lnTo>
                <a:close/>
              </a:path>
              <a:path w="4536440" h="342900">
                <a:moveTo>
                  <a:pt x="14477" y="14478"/>
                </a:moveTo>
                <a:lnTo>
                  <a:pt x="14477" y="6858"/>
                </a:lnTo>
                <a:lnTo>
                  <a:pt x="6858" y="14478"/>
                </a:lnTo>
                <a:lnTo>
                  <a:pt x="14477" y="14478"/>
                </a:lnTo>
                <a:close/>
              </a:path>
              <a:path w="4536440" h="342900">
                <a:moveTo>
                  <a:pt x="14477" y="342900"/>
                </a:moveTo>
                <a:lnTo>
                  <a:pt x="14477" y="14478"/>
                </a:lnTo>
                <a:lnTo>
                  <a:pt x="6858" y="14478"/>
                </a:lnTo>
                <a:lnTo>
                  <a:pt x="6858" y="342900"/>
                </a:lnTo>
                <a:lnTo>
                  <a:pt x="14477" y="342900"/>
                </a:lnTo>
                <a:close/>
              </a:path>
              <a:path w="4536440" h="342900">
                <a:moveTo>
                  <a:pt x="4528566" y="14477"/>
                </a:moveTo>
                <a:lnTo>
                  <a:pt x="4521708" y="6857"/>
                </a:lnTo>
                <a:lnTo>
                  <a:pt x="4521708" y="14477"/>
                </a:lnTo>
                <a:lnTo>
                  <a:pt x="4528566" y="14477"/>
                </a:lnTo>
                <a:close/>
              </a:path>
              <a:path w="4536440" h="342900">
                <a:moveTo>
                  <a:pt x="4528566" y="342900"/>
                </a:moveTo>
                <a:lnTo>
                  <a:pt x="4528566" y="14477"/>
                </a:lnTo>
                <a:lnTo>
                  <a:pt x="4521708" y="14477"/>
                </a:lnTo>
                <a:lnTo>
                  <a:pt x="4521708" y="342900"/>
                </a:lnTo>
                <a:lnTo>
                  <a:pt x="4528566" y="3429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2000">
              <a:solidFill>
                <a:srgbClr val="FFFF00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853494" y="3803859"/>
            <a:ext cx="0" cy="761231"/>
          </a:xfrm>
          <a:custGeom>
            <a:avLst/>
            <a:gdLst/>
            <a:ahLst/>
            <a:cxnLst/>
            <a:rect l="l" t="t" r="r" b="b"/>
            <a:pathLst>
              <a:path h="839470">
                <a:moveTo>
                  <a:pt x="0" y="0"/>
                </a:moveTo>
                <a:lnTo>
                  <a:pt x="0" y="838962"/>
                </a:lnTo>
              </a:path>
            </a:pathLst>
          </a:custGeom>
          <a:ln w="137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000">
              <a:solidFill>
                <a:srgbClr val="FFFF00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953784" y="3803859"/>
            <a:ext cx="0" cy="761231"/>
          </a:xfrm>
          <a:custGeom>
            <a:avLst/>
            <a:gdLst/>
            <a:ahLst/>
            <a:cxnLst/>
            <a:rect l="l" t="t" r="r" b="b"/>
            <a:pathLst>
              <a:path h="839470">
                <a:moveTo>
                  <a:pt x="0" y="0"/>
                </a:moveTo>
                <a:lnTo>
                  <a:pt x="0" y="838961"/>
                </a:lnTo>
              </a:path>
            </a:pathLst>
          </a:custGeom>
          <a:ln w="137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000">
              <a:solidFill>
                <a:srgbClr val="FFFF00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240887" y="3803859"/>
            <a:ext cx="0" cy="761231"/>
          </a:xfrm>
          <a:custGeom>
            <a:avLst/>
            <a:gdLst/>
            <a:ahLst/>
            <a:cxnLst/>
            <a:rect l="l" t="t" r="r" b="b"/>
            <a:pathLst>
              <a:path h="839470">
                <a:moveTo>
                  <a:pt x="0" y="0"/>
                </a:moveTo>
                <a:lnTo>
                  <a:pt x="0" y="838962"/>
                </a:lnTo>
              </a:path>
            </a:pathLst>
          </a:custGeom>
          <a:ln w="14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2000">
              <a:solidFill>
                <a:srgbClr val="FFFF00"/>
              </a:solidFill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519084" y="3538751"/>
            <a:ext cx="4323331" cy="2141964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FFFF00"/>
                </a:solidFill>
                <a:latin typeface="Calibri"/>
                <a:cs typeface="Calibri"/>
              </a:rPr>
              <a:t>Permeabilisation:</a:t>
            </a:r>
            <a:endParaRPr sz="2000" dirty="0">
              <a:solidFill>
                <a:srgbClr val="FFFF00"/>
              </a:solidFill>
              <a:latin typeface="Calibri"/>
              <a:cs typeface="Calibri"/>
            </a:endParaRPr>
          </a:p>
          <a:p>
            <a:pPr marL="192323" marR="645492" indent="-181383">
              <a:lnSpc>
                <a:spcPct val="100000"/>
              </a:lnSpc>
              <a:spcBef>
                <a:spcPts val="9"/>
              </a:spcBef>
              <a:buFont typeface="Arial"/>
              <a:buChar char="•"/>
              <a:tabLst>
                <a:tab pos="192323" algn="l"/>
                <a:tab pos="192899" algn="l"/>
              </a:tabLst>
            </a:pPr>
            <a:r>
              <a:rPr sz="2000" spc="-5" dirty="0">
                <a:solidFill>
                  <a:srgbClr val="FFFF00"/>
                </a:solidFill>
                <a:latin typeface="Calibri"/>
                <a:cs typeface="Calibri"/>
              </a:rPr>
              <a:t>opens cell boundaries </a:t>
            </a:r>
            <a:r>
              <a:rPr sz="2000" spc="-9" dirty="0">
                <a:solidFill>
                  <a:srgbClr val="FFFF00"/>
                </a:solidFill>
                <a:latin typeface="Calibri"/>
                <a:cs typeface="Calibri"/>
              </a:rPr>
              <a:t>(plasma </a:t>
            </a:r>
            <a:r>
              <a:rPr sz="2000" spc="-14" dirty="0">
                <a:solidFill>
                  <a:srgbClr val="FFFF00"/>
                </a:solidFill>
                <a:latin typeface="Calibri"/>
                <a:cs typeface="Calibri"/>
              </a:rPr>
              <a:t>membrane,  </a:t>
            </a:r>
            <a:r>
              <a:rPr sz="2000" spc="-9" dirty="0">
                <a:solidFill>
                  <a:srgbClr val="FFFF00"/>
                </a:solidFill>
                <a:latin typeface="Calibri"/>
                <a:cs typeface="Calibri"/>
              </a:rPr>
              <a:t>organelles) </a:t>
            </a:r>
            <a:r>
              <a:rPr sz="2000" spc="-14" dirty="0">
                <a:solidFill>
                  <a:srgbClr val="FFFF00"/>
                </a:solidFill>
                <a:latin typeface="Calibri"/>
                <a:cs typeface="Calibri"/>
              </a:rPr>
              <a:t>to </a:t>
            </a:r>
            <a:r>
              <a:rPr sz="2000" spc="-5" dirty="0">
                <a:solidFill>
                  <a:srgbClr val="FFFF00"/>
                </a:solidFill>
                <a:latin typeface="Calibri"/>
                <a:cs typeface="Calibri"/>
              </a:rPr>
              <a:t>antibodies </a:t>
            </a:r>
            <a:r>
              <a:rPr sz="2000" spc="-9" dirty="0">
                <a:solidFill>
                  <a:srgbClr val="FFFF00"/>
                </a:solidFill>
                <a:latin typeface="Calibri"/>
                <a:cs typeface="Calibri"/>
              </a:rPr>
              <a:t>and </a:t>
            </a:r>
            <a:r>
              <a:rPr sz="2000" spc="-5" dirty="0">
                <a:solidFill>
                  <a:srgbClr val="FFFF00"/>
                </a:solidFill>
                <a:latin typeface="Calibri"/>
                <a:cs typeface="Calibri"/>
              </a:rPr>
              <a:t>other</a:t>
            </a:r>
            <a:r>
              <a:rPr sz="2000" spc="27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000" spc="-9" dirty="0">
                <a:solidFill>
                  <a:srgbClr val="FFFF00"/>
                </a:solidFill>
                <a:latin typeface="Calibri"/>
                <a:cs typeface="Calibri"/>
              </a:rPr>
              <a:t>labels</a:t>
            </a:r>
            <a:endParaRPr sz="2000" dirty="0">
              <a:solidFill>
                <a:srgbClr val="FFFF00"/>
              </a:solidFill>
              <a:latin typeface="Calibri"/>
              <a:cs typeface="Calibri"/>
            </a:endParaRPr>
          </a:p>
          <a:p>
            <a:pPr marL="192323" indent="-181383">
              <a:lnSpc>
                <a:spcPts val="1668"/>
              </a:lnSpc>
              <a:buFont typeface="Arial"/>
              <a:buChar char="•"/>
              <a:tabLst>
                <a:tab pos="192323" algn="l"/>
                <a:tab pos="192899" algn="l"/>
              </a:tabLst>
            </a:pPr>
            <a:r>
              <a:rPr sz="2000" spc="-5" dirty="0">
                <a:solidFill>
                  <a:srgbClr val="FFFF00"/>
                </a:solidFill>
                <a:latin typeface="Calibri"/>
                <a:cs typeface="Calibri"/>
              </a:rPr>
              <a:t>should not </a:t>
            </a:r>
            <a:r>
              <a:rPr sz="2000" spc="-14" dirty="0">
                <a:solidFill>
                  <a:srgbClr val="FFFF00"/>
                </a:solidFill>
                <a:latin typeface="Calibri"/>
                <a:cs typeface="Calibri"/>
              </a:rPr>
              <a:t>affect </a:t>
            </a:r>
            <a:r>
              <a:rPr sz="2000" spc="-9" dirty="0">
                <a:solidFill>
                  <a:srgbClr val="FFFF00"/>
                </a:solidFill>
                <a:latin typeface="Calibri"/>
                <a:cs typeface="Calibri"/>
              </a:rPr>
              <a:t>the </a:t>
            </a:r>
            <a:r>
              <a:rPr sz="2000" spc="-5" dirty="0">
                <a:solidFill>
                  <a:srgbClr val="FFFF00"/>
                </a:solidFill>
                <a:latin typeface="Calibri"/>
                <a:cs typeface="Calibri"/>
              </a:rPr>
              <a:t>shape of </a:t>
            </a:r>
            <a:r>
              <a:rPr sz="2000" spc="-9" dirty="0">
                <a:solidFill>
                  <a:srgbClr val="FFFF00"/>
                </a:solidFill>
                <a:latin typeface="Calibri"/>
                <a:cs typeface="Calibri"/>
              </a:rPr>
              <a:t>the </a:t>
            </a:r>
            <a:r>
              <a:rPr sz="2000" spc="-5" dirty="0">
                <a:solidFill>
                  <a:srgbClr val="FFFF00"/>
                </a:solidFill>
                <a:latin typeface="Calibri"/>
                <a:cs typeface="Calibri"/>
              </a:rPr>
              <a:t>cell or </a:t>
            </a:r>
            <a:r>
              <a:rPr sz="2000" spc="-9" dirty="0">
                <a:solidFill>
                  <a:srgbClr val="FFFF00"/>
                </a:solidFill>
                <a:latin typeface="Calibri"/>
                <a:cs typeface="Calibri"/>
              </a:rPr>
              <a:t>organelles</a:t>
            </a:r>
            <a:endParaRPr sz="2000" dirty="0">
              <a:solidFill>
                <a:srgbClr val="FFFF00"/>
              </a:solidFill>
              <a:latin typeface="Calibri"/>
              <a:cs typeface="Calibri"/>
            </a:endParaRPr>
          </a:p>
          <a:p>
            <a:pPr marL="192323" marR="47216" indent="-181383">
              <a:lnSpc>
                <a:spcPts val="1678"/>
              </a:lnSpc>
              <a:spcBef>
                <a:spcPts val="63"/>
              </a:spcBef>
              <a:buFont typeface="Arial"/>
              <a:buChar char="•"/>
              <a:tabLst>
                <a:tab pos="192323" algn="l"/>
                <a:tab pos="192899" algn="l"/>
              </a:tabLst>
            </a:pPr>
            <a:r>
              <a:rPr sz="2000" spc="-5" dirty="0">
                <a:solidFill>
                  <a:srgbClr val="FFFF00"/>
                </a:solidFill>
                <a:latin typeface="Calibri"/>
                <a:cs typeface="Calibri"/>
              </a:rPr>
              <a:t>should </a:t>
            </a:r>
            <a:r>
              <a:rPr sz="2000" spc="-14" dirty="0">
                <a:solidFill>
                  <a:srgbClr val="FFFF00"/>
                </a:solidFill>
                <a:latin typeface="Calibri"/>
                <a:cs typeface="Calibri"/>
              </a:rPr>
              <a:t>leave </a:t>
            </a:r>
            <a:r>
              <a:rPr sz="2000" spc="-9" dirty="0">
                <a:solidFill>
                  <a:srgbClr val="FFFF00"/>
                </a:solidFill>
                <a:latin typeface="Calibri"/>
                <a:cs typeface="Calibri"/>
              </a:rPr>
              <a:t>localisation </a:t>
            </a:r>
            <a:r>
              <a:rPr sz="2000" spc="-5" dirty="0">
                <a:solidFill>
                  <a:srgbClr val="FFFF00"/>
                </a:solidFill>
                <a:latin typeface="Calibri"/>
                <a:cs typeface="Calibri"/>
              </a:rPr>
              <a:t>of </a:t>
            </a:r>
            <a:r>
              <a:rPr sz="2000" spc="-9" dirty="0">
                <a:solidFill>
                  <a:srgbClr val="FFFF00"/>
                </a:solidFill>
                <a:latin typeface="Calibri"/>
                <a:cs typeface="Calibri"/>
              </a:rPr>
              <a:t>proteins in </a:t>
            </a:r>
            <a:r>
              <a:rPr sz="2000" spc="-14" dirty="0">
                <a:solidFill>
                  <a:srgbClr val="FFFF00"/>
                </a:solidFill>
                <a:latin typeface="Calibri"/>
                <a:cs typeface="Calibri"/>
              </a:rPr>
              <a:t>membranes  </a:t>
            </a:r>
            <a:r>
              <a:rPr sz="2000" spc="-9" dirty="0">
                <a:solidFill>
                  <a:srgbClr val="FFFF00"/>
                </a:solidFill>
                <a:latin typeface="Calibri"/>
                <a:cs typeface="Calibri"/>
              </a:rPr>
              <a:t>intact</a:t>
            </a:r>
            <a:endParaRPr sz="200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320229" y="3752265"/>
            <a:ext cx="2484558" cy="987802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FFFF00"/>
                </a:solidFill>
                <a:latin typeface="Calibri"/>
                <a:cs typeface="Calibri"/>
              </a:rPr>
              <a:t>Permeabilising</a:t>
            </a:r>
            <a:r>
              <a:rPr sz="2000" b="1" spc="-32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FF00"/>
                </a:solidFill>
                <a:latin typeface="Calibri"/>
                <a:cs typeface="Calibri"/>
              </a:rPr>
              <a:t>agents:</a:t>
            </a:r>
            <a:endParaRPr sz="2000" dirty="0">
              <a:solidFill>
                <a:srgbClr val="FFFF00"/>
              </a:solidFill>
              <a:latin typeface="Calibri"/>
              <a:cs typeface="Calibri"/>
            </a:endParaRPr>
          </a:p>
          <a:p>
            <a:pPr marL="192323" indent="-181383">
              <a:lnSpc>
                <a:spcPts val="1682"/>
              </a:lnSpc>
              <a:spcBef>
                <a:spcPts val="9"/>
              </a:spcBef>
              <a:buFont typeface="Arial"/>
              <a:buChar char="•"/>
              <a:tabLst>
                <a:tab pos="192323" algn="l"/>
                <a:tab pos="192899" algn="l"/>
              </a:tabLst>
            </a:pPr>
            <a:r>
              <a:rPr sz="2000" spc="-5" dirty="0">
                <a:solidFill>
                  <a:srgbClr val="FFFF00"/>
                </a:solidFill>
                <a:latin typeface="Calibri"/>
                <a:cs typeface="Calibri"/>
              </a:rPr>
              <a:t>saponin</a:t>
            </a:r>
            <a:endParaRPr sz="2000" dirty="0">
              <a:solidFill>
                <a:srgbClr val="FFFF00"/>
              </a:solidFill>
              <a:latin typeface="Calibri"/>
              <a:cs typeface="Calibri"/>
            </a:endParaRPr>
          </a:p>
          <a:p>
            <a:pPr marL="192323" indent="-181383">
              <a:lnSpc>
                <a:spcPts val="1678"/>
              </a:lnSpc>
              <a:buFont typeface="Arial"/>
              <a:buChar char="•"/>
              <a:tabLst>
                <a:tab pos="192323" algn="l"/>
                <a:tab pos="192899" algn="l"/>
              </a:tabLst>
            </a:pPr>
            <a:r>
              <a:rPr sz="2000" spc="-5" dirty="0">
                <a:solidFill>
                  <a:srgbClr val="FFFF00"/>
                </a:solidFill>
                <a:latin typeface="Calibri"/>
                <a:cs typeface="Calibri"/>
              </a:rPr>
              <a:t>non‐ionic</a:t>
            </a:r>
            <a:r>
              <a:rPr sz="2000" spc="-18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2000" spc="-14" dirty="0">
                <a:solidFill>
                  <a:srgbClr val="FFFF00"/>
                </a:solidFill>
                <a:latin typeface="Calibri"/>
                <a:cs typeface="Calibri"/>
              </a:rPr>
              <a:t>detergents</a:t>
            </a:r>
            <a:endParaRPr sz="2000" dirty="0">
              <a:solidFill>
                <a:srgbClr val="FFFF00"/>
              </a:solidFill>
              <a:latin typeface="Calibri"/>
              <a:cs typeface="Calibri"/>
            </a:endParaRPr>
          </a:p>
          <a:p>
            <a:pPr marL="192323" indent="-181383">
              <a:lnSpc>
                <a:spcPts val="1682"/>
              </a:lnSpc>
              <a:buFont typeface="Arial"/>
              <a:buChar char="•"/>
              <a:tabLst>
                <a:tab pos="192323" algn="l"/>
                <a:tab pos="192899" algn="l"/>
              </a:tabLst>
            </a:pPr>
            <a:r>
              <a:rPr sz="2000" spc="-5" dirty="0">
                <a:solidFill>
                  <a:srgbClr val="FFFF00"/>
                </a:solidFill>
                <a:latin typeface="Calibri"/>
                <a:cs typeface="Calibri"/>
              </a:rPr>
              <a:t>methanol</a:t>
            </a:r>
            <a:endParaRPr sz="200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262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9085" y="81766"/>
            <a:ext cx="11473830" cy="27848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0000"/>
          </a:bodyPr>
          <a:lstStyle/>
          <a:p>
            <a:pPr algn="ctr" rtl="0">
              <a:lnSpc>
                <a:spcPct val="90000"/>
              </a:lnSpc>
              <a:spcBef>
                <a:spcPct val="0"/>
              </a:spcBef>
            </a:pPr>
            <a:r>
              <a:rPr lang="en-US" sz="3600" kern="1200" dirty="0">
                <a:solidFill>
                  <a:srgbClr val="FFFF00"/>
                </a:solidFill>
                <a:latin typeface="+mj-lt"/>
                <a:cs typeface="+mj-cs"/>
              </a:rPr>
              <a:t>D</a:t>
            </a:r>
            <a:r>
              <a:rPr sz="3600" kern="1200" dirty="0">
                <a:solidFill>
                  <a:srgbClr val="FFFF00"/>
                </a:solidFill>
                <a:latin typeface="+mj-lt"/>
                <a:cs typeface="+mj-cs"/>
              </a:rPr>
              <a:t>ehydrating fixatives:  methanol, ethanol, acetone</a:t>
            </a:r>
          </a:p>
        </p:txBody>
      </p:sp>
      <p:sp>
        <p:nvSpPr>
          <p:cNvPr id="5" name="object 5"/>
          <p:cNvSpPr/>
          <p:nvPr/>
        </p:nvSpPr>
        <p:spPr>
          <a:xfrm>
            <a:off x="1996182" y="1521544"/>
            <a:ext cx="0" cy="761231"/>
          </a:xfrm>
          <a:custGeom>
            <a:avLst/>
            <a:gdLst/>
            <a:ahLst/>
            <a:cxnLst/>
            <a:rect l="l" t="t" r="r" b="b"/>
            <a:pathLst>
              <a:path h="839469">
                <a:moveTo>
                  <a:pt x="0" y="0"/>
                </a:moveTo>
                <a:lnTo>
                  <a:pt x="0" y="838962"/>
                </a:lnTo>
              </a:path>
            </a:pathLst>
          </a:custGeom>
          <a:ln w="14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8758136" y="1521544"/>
            <a:ext cx="0" cy="761231"/>
          </a:xfrm>
          <a:custGeom>
            <a:avLst/>
            <a:gdLst/>
            <a:ahLst/>
            <a:cxnLst/>
            <a:rect l="l" t="t" r="r" b="b"/>
            <a:pathLst>
              <a:path h="839469">
                <a:moveTo>
                  <a:pt x="0" y="0"/>
                </a:moveTo>
                <a:lnTo>
                  <a:pt x="0" y="838962"/>
                </a:lnTo>
              </a:path>
            </a:pathLst>
          </a:custGeom>
          <a:ln w="144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89618" y="2282315"/>
            <a:ext cx="6775081" cy="575243"/>
          </a:xfrm>
          <a:custGeom>
            <a:avLst/>
            <a:gdLst/>
            <a:ahLst/>
            <a:cxnLst/>
            <a:rect l="l" t="t" r="r" b="b"/>
            <a:pathLst>
              <a:path w="7471409" h="634364">
                <a:moveTo>
                  <a:pt x="14478" y="619505"/>
                </a:moveTo>
                <a:lnTo>
                  <a:pt x="14478" y="0"/>
                </a:lnTo>
                <a:lnTo>
                  <a:pt x="0" y="0"/>
                </a:lnTo>
                <a:lnTo>
                  <a:pt x="0" y="630935"/>
                </a:lnTo>
                <a:lnTo>
                  <a:pt x="3810" y="633983"/>
                </a:lnTo>
                <a:lnTo>
                  <a:pt x="7620" y="633983"/>
                </a:lnTo>
                <a:lnTo>
                  <a:pt x="7620" y="619505"/>
                </a:lnTo>
                <a:lnTo>
                  <a:pt x="14478" y="619505"/>
                </a:lnTo>
                <a:close/>
              </a:path>
              <a:path w="7471409" h="634364">
                <a:moveTo>
                  <a:pt x="7463790" y="619505"/>
                </a:moveTo>
                <a:lnTo>
                  <a:pt x="7620" y="619505"/>
                </a:lnTo>
                <a:lnTo>
                  <a:pt x="14478" y="627125"/>
                </a:lnTo>
                <a:lnTo>
                  <a:pt x="14477" y="633983"/>
                </a:lnTo>
                <a:lnTo>
                  <a:pt x="7456932" y="633983"/>
                </a:lnTo>
                <a:lnTo>
                  <a:pt x="7456932" y="627125"/>
                </a:lnTo>
                <a:lnTo>
                  <a:pt x="7463790" y="619505"/>
                </a:lnTo>
                <a:close/>
              </a:path>
              <a:path w="7471409" h="634364">
                <a:moveTo>
                  <a:pt x="14477" y="633983"/>
                </a:moveTo>
                <a:lnTo>
                  <a:pt x="14478" y="627125"/>
                </a:lnTo>
                <a:lnTo>
                  <a:pt x="7620" y="619505"/>
                </a:lnTo>
                <a:lnTo>
                  <a:pt x="7620" y="633983"/>
                </a:lnTo>
                <a:lnTo>
                  <a:pt x="14477" y="633983"/>
                </a:lnTo>
                <a:close/>
              </a:path>
              <a:path w="7471409" h="634364">
                <a:moveTo>
                  <a:pt x="7471409" y="630935"/>
                </a:moveTo>
                <a:lnTo>
                  <a:pt x="7471409" y="0"/>
                </a:lnTo>
                <a:lnTo>
                  <a:pt x="7456932" y="0"/>
                </a:lnTo>
                <a:lnTo>
                  <a:pt x="7456932" y="619505"/>
                </a:lnTo>
                <a:lnTo>
                  <a:pt x="7463790" y="619505"/>
                </a:lnTo>
                <a:lnTo>
                  <a:pt x="7463790" y="633983"/>
                </a:lnTo>
                <a:lnTo>
                  <a:pt x="7468361" y="633983"/>
                </a:lnTo>
                <a:lnTo>
                  <a:pt x="7471409" y="630935"/>
                </a:lnTo>
                <a:close/>
              </a:path>
              <a:path w="7471409" h="634364">
                <a:moveTo>
                  <a:pt x="7463790" y="633983"/>
                </a:moveTo>
                <a:lnTo>
                  <a:pt x="7463790" y="619505"/>
                </a:lnTo>
                <a:lnTo>
                  <a:pt x="7456932" y="627125"/>
                </a:lnTo>
                <a:lnTo>
                  <a:pt x="7456932" y="633983"/>
                </a:lnTo>
                <a:lnTo>
                  <a:pt x="7463790" y="6339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>
              <a:solidFill>
                <a:srgbClr val="FFFF00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67746" y="1361064"/>
            <a:ext cx="5901826" cy="1321338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192323" indent="-181383">
              <a:lnSpc>
                <a:spcPts val="1682"/>
              </a:lnSpc>
              <a:spcBef>
                <a:spcPts val="82"/>
              </a:spcBef>
              <a:buFont typeface="Arial"/>
              <a:buChar char="•"/>
              <a:tabLst>
                <a:tab pos="192323" algn="l"/>
                <a:tab pos="192899" algn="l"/>
              </a:tabLst>
            </a:pPr>
            <a:r>
              <a:rPr sz="1600" spc="-14" dirty="0">
                <a:solidFill>
                  <a:srgbClr val="FFFF00"/>
                </a:solidFill>
                <a:latin typeface="+mj-lt"/>
                <a:cs typeface="Calibri"/>
              </a:rPr>
              <a:t>for </a:t>
            </a:r>
            <a:r>
              <a:rPr sz="1600" spc="-23" dirty="0">
                <a:solidFill>
                  <a:srgbClr val="FFFF00"/>
                </a:solidFill>
                <a:latin typeface="+mj-lt"/>
                <a:cs typeface="Calibri"/>
              </a:rPr>
              <a:t>microscopy, </a:t>
            </a:r>
            <a:r>
              <a:rPr sz="1600" spc="-9" dirty="0">
                <a:solidFill>
                  <a:srgbClr val="FFFF00"/>
                </a:solidFill>
                <a:latin typeface="+mj-lt"/>
                <a:cs typeface="Calibri"/>
              </a:rPr>
              <a:t>usually </a:t>
            </a:r>
            <a:r>
              <a:rPr sz="1600" spc="-5" dirty="0">
                <a:solidFill>
                  <a:srgbClr val="FFFF00"/>
                </a:solidFill>
                <a:latin typeface="+mj-lt"/>
                <a:cs typeface="Calibri"/>
              </a:rPr>
              <a:t>methanol is</a:t>
            </a:r>
            <a:r>
              <a:rPr sz="1600" spc="23" dirty="0">
                <a:solidFill>
                  <a:srgbClr val="FFFF00"/>
                </a:solidFill>
                <a:latin typeface="+mj-lt"/>
                <a:cs typeface="Calibri"/>
              </a:rPr>
              <a:t> </a:t>
            </a:r>
            <a:r>
              <a:rPr sz="1600" spc="-5" dirty="0">
                <a:solidFill>
                  <a:srgbClr val="FFFF00"/>
                </a:solidFill>
                <a:latin typeface="+mj-lt"/>
                <a:cs typeface="Calibri"/>
              </a:rPr>
              <a:t>used</a:t>
            </a:r>
            <a:endParaRPr sz="1600" dirty="0">
              <a:solidFill>
                <a:srgbClr val="FFFF00"/>
              </a:solidFill>
              <a:latin typeface="+mj-lt"/>
              <a:cs typeface="Calibri"/>
            </a:endParaRPr>
          </a:p>
          <a:p>
            <a:pPr marL="192323" indent="-181383">
              <a:lnSpc>
                <a:spcPts val="1678"/>
              </a:lnSpc>
              <a:buFont typeface="Arial"/>
              <a:buChar char="•"/>
              <a:tabLst>
                <a:tab pos="192323" algn="l"/>
                <a:tab pos="192899" algn="l"/>
              </a:tabLst>
            </a:pPr>
            <a:r>
              <a:rPr sz="1600" spc="-9" dirty="0">
                <a:solidFill>
                  <a:srgbClr val="FFFF00"/>
                </a:solidFill>
                <a:latin typeface="+mj-lt"/>
                <a:cs typeface="Calibri"/>
              </a:rPr>
              <a:t>replaces </a:t>
            </a:r>
            <a:r>
              <a:rPr sz="1600" spc="-18" dirty="0">
                <a:solidFill>
                  <a:srgbClr val="FFFF00"/>
                </a:solidFill>
                <a:latin typeface="+mj-lt"/>
                <a:cs typeface="Calibri"/>
              </a:rPr>
              <a:t>water </a:t>
            </a:r>
            <a:r>
              <a:rPr sz="1600" spc="-14" dirty="0">
                <a:solidFill>
                  <a:srgbClr val="FFFF00"/>
                </a:solidFill>
                <a:latin typeface="+mj-lt"/>
                <a:cs typeface="Calibri"/>
              </a:rPr>
              <a:t>from </a:t>
            </a:r>
            <a:r>
              <a:rPr sz="1600" spc="-9" dirty="0">
                <a:solidFill>
                  <a:srgbClr val="FFFF00"/>
                </a:solidFill>
                <a:latin typeface="+mj-lt"/>
                <a:cs typeface="Calibri"/>
              </a:rPr>
              <a:t>the proteins surface, </a:t>
            </a:r>
            <a:r>
              <a:rPr sz="1600" spc="-14" dirty="0">
                <a:solidFill>
                  <a:srgbClr val="FFFF00"/>
                </a:solidFill>
                <a:latin typeface="+mj-lt"/>
                <a:cs typeface="Calibri"/>
              </a:rPr>
              <a:t>thereby </a:t>
            </a:r>
            <a:r>
              <a:rPr sz="1600" spc="-9" dirty="0">
                <a:solidFill>
                  <a:srgbClr val="FFFF00"/>
                </a:solidFill>
                <a:latin typeface="+mj-lt"/>
                <a:cs typeface="Calibri"/>
              </a:rPr>
              <a:t>inducing</a:t>
            </a:r>
            <a:r>
              <a:rPr sz="1600" spc="95" dirty="0">
                <a:solidFill>
                  <a:srgbClr val="FFFF00"/>
                </a:solidFill>
                <a:latin typeface="+mj-lt"/>
                <a:cs typeface="Calibri"/>
              </a:rPr>
              <a:t> </a:t>
            </a:r>
            <a:r>
              <a:rPr sz="1600" spc="-9" dirty="0">
                <a:solidFill>
                  <a:srgbClr val="FFFF00"/>
                </a:solidFill>
                <a:latin typeface="+mj-lt"/>
                <a:cs typeface="Calibri"/>
              </a:rPr>
              <a:t>precipitation</a:t>
            </a:r>
            <a:endParaRPr sz="1600" dirty="0">
              <a:solidFill>
                <a:srgbClr val="FFFF00"/>
              </a:solidFill>
              <a:latin typeface="+mj-lt"/>
              <a:cs typeface="Calibri"/>
            </a:endParaRPr>
          </a:p>
          <a:p>
            <a:pPr marL="192323" marR="4607" indent="-181383">
              <a:lnSpc>
                <a:spcPts val="1678"/>
              </a:lnSpc>
              <a:spcBef>
                <a:spcPts val="59"/>
              </a:spcBef>
              <a:buFont typeface="Arial"/>
              <a:buChar char="•"/>
              <a:tabLst>
                <a:tab pos="192323" algn="l"/>
                <a:tab pos="192899" algn="l"/>
              </a:tabLst>
            </a:pPr>
            <a:r>
              <a:rPr sz="1600" spc="-9" dirty="0">
                <a:solidFill>
                  <a:srgbClr val="FFFF00"/>
                </a:solidFill>
                <a:latin typeface="+mj-lt"/>
                <a:cs typeface="Calibri"/>
              </a:rPr>
              <a:t>low </a:t>
            </a:r>
            <a:r>
              <a:rPr sz="1600" spc="-14" dirty="0">
                <a:solidFill>
                  <a:srgbClr val="FFFF00"/>
                </a:solidFill>
                <a:latin typeface="+mj-lt"/>
                <a:cs typeface="Calibri"/>
              </a:rPr>
              <a:t>temperature </a:t>
            </a:r>
            <a:r>
              <a:rPr sz="1600" spc="-5" dirty="0">
                <a:solidFill>
                  <a:srgbClr val="FFFF00"/>
                </a:solidFill>
                <a:latin typeface="+mj-lt"/>
                <a:cs typeface="Calibri"/>
              </a:rPr>
              <a:t>(usually </a:t>
            </a:r>
            <a:r>
              <a:rPr sz="1600" spc="-9" dirty="0">
                <a:solidFill>
                  <a:srgbClr val="FFFF00"/>
                </a:solidFill>
                <a:latin typeface="+mj-lt"/>
                <a:cs typeface="Calibri"/>
              </a:rPr>
              <a:t>‐20C) and </a:t>
            </a:r>
            <a:r>
              <a:rPr sz="1600" spc="-5" dirty="0">
                <a:solidFill>
                  <a:srgbClr val="FFFF00"/>
                </a:solidFill>
                <a:latin typeface="+mj-lt"/>
                <a:cs typeface="Calibri"/>
              </a:rPr>
              <a:t>short </a:t>
            </a:r>
            <a:r>
              <a:rPr sz="1600" spc="-9" dirty="0">
                <a:solidFill>
                  <a:srgbClr val="FFFF00"/>
                </a:solidFill>
                <a:latin typeface="+mj-lt"/>
                <a:cs typeface="Calibri"/>
              </a:rPr>
              <a:t>incubation </a:t>
            </a:r>
            <a:r>
              <a:rPr sz="1600" spc="-14" dirty="0">
                <a:solidFill>
                  <a:srgbClr val="FFFF00"/>
                </a:solidFill>
                <a:latin typeface="+mj-lt"/>
                <a:cs typeface="Calibri"/>
              </a:rPr>
              <a:t>avoid </a:t>
            </a:r>
            <a:r>
              <a:rPr sz="1600" spc="-9" dirty="0">
                <a:solidFill>
                  <a:srgbClr val="FFFF00"/>
                </a:solidFill>
                <a:latin typeface="+mj-lt"/>
                <a:cs typeface="Calibri"/>
              </a:rPr>
              <a:t>denaturation </a:t>
            </a:r>
            <a:r>
              <a:rPr sz="1600" spc="-5" dirty="0">
                <a:solidFill>
                  <a:srgbClr val="FFFF00"/>
                </a:solidFill>
                <a:latin typeface="+mj-lt"/>
                <a:cs typeface="Calibri"/>
              </a:rPr>
              <a:t>of </a:t>
            </a:r>
            <a:r>
              <a:rPr sz="1600" spc="-9" dirty="0">
                <a:solidFill>
                  <a:srgbClr val="FFFF00"/>
                </a:solidFill>
                <a:latin typeface="+mj-lt"/>
                <a:cs typeface="Calibri"/>
              </a:rPr>
              <a:t>proteins  (preserves antigens </a:t>
            </a:r>
            <a:r>
              <a:rPr sz="1600" spc="-14" dirty="0">
                <a:solidFill>
                  <a:srgbClr val="FFFF00"/>
                </a:solidFill>
                <a:latin typeface="+mj-lt"/>
                <a:cs typeface="Calibri"/>
              </a:rPr>
              <a:t>for</a:t>
            </a:r>
            <a:r>
              <a:rPr sz="1600" spc="14" dirty="0">
                <a:solidFill>
                  <a:srgbClr val="FFFF00"/>
                </a:solidFill>
                <a:latin typeface="+mj-lt"/>
                <a:cs typeface="Calibri"/>
              </a:rPr>
              <a:t> </a:t>
            </a:r>
            <a:r>
              <a:rPr sz="1600" spc="-9" dirty="0">
                <a:solidFill>
                  <a:srgbClr val="FFFF00"/>
                </a:solidFill>
                <a:latin typeface="+mj-lt"/>
                <a:cs typeface="Calibri"/>
              </a:rPr>
              <a:t>staining)</a:t>
            </a:r>
            <a:endParaRPr sz="1600" dirty="0">
              <a:solidFill>
                <a:srgbClr val="FFFF00"/>
              </a:solidFill>
              <a:latin typeface="+mj-lt"/>
              <a:cs typeface="Calibri"/>
            </a:endParaRPr>
          </a:p>
          <a:p>
            <a:pPr marL="192323" indent="-181383">
              <a:lnSpc>
                <a:spcPts val="1641"/>
              </a:lnSpc>
              <a:buSzPct val="96875"/>
              <a:buFont typeface="Arial"/>
              <a:buChar char="•"/>
              <a:tabLst>
                <a:tab pos="192323" algn="l"/>
                <a:tab pos="192899" algn="l"/>
              </a:tabLst>
            </a:pPr>
            <a:r>
              <a:rPr sz="1600" i="1" spc="-181" dirty="0">
                <a:solidFill>
                  <a:srgbClr val="FFFF00"/>
                </a:solidFill>
                <a:latin typeface="+mj-lt"/>
                <a:cs typeface="Wingdings"/>
              </a:rPr>
              <a:t></a:t>
            </a:r>
            <a:r>
              <a:rPr sz="1600" i="1" spc="-181" dirty="0">
                <a:solidFill>
                  <a:srgbClr val="FFFF00"/>
                </a:solidFill>
                <a:latin typeface="+mj-lt"/>
                <a:cs typeface="Times New Roman"/>
              </a:rPr>
              <a:t> </a:t>
            </a:r>
            <a:r>
              <a:rPr sz="1600" i="1" spc="-9" dirty="0">
                <a:solidFill>
                  <a:srgbClr val="FFFF00"/>
                </a:solidFill>
                <a:latin typeface="+mj-lt"/>
                <a:cs typeface="Calibri"/>
              </a:rPr>
              <a:t>also </a:t>
            </a:r>
            <a:r>
              <a:rPr sz="1600" i="1" spc="-5" dirty="0">
                <a:solidFill>
                  <a:srgbClr val="FFFF00"/>
                </a:solidFill>
                <a:latin typeface="+mj-lt"/>
                <a:cs typeface="Calibri"/>
              </a:rPr>
              <a:t>solubilises </a:t>
            </a:r>
            <a:r>
              <a:rPr sz="1600" i="1" spc="-9" dirty="0">
                <a:solidFill>
                  <a:srgbClr val="FFFF00"/>
                </a:solidFill>
                <a:latin typeface="+mj-lt"/>
                <a:cs typeface="Calibri"/>
              </a:rPr>
              <a:t>membrane </a:t>
            </a:r>
            <a:r>
              <a:rPr sz="1600" i="1" spc="-5" dirty="0">
                <a:solidFill>
                  <a:srgbClr val="FFFF00"/>
                </a:solidFill>
                <a:latin typeface="+mj-lt"/>
                <a:cs typeface="Calibri"/>
              </a:rPr>
              <a:t>lipids (permeabilisation)</a:t>
            </a:r>
            <a:endParaRPr sz="1600" dirty="0">
              <a:solidFill>
                <a:srgbClr val="FFFF00"/>
              </a:solidFill>
              <a:latin typeface="+mj-lt"/>
              <a:cs typeface="Calibri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58136A2E-E67D-4765-ADF1-8C31586C4DE4}"/>
              </a:ext>
            </a:extLst>
          </p:cNvPr>
          <p:cNvSpPr txBox="1">
            <a:spLocks/>
          </p:cNvSpPr>
          <p:nvPr/>
        </p:nvSpPr>
        <p:spPr>
          <a:xfrm>
            <a:off x="-388883" y="2806675"/>
            <a:ext cx="12969766" cy="1121283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>
            <a:lvl1pPr>
              <a:defRPr sz="1768" b="1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3136481" marR="3129571" indent="-2303" algn="ctr">
              <a:lnSpc>
                <a:spcPct val="101800"/>
              </a:lnSpc>
              <a:spcBef>
                <a:spcPts val="82"/>
              </a:spcBef>
            </a:pPr>
            <a:r>
              <a:rPr lang="en-US" sz="3600" dirty="0">
                <a:solidFill>
                  <a:srgbClr val="FFFF00"/>
                </a:solidFill>
                <a:latin typeface="+mj-lt"/>
                <a:cs typeface="+mj-cs"/>
              </a:rPr>
              <a:t>Aldehyde‐based fixatives: formaldehyde, glutaraldehyde</a:t>
            </a:r>
          </a:p>
        </p:txBody>
      </p:sp>
      <p:sp>
        <p:nvSpPr>
          <p:cNvPr id="11" name="object 53">
            <a:extLst>
              <a:ext uri="{FF2B5EF4-FFF2-40B4-BE49-F238E27FC236}">
                <a16:creationId xmlns:a16="http://schemas.microsoft.com/office/drawing/2014/main" id="{838C1A1F-697A-472E-B962-AD5F12625A75}"/>
              </a:ext>
            </a:extLst>
          </p:cNvPr>
          <p:cNvSpPr txBox="1"/>
          <p:nvPr/>
        </p:nvSpPr>
        <p:spPr>
          <a:xfrm>
            <a:off x="302736" y="4732247"/>
            <a:ext cx="5446423" cy="880897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192323" marR="4607" indent="-181383">
              <a:lnSpc>
                <a:spcPct val="101899"/>
              </a:lnSpc>
              <a:spcBef>
                <a:spcPts val="82"/>
              </a:spcBef>
              <a:buFont typeface="Arial"/>
              <a:buChar char="•"/>
              <a:tabLst>
                <a:tab pos="192323" algn="l"/>
                <a:tab pos="192899" algn="l"/>
              </a:tabLst>
            </a:pPr>
            <a:r>
              <a:rPr sz="1400" spc="9" dirty="0">
                <a:solidFill>
                  <a:srgbClr val="FFFF00"/>
                </a:solidFill>
                <a:latin typeface="Calibri"/>
                <a:cs typeface="Calibri"/>
              </a:rPr>
              <a:t>The </a:t>
            </a:r>
            <a:r>
              <a:rPr sz="1400" spc="-5" dirty="0">
                <a:solidFill>
                  <a:srgbClr val="FFFF00"/>
                </a:solidFill>
                <a:latin typeface="Calibri"/>
                <a:cs typeface="Calibri"/>
              </a:rPr>
              <a:t>fixative </a:t>
            </a:r>
            <a:r>
              <a:rPr sz="1400" dirty="0">
                <a:solidFill>
                  <a:srgbClr val="FFFF00"/>
                </a:solidFill>
                <a:latin typeface="Calibri"/>
                <a:cs typeface="Calibri"/>
              </a:rPr>
              <a:t>action </a:t>
            </a:r>
            <a:r>
              <a:rPr sz="1400" spc="5" dirty="0">
                <a:solidFill>
                  <a:srgbClr val="FFFF00"/>
                </a:solidFill>
                <a:latin typeface="Calibri"/>
                <a:cs typeface="Calibri"/>
              </a:rPr>
              <a:t>of </a:t>
            </a:r>
            <a:r>
              <a:rPr sz="1400" dirty="0">
                <a:solidFill>
                  <a:srgbClr val="FFFF00"/>
                </a:solidFill>
                <a:latin typeface="Calibri"/>
                <a:cs typeface="Calibri"/>
              </a:rPr>
              <a:t>formaldehyde is </a:t>
            </a:r>
            <a:r>
              <a:rPr sz="1400" spc="9" dirty="0">
                <a:solidFill>
                  <a:srgbClr val="FFFF00"/>
                </a:solidFill>
                <a:latin typeface="Calibri"/>
                <a:cs typeface="Calibri"/>
              </a:rPr>
              <a:t>due </a:t>
            </a:r>
            <a:r>
              <a:rPr sz="1400" dirty="0">
                <a:solidFill>
                  <a:srgbClr val="FFFF00"/>
                </a:solidFill>
                <a:latin typeface="Calibri"/>
                <a:cs typeface="Calibri"/>
              </a:rPr>
              <a:t>to its reactions with  proteins</a:t>
            </a:r>
          </a:p>
          <a:p>
            <a:pPr marL="192323" marR="46641" indent="-181383">
              <a:lnSpc>
                <a:spcPct val="101499"/>
              </a:lnSpc>
              <a:buFont typeface="Arial"/>
              <a:buChar char="•"/>
              <a:tabLst>
                <a:tab pos="192323" algn="l"/>
                <a:tab pos="192899" algn="l"/>
              </a:tabLst>
            </a:pPr>
            <a:r>
              <a:rPr sz="1400" dirty="0">
                <a:solidFill>
                  <a:srgbClr val="FFFF00"/>
                </a:solidFill>
                <a:latin typeface="Calibri"/>
                <a:cs typeface="Calibri"/>
              </a:rPr>
              <a:t>Substances </a:t>
            </a:r>
            <a:r>
              <a:rPr sz="1400" spc="5" dirty="0">
                <a:solidFill>
                  <a:srgbClr val="FFFF00"/>
                </a:solidFill>
                <a:latin typeface="Calibri"/>
                <a:cs typeface="Calibri"/>
              </a:rPr>
              <a:t>such as </a:t>
            </a:r>
            <a:r>
              <a:rPr sz="1400" spc="-5" dirty="0">
                <a:solidFill>
                  <a:srgbClr val="FFFF00"/>
                </a:solidFill>
                <a:latin typeface="Calibri"/>
                <a:cs typeface="Calibri"/>
              </a:rPr>
              <a:t>carbohydrates, </a:t>
            </a:r>
            <a:r>
              <a:rPr sz="1400" dirty="0">
                <a:solidFill>
                  <a:srgbClr val="FFFF00"/>
                </a:solidFill>
                <a:latin typeface="Calibri"/>
                <a:cs typeface="Calibri"/>
              </a:rPr>
              <a:t>lipids </a:t>
            </a:r>
            <a:r>
              <a:rPr sz="1400" spc="9" dirty="0">
                <a:solidFill>
                  <a:srgbClr val="FFFF00"/>
                </a:solidFill>
                <a:latin typeface="Calibri"/>
                <a:cs typeface="Calibri"/>
              </a:rPr>
              <a:t>and </a:t>
            </a:r>
            <a:r>
              <a:rPr sz="1400" dirty="0">
                <a:solidFill>
                  <a:srgbClr val="FFFF00"/>
                </a:solidFill>
                <a:latin typeface="Calibri"/>
                <a:cs typeface="Calibri"/>
              </a:rPr>
              <a:t>nucleic acids are  trapped </a:t>
            </a:r>
            <a:r>
              <a:rPr sz="1400" spc="5" dirty="0">
                <a:solidFill>
                  <a:srgbClr val="FFFF00"/>
                </a:solidFill>
                <a:latin typeface="Calibri"/>
                <a:cs typeface="Calibri"/>
              </a:rPr>
              <a:t>in a matrix of </a:t>
            </a:r>
            <a:r>
              <a:rPr sz="1400" dirty="0">
                <a:solidFill>
                  <a:srgbClr val="FFFF00"/>
                </a:solidFill>
                <a:latin typeface="Calibri"/>
                <a:cs typeface="Calibri"/>
              </a:rPr>
              <a:t>insolubilized </a:t>
            </a:r>
            <a:r>
              <a:rPr sz="1400" spc="5" dirty="0">
                <a:solidFill>
                  <a:srgbClr val="FFFF00"/>
                </a:solidFill>
                <a:latin typeface="Calibri"/>
                <a:cs typeface="Calibri"/>
              </a:rPr>
              <a:t>and </a:t>
            </a:r>
            <a:r>
              <a:rPr sz="1400" spc="-5" dirty="0">
                <a:solidFill>
                  <a:srgbClr val="FFFF00"/>
                </a:solidFill>
                <a:latin typeface="Calibri"/>
                <a:cs typeface="Calibri"/>
              </a:rPr>
              <a:t>cross‐linked</a:t>
            </a:r>
            <a:r>
              <a:rPr sz="1400" spc="4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00"/>
                </a:solidFill>
                <a:latin typeface="Calibri"/>
                <a:cs typeface="Calibri"/>
              </a:rPr>
              <a:t>protein</a:t>
            </a:r>
          </a:p>
          <a:p>
            <a:pPr marL="192323">
              <a:lnSpc>
                <a:spcPct val="100000"/>
              </a:lnSpc>
              <a:spcBef>
                <a:spcPts val="27"/>
              </a:spcBef>
            </a:pPr>
            <a:r>
              <a:rPr sz="1400" spc="5" dirty="0">
                <a:solidFill>
                  <a:srgbClr val="FFFF00"/>
                </a:solidFill>
                <a:latin typeface="Calibri"/>
                <a:cs typeface="Calibri"/>
              </a:rPr>
              <a:t>molecules but </a:t>
            </a:r>
            <a:r>
              <a:rPr sz="1400" dirty="0">
                <a:solidFill>
                  <a:srgbClr val="FFFF00"/>
                </a:solidFill>
                <a:latin typeface="Calibri"/>
                <a:cs typeface="Calibri"/>
              </a:rPr>
              <a:t>are </a:t>
            </a:r>
            <a:r>
              <a:rPr sz="1400" spc="5" dirty="0">
                <a:solidFill>
                  <a:srgbClr val="FFFF00"/>
                </a:solidFill>
                <a:latin typeface="Calibri"/>
                <a:cs typeface="Calibri"/>
              </a:rPr>
              <a:t>not </a:t>
            </a:r>
            <a:r>
              <a:rPr sz="1400" dirty="0">
                <a:solidFill>
                  <a:srgbClr val="FFFF00"/>
                </a:solidFill>
                <a:latin typeface="Calibri"/>
                <a:cs typeface="Calibri"/>
              </a:rPr>
              <a:t>chemically </a:t>
            </a:r>
            <a:r>
              <a:rPr sz="1400" spc="5" dirty="0">
                <a:solidFill>
                  <a:srgbClr val="FFFF00"/>
                </a:solidFill>
                <a:latin typeface="Calibri"/>
                <a:cs typeface="Calibri"/>
              </a:rPr>
              <a:t>changed by</a:t>
            </a:r>
            <a:r>
              <a:rPr sz="1400" spc="4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00"/>
                </a:solidFill>
                <a:latin typeface="Calibri"/>
                <a:cs typeface="Calibri"/>
              </a:rPr>
              <a:t>formaldehyde</a:t>
            </a:r>
          </a:p>
        </p:txBody>
      </p:sp>
      <p:sp>
        <p:nvSpPr>
          <p:cNvPr id="13" name="object 26">
            <a:extLst>
              <a:ext uri="{FF2B5EF4-FFF2-40B4-BE49-F238E27FC236}">
                <a16:creationId xmlns:a16="http://schemas.microsoft.com/office/drawing/2014/main" id="{54B9B16B-3B13-4BA4-91F8-CEE12B3AB208}"/>
              </a:ext>
            </a:extLst>
          </p:cNvPr>
          <p:cNvSpPr txBox="1"/>
          <p:nvPr/>
        </p:nvSpPr>
        <p:spPr>
          <a:xfrm>
            <a:off x="6096000" y="4249045"/>
            <a:ext cx="6096000" cy="1943491"/>
          </a:xfrm>
          <a:prstGeom prst="rect">
            <a:avLst/>
          </a:prstGeom>
        </p:spPr>
        <p:txBody>
          <a:bodyPr vert="horz" wrap="square" lIns="0" tIns="69098" rIns="0" bIns="0" rtlCol="0">
            <a:spAutoFit/>
          </a:bodyPr>
          <a:lstStyle/>
          <a:p>
            <a:pPr marL="11516">
              <a:lnSpc>
                <a:spcPct val="100000"/>
              </a:lnSpc>
              <a:spcBef>
                <a:spcPts val="544"/>
              </a:spcBef>
            </a:pPr>
            <a:r>
              <a:rPr sz="1179" b="1" dirty="0">
                <a:solidFill>
                  <a:srgbClr val="FFFF00"/>
                </a:solidFill>
                <a:latin typeface="Calibri"/>
                <a:cs typeface="Calibri"/>
              </a:rPr>
              <a:t>Possible </a:t>
            </a:r>
            <a:r>
              <a:rPr sz="1179" b="1" spc="5" dirty="0">
                <a:solidFill>
                  <a:srgbClr val="FFFF00"/>
                </a:solidFill>
                <a:latin typeface="Calibri"/>
                <a:cs typeface="Calibri"/>
              </a:rPr>
              <a:t>side </a:t>
            </a:r>
            <a:r>
              <a:rPr sz="1179" b="1" dirty="0">
                <a:solidFill>
                  <a:srgbClr val="FFFF00"/>
                </a:solidFill>
                <a:latin typeface="Calibri"/>
                <a:cs typeface="Calibri"/>
              </a:rPr>
              <a:t>effects </a:t>
            </a:r>
            <a:r>
              <a:rPr sz="1179" b="1" spc="5" dirty="0">
                <a:solidFill>
                  <a:srgbClr val="FFFF00"/>
                </a:solidFill>
                <a:latin typeface="Calibri"/>
                <a:cs typeface="Calibri"/>
              </a:rPr>
              <a:t>and</a:t>
            </a:r>
            <a:r>
              <a:rPr sz="1179" b="1" spc="23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179" b="1" dirty="0">
                <a:solidFill>
                  <a:srgbClr val="FFFF00"/>
                </a:solidFill>
                <a:latin typeface="Calibri"/>
                <a:cs typeface="Calibri"/>
              </a:rPr>
              <a:t>considerations</a:t>
            </a:r>
            <a:endParaRPr sz="1179" dirty="0">
              <a:solidFill>
                <a:srgbClr val="FFFF00"/>
              </a:solidFill>
              <a:latin typeface="Calibri"/>
              <a:cs typeface="Calibri"/>
            </a:endParaRPr>
          </a:p>
          <a:p>
            <a:pPr marL="278120" indent="-181958">
              <a:lnSpc>
                <a:spcPct val="100000"/>
              </a:lnSpc>
              <a:spcBef>
                <a:spcPts val="453"/>
              </a:spcBef>
              <a:buFont typeface="Arial"/>
              <a:buChar char="•"/>
              <a:tabLst>
                <a:tab pos="278120" algn="l"/>
                <a:tab pos="278696" algn="l"/>
              </a:tabLst>
            </a:pPr>
            <a:r>
              <a:rPr sz="1179" spc="5" dirty="0">
                <a:solidFill>
                  <a:srgbClr val="FFFF00"/>
                </a:solidFill>
                <a:latin typeface="Calibri"/>
                <a:cs typeface="Calibri"/>
              </a:rPr>
              <a:t>destruction or </a:t>
            </a:r>
            <a:r>
              <a:rPr sz="1179" dirty="0">
                <a:solidFill>
                  <a:srgbClr val="FFFF00"/>
                </a:solidFill>
                <a:latin typeface="Calibri"/>
                <a:cs typeface="Calibri"/>
              </a:rPr>
              <a:t>shielding </a:t>
            </a:r>
            <a:r>
              <a:rPr sz="1179" spc="5" dirty="0">
                <a:solidFill>
                  <a:srgbClr val="FFFF00"/>
                </a:solidFill>
                <a:latin typeface="Calibri"/>
                <a:cs typeface="Calibri"/>
              </a:rPr>
              <a:t>of </a:t>
            </a:r>
            <a:r>
              <a:rPr sz="1179" dirty="0">
                <a:solidFill>
                  <a:srgbClr val="FFFF00"/>
                </a:solidFill>
                <a:latin typeface="Calibri"/>
                <a:cs typeface="Calibri"/>
              </a:rPr>
              <a:t>epitopes </a:t>
            </a:r>
            <a:r>
              <a:rPr sz="1179" spc="-9" dirty="0">
                <a:solidFill>
                  <a:srgbClr val="FFFF00"/>
                </a:solidFill>
                <a:latin typeface="Calibri"/>
                <a:cs typeface="Calibri"/>
              </a:rPr>
              <a:t>for </a:t>
            </a:r>
            <a:r>
              <a:rPr sz="1179" spc="5" dirty="0">
                <a:solidFill>
                  <a:srgbClr val="FFFF00"/>
                </a:solidFill>
                <a:latin typeface="Calibri"/>
                <a:cs typeface="Calibri"/>
              </a:rPr>
              <a:t>antibody</a:t>
            </a:r>
            <a:r>
              <a:rPr sz="1179" spc="68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179" spc="-5" dirty="0">
                <a:solidFill>
                  <a:srgbClr val="FFFF00"/>
                </a:solidFill>
                <a:latin typeface="Calibri"/>
                <a:cs typeface="Calibri"/>
              </a:rPr>
              <a:t>staining</a:t>
            </a:r>
            <a:endParaRPr sz="1179" dirty="0">
              <a:solidFill>
                <a:srgbClr val="FFFF00"/>
              </a:solidFill>
              <a:latin typeface="Calibri"/>
              <a:cs typeface="Calibri"/>
            </a:endParaRPr>
          </a:p>
          <a:p>
            <a:pPr marL="278120" marR="230327" indent="-181383">
              <a:lnSpc>
                <a:spcPct val="132300"/>
              </a:lnSpc>
              <a:buFont typeface="Arial"/>
              <a:buChar char="•"/>
              <a:tabLst>
                <a:tab pos="278120" algn="l"/>
                <a:tab pos="278696" algn="l"/>
              </a:tabLst>
            </a:pPr>
            <a:r>
              <a:rPr sz="1179" spc="5" dirty="0">
                <a:solidFill>
                  <a:srgbClr val="FFFF00"/>
                </a:solidFill>
                <a:latin typeface="Calibri"/>
                <a:cs typeface="Calibri"/>
              </a:rPr>
              <a:t>most </a:t>
            </a:r>
            <a:r>
              <a:rPr sz="1179" dirty="0">
                <a:solidFill>
                  <a:srgbClr val="FFFF00"/>
                </a:solidFill>
                <a:latin typeface="Calibri"/>
                <a:cs typeface="Calibri"/>
              </a:rPr>
              <a:t>proteins are </a:t>
            </a:r>
            <a:r>
              <a:rPr sz="1179" spc="-5" dirty="0">
                <a:solidFill>
                  <a:srgbClr val="FFFF00"/>
                </a:solidFill>
                <a:latin typeface="Calibri"/>
                <a:cs typeface="Calibri"/>
              </a:rPr>
              <a:t>fixed </a:t>
            </a:r>
            <a:r>
              <a:rPr sz="1179" dirty="0">
                <a:solidFill>
                  <a:srgbClr val="FFFF00"/>
                </a:solidFill>
                <a:latin typeface="Calibri"/>
                <a:cs typeface="Calibri"/>
              </a:rPr>
              <a:t>within seconds, </a:t>
            </a:r>
            <a:r>
              <a:rPr sz="1179" spc="5" dirty="0">
                <a:solidFill>
                  <a:srgbClr val="FFFF00"/>
                </a:solidFill>
                <a:latin typeface="Calibri"/>
                <a:cs typeface="Calibri"/>
              </a:rPr>
              <a:t>but </a:t>
            </a:r>
            <a:r>
              <a:rPr sz="1179" spc="9" dirty="0">
                <a:solidFill>
                  <a:srgbClr val="FFFF00"/>
                </a:solidFill>
                <a:latin typeface="Calibri"/>
                <a:cs typeface="Calibri"/>
              </a:rPr>
              <a:t>some </a:t>
            </a:r>
            <a:r>
              <a:rPr sz="1179" spc="5" dirty="0">
                <a:solidFill>
                  <a:srgbClr val="FFFF00"/>
                </a:solidFill>
                <a:latin typeface="Calibri"/>
                <a:cs typeface="Calibri"/>
              </a:rPr>
              <a:t>very  dense or loose </a:t>
            </a:r>
            <a:r>
              <a:rPr sz="1179" dirty="0">
                <a:solidFill>
                  <a:srgbClr val="FFFF00"/>
                </a:solidFill>
                <a:latin typeface="Calibri"/>
                <a:cs typeface="Calibri"/>
              </a:rPr>
              <a:t>complexes can </a:t>
            </a:r>
            <a:r>
              <a:rPr sz="1179" spc="-9" dirty="0">
                <a:solidFill>
                  <a:srgbClr val="FFFF00"/>
                </a:solidFill>
                <a:latin typeface="Calibri"/>
                <a:cs typeface="Calibri"/>
              </a:rPr>
              <a:t>take</a:t>
            </a:r>
            <a:r>
              <a:rPr sz="1179" spc="77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179" dirty="0">
                <a:solidFill>
                  <a:srgbClr val="FFFF00"/>
                </a:solidFill>
                <a:latin typeface="Calibri"/>
                <a:cs typeface="Calibri"/>
              </a:rPr>
              <a:t>hours</a:t>
            </a:r>
          </a:p>
          <a:p>
            <a:pPr marL="278120" marR="225721" indent="-181383">
              <a:lnSpc>
                <a:spcPts val="1868"/>
              </a:lnSpc>
              <a:spcBef>
                <a:spcPts val="136"/>
              </a:spcBef>
              <a:buFont typeface="Arial"/>
              <a:buChar char="•"/>
              <a:tabLst>
                <a:tab pos="278120" algn="l"/>
                <a:tab pos="278696" algn="l"/>
              </a:tabLst>
            </a:pPr>
            <a:r>
              <a:rPr sz="1179" spc="5" dirty="0">
                <a:solidFill>
                  <a:srgbClr val="FFFF00"/>
                </a:solidFill>
                <a:latin typeface="Calibri"/>
                <a:cs typeface="Calibri"/>
              </a:rPr>
              <a:t>changed </a:t>
            </a:r>
            <a:r>
              <a:rPr sz="1179" dirty="0">
                <a:solidFill>
                  <a:srgbClr val="FFFF00"/>
                </a:solidFill>
                <a:latin typeface="Calibri"/>
                <a:cs typeface="Calibri"/>
              </a:rPr>
              <a:t>protein conformation (loss </a:t>
            </a:r>
            <a:r>
              <a:rPr sz="1179" spc="5" dirty="0">
                <a:solidFill>
                  <a:srgbClr val="FFFF00"/>
                </a:solidFill>
                <a:latin typeface="Calibri"/>
                <a:cs typeface="Calibri"/>
              </a:rPr>
              <a:t>of fluorescence </a:t>
            </a:r>
            <a:r>
              <a:rPr sz="1179" dirty="0">
                <a:solidFill>
                  <a:srgbClr val="FFFF00"/>
                </a:solidFill>
                <a:latin typeface="Calibri"/>
                <a:cs typeface="Calibri"/>
              </a:rPr>
              <a:t>of  fluorescent</a:t>
            </a:r>
            <a:r>
              <a:rPr sz="1179" spc="9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179" dirty="0">
                <a:solidFill>
                  <a:srgbClr val="FFFF00"/>
                </a:solidFill>
                <a:latin typeface="Calibri"/>
                <a:cs typeface="Calibri"/>
              </a:rPr>
              <a:t>proteins)</a:t>
            </a:r>
          </a:p>
          <a:p>
            <a:pPr marL="278120" indent="-181958">
              <a:lnSpc>
                <a:spcPct val="100000"/>
              </a:lnSpc>
              <a:spcBef>
                <a:spcPts val="322"/>
              </a:spcBef>
              <a:buFont typeface="Arial"/>
              <a:buChar char="•"/>
              <a:tabLst>
                <a:tab pos="278120" algn="l"/>
                <a:tab pos="278696" algn="l"/>
              </a:tabLst>
            </a:pPr>
            <a:r>
              <a:rPr sz="1179" dirty="0">
                <a:solidFill>
                  <a:srgbClr val="FFFF00"/>
                </a:solidFill>
                <a:latin typeface="Calibri"/>
                <a:cs typeface="Calibri"/>
              </a:rPr>
              <a:t>left‐over aldehyde groups react </a:t>
            </a:r>
            <a:r>
              <a:rPr sz="1179" spc="5" dirty="0">
                <a:solidFill>
                  <a:srgbClr val="FFFF00"/>
                </a:solidFill>
                <a:latin typeface="Calibri"/>
                <a:cs typeface="Calibri"/>
              </a:rPr>
              <a:t>with </a:t>
            </a:r>
            <a:r>
              <a:rPr sz="1179" spc="-5" dirty="0">
                <a:solidFill>
                  <a:srgbClr val="FFFF00"/>
                </a:solidFill>
                <a:latin typeface="Calibri"/>
                <a:cs typeface="Calibri"/>
              </a:rPr>
              <a:t>any </a:t>
            </a:r>
            <a:r>
              <a:rPr sz="1179" spc="5" dirty="0">
                <a:solidFill>
                  <a:srgbClr val="FFFF00"/>
                </a:solidFill>
                <a:latin typeface="Calibri"/>
                <a:cs typeface="Calibri"/>
              </a:rPr>
              <a:t>amine </a:t>
            </a:r>
            <a:r>
              <a:rPr sz="1179" dirty="0">
                <a:solidFill>
                  <a:srgbClr val="FFFF00"/>
                </a:solidFill>
                <a:latin typeface="Calibri"/>
                <a:cs typeface="Calibri"/>
              </a:rPr>
              <a:t>group</a:t>
            </a:r>
            <a:r>
              <a:rPr lang="en-US" sz="1179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179" spc="-86" dirty="0">
                <a:solidFill>
                  <a:srgbClr val="FFFF00"/>
                </a:solidFill>
                <a:latin typeface="Wingdings"/>
                <a:cs typeface="Wingdings"/>
              </a:rPr>
              <a:t></a:t>
            </a:r>
            <a:r>
              <a:rPr sz="1179" spc="-86" dirty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sz="1179" spc="5" dirty="0">
                <a:solidFill>
                  <a:srgbClr val="FFFF00"/>
                </a:solidFill>
                <a:latin typeface="Calibri"/>
                <a:cs typeface="Calibri"/>
              </a:rPr>
              <a:t>high background  </a:t>
            </a:r>
            <a:r>
              <a:rPr sz="1179" dirty="0">
                <a:solidFill>
                  <a:srgbClr val="FFFF00"/>
                </a:solidFill>
                <a:latin typeface="Calibri"/>
                <a:cs typeface="Calibri"/>
              </a:rPr>
              <a:t>staining</a:t>
            </a:r>
          </a:p>
          <a:p>
            <a:pPr marL="278120" indent="-181958">
              <a:lnSpc>
                <a:spcPct val="100000"/>
              </a:lnSpc>
              <a:spcBef>
                <a:spcPts val="453"/>
              </a:spcBef>
              <a:buFont typeface="Arial"/>
              <a:buChar char="•"/>
              <a:tabLst>
                <a:tab pos="278120" algn="l"/>
                <a:tab pos="278696" algn="l"/>
              </a:tabLst>
            </a:pPr>
            <a:r>
              <a:rPr sz="1179" dirty="0">
                <a:solidFill>
                  <a:srgbClr val="FFFF00"/>
                </a:solidFill>
                <a:latin typeface="Calibri"/>
                <a:cs typeface="Calibri"/>
              </a:rPr>
              <a:t>fluorescent </a:t>
            </a:r>
            <a:r>
              <a:rPr sz="1179" spc="5" dirty="0">
                <a:solidFill>
                  <a:srgbClr val="FFFF00"/>
                </a:solidFill>
                <a:latin typeface="Calibri"/>
                <a:cs typeface="Calibri"/>
              </a:rPr>
              <a:t>side products </a:t>
            </a:r>
            <a:r>
              <a:rPr sz="1179" dirty="0">
                <a:solidFill>
                  <a:srgbClr val="FFFF00"/>
                </a:solidFill>
                <a:latin typeface="Calibri"/>
                <a:cs typeface="Calibri"/>
              </a:rPr>
              <a:t>(aldehyde</a:t>
            </a:r>
            <a:r>
              <a:rPr sz="1179" spc="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179" dirty="0">
                <a:solidFill>
                  <a:srgbClr val="FFFF00"/>
                </a:solidFill>
                <a:latin typeface="Calibri"/>
                <a:cs typeface="Calibri"/>
              </a:rPr>
              <a:t>reactions)</a:t>
            </a:r>
          </a:p>
          <a:p>
            <a:pPr marL="278120" indent="-181958">
              <a:lnSpc>
                <a:spcPct val="100000"/>
              </a:lnSpc>
              <a:spcBef>
                <a:spcPts val="453"/>
              </a:spcBef>
              <a:buFont typeface="Arial"/>
              <a:buChar char="•"/>
              <a:tabLst>
                <a:tab pos="278120" algn="l"/>
                <a:tab pos="278696" algn="l"/>
              </a:tabLst>
            </a:pPr>
            <a:r>
              <a:rPr sz="1179" dirty="0">
                <a:solidFill>
                  <a:srgbClr val="FFFF00"/>
                </a:solidFill>
                <a:latin typeface="Calibri"/>
                <a:cs typeface="Calibri"/>
              </a:rPr>
              <a:t>lipids are </a:t>
            </a:r>
            <a:r>
              <a:rPr sz="1179" spc="5" dirty="0">
                <a:solidFill>
                  <a:srgbClr val="FFFF00"/>
                </a:solidFill>
                <a:latin typeface="Calibri"/>
                <a:cs typeface="Calibri"/>
              </a:rPr>
              <a:t>not </a:t>
            </a:r>
            <a:r>
              <a:rPr sz="1179" spc="-5" dirty="0">
                <a:solidFill>
                  <a:srgbClr val="FFFF00"/>
                </a:solidFill>
                <a:latin typeface="Calibri"/>
                <a:cs typeface="Calibri"/>
              </a:rPr>
              <a:t>crosslinked</a:t>
            </a:r>
            <a:endParaRPr sz="1179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sp>
        <p:nvSpPr>
          <p:cNvPr id="14" name="object 26">
            <a:extLst>
              <a:ext uri="{FF2B5EF4-FFF2-40B4-BE49-F238E27FC236}">
                <a16:creationId xmlns:a16="http://schemas.microsoft.com/office/drawing/2014/main" id="{94EE188D-6FAA-4400-9F66-117D6E1C428F}"/>
              </a:ext>
            </a:extLst>
          </p:cNvPr>
          <p:cNvSpPr txBox="1"/>
          <p:nvPr/>
        </p:nvSpPr>
        <p:spPr>
          <a:xfrm>
            <a:off x="6096000" y="1437527"/>
            <a:ext cx="6096000" cy="742393"/>
          </a:xfrm>
          <a:prstGeom prst="rect">
            <a:avLst/>
          </a:prstGeom>
        </p:spPr>
        <p:txBody>
          <a:bodyPr vert="horz" wrap="square" lIns="0" tIns="69098" rIns="0" bIns="0" rtlCol="0">
            <a:spAutoFit/>
          </a:bodyPr>
          <a:lstStyle/>
          <a:p>
            <a:pPr marL="11516">
              <a:lnSpc>
                <a:spcPct val="100000"/>
              </a:lnSpc>
              <a:spcBef>
                <a:spcPts val="544"/>
              </a:spcBef>
            </a:pPr>
            <a:r>
              <a:rPr sz="1179" b="1" dirty="0">
                <a:solidFill>
                  <a:srgbClr val="FFFF00"/>
                </a:solidFill>
                <a:latin typeface="Calibri"/>
                <a:cs typeface="Calibri"/>
              </a:rPr>
              <a:t>Possible </a:t>
            </a:r>
            <a:r>
              <a:rPr sz="1179" b="1" spc="5" dirty="0">
                <a:solidFill>
                  <a:srgbClr val="FFFF00"/>
                </a:solidFill>
                <a:latin typeface="Calibri"/>
                <a:cs typeface="Calibri"/>
              </a:rPr>
              <a:t>side </a:t>
            </a:r>
            <a:r>
              <a:rPr sz="1179" b="1" dirty="0">
                <a:solidFill>
                  <a:srgbClr val="FFFF00"/>
                </a:solidFill>
                <a:latin typeface="Calibri"/>
                <a:cs typeface="Calibri"/>
              </a:rPr>
              <a:t>effects </a:t>
            </a:r>
            <a:r>
              <a:rPr sz="1179" b="1" spc="5" dirty="0">
                <a:solidFill>
                  <a:srgbClr val="FFFF00"/>
                </a:solidFill>
                <a:latin typeface="Calibri"/>
                <a:cs typeface="Calibri"/>
              </a:rPr>
              <a:t>and</a:t>
            </a:r>
            <a:r>
              <a:rPr sz="1179" b="1" spc="23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179" b="1" dirty="0">
                <a:solidFill>
                  <a:srgbClr val="FFFF00"/>
                </a:solidFill>
                <a:latin typeface="Calibri"/>
                <a:cs typeface="Calibri"/>
              </a:rPr>
              <a:t>considerations</a:t>
            </a:r>
            <a:endParaRPr sz="1179" dirty="0">
              <a:solidFill>
                <a:srgbClr val="FFFF00"/>
              </a:solidFill>
              <a:latin typeface="Calibri"/>
              <a:cs typeface="Calibri"/>
            </a:endParaRPr>
          </a:p>
          <a:p>
            <a:pPr marL="278120" indent="-181958">
              <a:lnSpc>
                <a:spcPct val="100000"/>
              </a:lnSpc>
              <a:spcBef>
                <a:spcPts val="453"/>
              </a:spcBef>
              <a:buFont typeface="Arial"/>
              <a:buChar char="•"/>
              <a:tabLst>
                <a:tab pos="278120" algn="l"/>
                <a:tab pos="278696" algn="l"/>
              </a:tabLst>
            </a:pPr>
            <a:r>
              <a:rPr lang="en-US" sz="1179" spc="5" dirty="0">
                <a:solidFill>
                  <a:srgbClr val="FFFF00"/>
                </a:solidFill>
                <a:latin typeface="Calibri"/>
                <a:cs typeface="Calibri"/>
              </a:rPr>
              <a:t>Cell structures poorly preserved,</a:t>
            </a:r>
          </a:p>
          <a:p>
            <a:pPr marL="278120" indent="-181958">
              <a:lnSpc>
                <a:spcPct val="100000"/>
              </a:lnSpc>
              <a:spcBef>
                <a:spcPts val="453"/>
              </a:spcBef>
              <a:buFont typeface="Arial"/>
              <a:buChar char="•"/>
              <a:tabLst>
                <a:tab pos="278120" algn="l"/>
                <a:tab pos="278696" algn="l"/>
              </a:tabLst>
            </a:pPr>
            <a:r>
              <a:rPr lang="en-US" sz="1179" spc="5" dirty="0">
                <a:solidFill>
                  <a:srgbClr val="FFFF00"/>
                </a:solidFill>
                <a:latin typeface="Calibri"/>
                <a:cs typeface="Calibri"/>
              </a:rPr>
              <a:t>Protein precipitation might mask epitopes</a:t>
            </a:r>
            <a:endParaRPr sz="1179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5663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9085" y="81766"/>
            <a:ext cx="11473830" cy="769403"/>
          </a:xfrm>
          <a:prstGeom prst="rect">
            <a:avLst/>
          </a:prstGeom>
        </p:spPr>
        <p:txBody>
          <a:bodyPr vert="horz" wrap="square" lIns="0" tIns="152362" rIns="0" bIns="0" rtlCol="0">
            <a:spAutoFit/>
          </a:bodyPr>
          <a:lstStyle/>
          <a:p>
            <a:pPr marL="1152" algn="ctr">
              <a:lnSpc>
                <a:spcPct val="100000"/>
              </a:lnSpc>
              <a:spcBef>
                <a:spcPts val="122"/>
              </a:spcBef>
            </a:pPr>
            <a:r>
              <a:rPr lang="en-US" sz="4000" spc="9" dirty="0" err="1">
                <a:latin typeface="+mj-lt"/>
              </a:rPr>
              <a:t>Permeabilizzazione</a:t>
            </a:r>
            <a:endParaRPr sz="4000" spc="9" dirty="0">
              <a:latin typeface="+mj-l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01478" y="901040"/>
            <a:ext cx="4401558" cy="620732"/>
          </a:xfrm>
          <a:custGeom>
            <a:avLst/>
            <a:gdLst/>
            <a:ahLst/>
            <a:cxnLst/>
            <a:rect l="l" t="t" r="r" b="b"/>
            <a:pathLst>
              <a:path w="4853940" h="684530">
                <a:moveTo>
                  <a:pt x="4853940" y="684275"/>
                </a:moveTo>
                <a:lnTo>
                  <a:pt x="4853940" y="3047"/>
                </a:lnTo>
                <a:lnTo>
                  <a:pt x="4850892" y="0"/>
                </a:lnTo>
                <a:lnTo>
                  <a:pt x="3047" y="0"/>
                </a:lnTo>
                <a:lnTo>
                  <a:pt x="0" y="3048"/>
                </a:lnTo>
                <a:lnTo>
                  <a:pt x="0" y="684275"/>
                </a:lnTo>
                <a:lnTo>
                  <a:pt x="6858" y="684275"/>
                </a:lnTo>
                <a:lnTo>
                  <a:pt x="6858" y="14478"/>
                </a:lnTo>
                <a:lnTo>
                  <a:pt x="13715" y="7620"/>
                </a:lnTo>
                <a:lnTo>
                  <a:pt x="13715" y="14478"/>
                </a:lnTo>
                <a:lnTo>
                  <a:pt x="4839462" y="14477"/>
                </a:lnTo>
                <a:lnTo>
                  <a:pt x="4839462" y="7619"/>
                </a:lnTo>
                <a:lnTo>
                  <a:pt x="4847082" y="14477"/>
                </a:lnTo>
                <a:lnTo>
                  <a:pt x="4847082" y="684275"/>
                </a:lnTo>
                <a:lnTo>
                  <a:pt x="4853940" y="684275"/>
                </a:lnTo>
                <a:close/>
              </a:path>
              <a:path w="4853940" h="684530">
                <a:moveTo>
                  <a:pt x="13715" y="14478"/>
                </a:moveTo>
                <a:lnTo>
                  <a:pt x="13715" y="7620"/>
                </a:lnTo>
                <a:lnTo>
                  <a:pt x="6858" y="14478"/>
                </a:lnTo>
                <a:lnTo>
                  <a:pt x="13715" y="14478"/>
                </a:lnTo>
                <a:close/>
              </a:path>
              <a:path w="4853940" h="684530">
                <a:moveTo>
                  <a:pt x="13715" y="684275"/>
                </a:moveTo>
                <a:lnTo>
                  <a:pt x="13715" y="14478"/>
                </a:lnTo>
                <a:lnTo>
                  <a:pt x="6858" y="14478"/>
                </a:lnTo>
                <a:lnTo>
                  <a:pt x="6858" y="684275"/>
                </a:lnTo>
                <a:lnTo>
                  <a:pt x="13715" y="684275"/>
                </a:lnTo>
                <a:close/>
              </a:path>
              <a:path w="4853940" h="684530">
                <a:moveTo>
                  <a:pt x="4847082" y="14477"/>
                </a:moveTo>
                <a:lnTo>
                  <a:pt x="4839462" y="7619"/>
                </a:lnTo>
                <a:lnTo>
                  <a:pt x="4839462" y="14477"/>
                </a:lnTo>
                <a:lnTo>
                  <a:pt x="4847082" y="14477"/>
                </a:lnTo>
                <a:close/>
              </a:path>
              <a:path w="4853940" h="684530">
                <a:moveTo>
                  <a:pt x="4847082" y="684275"/>
                </a:moveTo>
                <a:lnTo>
                  <a:pt x="4847082" y="14477"/>
                </a:lnTo>
                <a:lnTo>
                  <a:pt x="4839462" y="14477"/>
                </a:lnTo>
                <a:lnTo>
                  <a:pt x="4839462" y="684275"/>
                </a:lnTo>
                <a:lnTo>
                  <a:pt x="4847082" y="6842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" name="object 4"/>
          <p:cNvSpPr txBox="1"/>
          <p:nvPr/>
        </p:nvSpPr>
        <p:spPr>
          <a:xfrm>
            <a:off x="1787385" y="1322080"/>
            <a:ext cx="2343582" cy="226807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192323" indent="-181383">
              <a:lnSpc>
                <a:spcPct val="100000"/>
              </a:lnSpc>
              <a:spcBef>
                <a:spcPts val="82"/>
              </a:spcBef>
              <a:buFont typeface="Arial"/>
              <a:buChar char="•"/>
              <a:tabLst>
                <a:tab pos="192323" algn="l"/>
                <a:tab pos="192899" algn="l"/>
              </a:tabLst>
            </a:pPr>
            <a:r>
              <a:rPr sz="1406" spc="-5" dirty="0">
                <a:latin typeface="Calibri"/>
                <a:cs typeface="Calibri"/>
              </a:rPr>
              <a:t>Saponins (saponin,</a:t>
            </a:r>
            <a:r>
              <a:rPr sz="1406" spc="-27" dirty="0">
                <a:latin typeface="Calibri"/>
                <a:cs typeface="Calibri"/>
              </a:rPr>
              <a:t> </a:t>
            </a:r>
            <a:r>
              <a:rPr sz="1406" spc="-9" dirty="0">
                <a:latin typeface="Calibri"/>
                <a:cs typeface="Calibri"/>
              </a:rPr>
              <a:t>digitonin):</a:t>
            </a:r>
            <a:endParaRPr sz="1406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28042" y="760771"/>
            <a:ext cx="9136514" cy="10365"/>
          </a:xfrm>
          <a:custGeom>
            <a:avLst/>
            <a:gdLst/>
            <a:ahLst/>
            <a:cxnLst/>
            <a:rect l="l" t="t" r="r" b="b"/>
            <a:pathLst>
              <a:path w="10075545" h="11430">
                <a:moveTo>
                  <a:pt x="7620" y="11430"/>
                </a:moveTo>
                <a:lnTo>
                  <a:pt x="7620" y="4572"/>
                </a:lnTo>
                <a:lnTo>
                  <a:pt x="2540" y="0"/>
                </a:lnTo>
                <a:lnTo>
                  <a:pt x="0" y="0"/>
                </a:lnTo>
                <a:lnTo>
                  <a:pt x="0" y="11430"/>
                </a:lnTo>
                <a:lnTo>
                  <a:pt x="7620" y="11430"/>
                </a:lnTo>
                <a:close/>
              </a:path>
              <a:path w="10075545" h="11430">
                <a:moveTo>
                  <a:pt x="10073640" y="0"/>
                </a:moveTo>
                <a:lnTo>
                  <a:pt x="2540" y="0"/>
                </a:lnTo>
                <a:lnTo>
                  <a:pt x="7620" y="4572"/>
                </a:lnTo>
                <a:lnTo>
                  <a:pt x="7620" y="11430"/>
                </a:lnTo>
                <a:lnTo>
                  <a:pt x="10069068" y="11430"/>
                </a:lnTo>
                <a:lnTo>
                  <a:pt x="10069068" y="4572"/>
                </a:lnTo>
                <a:lnTo>
                  <a:pt x="10073640" y="0"/>
                </a:lnTo>
                <a:close/>
              </a:path>
              <a:path w="10075545" h="11430">
                <a:moveTo>
                  <a:pt x="10075164" y="11430"/>
                </a:moveTo>
                <a:lnTo>
                  <a:pt x="10075164" y="0"/>
                </a:lnTo>
                <a:lnTo>
                  <a:pt x="10073640" y="0"/>
                </a:lnTo>
                <a:lnTo>
                  <a:pt x="10069068" y="4572"/>
                </a:lnTo>
                <a:lnTo>
                  <a:pt x="10069068" y="11430"/>
                </a:lnTo>
                <a:lnTo>
                  <a:pt x="10075164" y="1143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6" name="object 6"/>
          <p:cNvSpPr/>
          <p:nvPr/>
        </p:nvSpPr>
        <p:spPr>
          <a:xfrm>
            <a:off x="9227659" y="836088"/>
            <a:ext cx="1042001" cy="6854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7" name="object 7"/>
          <p:cNvSpPr/>
          <p:nvPr/>
        </p:nvSpPr>
        <p:spPr>
          <a:xfrm>
            <a:off x="7277016" y="1094517"/>
            <a:ext cx="1451063" cy="4270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8" name="object 8"/>
          <p:cNvSpPr/>
          <p:nvPr/>
        </p:nvSpPr>
        <p:spPr>
          <a:xfrm>
            <a:off x="6096818" y="1520852"/>
            <a:ext cx="4567969" cy="761808"/>
          </a:xfrm>
          <a:custGeom>
            <a:avLst/>
            <a:gdLst/>
            <a:ahLst/>
            <a:cxnLst/>
            <a:rect l="l" t="t" r="r" b="b"/>
            <a:pathLst>
              <a:path w="5037455" h="840105">
                <a:moveTo>
                  <a:pt x="0" y="839724"/>
                </a:moveTo>
                <a:lnTo>
                  <a:pt x="5036934" y="839724"/>
                </a:lnTo>
                <a:lnTo>
                  <a:pt x="5036934" y="0"/>
                </a:lnTo>
                <a:lnTo>
                  <a:pt x="0" y="0"/>
                </a:lnTo>
                <a:lnTo>
                  <a:pt x="0" y="8397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9" name="object 9"/>
          <p:cNvSpPr/>
          <p:nvPr/>
        </p:nvSpPr>
        <p:spPr>
          <a:xfrm>
            <a:off x="1528042" y="1520852"/>
            <a:ext cx="179655" cy="761808"/>
          </a:xfrm>
          <a:custGeom>
            <a:avLst/>
            <a:gdLst/>
            <a:ahLst/>
            <a:cxnLst/>
            <a:rect l="l" t="t" r="r" b="b"/>
            <a:pathLst>
              <a:path w="198120" h="840105">
                <a:moveTo>
                  <a:pt x="0" y="839724"/>
                </a:moveTo>
                <a:lnTo>
                  <a:pt x="198120" y="839724"/>
                </a:lnTo>
                <a:lnTo>
                  <a:pt x="198120" y="0"/>
                </a:lnTo>
                <a:lnTo>
                  <a:pt x="0" y="0"/>
                </a:lnTo>
                <a:lnTo>
                  <a:pt x="0" y="8397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0" name="object 10"/>
          <p:cNvSpPr/>
          <p:nvPr/>
        </p:nvSpPr>
        <p:spPr>
          <a:xfrm>
            <a:off x="9009999" y="2040470"/>
            <a:ext cx="1475247" cy="241844"/>
          </a:xfrm>
          <a:custGeom>
            <a:avLst/>
            <a:gdLst/>
            <a:ahLst/>
            <a:cxnLst/>
            <a:rect l="l" t="t" r="r" b="b"/>
            <a:pathLst>
              <a:path w="1626870" h="266700">
                <a:moveTo>
                  <a:pt x="0" y="0"/>
                </a:moveTo>
                <a:lnTo>
                  <a:pt x="0" y="266700"/>
                </a:lnTo>
                <a:lnTo>
                  <a:pt x="1626870" y="266700"/>
                </a:lnTo>
                <a:lnTo>
                  <a:pt x="162687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1" name="object 11"/>
          <p:cNvSpPr/>
          <p:nvPr/>
        </p:nvSpPr>
        <p:spPr>
          <a:xfrm>
            <a:off x="1707698" y="1520852"/>
            <a:ext cx="4389465" cy="761808"/>
          </a:xfrm>
          <a:custGeom>
            <a:avLst/>
            <a:gdLst/>
            <a:ahLst/>
            <a:cxnLst/>
            <a:rect l="l" t="t" r="r" b="b"/>
            <a:pathLst>
              <a:path w="4840605" h="840105">
                <a:moveTo>
                  <a:pt x="0" y="0"/>
                </a:moveTo>
                <a:lnTo>
                  <a:pt x="0" y="839724"/>
                </a:lnTo>
                <a:lnTo>
                  <a:pt x="4840224" y="839724"/>
                </a:lnTo>
                <a:lnTo>
                  <a:pt x="4840224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2" name="object 12"/>
          <p:cNvSpPr/>
          <p:nvPr/>
        </p:nvSpPr>
        <p:spPr>
          <a:xfrm>
            <a:off x="1707697" y="1521543"/>
            <a:ext cx="0" cy="761231"/>
          </a:xfrm>
          <a:custGeom>
            <a:avLst/>
            <a:gdLst/>
            <a:ahLst/>
            <a:cxnLst/>
            <a:rect l="l" t="t" r="r" b="b"/>
            <a:pathLst>
              <a:path h="839469">
                <a:moveTo>
                  <a:pt x="0" y="0"/>
                </a:moveTo>
                <a:lnTo>
                  <a:pt x="0" y="838962"/>
                </a:lnTo>
              </a:path>
            </a:pathLst>
          </a:custGeom>
          <a:ln w="137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3" name="object 13"/>
          <p:cNvSpPr/>
          <p:nvPr/>
        </p:nvSpPr>
        <p:spPr>
          <a:xfrm>
            <a:off x="6096472" y="1521543"/>
            <a:ext cx="0" cy="761231"/>
          </a:xfrm>
          <a:custGeom>
            <a:avLst/>
            <a:gdLst/>
            <a:ahLst/>
            <a:cxnLst/>
            <a:rect l="l" t="t" r="r" b="b"/>
            <a:pathLst>
              <a:path h="839469">
                <a:moveTo>
                  <a:pt x="0" y="0"/>
                </a:moveTo>
                <a:lnTo>
                  <a:pt x="0" y="838962"/>
                </a:lnTo>
              </a:path>
            </a:pathLst>
          </a:custGeom>
          <a:ln w="144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4" name="object 14"/>
          <p:cNvSpPr txBox="1"/>
          <p:nvPr/>
        </p:nvSpPr>
        <p:spPr>
          <a:xfrm>
            <a:off x="2244124" y="1534903"/>
            <a:ext cx="3243585" cy="662767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192323" marR="4607" indent="-181383">
              <a:lnSpc>
                <a:spcPct val="100000"/>
              </a:lnSpc>
              <a:spcBef>
                <a:spcPts val="82"/>
              </a:spcBef>
              <a:buFont typeface="Arial"/>
              <a:buChar char="•"/>
              <a:tabLst>
                <a:tab pos="192323" algn="l"/>
                <a:tab pos="192899" algn="l"/>
              </a:tabLst>
            </a:pPr>
            <a:r>
              <a:rPr sz="1406" spc="-5" dirty="0">
                <a:latin typeface="Calibri"/>
                <a:cs typeface="Calibri"/>
              </a:rPr>
              <a:t>dissolves </a:t>
            </a:r>
            <a:r>
              <a:rPr sz="1406" spc="-9" dirty="0">
                <a:latin typeface="Calibri"/>
                <a:cs typeface="Calibri"/>
              </a:rPr>
              <a:t>cholesterol </a:t>
            </a:r>
            <a:r>
              <a:rPr sz="1406" spc="-14" dirty="0">
                <a:latin typeface="Calibri"/>
                <a:cs typeface="Calibri"/>
              </a:rPr>
              <a:t>from </a:t>
            </a:r>
            <a:r>
              <a:rPr sz="1406" spc="-9" dirty="0">
                <a:latin typeface="Calibri"/>
                <a:cs typeface="Calibri"/>
              </a:rPr>
              <a:t>cholesterol‐rich  </a:t>
            </a:r>
            <a:r>
              <a:rPr sz="1406" spc="-14" dirty="0">
                <a:latin typeface="Calibri"/>
                <a:cs typeface="Calibri"/>
              </a:rPr>
              <a:t>membranes </a:t>
            </a:r>
            <a:r>
              <a:rPr sz="1406" spc="-9" dirty="0">
                <a:latin typeface="Calibri"/>
                <a:cs typeface="Calibri"/>
              </a:rPr>
              <a:t>(mainly plasma</a:t>
            </a:r>
            <a:r>
              <a:rPr sz="1406" spc="18" dirty="0">
                <a:latin typeface="Calibri"/>
                <a:cs typeface="Calibri"/>
              </a:rPr>
              <a:t> </a:t>
            </a:r>
            <a:r>
              <a:rPr sz="1406" spc="-14" dirty="0">
                <a:latin typeface="Calibri"/>
                <a:cs typeface="Calibri"/>
              </a:rPr>
              <a:t>membrane)</a:t>
            </a:r>
            <a:endParaRPr sz="1406">
              <a:latin typeface="Calibri"/>
              <a:cs typeface="Calibri"/>
            </a:endParaRPr>
          </a:p>
          <a:p>
            <a:pPr marL="192323" indent="-181383">
              <a:lnSpc>
                <a:spcPts val="1668"/>
              </a:lnSpc>
              <a:buFont typeface="Arial"/>
              <a:buChar char="•"/>
              <a:tabLst>
                <a:tab pos="192323" algn="l"/>
                <a:tab pos="192899" algn="l"/>
              </a:tabLst>
            </a:pPr>
            <a:r>
              <a:rPr sz="1406" spc="-14" dirty="0">
                <a:latin typeface="Calibri"/>
                <a:cs typeface="Calibri"/>
              </a:rPr>
              <a:t>leaves </a:t>
            </a:r>
            <a:r>
              <a:rPr sz="1406" spc="-9" dirty="0">
                <a:latin typeface="Calibri"/>
                <a:cs typeface="Calibri"/>
              </a:rPr>
              <a:t>nucleus and </a:t>
            </a:r>
            <a:r>
              <a:rPr sz="1406" spc="-5" dirty="0">
                <a:latin typeface="Calibri"/>
                <a:cs typeface="Calibri"/>
              </a:rPr>
              <a:t>Golgi </a:t>
            </a:r>
            <a:r>
              <a:rPr sz="1406" spc="-9" dirty="0">
                <a:latin typeface="Calibri"/>
                <a:cs typeface="Calibri"/>
              </a:rPr>
              <a:t>largely</a:t>
            </a:r>
            <a:r>
              <a:rPr sz="1406" spc="45" dirty="0">
                <a:latin typeface="Calibri"/>
                <a:cs typeface="Calibri"/>
              </a:rPr>
              <a:t> </a:t>
            </a:r>
            <a:r>
              <a:rPr sz="1406" spc="-9" dirty="0">
                <a:latin typeface="Calibri"/>
                <a:cs typeface="Calibri"/>
              </a:rPr>
              <a:t>intact</a:t>
            </a:r>
            <a:endParaRPr sz="1406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227660" y="1521542"/>
            <a:ext cx="1041563" cy="5168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6" name="object 16"/>
          <p:cNvSpPr/>
          <p:nvPr/>
        </p:nvSpPr>
        <p:spPr>
          <a:xfrm>
            <a:off x="6167988" y="1520852"/>
            <a:ext cx="1007683" cy="303456"/>
          </a:xfrm>
          <a:custGeom>
            <a:avLst/>
            <a:gdLst/>
            <a:ahLst/>
            <a:cxnLst/>
            <a:rect l="l" t="t" r="r" b="b"/>
            <a:pathLst>
              <a:path w="1111250" h="334644">
                <a:moveTo>
                  <a:pt x="0" y="0"/>
                </a:moveTo>
                <a:lnTo>
                  <a:pt x="0" y="334518"/>
                </a:lnTo>
                <a:lnTo>
                  <a:pt x="1110996" y="334518"/>
                </a:lnTo>
                <a:lnTo>
                  <a:pt x="111099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7" name="object 17"/>
          <p:cNvSpPr txBox="1"/>
          <p:nvPr/>
        </p:nvSpPr>
        <p:spPr>
          <a:xfrm>
            <a:off x="6409366" y="1505190"/>
            <a:ext cx="522843" cy="195415"/>
          </a:xfrm>
          <a:prstGeom prst="rect">
            <a:avLst/>
          </a:prstGeom>
        </p:spPr>
        <p:txBody>
          <a:bodyPr vert="horz" wrap="square" lIns="0" tIns="13820" rIns="0" bIns="0" rtlCol="0">
            <a:spAutoFit/>
          </a:bodyPr>
          <a:lstStyle/>
          <a:p>
            <a:pPr marL="11516">
              <a:lnSpc>
                <a:spcPct val="100000"/>
              </a:lnSpc>
              <a:spcBef>
                <a:spcPts val="109"/>
              </a:spcBef>
            </a:pPr>
            <a:r>
              <a:rPr sz="1179" b="1" spc="5" dirty="0">
                <a:latin typeface="Calibri"/>
                <a:cs typeface="Calibri"/>
              </a:rPr>
              <a:t>saponin</a:t>
            </a:r>
            <a:endParaRPr sz="1179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277016" y="1521542"/>
            <a:ext cx="825032" cy="3399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9" name="object 19"/>
          <p:cNvSpPr/>
          <p:nvPr/>
        </p:nvSpPr>
        <p:spPr>
          <a:xfrm>
            <a:off x="7948638" y="1851142"/>
            <a:ext cx="4607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6C6C6C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0" name="object 20"/>
          <p:cNvSpPr txBox="1"/>
          <p:nvPr/>
        </p:nvSpPr>
        <p:spPr>
          <a:xfrm>
            <a:off x="9194716" y="2039320"/>
            <a:ext cx="1104996" cy="330046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marL="256239" marR="4607" indent="-245298">
              <a:lnSpc>
                <a:spcPct val="100899"/>
              </a:lnSpc>
              <a:spcBef>
                <a:spcPts val="86"/>
              </a:spcBef>
            </a:pPr>
            <a:r>
              <a:rPr sz="1043" spc="-5" dirty="0">
                <a:latin typeface="Calibri"/>
                <a:cs typeface="Calibri"/>
              </a:rPr>
              <a:t>Saponaria officinalis  (soapwort)</a:t>
            </a:r>
            <a:endParaRPr sz="1043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701478" y="2844084"/>
            <a:ext cx="4401558" cy="199233"/>
          </a:xfrm>
          <a:custGeom>
            <a:avLst/>
            <a:gdLst/>
            <a:ahLst/>
            <a:cxnLst/>
            <a:rect l="l" t="t" r="r" b="b"/>
            <a:pathLst>
              <a:path w="4853940" h="219710">
                <a:moveTo>
                  <a:pt x="4853940" y="219456"/>
                </a:moveTo>
                <a:lnTo>
                  <a:pt x="4853940" y="3047"/>
                </a:lnTo>
                <a:lnTo>
                  <a:pt x="4850892" y="0"/>
                </a:lnTo>
                <a:lnTo>
                  <a:pt x="3047" y="0"/>
                </a:lnTo>
                <a:lnTo>
                  <a:pt x="0" y="3048"/>
                </a:lnTo>
                <a:lnTo>
                  <a:pt x="0" y="219456"/>
                </a:lnTo>
                <a:lnTo>
                  <a:pt x="6858" y="219456"/>
                </a:lnTo>
                <a:lnTo>
                  <a:pt x="6858" y="14478"/>
                </a:lnTo>
                <a:lnTo>
                  <a:pt x="13715" y="7620"/>
                </a:lnTo>
                <a:lnTo>
                  <a:pt x="13715" y="14478"/>
                </a:lnTo>
                <a:lnTo>
                  <a:pt x="4839462" y="14477"/>
                </a:lnTo>
                <a:lnTo>
                  <a:pt x="4839462" y="7619"/>
                </a:lnTo>
                <a:lnTo>
                  <a:pt x="4847082" y="14477"/>
                </a:lnTo>
                <a:lnTo>
                  <a:pt x="4847082" y="219456"/>
                </a:lnTo>
                <a:lnTo>
                  <a:pt x="4853940" y="219456"/>
                </a:lnTo>
                <a:close/>
              </a:path>
              <a:path w="4853940" h="219710">
                <a:moveTo>
                  <a:pt x="13715" y="14478"/>
                </a:moveTo>
                <a:lnTo>
                  <a:pt x="13715" y="7620"/>
                </a:lnTo>
                <a:lnTo>
                  <a:pt x="6858" y="14478"/>
                </a:lnTo>
                <a:lnTo>
                  <a:pt x="13715" y="14478"/>
                </a:lnTo>
                <a:close/>
              </a:path>
              <a:path w="4853940" h="219710">
                <a:moveTo>
                  <a:pt x="13715" y="219456"/>
                </a:moveTo>
                <a:lnTo>
                  <a:pt x="13715" y="14478"/>
                </a:lnTo>
                <a:lnTo>
                  <a:pt x="6858" y="14478"/>
                </a:lnTo>
                <a:lnTo>
                  <a:pt x="6858" y="219456"/>
                </a:lnTo>
                <a:lnTo>
                  <a:pt x="13715" y="219456"/>
                </a:lnTo>
                <a:close/>
              </a:path>
              <a:path w="4853940" h="219710">
                <a:moveTo>
                  <a:pt x="4847082" y="14477"/>
                </a:moveTo>
                <a:lnTo>
                  <a:pt x="4839462" y="7619"/>
                </a:lnTo>
                <a:lnTo>
                  <a:pt x="4839462" y="14477"/>
                </a:lnTo>
                <a:lnTo>
                  <a:pt x="4847082" y="14477"/>
                </a:lnTo>
                <a:close/>
              </a:path>
              <a:path w="4853940" h="219710">
                <a:moveTo>
                  <a:pt x="4847082" y="219456"/>
                </a:moveTo>
                <a:lnTo>
                  <a:pt x="4847082" y="14477"/>
                </a:lnTo>
                <a:lnTo>
                  <a:pt x="4839462" y="14477"/>
                </a:lnTo>
                <a:lnTo>
                  <a:pt x="4839462" y="219456"/>
                </a:lnTo>
                <a:lnTo>
                  <a:pt x="4847082" y="2194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2" name="object 22"/>
          <p:cNvSpPr/>
          <p:nvPr/>
        </p:nvSpPr>
        <p:spPr>
          <a:xfrm>
            <a:off x="1701478" y="2282314"/>
            <a:ext cx="4401558" cy="359311"/>
          </a:xfrm>
          <a:custGeom>
            <a:avLst/>
            <a:gdLst/>
            <a:ahLst/>
            <a:cxnLst/>
            <a:rect l="l" t="t" r="r" b="b"/>
            <a:pathLst>
              <a:path w="4853940" h="396239">
                <a:moveTo>
                  <a:pt x="13716" y="381762"/>
                </a:moveTo>
                <a:lnTo>
                  <a:pt x="13716" y="0"/>
                </a:lnTo>
                <a:lnTo>
                  <a:pt x="0" y="0"/>
                </a:lnTo>
                <a:lnTo>
                  <a:pt x="0" y="392430"/>
                </a:lnTo>
                <a:lnTo>
                  <a:pt x="3048" y="396240"/>
                </a:lnTo>
                <a:lnTo>
                  <a:pt x="6858" y="396240"/>
                </a:lnTo>
                <a:lnTo>
                  <a:pt x="6858" y="381762"/>
                </a:lnTo>
                <a:lnTo>
                  <a:pt x="13716" y="381762"/>
                </a:lnTo>
                <a:close/>
              </a:path>
              <a:path w="4853940" h="396239">
                <a:moveTo>
                  <a:pt x="4847082" y="381762"/>
                </a:moveTo>
                <a:lnTo>
                  <a:pt x="6858" y="381762"/>
                </a:lnTo>
                <a:lnTo>
                  <a:pt x="13716" y="388620"/>
                </a:lnTo>
                <a:lnTo>
                  <a:pt x="13715" y="396240"/>
                </a:lnTo>
                <a:lnTo>
                  <a:pt x="4839462" y="396240"/>
                </a:lnTo>
                <a:lnTo>
                  <a:pt x="4839462" y="388620"/>
                </a:lnTo>
                <a:lnTo>
                  <a:pt x="4847082" y="381762"/>
                </a:lnTo>
                <a:close/>
              </a:path>
              <a:path w="4853940" h="396239">
                <a:moveTo>
                  <a:pt x="13715" y="396240"/>
                </a:moveTo>
                <a:lnTo>
                  <a:pt x="13716" y="388620"/>
                </a:lnTo>
                <a:lnTo>
                  <a:pt x="6858" y="381762"/>
                </a:lnTo>
                <a:lnTo>
                  <a:pt x="6858" y="396240"/>
                </a:lnTo>
                <a:lnTo>
                  <a:pt x="13715" y="396240"/>
                </a:lnTo>
                <a:close/>
              </a:path>
              <a:path w="4853940" h="396239">
                <a:moveTo>
                  <a:pt x="4853940" y="392430"/>
                </a:moveTo>
                <a:lnTo>
                  <a:pt x="4853940" y="0"/>
                </a:lnTo>
                <a:lnTo>
                  <a:pt x="4839462" y="0"/>
                </a:lnTo>
                <a:lnTo>
                  <a:pt x="4839462" y="381762"/>
                </a:lnTo>
                <a:lnTo>
                  <a:pt x="4847082" y="381762"/>
                </a:lnTo>
                <a:lnTo>
                  <a:pt x="4847082" y="396240"/>
                </a:lnTo>
                <a:lnTo>
                  <a:pt x="4850892" y="396240"/>
                </a:lnTo>
                <a:lnTo>
                  <a:pt x="4853940" y="392430"/>
                </a:lnTo>
                <a:close/>
              </a:path>
              <a:path w="4853940" h="396239">
                <a:moveTo>
                  <a:pt x="4847082" y="396240"/>
                </a:moveTo>
                <a:lnTo>
                  <a:pt x="4847082" y="381762"/>
                </a:lnTo>
                <a:lnTo>
                  <a:pt x="4839462" y="388620"/>
                </a:lnTo>
                <a:lnTo>
                  <a:pt x="4839462" y="396240"/>
                </a:lnTo>
                <a:lnTo>
                  <a:pt x="4847082" y="3962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3" name="object 23"/>
          <p:cNvSpPr/>
          <p:nvPr/>
        </p:nvSpPr>
        <p:spPr>
          <a:xfrm>
            <a:off x="7376517" y="2419129"/>
            <a:ext cx="1446916" cy="6239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4" name="object 24"/>
          <p:cNvSpPr/>
          <p:nvPr/>
        </p:nvSpPr>
        <p:spPr>
          <a:xfrm>
            <a:off x="8052285" y="3045159"/>
            <a:ext cx="4607" cy="0"/>
          </a:xfrm>
          <a:custGeom>
            <a:avLst/>
            <a:gdLst/>
            <a:ahLst/>
            <a:cxnLst/>
            <a:rect l="l" t="t" r="r" b="b"/>
            <a:pathLst>
              <a:path w="5079">
                <a:moveTo>
                  <a:pt x="0" y="0"/>
                </a:moveTo>
                <a:lnTo>
                  <a:pt x="4572" y="0"/>
                </a:lnTo>
              </a:path>
            </a:pathLst>
          </a:custGeom>
          <a:ln w="4572">
            <a:solidFill>
              <a:srgbClr val="70707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5" name="object 25"/>
          <p:cNvSpPr txBox="1"/>
          <p:nvPr/>
        </p:nvSpPr>
        <p:spPr>
          <a:xfrm>
            <a:off x="6376890" y="2756560"/>
            <a:ext cx="587911" cy="195415"/>
          </a:xfrm>
          <a:prstGeom prst="rect">
            <a:avLst/>
          </a:prstGeom>
        </p:spPr>
        <p:txBody>
          <a:bodyPr vert="horz" wrap="square" lIns="0" tIns="13820" rIns="0" bIns="0" rtlCol="0">
            <a:spAutoFit/>
          </a:bodyPr>
          <a:lstStyle/>
          <a:p>
            <a:pPr marL="11516">
              <a:lnSpc>
                <a:spcPct val="100000"/>
              </a:lnSpc>
              <a:spcBef>
                <a:spcPts val="109"/>
              </a:spcBef>
            </a:pPr>
            <a:r>
              <a:rPr sz="1179" b="1" spc="5" dirty="0">
                <a:latin typeface="Calibri"/>
                <a:cs typeface="Calibri"/>
              </a:rPr>
              <a:t>digitonin</a:t>
            </a:r>
            <a:endParaRPr sz="1179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256905" y="3426121"/>
            <a:ext cx="980619" cy="330046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marL="220537" marR="4607" indent="-209598">
              <a:lnSpc>
                <a:spcPct val="100899"/>
              </a:lnSpc>
              <a:spcBef>
                <a:spcPts val="86"/>
              </a:spcBef>
            </a:pPr>
            <a:r>
              <a:rPr sz="1043" spc="-5" dirty="0">
                <a:latin typeface="Calibri"/>
                <a:cs typeface="Calibri"/>
              </a:rPr>
              <a:t>Digitalis purpurea  </a:t>
            </a:r>
            <a:r>
              <a:rPr sz="1043" dirty="0">
                <a:latin typeface="Calibri"/>
                <a:cs typeface="Calibri"/>
              </a:rPr>
              <a:t>(foxglove)</a:t>
            </a:r>
            <a:endParaRPr sz="1043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707697" y="3043086"/>
            <a:ext cx="0" cy="761231"/>
          </a:xfrm>
          <a:custGeom>
            <a:avLst/>
            <a:gdLst/>
            <a:ahLst/>
            <a:cxnLst/>
            <a:rect l="l" t="t" r="r" b="b"/>
            <a:pathLst>
              <a:path h="839470">
                <a:moveTo>
                  <a:pt x="0" y="0"/>
                </a:moveTo>
                <a:lnTo>
                  <a:pt x="0" y="838962"/>
                </a:lnTo>
              </a:path>
            </a:pathLst>
          </a:custGeom>
          <a:ln w="1371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8" name="object 28"/>
          <p:cNvSpPr/>
          <p:nvPr/>
        </p:nvSpPr>
        <p:spPr>
          <a:xfrm>
            <a:off x="6096472" y="3043086"/>
            <a:ext cx="0" cy="761231"/>
          </a:xfrm>
          <a:custGeom>
            <a:avLst/>
            <a:gdLst/>
            <a:ahLst/>
            <a:cxnLst/>
            <a:rect l="l" t="t" r="r" b="b"/>
            <a:pathLst>
              <a:path h="839470">
                <a:moveTo>
                  <a:pt x="0" y="0"/>
                </a:moveTo>
                <a:lnTo>
                  <a:pt x="0" y="838962"/>
                </a:lnTo>
              </a:path>
            </a:pathLst>
          </a:custGeom>
          <a:ln w="144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29" name="object 29"/>
          <p:cNvSpPr/>
          <p:nvPr/>
        </p:nvSpPr>
        <p:spPr>
          <a:xfrm>
            <a:off x="9208311" y="2490301"/>
            <a:ext cx="1077921" cy="9362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0" name="object 30"/>
          <p:cNvSpPr txBox="1"/>
          <p:nvPr/>
        </p:nvSpPr>
        <p:spPr>
          <a:xfrm>
            <a:off x="1787385" y="3442012"/>
            <a:ext cx="3211341" cy="449139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192323" indent="-181383">
              <a:lnSpc>
                <a:spcPts val="1682"/>
              </a:lnSpc>
              <a:spcBef>
                <a:spcPts val="82"/>
              </a:spcBef>
              <a:buFont typeface="Arial"/>
              <a:buChar char="•"/>
              <a:tabLst>
                <a:tab pos="192323" algn="l"/>
                <a:tab pos="192899" algn="l"/>
              </a:tabLst>
            </a:pPr>
            <a:r>
              <a:rPr sz="1406" spc="-5" dirty="0">
                <a:latin typeface="Calibri"/>
                <a:cs typeface="Calibri"/>
              </a:rPr>
              <a:t>non‐ionic </a:t>
            </a:r>
            <a:r>
              <a:rPr sz="1406" spc="-14" dirty="0">
                <a:latin typeface="Calibri"/>
                <a:cs typeface="Calibri"/>
              </a:rPr>
              <a:t>detergents (Triton‐X100,</a:t>
            </a:r>
            <a:r>
              <a:rPr sz="1406" dirty="0">
                <a:latin typeface="Calibri"/>
                <a:cs typeface="Calibri"/>
              </a:rPr>
              <a:t> </a:t>
            </a:r>
            <a:r>
              <a:rPr sz="1406" spc="-5" dirty="0">
                <a:latin typeface="Calibri"/>
                <a:cs typeface="Calibri"/>
              </a:rPr>
              <a:t>NP40):</a:t>
            </a:r>
            <a:endParaRPr sz="1406">
              <a:latin typeface="Calibri"/>
              <a:cs typeface="Calibri"/>
            </a:endParaRPr>
          </a:p>
          <a:p>
            <a:pPr marL="648947" lvl="1" indent="-181383">
              <a:lnSpc>
                <a:spcPts val="1682"/>
              </a:lnSpc>
              <a:buFont typeface="Arial"/>
              <a:buChar char="•"/>
              <a:tabLst>
                <a:tab pos="648947" algn="l"/>
                <a:tab pos="649523" algn="l"/>
              </a:tabLst>
            </a:pPr>
            <a:r>
              <a:rPr sz="1406" spc="-9" dirty="0">
                <a:latin typeface="Calibri"/>
                <a:cs typeface="Calibri"/>
              </a:rPr>
              <a:t>dissolve all</a:t>
            </a:r>
            <a:r>
              <a:rPr sz="1406" spc="9" dirty="0">
                <a:latin typeface="Calibri"/>
                <a:cs typeface="Calibri"/>
              </a:rPr>
              <a:t> </a:t>
            </a:r>
            <a:r>
              <a:rPr sz="1406" spc="-9" dirty="0">
                <a:latin typeface="Calibri"/>
                <a:cs typeface="Calibri"/>
              </a:rPr>
              <a:t>lipids</a:t>
            </a:r>
            <a:endParaRPr sz="1406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322620" y="3043085"/>
            <a:ext cx="742115" cy="29021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4" name="object 34"/>
          <p:cNvSpPr/>
          <p:nvPr/>
        </p:nvSpPr>
        <p:spPr>
          <a:xfrm>
            <a:off x="1701478" y="3803858"/>
            <a:ext cx="4401558" cy="707681"/>
          </a:xfrm>
          <a:custGeom>
            <a:avLst/>
            <a:gdLst/>
            <a:ahLst/>
            <a:cxnLst/>
            <a:rect l="l" t="t" r="r" b="b"/>
            <a:pathLst>
              <a:path w="4853940" h="780414">
                <a:moveTo>
                  <a:pt x="13716" y="766571"/>
                </a:moveTo>
                <a:lnTo>
                  <a:pt x="13715" y="0"/>
                </a:lnTo>
                <a:lnTo>
                  <a:pt x="0" y="0"/>
                </a:lnTo>
                <a:lnTo>
                  <a:pt x="0" y="777239"/>
                </a:lnTo>
                <a:lnTo>
                  <a:pt x="3048" y="780287"/>
                </a:lnTo>
                <a:lnTo>
                  <a:pt x="6858" y="780287"/>
                </a:lnTo>
                <a:lnTo>
                  <a:pt x="6858" y="766571"/>
                </a:lnTo>
                <a:lnTo>
                  <a:pt x="13716" y="766571"/>
                </a:lnTo>
                <a:close/>
              </a:path>
              <a:path w="4853940" h="780414">
                <a:moveTo>
                  <a:pt x="4847082" y="766571"/>
                </a:moveTo>
                <a:lnTo>
                  <a:pt x="6858" y="766571"/>
                </a:lnTo>
                <a:lnTo>
                  <a:pt x="13716" y="773429"/>
                </a:lnTo>
                <a:lnTo>
                  <a:pt x="13715" y="780287"/>
                </a:lnTo>
                <a:lnTo>
                  <a:pt x="4839462" y="780287"/>
                </a:lnTo>
                <a:lnTo>
                  <a:pt x="4839462" y="773429"/>
                </a:lnTo>
                <a:lnTo>
                  <a:pt x="4847082" y="766571"/>
                </a:lnTo>
                <a:close/>
              </a:path>
              <a:path w="4853940" h="780414">
                <a:moveTo>
                  <a:pt x="13715" y="780287"/>
                </a:moveTo>
                <a:lnTo>
                  <a:pt x="13716" y="773429"/>
                </a:lnTo>
                <a:lnTo>
                  <a:pt x="6858" y="766571"/>
                </a:lnTo>
                <a:lnTo>
                  <a:pt x="6858" y="780287"/>
                </a:lnTo>
                <a:lnTo>
                  <a:pt x="13715" y="780287"/>
                </a:lnTo>
                <a:close/>
              </a:path>
              <a:path w="4853940" h="780414">
                <a:moveTo>
                  <a:pt x="4853940" y="777239"/>
                </a:moveTo>
                <a:lnTo>
                  <a:pt x="4853940" y="0"/>
                </a:lnTo>
                <a:lnTo>
                  <a:pt x="4839462" y="0"/>
                </a:lnTo>
                <a:lnTo>
                  <a:pt x="4839462" y="766571"/>
                </a:lnTo>
                <a:lnTo>
                  <a:pt x="4847082" y="766571"/>
                </a:lnTo>
                <a:lnTo>
                  <a:pt x="4847082" y="780287"/>
                </a:lnTo>
                <a:lnTo>
                  <a:pt x="4850892" y="780287"/>
                </a:lnTo>
                <a:lnTo>
                  <a:pt x="4853940" y="777239"/>
                </a:lnTo>
                <a:close/>
              </a:path>
              <a:path w="4853940" h="780414">
                <a:moveTo>
                  <a:pt x="4847082" y="780287"/>
                </a:moveTo>
                <a:lnTo>
                  <a:pt x="4847082" y="766571"/>
                </a:lnTo>
                <a:lnTo>
                  <a:pt x="4839462" y="773429"/>
                </a:lnTo>
                <a:lnTo>
                  <a:pt x="4839462" y="780287"/>
                </a:lnTo>
                <a:lnTo>
                  <a:pt x="4847082" y="7802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5" name="object 35"/>
          <p:cNvSpPr/>
          <p:nvPr/>
        </p:nvSpPr>
        <p:spPr>
          <a:xfrm>
            <a:off x="7536825" y="4054684"/>
            <a:ext cx="2282303" cy="2376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6" name="object 36"/>
          <p:cNvSpPr/>
          <p:nvPr/>
        </p:nvSpPr>
        <p:spPr>
          <a:xfrm>
            <a:off x="6167988" y="4002169"/>
            <a:ext cx="1223039" cy="412862"/>
          </a:xfrm>
          <a:custGeom>
            <a:avLst/>
            <a:gdLst/>
            <a:ahLst/>
            <a:cxnLst/>
            <a:rect l="l" t="t" r="r" b="b"/>
            <a:pathLst>
              <a:path w="1348740" h="455295">
                <a:moveTo>
                  <a:pt x="0" y="0"/>
                </a:moveTo>
                <a:lnTo>
                  <a:pt x="0" y="454914"/>
                </a:lnTo>
                <a:lnTo>
                  <a:pt x="1348740" y="454913"/>
                </a:lnTo>
                <a:lnTo>
                  <a:pt x="134874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7" name="object 37"/>
          <p:cNvSpPr txBox="1"/>
          <p:nvPr/>
        </p:nvSpPr>
        <p:spPr>
          <a:xfrm>
            <a:off x="6388637" y="4095682"/>
            <a:ext cx="780234" cy="195415"/>
          </a:xfrm>
          <a:prstGeom prst="rect">
            <a:avLst/>
          </a:prstGeom>
        </p:spPr>
        <p:txBody>
          <a:bodyPr vert="horz" wrap="square" lIns="0" tIns="13820" rIns="0" bIns="0" rtlCol="0">
            <a:spAutoFit/>
          </a:bodyPr>
          <a:lstStyle/>
          <a:p>
            <a:pPr marL="11516">
              <a:lnSpc>
                <a:spcPct val="100000"/>
              </a:lnSpc>
              <a:spcBef>
                <a:spcPts val="109"/>
              </a:spcBef>
            </a:pPr>
            <a:r>
              <a:rPr sz="1179" b="1" dirty="0">
                <a:latin typeface="Calibri"/>
                <a:cs typeface="Calibri"/>
              </a:rPr>
              <a:t>triton</a:t>
            </a:r>
            <a:r>
              <a:rPr sz="1179" b="1" spc="-32" dirty="0">
                <a:latin typeface="Calibri"/>
                <a:cs typeface="Calibri"/>
              </a:rPr>
              <a:t> </a:t>
            </a:r>
            <a:r>
              <a:rPr sz="1179" b="1" spc="5" dirty="0">
                <a:latin typeface="Calibri"/>
                <a:cs typeface="Calibri"/>
              </a:rPr>
              <a:t>X‐100</a:t>
            </a:r>
            <a:endParaRPr sz="1179">
              <a:latin typeface="Calibri"/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7629635" y="4746588"/>
            <a:ext cx="1493442" cy="57881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9" name="object 39"/>
          <p:cNvSpPr txBox="1"/>
          <p:nvPr/>
        </p:nvSpPr>
        <p:spPr>
          <a:xfrm>
            <a:off x="6466718" y="4885476"/>
            <a:ext cx="623612" cy="195415"/>
          </a:xfrm>
          <a:prstGeom prst="rect">
            <a:avLst/>
          </a:prstGeom>
        </p:spPr>
        <p:txBody>
          <a:bodyPr vert="horz" wrap="square" lIns="0" tIns="13820" rIns="0" bIns="0" rtlCol="0">
            <a:spAutoFit/>
          </a:bodyPr>
          <a:lstStyle/>
          <a:p>
            <a:pPr marL="11516">
              <a:lnSpc>
                <a:spcPct val="100000"/>
              </a:lnSpc>
              <a:spcBef>
                <a:spcPts val="109"/>
              </a:spcBef>
            </a:pPr>
            <a:r>
              <a:rPr sz="1179" b="1" spc="5" dirty="0">
                <a:latin typeface="Calibri"/>
                <a:cs typeface="Calibri"/>
              </a:rPr>
              <a:t>t</a:t>
            </a:r>
            <a:r>
              <a:rPr sz="1179" b="1" spc="-5" dirty="0">
                <a:latin typeface="Calibri"/>
                <a:cs typeface="Calibri"/>
              </a:rPr>
              <a:t>w</a:t>
            </a:r>
            <a:r>
              <a:rPr sz="1179" b="1" spc="5" dirty="0">
                <a:latin typeface="Calibri"/>
                <a:cs typeface="Calibri"/>
              </a:rPr>
              <a:t>ee</a:t>
            </a:r>
            <a:r>
              <a:rPr sz="1179" b="1" spc="9" dirty="0">
                <a:latin typeface="Calibri"/>
                <a:cs typeface="Calibri"/>
              </a:rPr>
              <a:t>n</a:t>
            </a:r>
            <a:r>
              <a:rPr sz="1179" b="1" dirty="0">
                <a:latin typeface="Calibri"/>
                <a:cs typeface="Calibri"/>
              </a:rPr>
              <a:t>‐</a:t>
            </a:r>
            <a:r>
              <a:rPr sz="1179" b="1" spc="9" dirty="0">
                <a:latin typeface="Calibri"/>
                <a:cs typeface="Calibri"/>
              </a:rPr>
              <a:t>20</a:t>
            </a:r>
            <a:endParaRPr sz="1179">
              <a:latin typeface="Calibri"/>
              <a:cs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701478" y="4787126"/>
            <a:ext cx="4401558" cy="538390"/>
          </a:xfrm>
          <a:custGeom>
            <a:avLst/>
            <a:gdLst/>
            <a:ahLst/>
            <a:cxnLst/>
            <a:rect l="l" t="t" r="r" b="b"/>
            <a:pathLst>
              <a:path w="4853940" h="593725">
                <a:moveTo>
                  <a:pt x="4853940" y="593598"/>
                </a:moveTo>
                <a:lnTo>
                  <a:pt x="4853940" y="3047"/>
                </a:lnTo>
                <a:lnTo>
                  <a:pt x="4850892" y="0"/>
                </a:lnTo>
                <a:lnTo>
                  <a:pt x="3047" y="0"/>
                </a:lnTo>
                <a:lnTo>
                  <a:pt x="0" y="3048"/>
                </a:lnTo>
                <a:lnTo>
                  <a:pt x="0" y="593598"/>
                </a:lnTo>
                <a:lnTo>
                  <a:pt x="6858" y="593598"/>
                </a:lnTo>
                <a:lnTo>
                  <a:pt x="6858" y="14478"/>
                </a:lnTo>
                <a:lnTo>
                  <a:pt x="13715" y="7620"/>
                </a:lnTo>
                <a:lnTo>
                  <a:pt x="13715" y="14478"/>
                </a:lnTo>
                <a:lnTo>
                  <a:pt x="4839462" y="14477"/>
                </a:lnTo>
                <a:lnTo>
                  <a:pt x="4839462" y="7619"/>
                </a:lnTo>
                <a:lnTo>
                  <a:pt x="4847082" y="14477"/>
                </a:lnTo>
                <a:lnTo>
                  <a:pt x="4847082" y="593598"/>
                </a:lnTo>
                <a:lnTo>
                  <a:pt x="4853940" y="593598"/>
                </a:lnTo>
                <a:close/>
              </a:path>
              <a:path w="4853940" h="593725">
                <a:moveTo>
                  <a:pt x="13715" y="14478"/>
                </a:moveTo>
                <a:lnTo>
                  <a:pt x="13715" y="7620"/>
                </a:lnTo>
                <a:lnTo>
                  <a:pt x="6858" y="14478"/>
                </a:lnTo>
                <a:lnTo>
                  <a:pt x="13715" y="14478"/>
                </a:lnTo>
                <a:close/>
              </a:path>
              <a:path w="4853940" h="593725">
                <a:moveTo>
                  <a:pt x="13715" y="593598"/>
                </a:moveTo>
                <a:lnTo>
                  <a:pt x="13715" y="14478"/>
                </a:lnTo>
                <a:lnTo>
                  <a:pt x="6858" y="14478"/>
                </a:lnTo>
                <a:lnTo>
                  <a:pt x="6858" y="593598"/>
                </a:lnTo>
                <a:lnTo>
                  <a:pt x="13715" y="593598"/>
                </a:lnTo>
                <a:close/>
              </a:path>
              <a:path w="4853940" h="593725">
                <a:moveTo>
                  <a:pt x="4847082" y="14477"/>
                </a:moveTo>
                <a:lnTo>
                  <a:pt x="4839462" y="7619"/>
                </a:lnTo>
                <a:lnTo>
                  <a:pt x="4839462" y="14477"/>
                </a:lnTo>
                <a:lnTo>
                  <a:pt x="4847082" y="14477"/>
                </a:lnTo>
                <a:close/>
              </a:path>
              <a:path w="4853940" h="593725">
                <a:moveTo>
                  <a:pt x="4847082" y="593598"/>
                </a:moveTo>
                <a:lnTo>
                  <a:pt x="4847082" y="14477"/>
                </a:lnTo>
                <a:lnTo>
                  <a:pt x="4839462" y="14477"/>
                </a:lnTo>
                <a:lnTo>
                  <a:pt x="4839462" y="593598"/>
                </a:lnTo>
                <a:lnTo>
                  <a:pt x="4847082" y="59359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1" name="object 41"/>
          <p:cNvSpPr txBox="1"/>
          <p:nvPr/>
        </p:nvSpPr>
        <p:spPr>
          <a:xfrm>
            <a:off x="1787385" y="4953883"/>
            <a:ext cx="1932447" cy="449139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192323" indent="-181383">
              <a:lnSpc>
                <a:spcPts val="1682"/>
              </a:lnSpc>
              <a:spcBef>
                <a:spcPts val="82"/>
              </a:spcBef>
              <a:buFont typeface="Arial"/>
              <a:buChar char="•"/>
              <a:tabLst>
                <a:tab pos="192323" algn="l"/>
                <a:tab pos="192899" algn="l"/>
              </a:tabLst>
            </a:pPr>
            <a:r>
              <a:rPr sz="1406" spc="-9" dirty="0">
                <a:latin typeface="Calibri"/>
                <a:cs typeface="Calibri"/>
              </a:rPr>
              <a:t>methanol:</a:t>
            </a:r>
            <a:endParaRPr sz="1406">
              <a:latin typeface="Calibri"/>
              <a:cs typeface="Calibri"/>
            </a:endParaRPr>
          </a:p>
          <a:p>
            <a:pPr marL="648947" lvl="1" indent="-181383">
              <a:lnSpc>
                <a:spcPts val="1682"/>
              </a:lnSpc>
              <a:buFont typeface="Arial"/>
              <a:buChar char="•"/>
              <a:tabLst>
                <a:tab pos="648947" algn="l"/>
                <a:tab pos="649523" algn="l"/>
              </a:tabLst>
            </a:pPr>
            <a:r>
              <a:rPr sz="1406" spc="-5" dirty="0">
                <a:latin typeface="Calibri"/>
                <a:cs typeface="Calibri"/>
              </a:rPr>
              <a:t>dissolves </a:t>
            </a:r>
            <a:r>
              <a:rPr sz="1406" spc="-9" dirty="0">
                <a:latin typeface="Calibri"/>
                <a:cs typeface="Calibri"/>
              </a:rPr>
              <a:t>all</a:t>
            </a:r>
            <a:r>
              <a:rPr sz="1406" spc="-45" dirty="0">
                <a:latin typeface="Calibri"/>
                <a:cs typeface="Calibri"/>
              </a:rPr>
              <a:t> </a:t>
            </a:r>
            <a:r>
              <a:rPr sz="1406" spc="-9" dirty="0">
                <a:latin typeface="Calibri"/>
                <a:cs typeface="Calibri"/>
              </a:rPr>
              <a:t>lipids</a:t>
            </a:r>
            <a:endParaRPr sz="1406">
              <a:latin typeface="Calibri"/>
              <a:cs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8562461" y="5325401"/>
            <a:ext cx="1248144" cy="41366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5" name="object 45"/>
          <p:cNvSpPr/>
          <p:nvPr/>
        </p:nvSpPr>
        <p:spPr>
          <a:xfrm>
            <a:off x="1701478" y="5325401"/>
            <a:ext cx="4401558" cy="480233"/>
          </a:xfrm>
          <a:custGeom>
            <a:avLst/>
            <a:gdLst/>
            <a:ahLst/>
            <a:cxnLst/>
            <a:rect l="l" t="t" r="r" b="b"/>
            <a:pathLst>
              <a:path w="4853940" h="529589">
                <a:moveTo>
                  <a:pt x="13716" y="515873"/>
                </a:moveTo>
                <a:lnTo>
                  <a:pt x="13716" y="0"/>
                </a:lnTo>
                <a:lnTo>
                  <a:pt x="0" y="0"/>
                </a:lnTo>
                <a:lnTo>
                  <a:pt x="0" y="526541"/>
                </a:lnTo>
                <a:lnTo>
                  <a:pt x="3048" y="529589"/>
                </a:lnTo>
                <a:lnTo>
                  <a:pt x="6857" y="529589"/>
                </a:lnTo>
                <a:lnTo>
                  <a:pt x="6858" y="515873"/>
                </a:lnTo>
                <a:lnTo>
                  <a:pt x="13716" y="515873"/>
                </a:lnTo>
                <a:close/>
              </a:path>
              <a:path w="4853940" h="529589">
                <a:moveTo>
                  <a:pt x="4847082" y="515873"/>
                </a:moveTo>
                <a:lnTo>
                  <a:pt x="6858" y="515873"/>
                </a:lnTo>
                <a:lnTo>
                  <a:pt x="13716" y="522731"/>
                </a:lnTo>
                <a:lnTo>
                  <a:pt x="13715" y="529589"/>
                </a:lnTo>
                <a:lnTo>
                  <a:pt x="4839462" y="529589"/>
                </a:lnTo>
                <a:lnTo>
                  <a:pt x="4839462" y="522731"/>
                </a:lnTo>
                <a:lnTo>
                  <a:pt x="4847082" y="515873"/>
                </a:lnTo>
                <a:close/>
              </a:path>
              <a:path w="4853940" h="529589">
                <a:moveTo>
                  <a:pt x="13715" y="529589"/>
                </a:moveTo>
                <a:lnTo>
                  <a:pt x="13716" y="522731"/>
                </a:lnTo>
                <a:lnTo>
                  <a:pt x="6858" y="515873"/>
                </a:lnTo>
                <a:lnTo>
                  <a:pt x="6857" y="529589"/>
                </a:lnTo>
                <a:lnTo>
                  <a:pt x="13715" y="529589"/>
                </a:lnTo>
                <a:close/>
              </a:path>
              <a:path w="4853940" h="529589">
                <a:moveTo>
                  <a:pt x="4853940" y="526541"/>
                </a:moveTo>
                <a:lnTo>
                  <a:pt x="4853940" y="0"/>
                </a:lnTo>
                <a:lnTo>
                  <a:pt x="4839462" y="0"/>
                </a:lnTo>
                <a:lnTo>
                  <a:pt x="4839462" y="515873"/>
                </a:lnTo>
                <a:lnTo>
                  <a:pt x="4847082" y="515873"/>
                </a:lnTo>
                <a:lnTo>
                  <a:pt x="4847082" y="529589"/>
                </a:lnTo>
                <a:lnTo>
                  <a:pt x="4850892" y="529589"/>
                </a:lnTo>
                <a:lnTo>
                  <a:pt x="4853940" y="526541"/>
                </a:lnTo>
                <a:close/>
              </a:path>
              <a:path w="4853940" h="529589">
                <a:moveTo>
                  <a:pt x="4847082" y="529589"/>
                </a:moveTo>
                <a:lnTo>
                  <a:pt x="4847082" y="515873"/>
                </a:lnTo>
                <a:lnTo>
                  <a:pt x="4839462" y="522731"/>
                </a:lnTo>
                <a:lnTo>
                  <a:pt x="4839462" y="529589"/>
                </a:lnTo>
                <a:lnTo>
                  <a:pt x="4847082" y="5295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6" name="object 46"/>
          <p:cNvSpPr txBox="1"/>
          <p:nvPr/>
        </p:nvSpPr>
        <p:spPr>
          <a:xfrm>
            <a:off x="2244124" y="5370810"/>
            <a:ext cx="3152031" cy="238383"/>
          </a:xfrm>
          <a:prstGeom prst="rect">
            <a:avLst/>
          </a:prstGeom>
        </p:spPr>
        <p:txBody>
          <a:bodyPr vert="horz" wrap="square" lIns="0" tIns="14971" rIns="0" bIns="0" rtlCol="0">
            <a:spAutoFit/>
          </a:bodyPr>
          <a:lstStyle/>
          <a:p>
            <a:pPr marL="192323" indent="-181383">
              <a:lnSpc>
                <a:spcPct val="100000"/>
              </a:lnSpc>
              <a:spcBef>
                <a:spcPts val="118"/>
              </a:spcBef>
              <a:buSzPct val="96875"/>
              <a:buFont typeface="Arial"/>
              <a:buChar char="•"/>
              <a:tabLst>
                <a:tab pos="192323" algn="l"/>
                <a:tab pos="192899" algn="l"/>
              </a:tabLst>
            </a:pPr>
            <a:r>
              <a:rPr sz="1451" i="1" spc="-181" dirty="0">
                <a:latin typeface="Wingdings"/>
                <a:cs typeface="Wingdings"/>
              </a:rPr>
              <a:t></a:t>
            </a:r>
            <a:r>
              <a:rPr sz="1451" i="1" spc="-181" dirty="0">
                <a:latin typeface="Times New Roman"/>
                <a:cs typeface="Times New Roman"/>
              </a:rPr>
              <a:t> </a:t>
            </a:r>
            <a:r>
              <a:rPr sz="1406" i="1" spc="-9" dirty="0">
                <a:latin typeface="Calibri"/>
                <a:cs typeface="Calibri"/>
              </a:rPr>
              <a:t>precipitates proteins at the same time</a:t>
            </a:r>
            <a:endParaRPr sz="1406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9908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4327" y="925381"/>
            <a:ext cx="8508066" cy="52093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5" name="object 5"/>
          <p:cNvSpPr/>
          <p:nvPr/>
        </p:nvSpPr>
        <p:spPr>
          <a:xfrm>
            <a:off x="1845894" y="6086172"/>
            <a:ext cx="1882350" cy="223993"/>
          </a:xfrm>
          <a:custGeom>
            <a:avLst/>
            <a:gdLst/>
            <a:ahLst/>
            <a:cxnLst/>
            <a:rect l="l" t="t" r="r" b="b"/>
            <a:pathLst>
              <a:path w="2075814" h="247015">
                <a:moveTo>
                  <a:pt x="13716" y="233172"/>
                </a:moveTo>
                <a:lnTo>
                  <a:pt x="13716" y="0"/>
                </a:lnTo>
                <a:lnTo>
                  <a:pt x="0" y="0"/>
                </a:lnTo>
                <a:lnTo>
                  <a:pt x="0" y="243840"/>
                </a:lnTo>
                <a:lnTo>
                  <a:pt x="3048" y="246888"/>
                </a:lnTo>
                <a:lnTo>
                  <a:pt x="6857" y="246888"/>
                </a:lnTo>
                <a:lnTo>
                  <a:pt x="6858" y="233172"/>
                </a:lnTo>
                <a:lnTo>
                  <a:pt x="13716" y="233172"/>
                </a:lnTo>
                <a:close/>
              </a:path>
              <a:path w="2075814" h="247015">
                <a:moveTo>
                  <a:pt x="2068830" y="233172"/>
                </a:moveTo>
                <a:lnTo>
                  <a:pt x="6858" y="233172"/>
                </a:lnTo>
                <a:lnTo>
                  <a:pt x="13716" y="240030"/>
                </a:lnTo>
                <a:lnTo>
                  <a:pt x="13716" y="246888"/>
                </a:lnTo>
                <a:lnTo>
                  <a:pt x="2061972" y="246888"/>
                </a:lnTo>
                <a:lnTo>
                  <a:pt x="2061972" y="240030"/>
                </a:lnTo>
                <a:lnTo>
                  <a:pt x="2068830" y="233172"/>
                </a:lnTo>
                <a:close/>
              </a:path>
              <a:path w="2075814" h="247015">
                <a:moveTo>
                  <a:pt x="13716" y="246888"/>
                </a:moveTo>
                <a:lnTo>
                  <a:pt x="13716" y="240030"/>
                </a:lnTo>
                <a:lnTo>
                  <a:pt x="6858" y="233172"/>
                </a:lnTo>
                <a:lnTo>
                  <a:pt x="6857" y="246888"/>
                </a:lnTo>
                <a:lnTo>
                  <a:pt x="13716" y="246888"/>
                </a:lnTo>
                <a:close/>
              </a:path>
              <a:path w="2075814" h="247015">
                <a:moveTo>
                  <a:pt x="2075688" y="243840"/>
                </a:moveTo>
                <a:lnTo>
                  <a:pt x="2075688" y="0"/>
                </a:lnTo>
                <a:lnTo>
                  <a:pt x="2061972" y="0"/>
                </a:lnTo>
                <a:lnTo>
                  <a:pt x="2061972" y="233172"/>
                </a:lnTo>
                <a:lnTo>
                  <a:pt x="2068830" y="233172"/>
                </a:lnTo>
                <a:lnTo>
                  <a:pt x="2068830" y="246888"/>
                </a:lnTo>
                <a:lnTo>
                  <a:pt x="2072639" y="246888"/>
                </a:lnTo>
                <a:lnTo>
                  <a:pt x="2075688" y="243840"/>
                </a:lnTo>
                <a:close/>
              </a:path>
              <a:path w="2075814" h="247015">
                <a:moveTo>
                  <a:pt x="2068830" y="246888"/>
                </a:moveTo>
                <a:lnTo>
                  <a:pt x="2068830" y="233172"/>
                </a:lnTo>
                <a:lnTo>
                  <a:pt x="2061972" y="240030"/>
                </a:lnTo>
                <a:lnTo>
                  <a:pt x="2061972" y="246888"/>
                </a:lnTo>
                <a:lnTo>
                  <a:pt x="2068830" y="2468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50CA06E1-9C6B-42FE-B372-1A0CF0C9EFE2}"/>
              </a:ext>
            </a:extLst>
          </p:cNvPr>
          <p:cNvSpPr txBox="1">
            <a:spLocks/>
          </p:cNvSpPr>
          <p:nvPr/>
        </p:nvSpPr>
        <p:spPr>
          <a:xfrm>
            <a:off x="359085" y="-117927"/>
            <a:ext cx="11473830" cy="122926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 rtl="0">
              <a:lnSpc>
                <a:spcPct val="90000"/>
              </a:lnSpc>
              <a:spcBef>
                <a:spcPct val="0"/>
              </a:spcBef>
            </a:pPr>
            <a:r>
              <a:rPr lang="en-US" sz="3600" kern="1200" dirty="0">
                <a:solidFill>
                  <a:srgbClr val="FFFF00"/>
                </a:solidFill>
              </a:rPr>
              <a:t>Diverse </a:t>
            </a:r>
            <a:r>
              <a:rPr lang="en-US" sz="3600" kern="1200" dirty="0" err="1">
                <a:solidFill>
                  <a:srgbClr val="FFFF00"/>
                </a:solidFill>
              </a:rPr>
              <a:t>strutture</a:t>
            </a:r>
            <a:r>
              <a:rPr lang="en-US" sz="3600" kern="1200" dirty="0">
                <a:solidFill>
                  <a:srgbClr val="FFFF00"/>
                </a:solidFill>
              </a:rPr>
              <a:t> </a:t>
            </a:r>
            <a:r>
              <a:rPr lang="en-US" sz="3600" kern="1200" dirty="0" err="1">
                <a:solidFill>
                  <a:srgbClr val="FFFF00"/>
                </a:solidFill>
              </a:rPr>
              <a:t>diversi</a:t>
            </a:r>
            <a:r>
              <a:rPr lang="en-US" sz="3600" kern="1200" dirty="0">
                <a:solidFill>
                  <a:srgbClr val="FFFF00"/>
                </a:solidFill>
              </a:rPr>
              <a:t> </a:t>
            </a:r>
            <a:r>
              <a:rPr lang="en-US" sz="3600" kern="1200" dirty="0" err="1">
                <a:solidFill>
                  <a:srgbClr val="FFFF00"/>
                </a:solidFill>
              </a:rPr>
              <a:t>comportamenti</a:t>
            </a:r>
            <a:endParaRPr lang="en-US" sz="3600" kern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2402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2112</TotalTime>
  <Words>1676</Words>
  <Application>Microsoft Office PowerPoint</Application>
  <PresentationFormat>Widescreen</PresentationFormat>
  <Paragraphs>329</Paragraphs>
  <Slides>43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Arial</vt:lpstr>
      <vt:lpstr>AvantGarde Bk BT</vt:lpstr>
      <vt:lpstr>Calibri</vt:lpstr>
      <vt:lpstr>Calibri Light</vt:lpstr>
      <vt:lpstr>Symbol</vt:lpstr>
      <vt:lpstr>Times New Roman</vt:lpstr>
      <vt:lpstr>Wingdings</vt:lpstr>
      <vt:lpstr>Office Theme</vt:lpstr>
      <vt:lpstr>Office Theme</vt:lpstr>
      <vt:lpstr>Office Theme</vt:lpstr>
      <vt:lpstr>Techniche di localizzazione proteica – Parte 1</vt:lpstr>
      <vt:lpstr>Overview delle tecniche di localizzazione</vt:lpstr>
      <vt:lpstr>IMMUNOFLUORESCENZA</vt:lpstr>
      <vt:lpstr>IMMUNOFLUORESCENZA</vt:lpstr>
      <vt:lpstr>PowerPoint Presentation</vt:lpstr>
      <vt:lpstr>Perche’ si originano gli artefatti?</vt:lpstr>
      <vt:lpstr>Dehydrating fixatives:  methanol, ethanol, acetone</vt:lpstr>
      <vt:lpstr>Permeabilizzazione</vt:lpstr>
      <vt:lpstr>PowerPoint Presentation</vt:lpstr>
      <vt:lpstr>Come evitare gli artefatti</vt:lpstr>
      <vt:lpstr>PowerPoint Presentation</vt:lpstr>
      <vt:lpstr>PowerPoint Presentation</vt:lpstr>
      <vt:lpstr>Determinazione localizzazione intracellulare tramite tagging con FPs</vt:lpstr>
      <vt:lpstr>Vantaggi di FP tagging</vt:lpstr>
      <vt:lpstr>L’esempio delle PKC</vt:lpstr>
      <vt:lpstr>PowerPoint Presentation</vt:lpstr>
      <vt:lpstr>FRAP: fluorescence recovery after photobleaching</vt:lpstr>
      <vt:lpstr>FRAP: fluorescence recovery after photobleaching</vt:lpstr>
      <vt:lpstr>FRAP: circolazione tra compartimenti</vt:lpstr>
      <vt:lpstr>FLIP: Fluorescence loss in phtotobleaching</vt:lpstr>
      <vt:lpstr>iFRAP: FRAP inverso</vt:lpstr>
      <vt:lpstr>Evoluzione del FRAP: Optical highlighter</vt:lpstr>
      <vt:lpstr>PowerPoint Presentation</vt:lpstr>
      <vt:lpstr>PowerPoint Presentation</vt:lpstr>
      <vt:lpstr>Svantaggi (spesso dimenticati) di FP tagging</vt:lpstr>
      <vt:lpstr>Misura della localizzazione: Co-localizzazione</vt:lpstr>
      <vt:lpstr>PowerPoint Presentation</vt:lpstr>
      <vt:lpstr>PowerPoint Presentation</vt:lpstr>
      <vt:lpstr>Colocalization in fluorescence microscopy at  subcellular level</vt:lpstr>
      <vt:lpstr>Guidelines for preparation and acquisition of  samples for colocalization analysis</vt:lpstr>
      <vt:lpstr>Analysis Tools</vt:lpstr>
      <vt:lpstr>Colocalization visualization  green + red = yellow ?</vt:lpstr>
      <vt:lpstr>Analysis Tools</vt:lpstr>
      <vt:lpstr>Intensity correlation based analysis</vt:lpstr>
      <vt:lpstr>The scatterplot</vt:lpstr>
      <vt:lpstr>Which scatterplot belongs to which image  series?</vt:lpstr>
      <vt:lpstr>The Pearson Coefficient (PC): The Formula</vt:lpstr>
      <vt:lpstr>Understanding the Pearson Coefficient</vt:lpstr>
      <vt:lpstr>Manders coefficients</vt:lpstr>
      <vt:lpstr>Understanding the Manders coefficients</vt:lpstr>
      <vt:lpstr>The influence of noise on the Pearson and  Manders Coefficients</vt:lpstr>
      <vt:lpstr>Analysis Tools</vt:lpstr>
      <vt:lpstr>Object based analysis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Techniche di localizzazione proteica</dc:title>
  <dc:creator>MASSIMO BONORA</dc:creator>
  <cp:lastModifiedBy>MASSIMO BONORA</cp:lastModifiedBy>
  <cp:revision>45</cp:revision>
  <dcterms:created xsi:type="dcterms:W3CDTF">2019-10-19T13:00:54Z</dcterms:created>
  <dcterms:modified xsi:type="dcterms:W3CDTF">2019-10-22T09:56:21Z</dcterms:modified>
</cp:coreProperties>
</file>