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0" r:id="rId2"/>
    <p:sldMasterId id="2147483648" r:id="rId3"/>
  </p:sldMasterIdLst>
  <p:notesMasterIdLst>
    <p:notesMasterId r:id="rId38"/>
  </p:notesMasterIdLst>
  <p:sldIdLst>
    <p:sldId id="256" r:id="rId4"/>
    <p:sldId id="257" r:id="rId5"/>
    <p:sldId id="258" r:id="rId6"/>
    <p:sldId id="259" r:id="rId7"/>
    <p:sldId id="260" r:id="rId8"/>
    <p:sldId id="261" r:id="rId9"/>
    <p:sldId id="292" r:id="rId10"/>
    <p:sldId id="262" r:id="rId11"/>
    <p:sldId id="264" r:id="rId12"/>
    <p:sldId id="266" r:id="rId13"/>
    <p:sldId id="265" r:id="rId14"/>
    <p:sldId id="269" r:id="rId15"/>
    <p:sldId id="270" r:id="rId16"/>
    <p:sldId id="271" r:id="rId17"/>
    <p:sldId id="267" r:id="rId18"/>
    <p:sldId id="268" r:id="rId19"/>
    <p:sldId id="272" r:id="rId20"/>
    <p:sldId id="281" r:id="rId21"/>
    <p:sldId id="282" r:id="rId22"/>
    <p:sldId id="273" r:id="rId23"/>
    <p:sldId id="283" r:id="rId24"/>
    <p:sldId id="279" r:id="rId25"/>
    <p:sldId id="284" r:id="rId26"/>
    <p:sldId id="285" r:id="rId27"/>
    <p:sldId id="286" r:id="rId28"/>
    <p:sldId id="287" r:id="rId29"/>
    <p:sldId id="288" r:id="rId30"/>
    <p:sldId id="289" r:id="rId31"/>
    <p:sldId id="290" r:id="rId32"/>
    <p:sldId id="275" r:id="rId33"/>
    <p:sldId id="291" r:id="rId34"/>
    <p:sldId id="276" r:id="rId35"/>
    <p:sldId id="277" r:id="rId36"/>
    <p:sldId id="2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3" autoAdjust="0"/>
    <p:restoredTop sz="94660"/>
  </p:normalViewPr>
  <p:slideViewPr>
    <p:cSldViewPr snapToGrid="0" showGuides="1">
      <p:cViewPr varScale="1">
        <p:scale>
          <a:sx n="73" d="100"/>
          <a:sy n="73" d="100"/>
        </p:scale>
        <p:origin x="86"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0B861-1FD5-4330-9B3C-2A2B909AB5A3}" type="datetimeFigureOut">
              <a:rPr lang="en-US" smtClean="0"/>
              <a:t>10/14/2019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4769C-1D86-4DFE-8F96-7D78D2E2AB9D}" type="slidenum">
              <a:rPr lang="en-US" smtClean="0"/>
              <a:t>‹#›</a:t>
            </a:fld>
            <a:endParaRPr lang="en-US"/>
          </a:p>
        </p:txBody>
      </p:sp>
    </p:spTree>
    <p:extLst>
      <p:ext uri="{BB962C8B-B14F-4D97-AF65-F5344CB8AC3E}">
        <p14:creationId xmlns:p14="http://schemas.microsoft.com/office/powerpoint/2010/main" val="270367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20</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850309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29</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131672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21</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142953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22</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326104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23</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385884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24</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845884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25</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3704623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26</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1821692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27</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426907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DAA0AE-E264-6042-B6F8-309BAE3DD4D8}" type="slidenum">
              <a:rPr lang="en-GB"/>
              <a:pPr/>
              <a:t>28</a:t>
            </a:fld>
            <a:endParaRPr lang="en-GB"/>
          </a:p>
        </p:txBody>
      </p:sp>
      <p:sp>
        <p:nvSpPr>
          <p:cNvPr id="570370"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70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it-IT"/>
          </a:p>
        </p:txBody>
      </p:sp>
    </p:spTree>
    <p:extLst>
      <p:ext uri="{BB962C8B-B14F-4D97-AF65-F5344CB8AC3E}">
        <p14:creationId xmlns:p14="http://schemas.microsoft.com/office/powerpoint/2010/main" val="409395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011E-4CC4-47E9-A312-3F0EA93D1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E05947-CBFC-42EF-9275-F65450D690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D04A6-4BF3-4585-AB54-B9543ED5321D}"/>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5" name="Footer Placeholder 4">
            <a:extLst>
              <a:ext uri="{FF2B5EF4-FFF2-40B4-BE49-F238E27FC236}">
                <a16:creationId xmlns:a16="http://schemas.microsoft.com/office/drawing/2014/main" id="{78033268-C832-4875-93F3-867B7ED99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8F790-EAE1-490C-B798-4FE453AFB43D}"/>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145801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497AD-6CEA-45E2-82DA-55F4F57EE3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31468D-EDE2-4DEB-B2F5-6E8AE3E534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5C71B-B56B-4865-91C9-A8FD2C92D293}"/>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5" name="Footer Placeholder 4">
            <a:extLst>
              <a:ext uri="{FF2B5EF4-FFF2-40B4-BE49-F238E27FC236}">
                <a16:creationId xmlns:a16="http://schemas.microsoft.com/office/drawing/2014/main" id="{30C52B31-4FCF-4A1E-BEFC-CE13DA7D3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3884D-2B65-4C75-86A9-366E60442C2D}"/>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1124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74B335-CDB3-48AE-B1AB-DFC7AE0A2D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9C08A0-A63B-4E51-84F2-5AD1EDC22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AE96A-85E1-499E-99F9-2428366DE83B}"/>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5" name="Footer Placeholder 4">
            <a:extLst>
              <a:ext uri="{FF2B5EF4-FFF2-40B4-BE49-F238E27FC236}">
                <a16:creationId xmlns:a16="http://schemas.microsoft.com/office/drawing/2014/main" id="{487E8FF4-B4C2-4153-B450-793204877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0A116-DAA2-4702-AB3C-C0A17084D13A}"/>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3597709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611AE-98B4-49D2-A2C3-0CAF887152EC}"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ACC75-2B25-4876-A974-C38AA413341E}" type="slidenum">
              <a:rPr lang="en-US" smtClean="0"/>
              <a:t>‹#›</a:t>
            </a:fld>
            <a:endParaRPr lang="en-US"/>
          </a:p>
        </p:txBody>
      </p:sp>
    </p:spTree>
    <p:extLst>
      <p:ext uri="{BB962C8B-B14F-4D97-AF65-F5344CB8AC3E}">
        <p14:creationId xmlns:p14="http://schemas.microsoft.com/office/powerpoint/2010/main" val="3526707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2AC4E-3DF6-6442-AFEF-B2364C1EB423}" type="datetimeFigureOut">
              <a:rPr lang="en-US" smtClean="0"/>
              <a:t>10/14/2019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159F6-690F-C44E-967B-F95607DB7093}" type="slidenum">
              <a:rPr lang="en-US" smtClean="0"/>
              <a:t>‹#›</a:t>
            </a:fld>
            <a:endParaRPr lang="en-US"/>
          </a:p>
        </p:txBody>
      </p:sp>
    </p:spTree>
    <p:extLst>
      <p:ext uri="{BB962C8B-B14F-4D97-AF65-F5344CB8AC3E}">
        <p14:creationId xmlns:p14="http://schemas.microsoft.com/office/powerpoint/2010/main" val="1525458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it-IT"/>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Click to edit Master subtitle style</a:t>
            </a:r>
            <a:endParaRPr lang="en-US"/>
          </a:p>
        </p:txBody>
      </p:sp>
      <p:sp>
        <p:nvSpPr>
          <p:cNvPr id="4" name="Date Placeholder 3"/>
          <p:cNvSpPr>
            <a:spLocks noGrp="1"/>
          </p:cNvSpPr>
          <p:nvPr>
            <p:ph type="dt" sz="half" idx="10"/>
          </p:nvPr>
        </p:nvSpPr>
        <p:spPr/>
        <p:txBody>
          <a:bodyPr/>
          <a:lstStyle/>
          <a:p>
            <a:fld id="{45C2AC4E-3DF6-6442-AFEF-B2364C1EB423}" type="datetimeFigureOut">
              <a:rPr lang="en-US" smtClean="0"/>
              <a:t>10/14/2019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159F6-690F-C44E-967B-F95607DB7093}" type="slidenum">
              <a:rPr lang="en-US" smtClean="0"/>
              <a:t>‹#›</a:t>
            </a:fld>
            <a:endParaRPr lang="en-US"/>
          </a:p>
        </p:txBody>
      </p:sp>
    </p:spTree>
    <p:extLst>
      <p:ext uri="{BB962C8B-B14F-4D97-AF65-F5344CB8AC3E}">
        <p14:creationId xmlns:p14="http://schemas.microsoft.com/office/powerpoint/2010/main" val="2666907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8C0CE-1253-41A5-81B4-3C9E1EF83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E83996-9E4F-4B0D-9430-C897AE4D1E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6FC82-5144-4807-8F19-6366AFA090CF}"/>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5" name="Footer Placeholder 4">
            <a:extLst>
              <a:ext uri="{FF2B5EF4-FFF2-40B4-BE49-F238E27FC236}">
                <a16:creationId xmlns:a16="http://schemas.microsoft.com/office/drawing/2014/main" id="{CFE38E31-11B0-4B37-B085-B9173FED9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7F3C4-415B-4361-9A26-90371088A9FC}"/>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30029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3F5C-FE0D-4066-B2EC-24341C2BA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D9B737-3797-483A-94F0-4AC4FD9ECD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B53D37-8211-4F96-BF75-8A12504CD774}"/>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5" name="Footer Placeholder 4">
            <a:extLst>
              <a:ext uri="{FF2B5EF4-FFF2-40B4-BE49-F238E27FC236}">
                <a16:creationId xmlns:a16="http://schemas.microsoft.com/office/drawing/2014/main" id="{B0BA6733-CA60-420F-A5AC-9127B8BB8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F1BF6-C892-4C8B-AD64-D15B86E37A8B}"/>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424690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373BD-5BBE-483E-8BDA-00622A2F69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FE239-F0F8-437E-B223-BF72E1029E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1BF1EF-0CB9-44CB-B79B-69B8282E1F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ED0F50-E4C1-4F40-BD98-B73378FBDDDE}"/>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6" name="Footer Placeholder 5">
            <a:extLst>
              <a:ext uri="{FF2B5EF4-FFF2-40B4-BE49-F238E27FC236}">
                <a16:creationId xmlns:a16="http://schemas.microsoft.com/office/drawing/2014/main" id="{E18C35A7-0F85-47E2-84B3-2080158D1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0DD11-96C8-4722-8D9B-27F6D8D138B5}"/>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3853907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0D9E1-6642-4FA9-80FF-8D99CA6D3B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AAE76D-E5BA-47B7-AC84-A58172BF38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EA290C-68DC-4F7A-9486-E831AE7870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7DFF15-A1C3-44C6-9FC7-BA273C5D4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CB31B-0FBA-4459-B4D5-082F9981A1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77B108-096E-408D-A243-27D273B79E88}"/>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8" name="Footer Placeholder 7">
            <a:extLst>
              <a:ext uri="{FF2B5EF4-FFF2-40B4-BE49-F238E27FC236}">
                <a16:creationId xmlns:a16="http://schemas.microsoft.com/office/drawing/2014/main" id="{783E5C91-D1C7-46F8-9160-79A3797CE2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97CDD9-11FD-480E-8BB7-A9EB7E011993}"/>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378154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E2315-E116-469D-AF9B-FE0E8D6D7C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6B0197-36C1-49AB-A1F1-872E280A1E7A}"/>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4" name="Footer Placeholder 3">
            <a:extLst>
              <a:ext uri="{FF2B5EF4-FFF2-40B4-BE49-F238E27FC236}">
                <a16:creationId xmlns:a16="http://schemas.microsoft.com/office/drawing/2014/main" id="{6F33D7E8-7170-4EB8-AEFA-0426EC9A4B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AF059C-578C-4FA1-8B0A-2E7E10ED8B91}"/>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362950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D5FE73-A4A0-46CA-9DF0-DB534BEE72A3}"/>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3" name="Footer Placeholder 2">
            <a:extLst>
              <a:ext uri="{FF2B5EF4-FFF2-40B4-BE49-F238E27FC236}">
                <a16:creationId xmlns:a16="http://schemas.microsoft.com/office/drawing/2014/main" id="{90F3D235-92E6-47C3-9386-3DD17E1122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F5AD28-E9AA-44E6-9477-3728539010DE}"/>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483416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53EC-F079-4FBF-BD3C-08DB6A0E0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97070D-27A9-42FA-9063-217C6B8D2A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CC162B-C1A8-43ED-9AF0-B98E296FCB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6369D-F910-4879-8894-DAF7EB73F9DC}"/>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6" name="Footer Placeholder 5">
            <a:extLst>
              <a:ext uri="{FF2B5EF4-FFF2-40B4-BE49-F238E27FC236}">
                <a16:creationId xmlns:a16="http://schemas.microsoft.com/office/drawing/2014/main" id="{5F3B54A7-BB8A-47BA-BBF9-2F4234227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754E2-C6D0-4128-8CCE-C18C1B73D765}"/>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428838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ED7A7-929B-4F26-B13D-975FE21BAE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8CB153-BDB2-4693-8B4A-CFEBB69E3E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CEFEE-1224-444F-803B-27D969DB6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C0669F-A801-4552-BBF3-22ACD2A5DB3B}"/>
              </a:ext>
            </a:extLst>
          </p:cNvPr>
          <p:cNvSpPr>
            <a:spLocks noGrp="1"/>
          </p:cNvSpPr>
          <p:nvPr>
            <p:ph type="dt" sz="half" idx="10"/>
          </p:nvPr>
        </p:nvSpPr>
        <p:spPr/>
        <p:txBody>
          <a:bodyPr/>
          <a:lstStyle/>
          <a:p>
            <a:fld id="{0A9F66A5-3066-493F-A8D4-7EEE4CE0DEB9}" type="datetimeFigureOut">
              <a:rPr lang="en-US" smtClean="0"/>
              <a:t>10/12/2019</a:t>
            </a:fld>
            <a:endParaRPr lang="en-US"/>
          </a:p>
        </p:txBody>
      </p:sp>
      <p:sp>
        <p:nvSpPr>
          <p:cNvPr id="6" name="Footer Placeholder 5">
            <a:extLst>
              <a:ext uri="{FF2B5EF4-FFF2-40B4-BE49-F238E27FC236}">
                <a16:creationId xmlns:a16="http://schemas.microsoft.com/office/drawing/2014/main" id="{B006BD34-3C81-4D26-8B4F-67B8A6D29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C722E-1A6F-49D4-A600-60A1D85000ED}"/>
              </a:ext>
            </a:extLst>
          </p:cNvPr>
          <p:cNvSpPr>
            <a:spLocks noGrp="1"/>
          </p:cNvSpPr>
          <p:nvPr>
            <p:ph type="sldNum" sz="quarter" idx="12"/>
          </p:nvPr>
        </p:nvSpPr>
        <p:spPr/>
        <p:txBody>
          <a:bodyPr/>
          <a:lstStyle/>
          <a:p>
            <a:fld id="{F8D1B75D-5209-458F-88AC-3EADD4359DF4}" type="slidenum">
              <a:rPr lang="en-US" smtClean="0"/>
              <a:t>‹#›</a:t>
            </a:fld>
            <a:endParaRPr lang="en-US"/>
          </a:p>
        </p:txBody>
      </p:sp>
    </p:spTree>
    <p:extLst>
      <p:ext uri="{BB962C8B-B14F-4D97-AF65-F5344CB8AC3E}">
        <p14:creationId xmlns:p14="http://schemas.microsoft.com/office/powerpoint/2010/main" val="265538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0E69B-61D0-404E-8492-9569FBF9B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C3CDE9-DC49-45BE-8CC7-76E2BDFDC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F1BC8-F400-43AA-8FC7-5A44CB44A2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9F66A5-3066-493F-A8D4-7EEE4CE0DEB9}" type="datetimeFigureOut">
              <a:rPr lang="en-US" smtClean="0"/>
              <a:t>10/12/2019</a:t>
            </a:fld>
            <a:endParaRPr lang="en-US"/>
          </a:p>
        </p:txBody>
      </p:sp>
      <p:sp>
        <p:nvSpPr>
          <p:cNvPr id="5" name="Footer Placeholder 4">
            <a:extLst>
              <a:ext uri="{FF2B5EF4-FFF2-40B4-BE49-F238E27FC236}">
                <a16:creationId xmlns:a16="http://schemas.microsoft.com/office/drawing/2014/main" id="{2ADE2B24-1B0F-4058-A274-5ECEB3601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673DB2-5010-4207-8B55-877BE6985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1B75D-5209-458F-88AC-3EADD4359DF4}" type="slidenum">
              <a:rPr lang="en-US" smtClean="0"/>
              <a:t>‹#›</a:t>
            </a:fld>
            <a:endParaRPr lang="en-US"/>
          </a:p>
        </p:txBody>
      </p:sp>
    </p:spTree>
    <p:extLst>
      <p:ext uri="{BB962C8B-B14F-4D97-AF65-F5344CB8AC3E}">
        <p14:creationId xmlns:p14="http://schemas.microsoft.com/office/powerpoint/2010/main" val="1966309703"/>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51" r:id="rId3"/>
    <p:sldLayoutId id="2147483652" r:id="rId4"/>
    <p:sldLayoutId id="2147483653" r:id="rId5"/>
    <p:sldLayoutId id="2147483654" r:id="rId6"/>
    <p:sldLayoutId id="214748366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611AE-98B4-49D2-A2C3-0CAF887152EC}" type="datetimeFigureOut">
              <a:rPr lang="en-US" smtClean="0"/>
              <a:t>10/13/2019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ACC75-2B25-4876-A974-C38AA413341E}" type="slidenum">
              <a:rPr lang="en-US" smtClean="0"/>
              <a:t>‹#›</a:t>
            </a:fld>
            <a:endParaRPr lang="en-US"/>
          </a:p>
        </p:txBody>
      </p:sp>
    </p:spTree>
    <p:extLst>
      <p:ext uri="{BB962C8B-B14F-4D97-AF65-F5344CB8AC3E}">
        <p14:creationId xmlns:p14="http://schemas.microsoft.com/office/powerpoint/2010/main" val="65505195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Click to edit Master text styles</a:t>
            </a:r>
          </a:p>
          <a:p>
            <a:pPr lvl="1"/>
            <a:r>
              <a:rPr lang="it-IT"/>
              <a:t>Second level</a:t>
            </a:r>
          </a:p>
          <a:p>
            <a:pPr lvl="2"/>
            <a:r>
              <a:rPr lang="it-IT"/>
              <a:t>Third level</a:t>
            </a:r>
          </a:p>
          <a:p>
            <a:pPr lvl="3"/>
            <a:r>
              <a:rPr lang="it-IT"/>
              <a:t>Fourth level</a:t>
            </a:r>
          </a:p>
          <a:p>
            <a:pPr lvl="4"/>
            <a:r>
              <a:rPr lang="it-IT"/>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2AC4E-3DF6-6442-AFEF-B2364C1EB423}" type="datetimeFigureOut">
              <a:rPr lang="en-US" smtClean="0"/>
              <a:t>10/14/2019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159F6-690F-C44E-967B-F95607DB7093}" type="slidenum">
              <a:rPr lang="en-US" smtClean="0"/>
              <a:t>‹#›</a:t>
            </a:fld>
            <a:endParaRPr lang="en-US"/>
          </a:p>
        </p:txBody>
      </p:sp>
    </p:spTree>
    <p:extLst>
      <p:ext uri="{BB962C8B-B14F-4D97-AF65-F5344CB8AC3E}">
        <p14:creationId xmlns:p14="http://schemas.microsoft.com/office/powerpoint/2010/main" val="2714327599"/>
      </p:ext>
    </p:extLst>
  </p:cSld>
  <p:clrMap bg1="lt1" tx1="dk1" bg2="lt2" tx2="dk2" accent1="accent1" accent2="accent2" accent3="accent3" accent4="accent4" accent5="accent5" accent6="accent6" hlink="hlink" folHlink="folHlink"/>
  <p:sldLayoutIdLst>
    <p:sldLayoutId id="2147483655" r:id="rId1"/>
    <p:sldLayoutId id="214748364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4.xml"/><Relationship Id="rId4" Type="http://schemas.openxmlformats.org/officeDocument/2006/relationships/image" Target="../media/image29.sv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4.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7.png"/><Relationship Id="rId4"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F5C4-8723-49A3-ABA6-5130C65B545F}"/>
              </a:ext>
            </a:extLst>
          </p:cNvPr>
          <p:cNvSpPr>
            <a:spLocks noGrp="1"/>
          </p:cNvSpPr>
          <p:nvPr>
            <p:ph type="ctrTitle"/>
          </p:nvPr>
        </p:nvSpPr>
        <p:spPr/>
        <p:txBody>
          <a:bodyPr>
            <a:normAutofit fontScale="90000"/>
          </a:bodyPr>
          <a:lstStyle/>
          <a:p>
            <a:r>
              <a:rPr lang="en-US" dirty="0" err="1"/>
              <a:t>Tecniche</a:t>
            </a:r>
            <a:r>
              <a:rPr lang="en-US" dirty="0"/>
              <a:t> per la </a:t>
            </a:r>
            <a:r>
              <a:rPr lang="en-US" dirty="0" err="1"/>
              <a:t>determinazione</a:t>
            </a:r>
            <a:r>
              <a:rPr lang="en-US" dirty="0"/>
              <a:t> di </a:t>
            </a:r>
            <a:r>
              <a:rPr lang="en-US" dirty="0" err="1"/>
              <a:t>interazioni</a:t>
            </a:r>
            <a:r>
              <a:rPr lang="en-US" dirty="0"/>
              <a:t> </a:t>
            </a:r>
            <a:r>
              <a:rPr lang="en-US" dirty="0" err="1"/>
              <a:t>proteiche</a:t>
            </a:r>
            <a:endParaRPr lang="en-US" dirty="0"/>
          </a:p>
        </p:txBody>
      </p:sp>
      <p:sp>
        <p:nvSpPr>
          <p:cNvPr id="3" name="Subtitle 2">
            <a:extLst>
              <a:ext uri="{FF2B5EF4-FFF2-40B4-BE49-F238E27FC236}">
                <a16:creationId xmlns:a16="http://schemas.microsoft.com/office/drawing/2014/main" id="{474D7A01-0DFD-4487-A3BD-42BE02CFC327}"/>
              </a:ext>
            </a:extLst>
          </p:cNvPr>
          <p:cNvSpPr>
            <a:spLocks noGrp="1"/>
          </p:cNvSpPr>
          <p:nvPr>
            <p:ph type="subTitle" idx="1"/>
          </p:nvPr>
        </p:nvSpPr>
        <p:spPr/>
        <p:txBody>
          <a:bodyPr/>
          <a:lstStyle/>
          <a:p>
            <a:r>
              <a:rPr lang="en-US" dirty="0" err="1"/>
              <a:t>Biochimica</a:t>
            </a:r>
            <a:r>
              <a:rPr lang="en-US" dirty="0"/>
              <a:t> applicate </a:t>
            </a:r>
            <a:r>
              <a:rPr lang="en-US" dirty="0" err="1"/>
              <a:t>lezione</a:t>
            </a:r>
            <a:r>
              <a:rPr lang="en-US" dirty="0"/>
              <a:t> 04</a:t>
            </a:r>
          </a:p>
        </p:txBody>
      </p:sp>
    </p:spTree>
    <p:extLst>
      <p:ext uri="{BB962C8B-B14F-4D97-AF65-F5344CB8AC3E}">
        <p14:creationId xmlns:p14="http://schemas.microsoft.com/office/powerpoint/2010/main" val="1309991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DDA4-51B2-4C78-9028-9A09B7DA401F}"/>
              </a:ext>
            </a:extLst>
          </p:cNvPr>
          <p:cNvSpPr>
            <a:spLocks noGrp="1"/>
          </p:cNvSpPr>
          <p:nvPr>
            <p:ph type="title"/>
          </p:nvPr>
        </p:nvSpPr>
        <p:spPr/>
        <p:txBody>
          <a:bodyPr/>
          <a:lstStyle/>
          <a:p>
            <a:pPr algn="ctr"/>
            <a:r>
              <a:rPr lang="en-US" dirty="0" err="1"/>
              <a:t>Sottotipologie</a:t>
            </a:r>
            <a:r>
              <a:rPr lang="en-US" dirty="0"/>
              <a:t> di PLA</a:t>
            </a:r>
          </a:p>
        </p:txBody>
      </p:sp>
      <p:sp>
        <p:nvSpPr>
          <p:cNvPr id="3" name="Content Placeholder 2">
            <a:extLst>
              <a:ext uri="{FF2B5EF4-FFF2-40B4-BE49-F238E27FC236}">
                <a16:creationId xmlns:a16="http://schemas.microsoft.com/office/drawing/2014/main" id="{FBA59FA1-833C-4865-AF55-C1FBF2CA7859}"/>
              </a:ext>
            </a:extLst>
          </p:cNvPr>
          <p:cNvSpPr>
            <a:spLocks noGrp="1"/>
          </p:cNvSpPr>
          <p:nvPr>
            <p:ph idx="1"/>
          </p:nvPr>
        </p:nvSpPr>
        <p:spPr>
          <a:xfrm>
            <a:off x="838200" y="1825625"/>
            <a:ext cx="10515600" cy="4585685"/>
          </a:xfrm>
        </p:spPr>
        <p:txBody>
          <a:bodyPr>
            <a:normAutofit fontScale="70000" lnSpcReduction="20000"/>
          </a:bodyPr>
          <a:lstStyle/>
          <a:p>
            <a:pPr algn="just"/>
            <a:r>
              <a:rPr lang="it-IT" b="1" dirty="0"/>
              <a:t>PLA omogenea. </a:t>
            </a:r>
            <a:r>
              <a:rPr lang="it-IT" dirty="0"/>
              <a:t>Questo metodo di PLA viene eseguito in tre fasi, senza necessità di una fase di lavaggio. In breve, l'antigene bersaglio viene incubato con due sonde di prossimità (3 "e 5") che si legano agli epitopi adiacenti sull'antigene bersaglio e un oligonucleotide connettore (~ 20 bps), che si ibrida su entrambe le sonde. La molecola di DNA generata viene amplificata, rilevata e quantificata mediante PCR in tempo reale. Adatto per la quantificazione di basse concentrazioni di molecole proteiche in una piccola soluzione omogenea.</a:t>
            </a:r>
          </a:p>
          <a:p>
            <a:pPr algn="just"/>
            <a:r>
              <a:rPr lang="it-IT" b="1" dirty="0"/>
              <a:t>PLA in fase solida.</a:t>
            </a:r>
            <a:r>
              <a:rPr lang="it-IT" dirty="0"/>
              <a:t> Utilizza un anticorpo di cattura per immobilizzare una proteina bersaglio su una fase solida. Il campione viene combinato con un anticorpo di cattura e incubato con le sonde di prossimità. Pertanto, l'antigene bersaglio viene inserito tra le sonde di prossimità e l'anticorpo di cattura. La </a:t>
            </a:r>
            <a:r>
              <a:rPr lang="it-IT" dirty="0" err="1"/>
              <a:t>ligazione</a:t>
            </a:r>
            <a:r>
              <a:rPr lang="it-IT" dirty="0"/>
              <a:t> e la PCR quantitativa vengono condotte successivamente le fasi di lavaggio. L'immobilizzazione della proteina su un supporto solido serve a purificare e concentrare i campioni, rimuovendo i componenti che possono inibire la legatura o l'amplificazione o in cui la concentrazione dell'analita è estremamente bassa. </a:t>
            </a:r>
          </a:p>
          <a:p>
            <a:pPr algn="just"/>
            <a:r>
              <a:rPr lang="it-IT" b="1" dirty="0"/>
              <a:t>PLA in situ.</a:t>
            </a:r>
            <a:r>
              <a:rPr lang="it-IT" dirty="0"/>
              <a:t> Permette di rilevare e visualizzare proteine ​​bersaglio/complessi proteina-proteina espressi da cellule fissate e sezioni di tessuto. Oltre a utilizzare un fissativo appropriato per gli anticorpi utilizzati nel protocollo per fissare le cellule o il tessuto, a volte potrebbe essere necessario </a:t>
            </a:r>
            <a:r>
              <a:rPr lang="it-IT" dirty="0" err="1"/>
              <a:t>permeabilizzarli</a:t>
            </a:r>
            <a:r>
              <a:rPr lang="it-IT" dirty="0"/>
              <a:t>. Se è necessario questo passaggio, è necessario eseguire anche il recupero dell'antigene e il blocco specifico dell'anticorpo. </a:t>
            </a:r>
            <a:endParaRPr lang="en-US" dirty="0"/>
          </a:p>
        </p:txBody>
      </p:sp>
    </p:spTree>
    <p:extLst>
      <p:ext uri="{BB962C8B-B14F-4D97-AF65-F5344CB8AC3E}">
        <p14:creationId xmlns:p14="http://schemas.microsoft.com/office/powerpoint/2010/main" val="1174359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B6DDA4-51B2-4C78-9028-9A09B7DA401F}"/>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Come funziona</a:t>
            </a:r>
          </a:p>
        </p:txBody>
      </p:sp>
      <p:sp>
        <p:nvSpPr>
          <p:cNvPr id="12" name="TextBox 11">
            <a:extLst>
              <a:ext uri="{FF2B5EF4-FFF2-40B4-BE49-F238E27FC236}">
                <a16:creationId xmlns:a16="http://schemas.microsoft.com/office/drawing/2014/main" id="{FD630731-43A9-4F8A-AEB7-AE0D8FD66CD9}"/>
              </a:ext>
            </a:extLst>
          </p:cNvPr>
          <p:cNvSpPr txBox="1"/>
          <p:nvPr/>
        </p:nvSpPr>
        <p:spPr>
          <a:xfrm>
            <a:off x="643468" y="2638043"/>
            <a:ext cx="3363974"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dirty="0"/>
              <a:t>1- </a:t>
            </a:r>
            <a:r>
              <a:rPr lang="en-US" sz="1400" b="1" dirty="0" err="1"/>
              <a:t>ibridare</a:t>
            </a:r>
            <a:r>
              <a:rPr lang="en-US" sz="1400" b="1" dirty="0"/>
              <a:t> le </a:t>
            </a:r>
            <a:r>
              <a:rPr lang="en-US" sz="1400" b="1" dirty="0" err="1"/>
              <a:t>sonde</a:t>
            </a:r>
            <a:r>
              <a:rPr lang="en-US" sz="1400" b="1" dirty="0"/>
              <a:t> + and – con </a:t>
            </a:r>
            <a:r>
              <a:rPr lang="en-US" sz="1400" b="1" dirty="0" err="1"/>
              <a:t>i</a:t>
            </a:r>
            <a:r>
              <a:rPr lang="en-US" sz="1400" b="1" dirty="0"/>
              <a:t> target</a:t>
            </a:r>
          </a:p>
          <a:p>
            <a:pPr indent="-228600">
              <a:lnSpc>
                <a:spcPct val="90000"/>
              </a:lnSpc>
              <a:spcAft>
                <a:spcPts val="600"/>
              </a:spcAft>
              <a:buFont typeface="Arial" panose="020B0604020202020204" pitchFamily="34" charset="0"/>
              <a:buChar char="•"/>
            </a:pPr>
            <a:r>
              <a:rPr lang="en-US" sz="1400" b="1" dirty="0"/>
              <a:t>2- </a:t>
            </a:r>
            <a:r>
              <a:rPr lang="en-US" sz="1400" b="1" dirty="0" err="1"/>
              <a:t>lavare</a:t>
            </a:r>
            <a:r>
              <a:rPr lang="en-US" sz="1400" b="1" dirty="0"/>
              <a:t> </a:t>
            </a:r>
            <a:r>
              <a:rPr lang="en-US" sz="1400" b="1" dirty="0" err="1"/>
              <a:t>l’eccesso</a:t>
            </a:r>
            <a:r>
              <a:rPr lang="en-US" sz="1400" b="1" dirty="0"/>
              <a:t> </a:t>
            </a:r>
            <a:r>
              <a:rPr lang="en-US" sz="1400" b="1" dirty="0" err="1"/>
              <a:t>sonde</a:t>
            </a:r>
            <a:r>
              <a:rPr lang="en-US" sz="1400" b="1" dirty="0"/>
              <a:t> non legate</a:t>
            </a:r>
          </a:p>
          <a:p>
            <a:pPr indent="-228600">
              <a:lnSpc>
                <a:spcPct val="90000"/>
              </a:lnSpc>
              <a:spcAft>
                <a:spcPts val="600"/>
              </a:spcAft>
              <a:buFont typeface="Arial" panose="020B0604020202020204" pitchFamily="34" charset="0"/>
              <a:buChar char="•"/>
            </a:pPr>
            <a:r>
              <a:rPr lang="en-US" sz="1400" b="1" dirty="0"/>
              <a:t>3- </a:t>
            </a:r>
            <a:r>
              <a:rPr lang="en-US" sz="1400" b="1" dirty="0" err="1"/>
              <a:t>ibridazione</a:t>
            </a:r>
            <a:r>
              <a:rPr lang="en-US" sz="1400" b="1" dirty="0"/>
              <a:t> </a:t>
            </a:r>
            <a:r>
              <a:rPr lang="en-US" sz="1400" b="1" dirty="0" err="1"/>
              <a:t>dei</a:t>
            </a:r>
            <a:r>
              <a:rPr lang="en-US" sz="1400" b="1" dirty="0"/>
              <a:t> </a:t>
            </a:r>
            <a:r>
              <a:rPr lang="en-US" sz="1400" b="1" dirty="0" err="1"/>
              <a:t>connettori</a:t>
            </a:r>
            <a:endParaRPr lang="en-US" sz="1400" b="1" dirty="0"/>
          </a:p>
          <a:p>
            <a:pPr indent="-228600">
              <a:lnSpc>
                <a:spcPct val="90000"/>
              </a:lnSpc>
              <a:spcAft>
                <a:spcPts val="600"/>
              </a:spcAft>
              <a:buFont typeface="Arial" panose="020B0604020202020204" pitchFamily="34" charset="0"/>
              <a:buChar char="•"/>
            </a:pPr>
            <a:r>
              <a:rPr lang="en-US" sz="1400" b="1" dirty="0"/>
              <a:t>4- </a:t>
            </a:r>
            <a:r>
              <a:rPr lang="en-US" sz="1400" b="1" dirty="0" err="1"/>
              <a:t>lavare</a:t>
            </a:r>
            <a:r>
              <a:rPr lang="en-US" sz="1400" b="1" dirty="0"/>
              <a:t> </a:t>
            </a:r>
            <a:r>
              <a:rPr lang="en-US" sz="1400" b="1" dirty="0" err="1"/>
              <a:t>l’eccesso</a:t>
            </a:r>
            <a:r>
              <a:rPr lang="en-US" sz="1400" b="1" dirty="0"/>
              <a:t> di </a:t>
            </a:r>
            <a:r>
              <a:rPr lang="en-US" sz="1400" b="1" dirty="0" err="1"/>
              <a:t>connettori</a:t>
            </a:r>
            <a:endParaRPr lang="en-US" sz="1400" b="1" dirty="0"/>
          </a:p>
          <a:p>
            <a:pPr indent="-228600">
              <a:lnSpc>
                <a:spcPct val="90000"/>
              </a:lnSpc>
              <a:spcAft>
                <a:spcPts val="600"/>
              </a:spcAft>
              <a:buFont typeface="Arial" panose="020B0604020202020204" pitchFamily="34" charset="0"/>
              <a:buChar char="•"/>
            </a:pPr>
            <a:r>
              <a:rPr lang="en-US" sz="1400" b="1" dirty="0"/>
              <a:t>5- </a:t>
            </a:r>
            <a:r>
              <a:rPr lang="en-US" sz="1400" b="1" dirty="0" err="1"/>
              <a:t>ligazione</a:t>
            </a:r>
            <a:endParaRPr lang="en-US" sz="1400" b="1" dirty="0"/>
          </a:p>
          <a:p>
            <a:pPr indent="-228600">
              <a:lnSpc>
                <a:spcPct val="90000"/>
              </a:lnSpc>
              <a:spcAft>
                <a:spcPts val="600"/>
              </a:spcAft>
              <a:buFont typeface="Arial" panose="020B0604020202020204" pitchFamily="34" charset="0"/>
              <a:buChar char="•"/>
            </a:pPr>
            <a:r>
              <a:rPr lang="en-US" sz="1400" b="1" dirty="0"/>
              <a:t>6- </a:t>
            </a:r>
            <a:r>
              <a:rPr lang="en-US" sz="1400" b="1" dirty="0" err="1"/>
              <a:t>amplificazione</a:t>
            </a:r>
            <a:endParaRPr lang="en-US" sz="1400" b="1" dirty="0"/>
          </a:p>
          <a:p>
            <a:pPr indent="-228600">
              <a:lnSpc>
                <a:spcPct val="90000"/>
              </a:lnSpc>
              <a:spcAft>
                <a:spcPts val="600"/>
              </a:spcAft>
              <a:buFont typeface="Arial" panose="020B0604020202020204" pitchFamily="34" charset="0"/>
              <a:buChar char="•"/>
            </a:pPr>
            <a:r>
              <a:rPr lang="en-US" sz="1400" b="1" dirty="0"/>
              <a:t>7- </a:t>
            </a:r>
            <a:r>
              <a:rPr lang="en-US" sz="1400" b="1" dirty="0" err="1"/>
              <a:t>ibridazione</a:t>
            </a:r>
            <a:r>
              <a:rPr lang="en-US" sz="1400" b="1" dirty="0"/>
              <a:t> del reporter </a:t>
            </a:r>
            <a:r>
              <a:rPr lang="en-US" sz="1400" b="1" dirty="0" err="1"/>
              <a:t>fluorescente</a:t>
            </a:r>
            <a:endParaRPr lang="en-US" sz="1400" b="1" dirty="0"/>
          </a:p>
        </p:txBody>
      </p:sp>
      <p:pic>
        <p:nvPicPr>
          <p:cNvPr id="4" name="Picture 3" descr="A picture containing game&#10;&#10;Description automatically generated">
            <a:extLst>
              <a:ext uri="{FF2B5EF4-FFF2-40B4-BE49-F238E27FC236}">
                <a16:creationId xmlns:a16="http://schemas.microsoft.com/office/drawing/2014/main" id="{6A0AF8C4-3E61-435A-8681-983C179A9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8414" y="1134009"/>
            <a:ext cx="6580620" cy="4589982"/>
          </a:xfrm>
          <a:prstGeom prst="rect">
            <a:avLst/>
          </a:prstGeom>
        </p:spPr>
      </p:pic>
    </p:spTree>
    <p:extLst>
      <p:ext uri="{BB962C8B-B14F-4D97-AF65-F5344CB8AC3E}">
        <p14:creationId xmlns:p14="http://schemas.microsoft.com/office/powerpoint/2010/main" val="12849175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263D-A324-491D-B76E-30802107A4C3}"/>
              </a:ext>
            </a:extLst>
          </p:cNvPr>
          <p:cNvSpPr>
            <a:spLocks noGrp="1"/>
          </p:cNvSpPr>
          <p:nvPr>
            <p:ph type="title"/>
          </p:nvPr>
        </p:nvSpPr>
        <p:spPr/>
        <p:txBody>
          <a:bodyPr/>
          <a:lstStyle/>
          <a:p>
            <a:pPr algn="ctr"/>
            <a:r>
              <a:rPr lang="en-US" dirty="0"/>
              <a:t>ATP synthase is a component of mitochondrial PTP</a:t>
            </a:r>
          </a:p>
        </p:txBody>
      </p:sp>
      <p:pic>
        <p:nvPicPr>
          <p:cNvPr id="3" name="Picture 2">
            <a:extLst>
              <a:ext uri="{FF2B5EF4-FFF2-40B4-BE49-F238E27FC236}">
                <a16:creationId xmlns:a16="http://schemas.microsoft.com/office/drawing/2014/main" id="{233355E0-E83B-481B-93AE-A3F3484D75BF}"/>
              </a:ext>
            </a:extLst>
          </p:cNvPr>
          <p:cNvPicPr>
            <a:picLocks noChangeAspect="1"/>
          </p:cNvPicPr>
          <p:nvPr/>
        </p:nvPicPr>
        <p:blipFill>
          <a:blip r:embed="rId2"/>
          <a:stretch>
            <a:fillRect/>
          </a:stretch>
        </p:blipFill>
        <p:spPr>
          <a:xfrm>
            <a:off x="6885709" y="1901998"/>
            <a:ext cx="2730536" cy="3534526"/>
          </a:xfrm>
          <a:prstGeom prst="rect">
            <a:avLst/>
          </a:prstGeom>
        </p:spPr>
      </p:pic>
      <p:pic>
        <p:nvPicPr>
          <p:cNvPr id="7" name="Picture 6">
            <a:extLst>
              <a:ext uri="{FF2B5EF4-FFF2-40B4-BE49-F238E27FC236}">
                <a16:creationId xmlns:a16="http://schemas.microsoft.com/office/drawing/2014/main" id="{D1F016FC-F30A-4C53-944A-EDCBF2FA18C8}"/>
              </a:ext>
            </a:extLst>
          </p:cNvPr>
          <p:cNvPicPr>
            <a:picLocks noChangeAspect="1"/>
          </p:cNvPicPr>
          <p:nvPr/>
        </p:nvPicPr>
        <p:blipFill>
          <a:blip r:embed="rId3"/>
          <a:stretch>
            <a:fillRect/>
          </a:stretch>
        </p:blipFill>
        <p:spPr>
          <a:xfrm>
            <a:off x="2928851" y="1892802"/>
            <a:ext cx="2081852" cy="3556497"/>
          </a:xfrm>
          <a:prstGeom prst="rect">
            <a:avLst/>
          </a:prstGeom>
        </p:spPr>
      </p:pic>
      <p:sp>
        <p:nvSpPr>
          <p:cNvPr id="8" name="TextBox 7">
            <a:extLst>
              <a:ext uri="{FF2B5EF4-FFF2-40B4-BE49-F238E27FC236}">
                <a16:creationId xmlns:a16="http://schemas.microsoft.com/office/drawing/2014/main" id="{87937040-BEE2-4CB4-BA22-D92D917CF42E}"/>
              </a:ext>
            </a:extLst>
          </p:cNvPr>
          <p:cNvSpPr txBox="1"/>
          <p:nvPr/>
        </p:nvSpPr>
        <p:spPr>
          <a:xfrm>
            <a:off x="1743519" y="5719926"/>
            <a:ext cx="4468861" cy="646331"/>
          </a:xfrm>
          <a:prstGeom prst="rect">
            <a:avLst/>
          </a:prstGeom>
          <a:noFill/>
        </p:spPr>
        <p:txBody>
          <a:bodyPr wrap="square" rtlCol="0">
            <a:spAutoFit/>
          </a:bodyPr>
          <a:lstStyle/>
          <a:p>
            <a:pPr algn="ctr"/>
            <a:r>
              <a:rPr lang="en-US" sz="1800" dirty="0"/>
              <a:t>MITOCHONDRIAL PERMEABILITY TRANSITION IS A MAJOR ROUTE OF CELL DEATH</a:t>
            </a:r>
          </a:p>
        </p:txBody>
      </p:sp>
      <p:sp>
        <p:nvSpPr>
          <p:cNvPr id="9" name="TextBox 8">
            <a:extLst>
              <a:ext uri="{FF2B5EF4-FFF2-40B4-BE49-F238E27FC236}">
                <a16:creationId xmlns:a16="http://schemas.microsoft.com/office/drawing/2014/main" id="{36A042DB-5217-4F71-BA6A-91B6E8E6990D}"/>
              </a:ext>
            </a:extLst>
          </p:cNvPr>
          <p:cNvSpPr txBox="1"/>
          <p:nvPr/>
        </p:nvSpPr>
        <p:spPr>
          <a:xfrm>
            <a:off x="6309977" y="5656194"/>
            <a:ext cx="3953471" cy="923330"/>
          </a:xfrm>
          <a:prstGeom prst="rect">
            <a:avLst/>
          </a:prstGeom>
          <a:noFill/>
        </p:spPr>
        <p:txBody>
          <a:bodyPr wrap="square" rtlCol="0">
            <a:spAutoFit/>
          </a:bodyPr>
          <a:lstStyle/>
          <a:p>
            <a:pPr algn="ctr"/>
            <a:r>
              <a:rPr lang="en-US" sz="1800" dirty="0"/>
              <a:t>REARRANGMENTS OF ATP SYNTHASE COMPOSITION PARTICIPATES IN MTP TRIGGERING</a:t>
            </a:r>
          </a:p>
        </p:txBody>
      </p:sp>
    </p:spTree>
    <p:extLst>
      <p:ext uri="{BB962C8B-B14F-4D97-AF65-F5344CB8AC3E}">
        <p14:creationId xmlns:p14="http://schemas.microsoft.com/office/powerpoint/2010/main" val="2605504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263D-A324-491D-B76E-30802107A4C3}"/>
              </a:ext>
            </a:extLst>
          </p:cNvPr>
          <p:cNvSpPr>
            <a:spLocks noGrp="1"/>
          </p:cNvSpPr>
          <p:nvPr>
            <p:ph type="title"/>
          </p:nvPr>
        </p:nvSpPr>
        <p:spPr/>
        <p:txBody>
          <a:bodyPr/>
          <a:lstStyle/>
          <a:p>
            <a:pPr algn="ctr"/>
            <a:r>
              <a:rPr lang="en-US" dirty="0"/>
              <a:t>ATP synthase </a:t>
            </a:r>
            <a:r>
              <a:rPr lang="en-US" dirty="0" err="1"/>
              <a:t>transita</a:t>
            </a:r>
            <a:r>
              <a:rPr lang="en-US" dirty="0"/>
              <a:t> da </a:t>
            </a:r>
            <a:r>
              <a:rPr lang="en-US" dirty="0" err="1"/>
              <a:t>dimero</a:t>
            </a:r>
            <a:r>
              <a:rPr lang="en-US" dirty="0"/>
              <a:t> a monomer </a:t>
            </a:r>
            <a:r>
              <a:rPr lang="en-US" dirty="0" err="1"/>
              <a:t>durante</a:t>
            </a:r>
            <a:r>
              <a:rPr lang="en-US" dirty="0"/>
              <a:t> MPT</a:t>
            </a:r>
          </a:p>
        </p:txBody>
      </p:sp>
      <p:pic>
        <p:nvPicPr>
          <p:cNvPr id="4" name="Picture 3">
            <a:extLst>
              <a:ext uri="{FF2B5EF4-FFF2-40B4-BE49-F238E27FC236}">
                <a16:creationId xmlns:a16="http://schemas.microsoft.com/office/drawing/2014/main" id="{EF3DECE9-DAFE-4B3B-A72B-9E006FD6C10C}"/>
              </a:ext>
            </a:extLst>
          </p:cNvPr>
          <p:cNvPicPr>
            <a:picLocks noChangeAspect="1"/>
          </p:cNvPicPr>
          <p:nvPr/>
        </p:nvPicPr>
        <p:blipFill>
          <a:blip r:embed="rId2"/>
          <a:stretch>
            <a:fillRect/>
          </a:stretch>
        </p:blipFill>
        <p:spPr>
          <a:xfrm>
            <a:off x="309716" y="2314460"/>
            <a:ext cx="3111710" cy="2935965"/>
          </a:xfrm>
          <a:prstGeom prst="rect">
            <a:avLst/>
          </a:prstGeom>
        </p:spPr>
      </p:pic>
      <p:pic>
        <p:nvPicPr>
          <p:cNvPr id="6" name="Picture 5">
            <a:extLst>
              <a:ext uri="{FF2B5EF4-FFF2-40B4-BE49-F238E27FC236}">
                <a16:creationId xmlns:a16="http://schemas.microsoft.com/office/drawing/2014/main" id="{06BDE52A-FF94-4975-B5DC-A63E237E18D7}"/>
              </a:ext>
            </a:extLst>
          </p:cNvPr>
          <p:cNvPicPr>
            <a:picLocks noChangeAspect="1"/>
          </p:cNvPicPr>
          <p:nvPr/>
        </p:nvPicPr>
        <p:blipFill>
          <a:blip r:embed="rId3"/>
          <a:stretch>
            <a:fillRect/>
          </a:stretch>
        </p:blipFill>
        <p:spPr>
          <a:xfrm>
            <a:off x="4189943" y="2902774"/>
            <a:ext cx="4549534" cy="1760373"/>
          </a:xfrm>
          <a:prstGeom prst="rect">
            <a:avLst/>
          </a:prstGeom>
        </p:spPr>
      </p:pic>
      <p:pic>
        <p:nvPicPr>
          <p:cNvPr id="10" name="Picture 9">
            <a:extLst>
              <a:ext uri="{FF2B5EF4-FFF2-40B4-BE49-F238E27FC236}">
                <a16:creationId xmlns:a16="http://schemas.microsoft.com/office/drawing/2014/main" id="{CF92DB59-19C0-412A-8FBF-2060CD11D730}"/>
              </a:ext>
            </a:extLst>
          </p:cNvPr>
          <p:cNvPicPr>
            <a:picLocks noChangeAspect="1"/>
          </p:cNvPicPr>
          <p:nvPr/>
        </p:nvPicPr>
        <p:blipFill>
          <a:blip r:embed="rId4"/>
          <a:stretch>
            <a:fillRect/>
          </a:stretch>
        </p:blipFill>
        <p:spPr>
          <a:xfrm>
            <a:off x="9202993" y="2419470"/>
            <a:ext cx="2794398" cy="2584221"/>
          </a:xfrm>
          <a:prstGeom prst="rect">
            <a:avLst/>
          </a:prstGeom>
        </p:spPr>
      </p:pic>
      <p:sp>
        <p:nvSpPr>
          <p:cNvPr id="11" name="TextBox 10">
            <a:extLst>
              <a:ext uri="{FF2B5EF4-FFF2-40B4-BE49-F238E27FC236}">
                <a16:creationId xmlns:a16="http://schemas.microsoft.com/office/drawing/2014/main" id="{3028D6B5-FE3F-4DA0-92C3-791B11FBF46A}"/>
              </a:ext>
            </a:extLst>
          </p:cNvPr>
          <p:cNvSpPr txBox="1"/>
          <p:nvPr/>
        </p:nvSpPr>
        <p:spPr>
          <a:xfrm>
            <a:off x="4128470" y="5121648"/>
            <a:ext cx="4807974" cy="923330"/>
          </a:xfrm>
          <a:prstGeom prst="rect">
            <a:avLst/>
          </a:prstGeom>
          <a:noFill/>
        </p:spPr>
        <p:txBody>
          <a:bodyPr wrap="square" rtlCol="0">
            <a:spAutoFit/>
          </a:bodyPr>
          <a:lstStyle/>
          <a:p>
            <a:pPr algn="just"/>
            <a:r>
              <a:rPr lang="en-US" dirty="0" err="1"/>
              <a:t>Dimeri</a:t>
            </a:r>
            <a:r>
              <a:rPr lang="en-US" dirty="0"/>
              <a:t> e </a:t>
            </a:r>
            <a:r>
              <a:rPr lang="en-US" dirty="0" err="1"/>
              <a:t>monomeri</a:t>
            </a:r>
            <a:r>
              <a:rPr lang="en-US" dirty="0"/>
              <a:t> di ATP </a:t>
            </a:r>
            <a:r>
              <a:rPr lang="en-US" dirty="0" err="1"/>
              <a:t>sintase</a:t>
            </a:r>
            <a:r>
              <a:rPr lang="en-US" dirty="0"/>
              <a:t> sono </a:t>
            </a:r>
            <a:r>
              <a:rPr lang="en-US" dirty="0" err="1"/>
              <a:t>rivelati</a:t>
            </a:r>
            <a:r>
              <a:rPr lang="en-US" dirty="0"/>
              <a:t> </a:t>
            </a:r>
            <a:r>
              <a:rPr lang="en-US" dirty="0" err="1"/>
              <a:t>tramite</a:t>
            </a:r>
            <a:r>
              <a:rPr lang="en-US" dirty="0"/>
              <a:t> </a:t>
            </a:r>
            <a:r>
              <a:rPr lang="en-US" dirty="0" err="1"/>
              <a:t>elettroforesi</a:t>
            </a:r>
            <a:r>
              <a:rPr lang="en-US" dirty="0"/>
              <a:t> </a:t>
            </a:r>
            <a:r>
              <a:rPr lang="en-US" dirty="0" err="1"/>
              <a:t>nativa</a:t>
            </a:r>
            <a:r>
              <a:rPr lang="en-US" dirty="0"/>
              <a:t> da </a:t>
            </a:r>
            <a:r>
              <a:rPr lang="en-US" dirty="0" err="1"/>
              <a:t>mitocondri</a:t>
            </a:r>
            <a:r>
              <a:rPr lang="en-US" dirty="0"/>
              <a:t> isolate da </a:t>
            </a:r>
            <a:r>
              <a:rPr lang="en-US" dirty="0" err="1"/>
              <a:t>fegato</a:t>
            </a:r>
            <a:r>
              <a:rPr lang="en-US" dirty="0"/>
              <a:t> e precipitate di </a:t>
            </a:r>
            <a:r>
              <a:rPr lang="en-US" dirty="0" err="1"/>
              <a:t>PbADP</a:t>
            </a:r>
            <a:r>
              <a:rPr lang="en-US" dirty="0"/>
              <a:t> </a:t>
            </a:r>
          </a:p>
        </p:txBody>
      </p:sp>
    </p:spTree>
    <p:extLst>
      <p:ext uri="{BB962C8B-B14F-4D97-AF65-F5344CB8AC3E}">
        <p14:creationId xmlns:p14="http://schemas.microsoft.com/office/powerpoint/2010/main" val="2300559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263D-A324-491D-B76E-30802107A4C3}"/>
              </a:ext>
            </a:extLst>
          </p:cNvPr>
          <p:cNvSpPr>
            <a:spLocks noGrp="1"/>
          </p:cNvSpPr>
          <p:nvPr>
            <p:ph type="title"/>
          </p:nvPr>
        </p:nvSpPr>
        <p:spPr>
          <a:xfrm>
            <a:off x="536025" y="207475"/>
            <a:ext cx="11133083" cy="1325563"/>
          </a:xfrm>
        </p:spPr>
        <p:txBody>
          <a:bodyPr/>
          <a:lstStyle/>
          <a:p>
            <a:pPr algn="ctr"/>
            <a:r>
              <a:rPr lang="en-US" dirty="0" err="1"/>
              <a:t>Rivelazione</a:t>
            </a:r>
            <a:r>
              <a:rPr lang="en-US" dirty="0"/>
              <a:t> </a:t>
            </a:r>
            <a:r>
              <a:rPr lang="en-US" dirty="0" err="1"/>
              <a:t>dei</a:t>
            </a:r>
            <a:r>
              <a:rPr lang="en-US" dirty="0"/>
              <a:t> </a:t>
            </a:r>
            <a:r>
              <a:rPr lang="en-US" dirty="0" err="1"/>
              <a:t>dimeri</a:t>
            </a:r>
            <a:r>
              <a:rPr lang="en-US" dirty="0"/>
              <a:t> di ATP </a:t>
            </a:r>
            <a:r>
              <a:rPr lang="en-US" dirty="0" err="1"/>
              <a:t>sintasi</a:t>
            </a:r>
            <a:r>
              <a:rPr lang="en-US" dirty="0"/>
              <a:t> </a:t>
            </a:r>
            <a:r>
              <a:rPr lang="en-US" dirty="0" err="1"/>
              <a:t>tramite</a:t>
            </a:r>
            <a:r>
              <a:rPr lang="en-US" dirty="0"/>
              <a:t> PLA</a:t>
            </a:r>
          </a:p>
        </p:txBody>
      </p:sp>
      <p:pic>
        <p:nvPicPr>
          <p:cNvPr id="3" name="Picture 2">
            <a:extLst>
              <a:ext uri="{FF2B5EF4-FFF2-40B4-BE49-F238E27FC236}">
                <a16:creationId xmlns:a16="http://schemas.microsoft.com/office/drawing/2014/main" id="{EFE789B1-7F20-45C3-A1B0-EE6545074A8C}"/>
              </a:ext>
            </a:extLst>
          </p:cNvPr>
          <p:cNvPicPr>
            <a:picLocks noChangeAspect="1"/>
          </p:cNvPicPr>
          <p:nvPr/>
        </p:nvPicPr>
        <p:blipFill>
          <a:blip r:embed="rId2"/>
          <a:stretch>
            <a:fillRect/>
          </a:stretch>
        </p:blipFill>
        <p:spPr>
          <a:xfrm>
            <a:off x="1175327" y="1217178"/>
            <a:ext cx="3249527" cy="2787224"/>
          </a:xfrm>
          <a:prstGeom prst="rect">
            <a:avLst/>
          </a:prstGeom>
        </p:spPr>
      </p:pic>
      <p:pic>
        <p:nvPicPr>
          <p:cNvPr id="5" name="Picture 4">
            <a:extLst>
              <a:ext uri="{FF2B5EF4-FFF2-40B4-BE49-F238E27FC236}">
                <a16:creationId xmlns:a16="http://schemas.microsoft.com/office/drawing/2014/main" id="{D4E2417F-21A9-46FD-BB77-6B7E01B9FD9F}"/>
              </a:ext>
            </a:extLst>
          </p:cNvPr>
          <p:cNvPicPr>
            <a:picLocks noChangeAspect="1"/>
          </p:cNvPicPr>
          <p:nvPr/>
        </p:nvPicPr>
        <p:blipFill rotWithShape="1">
          <a:blip r:embed="rId3"/>
          <a:srcRect r="40812"/>
          <a:stretch/>
        </p:blipFill>
        <p:spPr>
          <a:xfrm>
            <a:off x="474785" y="4143638"/>
            <a:ext cx="1662690" cy="2443133"/>
          </a:xfrm>
          <a:prstGeom prst="rect">
            <a:avLst/>
          </a:prstGeom>
        </p:spPr>
      </p:pic>
      <p:grpSp>
        <p:nvGrpSpPr>
          <p:cNvPr id="9" name="Group 8">
            <a:extLst>
              <a:ext uri="{FF2B5EF4-FFF2-40B4-BE49-F238E27FC236}">
                <a16:creationId xmlns:a16="http://schemas.microsoft.com/office/drawing/2014/main" id="{53206B36-4CEA-43CF-A51A-34CFA0A277CB}"/>
              </a:ext>
            </a:extLst>
          </p:cNvPr>
          <p:cNvGrpSpPr>
            <a:grpSpLocks/>
          </p:cNvGrpSpPr>
          <p:nvPr/>
        </p:nvGrpSpPr>
        <p:grpSpPr>
          <a:xfrm>
            <a:off x="2355543" y="4112605"/>
            <a:ext cx="2743201" cy="2637159"/>
            <a:chOff x="8200103" y="2130697"/>
            <a:chExt cx="3657601" cy="3516212"/>
          </a:xfrm>
        </p:grpSpPr>
        <p:pic>
          <p:nvPicPr>
            <p:cNvPr id="7" name="Picture 6">
              <a:extLst>
                <a:ext uri="{FF2B5EF4-FFF2-40B4-BE49-F238E27FC236}">
                  <a16:creationId xmlns:a16="http://schemas.microsoft.com/office/drawing/2014/main" id="{8BAF0FB4-E4F9-4057-8097-DED1038CE28E}"/>
                </a:ext>
              </a:extLst>
            </p:cNvPr>
            <p:cNvPicPr>
              <a:picLocks noChangeAspect="1"/>
            </p:cNvPicPr>
            <p:nvPr/>
          </p:nvPicPr>
          <p:blipFill rotWithShape="1">
            <a:blip r:embed="rId4"/>
            <a:srcRect r="38498"/>
            <a:stretch/>
          </p:blipFill>
          <p:spPr>
            <a:xfrm>
              <a:off x="8200103" y="2130697"/>
              <a:ext cx="3657601" cy="2048238"/>
            </a:xfrm>
            <a:prstGeom prst="rect">
              <a:avLst/>
            </a:prstGeom>
          </p:spPr>
        </p:pic>
        <p:pic>
          <p:nvPicPr>
            <p:cNvPr id="12" name="Picture 11">
              <a:extLst>
                <a:ext uri="{FF2B5EF4-FFF2-40B4-BE49-F238E27FC236}">
                  <a16:creationId xmlns:a16="http://schemas.microsoft.com/office/drawing/2014/main" id="{FA733D43-9B8F-4C6E-A907-4DFF7806B9E4}"/>
                </a:ext>
              </a:extLst>
            </p:cNvPr>
            <p:cNvPicPr>
              <a:picLocks noChangeAspect="1"/>
            </p:cNvPicPr>
            <p:nvPr/>
          </p:nvPicPr>
          <p:blipFill rotWithShape="1">
            <a:blip r:embed="rId4"/>
            <a:srcRect l="66146"/>
            <a:stretch/>
          </p:blipFill>
          <p:spPr>
            <a:xfrm>
              <a:off x="10194779" y="4056994"/>
              <a:ext cx="1562852" cy="1589915"/>
            </a:xfrm>
            <a:prstGeom prst="rect">
              <a:avLst/>
            </a:prstGeom>
          </p:spPr>
        </p:pic>
        <p:pic>
          <p:nvPicPr>
            <p:cNvPr id="8" name="Picture 7">
              <a:extLst>
                <a:ext uri="{FF2B5EF4-FFF2-40B4-BE49-F238E27FC236}">
                  <a16:creationId xmlns:a16="http://schemas.microsoft.com/office/drawing/2014/main" id="{CDE0F23E-E1A1-48F2-B364-130BBA4D294D}"/>
                </a:ext>
              </a:extLst>
            </p:cNvPr>
            <p:cNvPicPr>
              <a:picLocks noChangeAspect="1"/>
            </p:cNvPicPr>
            <p:nvPr/>
          </p:nvPicPr>
          <p:blipFill>
            <a:blip r:embed="rId5"/>
            <a:stretch>
              <a:fillRect/>
            </a:stretch>
          </p:blipFill>
          <p:spPr>
            <a:xfrm>
              <a:off x="8268530" y="4048651"/>
              <a:ext cx="1690495" cy="1416731"/>
            </a:xfrm>
            <a:prstGeom prst="rect">
              <a:avLst/>
            </a:prstGeom>
          </p:spPr>
        </p:pic>
      </p:grpSp>
      <p:pic>
        <p:nvPicPr>
          <p:cNvPr id="13" name="Picture 12">
            <a:extLst>
              <a:ext uri="{FF2B5EF4-FFF2-40B4-BE49-F238E27FC236}">
                <a16:creationId xmlns:a16="http://schemas.microsoft.com/office/drawing/2014/main" id="{EC4D45A7-6B68-42F3-A7E9-D82B86052CFA}"/>
              </a:ext>
            </a:extLst>
          </p:cNvPr>
          <p:cNvPicPr>
            <a:picLocks noChangeAspect="1"/>
          </p:cNvPicPr>
          <p:nvPr/>
        </p:nvPicPr>
        <p:blipFill>
          <a:blip r:embed="rId6"/>
          <a:stretch>
            <a:fillRect/>
          </a:stretch>
        </p:blipFill>
        <p:spPr>
          <a:xfrm>
            <a:off x="6096000" y="1828799"/>
            <a:ext cx="2362873" cy="2065448"/>
          </a:xfrm>
          <a:prstGeom prst="rect">
            <a:avLst/>
          </a:prstGeom>
        </p:spPr>
      </p:pic>
      <p:pic>
        <p:nvPicPr>
          <p:cNvPr id="14" name="Picture 13">
            <a:extLst>
              <a:ext uri="{FF2B5EF4-FFF2-40B4-BE49-F238E27FC236}">
                <a16:creationId xmlns:a16="http://schemas.microsoft.com/office/drawing/2014/main" id="{63900B0F-8055-41CA-AA5E-C0E4EC29443F}"/>
              </a:ext>
            </a:extLst>
          </p:cNvPr>
          <p:cNvPicPr>
            <a:picLocks noChangeAspect="1"/>
          </p:cNvPicPr>
          <p:nvPr/>
        </p:nvPicPr>
        <p:blipFill>
          <a:blip r:embed="rId7"/>
          <a:stretch>
            <a:fillRect/>
          </a:stretch>
        </p:blipFill>
        <p:spPr>
          <a:xfrm>
            <a:off x="8767178" y="1710743"/>
            <a:ext cx="3330229" cy="4823878"/>
          </a:xfrm>
          <a:prstGeom prst="rect">
            <a:avLst/>
          </a:prstGeom>
        </p:spPr>
      </p:pic>
      <p:pic>
        <p:nvPicPr>
          <p:cNvPr id="15" name="Picture 14">
            <a:extLst>
              <a:ext uri="{FF2B5EF4-FFF2-40B4-BE49-F238E27FC236}">
                <a16:creationId xmlns:a16="http://schemas.microsoft.com/office/drawing/2014/main" id="{55F1D75F-0D4C-4192-B963-9EFF4B8ADBE2}"/>
              </a:ext>
            </a:extLst>
          </p:cNvPr>
          <p:cNvPicPr>
            <a:picLocks noChangeAspect="1"/>
          </p:cNvPicPr>
          <p:nvPr/>
        </p:nvPicPr>
        <p:blipFill>
          <a:blip r:embed="rId8"/>
          <a:stretch>
            <a:fillRect/>
          </a:stretch>
        </p:blipFill>
        <p:spPr>
          <a:xfrm>
            <a:off x="6096000" y="4383051"/>
            <a:ext cx="2260573" cy="2117597"/>
          </a:xfrm>
          <a:prstGeom prst="rect">
            <a:avLst/>
          </a:prstGeom>
        </p:spPr>
      </p:pic>
    </p:spTree>
    <p:extLst>
      <p:ext uri="{BB962C8B-B14F-4D97-AF65-F5344CB8AC3E}">
        <p14:creationId xmlns:p14="http://schemas.microsoft.com/office/powerpoint/2010/main" val="2236344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8675-BF11-47D5-AF68-96CE49BFED8C}"/>
              </a:ext>
            </a:extLst>
          </p:cNvPr>
          <p:cNvSpPr>
            <a:spLocks noGrp="1"/>
          </p:cNvSpPr>
          <p:nvPr>
            <p:ph type="title"/>
          </p:nvPr>
        </p:nvSpPr>
        <p:spPr/>
        <p:txBody>
          <a:bodyPr/>
          <a:lstStyle/>
          <a:p>
            <a:pPr algn="ctr"/>
            <a:r>
              <a:rPr lang="en-US" dirty="0"/>
              <a:t>Cosa </a:t>
            </a:r>
            <a:r>
              <a:rPr lang="en-US" dirty="0" err="1"/>
              <a:t>si</a:t>
            </a:r>
            <a:r>
              <a:rPr lang="en-US" dirty="0"/>
              <a:t> </a:t>
            </a:r>
            <a:r>
              <a:rPr lang="en-US" dirty="0" err="1"/>
              <a:t>puo</a:t>
            </a:r>
            <a:r>
              <a:rPr lang="en-US" dirty="0"/>
              <a:t>’ </a:t>
            </a:r>
            <a:r>
              <a:rPr lang="en-US" dirty="0" err="1"/>
              <a:t>rivelare</a:t>
            </a:r>
            <a:r>
              <a:rPr lang="en-US" dirty="0"/>
              <a:t> con PLA</a:t>
            </a:r>
          </a:p>
        </p:txBody>
      </p:sp>
      <p:pic>
        <p:nvPicPr>
          <p:cNvPr id="7" name="Picture 6">
            <a:extLst>
              <a:ext uri="{FF2B5EF4-FFF2-40B4-BE49-F238E27FC236}">
                <a16:creationId xmlns:a16="http://schemas.microsoft.com/office/drawing/2014/main" id="{EA29C946-6939-45BB-AFD5-0E4F67E655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2106" y="2428875"/>
            <a:ext cx="1905000" cy="2000250"/>
          </a:xfrm>
          <a:prstGeom prst="rect">
            <a:avLst/>
          </a:prstGeom>
        </p:spPr>
      </p:pic>
      <p:pic>
        <p:nvPicPr>
          <p:cNvPr id="8" name="Picture 7">
            <a:extLst>
              <a:ext uri="{FF2B5EF4-FFF2-40B4-BE49-F238E27FC236}">
                <a16:creationId xmlns:a16="http://schemas.microsoft.com/office/drawing/2014/main" id="{12EC8996-62BF-45A2-A840-7BF4E9CDA221}"/>
              </a:ext>
            </a:extLst>
          </p:cNvPr>
          <p:cNvPicPr>
            <a:picLocks noChangeAspect="1"/>
          </p:cNvPicPr>
          <p:nvPr/>
        </p:nvPicPr>
        <p:blipFill>
          <a:blip r:embed="rId3"/>
          <a:stretch>
            <a:fillRect/>
          </a:stretch>
        </p:blipFill>
        <p:spPr>
          <a:xfrm>
            <a:off x="1591006" y="2428875"/>
            <a:ext cx="1905000" cy="2000250"/>
          </a:xfrm>
          <a:prstGeom prst="rect">
            <a:avLst/>
          </a:prstGeom>
        </p:spPr>
      </p:pic>
      <p:pic>
        <p:nvPicPr>
          <p:cNvPr id="9" name="Picture 8">
            <a:extLst>
              <a:ext uri="{FF2B5EF4-FFF2-40B4-BE49-F238E27FC236}">
                <a16:creationId xmlns:a16="http://schemas.microsoft.com/office/drawing/2014/main" id="{E7AA615A-9182-4356-A0EE-8C0F895CA67F}"/>
              </a:ext>
            </a:extLst>
          </p:cNvPr>
          <p:cNvPicPr>
            <a:picLocks noChangeAspect="1"/>
          </p:cNvPicPr>
          <p:nvPr/>
        </p:nvPicPr>
        <p:blipFill>
          <a:blip r:embed="rId4"/>
          <a:stretch>
            <a:fillRect/>
          </a:stretch>
        </p:blipFill>
        <p:spPr>
          <a:xfrm>
            <a:off x="5143500" y="2424112"/>
            <a:ext cx="1905000" cy="2009775"/>
          </a:xfrm>
          <a:prstGeom prst="rect">
            <a:avLst/>
          </a:prstGeom>
        </p:spPr>
      </p:pic>
      <p:sp>
        <p:nvSpPr>
          <p:cNvPr id="10" name="TextBox 9">
            <a:extLst>
              <a:ext uri="{FF2B5EF4-FFF2-40B4-BE49-F238E27FC236}">
                <a16:creationId xmlns:a16="http://schemas.microsoft.com/office/drawing/2014/main" id="{C34618F8-48D8-4B22-A769-13993916FF5A}"/>
              </a:ext>
            </a:extLst>
          </p:cNvPr>
          <p:cNvSpPr txBox="1"/>
          <p:nvPr/>
        </p:nvSpPr>
        <p:spPr>
          <a:xfrm>
            <a:off x="3140896" y="5360276"/>
            <a:ext cx="5910208" cy="369332"/>
          </a:xfrm>
          <a:prstGeom prst="rect">
            <a:avLst/>
          </a:prstGeom>
          <a:noFill/>
        </p:spPr>
        <p:txBody>
          <a:bodyPr wrap="none" rtlCol="0">
            <a:spAutoFit/>
          </a:bodyPr>
          <a:lstStyle/>
          <a:p>
            <a:r>
              <a:rPr lang="en-US" dirty="0" err="1"/>
              <a:t>Qualunque</a:t>
            </a:r>
            <a:r>
              <a:rPr lang="en-US" dirty="0"/>
              <a:t> </a:t>
            </a:r>
            <a:r>
              <a:rPr lang="en-US" dirty="0" err="1"/>
              <a:t>condizione</a:t>
            </a:r>
            <a:r>
              <a:rPr lang="en-US" dirty="0"/>
              <a:t> in cui </a:t>
            </a:r>
            <a:r>
              <a:rPr lang="en-US" dirty="0" err="1"/>
              <a:t>i</a:t>
            </a:r>
            <a:r>
              <a:rPr lang="en-US" dirty="0"/>
              <a:t> due epitope </a:t>
            </a:r>
            <a:r>
              <a:rPr lang="en-US" dirty="0" err="1"/>
              <a:t>siano</a:t>
            </a:r>
            <a:r>
              <a:rPr lang="en-US" dirty="0"/>
              <a:t> </a:t>
            </a:r>
            <a:r>
              <a:rPr lang="en-US" dirty="0" err="1"/>
              <a:t>entro</a:t>
            </a:r>
            <a:r>
              <a:rPr lang="en-US" dirty="0"/>
              <a:t> 40 nm</a:t>
            </a:r>
          </a:p>
        </p:txBody>
      </p:sp>
      <p:sp>
        <p:nvSpPr>
          <p:cNvPr id="11" name="TextBox 10">
            <a:extLst>
              <a:ext uri="{FF2B5EF4-FFF2-40B4-BE49-F238E27FC236}">
                <a16:creationId xmlns:a16="http://schemas.microsoft.com/office/drawing/2014/main" id="{7B07A90B-8DAF-414D-BA88-3FA52A05F25E}"/>
              </a:ext>
            </a:extLst>
          </p:cNvPr>
          <p:cNvSpPr txBox="1"/>
          <p:nvPr/>
        </p:nvSpPr>
        <p:spPr>
          <a:xfrm>
            <a:off x="1284506" y="1694490"/>
            <a:ext cx="3027432" cy="646331"/>
          </a:xfrm>
          <a:prstGeom prst="rect">
            <a:avLst/>
          </a:prstGeom>
          <a:noFill/>
        </p:spPr>
        <p:txBody>
          <a:bodyPr wrap="none" rtlCol="0">
            <a:spAutoFit/>
          </a:bodyPr>
          <a:lstStyle/>
          <a:p>
            <a:pPr algn="ctr"/>
            <a:r>
              <a:rPr lang="en-US" dirty="0" err="1"/>
              <a:t>Interazione</a:t>
            </a:r>
            <a:r>
              <a:rPr lang="en-US" dirty="0"/>
              <a:t> </a:t>
            </a:r>
            <a:r>
              <a:rPr lang="en-US" dirty="0" err="1"/>
              <a:t>proteina</a:t>
            </a:r>
            <a:r>
              <a:rPr lang="en-US" dirty="0"/>
              <a:t>/</a:t>
            </a:r>
            <a:r>
              <a:rPr lang="en-US" dirty="0" err="1"/>
              <a:t>proteina</a:t>
            </a:r>
            <a:r>
              <a:rPr lang="en-US" dirty="0"/>
              <a:t> </a:t>
            </a:r>
          </a:p>
          <a:p>
            <a:pPr algn="ctr"/>
            <a:r>
              <a:rPr lang="en-US" dirty="0"/>
              <a:t>o </a:t>
            </a:r>
            <a:r>
              <a:rPr lang="en-US" dirty="0" err="1"/>
              <a:t>proteina</a:t>
            </a:r>
            <a:r>
              <a:rPr lang="en-US" dirty="0"/>
              <a:t>/</a:t>
            </a:r>
            <a:r>
              <a:rPr lang="en-US" dirty="0" err="1"/>
              <a:t>ligando</a:t>
            </a:r>
            <a:endParaRPr lang="en-US" dirty="0"/>
          </a:p>
        </p:txBody>
      </p:sp>
      <p:sp>
        <p:nvSpPr>
          <p:cNvPr id="12" name="TextBox 11">
            <a:extLst>
              <a:ext uri="{FF2B5EF4-FFF2-40B4-BE49-F238E27FC236}">
                <a16:creationId xmlns:a16="http://schemas.microsoft.com/office/drawing/2014/main" id="{E31565F1-A6E1-412C-B79F-C359BAC88D96}"/>
              </a:ext>
            </a:extLst>
          </p:cNvPr>
          <p:cNvSpPr txBox="1"/>
          <p:nvPr/>
        </p:nvSpPr>
        <p:spPr>
          <a:xfrm>
            <a:off x="4488957" y="2016269"/>
            <a:ext cx="3214085" cy="369332"/>
          </a:xfrm>
          <a:prstGeom prst="rect">
            <a:avLst/>
          </a:prstGeom>
          <a:noFill/>
        </p:spPr>
        <p:txBody>
          <a:bodyPr wrap="none" rtlCol="0">
            <a:spAutoFit/>
          </a:bodyPr>
          <a:lstStyle/>
          <a:p>
            <a:pPr algn="ctr"/>
            <a:r>
              <a:rPr lang="en-US" dirty="0" err="1"/>
              <a:t>Presenza</a:t>
            </a:r>
            <a:r>
              <a:rPr lang="en-US" dirty="0"/>
              <a:t> di una </a:t>
            </a:r>
            <a:r>
              <a:rPr lang="en-US" dirty="0" err="1"/>
              <a:t>singola</a:t>
            </a:r>
            <a:r>
              <a:rPr lang="en-US" dirty="0"/>
              <a:t> </a:t>
            </a:r>
            <a:r>
              <a:rPr lang="en-US" dirty="0" err="1"/>
              <a:t>proteina</a:t>
            </a:r>
            <a:endParaRPr lang="en-US" dirty="0"/>
          </a:p>
        </p:txBody>
      </p:sp>
      <p:sp>
        <p:nvSpPr>
          <p:cNvPr id="13" name="TextBox 12">
            <a:extLst>
              <a:ext uri="{FF2B5EF4-FFF2-40B4-BE49-F238E27FC236}">
                <a16:creationId xmlns:a16="http://schemas.microsoft.com/office/drawing/2014/main" id="{4F5A8EF0-F2C2-463B-BBFA-ED7588F2A2A2}"/>
              </a:ext>
            </a:extLst>
          </p:cNvPr>
          <p:cNvSpPr txBox="1"/>
          <p:nvPr/>
        </p:nvSpPr>
        <p:spPr>
          <a:xfrm>
            <a:off x="7973496" y="2019199"/>
            <a:ext cx="3091295" cy="369332"/>
          </a:xfrm>
          <a:prstGeom prst="rect">
            <a:avLst/>
          </a:prstGeom>
          <a:noFill/>
        </p:spPr>
        <p:txBody>
          <a:bodyPr wrap="none" rtlCol="0">
            <a:spAutoFit/>
          </a:bodyPr>
          <a:lstStyle/>
          <a:p>
            <a:pPr algn="ctr"/>
            <a:r>
              <a:rPr lang="en-US" dirty="0" err="1"/>
              <a:t>Modificazioni</a:t>
            </a:r>
            <a:r>
              <a:rPr lang="en-US" dirty="0"/>
              <a:t> post-</a:t>
            </a:r>
            <a:r>
              <a:rPr lang="en-US" dirty="0" err="1"/>
              <a:t>traduzionali</a:t>
            </a:r>
            <a:endParaRPr lang="en-US" dirty="0"/>
          </a:p>
        </p:txBody>
      </p:sp>
    </p:spTree>
    <p:extLst>
      <p:ext uri="{BB962C8B-B14F-4D97-AF65-F5344CB8AC3E}">
        <p14:creationId xmlns:p14="http://schemas.microsoft.com/office/powerpoint/2010/main" val="2209535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8675-BF11-47D5-AF68-96CE49BFED8C}"/>
              </a:ext>
            </a:extLst>
          </p:cNvPr>
          <p:cNvSpPr>
            <a:spLocks noGrp="1"/>
          </p:cNvSpPr>
          <p:nvPr>
            <p:ph type="title"/>
          </p:nvPr>
        </p:nvSpPr>
        <p:spPr/>
        <p:txBody>
          <a:bodyPr/>
          <a:lstStyle/>
          <a:p>
            <a:pPr algn="ctr"/>
            <a:r>
              <a:rPr lang="en-US" dirty="0"/>
              <a:t>PLA pro VS cons</a:t>
            </a:r>
          </a:p>
        </p:txBody>
      </p:sp>
      <p:sp>
        <p:nvSpPr>
          <p:cNvPr id="5" name="Content Placeholder 4">
            <a:extLst>
              <a:ext uri="{FF2B5EF4-FFF2-40B4-BE49-F238E27FC236}">
                <a16:creationId xmlns:a16="http://schemas.microsoft.com/office/drawing/2014/main" id="{15D08E8B-DC2D-47C2-A0EF-2ED39BABFEBF}"/>
              </a:ext>
            </a:extLst>
          </p:cNvPr>
          <p:cNvSpPr>
            <a:spLocks noGrp="1"/>
          </p:cNvSpPr>
          <p:nvPr>
            <p:ph idx="1"/>
          </p:nvPr>
        </p:nvSpPr>
        <p:spPr>
          <a:xfrm>
            <a:off x="1651486" y="1834418"/>
            <a:ext cx="8889027" cy="4351338"/>
          </a:xfrm>
        </p:spPr>
        <p:txBody>
          <a:bodyPr>
            <a:normAutofit fontScale="85000" lnSpcReduction="20000"/>
          </a:bodyPr>
          <a:lstStyle/>
          <a:p>
            <a:r>
              <a:rPr lang="it-IT" dirty="0"/>
              <a:t>PRO:</a:t>
            </a:r>
          </a:p>
          <a:p>
            <a:pPr lvl="1"/>
            <a:r>
              <a:rPr lang="it-IT" dirty="0"/>
              <a:t>Test rapido, sensibile,</a:t>
            </a:r>
          </a:p>
          <a:p>
            <a:pPr lvl="1"/>
            <a:r>
              <a:rPr lang="it-IT" dirty="0"/>
              <a:t>Non è necessaria la purificazione del campione </a:t>
            </a:r>
          </a:p>
          <a:p>
            <a:pPr lvl="1"/>
            <a:r>
              <a:rPr lang="it-IT" dirty="0"/>
              <a:t>Utilizza la specificità degli anticorpi e la sensibilità della PCR</a:t>
            </a:r>
          </a:p>
          <a:p>
            <a:pPr lvl="1"/>
            <a:r>
              <a:rPr lang="it-IT" dirty="0"/>
              <a:t>Adatto a una vasta gamma di tipi di campioni</a:t>
            </a:r>
          </a:p>
          <a:p>
            <a:pPr lvl="1"/>
            <a:r>
              <a:rPr lang="it-IT" dirty="0"/>
              <a:t>Ottimizzabile per screening</a:t>
            </a:r>
          </a:p>
          <a:p>
            <a:pPr lvl="1"/>
            <a:endParaRPr lang="it-IT" dirty="0"/>
          </a:p>
          <a:p>
            <a:r>
              <a:rPr lang="it-IT" dirty="0"/>
              <a:t>CONS:</a:t>
            </a:r>
          </a:p>
          <a:p>
            <a:pPr lvl="1"/>
            <a:r>
              <a:rPr lang="it-IT" dirty="0"/>
              <a:t>Molto dipendente dalla qualità degli anticorpi utilizzati</a:t>
            </a:r>
          </a:p>
          <a:p>
            <a:pPr lvl="1"/>
            <a:r>
              <a:rPr lang="it-IT" dirty="0"/>
              <a:t>Potenziale variazione nei risultati dovuta alle prestazioni anticorpali per lotto</a:t>
            </a:r>
          </a:p>
          <a:p>
            <a:pPr lvl="1"/>
            <a:r>
              <a:rPr lang="it-IT" dirty="0"/>
              <a:t>Segnale di fondo dovuto a legatura non specifica di oligonucleotidi</a:t>
            </a:r>
          </a:p>
          <a:p>
            <a:pPr lvl="1"/>
            <a:r>
              <a:rPr lang="it-IT" dirty="0"/>
              <a:t>La coniugazione covalente di oligonucleotidi in anticorpi può essere complessa</a:t>
            </a:r>
          </a:p>
          <a:p>
            <a:pPr lvl="1"/>
            <a:r>
              <a:rPr lang="it-IT" dirty="0"/>
              <a:t>Alcune proteine possono essere entro 40 nm anche se non interagenti</a:t>
            </a:r>
            <a:endParaRPr lang="en-US" dirty="0"/>
          </a:p>
        </p:txBody>
      </p:sp>
    </p:spTree>
    <p:extLst>
      <p:ext uri="{BB962C8B-B14F-4D97-AF65-F5344CB8AC3E}">
        <p14:creationId xmlns:p14="http://schemas.microsoft.com/office/powerpoint/2010/main" val="3535766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Fluorescent Resonant Energy </a:t>
            </a:r>
            <a:r>
              <a:rPr lang="en-US" sz="4400" dirty="0" err="1">
                <a:solidFill>
                  <a:srgbClr val="FFFF00"/>
                </a:solidFill>
              </a:rPr>
              <a:t>Transfert</a:t>
            </a:r>
            <a:endParaRPr lang="en-US" sz="4400" dirty="0">
              <a:solidFill>
                <a:srgbClr val="FFFF00"/>
              </a:solidFill>
            </a:endParaRPr>
          </a:p>
        </p:txBody>
      </p:sp>
      <p:sp>
        <p:nvSpPr>
          <p:cNvPr id="2" name="TextBox 1"/>
          <p:cNvSpPr txBox="1"/>
          <p:nvPr/>
        </p:nvSpPr>
        <p:spPr>
          <a:xfrm>
            <a:off x="5566127" y="1009029"/>
            <a:ext cx="1088609" cy="369332"/>
          </a:xfrm>
          <a:prstGeom prst="rect">
            <a:avLst/>
          </a:prstGeom>
          <a:noFill/>
        </p:spPr>
        <p:txBody>
          <a:bodyPr wrap="square" rtlCol="0">
            <a:spAutoFit/>
          </a:bodyPr>
          <a:lstStyle/>
          <a:p>
            <a:r>
              <a:rPr lang="en-US" sz="1800" dirty="0">
                <a:solidFill>
                  <a:schemeClr val="bg1"/>
                </a:solidFill>
              </a:rPr>
              <a:t>Principle</a:t>
            </a:r>
          </a:p>
        </p:txBody>
      </p:sp>
      <p:sp>
        <p:nvSpPr>
          <p:cNvPr id="7" name="Oval 1027"/>
          <p:cNvSpPr>
            <a:spLocks noChangeArrowheads="1"/>
          </p:cNvSpPr>
          <p:nvPr/>
        </p:nvSpPr>
        <p:spPr bwMode="auto">
          <a:xfrm rot="20710107">
            <a:off x="5884941" y="2144750"/>
            <a:ext cx="1295400" cy="914400"/>
          </a:xfrm>
          <a:prstGeom prst="ellipse">
            <a:avLst/>
          </a:prstGeom>
          <a:solidFill>
            <a:srgbClr val="33C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sz="1800">
              <a:solidFill>
                <a:srgbClr val="FFFFCC"/>
              </a:solidFill>
              <a:latin typeface="News Gothic MT" charset="0"/>
            </a:endParaRPr>
          </a:p>
        </p:txBody>
      </p:sp>
      <p:sp>
        <p:nvSpPr>
          <p:cNvPr id="9" name="Text Box 1029"/>
          <p:cNvSpPr txBox="1">
            <a:spLocks noChangeArrowheads="1"/>
          </p:cNvSpPr>
          <p:nvPr/>
        </p:nvSpPr>
        <p:spPr bwMode="auto">
          <a:xfrm>
            <a:off x="6113541" y="2373350"/>
            <a:ext cx="7127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1800">
                <a:latin typeface="Comic Sans MS" charset="0"/>
              </a:rPr>
              <a:t>CFP</a:t>
            </a:r>
          </a:p>
        </p:txBody>
      </p:sp>
      <p:grpSp>
        <p:nvGrpSpPr>
          <p:cNvPr id="29" name="Group 28">
            <a:extLst>
              <a:ext uri="{FF2B5EF4-FFF2-40B4-BE49-F238E27FC236}">
                <a16:creationId xmlns:a16="http://schemas.microsoft.com/office/drawing/2014/main" id="{1D1C6E9E-5F56-4B83-8E29-76417C1BDCD4}"/>
              </a:ext>
            </a:extLst>
          </p:cNvPr>
          <p:cNvGrpSpPr/>
          <p:nvPr/>
        </p:nvGrpSpPr>
        <p:grpSpPr>
          <a:xfrm>
            <a:off x="5940697" y="3139069"/>
            <a:ext cx="1295400" cy="914400"/>
            <a:chOff x="5940697" y="3139069"/>
            <a:chExt cx="1295400" cy="914400"/>
          </a:xfrm>
        </p:grpSpPr>
        <p:sp>
          <p:nvSpPr>
            <p:cNvPr id="8" name="Oval 1028"/>
            <p:cNvSpPr>
              <a:spLocks noChangeArrowheads="1"/>
            </p:cNvSpPr>
            <p:nvPr/>
          </p:nvSpPr>
          <p:spPr bwMode="auto">
            <a:xfrm rot="587608">
              <a:off x="5940697" y="3139069"/>
              <a:ext cx="1295400" cy="914400"/>
            </a:xfrm>
            <a:prstGeom prst="ellipse">
              <a:avLst/>
            </a:prstGeom>
            <a:solidFill>
              <a:srgbClr val="FAF52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sz="1800">
                <a:solidFill>
                  <a:srgbClr val="FFFFCC"/>
                </a:solidFill>
                <a:latin typeface="News Gothic MT" charset="0"/>
              </a:endParaRPr>
            </a:p>
          </p:txBody>
        </p:sp>
        <p:sp>
          <p:nvSpPr>
            <p:cNvPr id="10" name="Text Box 1030"/>
            <p:cNvSpPr txBox="1">
              <a:spLocks noChangeArrowheads="1"/>
            </p:cNvSpPr>
            <p:nvPr/>
          </p:nvSpPr>
          <p:spPr bwMode="auto">
            <a:xfrm>
              <a:off x="6146995" y="3367669"/>
              <a:ext cx="7223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1800">
                  <a:latin typeface="Comic Sans MS" charset="0"/>
                </a:rPr>
                <a:t>YFP</a:t>
              </a:r>
            </a:p>
          </p:txBody>
        </p:sp>
      </p:grpSp>
      <p:sp>
        <p:nvSpPr>
          <p:cNvPr id="11" name="AutoShape 1031"/>
          <p:cNvSpPr>
            <a:spLocks noChangeArrowheads="1"/>
          </p:cNvSpPr>
          <p:nvPr/>
        </p:nvSpPr>
        <p:spPr bwMode="auto">
          <a:xfrm rot="2962985">
            <a:off x="5052678" y="1722944"/>
            <a:ext cx="1066800" cy="4286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66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2" name="Text Box 1032"/>
          <p:cNvSpPr txBox="1">
            <a:spLocks noChangeArrowheads="1"/>
          </p:cNvSpPr>
          <p:nvPr/>
        </p:nvSpPr>
        <p:spPr bwMode="auto">
          <a:xfrm>
            <a:off x="5723249" y="6482538"/>
            <a:ext cx="1138237" cy="369332"/>
          </a:xfrm>
          <a:prstGeom prst="rect">
            <a:avLst/>
          </a:prstGeom>
          <a:noFill/>
          <a:ln>
            <a:noFill/>
          </a:ln>
          <a:effectLst/>
          <a:extLst>
            <a:ext uri="{909E8E84-426E-40dd-AFC4-6F175D3DCCD1}">
              <a14:hiddenFill xmlns:a14="http://schemas.microsoft.com/office/drawing/2010/main" xmlns="">
                <a:solidFill>
                  <a:srgbClr val="9966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GB" sz="1800">
                <a:latin typeface="Comic Sans MS" charset="0"/>
              </a:rPr>
              <a:t>430nm</a:t>
            </a:r>
            <a:endParaRPr lang="en-GB" sz="1800">
              <a:latin typeface="News Gothic MT" charset="0"/>
            </a:endParaRPr>
          </a:p>
        </p:txBody>
      </p:sp>
      <p:grpSp>
        <p:nvGrpSpPr>
          <p:cNvPr id="13" name="Group 1033"/>
          <p:cNvGrpSpPr>
            <a:grpSpLocks/>
          </p:cNvGrpSpPr>
          <p:nvPr/>
        </p:nvGrpSpPr>
        <p:grpSpPr bwMode="auto">
          <a:xfrm>
            <a:off x="7200549" y="2576513"/>
            <a:ext cx="1216025" cy="1579563"/>
            <a:chOff x="4458" y="1800"/>
            <a:chExt cx="766" cy="995"/>
          </a:xfrm>
        </p:grpSpPr>
        <p:sp>
          <p:nvSpPr>
            <p:cNvPr id="14" name="AutoShape 1034"/>
            <p:cNvSpPr>
              <a:spLocks noChangeArrowheads="1"/>
            </p:cNvSpPr>
            <p:nvPr/>
          </p:nvSpPr>
          <p:spPr bwMode="auto">
            <a:xfrm rot="16178553" flipH="1">
              <a:off x="4343" y="1966"/>
              <a:ext cx="648" cy="316"/>
            </a:xfrm>
            <a:prstGeom prst="curvedUpArrow">
              <a:avLst>
                <a:gd name="adj1" fmla="val 25531"/>
                <a:gd name="adj2" fmla="val 46803"/>
                <a:gd name="adj3" fmla="val 33333"/>
              </a:avLst>
            </a:prstGeom>
            <a:solidFill>
              <a:srgbClr val="CCECFF"/>
            </a:solidFill>
            <a:ln w="9525">
              <a:solidFill>
                <a:srgbClr val="07D5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5" name="Text Box 1035"/>
            <p:cNvSpPr txBox="1">
              <a:spLocks noChangeArrowheads="1"/>
            </p:cNvSpPr>
            <p:nvPr/>
          </p:nvSpPr>
          <p:spPr bwMode="auto">
            <a:xfrm>
              <a:off x="4458" y="2430"/>
              <a:ext cx="766"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3200" dirty="0">
                  <a:solidFill>
                    <a:schemeClr val="tx2"/>
                  </a:solidFill>
                  <a:latin typeface="Comic Sans MS" charset="0"/>
                </a:rPr>
                <a:t>FRET</a:t>
              </a:r>
              <a:endParaRPr lang="en-GB" sz="3200" dirty="0">
                <a:solidFill>
                  <a:srgbClr val="FF3300"/>
                </a:solidFill>
                <a:latin typeface="Comic Sans MS" charset="0"/>
              </a:endParaRPr>
            </a:p>
          </p:txBody>
        </p:sp>
      </p:grpSp>
      <p:grpSp>
        <p:nvGrpSpPr>
          <p:cNvPr id="16" name="Group 1036"/>
          <p:cNvGrpSpPr>
            <a:grpSpLocks/>
          </p:cNvGrpSpPr>
          <p:nvPr/>
        </p:nvGrpSpPr>
        <p:grpSpPr bwMode="auto">
          <a:xfrm>
            <a:off x="6096087" y="4101674"/>
            <a:ext cx="908051" cy="1406525"/>
            <a:chOff x="3973" y="638"/>
            <a:chExt cx="572" cy="886"/>
          </a:xfrm>
        </p:grpSpPr>
        <p:sp>
          <p:nvSpPr>
            <p:cNvPr id="17" name="AutoShape 1037"/>
            <p:cNvSpPr>
              <a:spLocks noChangeArrowheads="1"/>
            </p:cNvSpPr>
            <p:nvPr/>
          </p:nvSpPr>
          <p:spPr bwMode="auto">
            <a:xfrm rot="5400000">
              <a:off x="3890" y="839"/>
              <a:ext cx="672" cy="27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rgbClr val="FAF520"/>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18" name="Text Box 1038"/>
            <p:cNvSpPr txBox="1">
              <a:spLocks noChangeArrowheads="1"/>
            </p:cNvSpPr>
            <p:nvPr/>
          </p:nvSpPr>
          <p:spPr bwMode="auto">
            <a:xfrm>
              <a:off x="3973" y="1291"/>
              <a:ext cx="572"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CC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1800" dirty="0">
                  <a:solidFill>
                    <a:srgbClr val="FFFF00"/>
                  </a:solidFill>
                  <a:latin typeface="Comic Sans MS" charset="0"/>
                </a:rPr>
                <a:t>535nm</a:t>
              </a:r>
              <a:endParaRPr lang="en-GB" sz="1800" dirty="0">
                <a:solidFill>
                  <a:srgbClr val="FFFF00"/>
                </a:solidFill>
                <a:latin typeface="News Gothic MT" charset="0"/>
              </a:endParaRPr>
            </a:p>
          </p:txBody>
        </p:sp>
      </p:grpSp>
      <p:sp>
        <p:nvSpPr>
          <p:cNvPr id="19" name="AutoShape 1039"/>
          <p:cNvSpPr>
            <a:spLocks noChangeArrowheads="1"/>
          </p:cNvSpPr>
          <p:nvPr/>
        </p:nvSpPr>
        <p:spPr bwMode="auto">
          <a:xfrm rot="7680709" flipH="1" flipV="1">
            <a:off x="6791638" y="1521333"/>
            <a:ext cx="1066800" cy="4426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FF"/>
              </a:gs>
              <a:gs pos="100000">
                <a:srgbClr val="33CCF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20" name="Text Box 1040"/>
          <p:cNvSpPr txBox="1">
            <a:spLocks noChangeArrowheads="1"/>
          </p:cNvSpPr>
          <p:nvPr/>
        </p:nvSpPr>
        <p:spPr bwMode="auto">
          <a:xfrm>
            <a:off x="7329449" y="998267"/>
            <a:ext cx="103396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GB" sz="1800" dirty="0">
                <a:solidFill>
                  <a:schemeClr val="accent5">
                    <a:lumMod val="60000"/>
                    <a:lumOff val="40000"/>
                  </a:schemeClr>
                </a:solidFill>
                <a:latin typeface="Comic Sans MS" charset="0"/>
              </a:rPr>
              <a:t>500 nm</a:t>
            </a:r>
            <a:endParaRPr lang="en-GB" sz="1800" dirty="0">
              <a:solidFill>
                <a:schemeClr val="accent5">
                  <a:lumMod val="60000"/>
                  <a:lumOff val="40000"/>
                </a:schemeClr>
              </a:solidFill>
              <a:latin typeface="News Gothic MT" charset="0"/>
            </a:endParaRPr>
          </a:p>
        </p:txBody>
      </p:sp>
      <p:pic>
        <p:nvPicPr>
          <p:cNvPr id="21" name="Picture 1042" descr="SPETTRI y+c per rap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5260" y="1846054"/>
            <a:ext cx="4564063" cy="419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1043"/>
          <p:cNvSpPr txBox="1">
            <a:spLocks noChangeArrowheads="1"/>
          </p:cNvSpPr>
          <p:nvPr/>
        </p:nvSpPr>
        <p:spPr bwMode="auto">
          <a:xfrm>
            <a:off x="3750527" y="2803200"/>
            <a:ext cx="129236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GB" sz="2000" dirty="0">
                <a:latin typeface="Comic Sans MS" charset="0"/>
              </a:rPr>
              <a:t>Acceptor</a:t>
            </a:r>
          </a:p>
        </p:txBody>
      </p:sp>
      <p:sp>
        <p:nvSpPr>
          <p:cNvPr id="23" name="Text Box 1044"/>
          <p:cNvSpPr txBox="1">
            <a:spLocks noChangeArrowheads="1"/>
          </p:cNvSpPr>
          <p:nvPr/>
        </p:nvSpPr>
        <p:spPr bwMode="auto">
          <a:xfrm>
            <a:off x="3674327" y="5165400"/>
            <a:ext cx="897000"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GB" sz="2000" dirty="0">
                <a:latin typeface="Comic Sans MS" charset="0"/>
              </a:rPr>
              <a:t>Donor</a:t>
            </a:r>
          </a:p>
        </p:txBody>
      </p:sp>
      <p:grpSp>
        <p:nvGrpSpPr>
          <p:cNvPr id="31" name="Group 30">
            <a:extLst>
              <a:ext uri="{FF2B5EF4-FFF2-40B4-BE49-F238E27FC236}">
                <a16:creationId xmlns:a16="http://schemas.microsoft.com/office/drawing/2014/main" id="{5F502EAA-BE56-44CE-8576-5BF30EFF8875}"/>
              </a:ext>
            </a:extLst>
          </p:cNvPr>
          <p:cNvGrpSpPr/>
          <p:nvPr/>
        </p:nvGrpSpPr>
        <p:grpSpPr>
          <a:xfrm>
            <a:off x="8575288" y="2129883"/>
            <a:ext cx="3490332" cy="3512634"/>
            <a:chOff x="8575288" y="2129883"/>
            <a:chExt cx="3490332" cy="3512634"/>
          </a:xfrm>
        </p:grpSpPr>
        <p:sp>
          <p:nvSpPr>
            <p:cNvPr id="30" name="Rectangle 29">
              <a:extLst>
                <a:ext uri="{FF2B5EF4-FFF2-40B4-BE49-F238E27FC236}">
                  <a16:creationId xmlns:a16="http://schemas.microsoft.com/office/drawing/2014/main" id="{50E3FE66-2A63-4D21-B669-B1304F87F3C1}"/>
                </a:ext>
              </a:extLst>
            </p:cNvPr>
            <p:cNvSpPr/>
            <p:nvPr/>
          </p:nvSpPr>
          <p:spPr>
            <a:xfrm>
              <a:off x="8575288" y="2129883"/>
              <a:ext cx="3490332" cy="351263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4080345F-7565-462E-8326-8E31C436B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2985" y="2286000"/>
              <a:ext cx="3359445" cy="3276948"/>
            </a:xfrm>
            <a:prstGeom prst="rect">
              <a:avLst/>
            </a:prstGeom>
          </p:spPr>
        </p:pic>
      </p:grpSp>
      <p:sp>
        <p:nvSpPr>
          <p:cNvPr id="28" name="AutoShape 1039">
            <a:extLst>
              <a:ext uri="{FF2B5EF4-FFF2-40B4-BE49-F238E27FC236}">
                <a16:creationId xmlns:a16="http://schemas.microsoft.com/office/drawing/2014/main" id="{932C8FE9-5867-4B6C-848E-8F080EBE1F18}"/>
              </a:ext>
            </a:extLst>
          </p:cNvPr>
          <p:cNvSpPr>
            <a:spLocks noChangeArrowheads="1"/>
          </p:cNvSpPr>
          <p:nvPr/>
        </p:nvSpPr>
        <p:spPr bwMode="auto">
          <a:xfrm rot="7680709" flipH="1" flipV="1">
            <a:off x="6793958" y="1641668"/>
            <a:ext cx="1066800" cy="203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FF"/>
              </a:gs>
              <a:gs pos="100000">
                <a:srgbClr val="33CCF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Tree>
    <p:extLst>
      <p:ext uri="{BB962C8B-B14F-4D97-AF65-F5344CB8AC3E}">
        <p14:creationId xmlns:p14="http://schemas.microsoft.com/office/powerpoint/2010/main" val="106883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524001" y="215939"/>
            <a:ext cx="9143999" cy="1446550"/>
          </a:xfrm>
          <a:prstGeom prst="rect">
            <a:avLst/>
          </a:prstGeom>
          <a:noFill/>
        </p:spPr>
        <p:txBody>
          <a:bodyPr wrap="square" rtlCol="0">
            <a:spAutoFit/>
          </a:bodyPr>
          <a:lstStyle/>
          <a:p>
            <a:pPr algn="ctr"/>
            <a:r>
              <a:rPr lang="en-US" sz="4400" dirty="0" err="1">
                <a:solidFill>
                  <a:srgbClr val="FFFF00"/>
                </a:solidFill>
              </a:rPr>
              <a:t>Fattori</a:t>
            </a:r>
            <a:r>
              <a:rPr lang="en-US" sz="4400" dirty="0">
                <a:solidFill>
                  <a:srgbClr val="FFFF00"/>
                </a:solidFill>
              </a:rPr>
              <a:t> </a:t>
            </a:r>
            <a:r>
              <a:rPr lang="en-US" sz="4400" dirty="0" err="1">
                <a:solidFill>
                  <a:srgbClr val="FFFF00"/>
                </a:solidFill>
              </a:rPr>
              <a:t>geometrici</a:t>
            </a:r>
            <a:r>
              <a:rPr lang="en-US" sz="4400" dirty="0">
                <a:solidFill>
                  <a:srgbClr val="FFFF00"/>
                </a:solidFill>
              </a:rPr>
              <a:t> </a:t>
            </a:r>
            <a:r>
              <a:rPr lang="en-US" sz="4400" dirty="0" err="1">
                <a:solidFill>
                  <a:srgbClr val="FFFF00"/>
                </a:solidFill>
              </a:rPr>
              <a:t>che</a:t>
            </a:r>
            <a:r>
              <a:rPr lang="en-US" sz="4400" dirty="0">
                <a:solidFill>
                  <a:srgbClr val="FFFF00"/>
                </a:solidFill>
              </a:rPr>
              <a:t> </a:t>
            </a:r>
            <a:r>
              <a:rPr lang="en-US" sz="4400" dirty="0" err="1">
                <a:solidFill>
                  <a:srgbClr val="FFFF00"/>
                </a:solidFill>
              </a:rPr>
              <a:t>determinano</a:t>
            </a:r>
            <a:r>
              <a:rPr lang="en-US" sz="4400" dirty="0">
                <a:solidFill>
                  <a:srgbClr val="FFFF00"/>
                </a:solidFill>
              </a:rPr>
              <a:t> </a:t>
            </a:r>
            <a:r>
              <a:rPr lang="en-US" sz="4400" dirty="0" err="1">
                <a:solidFill>
                  <a:srgbClr val="FFFF00"/>
                </a:solidFill>
              </a:rPr>
              <a:t>l’efficienza</a:t>
            </a:r>
            <a:r>
              <a:rPr lang="en-US" sz="4400" dirty="0">
                <a:solidFill>
                  <a:srgbClr val="FFFF00"/>
                </a:solidFill>
              </a:rPr>
              <a:t> di FRET</a:t>
            </a:r>
          </a:p>
        </p:txBody>
      </p:sp>
      <p:pic>
        <p:nvPicPr>
          <p:cNvPr id="24" name="Picture 23" descr="A close up of a map&#10;&#10;Description automatically generated">
            <a:extLst>
              <a:ext uri="{FF2B5EF4-FFF2-40B4-BE49-F238E27FC236}">
                <a16:creationId xmlns:a16="http://schemas.microsoft.com/office/drawing/2014/main" id="{B1E3017B-E4A8-40FE-BD76-DA173A2A3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09" y="1932571"/>
            <a:ext cx="3409950" cy="4143375"/>
          </a:xfrm>
          <a:prstGeom prst="rect">
            <a:avLst/>
          </a:prstGeom>
        </p:spPr>
      </p:pic>
      <p:pic>
        <p:nvPicPr>
          <p:cNvPr id="3" name="Picture 2" descr="A close up of a piece of paper&#10;&#10;Description automatically generated">
            <a:extLst>
              <a:ext uri="{FF2B5EF4-FFF2-40B4-BE49-F238E27FC236}">
                <a16:creationId xmlns:a16="http://schemas.microsoft.com/office/drawing/2014/main" id="{DE0CB42D-C2B1-4938-ACB6-0372C1913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885" y="2484436"/>
            <a:ext cx="2990850" cy="2295525"/>
          </a:xfrm>
          <a:prstGeom prst="rect">
            <a:avLst/>
          </a:prstGeom>
        </p:spPr>
      </p:pic>
      <p:sp>
        <p:nvSpPr>
          <p:cNvPr id="5" name="TextBox 4">
            <a:extLst>
              <a:ext uri="{FF2B5EF4-FFF2-40B4-BE49-F238E27FC236}">
                <a16:creationId xmlns:a16="http://schemas.microsoft.com/office/drawing/2014/main" id="{B163516D-C7F2-41D7-9476-F52C68C68B94}"/>
              </a:ext>
            </a:extLst>
          </p:cNvPr>
          <p:cNvSpPr txBox="1"/>
          <p:nvPr/>
        </p:nvSpPr>
        <p:spPr>
          <a:xfrm>
            <a:off x="5341257" y="2075543"/>
            <a:ext cx="2198038" cy="369332"/>
          </a:xfrm>
          <a:prstGeom prst="rect">
            <a:avLst/>
          </a:prstGeom>
          <a:noFill/>
        </p:spPr>
        <p:txBody>
          <a:bodyPr wrap="none" rtlCol="0">
            <a:spAutoFit/>
          </a:bodyPr>
          <a:lstStyle/>
          <a:p>
            <a:r>
              <a:rPr lang="en-US" b="1" dirty="0" err="1">
                <a:solidFill>
                  <a:srgbClr val="FFFF00"/>
                </a:solidFill>
              </a:rPr>
              <a:t>Distanza</a:t>
            </a:r>
            <a:r>
              <a:rPr lang="en-US" b="1" dirty="0">
                <a:solidFill>
                  <a:srgbClr val="FFFF00"/>
                </a:solidFill>
              </a:rPr>
              <a:t> </a:t>
            </a:r>
            <a:r>
              <a:rPr lang="en-US" b="1" dirty="0" err="1">
                <a:solidFill>
                  <a:srgbClr val="FFFF00"/>
                </a:solidFill>
              </a:rPr>
              <a:t>tra</a:t>
            </a:r>
            <a:r>
              <a:rPr lang="en-US" b="1" dirty="0">
                <a:solidFill>
                  <a:srgbClr val="FFFF00"/>
                </a:solidFill>
              </a:rPr>
              <a:t> </a:t>
            </a:r>
            <a:r>
              <a:rPr lang="en-US" b="1" dirty="0" err="1">
                <a:solidFill>
                  <a:srgbClr val="FFFF00"/>
                </a:solidFill>
              </a:rPr>
              <a:t>i</a:t>
            </a:r>
            <a:r>
              <a:rPr lang="en-US" b="1" dirty="0">
                <a:solidFill>
                  <a:srgbClr val="FFFF00"/>
                </a:solidFill>
              </a:rPr>
              <a:t> partner</a:t>
            </a:r>
          </a:p>
        </p:txBody>
      </p:sp>
      <p:pic>
        <p:nvPicPr>
          <p:cNvPr id="7" name="Picture 6" descr="A close up of a map&#10;&#10;Description automatically generated">
            <a:extLst>
              <a:ext uri="{FF2B5EF4-FFF2-40B4-BE49-F238E27FC236}">
                <a16:creationId xmlns:a16="http://schemas.microsoft.com/office/drawing/2014/main" id="{47F7EF54-8C25-4510-A360-1D605C9985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001" y="2516187"/>
            <a:ext cx="3171825" cy="2028825"/>
          </a:xfrm>
          <a:prstGeom prst="rect">
            <a:avLst/>
          </a:prstGeom>
        </p:spPr>
      </p:pic>
      <p:sp>
        <p:nvSpPr>
          <p:cNvPr id="9" name="TextBox 8">
            <a:extLst>
              <a:ext uri="{FF2B5EF4-FFF2-40B4-BE49-F238E27FC236}">
                <a16:creationId xmlns:a16="http://schemas.microsoft.com/office/drawing/2014/main" id="{5118CBC1-5FEB-4A68-B3DD-F9BEBF261A0B}"/>
              </a:ext>
            </a:extLst>
          </p:cNvPr>
          <p:cNvSpPr txBox="1"/>
          <p:nvPr/>
        </p:nvSpPr>
        <p:spPr>
          <a:xfrm>
            <a:off x="8672285" y="2053772"/>
            <a:ext cx="2758063" cy="369332"/>
          </a:xfrm>
          <a:prstGeom prst="rect">
            <a:avLst/>
          </a:prstGeom>
          <a:noFill/>
        </p:spPr>
        <p:txBody>
          <a:bodyPr wrap="none" rtlCol="0">
            <a:spAutoFit/>
          </a:bodyPr>
          <a:lstStyle/>
          <a:p>
            <a:r>
              <a:rPr lang="en-US" b="1" dirty="0" err="1">
                <a:solidFill>
                  <a:srgbClr val="FFFF00"/>
                </a:solidFill>
              </a:rPr>
              <a:t>Orientazione</a:t>
            </a:r>
            <a:r>
              <a:rPr lang="en-US" b="1" dirty="0">
                <a:solidFill>
                  <a:srgbClr val="FFFF00"/>
                </a:solidFill>
              </a:rPr>
              <a:t> </a:t>
            </a:r>
            <a:r>
              <a:rPr lang="en-US" b="1" dirty="0" err="1">
                <a:solidFill>
                  <a:srgbClr val="FFFF00"/>
                </a:solidFill>
              </a:rPr>
              <a:t>dei</a:t>
            </a:r>
            <a:r>
              <a:rPr lang="en-US" b="1" dirty="0">
                <a:solidFill>
                  <a:srgbClr val="FFFF00"/>
                </a:solidFill>
              </a:rPr>
              <a:t> </a:t>
            </a:r>
            <a:r>
              <a:rPr lang="en-US" b="1" dirty="0" err="1">
                <a:solidFill>
                  <a:srgbClr val="FFFF00"/>
                </a:solidFill>
              </a:rPr>
              <a:t>cromofori</a:t>
            </a:r>
            <a:endParaRPr lang="en-US" b="1" dirty="0">
              <a:solidFill>
                <a:srgbClr val="FFFF00"/>
              </a:solidFill>
            </a:endParaRPr>
          </a:p>
        </p:txBody>
      </p:sp>
    </p:spTree>
    <p:extLst>
      <p:ext uri="{BB962C8B-B14F-4D97-AF65-F5344CB8AC3E}">
        <p14:creationId xmlns:p14="http://schemas.microsoft.com/office/powerpoint/2010/main" val="282050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524001" y="215939"/>
            <a:ext cx="9143999" cy="1446550"/>
          </a:xfrm>
          <a:prstGeom prst="rect">
            <a:avLst/>
          </a:prstGeom>
          <a:noFill/>
        </p:spPr>
        <p:txBody>
          <a:bodyPr wrap="square" rtlCol="0">
            <a:spAutoFit/>
          </a:bodyPr>
          <a:lstStyle/>
          <a:p>
            <a:pPr algn="ctr"/>
            <a:r>
              <a:rPr lang="en-US" sz="4400" dirty="0" err="1">
                <a:solidFill>
                  <a:srgbClr val="FFFF00"/>
                </a:solidFill>
              </a:rPr>
              <a:t>Fattori</a:t>
            </a:r>
            <a:r>
              <a:rPr lang="en-US" sz="4400" dirty="0">
                <a:solidFill>
                  <a:srgbClr val="FFFF00"/>
                </a:solidFill>
              </a:rPr>
              <a:t> </a:t>
            </a:r>
            <a:r>
              <a:rPr lang="en-US" sz="4400" dirty="0" err="1">
                <a:solidFill>
                  <a:srgbClr val="FFFF00"/>
                </a:solidFill>
              </a:rPr>
              <a:t>spettrali</a:t>
            </a:r>
            <a:r>
              <a:rPr lang="en-US" sz="4400" dirty="0">
                <a:solidFill>
                  <a:srgbClr val="FFFF00"/>
                </a:solidFill>
              </a:rPr>
              <a:t> </a:t>
            </a:r>
            <a:r>
              <a:rPr lang="en-US" sz="4400" dirty="0" err="1">
                <a:solidFill>
                  <a:srgbClr val="FFFF00"/>
                </a:solidFill>
              </a:rPr>
              <a:t>che</a:t>
            </a:r>
            <a:r>
              <a:rPr lang="en-US" sz="4400" dirty="0">
                <a:solidFill>
                  <a:srgbClr val="FFFF00"/>
                </a:solidFill>
              </a:rPr>
              <a:t> </a:t>
            </a:r>
            <a:r>
              <a:rPr lang="en-US" sz="4400" dirty="0" err="1">
                <a:solidFill>
                  <a:srgbClr val="FFFF00"/>
                </a:solidFill>
              </a:rPr>
              <a:t>determinano</a:t>
            </a:r>
            <a:r>
              <a:rPr lang="en-US" sz="4400" dirty="0">
                <a:solidFill>
                  <a:srgbClr val="FFFF00"/>
                </a:solidFill>
              </a:rPr>
              <a:t> </a:t>
            </a:r>
            <a:r>
              <a:rPr lang="en-US" sz="4400" dirty="0" err="1">
                <a:solidFill>
                  <a:srgbClr val="FFFF00"/>
                </a:solidFill>
              </a:rPr>
              <a:t>l’efficienza</a:t>
            </a:r>
            <a:r>
              <a:rPr lang="en-US" sz="4400" dirty="0">
                <a:solidFill>
                  <a:srgbClr val="FFFF00"/>
                </a:solidFill>
              </a:rPr>
              <a:t> di FRET</a:t>
            </a:r>
          </a:p>
        </p:txBody>
      </p:sp>
      <p:pic>
        <p:nvPicPr>
          <p:cNvPr id="2" name="Picture 1">
            <a:extLst>
              <a:ext uri="{FF2B5EF4-FFF2-40B4-BE49-F238E27FC236}">
                <a16:creationId xmlns:a16="http://schemas.microsoft.com/office/drawing/2014/main" id="{88FEF436-59D9-4A2E-B612-A1EDDB5E20C7}"/>
              </a:ext>
            </a:extLst>
          </p:cNvPr>
          <p:cNvPicPr>
            <a:picLocks noChangeAspect="1"/>
          </p:cNvPicPr>
          <p:nvPr/>
        </p:nvPicPr>
        <p:blipFill>
          <a:blip r:embed="rId2"/>
          <a:stretch>
            <a:fillRect/>
          </a:stretch>
        </p:blipFill>
        <p:spPr>
          <a:xfrm>
            <a:off x="923191" y="1606873"/>
            <a:ext cx="5943601" cy="2728577"/>
          </a:xfrm>
          <a:prstGeom prst="rect">
            <a:avLst/>
          </a:prstGeom>
        </p:spPr>
      </p:pic>
      <p:sp>
        <p:nvSpPr>
          <p:cNvPr id="3" name="TextBox 2">
            <a:extLst>
              <a:ext uri="{FF2B5EF4-FFF2-40B4-BE49-F238E27FC236}">
                <a16:creationId xmlns:a16="http://schemas.microsoft.com/office/drawing/2014/main" id="{4B498A74-36A9-4ECE-9DD2-A2BD89500E8C}"/>
              </a:ext>
            </a:extLst>
          </p:cNvPr>
          <p:cNvSpPr txBox="1"/>
          <p:nvPr/>
        </p:nvSpPr>
        <p:spPr>
          <a:xfrm>
            <a:off x="7624645" y="2285140"/>
            <a:ext cx="2877015" cy="3416320"/>
          </a:xfrm>
          <a:prstGeom prst="rect">
            <a:avLst/>
          </a:prstGeom>
          <a:noFill/>
        </p:spPr>
        <p:txBody>
          <a:bodyPr wrap="square" rtlCol="0">
            <a:spAutoFit/>
          </a:bodyPr>
          <a:lstStyle/>
          <a:p>
            <a:pPr marL="285750" indent="-285750">
              <a:buFontTx/>
              <a:buChar char="-"/>
            </a:pPr>
            <a:r>
              <a:rPr lang="en-US" b="1" dirty="0" err="1">
                <a:solidFill>
                  <a:srgbClr val="FFFF00"/>
                </a:solidFill>
              </a:rPr>
              <a:t>Distanza</a:t>
            </a:r>
            <a:r>
              <a:rPr lang="en-US" b="1" dirty="0">
                <a:solidFill>
                  <a:srgbClr val="FFFF00"/>
                </a:solidFill>
              </a:rPr>
              <a:t> </a:t>
            </a:r>
            <a:r>
              <a:rPr lang="en-US" b="1" dirty="0" err="1">
                <a:solidFill>
                  <a:srgbClr val="FFFF00"/>
                </a:solidFill>
              </a:rPr>
              <a:t>tra</a:t>
            </a:r>
            <a:r>
              <a:rPr lang="en-US" b="1" dirty="0">
                <a:solidFill>
                  <a:srgbClr val="FFFF00"/>
                </a:solidFill>
              </a:rPr>
              <a:t> </a:t>
            </a:r>
            <a:r>
              <a:rPr lang="en-US" b="1" dirty="0" err="1">
                <a:solidFill>
                  <a:srgbClr val="FFFF00"/>
                </a:solidFill>
              </a:rPr>
              <a:t>eccitazione</a:t>
            </a:r>
            <a:r>
              <a:rPr lang="en-US" b="1" dirty="0">
                <a:solidFill>
                  <a:srgbClr val="FFFF00"/>
                </a:solidFill>
              </a:rPr>
              <a:t> </a:t>
            </a:r>
            <a:r>
              <a:rPr lang="en-US" b="1" dirty="0" err="1">
                <a:solidFill>
                  <a:srgbClr val="FFFF00"/>
                </a:solidFill>
              </a:rPr>
              <a:t>donateore</a:t>
            </a:r>
            <a:r>
              <a:rPr lang="en-US" b="1" dirty="0">
                <a:solidFill>
                  <a:srgbClr val="FFFF00"/>
                </a:solidFill>
              </a:rPr>
              <a:t> ed emission </a:t>
            </a:r>
            <a:r>
              <a:rPr lang="en-US" b="1" dirty="0" err="1">
                <a:solidFill>
                  <a:srgbClr val="FFFF00"/>
                </a:solidFill>
              </a:rPr>
              <a:t>accettore</a:t>
            </a:r>
            <a:endParaRPr lang="en-US" b="1" dirty="0">
              <a:solidFill>
                <a:srgbClr val="FFFF00"/>
              </a:solidFill>
            </a:endParaRPr>
          </a:p>
          <a:p>
            <a:pPr marL="285750" indent="-285750">
              <a:buFontTx/>
              <a:buChar char="-"/>
            </a:pPr>
            <a:endParaRPr lang="en-US" b="1" dirty="0">
              <a:solidFill>
                <a:srgbClr val="FFFF00"/>
              </a:solidFill>
            </a:endParaRPr>
          </a:p>
          <a:p>
            <a:pPr marL="285750" indent="-285750">
              <a:buFontTx/>
              <a:buChar char="-"/>
            </a:pPr>
            <a:r>
              <a:rPr lang="en-US" b="1" dirty="0" err="1">
                <a:solidFill>
                  <a:srgbClr val="FFFF00"/>
                </a:solidFill>
              </a:rPr>
              <a:t>Efficenza</a:t>
            </a:r>
            <a:r>
              <a:rPr lang="en-US" b="1" dirty="0">
                <a:solidFill>
                  <a:srgbClr val="FFFF00"/>
                </a:solidFill>
              </a:rPr>
              <a:t> </a:t>
            </a:r>
            <a:r>
              <a:rPr lang="en-US" b="1" dirty="0" err="1">
                <a:solidFill>
                  <a:srgbClr val="FFFF00"/>
                </a:solidFill>
              </a:rPr>
              <a:t>quantica</a:t>
            </a:r>
            <a:r>
              <a:rPr lang="en-US" b="1" dirty="0">
                <a:solidFill>
                  <a:srgbClr val="FFFF00"/>
                </a:solidFill>
              </a:rPr>
              <a:t> del </a:t>
            </a:r>
            <a:r>
              <a:rPr lang="en-US" b="1" dirty="0" err="1">
                <a:solidFill>
                  <a:srgbClr val="FFFF00"/>
                </a:solidFill>
              </a:rPr>
              <a:t>donatore</a:t>
            </a:r>
            <a:endParaRPr lang="en-US" b="1" dirty="0">
              <a:solidFill>
                <a:srgbClr val="FFFF00"/>
              </a:solidFill>
            </a:endParaRPr>
          </a:p>
          <a:p>
            <a:pPr marL="285750" indent="-285750">
              <a:buFontTx/>
              <a:buChar char="-"/>
            </a:pPr>
            <a:endParaRPr lang="en-US" b="1" dirty="0">
              <a:solidFill>
                <a:srgbClr val="FFFF00"/>
              </a:solidFill>
            </a:endParaRPr>
          </a:p>
          <a:p>
            <a:pPr marL="285750" indent="-285750">
              <a:buFontTx/>
              <a:buChar char="-"/>
            </a:pPr>
            <a:r>
              <a:rPr lang="en-US" b="1" dirty="0" err="1">
                <a:solidFill>
                  <a:srgbClr val="FFFF00"/>
                </a:solidFill>
              </a:rPr>
              <a:t>Assorbimento</a:t>
            </a:r>
            <a:r>
              <a:rPr lang="en-US" b="1" dirty="0">
                <a:solidFill>
                  <a:srgbClr val="FFFF00"/>
                </a:solidFill>
              </a:rPr>
              <a:t> </a:t>
            </a:r>
            <a:r>
              <a:rPr lang="en-US" b="1" dirty="0" err="1">
                <a:solidFill>
                  <a:srgbClr val="FFFF00"/>
                </a:solidFill>
              </a:rPr>
              <a:t>accettore</a:t>
            </a:r>
            <a:endParaRPr lang="en-US" b="1" dirty="0">
              <a:solidFill>
                <a:srgbClr val="FFFF00"/>
              </a:solidFill>
            </a:endParaRPr>
          </a:p>
          <a:p>
            <a:pPr marL="285750" indent="-285750">
              <a:buFontTx/>
              <a:buChar char="-"/>
            </a:pPr>
            <a:endParaRPr lang="en-US" b="1" dirty="0">
              <a:solidFill>
                <a:srgbClr val="FFFF00"/>
              </a:solidFill>
            </a:endParaRPr>
          </a:p>
          <a:p>
            <a:pPr marL="285750" indent="-285750">
              <a:buFontTx/>
              <a:buChar char="-"/>
            </a:pPr>
            <a:r>
              <a:rPr lang="en-US" b="1" dirty="0" err="1">
                <a:solidFill>
                  <a:srgbClr val="FFFF00"/>
                </a:solidFill>
              </a:rPr>
              <a:t>Raggio</a:t>
            </a:r>
            <a:r>
              <a:rPr lang="en-US" b="1" dirty="0">
                <a:solidFill>
                  <a:srgbClr val="FFFF00"/>
                </a:solidFill>
              </a:rPr>
              <a:t> di Foster</a:t>
            </a:r>
          </a:p>
          <a:p>
            <a:pPr marL="285750" indent="-285750">
              <a:buFontTx/>
              <a:buChar char="-"/>
            </a:pPr>
            <a:endParaRPr lang="en-US" b="1" dirty="0">
              <a:solidFill>
                <a:srgbClr val="FFFF00"/>
              </a:solidFill>
            </a:endParaRPr>
          </a:p>
          <a:p>
            <a:pPr marL="285750" indent="-285750">
              <a:buFontTx/>
              <a:buChar char="-"/>
            </a:pPr>
            <a:r>
              <a:rPr lang="en-US" b="1" dirty="0" err="1">
                <a:solidFill>
                  <a:srgbClr val="FFFF00"/>
                </a:solidFill>
              </a:rPr>
              <a:t>Rapporto</a:t>
            </a:r>
            <a:r>
              <a:rPr lang="en-US" b="1" dirty="0">
                <a:solidFill>
                  <a:srgbClr val="FFFF00"/>
                </a:solidFill>
              </a:rPr>
              <a:t> di </a:t>
            </a:r>
            <a:r>
              <a:rPr lang="en-US" b="1" dirty="0" err="1">
                <a:solidFill>
                  <a:srgbClr val="FFFF00"/>
                </a:solidFill>
              </a:rPr>
              <a:t>brillantezza</a:t>
            </a:r>
            <a:endParaRPr lang="en-US" b="1" dirty="0">
              <a:solidFill>
                <a:srgbClr val="FFFF00"/>
              </a:solidFill>
            </a:endParaRPr>
          </a:p>
        </p:txBody>
      </p:sp>
      <p:pic>
        <p:nvPicPr>
          <p:cNvPr id="5" name="Graphic 4">
            <a:extLst>
              <a:ext uri="{FF2B5EF4-FFF2-40B4-BE49-F238E27FC236}">
                <a16:creationId xmlns:a16="http://schemas.microsoft.com/office/drawing/2014/main" id="{9FD735C5-623A-444D-928E-283196FFFB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4453" y="4357773"/>
            <a:ext cx="3233371" cy="2435749"/>
          </a:xfrm>
          <a:prstGeom prst="rect">
            <a:avLst/>
          </a:prstGeom>
        </p:spPr>
      </p:pic>
    </p:spTree>
    <p:extLst>
      <p:ext uri="{BB962C8B-B14F-4D97-AF65-F5344CB8AC3E}">
        <p14:creationId xmlns:p14="http://schemas.microsoft.com/office/powerpoint/2010/main" val="2363116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DDA4-51B2-4C78-9028-9A09B7DA401F}"/>
              </a:ext>
            </a:extLst>
          </p:cNvPr>
          <p:cNvSpPr>
            <a:spLocks noGrp="1"/>
          </p:cNvSpPr>
          <p:nvPr>
            <p:ph type="title"/>
          </p:nvPr>
        </p:nvSpPr>
        <p:spPr/>
        <p:txBody>
          <a:bodyPr/>
          <a:lstStyle/>
          <a:p>
            <a:pPr algn="ctr"/>
            <a:r>
              <a:rPr lang="en-US" dirty="0"/>
              <a:t>GST pull-down (</a:t>
            </a:r>
            <a:r>
              <a:rPr lang="en-US" dirty="0" err="1"/>
              <a:t>tira</a:t>
            </a:r>
            <a:r>
              <a:rPr lang="en-US" dirty="0"/>
              <a:t> </a:t>
            </a:r>
            <a:r>
              <a:rPr lang="en-US" dirty="0" err="1"/>
              <a:t>giu</a:t>
            </a:r>
            <a:r>
              <a:rPr lang="en-US" dirty="0"/>
              <a:t>’ con </a:t>
            </a:r>
            <a:r>
              <a:rPr lang="en-US" dirty="0" err="1"/>
              <a:t>il</a:t>
            </a:r>
            <a:r>
              <a:rPr lang="en-US" dirty="0"/>
              <a:t> GST)</a:t>
            </a:r>
          </a:p>
        </p:txBody>
      </p:sp>
      <p:sp>
        <p:nvSpPr>
          <p:cNvPr id="3" name="Content Placeholder 2">
            <a:extLst>
              <a:ext uri="{FF2B5EF4-FFF2-40B4-BE49-F238E27FC236}">
                <a16:creationId xmlns:a16="http://schemas.microsoft.com/office/drawing/2014/main" id="{FBA59FA1-833C-4865-AF55-C1FBF2CA7859}"/>
              </a:ext>
            </a:extLst>
          </p:cNvPr>
          <p:cNvSpPr>
            <a:spLocks noGrp="1"/>
          </p:cNvSpPr>
          <p:nvPr>
            <p:ph idx="1"/>
          </p:nvPr>
        </p:nvSpPr>
        <p:spPr>
          <a:xfrm>
            <a:off x="838200" y="1825625"/>
            <a:ext cx="10515600" cy="1023083"/>
          </a:xfrm>
        </p:spPr>
        <p:txBody>
          <a:bodyPr/>
          <a:lstStyle/>
          <a:p>
            <a:r>
              <a:rPr lang="en-US" dirty="0" err="1"/>
              <a:t>Tecnica</a:t>
            </a:r>
            <a:r>
              <a:rPr lang="en-US" dirty="0"/>
              <a:t> in vitro </a:t>
            </a:r>
            <a:r>
              <a:rPr lang="en-US" dirty="0" err="1"/>
              <a:t>basata</a:t>
            </a:r>
            <a:r>
              <a:rPr lang="en-US" dirty="0"/>
              <a:t> </a:t>
            </a:r>
            <a:r>
              <a:rPr lang="en-US" dirty="0" err="1"/>
              <a:t>sull’affinita</a:t>
            </a:r>
            <a:r>
              <a:rPr lang="en-US" dirty="0"/>
              <a:t>’ </a:t>
            </a:r>
            <a:r>
              <a:rPr lang="en-US" dirty="0" err="1"/>
              <a:t>tra</a:t>
            </a:r>
            <a:r>
              <a:rPr lang="en-US" dirty="0"/>
              <a:t> </a:t>
            </a:r>
            <a:r>
              <a:rPr lang="en-US" dirty="0" err="1"/>
              <a:t>proteine</a:t>
            </a:r>
            <a:r>
              <a:rPr lang="en-US" dirty="0"/>
              <a:t> non mediate da </a:t>
            </a:r>
            <a:r>
              <a:rPr lang="en-US" dirty="0" err="1"/>
              <a:t>anticorpi</a:t>
            </a:r>
            <a:endParaRPr lang="en-US" dirty="0"/>
          </a:p>
        </p:txBody>
      </p:sp>
      <p:pic>
        <p:nvPicPr>
          <p:cNvPr id="5" name="Picture 4" descr="A close up of a logo&#10;&#10;Description automatically generated">
            <a:extLst>
              <a:ext uri="{FF2B5EF4-FFF2-40B4-BE49-F238E27FC236}">
                <a16:creationId xmlns:a16="http://schemas.microsoft.com/office/drawing/2014/main" id="{EE7600B8-A92E-4948-8F8B-3D9059DBF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664" y="2785241"/>
            <a:ext cx="3152842" cy="3910442"/>
          </a:xfrm>
          <a:prstGeom prst="rect">
            <a:avLst/>
          </a:prstGeom>
        </p:spPr>
      </p:pic>
      <p:sp>
        <p:nvSpPr>
          <p:cNvPr id="6" name="TextBox 5">
            <a:extLst>
              <a:ext uri="{FF2B5EF4-FFF2-40B4-BE49-F238E27FC236}">
                <a16:creationId xmlns:a16="http://schemas.microsoft.com/office/drawing/2014/main" id="{B4BAD7E8-094D-4BB0-A60B-1D1784115C4F}"/>
              </a:ext>
            </a:extLst>
          </p:cNvPr>
          <p:cNvSpPr txBox="1"/>
          <p:nvPr/>
        </p:nvSpPr>
        <p:spPr>
          <a:xfrm>
            <a:off x="6096000" y="4099035"/>
            <a:ext cx="5770179" cy="1477328"/>
          </a:xfrm>
          <a:prstGeom prst="rect">
            <a:avLst/>
          </a:prstGeom>
          <a:noFill/>
        </p:spPr>
        <p:txBody>
          <a:bodyPr wrap="square" rtlCol="0">
            <a:spAutoFit/>
          </a:bodyPr>
          <a:lstStyle/>
          <a:p>
            <a:r>
              <a:rPr lang="en-US" dirty="0"/>
              <a:t>Principio:</a:t>
            </a:r>
          </a:p>
          <a:p>
            <a:r>
              <a:rPr lang="en-US" dirty="0"/>
              <a:t>La </a:t>
            </a:r>
            <a:r>
              <a:rPr lang="en-US" dirty="0" err="1"/>
              <a:t>proteina</a:t>
            </a:r>
            <a:r>
              <a:rPr lang="en-US" dirty="0"/>
              <a:t> esca e’ </a:t>
            </a:r>
            <a:r>
              <a:rPr lang="en-US" dirty="0" err="1"/>
              <a:t>immobilizzata</a:t>
            </a:r>
            <a:r>
              <a:rPr lang="en-US" dirty="0"/>
              <a:t> </a:t>
            </a:r>
            <a:r>
              <a:rPr lang="en-US" dirty="0" err="1"/>
              <a:t>su</a:t>
            </a:r>
            <a:r>
              <a:rPr lang="en-US" dirty="0"/>
              <a:t> una Colonna </a:t>
            </a:r>
            <a:r>
              <a:rPr lang="en-US" dirty="0" err="1"/>
              <a:t>tramite</a:t>
            </a:r>
            <a:r>
              <a:rPr lang="en-US" dirty="0"/>
              <a:t> un tag </a:t>
            </a:r>
            <a:r>
              <a:rPr lang="en-US" dirty="0" err="1"/>
              <a:t>che</a:t>
            </a:r>
            <a:r>
              <a:rPr lang="en-US" dirty="0"/>
              <a:t> ha </a:t>
            </a:r>
            <a:r>
              <a:rPr lang="en-US" dirty="0" err="1"/>
              <a:t>specificita</a:t>
            </a:r>
            <a:r>
              <a:rPr lang="en-US" dirty="0"/>
              <a:t>’ per un </a:t>
            </a:r>
            <a:r>
              <a:rPr lang="en-US" dirty="0" err="1"/>
              <a:t>ligando</a:t>
            </a:r>
            <a:r>
              <a:rPr lang="en-US" dirty="0"/>
              <a:t>.</a:t>
            </a:r>
          </a:p>
          <a:p>
            <a:r>
              <a:rPr lang="en-US" dirty="0"/>
              <a:t>GST: Glutathione S-transferase with high </a:t>
            </a:r>
            <a:r>
              <a:rPr lang="en-US" dirty="0" err="1"/>
              <a:t>affainity</a:t>
            </a:r>
            <a:r>
              <a:rPr lang="en-US" dirty="0"/>
              <a:t> for glutathione (GSH)</a:t>
            </a:r>
          </a:p>
        </p:txBody>
      </p:sp>
    </p:spTree>
    <p:extLst>
      <p:ext uri="{BB962C8B-B14F-4D97-AF65-F5344CB8AC3E}">
        <p14:creationId xmlns:p14="http://schemas.microsoft.com/office/powerpoint/2010/main" val="228800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CLASSI di reporter FRET</a:t>
            </a:r>
          </a:p>
        </p:txBody>
      </p:sp>
      <p:pic>
        <p:nvPicPr>
          <p:cNvPr id="3" name="Picture 2">
            <a:extLst>
              <a:ext uri="{FF2B5EF4-FFF2-40B4-BE49-F238E27FC236}">
                <a16:creationId xmlns:a16="http://schemas.microsoft.com/office/drawing/2014/main" id="{8D065B0D-86DF-4A48-BB44-53FA5AD88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012" y="1307311"/>
            <a:ext cx="7897975" cy="4829505"/>
          </a:xfrm>
          <a:prstGeom prst="rect">
            <a:avLst/>
          </a:prstGeom>
        </p:spPr>
      </p:pic>
    </p:spTree>
    <p:extLst>
      <p:ext uri="{BB962C8B-B14F-4D97-AF65-F5344CB8AC3E}">
        <p14:creationId xmlns:p14="http://schemas.microsoft.com/office/powerpoint/2010/main" val="1898985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Come </a:t>
            </a:r>
            <a:r>
              <a:rPr lang="en-US" sz="4400" dirty="0" err="1">
                <a:solidFill>
                  <a:srgbClr val="FFFF00"/>
                </a:solidFill>
              </a:rPr>
              <a:t>si</a:t>
            </a:r>
            <a:r>
              <a:rPr lang="en-US" sz="4400" dirty="0">
                <a:solidFill>
                  <a:srgbClr val="FFFF00"/>
                </a:solidFill>
              </a:rPr>
              <a:t> </a:t>
            </a:r>
            <a:r>
              <a:rPr lang="en-US" sz="4400" dirty="0" err="1">
                <a:solidFill>
                  <a:srgbClr val="FFFF00"/>
                </a:solidFill>
              </a:rPr>
              <a:t>misura</a:t>
            </a:r>
            <a:r>
              <a:rPr lang="en-US" sz="4400" dirty="0">
                <a:solidFill>
                  <a:srgbClr val="FFFF00"/>
                </a:solidFill>
              </a:rPr>
              <a:t> la FRET</a:t>
            </a:r>
          </a:p>
        </p:txBody>
      </p:sp>
      <p:sp>
        <p:nvSpPr>
          <p:cNvPr id="2" name="TextBox 1">
            <a:extLst>
              <a:ext uri="{FF2B5EF4-FFF2-40B4-BE49-F238E27FC236}">
                <a16:creationId xmlns:a16="http://schemas.microsoft.com/office/drawing/2014/main" id="{B64FA23C-C1F6-4177-9610-498E9AB0582D}"/>
              </a:ext>
            </a:extLst>
          </p:cNvPr>
          <p:cNvSpPr txBox="1"/>
          <p:nvPr/>
        </p:nvSpPr>
        <p:spPr>
          <a:xfrm>
            <a:off x="1394380" y="2828835"/>
            <a:ext cx="10197343" cy="1200329"/>
          </a:xfrm>
          <a:prstGeom prst="rect">
            <a:avLst/>
          </a:prstGeom>
          <a:noFill/>
        </p:spPr>
        <p:txBody>
          <a:bodyPr wrap="none" rtlCol="0">
            <a:spAutoFit/>
          </a:bodyPr>
          <a:lstStyle/>
          <a:p>
            <a:pPr marL="285750" indent="-285750">
              <a:buFontTx/>
              <a:buChar char="-"/>
            </a:pPr>
            <a:r>
              <a:rPr lang="en-US" dirty="0">
                <a:solidFill>
                  <a:srgbClr val="FFFF00"/>
                </a:solidFill>
              </a:rPr>
              <a:t>FRET </a:t>
            </a:r>
            <a:r>
              <a:rPr lang="en-US" dirty="0" err="1">
                <a:solidFill>
                  <a:srgbClr val="FFFF00"/>
                </a:solidFill>
              </a:rPr>
              <a:t>raziometrico</a:t>
            </a:r>
            <a:r>
              <a:rPr lang="en-US" dirty="0">
                <a:solidFill>
                  <a:srgbClr val="FFFF00"/>
                </a:solidFill>
              </a:rPr>
              <a:t>: </a:t>
            </a:r>
            <a:r>
              <a:rPr lang="en-US" dirty="0" err="1">
                <a:solidFill>
                  <a:srgbClr val="FFFF00"/>
                </a:solidFill>
              </a:rPr>
              <a:t>si</a:t>
            </a:r>
            <a:r>
              <a:rPr lang="en-US" dirty="0">
                <a:solidFill>
                  <a:srgbClr val="FFFF00"/>
                </a:solidFill>
              </a:rPr>
              <a:t> </a:t>
            </a:r>
            <a:r>
              <a:rPr lang="en-US" dirty="0" err="1">
                <a:solidFill>
                  <a:srgbClr val="FFFF00"/>
                </a:solidFill>
              </a:rPr>
              <a:t>misura</a:t>
            </a:r>
            <a:r>
              <a:rPr lang="en-US" dirty="0">
                <a:solidFill>
                  <a:srgbClr val="FFFF00"/>
                </a:solidFill>
              </a:rPr>
              <a:t> </a:t>
            </a:r>
            <a:r>
              <a:rPr lang="en-US" dirty="0" err="1">
                <a:solidFill>
                  <a:srgbClr val="FFFF00"/>
                </a:solidFill>
              </a:rPr>
              <a:t>il</a:t>
            </a:r>
            <a:r>
              <a:rPr lang="en-US" dirty="0">
                <a:solidFill>
                  <a:srgbClr val="FFFF00"/>
                </a:solidFill>
              </a:rPr>
              <a:t> rapport </a:t>
            </a:r>
            <a:r>
              <a:rPr lang="en-US" dirty="0" err="1">
                <a:solidFill>
                  <a:srgbClr val="FFFF00"/>
                </a:solidFill>
              </a:rPr>
              <a:t>dell’emissione</a:t>
            </a:r>
            <a:r>
              <a:rPr lang="en-US" dirty="0">
                <a:solidFill>
                  <a:srgbClr val="FFFF00"/>
                </a:solidFill>
              </a:rPr>
              <a:t> del </a:t>
            </a:r>
            <a:r>
              <a:rPr lang="en-US" dirty="0" err="1">
                <a:solidFill>
                  <a:srgbClr val="FFFF00"/>
                </a:solidFill>
              </a:rPr>
              <a:t>donatore</a:t>
            </a:r>
            <a:r>
              <a:rPr lang="en-US" dirty="0">
                <a:solidFill>
                  <a:srgbClr val="FFFF00"/>
                </a:solidFill>
              </a:rPr>
              <a:t> </a:t>
            </a:r>
            <a:r>
              <a:rPr lang="en-US" dirty="0" err="1">
                <a:solidFill>
                  <a:srgbClr val="FFFF00"/>
                </a:solidFill>
              </a:rPr>
              <a:t>sull’emission</a:t>
            </a:r>
            <a:r>
              <a:rPr lang="en-US" dirty="0">
                <a:solidFill>
                  <a:srgbClr val="FFFF00"/>
                </a:solidFill>
              </a:rPr>
              <a:t> </a:t>
            </a:r>
            <a:r>
              <a:rPr lang="en-US" dirty="0" err="1">
                <a:solidFill>
                  <a:srgbClr val="FFFF00"/>
                </a:solidFill>
              </a:rPr>
              <a:t>dell’accettore</a:t>
            </a:r>
            <a:endParaRPr lang="en-US" dirty="0">
              <a:solidFill>
                <a:srgbClr val="FFFF00"/>
              </a:solidFill>
            </a:endParaRPr>
          </a:p>
          <a:p>
            <a:pPr marL="285750" indent="-285750">
              <a:buFontTx/>
              <a:buChar char="-"/>
            </a:pPr>
            <a:r>
              <a:rPr lang="en-US" dirty="0">
                <a:solidFill>
                  <a:srgbClr val="FFFF00"/>
                </a:solidFill>
              </a:rPr>
              <a:t>Acceptor photobleaching FRET:	</a:t>
            </a:r>
            <a:r>
              <a:rPr lang="en-US" dirty="0" err="1">
                <a:solidFill>
                  <a:srgbClr val="FFFF00"/>
                </a:solidFill>
              </a:rPr>
              <a:t>si</a:t>
            </a:r>
            <a:r>
              <a:rPr lang="en-US" dirty="0">
                <a:solidFill>
                  <a:srgbClr val="FFFF00"/>
                </a:solidFill>
              </a:rPr>
              <a:t> </a:t>
            </a:r>
            <a:r>
              <a:rPr lang="en-US" dirty="0" err="1">
                <a:solidFill>
                  <a:srgbClr val="FFFF00"/>
                </a:solidFill>
              </a:rPr>
              <a:t>distrugge</a:t>
            </a:r>
            <a:r>
              <a:rPr lang="en-US" dirty="0">
                <a:solidFill>
                  <a:srgbClr val="FFFF00"/>
                </a:solidFill>
              </a:rPr>
              <a:t> </a:t>
            </a:r>
            <a:r>
              <a:rPr lang="en-US" dirty="0" err="1">
                <a:solidFill>
                  <a:srgbClr val="FFFF00"/>
                </a:solidFill>
              </a:rPr>
              <a:t>l’accettore</a:t>
            </a:r>
            <a:r>
              <a:rPr lang="en-US" dirty="0">
                <a:solidFill>
                  <a:srgbClr val="FFFF00"/>
                </a:solidFill>
              </a:rPr>
              <a:t> e </a:t>
            </a:r>
            <a:r>
              <a:rPr lang="en-US" dirty="0" err="1">
                <a:solidFill>
                  <a:srgbClr val="FFFF00"/>
                </a:solidFill>
              </a:rPr>
              <a:t>misura</a:t>
            </a:r>
            <a:r>
              <a:rPr lang="en-US" dirty="0">
                <a:solidFill>
                  <a:srgbClr val="FFFF00"/>
                </a:solidFill>
              </a:rPr>
              <a:t> </a:t>
            </a:r>
            <a:r>
              <a:rPr lang="en-US" dirty="0" err="1">
                <a:solidFill>
                  <a:srgbClr val="FFFF00"/>
                </a:solidFill>
              </a:rPr>
              <a:t>l’aumento</a:t>
            </a:r>
            <a:r>
              <a:rPr lang="en-US" dirty="0">
                <a:solidFill>
                  <a:srgbClr val="FFFF00"/>
                </a:solidFill>
              </a:rPr>
              <a:t> di emission del </a:t>
            </a:r>
            <a:r>
              <a:rPr lang="en-US" dirty="0" err="1">
                <a:solidFill>
                  <a:srgbClr val="FFFF00"/>
                </a:solidFill>
              </a:rPr>
              <a:t>donatore</a:t>
            </a:r>
            <a:endParaRPr lang="en-US" dirty="0">
              <a:solidFill>
                <a:srgbClr val="FFFF00"/>
              </a:solidFill>
            </a:endParaRPr>
          </a:p>
          <a:p>
            <a:pPr marL="285750" indent="-285750">
              <a:buFontTx/>
              <a:buChar char="-"/>
            </a:pPr>
            <a:r>
              <a:rPr lang="en-US" dirty="0">
                <a:solidFill>
                  <a:srgbClr val="FFFF00"/>
                </a:solidFill>
              </a:rPr>
              <a:t>Sensitized emission FRET:		</a:t>
            </a:r>
            <a:r>
              <a:rPr lang="en-US" dirty="0" err="1">
                <a:solidFill>
                  <a:srgbClr val="FFFF00"/>
                </a:solidFill>
              </a:rPr>
              <a:t>si</a:t>
            </a:r>
            <a:r>
              <a:rPr lang="en-US" dirty="0">
                <a:solidFill>
                  <a:srgbClr val="FFFF00"/>
                </a:solidFill>
              </a:rPr>
              <a:t> </a:t>
            </a:r>
            <a:r>
              <a:rPr lang="en-US" dirty="0" err="1">
                <a:solidFill>
                  <a:srgbClr val="FFFF00"/>
                </a:solidFill>
              </a:rPr>
              <a:t>corregge</a:t>
            </a:r>
            <a:r>
              <a:rPr lang="en-US" dirty="0">
                <a:solidFill>
                  <a:srgbClr val="FFFF00"/>
                </a:solidFill>
              </a:rPr>
              <a:t> </a:t>
            </a:r>
            <a:r>
              <a:rPr lang="en-US" dirty="0" err="1">
                <a:solidFill>
                  <a:srgbClr val="FFFF00"/>
                </a:solidFill>
              </a:rPr>
              <a:t>il</a:t>
            </a:r>
            <a:r>
              <a:rPr lang="en-US" dirty="0">
                <a:solidFill>
                  <a:srgbClr val="FFFF00"/>
                </a:solidFill>
              </a:rPr>
              <a:t> </a:t>
            </a:r>
            <a:r>
              <a:rPr lang="en-US" dirty="0" err="1">
                <a:solidFill>
                  <a:srgbClr val="FFFF00"/>
                </a:solidFill>
              </a:rPr>
              <a:t>segnale</a:t>
            </a:r>
            <a:r>
              <a:rPr lang="en-US" dirty="0">
                <a:solidFill>
                  <a:srgbClr val="FFFF00"/>
                </a:solidFill>
              </a:rPr>
              <a:t> </a:t>
            </a:r>
            <a:r>
              <a:rPr lang="en-US" dirty="0" err="1">
                <a:solidFill>
                  <a:srgbClr val="FFFF00"/>
                </a:solidFill>
              </a:rPr>
              <a:t>sul</a:t>
            </a:r>
            <a:r>
              <a:rPr lang="en-US" dirty="0">
                <a:solidFill>
                  <a:srgbClr val="FFFF00"/>
                </a:solidFill>
              </a:rPr>
              <a:t> </a:t>
            </a:r>
            <a:r>
              <a:rPr lang="en-US" dirty="0" err="1">
                <a:solidFill>
                  <a:srgbClr val="FFFF00"/>
                </a:solidFill>
              </a:rPr>
              <a:t>bleedtrhoug</a:t>
            </a:r>
            <a:r>
              <a:rPr lang="en-US" dirty="0">
                <a:solidFill>
                  <a:srgbClr val="FFFF00"/>
                </a:solidFill>
              </a:rPr>
              <a:t> </a:t>
            </a:r>
            <a:r>
              <a:rPr lang="en-US" dirty="0" err="1">
                <a:solidFill>
                  <a:srgbClr val="FFFF00"/>
                </a:solidFill>
              </a:rPr>
              <a:t>dei</a:t>
            </a:r>
            <a:r>
              <a:rPr lang="en-US" dirty="0">
                <a:solidFill>
                  <a:srgbClr val="FFFF00"/>
                </a:solidFill>
              </a:rPr>
              <a:t> </a:t>
            </a:r>
            <a:r>
              <a:rPr lang="en-US" dirty="0" err="1">
                <a:solidFill>
                  <a:srgbClr val="FFFF00"/>
                </a:solidFill>
              </a:rPr>
              <a:t>fluorofori</a:t>
            </a:r>
            <a:endParaRPr lang="en-US" dirty="0">
              <a:solidFill>
                <a:srgbClr val="FFFF00"/>
              </a:solidFill>
            </a:endParaRPr>
          </a:p>
          <a:p>
            <a:pPr marL="285750" indent="-285750">
              <a:buFontTx/>
              <a:buChar char="-"/>
            </a:pPr>
            <a:r>
              <a:rPr lang="en-US" dirty="0">
                <a:solidFill>
                  <a:srgbClr val="FFFF00"/>
                </a:solidFill>
              </a:rPr>
              <a:t>FLIM FRET:			</a:t>
            </a:r>
            <a:r>
              <a:rPr lang="en-US" dirty="0" err="1">
                <a:solidFill>
                  <a:srgbClr val="FFFF00"/>
                </a:solidFill>
              </a:rPr>
              <a:t>si</a:t>
            </a:r>
            <a:r>
              <a:rPr lang="en-US" dirty="0">
                <a:solidFill>
                  <a:srgbClr val="FFFF00"/>
                </a:solidFill>
              </a:rPr>
              <a:t> </a:t>
            </a:r>
            <a:r>
              <a:rPr lang="en-US" dirty="0" err="1">
                <a:solidFill>
                  <a:srgbClr val="FFFF00"/>
                </a:solidFill>
              </a:rPr>
              <a:t>misura</a:t>
            </a:r>
            <a:r>
              <a:rPr lang="en-US" dirty="0">
                <a:solidFill>
                  <a:srgbClr val="FFFF00"/>
                </a:solidFill>
              </a:rPr>
              <a:t> </a:t>
            </a:r>
            <a:r>
              <a:rPr lang="en-US" dirty="0" err="1">
                <a:solidFill>
                  <a:srgbClr val="FFFF00"/>
                </a:solidFill>
              </a:rPr>
              <a:t>il</a:t>
            </a:r>
            <a:r>
              <a:rPr lang="en-US" dirty="0">
                <a:solidFill>
                  <a:srgbClr val="FFFF00"/>
                </a:solidFill>
              </a:rPr>
              <a:t> </a:t>
            </a:r>
            <a:r>
              <a:rPr lang="en-US" dirty="0" err="1">
                <a:solidFill>
                  <a:srgbClr val="FFFF00"/>
                </a:solidFill>
              </a:rPr>
              <a:t>cambio</a:t>
            </a:r>
            <a:r>
              <a:rPr lang="en-US" dirty="0">
                <a:solidFill>
                  <a:srgbClr val="FFFF00"/>
                </a:solidFill>
              </a:rPr>
              <a:t> di lifetime del </a:t>
            </a:r>
            <a:r>
              <a:rPr lang="en-US" dirty="0" err="1">
                <a:solidFill>
                  <a:srgbClr val="FFFF00"/>
                </a:solidFill>
              </a:rPr>
              <a:t>donatore</a:t>
            </a:r>
            <a:endParaRPr lang="en-US" dirty="0">
              <a:solidFill>
                <a:srgbClr val="FFFF00"/>
              </a:solidFill>
            </a:endParaRPr>
          </a:p>
        </p:txBody>
      </p:sp>
    </p:spTree>
    <p:extLst>
      <p:ext uri="{BB962C8B-B14F-4D97-AF65-F5344CB8AC3E}">
        <p14:creationId xmlns:p14="http://schemas.microsoft.com/office/powerpoint/2010/main" val="1165360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9346" name="Text Box 2"/>
          <p:cNvSpPr txBox="1">
            <a:spLocks noChangeArrowheads="1"/>
          </p:cNvSpPr>
          <p:nvPr/>
        </p:nvSpPr>
        <p:spPr bwMode="auto">
          <a:xfrm>
            <a:off x="1371031" y="6152115"/>
            <a:ext cx="21717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fontAlgn="ctr"/>
            <a:r>
              <a:rPr lang="en-US" altLang="ko-KR" sz="1200">
                <a:solidFill>
                  <a:srgbClr val="FFFFFF"/>
                </a:solidFill>
                <a:latin typeface="Comic Sans MS" charset="0"/>
                <a:ea typeface="굴림" charset="0"/>
                <a:cs typeface="굴림" charset="0"/>
              </a:rPr>
              <a:t>(Ref.: Miyawaki et al. 1997) </a:t>
            </a:r>
          </a:p>
        </p:txBody>
      </p:sp>
      <p:sp>
        <p:nvSpPr>
          <p:cNvPr id="569347" name="Rectangle 3"/>
          <p:cNvSpPr>
            <a:spLocks noChangeAspect="1" noChangeArrowheads="1"/>
          </p:cNvSpPr>
          <p:nvPr/>
        </p:nvSpPr>
        <p:spPr bwMode="auto">
          <a:xfrm rot="92009">
            <a:off x="3111256" y="2805126"/>
            <a:ext cx="466725" cy="114300"/>
          </a:xfrm>
          <a:prstGeom prst="rect">
            <a:avLst/>
          </a:prstGeom>
          <a:solidFill>
            <a:srgbClr val="CC33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48" name="Oval 4"/>
          <p:cNvSpPr>
            <a:spLocks noChangeAspect="1" noChangeArrowheads="1"/>
          </p:cNvSpPr>
          <p:nvPr/>
        </p:nvSpPr>
        <p:spPr bwMode="auto">
          <a:xfrm>
            <a:off x="2112718" y="3009913"/>
            <a:ext cx="163513" cy="241300"/>
          </a:xfrm>
          <a:prstGeom prst="ellipse">
            <a:avLst/>
          </a:prstGeom>
          <a:gradFill rotWithShape="0">
            <a:gsLst>
              <a:gs pos="0">
                <a:srgbClr val="66FFFF">
                  <a:gamma/>
                  <a:shade val="6275"/>
                  <a:invGamma/>
                </a:srgbClr>
              </a:gs>
              <a:gs pos="100000">
                <a:srgbClr val="66FFFF"/>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49" name="AutoShape 5"/>
          <p:cNvSpPr>
            <a:spLocks noChangeAspect="1" noChangeArrowheads="1"/>
          </p:cNvSpPr>
          <p:nvPr/>
        </p:nvSpPr>
        <p:spPr bwMode="auto">
          <a:xfrm rot="-5400000">
            <a:off x="3570042" y="2497151"/>
            <a:ext cx="566738" cy="735012"/>
          </a:xfrm>
          <a:prstGeom prst="can">
            <a:avLst>
              <a:gd name="adj" fmla="val 16794"/>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50" name="AutoShape 6"/>
          <p:cNvSpPr>
            <a:spLocks noChangeAspect="1" noChangeArrowheads="1"/>
          </p:cNvSpPr>
          <p:nvPr/>
        </p:nvSpPr>
        <p:spPr bwMode="auto">
          <a:xfrm rot="-5400000">
            <a:off x="1544393" y="2781314"/>
            <a:ext cx="566737" cy="735012"/>
          </a:xfrm>
          <a:prstGeom prst="can">
            <a:avLst>
              <a:gd name="adj" fmla="val 16794"/>
            </a:avLst>
          </a:prstGeom>
          <a:solidFill>
            <a:srgbClr val="CCEC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51" name="Text Box 7"/>
          <p:cNvSpPr txBox="1">
            <a:spLocks noChangeAspect="1" noChangeArrowheads="1"/>
          </p:cNvSpPr>
          <p:nvPr/>
        </p:nvSpPr>
        <p:spPr bwMode="auto">
          <a:xfrm>
            <a:off x="1555506" y="3032139"/>
            <a:ext cx="407987"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fontAlgn="ctr"/>
            <a:r>
              <a:rPr lang="en-US" altLang="ko-KR" sz="1000" b="1">
                <a:latin typeface="Comic Sans MS" charset="0"/>
                <a:ea typeface="굴림" charset="0"/>
                <a:cs typeface="굴림" charset="0"/>
              </a:rPr>
              <a:t>CFP</a:t>
            </a:r>
            <a:endParaRPr lang="en-US" altLang="ko-KR" sz="1800">
              <a:latin typeface="Comic Sans MS" charset="0"/>
              <a:ea typeface="굴림" charset="0"/>
              <a:cs typeface="굴림" charset="0"/>
            </a:endParaRPr>
          </a:p>
        </p:txBody>
      </p:sp>
      <p:sp>
        <p:nvSpPr>
          <p:cNvPr id="569352" name="Text Box 8"/>
          <p:cNvSpPr txBox="1">
            <a:spLocks noChangeAspect="1" noChangeArrowheads="1"/>
          </p:cNvSpPr>
          <p:nvPr/>
        </p:nvSpPr>
        <p:spPr bwMode="auto">
          <a:xfrm>
            <a:off x="3614493" y="2760677"/>
            <a:ext cx="411163"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fontAlgn="ctr"/>
            <a:r>
              <a:rPr lang="en-US" altLang="ko-KR" sz="1000" b="1">
                <a:latin typeface="Comic Sans MS" charset="0"/>
                <a:ea typeface="굴림" charset="0"/>
                <a:cs typeface="굴림" charset="0"/>
              </a:rPr>
              <a:t>YFP</a:t>
            </a:r>
            <a:endParaRPr lang="en-US" altLang="ko-KR" sz="1800">
              <a:latin typeface="Comic Sans MS" charset="0"/>
              <a:ea typeface="굴림" charset="0"/>
              <a:cs typeface="굴림" charset="0"/>
            </a:endParaRPr>
          </a:p>
        </p:txBody>
      </p:sp>
      <p:grpSp>
        <p:nvGrpSpPr>
          <p:cNvPr id="569353" name="Group 9"/>
          <p:cNvGrpSpPr>
            <a:grpSpLocks noChangeAspect="1"/>
          </p:cNvGrpSpPr>
          <p:nvPr/>
        </p:nvGrpSpPr>
        <p:grpSpPr bwMode="auto">
          <a:xfrm rot="-2141277">
            <a:off x="1271342" y="2808301"/>
            <a:ext cx="109538" cy="404812"/>
            <a:chOff x="336" y="816"/>
            <a:chExt cx="144" cy="288"/>
          </a:xfrm>
        </p:grpSpPr>
        <p:sp>
          <p:nvSpPr>
            <p:cNvPr id="569354" name="Line 10"/>
            <p:cNvSpPr>
              <a:spLocks noChangeAspect="1" noChangeShapeType="1"/>
            </p:cNvSpPr>
            <p:nvPr/>
          </p:nvSpPr>
          <p:spPr bwMode="auto">
            <a:xfrm>
              <a:off x="336" y="816"/>
              <a:ext cx="96" cy="144"/>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endParaRPr>
            </a:p>
          </p:txBody>
        </p:sp>
        <p:sp>
          <p:nvSpPr>
            <p:cNvPr id="569355" name="Line 11"/>
            <p:cNvSpPr>
              <a:spLocks noChangeAspect="1" noChangeShapeType="1"/>
            </p:cNvSpPr>
            <p:nvPr/>
          </p:nvSpPr>
          <p:spPr bwMode="auto">
            <a:xfrm>
              <a:off x="336" y="960"/>
              <a:ext cx="96"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endParaRPr>
            </a:p>
          </p:txBody>
        </p:sp>
        <p:sp>
          <p:nvSpPr>
            <p:cNvPr id="569356" name="Line 12"/>
            <p:cNvSpPr>
              <a:spLocks noChangeAspect="1" noChangeShapeType="1"/>
            </p:cNvSpPr>
            <p:nvPr/>
          </p:nvSpPr>
          <p:spPr bwMode="auto">
            <a:xfrm>
              <a:off x="336" y="960"/>
              <a:ext cx="144" cy="144"/>
            </a:xfrm>
            <a:prstGeom prst="line">
              <a:avLst/>
            </a:prstGeom>
            <a:noFill/>
            <a:ln w="1905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solidFill>
                  <a:srgbClr val="FFFFFF"/>
                </a:solidFill>
              </a:endParaRPr>
            </a:p>
          </p:txBody>
        </p:sp>
      </p:grpSp>
      <p:grpSp>
        <p:nvGrpSpPr>
          <p:cNvPr id="569357" name="Group 13"/>
          <p:cNvGrpSpPr>
            <a:grpSpLocks noChangeAspect="1"/>
          </p:cNvGrpSpPr>
          <p:nvPr/>
        </p:nvGrpSpPr>
        <p:grpSpPr bwMode="auto">
          <a:xfrm rot="-7115826">
            <a:off x="2076999" y="2393170"/>
            <a:ext cx="88900" cy="712787"/>
            <a:chOff x="336" y="816"/>
            <a:chExt cx="144" cy="288"/>
          </a:xfrm>
        </p:grpSpPr>
        <p:sp>
          <p:nvSpPr>
            <p:cNvPr id="569358" name="Line 14"/>
            <p:cNvSpPr>
              <a:spLocks noChangeAspect="1" noChangeShapeType="1"/>
            </p:cNvSpPr>
            <p:nvPr/>
          </p:nvSpPr>
          <p:spPr bwMode="auto">
            <a:xfrm>
              <a:off x="336" y="816"/>
              <a:ext cx="96" cy="144"/>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59" name="Line 15"/>
            <p:cNvSpPr>
              <a:spLocks noChangeAspect="1" noChangeShapeType="1"/>
            </p:cNvSpPr>
            <p:nvPr/>
          </p:nvSpPr>
          <p:spPr bwMode="auto">
            <a:xfrm>
              <a:off x="336" y="960"/>
              <a:ext cx="96"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60" name="Line 16"/>
            <p:cNvSpPr>
              <a:spLocks noChangeAspect="1" noChangeShapeType="1"/>
            </p:cNvSpPr>
            <p:nvPr/>
          </p:nvSpPr>
          <p:spPr bwMode="auto">
            <a:xfrm>
              <a:off x="336" y="960"/>
              <a:ext cx="144" cy="144"/>
            </a:xfrm>
            <a:prstGeom prst="line">
              <a:avLst/>
            </a:prstGeom>
            <a:noFill/>
            <a:ln w="1905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569361" name="Text Box 17"/>
          <p:cNvSpPr txBox="1">
            <a:spLocks noChangeAspect="1" noChangeArrowheads="1"/>
          </p:cNvSpPr>
          <p:nvPr/>
        </p:nvSpPr>
        <p:spPr bwMode="auto">
          <a:xfrm>
            <a:off x="420730" y="2567001"/>
            <a:ext cx="81756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fontAlgn="ctr"/>
            <a:r>
              <a:rPr lang="en-US" altLang="ko-KR" sz="1400" b="1" dirty="0">
                <a:solidFill>
                  <a:srgbClr val="FFFFFF"/>
                </a:solidFill>
                <a:latin typeface="Comic Sans MS" charset="0"/>
                <a:ea typeface="굴림" charset="0"/>
                <a:cs typeface="굴림" charset="0"/>
              </a:rPr>
              <a:t>440 nm</a:t>
            </a:r>
            <a:endParaRPr lang="en-US" altLang="ko-KR" sz="1400" dirty="0">
              <a:solidFill>
                <a:srgbClr val="FFFFFF"/>
              </a:solidFill>
              <a:latin typeface="Comic Sans MS" charset="0"/>
              <a:ea typeface="굴림" charset="0"/>
              <a:cs typeface="굴림" charset="0"/>
            </a:endParaRPr>
          </a:p>
        </p:txBody>
      </p:sp>
      <p:sp>
        <p:nvSpPr>
          <p:cNvPr id="569362" name="Text Box 18"/>
          <p:cNvSpPr txBox="1">
            <a:spLocks noChangeAspect="1" noChangeArrowheads="1"/>
          </p:cNvSpPr>
          <p:nvPr/>
        </p:nvSpPr>
        <p:spPr bwMode="auto">
          <a:xfrm>
            <a:off x="2039693" y="2159014"/>
            <a:ext cx="746857" cy="307777"/>
          </a:xfrm>
          <a:prstGeom prst="rect">
            <a:avLst/>
          </a:prstGeom>
          <a:solidFill>
            <a:schemeClr val="folHlink"/>
          </a:solidFill>
          <a:ln w="9525">
            <a:solidFill>
              <a:srgbClr val="00FF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fontAlgn="ctr"/>
            <a:r>
              <a:rPr lang="en-US" altLang="ko-KR" sz="1400" b="1" dirty="0">
                <a:solidFill>
                  <a:srgbClr val="00FFFF"/>
                </a:solidFill>
                <a:latin typeface="Comic Sans MS" charset="0"/>
                <a:ea typeface="굴림" charset="0"/>
                <a:cs typeface="굴림" charset="0"/>
              </a:rPr>
              <a:t>500nm</a:t>
            </a:r>
            <a:endParaRPr lang="en-US" altLang="ko-KR" sz="1400" dirty="0">
              <a:solidFill>
                <a:srgbClr val="00FFFF"/>
              </a:solidFill>
              <a:latin typeface="Comic Sans MS" charset="0"/>
              <a:ea typeface="굴림" charset="0"/>
              <a:cs typeface="굴림" charset="0"/>
            </a:endParaRPr>
          </a:p>
        </p:txBody>
      </p:sp>
      <p:sp>
        <p:nvSpPr>
          <p:cNvPr id="569363" name="Text Box 19"/>
          <p:cNvSpPr txBox="1">
            <a:spLocks noChangeAspect="1" noChangeArrowheads="1"/>
          </p:cNvSpPr>
          <p:nvPr/>
        </p:nvSpPr>
        <p:spPr bwMode="auto">
          <a:xfrm>
            <a:off x="2355606" y="3155963"/>
            <a:ext cx="4968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fontAlgn="ctr"/>
            <a:r>
              <a:rPr lang="en-US" altLang="ko-KR" sz="1200" b="1">
                <a:latin typeface="Comic Sans MS" charset="0"/>
                <a:ea typeface="굴림" charset="0"/>
                <a:cs typeface="굴림" charset="0"/>
              </a:rPr>
              <a:t>CaM</a:t>
            </a:r>
          </a:p>
        </p:txBody>
      </p:sp>
      <p:sp>
        <p:nvSpPr>
          <p:cNvPr id="569364" name="Text Box 20"/>
          <p:cNvSpPr txBox="1">
            <a:spLocks noChangeAspect="1" noChangeArrowheads="1"/>
          </p:cNvSpPr>
          <p:nvPr/>
        </p:nvSpPr>
        <p:spPr bwMode="auto">
          <a:xfrm>
            <a:off x="2930280" y="2976577"/>
            <a:ext cx="506412"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fontAlgn="ctr"/>
            <a:r>
              <a:rPr lang="en-US" altLang="ko-KR" sz="1200" b="1">
                <a:latin typeface="Comic Sans MS" charset="0"/>
                <a:ea typeface="굴림" charset="0"/>
                <a:cs typeface="굴림" charset="0"/>
              </a:rPr>
              <a:t>M13</a:t>
            </a:r>
          </a:p>
        </p:txBody>
      </p:sp>
      <p:sp>
        <p:nvSpPr>
          <p:cNvPr id="569365" name="Oval 21"/>
          <p:cNvSpPr>
            <a:spLocks noChangeAspect="1" noChangeArrowheads="1"/>
          </p:cNvSpPr>
          <p:nvPr/>
        </p:nvSpPr>
        <p:spPr bwMode="auto">
          <a:xfrm>
            <a:off x="3414468" y="2755913"/>
            <a:ext cx="123825" cy="242888"/>
          </a:xfrm>
          <a:prstGeom prst="ellipse">
            <a:avLst/>
          </a:prstGeom>
          <a:gradFill rotWithShape="0">
            <a:gsLst>
              <a:gs pos="0">
                <a:srgbClr val="FFFF00"/>
              </a:gs>
              <a:gs pos="100000">
                <a:srgbClr val="FFFF00">
                  <a:gamma/>
                  <a:shade val="6275"/>
                  <a:invGamma/>
                </a:srgbClr>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nvGrpSpPr>
          <p:cNvPr id="569366" name="Group 22"/>
          <p:cNvGrpSpPr>
            <a:grpSpLocks/>
          </p:cNvGrpSpPr>
          <p:nvPr/>
        </p:nvGrpSpPr>
        <p:grpSpPr bwMode="auto">
          <a:xfrm>
            <a:off x="596942" y="4430727"/>
            <a:ext cx="4519612" cy="1698625"/>
            <a:chOff x="1425" y="2343"/>
            <a:chExt cx="2847" cy="1070"/>
          </a:xfrm>
        </p:grpSpPr>
        <p:sp>
          <p:nvSpPr>
            <p:cNvPr id="569367" name="Freeform 23"/>
            <p:cNvSpPr>
              <a:spLocks noChangeAspect="1"/>
            </p:cNvSpPr>
            <p:nvPr/>
          </p:nvSpPr>
          <p:spPr bwMode="auto">
            <a:xfrm rot="-847529">
              <a:off x="2581" y="3158"/>
              <a:ext cx="198" cy="117"/>
            </a:xfrm>
            <a:custGeom>
              <a:avLst/>
              <a:gdLst>
                <a:gd name="T0" fmla="*/ 0 w 970"/>
                <a:gd name="T1" fmla="*/ 0 h 617"/>
                <a:gd name="T2" fmla="*/ 354 w 970"/>
                <a:gd name="T3" fmla="*/ 60 h 617"/>
                <a:gd name="T4" fmla="*/ 634 w 970"/>
                <a:gd name="T5" fmla="*/ 172 h 617"/>
                <a:gd name="T6" fmla="*/ 698 w 970"/>
                <a:gd name="T7" fmla="*/ 236 h 617"/>
                <a:gd name="T8" fmla="*/ 746 w 970"/>
                <a:gd name="T9" fmla="*/ 356 h 617"/>
                <a:gd name="T10" fmla="*/ 706 w 970"/>
                <a:gd name="T11" fmla="*/ 492 h 617"/>
                <a:gd name="T12" fmla="*/ 506 w 970"/>
                <a:gd name="T13" fmla="*/ 604 h 617"/>
                <a:gd name="T14" fmla="*/ 330 w 970"/>
                <a:gd name="T15" fmla="*/ 572 h 617"/>
                <a:gd name="T16" fmla="*/ 202 w 970"/>
                <a:gd name="T17" fmla="*/ 484 h 617"/>
                <a:gd name="T18" fmla="*/ 154 w 970"/>
                <a:gd name="T19" fmla="*/ 372 h 617"/>
                <a:gd name="T20" fmla="*/ 218 w 970"/>
                <a:gd name="T21" fmla="*/ 212 h 617"/>
                <a:gd name="T22" fmla="*/ 376 w 970"/>
                <a:gd name="T23" fmla="*/ 144 h 617"/>
                <a:gd name="T24" fmla="*/ 482 w 970"/>
                <a:gd name="T25" fmla="*/ 116 h 617"/>
                <a:gd name="T26" fmla="*/ 682 w 970"/>
                <a:gd name="T27" fmla="*/ 84 h 617"/>
                <a:gd name="T28" fmla="*/ 818 w 970"/>
                <a:gd name="T29" fmla="*/ 60 h 617"/>
                <a:gd name="T30" fmla="*/ 970 w 970"/>
                <a:gd name="T31" fmla="*/ 4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617">
                  <a:moveTo>
                    <a:pt x="0" y="0"/>
                  </a:moveTo>
                  <a:cubicBezTo>
                    <a:pt x="60" y="14"/>
                    <a:pt x="242" y="30"/>
                    <a:pt x="354" y="60"/>
                  </a:cubicBezTo>
                  <a:cubicBezTo>
                    <a:pt x="460" y="89"/>
                    <a:pt x="577" y="143"/>
                    <a:pt x="634" y="172"/>
                  </a:cubicBezTo>
                  <a:cubicBezTo>
                    <a:pt x="691" y="201"/>
                    <a:pt x="679" y="205"/>
                    <a:pt x="698" y="236"/>
                  </a:cubicBezTo>
                  <a:cubicBezTo>
                    <a:pt x="717" y="267"/>
                    <a:pt x="745" y="313"/>
                    <a:pt x="746" y="356"/>
                  </a:cubicBezTo>
                  <a:cubicBezTo>
                    <a:pt x="731" y="441"/>
                    <a:pt x="758" y="424"/>
                    <a:pt x="706" y="492"/>
                  </a:cubicBezTo>
                  <a:cubicBezTo>
                    <a:pt x="652" y="539"/>
                    <a:pt x="575" y="593"/>
                    <a:pt x="506" y="604"/>
                  </a:cubicBezTo>
                  <a:cubicBezTo>
                    <a:pt x="443" y="617"/>
                    <a:pt x="381" y="592"/>
                    <a:pt x="330" y="572"/>
                  </a:cubicBezTo>
                  <a:cubicBezTo>
                    <a:pt x="225" y="557"/>
                    <a:pt x="231" y="517"/>
                    <a:pt x="202" y="484"/>
                  </a:cubicBezTo>
                  <a:cubicBezTo>
                    <a:pt x="173" y="451"/>
                    <a:pt x="151" y="417"/>
                    <a:pt x="154" y="372"/>
                  </a:cubicBezTo>
                  <a:cubicBezTo>
                    <a:pt x="170" y="300"/>
                    <a:pt x="181" y="250"/>
                    <a:pt x="218" y="212"/>
                  </a:cubicBezTo>
                  <a:cubicBezTo>
                    <a:pt x="255" y="174"/>
                    <a:pt x="332" y="160"/>
                    <a:pt x="376" y="144"/>
                  </a:cubicBezTo>
                  <a:cubicBezTo>
                    <a:pt x="420" y="128"/>
                    <a:pt x="382" y="146"/>
                    <a:pt x="482" y="116"/>
                  </a:cubicBezTo>
                  <a:cubicBezTo>
                    <a:pt x="533" y="106"/>
                    <a:pt x="626" y="93"/>
                    <a:pt x="682" y="84"/>
                  </a:cubicBezTo>
                  <a:cubicBezTo>
                    <a:pt x="738" y="75"/>
                    <a:pt x="770" y="67"/>
                    <a:pt x="818" y="60"/>
                  </a:cubicBezTo>
                  <a:cubicBezTo>
                    <a:pt x="866" y="53"/>
                    <a:pt x="937" y="64"/>
                    <a:pt x="970" y="44"/>
                  </a:cubicBezTo>
                </a:path>
              </a:pathLst>
            </a:custGeom>
            <a:noFill/>
            <a:ln w="28575" cmpd="sng">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800"/>
            </a:p>
          </p:txBody>
        </p:sp>
        <p:sp>
          <p:nvSpPr>
            <p:cNvPr id="569368" name="Text Box 24"/>
            <p:cNvSpPr txBox="1">
              <a:spLocks noChangeAspect="1" noChangeArrowheads="1"/>
            </p:cNvSpPr>
            <p:nvPr/>
          </p:nvSpPr>
          <p:spPr bwMode="auto">
            <a:xfrm>
              <a:off x="1425" y="2343"/>
              <a:ext cx="515"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fontAlgn="ctr"/>
              <a:r>
                <a:rPr lang="en-US" altLang="ko-KR" sz="1400" b="1">
                  <a:solidFill>
                    <a:srgbClr val="FFFFFF"/>
                  </a:solidFill>
                  <a:latin typeface="Comic Sans MS" charset="0"/>
                  <a:ea typeface="굴림" charset="0"/>
                  <a:cs typeface="굴림" charset="0"/>
                </a:rPr>
                <a:t>440 nm</a:t>
              </a:r>
              <a:endParaRPr lang="en-US" altLang="ko-KR" sz="1400">
                <a:solidFill>
                  <a:srgbClr val="FFFFFF"/>
                </a:solidFill>
                <a:latin typeface="Comic Sans MS" charset="0"/>
                <a:ea typeface="굴림" charset="0"/>
                <a:cs typeface="굴림" charset="0"/>
              </a:endParaRPr>
            </a:p>
          </p:txBody>
        </p:sp>
        <p:sp>
          <p:nvSpPr>
            <p:cNvPr id="569369" name="AutoShape 25"/>
            <p:cNvSpPr>
              <a:spLocks noChangeAspect="1" noChangeArrowheads="1"/>
            </p:cNvSpPr>
            <p:nvPr/>
          </p:nvSpPr>
          <p:spPr bwMode="auto">
            <a:xfrm rot="-8014997">
              <a:off x="2818" y="2699"/>
              <a:ext cx="357" cy="466"/>
            </a:xfrm>
            <a:prstGeom prst="can">
              <a:avLst>
                <a:gd name="adj" fmla="val 16903"/>
              </a:avLst>
            </a:prstGeom>
            <a:solidFill>
              <a:srgbClr val="FFFF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70" name="Text Box 26"/>
            <p:cNvSpPr txBox="1">
              <a:spLocks noChangeAspect="1" noChangeArrowheads="1"/>
            </p:cNvSpPr>
            <p:nvPr/>
          </p:nvSpPr>
          <p:spPr bwMode="auto">
            <a:xfrm>
              <a:off x="2432" y="2404"/>
              <a:ext cx="362"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fontAlgn="ctr"/>
              <a:r>
                <a:rPr lang="en-US" altLang="ko-KR" sz="1200" b="1">
                  <a:solidFill>
                    <a:srgbClr val="0000FF"/>
                  </a:solidFill>
                  <a:latin typeface="Comic Sans MS" charset="0"/>
                  <a:ea typeface="굴림" charset="0"/>
                  <a:cs typeface="굴림" charset="0"/>
                </a:rPr>
                <a:t>FRET</a:t>
              </a:r>
            </a:p>
          </p:txBody>
        </p:sp>
        <p:sp>
          <p:nvSpPr>
            <p:cNvPr id="569371" name="Text Box 27"/>
            <p:cNvSpPr txBox="1">
              <a:spLocks noChangeAspect="1" noChangeArrowheads="1"/>
            </p:cNvSpPr>
            <p:nvPr/>
          </p:nvSpPr>
          <p:spPr bwMode="auto">
            <a:xfrm rot="-2610218">
              <a:off x="2831" y="2853"/>
              <a:ext cx="259"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fontAlgn="ctr"/>
              <a:r>
                <a:rPr lang="en-US" altLang="ko-KR" sz="1000" b="1">
                  <a:latin typeface="Comic Sans MS" charset="0"/>
                  <a:ea typeface="굴림" charset="0"/>
                  <a:cs typeface="굴림" charset="0"/>
                </a:rPr>
                <a:t>YFP</a:t>
              </a:r>
              <a:endParaRPr lang="en-US" altLang="ko-KR" sz="1800">
                <a:latin typeface="Comic Sans MS" charset="0"/>
                <a:ea typeface="굴림" charset="0"/>
                <a:cs typeface="굴림" charset="0"/>
              </a:endParaRPr>
            </a:p>
          </p:txBody>
        </p:sp>
        <p:sp>
          <p:nvSpPr>
            <p:cNvPr id="569372" name="Text Box 28"/>
            <p:cNvSpPr txBox="1">
              <a:spLocks noChangeAspect="1" noChangeArrowheads="1"/>
            </p:cNvSpPr>
            <p:nvPr/>
          </p:nvSpPr>
          <p:spPr bwMode="auto">
            <a:xfrm>
              <a:off x="2215" y="3240"/>
              <a:ext cx="313" cy="1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fontAlgn="ctr"/>
              <a:r>
                <a:rPr lang="en-US" altLang="ko-KR" sz="1200" b="1">
                  <a:latin typeface="Comic Sans MS" charset="0"/>
                  <a:ea typeface="굴림" charset="0"/>
                  <a:cs typeface="굴림" charset="0"/>
                </a:rPr>
                <a:t>CaM</a:t>
              </a:r>
            </a:p>
          </p:txBody>
        </p:sp>
        <p:grpSp>
          <p:nvGrpSpPr>
            <p:cNvPr id="569373" name="Group 29"/>
            <p:cNvGrpSpPr>
              <a:grpSpLocks noChangeAspect="1"/>
            </p:cNvGrpSpPr>
            <p:nvPr/>
          </p:nvGrpSpPr>
          <p:grpSpPr bwMode="auto">
            <a:xfrm rot="-4793636">
              <a:off x="3497" y="2613"/>
              <a:ext cx="51" cy="416"/>
              <a:chOff x="336" y="816"/>
              <a:chExt cx="144" cy="288"/>
            </a:xfrm>
          </p:grpSpPr>
          <p:sp>
            <p:nvSpPr>
              <p:cNvPr id="569374" name="Line 30"/>
              <p:cNvSpPr>
                <a:spLocks noChangeAspect="1" noChangeShapeType="1"/>
              </p:cNvSpPr>
              <p:nvPr/>
            </p:nvSpPr>
            <p:spPr bwMode="auto">
              <a:xfrm>
                <a:off x="336" y="816"/>
                <a:ext cx="96" cy="144"/>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75" name="Line 31"/>
              <p:cNvSpPr>
                <a:spLocks noChangeAspect="1" noChangeShapeType="1"/>
              </p:cNvSpPr>
              <p:nvPr/>
            </p:nvSpPr>
            <p:spPr bwMode="auto">
              <a:xfrm>
                <a:off x="336" y="960"/>
                <a:ext cx="96"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76" name="Line 32"/>
              <p:cNvSpPr>
                <a:spLocks noChangeAspect="1" noChangeShapeType="1"/>
              </p:cNvSpPr>
              <p:nvPr/>
            </p:nvSpPr>
            <p:spPr bwMode="auto">
              <a:xfrm>
                <a:off x="336" y="960"/>
                <a:ext cx="144" cy="144"/>
              </a:xfrm>
              <a:prstGeom prst="line">
                <a:avLst/>
              </a:prstGeom>
              <a:noFill/>
              <a:ln w="1905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569377" name="Text Box 33"/>
            <p:cNvSpPr txBox="1">
              <a:spLocks noChangeAspect="1" noChangeArrowheads="1"/>
            </p:cNvSpPr>
            <p:nvPr/>
          </p:nvSpPr>
          <p:spPr bwMode="auto">
            <a:xfrm>
              <a:off x="3792" y="2736"/>
              <a:ext cx="480" cy="198"/>
            </a:xfrm>
            <a:prstGeom prst="rect">
              <a:avLst/>
            </a:prstGeom>
            <a:solidFill>
              <a:schemeClr val="folHlink"/>
            </a:solidFill>
            <a:ln w="9525">
              <a:solidFill>
                <a:srgbClr val="FFFF66"/>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fontAlgn="ctr"/>
              <a:r>
                <a:rPr lang="en-US" altLang="ko-KR" sz="1400" b="1">
                  <a:solidFill>
                    <a:srgbClr val="FFFF66"/>
                  </a:solidFill>
                  <a:latin typeface="Comic Sans MS" charset="0"/>
                  <a:ea typeface="굴림" charset="0"/>
                  <a:cs typeface="굴림" charset="0"/>
                </a:rPr>
                <a:t>535nm</a:t>
              </a:r>
              <a:endParaRPr lang="en-US" altLang="ko-KR" sz="1400">
                <a:solidFill>
                  <a:srgbClr val="FFFF66"/>
                </a:solidFill>
                <a:latin typeface="Comic Sans MS" charset="0"/>
                <a:ea typeface="굴림" charset="0"/>
                <a:cs typeface="굴림" charset="0"/>
              </a:endParaRPr>
            </a:p>
          </p:txBody>
        </p:sp>
        <p:sp>
          <p:nvSpPr>
            <p:cNvPr id="569378" name="Oval 34"/>
            <p:cNvSpPr>
              <a:spLocks noChangeAspect="1" noChangeArrowheads="1"/>
            </p:cNvSpPr>
            <p:nvPr/>
          </p:nvSpPr>
          <p:spPr bwMode="auto">
            <a:xfrm rot="2911540">
              <a:off x="2440" y="2975"/>
              <a:ext cx="76" cy="207"/>
            </a:xfrm>
            <a:prstGeom prst="ellipse">
              <a:avLst/>
            </a:prstGeom>
            <a:gradFill rotWithShape="0">
              <a:gsLst>
                <a:gs pos="0">
                  <a:srgbClr val="66FFFF">
                    <a:gamma/>
                    <a:shade val="6275"/>
                    <a:invGamma/>
                  </a:srgbClr>
                </a:gs>
                <a:gs pos="100000">
                  <a:srgbClr val="66FFFF"/>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79" name="AutoShape 35"/>
            <p:cNvSpPr>
              <a:spLocks noChangeAspect="1" noChangeArrowheads="1"/>
            </p:cNvSpPr>
            <p:nvPr/>
          </p:nvSpPr>
          <p:spPr bwMode="auto">
            <a:xfrm rot="-2488460">
              <a:off x="2111" y="2648"/>
              <a:ext cx="375" cy="480"/>
            </a:xfrm>
            <a:prstGeom prst="can">
              <a:avLst>
                <a:gd name="adj" fmla="val 16575"/>
              </a:avLst>
            </a:prstGeom>
            <a:solidFill>
              <a:srgbClr val="CCEC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80" name="Text Box 36"/>
            <p:cNvSpPr txBox="1">
              <a:spLocks noChangeAspect="1" noChangeArrowheads="1"/>
            </p:cNvSpPr>
            <p:nvPr/>
          </p:nvSpPr>
          <p:spPr bwMode="auto">
            <a:xfrm rot="2911540">
              <a:off x="2160" y="2766"/>
              <a:ext cx="257" cy="1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fontAlgn="ctr"/>
              <a:r>
                <a:rPr lang="en-US" altLang="ko-KR" sz="1000" b="1">
                  <a:latin typeface="Comic Sans MS" charset="0"/>
                  <a:ea typeface="굴림" charset="0"/>
                  <a:cs typeface="굴림" charset="0"/>
                </a:rPr>
                <a:t>CFP</a:t>
              </a:r>
              <a:endParaRPr lang="en-US" altLang="ko-KR" sz="1800">
                <a:latin typeface="Comic Sans MS" charset="0"/>
                <a:ea typeface="굴림" charset="0"/>
                <a:cs typeface="굴림" charset="0"/>
              </a:endParaRPr>
            </a:p>
          </p:txBody>
        </p:sp>
        <p:grpSp>
          <p:nvGrpSpPr>
            <p:cNvPr id="569381" name="Group 37"/>
            <p:cNvGrpSpPr>
              <a:grpSpLocks noChangeAspect="1"/>
            </p:cNvGrpSpPr>
            <p:nvPr/>
          </p:nvGrpSpPr>
          <p:grpSpPr bwMode="auto">
            <a:xfrm rot="-2141277">
              <a:off x="1981" y="2502"/>
              <a:ext cx="69" cy="255"/>
              <a:chOff x="336" y="816"/>
              <a:chExt cx="144" cy="288"/>
            </a:xfrm>
          </p:grpSpPr>
          <p:sp>
            <p:nvSpPr>
              <p:cNvPr id="569382" name="Line 38"/>
              <p:cNvSpPr>
                <a:spLocks noChangeAspect="1" noChangeShapeType="1"/>
              </p:cNvSpPr>
              <p:nvPr/>
            </p:nvSpPr>
            <p:spPr bwMode="auto">
              <a:xfrm>
                <a:off x="336" y="816"/>
                <a:ext cx="96" cy="144"/>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83" name="Line 39"/>
              <p:cNvSpPr>
                <a:spLocks noChangeAspect="1" noChangeShapeType="1"/>
              </p:cNvSpPr>
              <p:nvPr/>
            </p:nvSpPr>
            <p:spPr bwMode="auto">
              <a:xfrm>
                <a:off x="336" y="960"/>
                <a:ext cx="96" cy="0"/>
              </a:xfrm>
              <a:prstGeom prst="line">
                <a:avLst/>
              </a:prstGeom>
              <a:noFill/>
              <a:ln w="19050">
                <a:solidFill>
                  <a:srgbClr val="FFFF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84" name="Line 40"/>
              <p:cNvSpPr>
                <a:spLocks noChangeAspect="1" noChangeShapeType="1"/>
              </p:cNvSpPr>
              <p:nvPr/>
            </p:nvSpPr>
            <p:spPr bwMode="auto">
              <a:xfrm>
                <a:off x="336" y="960"/>
                <a:ext cx="144" cy="144"/>
              </a:xfrm>
              <a:prstGeom prst="line">
                <a:avLst/>
              </a:prstGeom>
              <a:noFill/>
              <a:ln w="19050">
                <a:solidFill>
                  <a:srgbClr val="FF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569385" name="Oval 41"/>
            <p:cNvSpPr>
              <a:spLocks noChangeAspect="1" noChangeArrowheads="1"/>
            </p:cNvSpPr>
            <p:nvPr/>
          </p:nvSpPr>
          <p:spPr bwMode="auto">
            <a:xfrm>
              <a:off x="2480" y="3065"/>
              <a:ext cx="175" cy="17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86" name="Oval 42"/>
            <p:cNvSpPr>
              <a:spLocks noChangeAspect="1" noChangeArrowheads="1"/>
            </p:cNvSpPr>
            <p:nvPr/>
          </p:nvSpPr>
          <p:spPr bwMode="auto">
            <a:xfrm>
              <a:off x="2527" y="3059"/>
              <a:ext cx="69"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87" name="Oval 43"/>
            <p:cNvSpPr>
              <a:spLocks noChangeAspect="1" noChangeArrowheads="1"/>
            </p:cNvSpPr>
            <p:nvPr/>
          </p:nvSpPr>
          <p:spPr bwMode="auto">
            <a:xfrm>
              <a:off x="2527" y="3212"/>
              <a:ext cx="69"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88" name="Rectangle 44"/>
            <p:cNvSpPr>
              <a:spLocks noChangeAspect="1" noChangeArrowheads="1"/>
            </p:cNvSpPr>
            <p:nvPr/>
          </p:nvSpPr>
          <p:spPr bwMode="auto">
            <a:xfrm rot="-2184301">
              <a:off x="2578" y="3125"/>
              <a:ext cx="294" cy="73"/>
            </a:xfrm>
            <a:prstGeom prst="rect">
              <a:avLst/>
            </a:prstGeom>
            <a:solidFill>
              <a:srgbClr val="CC33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89" name="Oval 45"/>
            <p:cNvSpPr>
              <a:spLocks noChangeAspect="1" noChangeArrowheads="1"/>
            </p:cNvSpPr>
            <p:nvPr/>
          </p:nvSpPr>
          <p:spPr bwMode="auto">
            <a:xfrm>
              <a:off x="2613" y="3140"/>
              <a:ext cx="172" cy="180"/>
            </a:xfrm>
            <a:prstGeom prst="ellipse">
              <a:avLst/>
            </a:prstGeom>
            <a:solidFill>
              <a:srgbClr val="0000FF">
                <a:alpha val="50000"/>
              </a:srgbClr>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90" name="Oval 46"/>
            <p:cNvSpPr>
              <a:spLocks noChangeAspect="1" noChangeArrowheads="1"/>
            </p:cNvSpPr>
            <p:nvPr/>
          </p:nvSpPr>
          <p:spPr bwMode="auto">
            <a:xfrm>
              <a:off x="2673" y="3285"/>
              <a:ext cx="69" cy="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91" name="Oval 47"/>
            <p:cNvSpPr>
              <a:spLocks noChangeAspect="1" noChangeArrowheads="1"/>
            </p:cNvSpPr>
            <p:nvPr/>
          </p:nvSpPr>
          <p:spPr bwMode="auto">
            <a:xfrm>
              <a:off x="2661" y="3132"/>
              <a:ext cx="70" cy="51"/>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92" name="Oval 48"/>
            <p:cNvSpPr>
              <a:spLocks noChangeAspect="1" noChangeArrowheads="1"/>
            </p:cNvSpPr>
            <p:nvPr/>
          </p:nvSpPr>
          <p:spPr bwMode="auto">
            <a:xfrm rot="-2688729">
              <a:off x="2791" y="3014"/>
              <a:ext cx="78" cy="154"/>
            </a:xfrm>
            <a:prstGeom prst="ellipse">
              <a:avLst/>
            </a:prstGeom>
            <a:gradFill rotWithShape="0">
              <a:gsLst>
                <a:gs pos="0">
                  <a:srgbClr val="FFFF00"/>
                </a:gs>
                <a:gs pos="100000">
                  <a:srgbClr val="FFFF00">
                    <a:gamma/>
                    <a:shade val="6275"/>
                    <a:invGamma/>
                  </a:srgbClr>
                </a:gs>
              </a:gsLst>
              <a:lin ang="0" scaled="1"/>
            </a:gra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93" name="Freeform 49"/>
            <p:cNvSpPr>
              <a:spLocks noChangeAspect="1"/>
            </p:cNvSpPr>
            <p:nvPr/>
          </p:nvSpPr>
          <p:spPr bwMode="auto">
            <a:xfrm rot="1154109">
              <a:off x="2431" y="2615"/>
              <a:ext cx="554" cy="129"/>
            </a:xfrm>
            <a:custGeom>
              <a:avLst/>
              <a:gdLst>
                <a:gd name="T0" fmla="*/ 0 w 384"/>
                <a:gd name="T1" fmla="*/ 168 h 168"/>
                <a:gd name="T2" fmla="*/ 144 w 384"/>
                <a:gd name="T3" fmla="*/ 24 h 168"/>
                <a:gd name="T4" fmla="*/ 384 w 384"/>
                <a:gd name="T5" fmla="*/ 24 h 168"/>
              </a:gdLst>
              <a:ahLst/>
              <a:cxnLst>
                <a:cxn ang="0">
                  <a:pos x="T0" y="T1"/>
                </a:cxn>
                <a:cxn ang="0">
                  <a:pos x="T2" y="T3"/>
                </a:cxn>
                <a:cxn ang="0">
                  <a:pos x="T4" y="T5"/>
                </a:cxn>
              </a:cxnLst>
              <a:rect l="0" t="0" r="r" b="b"/>
              <a:pathLst>
                <a:path w="384" h="168">
                  <a:moveTo>
                    <a:pt x="0" y="168"/>
                  </a:moveTo>
                  <a:cubicBezTo>
                    <a:pt x="40" y="108"/>
                    <a:pt x="80" y="48"/>
                    <a:pt x="144" y="24"/>
                  </a:cubicBezTo>
                  <a:cubicBezTo>
                    <a:pt x="208" y="0"/>
                    <a:pt x="296" y="12"/>
                    <a:pt x="384" y="24"/>
                  </a:cubicBezTo>
                </a:path>
              </a:pathLst>
            </a:custGeom>
            <a:noFill/>
            <a:ln w="19050" cmpd="sng">
              <a:solidFill>
                <a:schemeClr val="tx1"/>
              </a:solidFill>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569394" name="Freeform 50"/>
          <p:cNvSpPr>
            <a:spLocks noChangeAspect="1"/>
          </p:cNvSpPr>
          <p:nvPr/>
        </p:nvSpPr>
        <p:spPr bwMode="auto">
          <a:xfrm rot="-847529">
            <a:off x="2541342" y="2905138"/>
            <a:ext cx="342900" cy="228600"/>
          </a:xfrm>
          <a:custGeom>
            <a:avLst/>
            <a:gdLst>
              <a:gd name="T0" fmla="*/ 0 w 970"/>
              <a:gd name="T1" fmla="*/ 0 h 617"/>
              <a:gd name="T2" fmla="*/ 354 w 970"/>
              <a:gd name="T3" fmla="*/ 60 h 617"/>
              <a:gd name="T4" fmla="*/ 634 w 970"/>
              <a:gd name="T5" fmla="*/ 172 h 617"/>
              <a:gd name="T6" fmla="*/ 698 w 970"/>
              <a:gd name="T7" fmla="*/ 236 h 617"/>
              <a:gd name="T8" fmla="*/ 746 w 970"/>
              <a:gd name="T9" fmla="*/ 356 h 617"/>
              <a:gd name="T10" fmla="*/ 706 w 970"/>
              <a:gd name="T11" fmla="*/ 492 h 617"/>
              <a:gd name="T12" fmla="*/ 506 w 970"/>
              <a:gd name="T13" fmla="*/ 604 h 617"/>
              <a:gd name="T14" fmla="*/ 330 w 970"/>
              <a:gd name="T15" fmla="*/ 572 h 617"/>
              <a:gd name="T16" fmla="*/ 202 w 970"/>
              <a:gd name="T17" fmla="*/ 484 h 617"/>
              <a:gd name="T18" fmla="*/ 154 w 970"/>
              <a:gd name="T19" fmla="*/ 372 h 617"/>
              <a:gd name="T20" fmla="*/ 218 w 970"/>
              <a:gd name="T21" fmla="*/ 212 h 617"/>
              <a:gd name="T22" fmla="*/ 376 w 970"/>
              <a:gd name="T23" fmla="*/ 144 h 617"/>
              <a:gd name="T24" fmla="*/ 482 w 970"/>
              <a:gd name="T25" fmla="*/ 116 h 617"/>
              <a:gd name="T26" fmla="*/ 682 w 970"/>
              <a:gd name="T27" fmla="*/ 84 h 617"/>
              <a:gd name="T28" fmla="*/ 818 w 970"/>
              <a:gd name="T29" fmla="*/ 60 h 617"/>
              <a:gd name="T30" fmla="*/ 970 w 970"/>
              <a:gd name="T31" fmla="*/ 44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0" h="617">
                <a:moveTo>
                  <a:pt x="0" y="0"/>
                </a:moveTo>
                <a:cubicBezTo>
                  <a:pt x="60" y="14"/>
                  <a:pt x="242" y="30"/>
                  <a:pt x="354" y="60"/>
                </a:cubicBezTo>
                <a:cubicBezTo>
                  <a:pt x="460" y="89"/>
                  <a:pt x="577" y="143"/>
                  <a:pt x="634" y="172"/>
                </a:cubicBezTo>
                <a:cubicBezTo>
                  <a:pt x="691" y="201"/>
                  <a:pt x="679" y="205"/>
                  <a:pt x="698" y="236"/>
                </a:cubicBezTo>
                <a:cubicBezTo>
                  <a:pt x="717" y="267"/>
                  <a:pt x="745" y="313"/>
                  <a:pt x="746" y="356"/>
                </a:cubicBezTo>
                <a:cubicBezTo>
                  <a:pt x="731" y="441"/>
                  <a:pt x="758" y="424"/>
                  <a:pt x="706" y="492"/>
                </a:cubicBezTo>
                <a:cubicBezTo>
                  <a:pt x="652" y="539"/>
                  <a:pt x="575" y="593"/>
                  <a:pt x="506" y="604"/>
                </a:cubicBezTo>
                <a:cubicBezTo>
                  <a:pt x="443" y="617"/>
                  <a:pt x="381" y="592"/>
                  <a:pt x="330" y="572"/>
                </a:cubicBezTo>
                <a:cubicBezTo>
                  <a:pt x="225" y="557"/>
                  <a:pt x="231" y="517"/>
                  <a:pt x="202" y="484"/>
                </a:cubicBezTo>
                <a:cubicBezTo>
                  <a:pt x="173" y="451"/>
                  <a:pt x="151" y="417"/>
                  <a:pt x="154" y="372"/>
                </a:cubicBezTo>
                <a:cubicBezTo>
                  <a:pt x="170" y="300"/>
                  <a:pt x="181" y="250"/>
                  <a:pt x="218" y="212"/>
                </a:cubicBezTo>
                <a:cubicBezTo>
                  <a:pt x="255" y="174"/>
                  <a:pt x="332" y="160"/>
                  <a:pt x="376" y="144"/>
                </a:cubicBezTo>
                <a:cubicBezTo>
                  <a:pt x="420" y="128"/>
                  <a:pt x="382" y="146"/>
                  <a:pt x="482" y="116"/>
                </a:cubicBezTo>
                <a:cubicBezTo>
                  <a:pt x="533" y="106"/>
                  <a:pt x="626" y="93"/>
                  <a:pt x="682" y="84"/>
                </a:cubicBezTo>
                <a:cubicBezTo>
                  <a:pt x="738" y="75"/>
                  <a:pt x="770" y="67"/>
                  <a:pt x="818" y="60"/>
                </a:cubicBezTo>
                <a:cubicBezTo>
                  <a:pt x="866" y="53"/>
                  <a:pt x="937" y="64"/>
                  <a:pt x="970" y="44"/>
                </a:cubicBezTo>
              </a:path>
            </a:pathLst>
          </a:custGeom>
          <a:noFill/>
          <a:ln w="28575" cmpd="sng">
            <a:solidFill>
              <a:schemeClr val="accent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800"/>
          </a:p>
        </p:txBody>
      </p:sp>
      <p:sp>
        <p:nvSpPr>
          <p:cNvPr id="569395" name="Oval 51"/>
          <p:cNvSpPr>
            <a:spLocks noChangeAspect="1" noChangeArrowheads="1"/>
          </p:cNvSpPr>
          <p:nvPr/>
        </p:nvSpPr>
        <p:spPr bwMode="auto">
          <a:xfrm>
            <a:off x="2820743" y="2676538"/>
            <a:ext cx="290513" cy="388938"/>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69396" name="Oval 52"/>
          <p:cNvSpPr>
            <a:spLocks noChangeAspect="1" noChangeArrowheads="1"/>
          </p:cNvSpPr>
          <p:nvPr/>
        </p:nvSpPr>
        <p:spPr bwMode="auto">
          <a:xfrm rot="250097">
            <a:off x="2274643" y="2847989"/>
            <a:ext cx="290513" cy="39052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nvGrpSpPr>
          <p:cNvPr id="569397" name="Group 53"/>
          <p:cNvGrpSpPr>
            <a:grpSpLocks/>
          </p:cNvGrpSpPr>
          <p:nvPr/>
        </p:nvGrpSpPr>
        <p:grpSpPr bwMode="auto">
          <a:xfrm>
            <a:off x="2493718" y="3683014"/>
            <a:ext cx="765175" cy="728663"/>
            <a:chOff x="2638" y="1872"/>
            <a:chExt cx="482" cy="459"/>
          </a:xfrm>
        </p:grpSpPr>
        <p:sp>
          <p:nvSpPr>
            <p:cNvPr id="569398" name="Line 54"/>
            <p:cNvSpPr>
              <a:spLocks noChangeAspect="1" noChangeShapeType="1"/>
            </p:cNvSpPr>
            <p:nvPr/>
          </p:nvSpPr>
          <p:spPr bwMode="auto">
            <a:xfrm>
              <a:off x="2661" y="1872"/>
              <a:ext cx="0" cy="459"/>
            </a:xfrm>
            <a:prstGeom prst="line">
              <a:avLst/>
            </a:prstGeom>
            <a:noFill/>
            <a:ln w="28575">
              <a:solidFill>
                <a:srgbClr val="FFFFFF"/>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800"/>
            </a:p>
          </p:txBody>
        </p:sp>
        <p:sp>
          <p:nvSpPr>
            <p:cNvPr id="569399" name="Text Box 55"/>
            <p:cNvSpPr txBox="1">
              <a:spLocks noChangeAspect="1" noChangeArrowheads="1"/>
            </p:cNvSpPr>
            <p:nvPr/>
          </p:nvSpPr>
          <p:spPr bwMode="auto">
            <a:xfrm>
              <a:off x="2638" y="2001"/>
              <a:ext cx="472" cy="174"/>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fontAlgn="ctr"/>
              <a:r>
                <a:rPr lang="en-US" altLang="ko-KR" sz="1200" b="1">
                  <a:solidFill>
                    <a:srgbClr val="FFFFFF"/>
                  </a:solidFill>
                  <a:latin typeface="Comic Sans MS" charset="0"/>
                  <a:ea typeface="굴림" charset="0"/>
                  <a:cs typeface="굴림" charset="0"/>
                </a:rPr>
                <a:t>+4 Ca</a:t>
              </a:r>
              <a:r>
                <a:rPr lang="en-US" altLang="ko-KR" sz="1200" b="1" baseline="30000">
                  <a:solidFill>
                    <a:srgbClr val="FFFFFF"/>
                  </a:solidFill>
                  <a:latin typeface="Comic Sans MS" charset="0"/>
                  <a:ea typeface="굴림" charset="0"/>
                  <a:cs typeface="굴림" charset="0"/>
                </a:rPr>
                <a:t>2+</a:t>
              </a:r>
            </a:p>
          </p:txBody>
        </p:sp>
        <p:sp>
          <p:nvSpPr>
            <p:cNvPr id="569400" name="Oval 56"/>
            <p:cNvSpPr>
              <a:spLocks noChangeAspect="1" noChangeArrowheads="1"/>
            </p:cNvSpPr>
            <p:nvPr/>
          </p:nvSpPr>
          <p:spPr bwMode="auto">
            <a:xfrm>
              <a:off x="3051" y="2087"/>
              <a:ext cx="69" cy="51"/>
            </a:xfrm>
            <a:prstGeom prst="ellipse">
              <a:avLst/>
            </a:prstGeom>
            <a:solidFill>
              <a:srgbClr val="FF0000"/>
            </a:solidFill>
            <a:ln w="9525">
              <a:solidFill>
                <a:srgbClr val="FFFF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FRET </a:t>
            </a:r>
            <a:r>
              <a:rPr lang="en-US" sz="4400" dirty="0" err="1">
                <a:solidFill>
                  <a:srgbClr val="FFFF00"/>
                </a:solidFill>
              </a:rPr>
              <a:t>Raziometrico</a:t>
            </a:r>
            <a:r>
              <a:rPr lang="en-US" sz="4400" dirty="0">
                <a:solidFill>
                  <a:srgbClr val="FFFF00"/>
                </a:solidFill>
              </a:rPr>
              <a:t>: </a:t>
            </a:r>
            <a:r>
              <a:rPr lang="en-US" sz="4400" dirty="0" err="1">
                <a:solidFill>
                  <a:srgbClr val="FFFF00"/>
                </a:solidFill>
              </a:rPr>
              <a:t>Cameleon</a:t>
            </a:r>
            <a:endParaRPr lang="en-US" sz="4400" dirty="0">
              <a:solidFill>
                <a:srgbClr val="FFFF00"/>
              </a:solidFill>
            </a:endParaRPr>
          </a:p>
        </p:txBody>
      </p:sp>
      <p:pic>
        <p:nvPicPr>
          <p:cNvPr id="61" name="2mtYC.mov">
            <a:hlinkClick r:id="" action="ppaction://media"/>
            <a:extLst>
              <a:ext uri="{FF2B5EF4-FFF2-40B4-BE49-F238E27FC236}">
                <a16:creationId xmlns:a16="http://schemas.microsoft.com/office/drawing/2014/main" id="{94B39BE4-D888-4EC4-8EBD-7016969E58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10753" y="1256957"/>
            <a:ext cx="3443587" cy="3250127"/>
          </a:xfrm>
          <a:prstGeom prst="rect">
            <a:avLst/>
          </a:prstGeom>
        </p:spPr>
      </p:pic>
      <p:sp>
        <p:nvSpPr>
          <p:cNvPr id="62" name="TextBox 61">
            <a:extLst>
              <a:ext uri="{FF2B5EF4-FFF2-40B4-BE49-F238E27FC236}">
                <a16:creationId xmlns:a16="http://schemas.microsoft.com/office/drawing/2014/main" id="{4DB3BD72-A3F8-4EDD-BD75-FF0E66B9CE05}"/>
              </a:ext>
            </a:extLst>
          </p:cNvPr>
          <p:cNvSpPr txBox="1"/>
          <p:nvPr/>
        </p:nvSpPr>
        <p:spPr>
          <a:xfrm>
            <a:off x="6096000" y="4842274"/>
            <a:ext cx="6096000" cy="923330"/>
          </a:xfrm>
          <a:prstGeom prst="rect">
            <a:avLst/>
          </a:prstGeom>
          <a:noFill/>
        </p:spPr>
        <p:txBody>
          <a:bodyPr wrap="square" rtlCol="0">
            <a:spAutoFit/>
          </a:bodyPr>
          <a:lstStyle/>
          <a:p>
            <a:pPr marL="285750" indent="-285750">
              <a:buFontTx/>
              <a:buChar char="-"/>
            </a:pPr>
            <a:r>
              <a:rPr lang="en-US" dirty="0">
                <a:solidFill>
                  <a:srgbClr val="FFFF00"/>
                </a:solidFill>
              </a:rPr>
              <a:t>Molto semplice da </a:t>
            </a:r>
            <a:r>
              <a:rPr lang="en-US" dirty="0" err="1">
                <a:solidFill>
                  <a:srgbClr val="FFFF00"/>
                </a:solidFill>
              </a:rPr>
              <a:t>misurare</a:t>
            </a:r>
            <a:endParaRPr lang="en-US" dirty="0">
              <a:solidFill>
                <a:srgbClr val="FFFF00"/>
              </a:solidFill>
            </a:endParaRPr>
          </a:p>
          <a:p>
            <a:pPr marL="285750" indent="-285750">
              <a:buFontTx/>
              <a:buChar char="-"/>
            </a:pPr>
            <a:r>
              <a:rPr lang="en-US" dirty="0" err="1">
                <a:solidFill>
                  <a:srgbClr val="FFFF00"/>
                </a:solidFill>
              </a:rPr>
              <a:t>Funziona</a:t>
            </a:r>
            <a:r>
              <a:rPr lang="en-US" dirty="0">
                <a:solidFill>
                  <a:srgbClr val="FFFF00"/>
                </a:solidFill>
              </a:rPr>
              <a:t> solo </a:t>
            </a:r>
            <a:r>
              <a:rPr lang="en-US" dirty="0" err="1">
                <a:solidFill>
                  <a:srgbClr val="FFFF00"/>
                </a:solidFill>
              </a:rPr>
              <a:t>quando</a:t>
            </a:r>
            <a:r>
              <a:rPr lang="en-US" dirty="0">
                <a:solidFill>
                  <a:srgbClr val="FFFF00"/>
                </a:solidFill>
              </a:rPr>
              <a:t> </a:t>
            </a:r>
            <a:r>
              <a:rPr lang="en-US" dirty="0" err="1">
                <a:solidFill>
                  <a:srgbClr val="FFFF00"/>
                </a:solidFill>
              </a:rPr>
              <a:t>donatore</a:t>
            </a:r>
            <a:r>
              <a:rPr lang="en-US" dirty="0">
                <a:solidFill>
                  <a:srgbClr val="FFFF00"/>
                </a:solidFill>
              </a:rPr>
              <a:t> ed </a:t>
            </a:r>
            <a:r>
              <a:rPr lang="en-US" dirty="0" err="1">
                <a:solidFill>
                  <a:srgbClr val="FFFF00"/>
                </a:solidFill>
              </a:rPr>
              <a:t>accettore</a:t>
            </a:r>
            <a:r>
              <a:rPr lang="en-US" dirty="0">
                <a:solidFill>
                  <a:srgbClr val="FFFF00"/>
                </a:solidFill>
              </a:rPr>
              <a:t> sono in </a:t>
            </a:r>
            <a:r>
              <a:rPr lang="en-US" dirty="0" err="1">
                <a:solidFill>
                  <a:srgbClr val="FFFF00"/>
                </a:solidFill>
              </a:rPr>
              <a:t>ugale</a:t>
            </a:r>
            <a:r>
              <a:rPr lang="en-US" dirty="0">
                <a:solidFill>
                  <a:srgbClr val="FFFF00"/>
                </a:solidFill>
              </a:rPr>
              <a:t> </a:t>
            </a:r>
            <a:r>
              <a:rPr lang="en-US" dirty="0" err="1">
                <a:solidFill>
                  <a:srgbClr val="FFFF00"/>
                </a:solidFill>
              </a:rPr>
              <a:t>rapporto</a:t>
            </a:r>
            <a:r>
              <a:rPr lang="en-US" dirty="0">
                <a:solidFill>
                  <a:srgbClr val="FFFF00"/>
                </a:solidFill>
              </a:rPr>
              <a:t> </a:t>
            </a:r>
            <a:r>
              <a:rPr lang="en-US" dirty="0" err="1">
                <a:solidFill>
                  <a:srgbClr val="FFFF00"/>
                </a:solidFill>
              </a:rPr>
              <a:t>molare</a:t>
            </a:r>
            <a:endParaRPr lang="en-US" dirty="0">
              <a:solidFill>
                <a:srgbClr val="FFFF00"/>
              </a:solidFill>
            </a:endParaRPr>
          </a:p>
        </p:txBody>
      </p:sp>
    </p:spTree>
    <p:extLst>
      <p:ext uri="{BB962C8B-B14F-4D97-AF65-F5344CB8AC3E}">
        <p14:creationId xmlns:p14="http://schemas.microsoft.com/office/powerpoint/2010/main" val="30956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0"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1"/>
                                        </p:tgtEl>
                                      </p:cBhvr>
                                    </p:cmd>
                                  </p:childTnLst>
                                </p:cTn>
                              </p:par>
                            </p:childTnLst>
                          </p:cTn>
                        </p:par>
                      </p:childTnLst>
                    </p:cTn>
                  </p:par>
                </p:childTnLst>
              </p:cTn>
              <p:nextCondLst>
                <p:cond evt="onClick" delay="0">
                  <p:tgtEl>
                    <p:spTgt spid="61"/>
                  </p:tgtEl>
                </p:cond>
              </p:nextCondLst>
            </p:seq>
            <p:video>
              <p:cMediaNode vol="80000">
                <p:cTn id="12" fill="hold" display="0">
                  <p:stCondLst>
                    <p:cond delay="indefinite"/>
                  </p:stCondLst>
                </p:cTn>
                <p:tgtEl>
                  <p:spTgt spid="6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Acceptor photobleaching FRET</a:t>
            </a:r>
          </a:p>
        </p:txBody>
      </p:sp>
      <p:sp>
        <p:nvSpPr>
          <p:cNvPr id="2" name="TextBox 1">
            <a:extLst>
              <a:ext uri="{FF2B5EF4-FFF2-40B4-BE49-F238E27FC236}">
                <a16:creationId xmlns:a16="http://schemas.microsoft.com/office/drawing/2014/main" id="{216A5647-60AD-4BB0-8AEE-229BC0C9DB13}"/>
              </a:ext>
            </a:extLst>
          </p:cNvPr>
          <p:cNvSpPr txBox="1"/>
          <p:nvPr/>
        </p:nvSpPr>
        <p:spPr>
          <a:xfrm>
            <a:off x="202224" y="1960684"/>
            <a:ext cx="3534508" cy="2585323"/>
          </a:xfrm>
          <a:prstGeom prst="rect">
            <a:avLst/>
          </a:prstGeom>
          <a:noFill/>
        </p:spPr>
        <p:txBody>
          <a:bodyPr wrap="square" rtlCol="0">
            <a:spAutoFit/>
          </a:bodyPr>
          <a:lstStyle/>
          <a:p>
            <a:r>
              <a:rPr lang="en-US" dirty="0">
                <a:solidFill>
                  <a:srgbClr val="FFFF00"/>
                </a:solidFill>
              </a:rPr>
              <a:t>Il </a:t>
            </a:r>
            <a:r>
              <a:rPr lang="en-US" dirty="0" err="1">
                <a:solidFill>
                  <a:srgbClr val="FFFF00"/>
                </a:solidFill>
              </a:rPr>
              <a:t>donatore</a:t>
            </a:r>
            <a:r>
              <a:rPr lang="en-US" dirty="0">
                <a:solidFill>
                  <a:srgbClr val="FFFF00"/>
                </a:solidFill>
              </a:rPr>
              <a:t> e’ </a:t>
            </a:r>
            <a:r>
              <a:rPr lang="en-US" dirty="0" err="1">
                <a:solidFill>
                  <a:srgbClr val="FFFF00"/>
                </a:solidFill>
              </a:rPr>
              <a:t>spento</a:t>
            </a:r>
            <a:r>
              <a:rPr lang="en-US" dirty="0">
                <a:solidFill>
                  <a:srgbClr val="FFFF00"/>
                </a:solidFill>
              </a:rPr>
              <a:t> </a:t>
            </a:r>
            <a:r>
              <a:rPr lang="en-US" dirty="0" err="1">
                <a:solidFill>
                  <a:srgbClr val="FFFF00"/>
                </a:solidFill>
              </a:rPr>
              <a:t>dall’accettore</a:t>
            </a:r>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err="1">
                <a:solidFill>
                  <a:srgbClr val="FFFF00"/>
                </a:solidFill>
              </a:rPr>
              <a:t>Distruggo</a:t>
            </a:r>
            <a:r>
              <a:rPr lang="en-US" dirty="0">
                <a:solidFill>
                  <a:srgbClr val="FFFF00"/>
                </a:solidFill>
              </a:rPr>
              <a:t> </a:t>
            </a:r>
            <a:r>
              <a:rPr lang="en-US" dirty="0" err="1">
                <a:solidFill>
                  <a:srgbClr val="FFFF00"/>
                </a:solidFill>
              </a:rPr>
              <a:t>l’accettore</a:t>
            </a:r>
            <a:r>
              <a:rPr lang="en-US" dirty="0">
                <a:solidFill>
                  <a:srgbClr val="FFFF00"/>
                </a:solidFill>
              </a:rPr>
              <a:t> con un </a:t>
            </a:r>
            <a:r>
              <a:rPr lang="en-US" dirty="0" err="1">
                <a:solidFill>
                  <a:srgbClr val="FFFF00"/>
                </a:solidFill>
              </a:rPr>
              <a:t>eccesso</a:t>
            </a:r>
            <a:r>
              <a:rPr lang="en-US" dirty="0">
                <a:solidFill>
                  <a:srgbClr val="FFFF00"/>
                </a:solidFill>
              </a:rPr>
              <a:t> di luce di </a:t>
            </a:r>
            <a:r>
              <a:rPr lang="en-US" dirty="0" err="1">
                <a:solidFill>
                  <a:srgbClr val="FFFF00"/>
                </a:solidFill>
              </a:rPr>
              <a:t>eccitazione</a:t>
            </a:r>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00"/>
                </a:solidFill>
              </a:rPr>
              <a:t>Il </a:t>
            </a:r>
            <a:r>
              <a:rPr lang="en-US" dirty="0" err="1">
                <a:solidFill>
                  <a:srgbClr val="FFFF00"/>
                </a:solidFill>
              </a:rPr>
              <a:t>donatore</a:t>
            </a:r>
            <a:r>
              <a:rPr lang="en-US" dirty="0">
                <a:solidFill>
                  <a:srgbClr val="FFFF00"/>
                </a:solidFill>
              </a:rPr>
              <a:t> </a:t>
            </a:r>
            <a:r>
              <a:rPr lang="en-US" dirty="0" err="1">
                <a:solidFill>
                  <a:srgbClr val="FFFF00"/>
                </a:solidFill>
              </a:rPr>
              <a:t>emette</a:t>
            </a:r>
            <a:r>
              <a:rPr lang="en-US" dirty="0">
                <a:solidFill>
                  <a:srgbClr val="FFFF00"/>
                </a:solidFill>
              </a:rPr>
              <a:t> al </a:t>
            </a:r>
            <a:r>
              <a:rPr lang="en-US" dirty="0" err="1">
                <a:solidFill>
                  <a:srgbClr val="FFFF00"/>
                </a:solidFill>
              </a:rPr>
              <a:t>massimo</a:t>
            </a:r>
            <a:r>
              <a:rPr lang="en-US" dirty="0">
                <a:solidFill>
                  <a:srgbClr val="FFFF00"/>
                </a:solidFill>
              </a:rPr>
              <a:t> </a:t>
            </a:r>
            <a:r>
              <a:rPr lang="en-US" dirty="0" err="1">
                <a:solidFill>
                  <a:srgbClr val="FFFF00"/>
                </a:solidFill>
              </a:rPr>
              <a:t>della</a:t>
            </a:r>
            <a:r>
              <a:rPr lang="en-US" dirty="0">
                <a:solidFill>
                  <a:srgbClr val="FFFF00"/>
                </a:solidFill>
              </a:rPr>
              <a:t> </a:t>
            </a:r>
            <a:r>
              <a:rPr lang="en-US" dirty="0" err="1">
                <a:solidFill>
                  <a:srgbClr val="FFFF00"/>
                </a:solidFill>
              </a:rPr>
              <a:t>potenzialita</a:t>
            </a:r>
            <a:r>
              <a:rPr lang="en-US" dirty="0">
                <a:solidFill>
                  <a:srgbClr val="FFFF00"/>
                </a:solidFill>
              </a:rPr>
              <a:t>’</a:t>
            </a:r>
          </a:p>
        </p:txBody>
      </p:sp>
      <p:cxnSp>
        <p:nvCxnSpPr>
          <p:cNvPr id="4" name="Straight Arrow Connector 3">
            <a:extLst>
              <a:ext uri="{FF2B5EF4-FFF2-40B4-BE49-F238E27FC236}">
                <a16:creationId xmlns:a16="http://schemas.microsoft.com/office/drawing/2014/main" id="{A3BC611B-524B-42F0-9BD4-97C3348A97B3}"/>
              </a:ext>
            </a:extLst>
          </p:cNvPr>
          <p:cNvCxnSpPr/>
          <p:nvPr/>
        </p:nvCxnSpPr>
        <p:spPr>
          <a:xfrm>
            <a:off x="1767254" y="2286000"/>
            <a:ext cx="0" cy="56270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0791E6AD-8DD3-4F36-981C-C2EE1644C23C}"/>
              </a:ext>
            </a:extLst>
          </p:cNvPr>
          <p:cNvCxnSpPr/>
          <p:nvPr/>
        </p:nvCxnSpPr>
        <p:spPr>
          <a:xfrm>
            <a:off x="1752601" y="3429000"/>
            <a:ext cx="0" cy="56270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F41F91FE-24D3-4D53-84E1-9BA98BC66BDE}"/>
              </a:ext>
            </a:extLst>
          </p:cNvPr>
          <p:cNvSpPr txBox="1"/>
          <p:nvPr/>
        </p:nvSpPr>
        <p:spPr>
          <a:xfrm>
            <a:off x="4352789" y="1298960"/>
            <a:ext cx="1088609" cy="369332"/>
          </a:xfrm>
          <a:prstGeom prst="rect">
            <a:avLst/>
          </a:prstGeom>
          <a:noFill/>
        </p:spPr>
        <p:txBody>
          <a:bodyPr wrap="square" rtlCol="0">
            <a:spAutoFit/>
          </a:bodyPr>
          <a:lstStyle/>
          <a:p>
            <a:r>
              <a:rPr lang="en-US" sz="1800" dirty="0">
                <a:solidFill>
                  <a:schemeClr val="bg1"/>
                </a:solidFill>
              </a:rPr>
              <a:t>Principle</a:t>
            </a:r>
          </a:p>
        </p:txBody>
      </p:sp>
      <p:sp>
        <p:nvSpPr>
          <p:cNvPr id="65" name="Oval 1027">
            <a:extLst>
              <a:ext uri="{FF2B5EF4-FFF2-40B4-BE49-F238E27FC236}">
                <a16:creationId xmlns:a16="http://schemas.microsoft.com/office/drawing/2014/main" id="{4D44B7B8-95F1-44D2-B6F8-A324840E9C83}"/>
              </a:ext>
            </a:extLst>
          </p:cNvPr>
          <p:cNvSpPr>
            <a:spLocks noChangeArrowheads="1"/>
          </p:cNvSpPr>
          <p:nvPr/>
        </p:nvSpPr>
        <p:spPr bwMode="auto">
          <a:xfrm rot="20710107">
            <a:off x="4671603" y="2434681"/>
            <a:ext cx="1295400" cy="914400"/>
          </a:xfrm>
          <a:prstGeom prst="ellipse">
            <a:avLst/>
          </a:prstGeom>
          <a:solidFill>
            <a:srgbClr val="33CC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sz="1800">
              <a:solidFill>
                <a:srgbClr val="FFFFCC"/>
              </a:solidFill>
              <a:latin typeface="News Gothic MT" charset="0"/>
            </a:endParaRPr>
          </a:p>
        </p:txBody>
      </p:sp>
      <p:sp>
        <p:nvSpPr>
          <p:cNvPr id="66" name="Text Box 1029">
            <a:extLst>
              <a:ext uri="{FF2B5EF4-FFF2-40B4-BE49-F238E27FC236}">
                <a16:creationId xmlns:a16="http://schemas.microsoft.com/office/drawing/2014/main" id="{38B4BC94-6859-4DB4-B143-99CCB71222CA}"/>
              </a:ext>
            </a:extLst>
          </p:cNvPr>
          <p:cNvSpPr txBox="1">
            <a:spLocks noChangeArrowheads="1"/>
          </p:cNvSpPr>
          <p:nvPr/>
        </p:nvSpPr>
        <p:spPr bwMode="auto">
          <a:xfrm>
            <a:off x="4900203" y="2663281"/>
            <a:ext cx="7127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1800">
                <a:latin typeface="Comic Sans MS" charset="0"/>
              </a:rPr>
              <a:t>CFP</a:t>
            </a:r>
          </a:p>
        </p:txBody>
      </p:sp>
      <p:grpSp>
        <p:nvGrpSpPr>
          <p:cNvPr id="67" name="Group 66">
            <a:extLst>
              <a:ext uri="{FF2B5EF4-FFF2-40B4-BE49-F238E27FC236}">
                <a16:creationId xmlns:a16="http://schemas.microsoft.com/office/drawing/2014/main" id="{C04DDAB4-6CCD-4BCA-86A8-B6D4CC92FA1A}"/>
              </a:ext>
            </a:extLst>
          </p:cNvPr>
          <p:cNvGrpSpPr/>
          <p:nvPr/>
        </p:nvGrpSpPr>
        <p:grpSpPr>
          <a:xfrm>
            <a:off x="4727359" y="3429000"/>
            <a:ext cx="1295400" cy="914400"/>
            <a:chOff x="5940697" y="3139069"/>
            <a:chExt cx="1295400" cy="914400"/>
          </a:xfrm>
        </p:grpSpPr>
        <p:sp>
          <p:nvSpPr>
            <p:cNvPr id="68" name="Oval 1028">
              <a:extLst>
                <a:ext uri="{FF2B5EF4-FFF2-40B4-BE49-F238E27FC236}">
                  <a16:creationId xmlns:a16="http://schemas.microsoft.com/office/drawing/2014/main" id="{DF9C211A-EA28-46BF-8690-26E768D0B18D}"/>
                </a:ext>
              </a:extLst>
            </p:cNvPr>
            <p:cNvSpPr>
              <a:spLocks noChangeArrowheads="1"/>
            </p:cNvSpPr>
            <p:nvPr/>
          </p:nvSpPr>
          <p:spPr bwMode="auto">
            <a:xfrm rot="587608">
              <a:off x="5940697" y="3139069"/>
              <a:ext cx="1295400" cy="914400"/>
            </a:xfrm>
            <a:prstGeom prst="ellipse">
              <a:avLst/>
            </a:prstGeom>
            <a:solidFill>
              <a:srgbClr val="FAF52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sz="1800">
                <a:solidFill>
                  <a:srgbClr val="FFFFCC"/>
                </a:solidFill>
                <a:latin typeface="News Gothic MT" charset="0"/>
              </a:endParaRPr>
            </a:p>
          </p:txBody>
        </p:sp>
        <p:sp>
          <p:nvSpPr>
            <p:cNvPr id="69" name="Text Box 1030">
              <a:extLst>
                <a:ext uri="{FF2B5EF4-FFF2-40B4-BE49-F238E27FC236}">
                  <a16:creationId xmlns:a16="http://schemas.microsoft.com/office/drawing/2014/main" id="{0B0E5F99-91AD-4E97-A767-14190E2AF440}"/>
                </a:ext>
              </a:extLst>
            </p:cNvPr>
            <p:cNvSpPr txBox="1">
              <a:spLocks noChangeArrowheads="1"/>
            </p:cNvSpPr>
            <p:nvPr/>
          </p:nvSpPr>
          <p:spPr bwMode="auto">
            <a:xfrm>
              <a:off x="6146995" y="3367669"/>
              <a:ext cx="7223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1800">
                  <a:latin typeface="Comic Sans MS" charset="0"/>
                </a:rPr>
                <a:t>YFP</a:t>
              </a:r>
            </a:p>
          </p:txBody>
        </p:sp>
      </p:grpSp>
      <p:sp>
        <p:nvSpPr>
          <p:cNvPr id="70" name="AutoShape 1031">
            <a:extLst>
              <a:ext uri="{FF2B5EF4-FFF2-40B4-BE49-F238E27FC236}">
                <a16:creationId xmlns:a16="http://schemas.microsoft.com/office/drawing/2014/main" id="{4252E000-EE42-4ED5-B987-71801785DC13}"/>
              </a:ext>
            </a:extLst>
          </p:cNvPr>
          <p:cNvSpPr>
            <a:spLocks noChangeArrowheads="1"/>
          </p:cNvSpPr>
          <p:nvPr/>
        </p:nvSpPr>
        <p:spPr bwMode="auto">
          <a:xfrm rot="2962985">
            <a:off x="3839340" y="2012875"/>
            <a:ext cx="1066800" cy="4286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66FF"/>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grpSp>
        <p:nvGrpSpPr>
          <p:cNvPr id="71" name="Group 1033">
            <a:extLst>
              <a:ext uri="{FF2B5EF4-FFF2-40B4-BE49-F238E27FC236}">
                <a16:creationId xmlns:a16="http://schemas.microsoft.com/office/drawing/2014/main" id="{C5D03931-0FF1-4710-B979-F92C2212F042}"/>
              </a:ext>
            </a:extLst>
          </p:cNvPr>
          <p:cNvGrpSpPr>
            <a:grpSpLocks/>
          </p:cNvGrpSpPr>
          <p:nvPr/>
        </p:nvGrpSpPr>
        <p:grpSpPr bwMode="auto">
          <a:xfrm>
            <a:off x="5987211" y="2866444"/>
            <a:ext cx="1216025" cy="1579563"/>
            <a:chOff x="4458" y="1800"/>
            <a:chExt cx="766" cy="995"/>
          </a:xfrm>
        </p:grpSpPr>
        <p:sp>
          <p:nvSpPr>
            <p:cNvPr id="72" name="AutoShape 1034">
              <a:extLst>
                <a:ext uri="{FF2B5EF4-FFF2-40B4-BE49-F238E27FC236}">
                  <a16:creationId xmlns:a16="http://schemas.microsoft.com/office/drawing/2014/main" id="{F79D5AAA-F38A-446F-A780-30C5C1095F65}"/>
                </a:ext>
              </a:extLst>
            </p:cNvPr>
            <p:cNvSpPr>
              <a:spLocks noChangeArrowheads="1"/>
            </p:cNvSpPr>
            <p:nvPr/>
          </p:nvSpPr>
          <p:spPr bwMode="auto">
            <a:xfrm rot="16178553" flipH="1">
              <a:off x="4343" y="1966"/>
              <a:ext cx="648" cy="316"/>
            </a:xfrm>
            <a:prstGeom prst="curvedUpArrow">
              <a:avLst>
                <a:gd name="adj1" fmla="val 25531"/>
                <a:gd name="adj2" fmla="val 46803"/>
                <a:gd name="adj3" fmla="val 33333"/>
              </a:avLst>
            </a:prstGeom>
            <a:solidFill>
              <a:srgbClr val="CCECFF"/>
            </a:solidFill>
            <a:ln w="9525">
              <a:solidFill>
                <a:srgbClr val="07D5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73" name="Text Box 1035">
              <a:extLst>
                <a:ext uri="{FF2B5EF4-FFF2-40B4-BE49-F238E27FC236}">
                  <a16:creationId xmlns:a16="http://schemas.microsoft.com/office/drawing/2014/main" id="{D93C24CE-FF0C-4BCF-A0DE-BF685A06FD7F}"/>
                </a:ext>
              </a:extLst>
            </p:cNvPr>
            <p:cNvSpPr txBox="1">
              <a:spLocks noChangeArrowheads="1"/>
            </p:cNvSpPr>
            <p:nvPr/>
          </p:nvSpPr>
          <p:spPr bwMode="auto">
            <a:xfrm>
              <a:off x="4458" y="2430"/>
              <a:ext cx="766" cy="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3200" dirty="0">
                  <a:solidFill>
                    <a:schemeClr val="tx2"/>
                  </a:solidFill>
                  <a:latin typeface="Comic Sans MS" charset="0"/>
                </a:rPr>
                <a:t>FRET</a:t>
              </a:r>
              <a:endParaRPr lang="en-GB" sz="3200" dirty="0">
                <a:solidFill>
                  <a:srgbClr val="FF3300"/>
                </a:solidFill>
                <a:latin typeface="Comic Sans MS" charset="0"/>
              </a:endParaRPr>
            </a:p>
          </p:txBody>
        </p:sp>
      </p:grpSp>
      <p:grpSp>
        <p:nvGrpSpPr>
          <p:cNvPr id="74" name="Group 1036">
            <a:extLst>
              <a:ext uri="{FF2B5EF4-FFF2-40B4-BE49-F238E27FC236}">
                <a16:creationId xmlns:a16="http://schemas.microsoft.com/office/drawing/2014/main" id="{9C29B220-DC72-4A37-860D-E6AC33767524}"/>
              </a:ext>
            </a:extLst>
          </p:cNvPr>
          <p:cNvGrpSpPr>
            <a:grpSpLocks/>
          </p:cNvGrpSpPr>
          <p:nvPr/>
        </p:nvGrpSpPr>
        <p:grpSpPr bwMode="auto">
          <a:xfrm>
            <a:off x="4882749" y="4391605"/>
            <a:ext cx="908051" cy="1406525"/>
            <a:chOff x="3973" y="638"/>
            <a:chExt cx="572" cy="886"/>
          </a:xfrm>
        </p:grpSpPr>
        <p:sp>
          <p:nvSpPr>
            <p:cNvPr id="75" name="AutoShape 1037">
              <a:extLst>
                <a:ext uri="{FF2B5EF4-FFF2-40B4-BE49-F238E27FC236}">
                  <a16:creationId xmlns:a16="http://schemas.microsoft.com/office/drawing/2014/main" id="{6DBA579A-EBE8-4458-9564-D6D73DE2E042}"/>
                </a:ext>
              </a:extLst>
            </p:cNvPr>
            <p:cNvSpPr>
              <a:spLocks noChangeArrowheads="1"/>
            </p:cNvSpPr>
            <p:nvPr/>
          </p:nvSpPr>
          <p:spPr bwMode="auto">
            <a:xfrm rot="5400000">
              <a:off x="3890" y="839"/>
              <a:ext cx="672" cy="27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bg1"/>
                </a:gs>
                <a:gs pos="100000">
                  <a:srgbClr val="FAF520"/>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76" name="Text Box 1038">
              <a:extLst>
                <a:ext uri="{FF2B5EF4-FFF2-40B4-BE49-F238E27FC236}">
                  <a16:creationId xmlns:a16="http://schemas.microsoft.com/office/drawing/2014/main" id="{831207F8-5BF3-419F-90F5-D0EA06048FF4}"/>
                </a:ext>
              </a:extLst>
            </p:cNvPr>
            <p:cNvSpPr txBox="1">
              <a:spLocks noChangeArrowheads="1"/>
            </p:cNvSpPr>
            <p:nvPr/>
          </p:nvSpPr>
          <p:spPr bwMode="auto">
            <a:xfrm>
              <a:off x="3973" y="1291"/>
              <a:ext cx="572"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CC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l"/>
              <a:r>
                <a:rPr lang="en-GB" sz="1800" dirty="0">
                  <a:solidFill>
                    <a:srgbClr val="FFFF00"/>
                  </a:solidFill>
                  <a:latin typeface="Comic Sans MS" charset="0"/>
                </a:rPr>
                <a:t>535nm</a:t>
              </a:r>
              <a:endParaRPr lang="en-GB" sz="1800" dirty="0">
                <a:solidFill>
                  <a:srgbClr val="FFFF00"/>
                </a:solidFill>
                <a:latin typeface="News Gothic MT" charset="0"/>
              </a:endParaRPr>
            </a:p>
          </p:txBody>
        </p:sp>
      </p:grpSp>
      <p:sp>
        <p:nvSpPr>
          <p:cNvPr id="77" name="AutoShape 1039">
            <a:extLst>
              <a:ext uri="{FF2B5EF4-FFF2-40B4-BE49-F238E27FC236}">
                <a16:creationId xmlns:a16="http://schemas.microsoft.com/office/drawing/2014/main" id="{E39BFEF7-9CAF-44EC-B7A5-6F5232C0A5BF}"/>
              </a:ext>
            </a:extLst>
          </p:cNvPr>
          <p:cNvSpPr>
            <a:spLocks noChangeArrowheads="1"/>
          </p:cNvSpPr>
          <p:nvPr/>
        </p:nvSpPr>
        <p:spPr bwMode="auto">
          <a:xfrm rot="7680709" flipH="1" flipV="1">
            <a:off x="5578300" y="1811264"/>
            <a:ext cx="1066800" cy="44264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FF"/>
              </a:gs>
              <a:gs pos="100000">
                <a:srgbClr val="33CCF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78" name="Text Box 1040">
            <a:extLst>
              <a:ext uri="{FF2B5EF4-FFF2-40B4-BE49-F238E27FC236}">
                <a16:creationId xmlns:a16="http://schemas.microsoft.com/office/drawing/2014/main" id="{ECE1D047-DDFB-4C6A-90C7-5A55B85113A7}"/>
              </a:ext>
            </a:extLst>
          </p:cNvPr>
          <p:cNvSpPr txBox="1">
            <a:spLocks noChangeArrowheads="1"/>
          </p:cNvSpPr>
          <p:nvPr/>
        </p:nvSpPr>
        <p:spPr bwMode="auto">
          <a:xfrm>
            <a:off x="6116111" y="1288198"/>
            <a:ext cx="103396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a:r>
              <a:rPr lang="en-GB" sz="1800" dirty="0">
                <a:solidFill>
                  <a:schemeClr val="accent5">
                    <a:lumMod val="60000"/>
                    <a:lumOff val="40000"/>
                  </a:schemeClr>
                </a:solidFill>
                <a:latin typeface="Comic Sans MS" charset="0"/>
              </a:rPr>
              <a:t>500 nm</a:t>
            </a:r>
            <a:endParaRPr lang="en-GB" sz="1800" dirty="0">
              <a:solidFill>
                <a:schemeClr val="accent5">
                  <a:lumMod val="60000"/>
                  <a:lumOff val="40000"/>
                </a:schemeClr>
              </a:solidFill>
              <a:latin typeface="News Gothic MT" charset="0"/>
            </a:endParaRPr>
          </a:p>
        </p:txBody>
      </p:sp>
      <p:sp>
        <p:nvSpPr>
          <p:cNvPr id="79" name="AutoShape 1039">
            <a:extLst>
              <a:ext uri="{FF2B5EF4-FFF2-40B4-BE49-F238E27FC236}">
                <a16:creationId xmlns:a16="http://schemas.microsoft.com/office/drawing/2014/main" id="{19793350-1441-42E9-A4C0-2E07E840DF20}"/>
              </a:ext>
            </a:extLst>
          </p:cNvPr>
          <p:cNvSpPr>
            <a:spLocks noChangeArrowheads="1"/>
          </p:cNvSpPr>
          <p:nvPr/>
        </p:nvSpPr>
        <p:spPr bwMode="auto">
          <a:xfrm rot="7680709" flipH="1" flipV="1">
            <a:off x="5580620" y="1931599"/>
            <a:ext cx="1066800" cy="203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FFFF"/>
              </a:gs>
              <a:gs pos="100000">
                <a:srgbClr val="33CCF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sz="1800"/>
          </a:p>
        </p:txBody>
      </p:sp>
      <p:sp>
        <p:nvSpPr>
          <p:cNvPr id="5" name="Lightning Bolt 4">
            <a:extLst>
              <a:ext uri="{FF2B5EF4-FFF2-40B4-BE49-F238E27FC236}">
                <a16:creationId xmlns:a16="http://schemas.microsoft.com/office/drawing/2014/main" id="{B908512D-B99E-46AC-983E-FADF805C3352}"/>
              </a:ext>
            </a:extLst>
          </p:cNvPr>
          <p:cNvSpPr/>
          <p:nvPr/>
        </p:nvSpPr>
        <p:spPr>
          <a:xfrm rot="15755801">
            <a:off x="3980985" y="4215161"/>
            <a:ext cx="970156" cy="1037063"/>
          </a:xfrm>
          <a:prstGeom prst="lightningBol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84302DE-7A7A-4A53-A783-F9224D501EFE}"/>
              </a:ext>
            </a:extLst>
          </p:cNvPr>
          <p:cNvSpPr txBox="1"/>
          <p:nvPr/>
        </p:nvSpPr>
        <p:spPr>
          <a:xfrm>
            <a:off x="7714428" y="2136338"/>
            <a:ext cx="3749025" cy="2585323"/>
          </a:xfrm>
          <a:prstGeom prst="rect">
            <a:avLst/>
          </a:prstGeom>
          <a:noFill/>
        </p:spPr>
        <p:txBody>
          <a:bodyPr wrap="square" rtlCol="0">
            <a:spAutoFit/>
          </a:bodyPr>
          <a:lstStyle/>
          <a:p>
            <a:pPr marL="285750" indent="-285750">
              <a:buFontTx/>
              <a:buChar char="-"/>
            </a:pPr>
            <a:r>
              <a:rPr lang="en-US" dirty="0">
                <a:solidFill>
                  <a:srgbClr val="FFFF00"/>
                </a:solidFill>
              </a:rPr>
              <a:t>PRO</a:t>
            </a:r>
          </a:p>
          <a:p>
            <a:pPr marL="285750" indent="-285750">
              <a:buFontTx/>
              <a:buChar char="-"/>
            </a:pPr>
            <a:r>
              <a:rPr lang="en-US" dirty="0">
                <a:solidFill>
                  <a:srgbClr val="FFFF00"/>
                </a:solidFill>
              </a:rPr>
              <a:t>Molto semplice</a:t>
            </a:r>
          </a:p>
          <a:p>
            <a:pPr marL="285750" indent="-285750">
              <a:buFontTx/>
              <a:buChar char="-"/>
            </a:pPr>
            <a:r>
              <a:rPr lang="en-US" dirty="0" err="1">
                <a:solidFill>
                  <a:srgbClr val="FFFF00"/>
                </a:solidFill>
              </a:rPr>
              <a:t>Quantitativa</a:t>
            </a:r>
            <a:endParaRPr lang="en-US" dirty="0">
              <a:solidFill>
                <a:srgbClr val="FFFF00"/>
              </a:solidFill>
            </a:endParaRPr>
          </a:p>
          <a:p>
            <a:pPr marL="285750" indent="-285750">
              <a:buFontTx/>
              <a:buChar char="-"/>
            </a:pPr>
            <a:r>
              <a:rPr lang="en-US" dirty="0" err="1">
                <a:solidFill>
                  <a:srgbClr val="FFFF00"/>
                </a:solidFill>
              </a:rPr>
              <a:t>Richiede</a:t>
            </a:r>
            <a:r>
              <a:rPr lang="en-US" dirty="0">
                <a:solidFill>
                  <a:srgbClr val="FFFF00"/>
                </a:solidFill>
              </a:rPr>
              <a:t> un solo </a:t>
            </a:r>
            <a:r>
              <a:rPr lang="en-US" dirty="0" err="1">
                <a:solidFill>
                  <a:srgbClr val="FFFF00"/>
                </a:solidFill>
              </a:rPr>
              <a:t>campione</a:t>
            </a:r>
            <a:endParaRPr lang="en-US" dirty="0">
              <a:solidFill>
                <a:srgbClr val="FFFF00"/>
              </a:solidFill>
            </a:endParaRPr>
          </a:p>
          <a:p>
            <a:pPr marL="285750" indent="-285750">
              <a:buFontTx/>
              <a:buChar char="-"/>
            </a:pPr>
            <a:endParaRPr lang="en-US" dirty="0">
              <a:solidFill>
                <a:srgbClr val="FFFF00"/>
              </a:solidFill>
            </a:endParaRPr>
          </a:p>
          <a:p>
            <a:pPr marL="285750" indent="-285750">
              <a:buFontTx/>
              <a:buChar char="-"/>
            </a:pPr>
            <a:r>
              <a:rPr lang="en-US" dirty="0">
                <a:solidFill>
                  <a:srgbClr val="FFFF00"/>
                </a:solidFill>
              </a:rPr>
              <a:t>CONTRO</a:t>
            </a:r>
          </a:p>
          <a:p>
            <a:pPr marL="285750" indent="-285750">
              <a:buFontTx/>
              <a:buChar char="-"/>
            </a:pPr>
            <a:r>
              <a:rPr lang="en-US" dirty="0">
                <a:solidFill>
                  <a:srgbClr val="FFFF00"/>
                </a:solidFill>
              </a:rPr>
              <a:t>E’ </a:t>
            </a:r>
            <a:r>
              <a:rPr lang="en-US" dirty="0" err="1">
                <a:solidFill>
                  <a:srgbClr val="FFFF00"/>
                </a:solidFill>
              </a:rPr>
              <a:t>distruttiva</a:t>
            </a:r>
            <a:endParaRPr lang="en-US" dirty="0">
              <a:solidFill>
                <a:srgbClr val="FFFF00"/>
              </a:solidFill>
            </a:endParaRPr>
          </a:p>
          <a:p>
            <a:pPr marL="285750" indent="-285750">
              <a:buFontTx/>
              <a:buChar char="-"/>
            </a:pPr>
            <a:r>
              <a:rPr lang="en-US" dirty="0">
                <a:solidFill>
                  <a:srgbClr val="FFFF00"/>
                </a:solidFill>
              </a:rPr>
              <a:t>Molto </a:t>
            </a:r>
            <a:r>
              <a:rPr lang="en-US" dirty="0" err="1">
                <a:solidFill>
                  <a:srgbClr val="FFFF00"/>
                </a:solidFill>
              </a:rPr>
              <a:t>lenta</a:t>
            </a:r>
            <a:endParaRPr lang="en-US" dirty="0">
              <a:solidFill>
                <a:srgbClr val="FFFF00"/>
              </a:solidFill>
            </a:endParaRPr>
          </a:p>
          <a:p>
            <a:pPr marL="285750" indent="-285750">
              <a:buFontTx/>
              <a:buChar char="-"/>
            </a:pPr>
            <a:r>
              <a:rPr lang="en-US" dirty="0" err="1">
                <a:solidFill>
                  <a:srgbClr val="FFFF00"/>
                </a:solidFill>
              </a:rPr>
              <a:t>Compromessa</a:t>
            </a:r>
            <a:r>
              <a:rPr lang="en-US" dirty="0">
                <a:solidFill>
                  <a:srgbClr val="FFFF00"/>
                </a:solidFill>
              </a:rPr>
              <a:t> da </a:t>
            </a:r>
            <a:r>
              <a:rPr lang="en-US" dirty="0" err="1">
                <a:solidFill>
                  <a:srgbClr val="FFFF00"/>
                </a:solidFill>
              </a:rPr>
              <a:t>fotoconversioni</a:t>
            </a:r>
            <a:endParaRPr lang="en-US" dirty="0">
              <a:solidFill>
                <a:srgbClr val="FFFF00"/>
              </a:solidFill>
            </a:endParaRPr>
          </a:p>
        </p:txBody>
      </p:sp>
    </p:spTree>
    <p:extLst>
      <p:ext uri="{BB962C8B-B14F-4D97-AF65-F5344CB8AC3E}">
        <p14:creationId xmlns:p14="http://schemas.microsoft.com/office/powerpoint/2010/main" val="26434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9"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Acceptor photobleaching FRET</a:t>
            </a:r>
          </a:p>
        </p:txBody>
      </p:sp>
      <p:pic>
        <p:nvPicPr>
          <p:cNvPr id="3" name="Picture 2">
            <a:extLst>
              <a:ext uri="{FF2B5EF4-FFF2-40B4-BE49-F238E27FC236}">
                <a16:creationId xmlns:a16="http://schemas.microsoft.com/office/drawing/2014/main" id="{31EDE543-8AD1-4715-9E07-C8AA495765CB}"/>
              </a:ext>
            </a:extLst>
          </p:cNvPr>
          <p:cNvPicPr>
            <a:picLocks noChangeAspect="1"/>
          </p:cNvPicPr>
          <p:nvPr/>
        </p:nvPicPr>
        <p:blipFill>
          <a:blip r:embed="rId3"/>
          <a:stretch>
            <a:fillRect/>
          </a:stretch>
        </p:blipFill>
        <p:spPr>
          <a:xfrm>
            <a:off x="1129392" y="1351543"/>
            <a:ext cx="3086367" cy="1790855"/>
          </a:xfrm>
          <a:prstGeom prst="rect">
            <a:avLst/>
          </a:prstGeom>
        </p:spPr>
      </p:pic>
      <p:pic>
        <p:nvPicPr>
          <p:cNvPr id="6" name="Picture 5">
            <a:extLst>
              <a:ext uri="{FF2B5EF4-FFF2-40B4-BE49-F238E27FC236}">
                <a16:creationId xmlns:a16="http://schemas.microsoft.com/office/drawing/2014/main" id="{83D3014B-389F-4D26-989F-23E8B779ABEB}"/>
              </a:ext>
            </a:extLst>
          </p:cNvPr>
          <p:cNvPicPr>
            <a:picLocks noChangeAspect="1"/>
          </p:cNvPicPr>
          <p:nvPr/>
        </p:nvPicPr>
        <p:blipFill>
          <a:blip r:embed="rId4"/>
          <a:stretch>
            <a:fillRect/>
          </a:stretch>
        </p:blipFill>
        <p:spPr>
          <a:xfrm>
            <a:off x="1166935" y="3514600"/>
            <a:ext cx="3055885" cy="1813717"/>
          </a:xfrm>
          <a:prstGeom prst="rect">
            <a:avLst/>
          </a:prstGeom>
        </p:spPr>
      </p:pic>
      <p:sp>
        <p:nvSpPr>
          <p:cNvPr id="7" name="Rectangle 6">
            <a:extLst>
              <a:ext uri="{FF2B5EF4-FFF2-40B4-BE49-F238E27FC236}">
                <a16:creationId xmlns:a16="http://schemas.microsoft.com/office/drawing/2014/main" id="{DBDD35D9-9719-4A25-87E7-4022AD2F00F1}"/>
              </a:ext>
            </a:extLst>
          </p:cNvPr>
          <p:cNvSpPr/>
          <p:nvPr/>
        </p:nvSpPr>
        <p:spPr>
          <a:xfrm>
            <a:off x="3311912" y="3947532"/>
            <a:ext cx="613317" cy="49065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DCF0BC0-E686-4E4C-9A3A-303FC0A35602}"/>
              </a:ext>
            </a:extLst>
          </p:cNvPr>
          <p:cNvPicPr>
            <a:picLocks noChangeAspect="1"/>
          </p:cNvPicPr>
          <p:nvPr/>
        </p:nvPicPr>
        <p:blipFill>
          <a:blip r:embed="rId5"/>
          <a:stretch>
            <a:fillRect/>
          </a:stretch>
        </p:blipFill>
        <p:spPr>
          <a:xfrm>
            <a:off x="6096000" y="1315918"/>
            <a:ext cx="4320914" cy="2575783"/>
          </a:xfrm>
          <a:prstGeom prst="rect">
            <a:avLst/>
          </a:prstGeom>
        </p:spPr>
      </p:pic>
      <p:sp>
        <p:nvSpPr>
          <p:cNvPr id="9" name="TextBox 8">
            <a:extLst>
              <a:ext uri="{FF2B5EF4-FFF2-40B4-BE49-F238E27FC236}">
                <a16:creationId xmlns:a16="http://schemas.microsoft.com/office/drawing/2014/main" id="{F7484F4E-16A1-44F1-A139-32871B35318F}"/>
              </a:ext>
            </a:extLst>
          </p:cNvPr>
          <p:cNvSpPr txBox="1"/>
          <p:nvPr/>
        </p:nvSpPr>
        <p:spPr>
          <a:xfrm>
            <a:off x="6096000" y="1014761"/>
            <a:ext cx="2100062" cy="369332"/>
          </a:xfrm>
          <a:prstGeom prst="rect">
            <a:avLst/>
          </a:prstGeom>
          <a:noFill/>
        </p:spPr>
        <p:txBody>
          <a:bodyPr wrap="none" rtlCol="0">
            <a:spAutoFit/>
          </a:bodyPr>
          <a:lstStyle/>
          <a:p>
            <a:r>
              <a:rPr lang="en-US" dirty="0" err="1">
                <a:solidFill>
                  <a:srgbClr val="FFFF00"/>
                </a:solidFill>
              </a:rPr>
              <a:t>Spettro</a:t>
            </a:r>
            <a:r>
              <a:rPr lang="en-US" dirty="0">
                <a:solidFill>
                  <a:srgbClr val="FFFF00"/>
                </a:solidFill>
              </a:rPr>
              <a:t> di </a:t>
            </a:r>
            <a:r>
              <a:rPr lang="en-US" dirty="0" err="1">
                <a:solidFill>
                  <a:srgbClr val="FFFF00"/>
                </a:solidFill>
              </a:rPr>
              <a:t>emissione</a:t>
            </a:r>
            <a:endParaRPr lang="en-US" dirty="0">
              <a:solidFill>
                <a:srgbClr val="FFFF00"/>
              </a:solidFill>
            </a:endParaRPr>
          </a:p>
        </p:txBody>
      </p:sp>
      <p:sp>
        <p:nvSpPr>
          <p:cNvPr id="29" name="TextBox 28">
            <a:extLst>
              <a:ext uri="{FF2B5EF4-FFF2-40B4-BE49-F238E27FC236}">
                <a16:creationId xmlns:a16="http://schemas.microsoft.com/office/drawing/2014/main" id="{0B47EB15-37AF-40A2-9156-37F3BBF45D34}"/>
              </a:ext>
            </a:extLst>
          </p:cNvPr>
          <p:cNvSpPr txBox="1"/>
          <p:nvPr/>
        </p:nvSpPr>
        <p:spPr>
          <a:xfrm>
            <a:off x="6096000" y="4304720"/>
            <a:ext cx="4635189" cy="1323439"/>
          </a:xfrm>
          <a:prstGeom prst="rect">
            <a:avLst/>
          </a:prstGeom>
          <a:noFill/>
        </p:spPr>
        <p:txBody>
          <a:bodyPr wrap="square" rtlCol="0">
            <a:spAutoFit/>
          </a:bodyPr>
          <a:lstStyle/>
          <a:p>
            <a:r>
              <a:rPr lang="en-US" sz="4000" dirty="0">
                <a:solidFill>
                  <a:srgbClr val="FFFF00"/>
                </a:solidFill>
              </a:rPr>
              <a:t>E = (I</a:t>
            </a:r>
            <a:r>
              <a:rPr lang="en-US" sz="4000" baseline="-25000" dirty="0">
                <a:solidFill>
                  <a:srgbClr val="FFFF00"/>
                </a:solidFill>
              </a:rPr>
              <a:t>D</a:t>
            </a:r>
            <a:r>
              <a:rPr lang="en-US" sz="4000" dirty="0">
                <a:solidFill>
                  <a:srgbClr val="FFFF00"/>
                </a:solidFill>
              </a:rPr>
              <a:t>-I</a:t>
            </a:r>
            <a:r>
              <a:rPr lang="en-US" sz="4000" baseline="-25000" dirty="0">
                <a:solidFill>
                  <a:srgbClr val="FFFF00"/>
                </a:solidFill>
              </a:rPr>
              <a:t>DA</a:t>
            </a:r>
            <a:r>
              <a:rPr lang="en-US" sz="4000" dirty="0">
                <a:solidFill>
                  <a:srgbClr val="FFFF00"/>
                </a:solidFill>
              </a:rPr>
              <a:t>)/I</a:t>
            </a:r>
            <a:r>
              <a:rPr lang="en-US" sz="4000" baseline="-25000" dirty="0">
                <a:solidFill>
                  <a:srgbClr val="FFFF00"/>
                </a:solidFill>
              </a:rPr>
              <a:t>D</a:t>
            </a:r>
          </a:p>
          <a:p>
            <a:r>
              <a:rPr lang="en-US" sz="4000" dirty="0">
                <a:solidFill>
                  <a:srgbClr val="FFFF00"/>
                </a:solidFill>
              </a:rPr>
              <a:t>E = (63-42)/63 = 0.34</a:t>
            </a:r>
          </a:p>
        </p:txBody>
      </p:sp>
      <p:sp>
        <p:nvSpPr>
          <p:cNvPr id="30" name="TextBox 29">
            <a:extLst>
              <a:ext uri="{FF2B5EF4-FFF2-40B4-BE49-F238E27FC236}">
                <a16:creationId xmlns:a16="http://schemas.microsoft.com/office/drawing/2014/main" id="{59908026-6C99-4D95-8533-555BFA8DE53A}"/>
              </a:ext>
            </a:extLst>
          </p:cNvPr>
          <p:cNvSpPr txBox="1"/>
          <p:nvPr/>
        </p:nvSpPr>
        <p:spPr>
          <a:xfrm>
            <a:off x="7285463" y="5694905"/>
            <a:ext cx="2226527" cy="707886"/>
          </a:xfrm>
          <a:prstGeom prst="rect">
            <a:avLst/>
          </a:prstGeom>
          <a:noFill/>
        </p:spPr>
        <p:txBody>
          <a:bodyPr wrap="square" rtlCol="0">
            <a:spAutoFit/>
          </a:bodyPr>
          <a:lstStyle/>
          <a:p>
            <a:r>
              <a:rPr lang="en-US" sz="4000" dirty="0">
                <a:solidFill>
                  <a:srgbClr val="FFFF00"/>
                </a:solidFill>
              </a:rPr>
              <a:t>34% FRET</a:t>
            </a:r>
          </a:p>
        </p:txBody>
      </p:sp>
    </p:spTree>
    <p:extLst>
      <p:ext uri="{BB962C8B-B14F-4D97-AF65-F5344CB8AC3E}">
        <p14:creationId xmlns:p14="http://schemas.microsoft.com/office/powerpoint/2010/main" val="3780305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Sensitized Emission FRET</a:t>
            </a:r>
          </a:p>
        </p:txBody>
      </p:sp>
      <p:pic>
        <p:nvPicPr>
          <p:cNvPr id="2" name="Picture 1">
            <a:extLst>
              <a:ext uri="{FF2B5EF4-FFF2-40B4-BE49-F238E27FC236}">
                <a16:creationId xmlns:a16="http://schemas.microsoft.com/office/drawing/2014/main" id="{6E699BA6-C181-404A-9B23-F9CF405839B4}"/>
              </a:ext>
            </a:extLst>
          </p:cNvPr>
          <p:cNvPicPr>
            <a:picLocks noChangeAspect="1"/>
          </p:cNvPicPr>
          <p:nvPr/>
        </p:nvPicPr>
        <p:blipFill>
          <a:blip r:embed="rId3"/>
          <a:stretch>
            <a:fillRect/>
          </a:stretch>
        </p:blipFill>
        <p:spPr>
          <a:xfrm>
            <a:off x="1523604" y="1638145"/>
            <a:ext cx="9144792" cy="3581710"/>
          </a:xfrm>
          <a:prstGeom prst="rect">
            <a:avLst/>
          </a:prstGeom>
        </p:spPr>
      </p:pic>
      <p:sp>
        <p:nvSpPr>
          <p:cNvPr id="4" name="TextBox 3">
            <a:extLst>
              <a:ext uri="{FF2B5EF4-FFF2-40B4-BE49-F238E27FC236}">
                <a16:creationId xmlns:a16="http://schemas.microsoft.com/office/drawing/2014/main" id="{3FB8EFE9-9881-4EF3-B7C7-CEDBF0EC4196}"/>
              </a:ext>
            </a:extLst>
          </p:cNvPr>
          <p:cNvSpPr txBox="1"/>
          <p:nvPr/>
        </p:nvSpPr>
        <p:spPr>
          <a:xfrm>
            <a:off x="3669726" y="1248935"/>
            <a:ext cx="4852547" cy="369332"/>
          </a:xfrm>
          <a:prstGeom prst="rect">
            <a:avLst/>
          </a:prstGeom>
          <a:noFill/>
        </p:spPr>
        <p:txBody>
          <a:bodyPr wrap="none" rtlCol="0">
            <a:spAutoFit/>
          </a:bodyPr>
          <a:lstStyle/>
          <a:p>
            <a:r>
              <a:rPr lang="en-US" b="1" dirty="0" err="1">
                <a:solidFill>
                  <a:srgbClr val="FFFF00"/>
                </a:solidFill>
              </a:rPr>
              <a:t>Efret</a:t>
            </a:r>
            <a:r>
              <a:rPr lang="en-US" b="1" dirty="0">
                <a:solidFill>
                  <a:srgbClr val="FFFF00"/>
                </a:solidFill>
              </a:rPr>
              <a:t> e’ </a:t>
            </a:r>
            <a:r>
              <a:rPr lang="en-US" b="1" dirty="0" err="1">
                <a:solidFill>
                  <a:srgbClr val="FFFF00"/>
                </a:solidFill>
              </a:rPr>
              <a:t>compromessa</a:t>
            </a:r>
            <a:r>
              <a:rPr lang="en-US" b="1" dirty="0">
                <a:solidFill>
                  <a:srgbClr val="FFFF00"/>
                </a:solidFill>
              </a:rPr>
              <a:t> dal cross talk </a:t>
            </a:r>
            <a:r>
              <a:rPr lang="en-US" b="1" dirty="0" err="1">
                <a:solidFill>
                  <a:srgbClr val="FFFF00"/>
                </a:solidFill>
              </a:rPr>
              <a:t>dei</a:t>
            </a:r>
            <a:r>
              <a:rPr lang="en-US" b="1" dirty="0">
                <a:solidFill>
                  <a:srgbClr val="FFFF00"/>
                </a:solidFill>
              </a:rPr>
              <a:t> </a:t>
            </a:r>
            <a:r>
              <a:rPr lang="en-US" b="1" dirty="0" err="1">
                <a:solidFill>
                  <a:srgbClr val="FFFF00"/>
                </a:solidFill>
              </a:rPr>
              <a:t>fluorofori</a:t>
            </a:r>
            <a:endParaRPr lang="en-US" b="1" dirty="0">
              <a:solidFill>
                <a:srgbClr val="FFFF00"/>
              </a:solidFill>
            </a:endParaRPr>
          </a:p>
        </p:txBody>
      </p:sp>
    </p:spTree>
    <p:extLst>
      <p:ext uri="{BB962C8B-B14F-4D97-AF65-F5344CB8AC3E}">
        <p14:creationId xmlns:p14="http://schemas.microsoft.com/office/powerpoint/2010/main" val="974104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Sensitized Emission FRET</a:t>
            </a:r>
          </a:p>
        </p:txBody>
      </p:sp>
      <p:pic>
        <p:nvPicPr>
          <p:cNvPr id="5" name="Picture 4">
            <a:extLst>
              <a:ext uri="{FF2B5EF4-FFF2-40B4-BE49-F238E27FC236}">
                <a16:creationId xmlns:a16="http://schemas.microsoft.com/office/drawing/2014/main" id="{C0771D0E-3671-4D1F-93A4-2680F020C7D8}"/>
              </a:ext>
            </a:extLst>
          </p:cNvPr>
          <p:cNvPicPr>
            <a:picLocks noChangeAspect="1"/>
          </p:cNvPicPr>
          <p:nvPr/>
        </p:nvPicPr>
        <p:blipFill>
          <a:blip r:embed="rId3"/>
          <a:stretch>
            <a:fillRect/>
          </a:stretch>
        </p:blipFill>
        <p:spPr>
          <a:xfrm>
            <a:off x="76496" y="1676798"/>
            <a:ext cx="5919145" cy="3504403"/>
          </a:xfrm>
          <a:prstGeom prst="rect">
            <a:avLst/>
          </a:prstGeom>
        </p:spPr>
      </p:pic>
      <p:sp>
        <p:nvSpPr>
          <p:cNvPr id="6" name="TextBox 5">
            <a:extLst>
              <a:ext uri="{FF2B5EF4-FFF2-40B4-BE49-F238E27FC236}">
                <a16:creationId xmlns:a16="http://schemas.microsoft.com/office/drawing/2014/main" id="{FE4BF783-DCA8-4E26-B070-44A6F6DA2270}"/>
              </a:ext>
            </a:extLst>
          </p:cNvPr>
          <p:cNvSpPr txBox="1"/>
          <p:nvPr/>
        </p:nvSpPr>
        <p:spPr>
          <a:xfrm>
            <a:off x="211873" y="1260088"/>
            <a:ext cx="5322996" cy="369332"/>
          </a:xfrm>
          <a:prstGeom prst="rect">
            <a:avLst/>
          </a:prstGeom>
          <a:noFill/>
        </p:spPr>
        <p:txBody>
          <a:bodyPr wrap="none" rtlCol="0">
            <a:spAutoFit/>
          </a:bodyPr>
          <a:lstStyle/>
          <a:p>
            <a:r>
              <a:rPr lang="en-US" dirty="0">
                <a:solidFill>
                  <a:srgbClr val="FFFF00"/>
                </a:solidFill>
              </a:rPr>
              <a:t>Un </a:t>
            </a:r>
            <a:r>
              <a:rPr lang="en-US" dirty="0" err="1">
                <a:solidFill>
                  <a:srgbClr val="FFFF00"/>
                </a:solidFill>
              </a:rPr>
              <a:t>campione</a:t>
            </a:r>
            <a:r>
              <a:rPr lang="en-US" dirty="0">
                <a:solidFill>
                  <a:srgbClr val="FFFF00"/>
                </a:solidFill>
              </a:rPr>
              <a:t> con solo </a:t>
            </a:r>
            <a:r>
              <a:rPr lang="en-US" dirty="0" err="1">
                <a:solidFill>
                  <a:srgbClr val="FFFF00"/>
                </a:solidFill>
              </a:rPr>
              <a:t>il</a:t>
            </a:r>
            <a:r>
              <a:rPr lang="en-US" dirty="0">
                <a:solidFill>
                  <a:srgbClr val="FFFF00"/>
                </a:solidFill>
              </a:rPr>
              <a:t> </a:t>
            </a:r>
            <a:r>
              <a:rPr lang="en-US" dirty="0" err="1">
                <a:solidFill>
                  <a:srgbClr val="FFFF00"/>
                </a:solidFill>
              </a:rPr>
              <a:t>donatore</a:t>
            </a:r>
            <a:r>
              <a:rPr lang="en-US" dirty="0">
                <a:solidFill>
                  <a:srgbClr val="FFFF00"/>
                </a:solidFill>
              </a:rPr>
              <a:t> </a:t>
            </a:r>
            <a:r>
              <a:rPr lang="en-US" dirty="0" err="1">
                <a:solidFill>
                  <a:srgbClr val="FFFF00"/>
                </a:solidFill>
              </a:rPr>
              <a:t>mostra</a:t>
            </a:r>
            <a:r>
              <a:rPr lang="en-US" dirty="0">
                <a:solidFill>
                  <a:srgbClr val="FFFF00"/>
                </a:solidFill>
              </a:rPr>
              <a:t> </a:t>
            </a:r>
            <a:r>
              <a:rPr lang="en-US" dirty="0" err="1">
                <a:solidFill>
                  <a:srgbClr val="FFFF00"/>
                </a:solidFill>
              </a:rPr>
              <a:t>segnale</a:t>
            </a:r>
            <a:r>
              <a:rPr lang="en-US" dirty="0">
                <a:solidFill>
                  <a:srgbClr val="FFFF00"/>
                </a:solidFill>
              </a:rPr>
              <a:t> FRET</a:t>
            </a:r>
          </a:p>
        </p:txBody>
      </p:sp>
      <p:pic>
        <p:nvPicPr>
          <p:cNvPr id="7" name="Picture 6">
            <a:extLst>
              <a:ext uri="{FF2B5EF4-FFF2-40B4-BE49-F238E27FC236}">
                <a16:creationId xmlns:a16="http://schemas.microsoft.com/office/drawing/2014/main" id="{D1199042-FACA-4C7E-904F-66231E9148AB}"/>
              </a:ext>
            </a:extLst>
          </p:cNvPr>
          <p:cNvPicPr>
            <a:picLocks noChangeAspect="1"/>
          </p:cNvPicPr>
          <p:nvPr/>
        </p:nvPicPr>
        <p:blipFill>
          <a:blip r:embed="rId4"/>
          <a:stretch>
            <a:fillRect/>
          </a:stretch>
        </p:blipFill>
        <p:spPr>
          <a:xfrm>
            <a:off x="6228159" y="1663907"/>
            <a:ext cx="5807724" cy="3530185"/>
          </a:xfrm>
          <a:prstGeom prst="rect">
            <a:avLst/>
          </a:prstGeom>
        </p:spPr>
      </p:pic>
      <p:sp>
        <p:nvSpPr>
          <p:cNvPr id="9" name="TextBox 8">
            <a:extLst>
              <a:ext uri="{FF2B5EF4-FFF2-40B4-BE49-F238E27FC236}">
                <a16:creationId xmlns:a16="http://schemas.microsoft.com/office/drawing/2014/main" id="{22AB3271-2600-493D-826D-ABFD76F41CD9}"/>
              </a:ext>
            </a:extLst>
          </p:cNvPr>
          <p:cNvSpPr txBox="1"/>
          <p:nvPr/>
        </p:nvSpPr>
        <p:spPr>
          <a:xfrm>
            <a:off x="6319024" y="1256371"/>
            <a:ext cx="5728620" cy="369332"/>
          </a:xfrm>
          <a:prstGeom prst="rect">
            <a:avLst/>
          </a:prstGeom>
          <a:noFill/>
        </p:spPr>
        <p:txBody>
          <a:bodyPr wrap="none" rtlCol="0">
            <a:spAutoFit/>
          </a:bodyPr>
          <a:lstStyle/>
          <a:p>
            <a:r>
              <a:rPr lang="en-US" dirty="0">
                <a:solidFill>
                  <a:srgbClr val="FFFF00"/>
                </a:solidFill>
              </a:rPr>
              <a:t>Un </a:t>
            </a:r>
            <a:r>
              <a:rPr lang="en-US" dirty="0" err="1">
                <a:solidFill>
                  <a:srgbClr val="FFFF00"/>
                </a:solidFill>
              </a:rPr>
              <a:t>campione</a:t>
            </a:r>
            <a:r>
              <a:rPr lang="en-US" dirty="0">
                <a:solidFill>
                  <a:srgbClr val="FFFF00"/>
                </a:solidFill>
              </a:rPr>
              <a:t> con solo </a:t>
            </a:r>
            <a:r>
              <a:rPr lang="en-US" dirty="0" err="1">
                <a:solidFill>
                  <a:srgbClr val="FFFF00"/>
                </a:solidFill>
              </a:rPr>
              <a:t>l’accettore</a:t>
            </a:r>
            <a:r>
              <a:rPr lang="en-US" dirty="0">
                <a:solidFill>
                  <a:srgbClr val="FFFF00"/>
                </a:solidFill>
              </a:rPr>
              <a:t> NON </a:t>
            </a:r>
            <a:r>
              <a:rPr lang="en-US" dirty="0" err="1">
                <a:solidFill>
                  <a:srgbClr val="FFFF00"/>
                </a:solidFill>
              </a:rPr>
              <a:t>mostra</a:t>
            </a:r>
            <a:r>
              <a:rPr lang="en-US" dirty="0">
                <a:solidFill>
                  <a:srgbClr val="FFFF00"/>
                </a:solidFill>
              </a:rPr>
              <a:t> </a:t>
            </a:r>
            <a:r>
              <a:rPr lang="en-US" dirty="0" err="1">
                <a:solidFill>
                  <a:srgbClr val="FFFF00"/>
                </a:solidFill>
              </a:rPr>
              <a:t>segnale</a:t>
            </a:r>
            <a:r>
              <a:rPr lang="en-US" dirty="0">
                <a:solidFill>
                  <a:srgbClr val="FFFF00"/>
                </a:solidFill>
              </a:rPr>
              <a:t> FRET</a:t>
            </a:r>
          </a:p>
        </p:txBody>
      </p:sp>
    </p:spTree>
    <p:extLst>
      <p:ext uri="{BB962C8B-B14F-4D97-AF65-F5344CB8AC3E}">
        <p14:creationId xmlns:p14="http://schemas.microsoft.com/office/powerpoint/2010/main" val="53823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Sensitized Emission FRET: </a:t>
            </a:r>
            <a:r>
              <a:rPr lang="en-US" sz="4400" dirty="0" err="1">
                <a:solidFill>
                  <a:srgbClr val="FFFF00"/>
                </a:solidFill>
              </a:rPr>
              <a:t>correzione</a:t>
            </a:r>
            <a:endParaRPr lang="en-US" sz="4400" dirty="0">
              <a:solidFill>
                <a:srgbClr val="FFFF00"/>
              </a:solidFill>
            </a:endParaRPr>
          </a:p>
        </p:txBody>
      </p:sp>
      <p:pic>
        <p:nvPicPr>
          <p:cNvPr id="8" name="Picture 7">
            <a:extLst>
              <a:ext uri="{FF2B5EF4-FFF2-40B4-BE49-F238E27FC236}">
                <a16:creationId xmlns:a16="http://schemas.microsoft.com/office/drawing/2014/main" id="{EDF2E1AC-B6C1-4DC0-847A-55CC7DC63389}"/>
              </a:ext>
            </a:extLst>
          </p:cNvPr>
          <p:cNvPicPr>
            <a:picLocks noChangeAspect="1"/>
          </p:cNvPicPr>
          <p:nvPr/>
        </p:nvPicPr>
        <p:blipFill>
          <a:blip r:embed="rId3"/>
          <a:stretch>
            <a:fillRect/>
          </a:stretch>
        </p:blipFill>
        <p:spPr>
          <a:xfrm>
            <a:off x="266836" y="1382752"/>
            <a:ext cx="8443315" cy="5057594"/>
          </a:xfrm>
          <a:prstGeom prst="rect">
            <a:avLst/>
          </a:prstGeom>
        </p:spPr>
      </p:pic>
      <p:sp>
        <p:nvSpPr>
          <p:cNvPr id="2" name="TextBox 1">
            <a:extLst>
              <a:ext uri="{FF2B5EF4-FFF2-40B4-BE49-F238E27FC236}">
                <a16:creationId xmlns:a16="http://schemas.microsoft.com/office/drawing/2014/main" id="{CD48FBAA-A359-47D1-877A-F1A89A9415DC}"/>
              </a:ext>
            </a:extLst>
          </p:cNvPr>
          <p:cNvSpPr txBox="1"/>
          <p:nvPr/>
        </p:nvSpPr>
        <p:spPr>
          <a:xfrm>
            <a:off x="8831766" y="1237782"/>
            <a:ext cx="2921620" cy="2862322"/>
          </a:xfrm>
          <a:prstGeom prst="rect">
            <a:avLst/>
          </a:prstGeom>
          <a:noFill/>
        </p:spPr>
        <p:txBody>
          <a:bodyPr wrap="square" rtlCol="0">
            <a:spAutoFit/>
          </a:bodyPr>
          <a:lstStyle/>
          <a:p>
            <a:r>
              <a:rPr lang="en-US" dirty="0">
                <a:solidFill>
                  <a:srgbClr val="FFFF00"/>
                </a:solidFill>
              </a:rPr>
              <a:t>La </a:t>
            </a:r>
            <a:r>
              <a:rPr lang="en-US" dirty="0" err="1">
                <a:solidFill>
                  <a:srgbClr val="FFFF00"/>
                </a:solidFill>
              </a:rPr>
              <a:t>rivelazione</a:t>
            </a:r>
            <a:r>
              <a:rPr lang="en-US" dirty="0">
                <a:solidFill>
                  <a:srgbClr val="FFFF00"/>
                </a:solidFill>
              </a:rPr>
              <a:t> </a:t>
            </a:r>
            <a:r>
              <a:rPr lang="en-US" dirty="0" err="1">
                <a:solidFill>
                  <a:srgbClr val="FFFF00"/>
                </a:solidFill>
              </a:rPr>
              <a:t>indipendente</a:t>
            </a:r>
            <a:r>
              <a:rPr lang="en-US" dirty="0">
                <a:solidFill>
                  <a:srgbClr val="FFFF00"/>
                </a:solidFill>
              </a:rPr>
              <a:t> del </a:t>
            </a:r>
            <a:r>
              <a:rPr lang="en-US" dirty="0" err="1">
                <a:solidFill>
                  <a:srgbClr val="FFFF00"/>
                </a:solidFill>
              </a:rPr>
              <a:t>singolo</a:t>
            </a:r>
            <a:r>
              <a:rPr lang="en-US" dirty="0">
                <a:solidFill>
                  <a:srgbClr val="FFFF00"/>
                </a:solidFill>
              </a:rPr>
              <a:t> </a:t>
            </a:r>
            <a:r>
              <a:rPr lang="en-US" dirty="0" err="1">
                <a:solidFill>
                  <a:srgbClr val="FFFF00"/>
                </a:solidFill>
              </a:rPr>
              <a:t>donatore</a:t>
            </a:r>
            <a:r>
              <a:rPr lang="en-US" dirty="0">
                <a:solidFill>
                  <a:srgbClr val="FFFF00"/>
                </a:solidFill>
              </a:rPr>
              <a:t> ed </a:t>
            </a:r>
            <a:r>
              <a:rPr lang="en-US" dirty="0" err="1">
                <a:solidFill>
                  <a:srgbClr val="FFFF00"/>
                </a:solidFill>
              </a:rPr>
              <a:t>accettore</a:t>
            </a:r>
            <a:r>
              <a:rPr lang="en-US" dirty="0">
                <a:solidFill>
                  <a:srgbClr val="FFFF00"/>
                </a:solidFill>
              </a:rPr>
              <a:t> </a:t>
            </a:r>
            <a:r>
              <a:rPr lang="en-US" dirty="0" err="1">
                <a:solidFill>
                  <a:srgbClr val="FFFF00"/>
                </a:solidFill>
              </a:rPr>
              <a:t>permette</a:t>
            </a:r>
            <a:r>
              <a:rPr lang="en-US" dirty="0">
                <a:solidFill>
                  <a:srgbClr val="FFFF00"/>
                </a:solidFill>
              </a:rPr>
              <a:t> di </a:t>
            </a:r>
            <a:r>
              <a:rPr lang="en-US" dirty="0" err="1">
                <a:solidFill>
                  <a:srgbClr val="FFFF00"/>
                </a:solidFill>
              </a:rPr>
              <a:t>conoscere</a:t>
            </a:r>
            <a:r>
              <a:rPr lang="en-US" dirty="0">
                <a:solidFill>
                  <a:srgbClr val="FFFF00"/>
                </a:solidFill>
              </a:rPr>
              <a:t> </a:t>
            </a:r>
            <a:r>
              <a:rPr lang="en-US" dirty="0" err="1">
                <a:solidFill>
                  <a:srgbClr val="FFFF00"/>
                </a:solidFill>
              </a:rPr>
              <a:t>il</a:t>
            </a:r>
            <a:r>
              <a:rPr lang="en-US" dirty="0">
                <a:solidFill>
                  <a:srgbClr val="FFFF00"/>
                </a:solidFill>
              </a:rPr>
              <a:t> crosstalk </a:t>
            </a:r>
            <a:r>
              <a:rPr lang="en-US" dirty="0" err="1">
                <a:solidFill>
                  <a:srgbClr val="FFFF00"/>
                </a:solidFill>
              </a:rPr>
              <a:t>dei</a:t>
            </a:r>
            <a:r>
              <a:rPr lang="en-US" dirty="0">
                <a:solidFill>
                  <a:srgbClr val="FFFF00"/>
                </a:solidFill>
              </a:rPr>
              <a:t> partner.</a:t>
            </a:r>
          </a:p>
          <a:p>
            <a:endParaRPr lang="en-US" dirty="0">
              <a:solidFill>
                <a:srgbClr val="FFFF00"/>
              </a:solidFill>
            </a:endParaRPr>
          </a:p>
          <a:p>
            <a:r>
              <a:rPr lang="en-US" dirty="0" err="1">
                <a:solidFill>
                  <a:srgbClr val="FFFF00"/>
                </a:solidFill>
              </a:rPr>
              <a:t>L’immagine</a:t>
            </a:r>
            <a:r>
              <a:rPr lang="en-US" dirty="0">
                <a:solidFill>
                  <a:srgbClr val="FFFF00"/>
                </a:solidFill>
              </a:rPr>
              <a:t> di FRET, </a:t>
            </a:r>
            <a:r>
              <a:rPr lang="en-US" dirty="0" err="1">
                <a:solidFill>
                  <a:srgbClr val="FFFF00"/>
                </a:solidFill>
              </a:rPr>
              <a:t>sottratta</a:t>
            </a:r>
            <a:r>
              <a:rPr lang="en-US" dirty="0">
                <a:solidFill>
                  <a:srgbClr val="FFFF00"/>
                </a:solidFill>
              </a:rPr>
              <a:t> </a:t>
            </a:r>
            <a:r>
              <a:rPr lang="en-US" dirty="0" err="1">
                <a:solidFill>
                  <a:srgbClr val="FFFF00"/>
                </a:solidFill>
              </a:rPr>
              <a:t>dei</a:t>
            </a:r>
            <a:r>
              <a:rPr lang="en-US" dirty="0">
                <a:solidFill>
                  <a:srgbClr val="FFFF00"/>
                </a:solidFill>
              </a:rPr>
              <a:t> crosstalk </a:t>
            </a:r>
            <a:r>
              <a:rPr lang="en-US" dirty="0" err="1">
                <a:solidFill>
                  <a:srgbClr val="FFFF00"/>
                </a:solidFill>
              </a:rPr>
              <a:t>permette</a:t>
            </a:r>
            <a:r>
              <a:rPr lang="en-US" dirty="0">
                <a:solidFill>
                  <a:srgbClr val="FFFF00"/>
                </a:solidFill>
              </a:rPr>
              <a:t> la </a:t>
            </a:r>
            <a:r>
              <a:rPr lang="en-US" dirty="0" err="1">
                <a:solidFill>
                  <a:srgbClr val="FFFF00"/>
                </a:solidFill>
              </a:rPr>
              <a:t>reale</a:t>
            </a:r>
            <a:r>
              <a:rPr lang="en-US" dirty="0">
                <a:solidFill>
                  <a:srgbClr val="FFFF00"/>
                </a:solidFill>
              </a:rPr>
              <a:t> </a:t>
            </a:r>
            <a:r>
              <a:rPr lang="en-US" dirty="0" err="1">
                <a:solidFill>
                  <a:srgbClr val="FFFF00"/>
                </a:solidFill>
              </a:rPr>
              <a:t>misura</a:t>
            </a:r>
            <a:r>
              <a:rPr lang="en-US" dirty="0">
                <a:solidFill>
                  <a:srgbClr val="FFFF00"/>
                </a:solidFill>
              </a:rPr>
              <a:t> </a:t>
            </a:r>
            <a:r>
              <a:rPr lang="en-US" dirty="0" err="1">
                <a:solidFill>
                  <a:srgbClr val="FFFF00"/>
                </a:solidFill>
              </a:rPr>
              <a:t>dell’entita</a:t>
            </a:r>
            <a:r>
              <a:rPr lang="en-US" dirty="0">
                <a:solidFill>
                  <a:srgbClr val="FFFF00"/>
                </a:solidFill>
              </a:rPr>
              <a:t> di FRET</a:t>
            </a:r>
          </a:p>
        </p:txBody>
      </p:sp>
      <p:sp>
        <p:nvSpPr>
          <p:cNvPr id="10" name="TextBox 9">
            <a:extLst>
              <a:ext uri="{FF2B5EF4-FFF2-40B4-BE49-F238E27FC236}">
                <a16:creationId xmlns:a16="http://schemas.microsoft.com/office/drawing/2014/main" id="{B421F59F-D0A7-4405-92F6-D2911711FD89}"/>
              </a:ext>
            </a:extLst>
          </p:cNvPr>
          <p:cNvSpPr txBox="1"/>
          <p:nvPr/>
        </p:nvSpPr>
        <p:spPr>
          <a:xfrm>
            <a:off x="8828050" y="4267197"/>
            <a:ext cx="3363950" cy="2308324"/>
          </a:xfrm>
          <a:prstGeom prst="rect">
            <a:avLst/>
          </a:prstGeom>
          <a:noFill/>
        </p:spPr>
        <p:txBody>
          <a:bodyPr wrap="square" rtlCol="0">
            <a:spAutoFit/>
          </a:bodyPr>
          <a:lstStyle/>
          <a:p>
            <a:r>
              <a:rPr lang="en-US" dirty="0">
                <a:solidFill>
                  <a:srgbClr val="FFFF00"/>
                </a:solidFill>
              </a:rPr>
              <a:t>PRO:</a:t>
            </a:r>
          </a:p>
          <a:p>
            <a:pPr marL="285750" indent="-285750">
              <a:buFontTx/>
              <a:buChar char="-"/>
            </a:pPr>
            <a:r>
              <a:rPr lang="en-US" dirty="0">
                <a:solidFill>
                  <a:srgbClr val="FFFF00"/>
                </a:solidFill>
              </a:rPr>
              <a:t>Cellule </a:t>
            </a:r>
            <a:r>
              <a:rPr lang="en-US" dirty="0" err="1">
                <a:solidFill>
                  <a:srgbClr val="FFFF00"/>
                </a:solidFill>
              </a:rPr>
              <a:t>vive</a:t>
            </a:r>
            <a:endParaRPr lang="en-US" dirty="0">
              <a:solidFill>
                <a:srgbClr val="FFFF00"/>
              </a:solidFill>
            </a:endParaRPr>
          </a:p>
          <a:p>
            <a:pPr marL="285750" indent="-285750">
              <a:buFontTx/>
              <a:buChar char="-"/>
            </a:pPr>
            <a:r>
              <a:rPr lang="en-US" dirty="0">
                <a:solidFill>
                  <a:srgbClr val="FFFF00"/>
                </a:solidFill>
              </a:rPr>
              <a:t>Setting semplice</a:t>
            </a:r>
          </a:p>
          <a:p>
            <a:pPr marL="285750" indent="-285750">
              <a:buFontTx/>
              <a:buChar char="-"/>
            </a:pPr>
            <a:r>
              <a:rPr lang="en-US" dirty="0">
                <a:solidFill>
                  <a:srgbClr val="FFFF00"/>
                </a:solidFill>
              </a:rPr>
              <a:t>Molto </a:t>
            </a:r>
            <a:r>
              <a:rPr lang="en-US" dirty="0" err="1">
                <a:solidFill>
                  <a:srgbClr val="FFFF00"/>
                </a:solidFill>
              </a:rPr>
              <a:t>veloce</a:t>
            </a:r>
            <a:endParaRPr lang="en-US" dirty="0">
              <a:solidFill>
                <a:srgbClr val="FFFF00"/>
              </a:solidFill>
            </a:endParaRPr>
          </a:p>
          <a:p>
            <a:pPr marL="285750" indent="-285750">
              <a:buFontTx/>
              <a:buChar char="-"/>
            </a:pPr>
            <a:endParaRPr lang="en-US" dirty="0">
              <a:solidFill>
                <a:srgbClr val="FFFF00"/>
              </a:solidFill>
            </a:endParaRPr>
          </a:p>
          <a:p>
            <a:r>
              <a:rPr lang="en-US" dirty="0">
                <a:solidFill>
                  <a:srgbClr val="FFFF00"/>
                </a:solidFill>
              </a:rPr>
              <a:t>CONS:</a:t>
            </a:r>
          </a:p>
          <a:p>
            <a:r>
              <a:rPr lang="en-US" dirty="0">
                <a:solidFill>
                  <a:srgbClr val="FFFF00"/>
                </a:solidFill>
              </a:rPr>
              <a:t>- </a:t>
            </a:r>
            <a:r>
              <a:rPr lang="en-US" dirty="0" err="1">
                <a:solidFill>
                  <a:srgbClr val="FFFF00"/>
                </a:solidFill>
              </a:rPr>
              <a:t>Richiede</a:t>
            </a:r>
            <a:r>
              <a:rPr lang="en-US" dirty="0">
                <a:solidFill>
                  <a:srgbClr val="FFFF00"/>
                </a:solidFill>
              </a:rPr>
              <a:t> un setting </a:t>
            </a:r>
            <a:r>
              <a:rPr lang="en-US" dirty="0" err="1">
                <a:solidFill>
                  <a:srgbClr val="FFFF00"/>
                </a:solidFill>
              </a:rPr>
              <a:t>strumentale</a:t>
            </a:r>
            <a:r>
              <a:rPr lang="en-US" dirty="0">
                <a:solidFill>
                  <a:srgbClr val="FFFF00"/>
                </a:solidFill>
              </a:rPr>
              <a:t> e </a:t>
            </a:r>
            <a:r>
              <a:rPr lang="en-US" dirty="0" err="1">
                <a:solidFill>
                  <a:srgbClr val="FFFF00"/>
                </a:solidFill>
              </a:rPr>
              <a:t>delle</a:t>
            </a:r>
            <a:r>
              <a:rPr lang="en-US" dirty="0">
                <a:solidFill>
                  <a:srgbClr val="FFFF00"/>
                </a:solidFill>
              </a:rPr>
              <a:t> </a:t>
            </a:r>
            <a:r>
              <a:rPr lang="en-US" dirty="0" err="1">
                <a:solidFill>
                  <a:srgbClr val="FFFF00"/>
                </a:solidFill>
              </a:rPr>
              <a:t>misurazioni</a:t>
            </a:r>
            <a:r>
              <a:rPr lang="en-US" dirty="0">
                <a:solidFill>
                  <a:srgbClr val="FFFF00"/>
                </a:solidFill>
              </a:rPr>
              <a:t> molto precise</a:t>
            </a:r>
          </a:p>
        </p:txBody>
      </p:sp>
    </p:spTree>
    <p:extLst>
      <p:ext uri="{BB962C8B-B14F-4D97-AF65-F5344CB8AC3E}">
        <p14:creationId xmlns:p14="http://schemas.microsoft.com/office/powerpoint/2010/main" val="2655793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0" y="215939"/>
            <a:ext cx="12192000" cy="1446550"/>
          </a:xfrm>
          <a:prstGeom prst="rect">
            <a:avLst/>
          </a:prstGeom>
          <a:noFill/>
        </p:spPr>
        <p:txBody>
          <a:bodyPr wrap="square" rtlCol="0">
            <a:spAutoFit/>
          </a:bodyPr>
          <a:lstStyle/>
          <a:p>
            <a:pPr algn="ctr"/>
            <a:r>
              <a:rPr lang="en-US" sz="4400" dirty="0" err="1">
                <a:solidFill>
                  <a:srgbClr val="FFFF00"/>
                </a:solidFill>
              </a:rPr>
              <a:t>seFRET</a:t>
            </a:r>
            <a:r>
              <a:rPr lang="en-US" sz="4400" dirty="0">
                <a:solidFill>
                  <a:srgbClr val="FFFF00"/>
                </a:solidFill>
              </a:rPr>
              <a:t> </a:t>
            </a:r>
            <a:r>
              <a:rPr lang="en-US" sz="4400" dirty="0" err="1">
                <a:solidFill>
                  <a:srgbClr val="FFFF00"/>
                </a:solidFill>
              </a:rPr>
              <a:t>dimostra</a:t>
            </a:r>
            <a:r>
              <a:rPr lang="en-US" sz="4400" dirty="0">
                <a:solidFill>
                  <a:srgbClr val="FFFF00"/>
                </a:solidFill>
              </a:rPr>
              <a:t> </a:t>
            </a:r>
            <a:r>
              <a:rPr lang="en-US" sz="4400" dirty="0" err="1">
                <a:solidFill>
                  <a:srgbClr val="FFFF00"/>
                </a:solidFill>
              </a:rPr>
              <a:t>l’interazione</a:t>
            </a:r>
            <a:r>
              <a:rPr lang="en-US" sz="4400" dirty="0">
                <a:solidFill>
                  <a:srgbClr val="FFFF00"/>
                </a:solidFill>
              </a:rPr>
              <a:t> </a:t>
            </a:r>
            <a:r>
              <a:rPr lang="en-US" sz="4400" dirty="0" err="1">
                <a:solidFill>
                  <a:srgbClr val="FFFF00"/>
                </a:solidFill>
              </a:rPr>
              <a:t>tra</a:t>
            </a:r>
            <a:r>
              <a:rPr lang="en-US" sz="4400" dirty="0">
                <a:solidFill>
                  <a:srgbClr val="FFFF00"/>
                </a:solidFill>
              </a:rPr>
              <a:t> </a:t>
            </a:r>
            <a:r>
              <a:rPr lang="en-US" sz="4400" dirty="0" err="1">
                <a:solidFill>
                  <a:srgbClr val="FFFF00"/>
                </a:solidFill>
              </a:rPr>
              <a:t>membrana</a:t>
            </a:r>
            <a:r>
              <a:rPr lang="en-US" sz="4400" dirty="0">
                <a:solidFill>
                  <a:srgbClr val="FFFF00"/>
                </a:solidFill>
              </a:rPr>
              <a:t> </a:t>
            </a:r>
            <a:r>
              <a:rPr lang="en-US" sz="4400" dirty="0" err="1">
                <a:solidFill>
                  <a:srgbClr val="FFFF00"/>
                </a:solidFill>
              </a:rPr>
              <a:t>plasmatica</a:t>
            </a:r>
            <a:r>
              <a:rPr lang="en-US" sz="4400" dirty="0">
                <a:solidFill>
                  <a:srgbClr val="FFFF00"/>
                </a:solidFill>
              </a:rPr>
              <a:t> e </a:t>
            </a:r>
            <a:r>
              <a:rPr lang="en-US" sz="4400" dirty="0" err="1">
                <a:solidFill>
                  <a:srgbClr val="FFFF00"/>
                </a:solidFill>
              </a:rPr>
              <a:t>reticolo</a:t>
            </a:r>
            <a:r>
              <a:rPr lang="en-US" sz="4400" dirty="0">
                <a:solidFill>
                  <a:srgbClr val="FFFF00"/>
                </a:solidFill>
              </a:rPr>
              <a:t> </a:t>
            </a:r>
            <a:r>
              <a:rPr lang="en-US" sz="4400" dirty="0" err="1">
                <a:solidFill>
                  <a:srgbClr val="FFFF00"/>
                </a:solidFill>
              </a:rPr>
              <a:t>nell’internalizzazione</a:t>
            </a:r>
            <a:r>
              <a:rPr lang="en-US" sz="4400" dirty="0">
                <a:solidFill>
                  <a:srgbClr val="FFFF00"/>
                </a:solidFill>
              </a:rPr>
              <a:t> di EGFR</a:t>
            </a:r>
          </a:p>
        </p:txBody>
      </p:sp>
      <p:pic>
        <p:nvPicPr>
          <p:cNvPr id="3" name="Picture 2">
            <a:extLst>
              <a:ext uri="{FF2B5EF4-FFF2-40B4-BE49-F238E27FC236}">
                <a16:creationId xmlns:a16="http://schemas.microsoft.com/office/drawing/2014/main" id="{CD1A5E68-C20C-4B50-80CF-660B32779279}"/>
              </a:ext>
            </a:extLst>
          </p:cNvPr>
          <p:cNvPicPr>
            <a:picLocks noChangeAspect="1"/>
          </p:cNvPicPr>
          <p:nvPr/>
        </p:nvPicPr>
        <p:blipFill>
          <a:blip r:embed="rId3"/>
          <a:stretch>
            <a:fillRect/>
          </a:stretch>
        </p:blipFill>
        <p:spPr>
          <a:xfrm>
            <a:off x="270427" y="2037949"/>
            <a:ext cx="6150102" cy="3481904"/>
          </a:xfrm>
          <a:prstGeom prst="rect">
            <a:avLst/>
          </a:prstGeom>
        </p:spPr>
      </p:pic>
      <p:sp>
        <p:nvSpPr>
          <p:cNvPr id="4" name="TextBox 3">
            <a:extLst>
              <a:ext uri="{FF2B5EF4-FFF2-40B4-BE49-F238E27FC236}">
                <a16:creationId xmlns:a16="http://schemas.microsoft.com/office/drawing/2014/main" id="{67EE7089-1516-42B7-B939-1F74F102B44B}"/>
              </a:ext>
            </a:extLst>
          </p:cNvPr>
          <p:cNvSpPr txBox="1"/>
          <p:nvPr/>
        </p:nvSpPr>
        <p:spPr>
          <a:xfrm>
            <a:off x="6768791" y="2275959"/>
            <a:ext cx="4995746" cy="923330"/>
          </a:xfrm>
          <a:prstGeom prst="rect">
            <a:avLst/>
          </a:prstGeom>
          <a:noFill/>
        </p:spPr>
        <p:txBody>
          <a:bodyPr wrap="square" rtlCol="0">
            <a:spAutoFit/>
          </a:bodyPr>
          <a:lstStyle/>
          <a:p>
            <a:r>
              <a:rPr lang="en-US" b="1" dirty="0" err="1">
                <a:solidFill>
                  <a:srgbClr val="FFFF00"/>
                </a:solidFill>
              </a:rPr>
              <a:t>L’internalizzazione</a:t>
            </a:r>
            <a:r>
              <a:rPr lang="en-US" b="1" dirty="0">
                <a:solidFill>
                  <a:srgbClr val="FFFF00"/>
                </a:solidFill>
              </a:rPr>
              <a:t> del </a:t>
            </a:r>
            <a:r>
              <a:rPr lang="en-US" b="1" dirty="0" err="1">
                <a:solidFill>
                  <a:srgbClr val="FFFF00"/>
                </a:solidFill>
              </a:rPr>
              <a:t>recettore</a:t>
            </a:r>
            <a:r>
              <a:rPr lang="en-US" b="1" dirty="0">
                <a:solidFill>
                  <a:srgbClr val="FFFF00"/>
                </a:solidFill>
              </a:rPr>
              <a:t> per EGF (EGFR) </a:t>
            </a:r>
            <a:r>
              <a:rPr lang="en-US" b="1" dirty="0" err="1">
                <a:solidFill>
                  <a:srgbClr val="FFFF00"/>
                </a:solidFill>
              </a:rPr>
              <a:t>richiede</a:t>
            </a:r>
            <a:r>
              <a:rPr lang="en-US" b="1" dirty="0">
                <a:solidFill>
                  <a:srgbClr val="FFFF00"/>
                </a:solidFill>
              </a:rPr>
              <a:t> la </a:t>
            </a:r>
            <a:r>
              <a:rPr lang="en-US" b="1" dirty="0" err="1">
                <a:solidFill>
                  <a:srgbClr val="FFFF00"/>
                </a:solidFill>
              </a:rPr>
              <a:t>formazione</a:t>
            </a:r>
            <a:r>
              <a:rPr lang="en-US" b="1" dirty="0">
                <a:solidFill>
                  <a:srgbClr val="FFFF00"/>
                </a:solidFill>
              </a:rPr>
              <a:t> di </a:t>
            </a:r>
            <a:r>
              <a:rPr lang="en-US" b="1" dirty="0" err="1">
                <a:solidFill>
                  <a:srgbClr val="FFFF00"/>
                </a:solidFill>
              </a:rPr>
              <a:t>speciali</a:t>
            </a:r>
            <a:r>
              <a:rPr lang="en-US" b="1" dirty="0">
                <a:solidFill>
                  <a:srgbClr val="FFFF00"/>
                </a:solidFill>
              </a:rPr>
              <a:t> </a:t>
            </a:r>
            <a:r>
              <a:rPr lang="en-US" b="1" dirty="0" err="1">
                <a:solidFill>
                  <a:srgbClr val="FFFF00"/>
                </a:solidFill>
              </a:rPr>
              <a:t>strutture</a:t>
            </a:r>
            <a:r>
              <a:rPr lang="en-US" b="1" dirty="0">
                <a:solidFill>
                  <a:srgbClr val="FFFF00"/>
                </a:solidFill>
              </a:rPr>
              <a:t> </a:t>
            </a:r>
            <a:r>
              <a:rPr lang="en-US" b="1" dirty="0" err="1">
                <a:solidFill>
                  <a:srgbClr val="FFFF00"/>
                </a:solidFill>
              </a:rPr>
              <a:t>tra</a:t>
            </a:r>
            <a:r>
              <a:rPr lang="en-US" b="1" dirty="0">
                <a:solidFill>
                  <a:srgbClr val="FFFF00"/>
                </a:solidFill>
              </a:rPr>
              <a:t> PM ed ER</a:t>
            </a:r>
          </a:p>
        </p:txBody>
      </p:sp>
      <p:pic>
        <p:nvPicPr>
          <p:cNvPr id="5" name="Picture 4">
            <a:extLst>
              <a:ext uri="{FF2B5EF4-FFF2-40B4-BE49-F238E27FC236}">
                <a16:creationId xmlns:a16="http://schemas.microsoft.com/office/drawing/2014/main" id="{05519A6C-8AB5-4CEF-A7EC-EF2A3400CD5B}"/>
              </a:ext>
            </a:extLst>
          </p:cNvPr>
          <p:cNvPicPr>
            <a:picLocks noChangeAspect="1"/>
          </p:cNvPicPr>
          <p:nvPr/>
        </p:nvPicPr>
        <p:blipFill>
          <a:blip r:embed="rId4"/>
          <a:stretch>
            <a:fillRect/>
          </a:stretch>
        </p:blipFill>
        <p:spPr>
          <a:xfrm>
            <a:off x="7760944" y="3188591"/>
            <a:ext cx="2758679" cy="2331922"/>
          </a:xfrm>
          <a:prstGeom prst="rect">
            <a:avLst/>
          </a:prstGeom>
        </p:spPr>
      </p:pic>
    </p:spTree>
    <p:extLst>
      <p:ext uri="{BB962C8B-B14F-4D97-AF65-F5344CB8AC3E}">
        <p14:creationId xmlns:p14="http://schemas.microsoft.com/office/powerpoint/2010/main" val="542661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 name="TextBox 58"/>
          <p:cNvSpPr txBox="1"/>
          <p:nvPr/>
        </p:nvSpPr>
        <p:spPr>
          <a:xfrm>
            <a:off x="0" y="215939"/>
            <a:ext cx="12192000" cy="1446550"/>
          </a:xfrm>
          <a:prstGeom prst="rect">
            <a:avLst/>
          </a:prstGeom>
          <a:noFill/>
        </p:spPr>
        <p:txBody>
          <a:bodyPr wrap="square" rtlCol="0">
            <a:spAutoFit/>
          </a:bodyPr>
          <a:lstStyle/>
          <a:p>
            <a:pPr algn="ctr"/>
            <a:r>
              <a:rPr lang="en-US" sz="4400" dirty="0" err="1">
                <a:solidFill>
                  <a:srgbClr val="FFFF00"/>
                </a:solidFill>
              </a:rPr>
              <a:t>seFRET</a:t>
            </a:r>
            <a:r>
              <a:rPr lang="en-US" sz="4400" dirty="0">
                <a:solidFill>
                  <a:srgbClr val="FFFF00"/>
                </a:solidFill>
              </a:rPr>
              <a:t> </a:t>
            </a:r>
            <a:r>
              <a:rPr lang="en-US" sz="4400" dirty="0" err="1">
                <a:solidFill>
                  <a:srgbClr val="FFFF00"/>
                </a:solidFill>
              </a:rPr>
              <a:t>dimostra</a:t>
            </a:r>
            <a:r>
              <a:rPr lang="en-US" sz="4400" dirty="0">
                <a:solidFill>
                  <a:srgbClr val="FFFF00"/>
                </a:solidFill>
              </a:rPr>
              <a:t> </a:t>
            </a:r>
            <a:r>
              <a:rPr lang="en-US" sz="4400" dirty="0" err="1">
                <a:solidFill>
                  <a:srgbClr val="FFFF00"/>
                </a:solidFill>
              </a:rPr>
              <a:t>l’interazione</a:t>
            </a:r>
            <a:r>
              <a:rPr lang="en-US" sz="4400" dirty="0">
                <a:solidFill>
                  <a:srgbClr val="FFFF00"/>
                </a:solidFill>
              </a:rPr>
              <a:t> </a:t>
            </a:r>
            <a:r>
              <a:rPr lang="en-US" sz="4400" dirty="0" err="1">
                <a:solidFill>
                  <a:srgbClr val="FFFF00"/>
                </a:solidFill>
              </a:rPr>
              <a:t>tra</a:t>
            </a:r>
            <a:r>
              <a:rPr lang="en-US" sz="4400" dirty="0">
                <a:solidFill>
                  <a:srgbClr val="FFFF00"/>
                </a:solidFill>
              </a:rPr>
              <a:t> </a:t>
            </a:r>
            <a:r>
              <a:rPr lang="en-US" sz="4400" dirty="0" err="1">
                <a:solidFill>
                  <a:srgbClr val="FFFF00"/>
                </a:solidFill>
              </a:rPr>
              <a:t>membrana</a:t>
            </a:r>
            <a:r>
              <a:rPr lang="en-US" sz="4400" dirty="0">
                <a:solidFill>
                  <a:srgbClr val="FFFF00"/>
                </a:solidFill>
              </a:rPr>
              <a:t> </a:t>
            </a:r>
            <a:r>
              <a:rPr lang="en-US" sz="4400" dirty="0" err="1">
                <a:solidFill>
                  <a:srgbClr val="FFFF00"/>
                </a:solidFill>
              </a:rPr>
              <a:t>plasmatica</a:t>
            </a:r>
            <a:r>
              <a:rPr lang="en-US" sz="4400" dirty="0">
                <a:solidFill>
                  <a:srgbClr val="FFFF00"/>
                </a:solidFill>
              </a:rPr>
              <a:t> e </a:t>
            </a:r>
            <a:r>
              <a:rPr lang="en-US" sz="4400" dirty="0" err="1">
                <a:solidFill>
                  <a:srgbClr val="FFFF00"/>
                </a:solidFill>
              </a:rPr>
              <a:t>reticolo</a:t>
            </a:r>
            <a:r>
              <a:rPr lang="en-US" sz="4400" dirty="0">
                <a:solidFill>
                  <a:srgbClr val="FFFF00"/>
                </a:solidFill>
              </a:rPr>
              <a:t> </a:t>
            </a:r>
            <a:r>
              <a:rPr lang="en-US" sz="4400" dirty="0" err="1">
                <a:solidFill>
                  <a:srgbClr val="FFFF00"/>
                </a:solidFill>
              </a:rPr>
              <a:t>nell’internalizzazione</a:t>
            </a:r>
            <a:r>
              <a:rPr lang="en-US" sz="4400" dirty="0">
                <a:solidFill>
                  <a:srgbClr val="FFFF00"/>
                </a:solidFill>
              </a:rPr>
              <a:t> di EGFR</a:t>
            </a:r>
          </a:p>
        </p:txBody>
      </p:sp>
      <p:pic>
        <p:nvPicPr>
          <p:cNvPr id="2" name="Picture 1">
            <a:extLst>
              <a:ext uri="{FF2B5EF4-FFF2-40B4-BE49-F238E27FC236}">
                <a16:creationId xmlns:a16="http://schemas.microsoft.com/office/drawing/2014/main" id="{1442CD58-6C0E-4943-9BBF-36EA99FB4F5B}"/>
              </a:ext>
            </a:extLst>
          </p:cNvPr>
          <p:cNvPicPr>
            <a:picLocks noChangeAspect="1"/>
          </p:cNvPicPr>
          <p:nvPr/>
        </p:nvPicPr>
        <p:blipFill>
          <a:blip r:embed="rId3"/>
          <a:stretch>
            <a:fillRect/>
          </a:stretch>
        </p:blipFill>
        <p:spPr>
          <a:xfrm>
            <a:off x="324667" y="1928876"/>
            <a:ext cx="6881456" cy="4427604"/>
          </a:xfrm>
          <a:prstGeom prst="rect">
            <a:avLst/>
          </a:prstGeom>
        </p:spPr>
      </p:pic>
      <p:pic>
        <p:nvPicPr>
          <p:cNvPr id="5" name="Picture 4">
            <a:extLst>
              <a:ext uri="{FF2B5EF4-FFF2-40B4-BE49-F238E27FC236}">
                <a16:creationId xmlns:a16="http://schemas.microsoft.com/office/drawing/2014/main" id="{B82D19BF-D4BC-4543-B46B-AB0C595F90AD}"/>
              </a:ext>
            </a:extLst>
          </p:cNvPr>
          <p:cNvPicPr>
            <a:picLocks noChangeAspect="1"/>
          </p:cNvPicPr>
          <p:nvPr/>
        </p:nvPicPr>
        <p:blipFill>
          <a:blip r:embed="rId4"/>
          <a:stretch>
            <a:fillRect/>
          </a:stretch>
        </p:blipFill>
        <p:spPr>
          <a:xfrm>
            <a:off x="7974215" y="4291095"/>
            <a:ext cx="2644369" cy="1844200"/>
          </a:xfrm>
          <a:prstGeom prst="rect">
            <a:avLst/>
          </a:prstGeom>
        </p:spPr>
      </p:pic>
      <p:pic>
        <p:nvPicPr>
          <p:cNvPr id="6" name="Picture 5">
            <a:extLst>
              <a:ext uri="{FF2B5EF4-FFF2-40B4-BE49-F238E27FC236}">
                <a16:creationId xmlns:a16="http://schemas.microsoft.com/office/drawing/2014/main" id="{877DDA4B-9717-41E7-917C-66A048A607D7}"/>
              </a:ext>
            </a:extLst>
          </p:cNvPr>
          <p:cNvPicPr>
            <a:picLocks noChangeAspect="1"/>
          </p:cNvPicPr>
          <p:nvPr/>
        </p:nvPicPr>
        <p:blipFill>
          <a:blip r:embed="rId5"/>
          <a:stretch>
            <a:fillRect/>
          </a:stretch>
        </p:blipFill>
        <p:spPr>
          <a:xfrm>
            <a:off x="7696341" y="1910956"/>
            <a:ext cx="3177815" cy="1943268"/>
          </a:xfrm>
          <a:prstGeom prst="rect">
            <a:avLst/>
          </a:prstGeom>
        </p:spPr>
      </p:pic>
    </p:spTree>
    <p:extLst>
      <p:ext uri="{BB962C8B-B14F-4D97-AF65-F5344CB8AC3E}">
        <p14:creationId xmlns:p14="http://schemas.microsoft.com/office/powerpoint/2010/main" val="1348848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B6DDA4-51B2-4C78-9028-9A09B7DA401F}"/>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a:solidFill>
                  <a:schemeClr val="tx1"/>
                </a:solidFill>
                <a:latin typeface="+mj-lt"/>
                <a:ea typeface="+mj-ea"/>
                <a:cs typeface="+mj-cs"/>
              </a:rPr>
              <a:t>Come funziona</a:t>
            </a:r>
          </a:p>
        </p:txBody>
      </p:sp>
      <p:sp>
        <p:nvSpPr>
          <p:cNvPr id="12" name="TextBox 11">
            <a:extLst>
              <a:ext uri="{FF2B5EF4-FFF2-40B4-BE49-F238E27FC236}">
                <a16:creationId xmlns:a16="http://schemas.microsoft.com/office/drawing/2014/main" id="{FD630731-43A9-4F8A-AEB7-AE0D8FD66CD9}"/>
              </a:ext>
            </a:extLst>
          </p:cNvPr>
          <p:cNvSpPr txBox="1"/>
          <p:nvPr/>
        </p:nvSpPr>
        <p:spPr>
          <a:xfrm>
            <a:off x="643468" y="2638043"/>
            <a:ext cx="3363974" cy="341562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b="1" dirty="0"/>
              <a:t>1- </a:t>
            </a:r>
            <a:r>
              <a:rPr lang="en-US" sz="1400" b="1" dirty="0" err="1"/>
              <a:t>isolare</a:t>
            </a:r>
            <a:r>
              <a:rPr lang="en-US" sz="1400" b="1" dirty="0"/>
              <a:t> una bait e </a:t>
            </a:r>
            <a:r>
              <a:rPr lang="en-US" sz="1400" b="1" dirty="0" err="1"/>
              <a:t>immobilizzarla</a:t>
            </a:r>
            <a:r>
              <a:rPr lang="en-US" sz="1400" b="1" dirty="0"/>
              <a:t> </a:t>
            </a:r>
            <a:r>
              <a:rPr lang="en-US" sz="1400" b="1" dirty="0" err="1"/>
              <a:t>sul</a:t>
            </a:r>
            <a:r>
              <a:rPr lang="en-US" sz="1400" b="1" dirty="0"/>
              <a:t> support con </a:t>
            </a:r>
            <a:r>
              <a:rPr lang="en-US" sz="1400" b="1" dirty="0" err="1"/>
              <a:t>il</a:t>
            </a:r>
            <a:r>
              <a:rPr lang="en-US" sz="1400" b="1" dirty="0"/>
              <a:t> </a:t>
            </a:r>
            <a:r>
              <a:rPr lang="en-US" sz="1400" b="1" dirty="0" err="1"/>
              <a:t>ligando</a:t>
            </a:r>
            <a:r>
              <a:rPr lang="en-US" sz="1400" b="1" dirty="0"/>
              <a:t>.</a:t>
            </a:r>
          </a:p>
          <a:p>
            <a:pPr indent="-228600">
              <a:lnSpc>
                <a:spcPct val="90000"/>
              </a:lnSpc>
              <a:spcAft>
                <a:spcPts val="600"/>
              </a:spcAft>
              <a:buFont typeface="Arial" panose="020B0604020202020204" pitchFamily="34" charset="0"/>
              <a:buChar char="•"/>
            </a:pPr>
            <a:r>
              <a:rPr lang="en-US" sz="1400" b="1" dirty="0"/>
              <a:t>2- </a:t>
            </a:r>
            <a:r>
              <a:rPr lang="en-US" sz="1400" b="1" dirty="0" err="1"/>
              <a:t>lavare</a:t>
            </a:r>
            <a:r>
              <a:rPr lang="en-US" sz="1400" b="1" dirty="0"/>
              <a:t> </a:t>
            </a:r>
            <a:r>
              <a:rPr lang="en-US" sz="1400" b="1" dirty="0" err="1"/>
              <a:t>l’eccesso</a:t>
            </a:r>
            <a:r>
              <a:rPr lang="en-US" sz="1400" b="1" dirty="0"/>
              <a:t> di bait non </a:t>
            </a:r>
            <a:r>
              <a:rPr lang="en-US" sz="1400" b="1" dirty="0" err="1"/>
              <a:t>legata</a:t>
            </a:r>
            <a:r>
              <a:rPr lang="en-US" sz="1400" b="1" dirty="0"/>
              <a:t>.</a:t>
            </a:r>
          </a:p>
          <a:p>
            <a:pPr indent="-228600">
              <a:lnSpc>
                <a:spcPct val="90000"/>
              </a:lnSpc>
              <a:spcAft>
                <a:spcPts val="600"/>
              </a:spcAft>
              <a:buFont typeface="Arial" panose="020B0604020202020204" pitchFamily="34" charset="0"/>
              <a:buChar char="•"/>
            </a:pPr>
            <a:r>
              <a:rPr lang="en-US" sz="1400" b="1" dirty="0"/>
              <a:t>3- </a:t>
            </a:r>
            <a:r>
              <a:rPr lang="en-US" sz="1400" b="1" dirty="0" err="1"/>
              <a:t>incubare</a:t>
            </a:r>
            <a:r>
              <a:rPr lang="en-US" sz="1400" b="1" dirty="0"/>
              <a:t> </a:t>
            </a:r>
            <a:r>
              <a:rPr lang="en-US" sz="1400" b="1" dirty="0" err="1"/>
              <a:t>il</a:t>
            </a:r>
            <a:r>
              <a:rPr lang="en-US" sz="1400" b="1" dirty="0"/>
              <a:t> </a:t>
            </a:r>
            <a:r>
              <a:rPr lang="en-US" sz="1400" b="1" dirty="0" err="1"/>
              <a:t>complessa</a:t>
            </a:r>
            <a:r>
              <a:rPr lang="en-US" sz="1400" b="1" dirty="0"/>
              <a:t> con un buffer </a:t>
            </a:r>
            <a:r>
              <a:rPr lang="en-US" sz="1400" b="1" dirty="0" err="1"/>
              <a:t>contenente</a:t>
            </a:r>
            <a:r>
              <a:rPr lang="en-US" sz="1400" b="1" dirty="0"/>
              <a:t> </a:t>
            </a:r>
            <a:r>
              <a:rPr lang="en-US" sz="1400" b="1" dirty="0" err="1"/>
              <a:t>possibili</a:t>
            </a:r>
            <a:r>
              <a:rPr lang="en-US" sz="1400" b="1" dirty="0"/>
              <a:t> </a:t>
            </a:r>
            <a:r>
              <a:rPr lang="en-US" sz="1400" b="1" dirty="0" err="1"/>
              <a:t>interattori</a:t>
            </a:r>
            <a:r>
              <a:rPr lang="en-US" sz="1400" b="1" dirty="0"/>
              <a:t>.</a:t>
            </a:r>
          </a:p>
          <a:p>
            <a:pPr indent="-228600">
              <a:lnSpc>
                <a:spcPct val="90000"/>
              </a:lnSpc>
              <a:spcAft>
                <a:spcPts val="600"/>
              </a:spcAft>
              <a:buFont typeface="Arial" panose="020B0604020202020204" pitchFamily="34" charset="0"/>
              <a:buChar char="•"/>
            </a:pPr>
            <a:r>
              <a:rPr lang="en-US" sz="1400" b="1" dirty="0"/>
              <a:t>4- </a:t>
            </a:r>
            <a:r>
              <a:rPr lang="en-US" sz="1400" b="1" dirty="0" err="1"/>
              <a:t>lavare</a:t>
            </a:r>
            <a:r>
              <a:rPr lang="en-US" sz="1400" b="1" dirty="0"/>
              <a:t> </a:t>
            </a:r>
            <a:r>
              <a:rPr lang="en-US" sz="1400" b="1" dirty="0" err="1"/>
              <a:t>l’eccesso</a:t>
            </a:r>
            <a:r>
              <a:rPr lang="en-US" sz="1400" b="1" dirty="0"/>
              <a:t> di </a:t>
            </a:r>
            <a:r>
              <a:rPr lang="en-US" sz="1400" b="1" dirty="0" err="1"/>
              <a:t>interattori</a:t>
            </a:r>
            <a:r>
              <a:rPr lang="en-US" sz="1400" b="1" dirty="0"/>
              <a:t> non </a:t>
            </a:r>
            <a:r>
              <a:rPr lang="en-US" sz="1400" b="1" dirty="0" err="1"/>
              <a:t>legati</a:t>
            </a:r>
            <a:r>
              <a:rPr lang="en-US" sz="1400" b="1" dirty="0"/>
              <a:t>.</a:t>
            </a:r>
          </a:p>
          <a:p>
            <a:pPr indent="-228600">
              <a:lnSpc>
                <a:spcPct val="90000"/>
              </a:lnSpc>
              <a:spcAft>
                <a:spcPts val="600"/>
              </a:spcAft>
              <a:buFont typeface="Arial" panose="020B0604020202020204" pitchFamily="34" charset="0"/>
              <a:buChar char="•"/>
            </a:pPr>
            <a:r>
              <a:rPr lang="en-US" sz="1400" b="1" dirty="0"/>
              <a:t>5- </a:t>
            </a:r>
            <a:r>
              <a:rPr lang="en-US" sz="1400" b="1" dirty="0" err="1"/>
              <a:t>eluire</a:t>
            </a:r>
            <a:r>
              <a:rPr lang="en-US" sz="1400" b="1" dirty="0"/>
              <a:t>.</a:t>
            </a:r>
          </a:p>
          <a:p>
            <a:pPr indent="-228600">
              <a:lnSpc>
                <a:spcPct val="90000"/>
              </a:lnSpc>
              <a:spcAft>
                <a:spcPts val="600"/>
              </a:spcAft>
              <a:buFont typeface="Arial" panose="020B0604020202020204" pitchFamily="34" charset="0"/>
              <a:buChar char="•"/>
            </a:pPr>
            <a:r>
              <a:rPr lang="en-US" sz="1400" b="1" dirty="0"/>
              <a:t>6- </a:t>
            </a:r>
            <a:r>
              <a:rPr lang="en-US" sz="1400" b="1" dirty="0" err="1"/>
              <a:t>analizzare</a:t>
            </a:r>
            <a:r>
              <a:rPr lang="en-US" sz="1400" b="1" dirty="0"/>
              <a:t> </a:t>
            </a:r>
            <a:r>
              <a:rPr lang="en-US" sz="1400" b="1" dirty="0" err="1"/>
              <a:t>il</a:t>
            </a:r>
            <a:r>
              <a:rPr lang="en-US" sz="1400" b="1" dirty="0"/>
              <a:t> </a:t>
            </a:r>
            <a:r>
              <a:rPr lang="en-US" sz="1400" b="1" dirty="0" err="1"/>
              <a:t>contenuto</a:t>
            </a:r>
            <a:r>
              <a:rPr lang="en-US" sz="1400" b="1" dirty="0"/>
              <a:t> </a:t>
            </a:r>
            <a:r>
              <a:rPr lang="en-US" sz="1400" b="1" dirty="0" err="1"/>
              <a:t>proteico</a:t>
            </a:r>
            <a:r>
              <a:rPr lang="en-US" sz="1400" b="1" dirty="0"/>
              <a:t> (e.g. SDS-PAGE)</a:t>
            </a:r>
          </a:p>
        </p:txBody>
      </p:sp>
      <p:pic>
        <p:nvPicPr>
          <p:cNvPr id="11" name="Picture 10" descr="A screenshot of a cell phone&#10;&#10;Description automatically generated">
            <a:extLst>
              <a:ext uri="{FF2B5EF4-FFF2-40B4-BE49-F238E27FC236}">
                <a16:creationId xmlns:a16="http://schemas.microsoft.com/office/drawing/2014/main" id="{C9D31F49-B343-4ED4-ADD6-74BC3E54411D}"/>
              </a:ext>
            </a:extLst>
          </p:cNvPr>
          <p:cNvPicPr>
            <a:picLocks noChangeAspect="1"/>
          </p:cNvPicPr>
          <p:nvPr/>
        </p:nvPicPr>
        <p:blipFill>
          <a:blip r:embed="rId2"/>
          <a:stretch>
            <a:fillRect/>
          </a:stretch>
        </p:blipFill>
        <p:spPr>
          <a:xfrm>
            <a:off x="5297763" y="1207678"/>
            <a:ext cx="6250769" cy="4281777"/>
          </a:xfrm>
          <a:prstGeom prst="rect">
            <a:avLst/>
          </a:prstGeom>
        </p:spPr>
      </p:pic>
    </p:spTree>
    <p:extLst>
      <p:ext uri="{BB962C8B-B14F-4D97-AF65-F5344CB8AC3E}">
        <p14:creationId xmlns:p14="http://schemas.microsoft.com/office/powerpoint/2010/main" val="242922972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FRET “</a:t>
            </a:r>
            <a:r>
              <a:rPr lang="en-US" sz="4400" dirty="0" err="1">
                <a:solidFill>
                  <a:srgbClr val="FFFF00"/>
                </a:solidFill>
              </a:rPr>
              <a:t>assistito</a:t>
            </a:r>
            <a:r>
              <a:rPr lang="en-US" sz="4400" dirty="0">
                <a:solidFill>
                  <a:srgbClr val="FFFF00"/>
                </a:solidFill>
              </a:rPr>
              <a:t>” da </a:t>
            </a:r>
            <a:r>
              <a:rPr lang="en-US" sz="4400" dirty="0" err="1">
                <a:solidFill>
                  <a:srgbClr val="FFFF00"/>
                </a:solidFill>
              </a:rPr>
              <a:t>ligando</a:t>
            </a:r>
            <a:endParaRPr lang="en-US" sz="4400" dirty="0">
              <a:solidFill>
                <a:srgbClr val="FFFF00"/>
              </a:solidFill>
            </a:endParaRPr>
          </a:p>
        </p:txBody>
      </p:sp>
      <p:pic>
        <p:nvPicPr>
          <p:cNvPr id="6" name="Picture 5" descr="A picture containing text, map&#10;&#10;Description automatically generated">
            <a:extLst>
              <a:ext uri="{FF2B5EF4-FFF2-40B4-BE49-F238E27FC236}">
                <a16:creationId xmlns:a16="http://schemas.microsoft.com/office/drawing/2014/main" id="{C75A46EE-7528-4249-B6A2-C69840AEE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016" y="1552313"/>
            <a:ext cx="7487695" cy="3753374"/>
          </a:xfrm>
          <a:prstGeom prst="rect">
            <a:avLst/>
          </a:prstGeom>
        </p:spPr>
      </p:pic>
      <p:sp>
        <p:nvSpPr>
          <p:cNvPr id="7" name="TextBox 6">
            <a:extLst>
              <a:ext uri="{FF2B5EF4-FFF2-40B4-BE49-F238E27FC236}">
                <a16:creationId xmlns:a16="http://schemas.microsoft.com/office/drawing/2014/main" id="{EB32F914-A6CA-4BD3-8B60-1A501567053D}"/>
              </a:ext>
            </a:extLst>
          </p:cNvPr>
          <p:cNvSpPr txBox="1"/>
          <p:nvPr/>
        </p:nvSpPr>
        <p:spPr>
          <a:xfrm>
            <a:off x="8263054" y="1538867"/>
            <a:ext cx="3579541" cy="1754326"/>
          </a:xfrm>
          <a:prstGeom prst="rect">
            <a:avLst/>
          </a:prstGeom>
          <a:noFill/>
        </p:spPr>
        <p:txBody>
          <a:bodyPr wrap="square" rtlCol="0">
            <a:spAutoFit/>
          </a:bodyPr>
          <a:lstStyle/>
          <a:p>
            <a:r>
              <a:rPr lang="en-US" dirty="0">
                <a:solidFill>
                  <a:srgbClr val="FFFF00"/>
                </a:solidFill>
              </a:rPr>
              <a:t>FKBP12: isomerase target del </a:t>
            </a:r>
            <a:r>
              <a:rPr lang="en-US" dirty="0" err="1">
                <a:solidFill>
                  <a:srgbClr val="FFFF00"/>
                </a:solidFill>
              </a:rPr>
              <a:t>farmaco</a:t>
            </a:r>
            <a:r>
              <a:rPr lang="en-US" dirty="0">
                <a:solidFill>
                  <a:srgbClr val="FFFF00"/>
                </a:solidFill>
              </a:rPr>
              <a:t> </a:t>
            </a:r>
            <a:r>
              <a:rPr lang="en-US" dirty="0" err="1">
                <a:solidFill>
                  <a:srgbClr val="FFFF00"/>
                </a:solidFill>
              </a:rPr>
              <a:t>immunosoppressore</a:t>
            </a:r>
            <a:r>
              <a:rPr lang="en-US" dirty="0">
                <a:solidFill>
                  <a:srgbClr val="FFFF00"/>
                </a:solidFill>
              </a:rPr>
              <a:t> </a:t>
            </a:r>
            <a:r>
              <a:rPr lang="en-US" dirty="0" err="1">
                <a:solidFill>
                  <a:srgbClr val="FFFF00"/>
                </a:solidFill>
              </a:rPr>
              <a:t>rapamicina</a:t>
            </a:r>
            <a:endParaRPr lang="en-US" dirty="0">
              <a:solidFill>
                <a:srgbClr val="FFFF00"/>
              </a:solidFill>
            </a:endParaRPr>
          </a:p>
          <a:p>
            <a:endParaRPr lang="en-US" dirty="0">
              <a:solidFill>
                <a:srgbClr val="FFFF00"/>
              </a:solidFill>
            </a:endParaRPr>
          </a:p>
          <a:p>
            <a:r>
              <a:rPr lang="en-US" dirty="0">
                <a:solidFill>
                  <a:srgbClr val="FFFF00"/>
                </a:solidFill>
              </a:rPr>
              <a:t>FRB: </a:t>
            </a:r>
            <a:r>
              <a:rPr lang="en-US" dirty="0" err="1">
                <a:solidFill>
                  <a:srgbClr val="FFFF00"/>
                </a:solidFill>
              </a:rPr>
              <a:t>interagisce</a:t>
            </a:r>
            <a:r>
              <a:rPr lang="en-US" dirty="0">
                <a:solidFill>
                  <a:srgbClr val="FFFF00"/>
                </a:solidFill>
              </a:rPr>
              <a:t> con FKB12 solo in </a:t>
            </a:r>
            <a:r>
              <a:rPr lang="en-US" dirty="0" err="1">
                <a:solidFill>
                  <a:srgbClr val="FFFF00"/>
                </a:solidFill>
              </a:rPr>
              <a:t>presenza</a:t>
            </a:r>
            <a:r>
              <a:rPr lang="en-US" dirty="0">
                <a:solidFill>
                  <a:srgbClr val="FFFF00"/>
                </a:solidFill>
              </a:rPr>
              <a:t> di </a:t>
            </a:r>
            <a:r>
              <a:rPr lang="en-US" dirty="0" err="1">
                <a:solidFill>
                  <a:srgbClr val="FFFF00"/>
                </a:solidFill>
              </a:rPr>
              <a:t>rapamicina</a:t>
            </a:r>
            <a:endParaRPr lang="en-US" dirty="0">
              <a:solidFill>
                <a:srgbClr val="FFFF00"/>
              </a:solidFill>
            </a:endParaRPr>
          </a:p>
        </p:txBody>
      </p:sp>
      <p:sp>
        <p:nvSpPr>
          <p:cNvPr id="8" name="TextBox 7">
            <a:extLst>
              <a:ext uri="{FF2B5EF4-FFF2-40B4-BE49-F238E27FC236}">
                <a16:creationId xmlns:a16="http://schemas.microsoft.com/office/drawing/2014/main" id="{E1B385B0-D26D-4003-829A-9BD895A7904E}"/>
              </a:ext>
            </a:extLst>
          </p:cNvPr>
          <p:cNvSpPr txBox="1"/>
          <p:nvPr/>
        </p:nvSpPr>
        <p:spPr>
          <a:xfrm>
            <a:off x="8281639" y="3743091"/>
            <a:ext cx="3579541" cy="1754326"/>
          </a:xfrm>
          <a:prstGeom prst="rect">
            <a:avLst/>
          </a:prstGeom>
          <a:noFill/>
        </p:spPr>
        <p:txBody>
          <a:bodyPr wrap="square" rtlCol="0">
            <a:spAutoFit/>
          </a:bodyPr>
          <a:lstStyle/>
          <a:p>
            <a:r>
              <a:rPr lang="en-US" dirty="0">
                <a:solidFill>
                  <a:srgbClr val="FFFF00"/>
                </a:solidFill>
              </a:rPr>
              <a:t>PRO</a:t>
            </a:r>
          </a:p>
          <a:p>
            <a:pPr marL="285750" indent="-285750">
              <a:buFontTx/>
              <a:buChar char="-"/>
            </a:pPr>
            <a:r>
              <a:rPr lang="en-US" dirty="0" err="1">
                <a:solidFill>
                  <a:srgbClr val="FFFF00"/>
                </a:solidFill>
              </a:rPr>
              <a:t>Stabilizza</a:t>
            </a:r>
            <a:r>
              <a:rPr lang="en-US" dirty="0">
                <a:solidFill>
                  <a:srgbClr val="FFFF00"/>
                </a:solidFill>
              </a:rPr>
              <a:t>, </a:t>
            </a:r>
            <a:r>
              <a:rPr lang="en-US" dirty="0" err="1">
                <a:solidFill>
                  <a:srgbClr val="FFFF00"/>
                </a:solidFill>
              </a:rPr>
              <a:t>rendendo</a:t>
            </a:r>
            <a:r>
              <a:rPr lang="en-US" dirty="0">
                <a:solidFill>
                  <a:srgbClr val="FFFF00"/>
                </a:solidFill>
              </a:rPr>
              <a:t> visible, </a:t>
            </a:r>
            <a:r>
              <a:rPr lang="en-US" dirty="0" err="1">
                <a:solidFill>
                  <a:srgbClr val="FFFF00"/>
                </a:solidFill>
              </a:rPr>
              <a:t>interazioni</a:t>
            </a:r>
            <a:r>
              <a:rPr lang="en-US" dirty="0">
                <a:solidFill>
                  <a:srgbClr val="FFFF00"/>
                </a:solidFill>
              </a:rPr>
              <a:t> molto </a:t>
            </a:r>
            <a:r>
              <a:rPr lang="en-US" dirty="0" err="1">
                <a:solidFill>
                  <a:srgbClr val="FFFF00"/>
                </a:solidFill>
              </a:rPr>
              <a:t>deboli</a:t>
            </a:r>
            <a:endParaRPr lang="en-US" dirty="0">
              <a:solidFill>
                <a:srgbClr val="FFFF00"/>
              </a:solidFill>
            </a:endParaRPr>
          </a:p>
          <a:p>
            <a:pPr marL="285750" indent="-285750">
              <a:buFontTx/>
              <a:buChar char="-"/>
            </a:pPr>
            <a:r>
              <a:rPr lang="en-US" dirty="0" err="1">
                <a:solidFill>
                  <a:srgbClr val="FFFF00"/>
                </a:solidFill>
              </a:rPr>
              <a:t>Puo</a:t>
            </a:r>
            <a:r>
              <a:rPr lang="en-US" dirty="0">
                <a:solidFill>
                  <a:srgbClr val="FFFF00"/>
                </a:solidFill>
              </a:rPr>
              <a:t>’ dare </a:t>
            </a:r>
            <a:r>
              <a:rPr lang="en-US" dirty="0" err="1">
                <a:solidFill>
                  <a:srgbClr val="FFFF00"/>
                </a:solidFill>
              </a:rPr>
              <a:t>falsi</a:t>
            </a:r>
            <a:r>
              <a:rPr lang="en-US" dirty="0">
                <a:solidFill>
                  <a:srgbClr val="FFFF00"/>
                </a:solidFill>
              </a:rPr>
              <a:t> positive,</a:t>
            </a:r>
          </a:p>
          <a:p>
            <a:pPr marL="285750" indent="-285750">
              <a:buFontTx/>
              <a:buChar char="-"/>
            </a:pPr>
            <a:r>
              <a:rPr lang="en-US" dirty="0" err="1">
                <a:solidFill>
                  <a:srgbClr val="FFFF00"/>
                </a:solidFill>
              </a:rPr>
              <a:t>Costrutti</a:t>
            </a:r>
            <a:r>
              <a:rPr lang="en-US" dirty="0">
                <a:solidFill>
                  <a:srgbClr val="FFFF00"/>
                </a:solidFill>
              </a:rPr>
              <a:t> </a:t>
            </a:r>
            <a:r>
              <a:rPr lang="en-US" dirty="0" err="1">
                <a:solidFill>
                  <a:srgbClr val="FFFF00"/>
                </a:solidFill>
              </a:rPr>
              <a:t>complessi</a:t>
            </a:r>
            <a:r>
              <a:rPr lang="en-US" dirty="0">
                <a:solidFill>
                  <a:srgbClr val="FFFF00"/>
                </a:solidFill>
              </a:rPr>
              <a:t>,</a:t>
            </a:r>
          </a:p>
          <a:p>
            <a:pPr marL="285750" indent="-285750">
              <a:buFontTx/>
              <a:buChar char="-"/>
            </a:pPr>
            <a:r>
              <a:rPr lang="en-US" dirty="0" err="1">
                <a:solidFill>
                  <a:srgbClr val="FFFF00"/>
                </a:solidFill>
              </a:rPr>
              <a:t>Effetti</a:t>
            </a:r>
            <a:r>
              <a:rPr lang="en-US" dirty="0">
                <a:solidFill>
                  <a:srgbClr val="FFFF00"/>
                </a:solidFill>
              </a:rPr>
              <a:t> </a:t>
            </a:r>
            <a:r>
              <a:rPr lang="en-US" dirty="0" err="1">
                <a:solidFill>
                  <a:srgbClr val="FFFF00"/>
                </a:solidFill>
              </a:rPr>
              <a:t>biologici</a:t>
            </a:r>
            <a:r>
              <a:rPr lang="en-US" dirty="0">
                <a:solidFill>
                  <a:srgbClr val="FFFF00"/>
                </a:solidFill>
              </a:rPr>
              <a:t> di </a:t>
            </a:r>
            <a:r>
              <a:rPr lang="en-US" dirty="0" err="1">
                <a:solidFill>
                  <a:srgbClr val="FFFF00"/>
                </a:solidFill>
              </a:rPr>
              <a:t>rapamicina</a:t>
            </a:r>
            <a:endParaRPr lang="en-US" dirty="0">
              <a:solidFill>
                <a:srgbClr val="FFFF00"/>
              </a:solidFill>
            </a:endParaRPr>
          </a:p>
        </p:txBody>
      </p:sp>
    </p:spTree>
    <p:extLst>
      <p:ext uri="{BB962C8B-B14F-4D97-AF65-F5344CB8AC3E}">
        <p14:creationId xmlns:p14="http://schemas.microsoft.com/office/powerpoint/2010/main" val="1749961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Fluorescent Resonant Energy </a:t>
            </a:r>
            <a:r>
              <a:rPr lang="en-US" sz="4400" dirty="0" err="1">
                <a:solidFill>
                  <a:srgbClr val="FFFF00"/>
                </a:solidFill>
              </a:rPr>
              <a:t>Transfert</a:t>
            </a:r>
            <a:endParaRPr lang="en-US" sz="4400" dirty="0">
              <a:solidFill>
                <a:srgbClr val="FFFF00"/>
              </a:solidFill>
            </a:endParaRPr>
          </a:p>
        </p:txBody>
      </p:sp>
      <p:sp>
        <p:nvSpPr>
          <p:cNvPr id="2" name="TextBox 1"/>
          <p:cNvSpPr txBox="1"/>
          <p:nvPr/>
        </p:nvSpPr>
        <p:spPr>
          <a:xfrm>
            <a:off x="5419743" y="1041363"/>
            <a:ext cx="1394169" cy="369332"/>
          </a:xfrm>
          <a:prstGeom prst="rect">
            <a:avLst/>
          </a:prstGeom>
          <a:noFill/>
        </p:spPr>
        <p:txBody>
          <a:bodyPr wrap="square" rtlCol="0">
            <a:spAutoFit/>
          </a:bodyPr>
          <a:lstStyle/>
          <a:p>
            <a:r>
              <a:rPr lang="en-US" sz="1800" dirty="0">
                <a:solidFill>
                  <a:schemeClr val="bg1"/>
                </a:solidFill>
              </a:rPr>
              <a:t>Pros VS Cons</a:t>
            </a:r>
          </a:p>
        </p:txBody>
      </p:sp>
      <p:sp>
        <p:nvSpPr>
          <p:cNvPr id="5" name="TextBox 4"/>
          <p:cNvSpPr txBox="1"/>
          <p:nvPr/>
        </p:nvSpPr>
        <p:spPr>
          <a:xfrm>
            <a:off x="3220854" y="2551836"/>
            <a:ext cx="5750292" cy="2308324"/>
          </a:xfrm>
          <a:prstGeom prst="rect">
            <a:avLst/>
          </a:prstGeom>
          <a:noFill/>
        </p:spPr>
        <p:txBody>
          <a:bodyPr wrap="square" rtlCol="0">
            <a:spAutoFit/>
          </a:bodyPr>
          <a:lstStyle/>
          <a:p>
            <a:pPr marL="285750" indent="-285750">
              <a:buFont typeface="Arial"/>
              <a:buChar char="•"/>
            </a:pPr>
            <a:r>
              <a:rPr lang="en-US" sz="1800" dirty="0" err="1">
                <a:solidFill>
                  <a:schemeClr val="bg1"/>
                </a:solidFill>
              </a:rPr>
              <a:t>Permette</a:t>
            </a:r>
            <a:r>
              <a:rPr lang="en-US" sz="1800" dirty="0">
                <a:solidFill>
                  <a:schemeClr val="bg1"/>
                </a:solidFill>
              </a:rPr>
              <a:t> la </a:t>
            </a:r>
            <a:r>
              <a:rPr lang="en-US" sz="1800" dirty="0" err="1">
                <a:solidFill>
                  <a:schemeClr val="bg1"/>
                </a:solidFill>
              </a:rPr>
              <a:t>localizzazione</a:t>
            </a:r>
            <a:r>
              <a:rPr lang="en-US" sz="1800" dirty="0">
                <a:solidFill>
                  <a:schemeClr val="bg1"/>
                </a:solidFill>
              </a:rPr>
              <a:t> </a:t>
            </a:r>
            <a:r>
              <a:rPr lang="en-US" sz="1800" dirty="0" err="1">
                <a:solidFill>
                  <a:schemeClr val="bg1"/>
                </a:solidFill>
              </a:rPr>
              <a:t>spaziale</a:t>
            </a:r>
            <a:r>
              <a:rPr lang="en-US" sz="1800" dirty="0">
                <a:solidFill>
                  <a:schemeClr val="bg1"/>
                </a:solidFill>
              </a:rPr>
              <a:t>,</a:t>
            </a:r>
          </a:p>
          <a:p>
            <a:pPr marL="285750" indent="-285750">
              <a:buFont typeface="Arial"/>
              <a:buChar char="•"/>
            </a:pPr>
            <a:r>
              <a:rPr lang="en-US" dirty="0" err="1">
                <a:solidFill>
                  <a:schemeClr val="bg1"/>
                </a:solidFill>
              </a:rPr>
              <a:t>Fornisce</a:t>
            </a:r>
            <a:r>
              <a:rPr lang="en-US" dirty="0">
                <a:solidFill>
                  <a:schemeClr val="bg1"/>
                </a:solidFill>
              </a:rPr>
              <a:t> </a:t>
            </a:r>
            <a:r>
              <a:rPr lang="en-US" dirty="0" err="1">
                <a:solidFill>
                  <a:schemeClr val="bg1"/>
                </a:solidFill>
              </a:rPr>
              <a:t>informazioni</a:t>
            </a:r>
            <a:r>
              <a:rPr lang="en-US" dirty="0">
                <a:solidFill>
                  <a:schemeClr val="bg1"/>
                </a:solidFill>
              </a:rPr>
              <a:t> </a:t>
            </a:r>
            <a:r>
              <a:rPr lang="en-US" dirty="0" err="1">
                <a:solidFill>
                  <a:schemeClr val="bg1"/>
                </a:solidFill>
              </a:rPr>
              <a:t>temporali</a:t>
            </a:r>
            <a:r>
              <a:rPr lang="en-US" dirty="0">
                <a:solidFill>
                  <a:schemeClr val="bg1"/>
                </a:solidFill>
              </a:rPr>
              <a:t> (</a:t>
            </a:r>
            <a:r>
              <a:rPr lang="en-US" dirty="0" err="1">
                <a:solidFill>
                  <a:schemeClr val="bg1"/>
                </a:solidFill>
              </a:rPr>
              <a:t>cinetiche</a:t>
            </a:r>
            <a:r>
              <a:rPr lang="en-US" dirty="0">
                <a:solidFill>
                  <a:schemeClr val="bg1"/>
                </a:solidFill>
              </a:rPr>
              <a:t>)</a:t>
            </a:r>
          </a:p>
          <a:p>
            <a:pPr marL="285750" indent="-285750">
              <a:buFont typeface="Arial"/>
              <a:buChar char="•"/>
            </a:pPr>
            <a:r>
              <a:rPr lang="en-US" sz="1800" dirty="0">
                <a:solidFill>
                  <a:schemeClr val="bg1"/>
                </a:solidFill>
              </a:rPr>
              <a:t>Molto </a:t>
            </a:r>
            <a:r>
              <a:rPr lang="en-US" sz="1800" dirty="0" err="1">
                <a:solidFill>
                  <a:schemeClr val="bg1"/>
                </a:solidFill>
              </a:rPr>
              <a:t>sensibile</a:t>
            </a:r>
            <a:r>
              <a:rPr lang="en-US" sz="1800" dirty="0">
                <a:solidFill>
                  <a:schemeClr val="bg1"/>
                </a:solidFill>
              </a:rPr>
              <a:t> (</a:t>
            </a:r>
            <a:r>
              <a:rPr lang="en-US" sz="1800" dirty="0" err="1">
                <a:solidFill>
                  <a:schemeClr val="bg1"/>
                </a:solidFill>
              </a:rPr>
              <a:t>o</a:t>
            </a:r>
            <a:r>
              <a:rPr lang="en-US" dirty="0" err="1">
                <a:solidFill>
                  <a:schemeClr val="bg1"/>
                </a:solidFill>
              </a:rPr>
              <a:t>ttimo</a:t>
            </a:r>
            <a:r>
              <a:rPr lang="en-US" dirty="0">
                <a:solidFill>
                  <a:schemeClr val="bg1"/>
                </a:solidFill>
              </a:rPr>
              <a:t> per </a:t>
            </a:r>
            <a:r>
              <a:rPr lang="en-US" dirty="0" err="1">
                <a:solidFill>
                  <a:schemeClr val="bg1"/>
                </a:solidFill>
              </a:rPr>
              <a:t>interazioni</a:t>
            </a:r>
            <a:r>
              <a:rPr lang="en-US" dirty="0">
                <a:solidFill>
                  <a:schemeClr val="bg1"/>
                </a:solidFill>
              </a:rPr>
              <a:t> </a:t>
            </a:r>
            <a:r>
              <a:rPr lang="en-US" dirty="0" err="1">
                <a:solidFill>
                  <a:schemeClr val="bg1"/>
                </a:solidFill>
              </a:rPr>
              <a:t>poco</a:t>
            </a:r>
            <a:r>
              <a:rPr lang="en-US" dirty="0">
                <a:solidFill>
                  <a:schemeClr val="bg1"/>
                </a:solidFill>
              </a:rPr>
              <a:t> </a:t>
            </a:r>
            <a:r>
              <a:rPr lang="en-US" dirty="0" err="1">
                <a:solidFill>
                  <a:schemeClr val="bg1"/>
                </a:solidFill>
              </a:rPr>
              <a:t>stabili</a:t>
            </a:r>
            <a:r>
              <a:rPr lang="en-US" dirty="0">
                <a:solidFill>
                  <a:schemeClr val="bg1"/>
                </a:solidFill>
              </a:rPr>
              <a:t>)</a:t>
            </a:r>
            <a:endParaRPr lang="en-US" sz="1800" dirty="0">
              <a:solidFill>
                <a:schemeClr val="bg1"/>
              </a:solidFill>
            </a:endParaRPr>
          </a:p>
          <a:p>
            <a:pPr marL="285750" indent="-285750">
              <a:buFont typeface="Arial"/>
              <a:buChar char="•"/>
            </a:pPr>
            <a:endParaRPr lang="en-US" sz="1800" dirty="0">
              <a:solidFill>
                <a:schemeClr val="bg1"/>
              </a:solidFill>
            </a:endParaRPr>
          </a:p>
          <a:p>
            <a:pPr marL="285750" indent="-285750">
              <a:buFont typeface="Arial"/>
              <a:buChar char="•"/>
            </a:pPr>
            <a:r>
              <a:rPr lang="en-US" sz="1800" dirty="0">
                <a:solidFill>
                  <a:schemeClr val="bg1"/>
                </a:solidFill>
              </a:rPr>
              <a:t>Le chimere FRET </a:t>
            </a:r>
            <a:r>
              <a:rPr lang="en-US" sz="1800" dirty="0" err="1">
                <a:solidFill>
                  <a:schemeClr val="bg1"/>
                </a:solidFill>
              </a:rPr>
              <a:t>richiedono</a:t>
            </a:r>
            <a:r>
              <a:rPr lang="en-US" sz="1800" dirty="0">
                <a:solidFill>
                  <a:schemeClr val="bg1"/>
                </a:solidFill>
              </a:rPr>
              <a:t> design e </a:t>
            </a:r>
            <a:r>
              <a:rPr lang="en-US" sz="1800" dirty="0" err="1">
                <a:solidFill>
                  <a:schemeClr val="bg1"/>
                </a:solidFill>
              </a:rPr>
              <a:t>validazione</a:t>
            </a:r>
            <a:r>
              <a:rPr lang="en-US" sz="1800" dirty="0">
                <a:solidFill>
                  <a:schemeClr val="bg1"/>
                </a:solidFill>
              </a:rPr>
              <a:t> </a:t>
            </a:r>
            <a:r>
              <a:rPr lang="en-US" sz="1800" dirty="0" err="1">
                <a:solidFill>
                  <a:schemeClr val="bg1"/>
                </a:solidFill>
              </a:rPr>
              <a:t>complessi</a:t>
            </a:r>
            <a:endParaRPr lang="en-US" sz="1800" dirty="0">
              <a:solidFill>
                <a:schemeClr val="bg1"/>
              </a:solidFill>
            </a:endParaRPr>
          </a:p>
          <a:p>
            <a:pPr marL="285750" indent="-285750">
              <a:buFont typeface="Arial"/>
              <a:buChar char="•"/>
            </a:pPr>
            <a:r>
              <a:rPr lang="en-US" dirty="0" err="1">
                <a:solidFill>
                  <a:schemeClr val="bg1"/>
                </a:solidFill>
              </a:rPr>
              <a:t>Rischio</a:t>
            </a:r>
            <a:r>
              <a:rPr lang="en-US" dirty="0">
                <a:solidFill>
                  <a:schemeClr val="bg1"/>
                </a:solidFill>
              </a:rPr>
              <a:t> di </a:t>
            </a:r>
            <a:r>
              <a:rPr lang="en-US" dirty="0" err="1">
                <a:solidFill>
                  <a:schemeClr val="bg1"/>
                </a:solidFill>
              </a:rPr>
              <a:t>falso</a:t>
            </a:r>
            <a:r>
              <a:rPr lang="en-US" dirty="0">
                <a:solidFill>
                  <a:schemeClr val="bg1"/>
                </a:solidFill>
              </a:rPr>
              <a:t> negative, e’ </a:t>
            </a:r>
            <a:r>
              <a:rPr lang="en-US" dirty="0" err="1">
                <a:solidFill>
                  <a:schemeClr val="bg1"/>
                </a:solidFill>
              </a:rPr>
              <a:t>necessaria</a:t>
            </a:r>
            <a:r>
              <a:rPr lang="en-US" dirty="0">
                <a:solidFill>
                  <a:schemeClr val="bg1"/>
                </a:solidFill>
              </a:rPr>
              <a:t> una </a:t>
            </a:r>
            <a:r>
              <a:rPr lang="en-US" dirty="0" err="1">
                <a:solidFill>
                  <a:schemeClr val="bg1"/>
                </a:solidFill>
              </a:rPr>
              <a:t>validazione</a:t>
            </a:r>
            <a:r>
              <a:rPr lang="en-US" dirty="0">
                <a:solidFill>
                  <a:schemeClr val="bg1"/>
                </a:solidFill>
              </a:rPr>
              <a:t> con </a:t>
            </a:r>
            <a:r>
              <a:rPr lang="en-US" dirty="0" err="1">
                <a:solidFill>
                  <a:schemeClr val="bg1"/>
                </a:solidFill>
              </a:rPr>
              <a:t>un’altra</a:t>
            </a:r>
            <a:r>
              <a:rPr lang="en-US" dirty="0">
                <a:solidFill>
                  <a:schemeClr val="bg1"/>
                </a:solidFill>
              </a:rPr>
              <a:t> </a:t>
            </a:r>
            <a:r>
              <a:rPr lang="en-US" dirty="0" err="1">
                <a:solidFill>
                  <a:schemeClr val="bg1"/>
                </a:solidFill>
              </a:rPr>
              <a:t>tecnica</a:t>
            </a:r>
            <a:endParaRPr lang="en-US" sz="1800" dirty="0">
              <a:solidFill>
                <a:schemeClr val="bg1"/>
              </a:solidFill>
            </a:endParaRPr>
          </a:p>
        </p:txBody>
      </p:sp>
    </p:spTree>
    <p:extLst>
      <p:ext uri="{BB962C8B-B14F-4D97-AF65-F5344CB8AC3E}">
        <p14:creationId xmlns:p14="http://schemas.microsoft.com/office/powerpoint/2010/main" val="1337738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524001" y="215938"/>
            <a:ext cx="9143999" cy="1446550"/>
          </a:xfrm>
          <a:prstGeom prst="rect">
            <a:avLst/>
          </a:prstGeom>
          <a:noFill/>
        </p:spPr>
        <p:txBody>
          <a:bodyPr wrap="square" rtlCol="0">
            <a:spAutoFit/>
          </a:bodyPr>
          <a:lstStyle/>
          <a:p>
            <a:pPr algn="ctr"/>
            <a:r>
              <a:rPr lang="en-US" sz="4400" dirty="0">
                <a:solidFill>
                  <a:srgbClr val="FFFF00"/>
                </a:solidFill>
              </a:rPr>
              <a:t>Bioluminescence Resonant Energy </a:t>
            </a:r>
            <a:r>
              <a:rPr lang="en-US" sz="4400" dirty="0" err="1">
                <a:solidFill>
                  <a:srgbClr val="FFFF00"/>
                </a:solidFill>
              </a:rPr>
              <a:t>Transfert</a:t>
            </a:r>
            <a:endParaRPr lang="en-US" sz="4400" dirty="0">
              <a:solidFill>
                <a:srgbClr val="FFFF00"/>
              </a:solidFill>
            </a:endParaRPr>
          </a:p>
        </p:txBody>
      </p:sp>
      <p:sp>
        <p:nvSpPr>
          <p:cNvPr id="2" name="TextBox 1"/>
          <p:cNvSpPr txBox="1"/>
          <p:nvPr/>
        </p:nvSpPr>
        <p:spPr>
          <a:xfrm>
            <a:off x="5566127" y="1730529"/>
            <a:ext cx="1088609" cy="369332"/>
          </a:xfrm>
          <a:prstGeom prst="rect">
            <a:avLst/>
          </a:prstGeom>
          <a:noFill/>
        </p:spPr>
        <p:txBody>
          <a:bodyPr wrap="square" rtlCol="0">
            <a:spAutoFit/>
          </a:bodyPr>
          <a:lstStyle/>
          <a:p>
            <a:r>
              <a:rPr lang="en-US" sz="1800" dirty="0">
                <a:solidFill>
                  <a:schemeClr val="bg1"/>
                </a:solidFill>
              </a:rPr>
              <a:t>Principles</a:t>
            </a:r>
          </a:p>
        </p:txBody>
      </p:sp>
      <p:pic>
        <p:nvPicPr>
          <p:cNvPr id="5" name="Picture 4" descr="http://media.wiley.com/CurrentProtocols/NS/ns0523/ns0523-fig-0001-1-ful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8294" y="2127394"/>
            <a:ext cx="5535413" cy="4241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6096001" y="3824036"/>
            <a:ext cx="3826987" cy="266960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p:nvSpPr>
        <p:spPr>
          <a:xfrm>
            <a:off x="3328293" y="2127393"/>
            <a:ext cx="711562" cy="6225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p:nvSpPr>
        <p:spPr>
          <a:xfrm>
            <a:off x="3328293" y="3512743"/>
            <a:ext cx="711562" cy="6225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6242" y="3907806"/>
            <a:ext cx="4119458" cy="2461376"/>
          </a:xfrm>
          <a:prstGeom prst="rect">
            <a:avLst/>
          </a:prstGeom>
        </p:spPr>
      </p:pic>
    </p:spTree>
    <p:extLst>
      <p:ext uri="{BB962C8B-B14F-4D97-AF65-F5344CB8AC3E}">
        <p14:creationId xmlns:p14="http://schemas.microsoft.com/office/powerpoint/2010/main" val="4078215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Immagine 9" descr="luc.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24751" y="986991"/>
            <a:ext cx="2879725"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Immagine 10" descr="GFP-label.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026" y="986991"/>
            <a:ext cx="2879725"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Immagine 11" descr="Hoecsht-label.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7526" y="986991"/>
            <a:ext cx="2879725"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asellaDiTesto 8"/>
          <p:cNvSpPr txBox="1">
            <a:spLocks noChangeArrowheads="1"/>
          </p:cNvSpPr>
          <p:nvPr/>
        </p:nvSpPr>
        <p:spPr bwMode="auto">
          <a:xfrm>
            <a:off x="2595564" y="1071128"/>
            <a:ext cx="9493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800">
                <a:solidFill>
                  <a:schemeClr val="bg1"/>
                </a:solidFill>
                <a:latin typeface="Calibri" charset="0"/>
              </a:rPr>
              <a:t>Hoechst</a:t>
            </a:r>
            <a:endParaRPr lang="en-US" sz="1800">
              <a:solidFill>
                <a:schemeClr val="bg1"/>
              </a:solidFill>
              <a:latin typeface="Calibri" charset="0"/>
            </a:endParaRPr>
          </a:p>
        </p:txBody>
      </p:sp>
      <p:sp>
        <p:nvSpPr>
          <p:cNvPr id="16" name="CasellaDiTesto 9"/>
          <p:cNvSpPr txBox="1">
            <a:spLocks noChangeArrowheads="1"/>
          </p:cNvSpPr>
          <p:nvPr/>
        </p:nvSpPr>
        <p:spPr bwMode="auto">
          <a:xfrm>
            <a:off x="5503863" y="1058429"/>
            <a:ext cx="111601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800">
                <a:solidFill>
                  <a:schemeClr val="bg1"/>
                </a:solidFill>
                <a:latin typeface="Calibri" charset="0"/>
              </a:rPr>
              <a:t>GFP-PTEN</a:t>
            </a:r>
            <a:endParaRPr lang="en-US" sz="1800">
              <a:solidFill>
                <a:schemeClr val="bg1"/>
              </a:solidFill>
              <a:latin typeface="Calibri" charset="0"/>
            </a:endParaRPr>
          </a:p>
        </p:txBody>
      </p:sp>
      <p:sp>
        <p:nvSpPr>
          <p:cNvPr id="17" name="CasellaDiTesto 10"/>
          <p:cNvSpPr txBox="1">
            <a:spLocks noChangeArrowheads="1"/>
          </p:cNvSpPr>
          <p:nvPr/>
        </p:nvSpPr>
        <p:spPr bwMode="auto">
          <a:xfrm>
            <a:off x="8337550" y="1058429"/>
            <a:ext cx="11874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800">
                <a:solidFill>
                  <a:schemeClr val="bg1"/>
                </a:solidFill>
                <a:latin typeface="Calibri" charset="0"/>
              </a:rPr>
              <a:t>RLuc-PTEN</a:t>
            </a:r>
            <a:endParaRPr lang="en-US" sz="1800">
              <a:solidFill>
                <a:schemeClr val="bg1"/>
              </a:solidFill>
              <a:latin typeface="Calibri" charset="0"/>
            </a:endParaRPr>
          </a:p>
        </p:txBody>
      </p:sp>
      <p:sp>
        <p:nvSpPr>
          <p:cNvPr id="4" name="TextBox 3"/>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Localization of PTEN dimers by BRET</a:t>
            </a:r>
          </a:p>
        </p:txBody>
      </p:sp>
      <p:pic>
        <p:nvPicPr>
          <p:cNvPr id="10" name="Immagine 15" descr="BRET-RATIO.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84914" y="3643314"/>
            <a:ext cx="3240087"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asellaDiTesto 11"/>
          <p:cNvSpPr txBox="1">
            <a:spLocks noChangeArrowheads="1"/>
          </p:cNvSpPr>
          <p:nvPr/>
        </p:nvSpPr>
        <p:spPr bwMode="auto">
          <a:xfrm>
            <a:off x="6356351" y="3668714"/>
            <a:ext cx="11477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800">
                <a:solidFill>
                  <a:schemeClr val="bg1"/>
                </a:solidFill>
                <a:latin typeface="Calibri" charset="0"/>
              </a:rPr>
              <a:t>BRET ratio</a:t>
            </a:r>
            <a:endParaRPr lang="en-US" sz="1800">
              <a:solidFill>
                <a:schemeClr val="bg1"/>
              </a:solidFill>
              <a:latin typeface="Calibri" charset="0"/>
            </a:endParaRPr>
          </a:p>
        </p:txBody>
      </p:sp>
      <p:sp>
        <p:nvSpPr>
          <p:cNvPr id="18" name="CasellaDiTesto 5"/>
          <p:cNvSpPr txBox="1">
            <a:spLocks noChangeArrowheads="1"/>
          </p:cNvSpPr>
          <p:nvPr/>
        </p:nvSpPr>
        <p:spPr bwMode="auto">
          <a:xfrm>
            <a:off x="3189287" y="4234495"/>
            <a:ext cx="16748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800"/>
              <a:t>Donor (P1)</a:t>
            </a:r>
            <a:endParaRPr lang="en-US" sz="1800"/>
          </a:p>
        </p:txBody>
      </p:sp>
      <p:sp>
        <p:nvSpPr>
          <p:cNvPr id="19" name="Rettangolo 7"/>
          <p:cNvSpPr/>
          <p:nvPr/>
        </p:nvSpPr>
        <p:spPr>
          <a:xfrm>
            <a:off x="3117849" y="4591683"/>
            <a:ext cx="820738" cy="425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err="1"/>
              <a:t>RLuc</a:t>
            </a:r>
            <a:endParaRPr lang="en-US" sz="1800" dirty="0"/>
          </a:p>
        </p:txBody>
      </p:sp>
      <p:sp>
        <p:nvSpPr>
          <p:cNvPr id="20" name="Rettangolo 8"/>
          <p:cNvSpPr/>
          <p:nvPr/>
        </p:nvSpPr>
        <p:spPr>
          <a:xfrm>
            <a:off x="3760787" y="4591683"/>
            <a:ext cx="1001712" cy="425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t>PTEN</a:t>
            </a:r>
            <a:endParaRPr lang="en-US" sz="1800" dirty="0"/>
          </a:p>
        </p:txBody>
      </p:sp>
      <p:sp>
        <p:nvSpPr>
          <p:cNvPr id="21" name="Rettangolo 9"/>
          <p:cNvSpPr/>
          <p:nvPr/>
        </p:nvSpPr>
        <p:spPr>
          <a:xfrm>
            <a:off x="3094038" y="5520370"/>
            <a:ext cx="911225" cy="42545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t>EGFP</a:t>
            </a:r>
            <a:endParaRPr lang="en-US" sz="1800" dirty="0"/>
          </a:p>
        </p:txBody>
      </p:sp>
      <p:sp>
        <p:nvSpPr>
          <p:cNvPr id="22" name="Rettangolo 10"/>
          <p:cNvSpPr/>
          <p:nvPr/>
        </p:nvSpPr>
        <p:spPr>
          <a:xfrm>
            <a:off x="3808412" y="5520370"/>
            <a:ext cx="1001712" cy="425450"/>
          </a:xfrm>
          <a:prstGeom prst="rect">
            <a:avLst/>
          </a:prstGeom>
          <a:solidFill>
            <a:schemeClr val="tx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1800" dirty="0"/>
              <a:t>PTEN</a:t>
            </a:r>
            <a:endParaRPr lang="en-US" sz="1800" dirty="0"/>
          </a:p>
        </p:txBody>
      </p:sp>
      <p:sp>
        <p:nvSpPr>
          <p:cNvPr id="23" name="CasellaDiTesto 6"/>
          <p:cNvSpPr txBox="1">
            <a:spLocks noChangeArrowheads="1"/>
          </p:cNvSpPr>
          <p:nvPr/>
        </p:nvSpPr>
        <p:spPr bwMode="auto">
          <a:xfrm>
            <a:off x="3094038" y="5163184"/>
            <a:ext cx="20351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it-IT" sz="1800"/>
              <a:t>Acceptor (P2)</a:t>
            </a:r>
            <a:endParaRPr lang="en-US" sz="1800"/>
          </a:p>
        </p:txBody>
      </p:sp>
      <p:pic>
        <p:nvPicPr>
          <p:cNvPr id="3" name="Picture 2"/>
          <p:cNvPicPr>
            <a:picLocks noChangeAspect="1"/>
          </p:cNvPicPr>
          <p:nvPr/>
        </p:nvPicPr>
        <p:blipFill>
          <a:blip r:embed="rId6"/>
          <a:stretch>
            <a:fillRect/>
          </a:stretch>
        </p:blipFill>
        <p:spPr>
          <a:xfrm>
            <a:off x="1524000" y="6308626"/>
            <a:ext cx="5094224" cy="505893"/>
          </a:xfrm>
          <a:prstGeom prst="rect">
            <a:avLst/>
          </a:prstGeom>
        </p:spPr>
      </p:pic>
    </p:spTree>
    <p:extLst>
      <p:ext uri="{BB962C8B-B14F-4D97-AF65-F5344CB8AC3E}">
        <p14:creationId xmlns:p14="http://schemas.microsoft.com/office/powerpoint/2010/main" val="49232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524001" y="215939"/>
            <a:ext cx="9143999" cy="769441"/>
          </a:xfrm>
          <a:prstGeom prst="rect">
            <a:avLst/>
          </a:prstGeom>
          <a:noFill/>
        </p:spPr>
        <p:txBody>
          <a:bodyPr wrap="square" rtlCol="0">
            <a:spAutoFit/>
          </a:bodyPr>
          <a:lstStyle/>
          <a:p>
            <a:pPr algn="ctr"/>
            <a:r>
              <a:rPr lang="en-US" sz="4400" dirty="0">
                <a:solidFill>
                  <a:srgbClr val="FFFF00"/>
                </a:solidFill>
              </a:rPr>
              <a:t>BRET </a:t>
            </a:r>
            <a:r>
              <a:rPr lang="en-US" sz="4400" dirty="0" err="1">
                <a:solidFill>
                  <a:srgbClr val="FFFF00"/>
                </a:solidFill>
              </a:rPr>
              <a:t>Vs</a:t>
            </a:r>
            <a:r>
              <a:rPr lang="en-US" sz="4400" dirty="0">
                <a:solidFill>
                  <a:srgbClr val="FFFF00"/>
                </a:solidFill>
              </a:rPr>
              <a:t> FRET</a:t>
            </a:r>
          </a:p>
        </p:txBody>
      </p:sp>
      <p:sp>
        <p:nvSpPr>
          <p:cNvPr id="3" name="TextBox 2"/>
          <p:cNvSpPr txBox="1"/>
          <p:nvPr/>
        </p:nvSpPr>
        <p:spPr>
          <a:xfrm>
            <a:off x="3836407" y="2611883"/>
            <a:ext cx="4519186" cy="923330"/>
          </a:xfrm>
          <a:prstGeom prst="rect">
            <a:avLst/>
          </a:prstGeom>
          <a:noFill/>
        </p:spPr>
        <p:txBody>
          <a:bodyPr wrap="square" rtlCol="0">
            <a:spAutoFit/>
          </a:bodyPr>
          <a:lstStyle/>
          <a:p>
            <a:pPr marL="285750" indent="-285750">
              <a:buFont typeface="Arial"/>
              <a:buChar char="•"/>
            </a:pPr>
            <a:r>
              <a:rPr lang="en-US" sz="1800" dirty="0">
                <a:solidFill>
                  <a:schemeClr val="bg1"/>
                </a:solidFill>
              </a:rPr>
              <a:t>Highest sensitivity Ever (SN Ratio very high)</a:t>
            </a:r>
          </a:p>
          <a:p>
            <a:pPr marL="285750" indent="-285750">
              <a:buFont typeface="Arial"/>
              <a:buChar char="•"/>
            </a:pPr>
            <a:r>
              <a:rPr lang="en-US" sz="1800" dirty="0">
                <a:solidFill>
                  <a:schemeClr val="bg1"/>
                </a:solidFill>
              </a:rPr>
              <a:t>Require extremely sensitive system</a:t>
            </a:r>
          </a:p>
          <a:p>
            <a:pPr marL="285750" indent="-285750">
              <a:buFont typeface="Arial"/>
              <a:buChar char="•"/>
            </a:pPr>
            <a:r>
              <a:rPr lang="en-US" sz="1800" dirty="0">
                <a:solidFill>
                  <a:schemeClr val="bg1"/>
                </a:solidFill>
              </a:rPr>
              <a:t>Slow kinetics (1-2s at best)</a:t>
            </a:r>
          </a:p>
        </p:txBody>
      </p:sp>
    </p:spTree>
    <p:extLst>
      <p:ext uri="{BB962C8B-B14F-4D97-AF65-F5344CB8AC3E}">
        <p14:creationId xmlns:p14="http://schemas.microsoft.com/office/powerpoint/2010/main" val="1136040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53F5F-FF58-437B-B942-DA7DCA73ED3F}"/>
              </a:ext>
            </a:extLst>
          </p:cNvPr>
          <p:cNvSpPr>
            <a:spLocks noGrp="1"/>
          </p:cNvSpPr>
          <p:nvPr>
            <p:ph type="title"/>
          </p:nvPr>
        </p:nvSpPr>
        <p:spPr/>
        <p:txBody>
          <a:bodyPr/>
          <a:lstStyle/>
          <a:p>
            <a:pPr algn="ctr"/>
            <a:r>
              <a:rPr lang="en-US" dirty="0"/>
              <a:t>GENERAZIONE DELLA BAIT</a:t>
            </a:r>
          </a:p>
        </p:txBody>
      </p:sp>
      <p:sp>
        <p:nvSpPr>
          <p:cNvPr id="3" name="Content Placeholder 2">
            <a:extLst>
              <a:ext uri="{FF2B5EF4-FFF2-40B4-BE49-F238E27FC236}">
                <a16:creationId xmlns:a16="http://schemas.microsoft.com/office/drawing/2014/main" id="{32A06809-84F6-4B20-A904-87A0F933338B}"/>
              </a:ext>
            </a:extLst>
          </p:cNvPr>
          <p:cNvSpPr>
            <a:spLocks noGrp="1"/>
          </p:cNvSpPr>
          <p:nvPr>
            <p:ph idx="1"/>
          </p:nvPr>
        </p:nvSpPr>
        <p:spPr/>
        <p:txBody>
          <a:bodyPr/>
          <a:lstStyle/>
          <a:p>
            <a:r>
              <a:rPr lang="en-US" dirty="0" err="1"/>
              <a:t>Scelta</a:t>
            </a:r>
            <a:r>
              <a:rPr lang="en-US" dirty="0"/>
              <a:t> del tag</a:t>
            </a:r>
          </a:p>
          <a:p>
            <a:endParaRPr lang="en-US" dirty="0"/>
          </a:p>
          <a:p>
            <a:endParaRPr lang="en-US" dirty="0"/>
          </a:p>
          <a:p>
            <a:endParaRPr lang="en-US" dirty="0"/>
          </a:p>
          <a:p>
            <a:pPr marL="0" indent="0">
              <a:buNone/>
            </a:pPr>
            <a:endParaRPr lang="en-US" dirty="0"/>
          </a:p>
          <a:p>
            <a:pPr marL="0" indent="0">
              <a:buNone/>
            </a:pPr>
            <a:endParaRPr lang="en-US" dirty="0"/>
          </a:p>
          <a:p>
            <a:r>
              <a:rPr lang="en-US" dirty="0" err="1"/>
              <a:t>Scelta</a:t>
            </a:r>
            <a:r>
              <a:rPr lang="en-US" dirty="0"/>
              <a:t> del </a:t>
            </a:r>
            <a:r>
              <a:rPr lang="en-US" dirty="0" err="1"/>
              <a:t>metodo</a:t>
            </a:r>
            <a:r>
              <a:rPr lang="en-US" dirty="0"/>
              <a:t> di </a:t>
            </a:r>
            <a:r>
              <a:rPr lang="en-US" dirty="0" err="1"/>
              <a:t>purificazione</a:t>
            </a:r>
            <a:endParaRPr lang="en-US" dirty="0"/>
          </a:p>
          <a:p>
            <a:pPr lvl="1"/>
            <a:r>
              <a:rPr lang="en-US" dirty="0" err="1"/>
              <a:t>Lisato</a:t>
            </a:r>
            <a:r>
              <a:rPr lang="en-US" dirty="0"/>
              <a:t> </a:t>
            </a:r>
            <a:r>
              <a:rPr lang="en-US" dirty="0" err="1"/>
              <a:t>cellulare</a:t>
            </a:r>
            <a:r>
              <a:rPr lang="en-US" dirty="0"/>
              <a:t> (cellule </a:t>
            </a:r>
            <a:r>
              <a:rPr lang="en-US" dirty="0" err="1"/>
              <a:t>eucariote</a:t>
            </a:r>
            <a:r>
              <a:rPr lang="en-US" dirty="0"/>
              <a:t> o </a:t>
            </a:r>
            <a:r>
              <a:rPr lang="en-US" dirty="0" err="1"/>
              <a:t>procariote</a:t>
            </a:r>
            <a:r>
              <a:rPr lang="en-US" dirty="0"/>
              <a:t>)</a:t>
            </a:r>
          </a:p>
          <a:p>
            <a:pPr lvl="1"/>
            <a:r>
              <a:rPr lang="en-US" dirty="0" err="1"/>
              <a:t>Immunoprecipitazione</a:t>
            </a:r>
            <a:endParaRPr lang="en-US" dirty="0"/>
          </a:p>
        </p:txBody>
      </p:sp>
      <p:pic>
        <p:nvPicPr>
          <p:cNvPr id="4" name="Picture 3">
            <a:extLst>
              <a:ext uri="{FF2B5EF4-FFF2-40B4-BE49-F238E27FC236}">
                <a16:creationId xmlns:a16="http://schemas.microsoft.com/office/drawing/2014/main" id="{8A4E437B-8DEE-44EC-A098-3A30AEE2BE22}"/>
              </a:ext>
            </a:extLst>
          </p:cNvPr>
          <p:cNvPicPr>
            <a:picLocks noChangeAspect="1"/>
          </p:cNvPicPr>
          <p:nvPr/>
        </p:nvPicPr>
        <p:blipFill>
          <a:blip r:embed="rId2"/>
          <a:stretch>
            <a:fillRect/>
          </a:stretch>
        </p:blipFill>
        <p:spPr>
          <a:xfrm>
            <a:off x="1631722" y="2255039"/>
            <a:ext cx="9243861" cy="2095682"/>
          </a:xfrm>
          <a:prstGeom prst="rect">
            <a:avLst/>
          </a:prstGeom>
        </p:spPr>
      </p:pic>
    </p:spTree>
    <p:extLst>
      <p:ext uri="{BB962C8B-B14F-4D97-AF65-F5344CB8AC3E}">
        <p14:creationId xmlns:p14="http://schemas.microsoft.com/office/powerpoint/2010/main" val="362304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626E-C69B-441C-9008-ED7854637D2A}"/>
              </a:ext>
            </a:extLst>
          </p:cNvPr>
          <p:cNvSpPr>
            <a:spLocks noGrp="1"/>
          </p:cNvSpPr>
          <p:nvPr>
            <p:ph type="title"/>
          </p:nvPr>
        </p:nvSpPr>
        <p:spPr>
          <a:xfrm>
            <a:off x="838200" y="365125"/>
            <a:ext cx="10515600" cy="1325563"/>
          </a:xfrm>
        </p:spPr>
        <p:txBody>
          <a:bodyPr/>
          <a:lstStyle/>
          <a:p>
            <a:pPr algn="ctr"/>
            <a:r>
              <a:rPr lang="en-US"/>
              <a:t>Condizioni di binding</a:t>
            </a:r>
            <a:endParaRPr lang="en-US" dirty="0"/>
          </a:p>
        </p:txBody>
      </p:sp>
      <p:sp>
        <p:nvSpPr>
          <p:cNvPr id="3" name="Content Placeholder 2">
            <a:extLst>
              <a:ext uri="{FF2B5EF4-FFF2-40B4-BE49-F238E27FC236}">
                <a16:creationId xmlns:a16="http://schemas.microsoft.com/office/drawing/2014/main" id="{FC1F086B-E7D5-49EB-ACF9-3DBA4E623A15}"/>
              </a:ext>
            </a:extLst>
          </p:cNvPr>
          <p:cNvSpPr>
            <a:spLocks noGrp="1"/>
          </p:cNvSpPr>
          <p:nvPr>
            <p:ph idx="1"/>
          </p:nvPr>
        </p:nvSpPr>
        <p:spPr/>
        <p:txBody>
          <a:bodyPr/>
          <a:lstStyle/>
          <a:p>
            <a:r>
              <a:rPr lang="en-US" dirty="0"/>
              <a:t>Il buffer di binding </a:t>
            </a:r>
            <a:r>
              <a:rPr lang="en-US" dirty="0" err="1"/>
              <a:t>puo</a:t>
            </a:r>
            <a:r>
              <a:rPr lang="en-US" dirty="0"/>
              <a:t>’ </a:t>
            </a:r>
            <a:r>
              <a:rPr lang="en-US" dirty="0" err="1"/>
              <a:t>essere</a:t>
            </a:r>
            <a:r>
              <a:rPr lang="en-US" dirty="0"/>
              <a:t> </a:t>
            </a:r>
            <a:r>
              <a:rPr lang="en-US" dirty="0" err="1"/>
              <a:t>modificato</a:t>
            </a:r>
            <a:r>
              <a:rPr lang="en-US" dirty="0"/>
              <a:t> per </a:t>
            </a:r>
            <a:r>
              <a:rPr lang="en-US" dirty="0" err="1"/>
              <a:t>ottimizzare</a:t>
            </a:r>
            <a:r>
              <a:rPr lang="en-US" dirty="0"/>
              <a:t> </a:t>
            </a:r>
            <a:r>
              <a:rPr lang="en-US" dirty="0" err="1"/>
              <a:t>l’interazione</a:t>
            </a:r>
            <a:r>
              <a:rPr lang="en-US" dirty="0"/>
              <a:t>:</a:t>
            </a:r>
          </a:p>
          <a:p>
            <a:pPr lvl="1"/>
            <a:r>
              <a:rPr lang="en-US" dirty="0"/>
              <a:t>Forza </a:t>
            </a:r>
            <a:r>
              <a:rPr lang="en-US" dirty="0" err="1"/>
              <a:t>ionica</a:t>
            </a:r>
            <a:r>
              <a:rPr lang="en-US" dirty="0"/>
              <a:t> (</a:t>
            </a:r>
            <a:r>
              <a:rPr lang="en-US" dirty="0" err="1"/>
              <a:t>concentrazione</a:t>
            </a:r>
            <a:r>
              <a:rPr lang="en-US" dirty="0"/>
              <a:t> </a:t>
            </a:r>
            <a:r>
              <a:rPr lang="en-US" dirty="0" err="1"/>
              <a:t>salina</a:t>
            </a:r>
            <a:r>
              <a:rPr lang="en-US" dirty="0"/>
              <a:t>),</a:t>
            </a:r>
          </a:p>
          <a:p>
            <a:pPr lvl="1"/>
            <a:r>
              <a:rPr lang="en-US" dirty="0"/>
              <a:t>Specie </a:t>
            </a:r>
            <a:r>
              <a:rPr lang="en-US" dirty="0" err="1"/>
              <a:t>salina</a:t>
            </a:r>
            <a:r>
              <a:rPr lang="en-US" dirty="0"/>
              <a:t> (e.g. Ca2+),</a:t>
            </a:r>
          </a:p>
          <a:p>
            <a:pPr lvl="1"/>
            <a:r>
              <a:rPr lang="en-US" dirty="0"/>
              <a:t>pH,</a:t>
            </a:r>
          </a:p>
          <a:p>
            <a:pPr lvl="1"/>
            <a:r>
              <a:rPr lang="en-US" dirty="0" err="1"/>
              <a:t>Presenza</a:t>
            </a:r>
            <a:r>
              <a:rPr lang="en-US" dirty="0"/>
              <a:t> di </a:t>
            </a:r>
            <a:r>
              <a:rPr lang="en-US" dirty="0" err="1"/>
              <a:t>ligandi</a:t>
            </a:r>
            <a:r>
              <a:rPr lang="en-US" dirty="0"/>
              <a:t>/</a:t>
            </a:r>
            <a:r>
              <a:rPr lang="en-US" dirty="0" err="1"/>
              <a:t>cofattori</a:t>
            </a:r>
            <a:r>
              <a:rPr lang="en-US" dirty="0"/>
              <a:t> (e.g. GTP),</a:t>
            </a:r>
          </a:p>
          <a:p>
            <a:endParaRPr lang="en-US" dirty="0"/>
          </a:p>
          <a:p>
            <a:r>
              <a:rPr lang="en-US" dirty="0" err="1"/>
              <a:t>L’ottimizzaione</a:t>
            </a:r>
            <a:r>
              <a:rPr lang="en-US" dirty="0"/>
              <a:t> del binding </a:t>
            </a:r>
            <a:r>
              <a:rPr lang="en-US" dirty="0" err="1"/>
              <a:t>permette</a:t>
            </a:r>
            <a:r>
              <a:rPr lang="en-US" dirty="0"/>
              <a:t> di </a:t>
            </a:r>
            <a:r>
              <a:rPr lang="en-US" dirty="0" err="1"/>
              <a:t>rivelare</a:t>
            </a:r>
            <a:r>
              <a:rPr lang="en-US" dirty="0"/>
              <a:t> </a:t>
            </a:r>
            <a:r>
              <a:rPr lang="en-US" dirty="0" err="1"/>
              <a:t>interazioni</a:t>
            </a:r>
            <a:r>
              <a:rPr lang="en-US" dirty="0"/>
              <a:t> </a:t>
            </a:r>
            <a:r>
              <a:rPr lang="en-US" dirty="0" err="1"/>
              <a:t>stabili</a:t>
            </a:r>
            <a:r>
              <a:rPr lang="en-US" dirty="0"/>
              <a:t> o transient (e.g. </a:t>
            </a:r>
            <a:r>
              <a:rPr lang="en-US" dirty="0" err="1"/>
              <a:t>reazioni</a:t>
            </a:r>
            <a:r>
              <a:rPr lang="en-US" dirty="0"/>
              <a:t> </a:t>
            </a:r>
            <a:r>
              <a:rPr lang="en-US" dirty="0" err="1"/>
              <a:t>enzimatiche</a:t>
            </a:r>
            <a:r>
              <a:rPr lang="en-US" dirty="0"/>
              <a:t> o </a:t>
            </a:r>
            <a:r>
              <a:rPr lang="en-US" dirty="0" err="1"/>
              <a:t>trasporto</a:t>
            </a:r>
            <a:r>
              <a:rPr lang="en-US" dirty="0"/>
              <a:t> di </a:t>
            </a:r>
            <a:r>
              <a:rPr lang="en-US" dirty="0" err="1"/>
              <a:t>proteine</a:t>
            </a:r>
            <a:r>
              <a:rPr lang="en-US" dirty="0"/>
              <a:t>)</a:t>
            </a:r>
          </a:p>
        </p:txBody>
      </p:sp>
    </p:spTree>
    <p:extLst>
      <p:ext uri="{BB962C8B-B14F-4D97-AF65-F5344CB8AC3E}">
        <p14:creationId xmlns:p14="http://schemas.microsoft.com/office/powerpoint/2010/main" val="1292378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8675-BF11-47D5-AF68-96CE49BFED8C}"/>
              </a:ext>
            </a:extLst>
          </p:cNvPr>
          <p:cNvSpPr>
            <a:spLocks noGrp="1"/>
          </p:cNvSpPr>
          <p:nvPr>
            <p:ph type="title"/>
          </p:nvPr>
        </p:nvSpPr>
        <p:spPr/>
        <p:txBody>
          <a:bodyPr/>
          <a:lstStyle/>
          <a:p>
            <a:pPr algn="ctr"/>
            <a:r>
              <a:rPr lang="en-US" dirty="0" err="1"/>
              <a:t>Condizioni</a:t>
            </a:r>
            <a:r>
              <a:rPr lang="en-US" dirty="0"/>
              <a:t> di </a:t>
            </a:r>
            <a:r>
              <a:rPr lang="en-US" dirty="0" err="1"/>
              <a:t>Eluizione</a:t>
            </a:r>
            <a:endParaRPr lang="en-US" dirty="0"/>
          </a:p>
        </p:txBody>
      </p:sp>
      <p:sp>
        <p:nvSpPr>
          <p:cNvPr id="3" name="Content Placeholder 2">
            <a:extLst>
              <a:ext uri="{FF2B5EF4-FFF2-40B4-BE49-F238E27FC236}">
                <a16:creationId xmlns:a16="http://schemas.microsoft.com/office/drawing/2014/main" id="{7C340468-79D9-4624-9299-52A39F126249}"/>
              </a:ext>
            </a:extLst>
          </p:cNvPr>
          <p:cNvSpPr>
            <a:spLocks noGrp="1"/>
          </p:cNvSpPr>
          <p:nvPr>
            <p:ph idx="1"/>
          </p:nvPr>
        </p:nvSpPr>
        <p:spPr/>
        <p:txBody>
          <a:bodyPr/>
          <a:lstStyle/>
          <a:p>
            <a:r>
              <a:rPr lang="en-US" dirty="0"/>
              <a:t>SDS PAGE buffer 		-&gt; </a:t>
            </a:r>
            <a:r>
              <a:rPr lang="en-US" dirty="0" err="1"/>
              <a:t>condizioni</a:t>
            </a:r>
            <a:r>
              <a:rPr lang="en-US" dirty="0"/>
              <a:t> </a:t>
            </a:r>
            <a:r>
              <a:rPr lang="en-US" dirty="0" err="1"/>
              <a:t>denaturanti</a:t>
            </a:r>
            <a:r>
              <a:rPr lang="en-US" dirty="0"/>
              <a:t>, </a:t>
            </a:r>
            <a:r>
              <a:rPr lang="en-US" dirty="0" err="1"/>
              <a:t>tutte</a:t>
            </a:r>
            <a:r>
              <a:rPr lang="en-US" dirty="0"/>
              <a:t> le protein </a:t>
            </a:r>
            <a:r>
              <a:rPr lang="en-US" dirty="0" err="1"/>
              <a:t>cadono</a:t>
            </a:r>
            <a:r>
              <a:rPr lang="en-US" dirty="0"/>
              <a:t> (</a:t>
            </a:r>
            <a:r>
              <a:rPr lang="en-US" dirty="0" err="1"/>
              <a:t>anche</a:t>
            </a:r>
            <a:r>
              <a:rPr lang="en-US" dirty="0"/>
              <a:t> la bait)</a:t>
            </a:r>
          </a:p>
          <a:p>
            <a:endParaRPr lang="en-US" dirty="0"/>
          </a:p>
          <a:p>
            <a:r>
              <a:rPr lang="en-US" dirty="0" err="1"/>
              <a:t>Analita</a:t>
            </a:r>
            <a:r>
              <a:rPr lang="en-US" dirty="0"/>
              <a:t> </a:t>
            </a:r>
            <a:r>
              <a:rPr lang="en-US" dirty="0" err="1"/>
              <a:t>competitivo</a:t>
            </a:r>
            <a:r>
              <a:rPr lang="en-US" dirty="0"/>
              <a:t>	-&gt; una </a:t>
            </a:r>
            <a:r>
              <a:rPr lang="en-US" dirty="0" err="1"/>
              <a:t>molecola</a:t>
            </a:r>
            <a:r>
              <a:rPr lang="en-US" dirty="0"/>
              <a:t> in </a:t>
            </a:r>
            <a:r>
              <a:rPr lang="en-US" dirty="0" err="1"/>
              <a:t>grado</a:t>
            </a:r>
            <a:r>
              <a:rPr lang="en-US" dirty="0"/>
              <a:t> di </a:t>
            </a:r>
            <a:r>
              <a:rPr lang="en-US" dirty="0" err="1"/>
              <a:t>interferire</a:t>
            </a:r>
            <a:r>
              <a:rPr lang="en-US" dirty="0"/>
              <a:t> con </a:t>
            </a:r>
            <a:r>
              <a:rPr lang="en-US" dirty="0" err="1"/>
              <a:t>l’interazione</a:t>
            </a:r>
            <a:r>
              <a:rPr lang="en-US" dirty="0"/>
              <a:t> bait-pray</a:t>
            </a:r>
          </a:p>
          <a:p>
            <a:endParaRPr lang="en-US" dirty="0"/>
          </a:p>
          <a:p>
            <a:r>
              <a:rPr lang="en-US" dirty="0"/>
              <a:t>Forza </a:t>
            </a:r>
            <a:r>
              <a:rPr lang="en-US" dirty="0" err="1"/>
              <a:t>ionica</a:t>
            </a:r>
            <a:r>
              <a:rPr lang="en-US" dirty="0"/>
              <a:t>		-&gt; </a:t>
            </a:r>
            <a:r>
              <a:rPr lang="en-US" dirty="0" err="1"/>
              <a:t>interferire</a:t>
            </a:r>
            <a:r>
              <a:rPr lang="en-US" dirty="0"/>
              <a:t> </a:t>
            </a:r>
            <a:r>
              <a:rPr lang="en-US" dirty="0" err="1"/>
              <a:t>sull’interazione</a:t>
            </a:r>
            <a:r>
              <a:rPr lang="en-US" dirty="0"/>
              <a:t> </a:t>
            </a:r>
            <a:r>
              <a:rPr lang="en-US" dirty="0" err="1"/>
              <a:t>basandosi</a:t>
            </a:r>
            <a:r>
              <a:rPr lang="en-US" dirty="0"/>
              <a:t> </a:t>
            </a:r>
            <a:r>
              <a:rPr lang="en-US" dirty="0" err="1"/>
              <a:t>sulle</a:t>
            </a:r>
            <a:r>
              <a:rPr lang="en-US" dirty="0"/>
              <a:t> </a:t>
            </a:r>
            <a:r>
              <a:rPr lang="en-US" dirty="0" err="1"/>
              <a:t>cariche</a:t>
            </a:r>
            <a:r>
              <a:rPr lang="en-US" dirty="0"/>
              <a:t> </a:t>
            </a:r>
            <a:r>
              <a:rPr lang="en-US" dirty="0" err="1"/>
              <a:t>ioniche</a:t>
            </a:r>
            <a:endParaRPr lang="en-US" dirty="0"/>
          </a:p>
        </p:txBody>
      </p:sp>
    </p:spTree>
    <p:extLst>
      <p:ext uri="{BB962C8B-B14F-4D97-AF65-F5344CB8AC3E}">
        <p14:creationId xmlns:p14="http://schemas.microsoft.com/office/powerpoint/2010/main" val="469429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8675-BF11-47D5-AF68-96CE49BFED8C}"/>
              </a:ext>
            </a:extLst>
          </p:cNvPr>
          <p:cNvSpPr>
            <a:spLocks noGrp="1"/>
          </p:cNvSpPr>
          <p:nvPr>
            <p:ph type="title"/>
          </p:nvPr>
        </p:nvSpPr>
        <p:spPr>
          <a:xfrm>
            <a:off x="580792" y="253612"/>
            <a:ext cx="11030415" cy="1325563"/>
          </a:xfrm>
        </p:spPr>
        <p:txBody>
          <a:bodyPr/>
          <a:lstStyle/>
          <a:p>
            <a:pPr algn="ctr"/>
            <a:r>
              <a:rPr lang="en-US" dirty="0" err="1"/>
              <a:t>Esempio</a:t>
            </a:r>
            <a:r>
              <a:rPr lang="en-US" dirty="0"/>
              <a:t> GST pull-down: </a:t>
            </a:r>
            <a:r>
              <a:rPr lang="en-US" dirty="0" err="1"/>
              <a:t>interazione</a:t>
            </a:r>
            <a:r>
              <a:rPr lang="en-US" dirty="0"/>
              <a:t> SERCA-p53</a:t>
            </a:r>
          </a:p>
        </p:txBody>
      </p:sp>
      <p:pic>
        <p:nvPicPr>
          <p:cNvPr id="6" name="Picture 5">
            <a:extLst>
              <a:ext uri="{FF2B5EF4-FFF2-40B4-BE49-F238E27FC236}">
                <a16:creationId xmlns:a16="http://schemas.microsoft.com/office/drawing/2014/main" id="{BF08DB36-7E7B-40F7-A24C-2EBB117E69CE}"/>
              </a:ext>
            </a:extLst>
          </p:cNvPr>
          <p:cNvPicPr>
            <a:picLocks noChangeAspect="1"/>
          </p:cNvPicPr>
          <p:nvPr/>
        </p:nvPicPr>
        <p:blipFill>
          <a:blip r:embed="rId2"/>
          <a:stretch>
            <a:fillRect/>
          </a:stretch>
        </p:blipFill>
        <p:spPr>
          <a:xfrm>
            <a:off x="5255173" y="2011557"/>
            <a:ext cx="1920406" cy="1417443"/>
          </a:xfrm>
          <a:prstGeom prst="rect">
            <a:avLst/>
          </a:prstGeom>
        </p:spPr>
      </p:pic>
      <p:pic>
        <p:nvPicPr>
          <p:cNvPr id="7" name="Picture 6">
            <a:extLst>
              <a:ext uri="{FF2B5EF4-FFF2-40B4-BE49-F238E27FC236}">
                <a16:creationId xmlns:a16="http://schemas.microsoft.com/office/drawing/2014/main" id="{F7596B65-B6A4-4448-938C-B15D7525C0EA}"/>
              </a:ext>
            </a:extLst>
          </p:cNvPr>
          <p:cNvPicPr>
            <a:picLocks noChangeAspect="1"/>
          </p:cNvPicPr>
          <p:nvPr/>
        </p:nvPicPr>
        <p:blipFill>
          <a:blip r:embed="rId3"/>
          <a:stretch>
            <a:fillRect/>
          </a:stretch>
        </p:blipFill>
        <p:spPr>
          <a:xfrm>
            <a:off x="8839440" y="2118246"/>
            <a:ext cx="2949196" cy="1310754"/>
          </a:xfrm>
          <a:prstGeom prst="rect">
            <a:avLst/>
          </a:prstGeom>
        </p:spPr>
      </p:pic>
      <p:pic>
        <p:nvPicPr>
          <p:cNvPr id="8" name="Picture 7">
            <a:extLst>
              <a:ext uri="{FF2B5EF4-FFF2-40B4-BE49-F238E27FC236}">
                <a16:creationId xmlns:a16="http://schemas.microsoft.com/office/drawing/2014/main" id="{F2BC7ACD-B835-4004-BE23-39CCDF729274}"/>
              </a:ext>
            </a:extLst>
          </p:cNvPr>
          <p:cNvPicPr>
            <a:picLocks noChangeAspect="1"/>
          </p:cNvPicPr>
          <p:nvPr/>
        </p:nvPicPr>
        <p:blipFill>
          <a:blip r:embed="rId4"/>
          <a:stretch>
            <a:fillRect/>
          </a:stretch>
        </p:blipFill>
        <p:spPr>
          <a:xfrm>
            <a:off x="4373194" y="4258854"/>
            <a:ext cx="3718882" cy="1577477"/>
          </a:xfrm>
          <a:prstGeom prst="rect">
            <a:avLst/>
          </a:prstGeom>
        </p:spPr>
      </p:pic>
      <p:pic>
        <p:nvPicPr>
          <p:cNvPr id="9" name="Picture 8">
            <a:extLst>
              <a:ext uri="{FF2B5EF4-FFF2-40B4-BE49-F238E27FC236}">
                <a16:creationId xmlns:a16="http://schemas.microsoft.com/office/drawing/2014/main" id="{01A0983E-89AE-4676-AFCA-A2D96D777664}"/>
              </a:ext>
            </a:extLst>
          </p:cNvPr>
          <p:cNvPicPr>
            <a:picLocks noChangeAspect="1"/>
          </p:cNvPicPr>
          <p:nvPr/>
        </p:nvPicPr>
        <p:blipFill>
          <a:blip r:embed="rId5"/>
          <a:stretch>
            <a:fillRect/>
          </a:stretch>
        </p:blipFill>
        <p:spPr>
          <a:xfrm>
            <a:off x="8770891" y="3684569"/>
            <a:ext cx="2827265" cy="2179509"/>
          </a:xfrm>
          <a:prstGeom prst="rect">
            <a:avLst/>
          </a:prstGeom>
        </p:spPr>
      </p:pic>
      <p:pic>
        <p:nvPicPr>
          <p:cNvPr id="10" name="Picture 9">
            <a:extLst>
              <a:ext uri="{FF2B5EF4-FFF2-40B4-BE49-F238E27FC236}">
                <a16:creationId xmlns:a16="http://schemas.microsoft.com/office/drawing/2014/main" id="{FF8C03FC-75B8-4725-A0A0-4D9FE2EABCCA}"/>
              </a:ext>
            </a:extLst>
          </p:cNvPr>
          <p:cNvPicPr>
            <a:picLocks noChangeAspect="1"/>
          </p:cNvPicPr>
          <p:nvPr/>
        </p:nvPicPr>
        <p:blipFill>
          <a:blip r:embed="rId6"/>
          <a:stretch>
            <a:fillRect/>
          </a:stretch>
        </p:blipFill>
        <p:spPr>
          <a:xfrm>
            <a:off x="1046607" y="1992505"/>
            <a:ext cx="2800179" cy="3811074"/>
          </a:xfrm>
          <a:prstGeom prst="rect">
            <a:avLst/>
          </a:prstGeom>
        </p:spPr>
      </p:pic>
    </p:spTree>
    <p:extLst>
      <p:ext uri="{BB962C8B-B14F-4D97-AF65-F5344CB8AC3E}">
        <p14:creationId xmlns:p14="http://schemas.microsoft.com/office/powerpoint/2010/main" val="1139217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8675-BF11-47D5-AF68-96CE49BFED8C}"/>
              </a:ext>
            </a:extLst>
          </p:cNvPr>
          <p:cNvSpPr>
            <a:spLocks noGrp="1"/>
          </p:cNvSpPr>
          <p:nvPr>
            <p:ph type="title"/>
          </p:nvPr>
        </p:nvSpPr>
        <p:spPr/>
        <p:txBody>
          <a:bodyPr/>
          <a:lstStyle/>
          <a:p>
            <a:pPr algn="ctr"/>
            <a:r>
              <a:rPr lang="en-US" dirty="0"/>
              <a:t>GST pulldown pro VS cons</a:t>
            </a:r>
          </a:p>
        </p:txBody>
      </p:sp>
      <p:sp>
        <p:nvSpPr>
          <p:cNvPr id="5" name="Content Placeholder 4">
            <a:extLst>
              <a:ext uri="{FF2B5EF4-FFF2-40B4-BE49-F238E27FC236}">
                <a16:creationId xmlns:a16="http://schemas.microsoft.com/office/drawing/2014/main" id="{15D08E8B-DC2D-47C2-A0EF-2ED39BABFEBF}"/>
              </a:ext>
            </a:extLst>
          </p:cNvPr>
          <p:cNvSpPr>
            <a:spLocks noGrp="1"/>
          </p:cNvSpPr>
          <p:nvPr>
            <p:ph idx="1"/>
          </p:nvPr>
        </p:nvSpPr>
        <p:spPr>
          <a:xfrm>
            <a:off x="2218596" y="1816833"/>
            <a:ext cx="7760677" cy="4351338"/>
          </a:xfrm>
        </p:spPr>
        <p:txBody>
          <a:bodyPr>
            <a:normAutofit lnSpcReduction="10000"/>
          </a:bodyPr>
          <a:lstStyle/>
          <a:p>
            <a:r>
              <a:rPr lang="en-US" dirty="0"/>
              <a:t>PRO</a:t>
            </a:r>
          </a:p>
          <a:p>
            <a:pPr lvl="1"/>
            <a:r>
              <a:rPr lang="en-US" dirty="0" err="1"/>
              <a:t>Elevato</a:t>
            </a:r>
            <a:r>
              <a:rPr lang="en-US" dirty="0"/>
              <a:t> </a:t>
            </a:r>
            <a:r>
              <a:rPr lang="en-US" dirty="0" err="1"/>
              <a:t>materiale</a:t>
            </a:r>
            <a:r>
              <a:rPr lang="en-US" dirty="0"/>
              <a:t> di </a:t>
            </a:r>
            <a:r>
              <a:rPr lang="en-US" dirty="0" err="1"/>
              <a:t>partenza</a:t>
            </a:r>
            <a:endParaRPr lang="en-US" dirty="0"/>
          </a:p>
          <a:p>
            <a:pPr lvl="1"/>
            <a:r>
              <a:rPr lang="en-US" dirty="0"/>
              <a:t>Alta </a:t>
            </a:r>
            <a:r>
              <a:rPr lang="en-US" dirty="0" err="1"/>
              <a:t>specificita</a:t>
            </a:r>
            <a:r>
              <a:rPr lang="en-US" dirty="0"/>
              <a:t>’ </a:t>
            </a:r>
            <a:r>
              <a:rPr lang="en-US" dirty="0" err="1"/>
              <a:t>dell’interazione</a:t>
            </a:r>
            <a:r>
              <a:rPr lang="en-US" dirty="0"/>
              <a:t> (</a:t>
            </a:r>
            <a:r>
              <a:rPr lang="en-US" dirty="0" err="1"/>
              <a:t>saggio</a:t>
            </a:r>
            <a:r>
              <a:rPr lang="en-US" dirty="0"/>
              <a:t> </a:t>
            </a:r>
            <a:r>
              <a:rPr lang="en-US" dirty="0" err="1"/>
              <a:t>sensibile</a:t>
            </a:r>
            <a:r>
              <a:rPr lang="en-US" dirty="0"/>
              <a:t>)</a:t>
            </a:r>
          </a:p>
          <a:p>
            <a:pPr lvl="1"/>
            <a:r>
              <a:rPr lang="en-US" dirty="0" err="1"/>
              <a:t>Insensibile</a:t>
            </a:r>
            <a:r>
              <a:rPr lang="en-US" dirty="0"/>
              <a:t> ai </a:t>
            </a:r>
            <a:r>
              <a:rPr lang="en-US" dirty="0" err="1"/>
              <a:t>detergenti</a:t>
            </a:r>
            <a:endParaRPr lang="en-US" dirty="0"/>
          </a:p>
          <a:p>
            <a:pPr lvl="1"/>
            <a:r>
              <a:rPr lang="en-US" dirty="0" err="1"/>
              <a:t>Manipolazione</a:t>
            </a:r>
            <a:r>
              <a:rPr lang="en-US" dirty="0"/>
              <a:t> </a:t>
            </a:r>
            <a:r>
              <a:rPr lang="en-US" dirty="0" err="1"/>
              <a:t>delle</a:t>
            </a:r>
            <a:r>
              <a:rPr lang="en-US" dirty="0"/>
              <a:t> </a:t>
            </a:r>
            <a:r>
              <a:rPr lang="en-US" dirty="0" err="1"/>
              <a:t>condizioni</a:t>
            </a:r>
            <a:r>
              <a:rPr lang="en-US" dirty="0"/>
              <a:t> di </a:t>
            </a:r>
            <a:r>
              <a:rPr lang="en-US" dirty="0" err="1"/>
              <a:t>reazione</a:t>
            </a:r>
            <a:r>
              <a:rPr lang="en-US" dirty="0"/>
              <a:t>:</a:t>
            </a:r>
          </a:p>
          <a:p>
            <a:pPr lvl="8"/>
            <a:r>
              <a:rPr lang="en-US" dirty="0" err="1"/>
              <a:t>Determinare</a:t>
            </a:r>
            <a:r>
              <a:rPr lang="en-US" dirty="0"/>
              <a:t> la forza </a:t>
            </a:r>
            <a:r>
              <a:rPr lang="en-US" dirty="0" err="1"/>
              <a:t>dell’interazione</a:t>
            </a:r>
            <a:r>
              <a:rPr lang="en-US" dirty="0"/>
              <a:t>,</a:t>
            </a:r>
          </a:p>
          <a:p>
            <a:pPr lvl="8"/>
            <a:r>
              <a:rPr lang="en-US" dirty="0" err="1"/>
              <a:t>Testare</a:t>
            </a:r>
            <a:r>
              <a:rPr lang="en-US" dirty="0"/>
              <a:t> la </a:t>
            </a:r>
            <a:r>
              <a:rPr lang="en-US" dirty="0" err="1"/>
              <a:t>necessita</a:t>
            </a:r>
            <a:r>
              <a:rPr lang="en-US" dirty="0"/>
              <a:t>’ di </a:t>
            </a:r>
            <a:r>
              <a:rPr lang="en-US" dirty="0" err="1"/>
              <a:t>cofattori</a:t>
            </a:r>
            <a:endParaRPr lang="en-US" dirty="0"/>
          </a:p>
          <a:p>
            <a:pPr lvl="8"/>
            <a:r>
              <a:rPr lang="en-US" dirty="0" err="1"/>
              <a:t>Testare</a:t>
            </a:r>
            <a:r>
              <a:rPr lang="en-US" dirty="0"/>
              <a:t> la </a:t>
            </a:r>
            <a:r>
              <a:rPr lang="en-US" dirty="0" err="1"/>
              <a:t>interazioni</a:t>
            </a:r>
            <a:r>
              <a:rPr lang="en-US" dirty="0"/>
              <a:t> competitive</a:t>
            </a:r>
          </a:p>
          <a:p>
            <a:r>
              <a:rPr lang="en-US" dirty="0"/>
              <a:t>CONS</a:t>
            </a:r>
          </a:p>
          <a:p>
            <a:pPr lvl="1"/>
            <a:r>
              <a:rPr lang="en-US" dirty="0"/>
              <a:t>In vitro (</a:t>
            </a:r>
            <a:r>
              <a:rPr lang="en-US" dirty="0" err="1"/>
              <a:t>l’interazione</a:t>
            </a:r>
            <a:r>
              <a:rPr lang="en-US" dirty="0"/>
              <a:t> </a:t>
            </a:r>
            <a:r>
              <a:rPr lang="en-US" dirty="0" err="1"/>
              <a:t>puo</a:t>
            </a:r>
            <a:r>
              <a:rPr lang="en-US" dirty="0"/>
              <a:t>’ non </a:t>
            </a:r>
            <a:r>
              <a:rPr lang="en-US" dirty="0" err="1"/>
              <a:t>avvenire</a:t>
            </a:r>
            <a:r>
              <a:rPr lang="en-US" dirty="0"/>
              <a:t> in vivo)</a:t>
            </a:r>
          </a:p>
          <a:p>
            <a:pPr lvl="1"/>
            <a:r>
              <a:rPr lang="en-US" dirty="0" err="1"/>
              <a:t>Richiede</a:t>
            </a:r>
            <a:r>
              <a:rPr lang="en-US" dirty="0"/>
              <a:t> </a:t>
            </a:r>
            <a:r>
              <a:rPr lang="en-US" dirty="0" err="1"/>
              <a:t>spesso</a:t>
            </a:r>
            <a:r>
              <a:rPr lang="en-US" dirty="0"/>
              <a:t> </a:t>
            </a:r>
            <a:r>
              <a:rPr lang="en-US" dirty="0" err="1"/>
              <a:t>il</a:t>
            </a:r>
            <a:r>
              <a:rPr lang="en-US" dirty="0"/>
              <a:t> </a:t>
            </a:r>
            <a:r>
              <a:rPr lang="en-US" dirty="0" err="1"/>
              <a:t>clonaggio</a:t>
            </a:r>
            <a:endParaRPr lang="en-US" dirty="0"/>
          </a:p>
          <a:p>
            <a:pPr lvl="1"/>
            <a:r>
              <a:rPr lang="en-US" dirty="0"/>
              <a:t>No info </a:t>
            </a:r>
            <a:r>
              <a:rPr lang="en-US" dirty="0" err="1"/>
              <a:t>spaziali</a:t>
            </a:r>
            <a:r>
              <a:rPr lang="en-US" dirty="0"/>
              <a:t> o </a:t>
            </a:r>
            <a:r>
              <a:rPr lang="en-US" dirty="0" err="1"/>
              <a:t>temporali</a:t>
            </a:r>
            <a:endParaRPr lang="en-US" dirty="0"/>
          </a:p>
          <a:p>
            <a:pPr lvl="1"/>
            <a:endParaRPr lang="en-US" dirty="0"/>
          </a:p>
        </p:txBody>
      </p:sp>
    </p:spTree>
    <p:extLst>
      <p:ext uri="{BB962C8B-B14F-4D97-AF65-F5344CB8AC3E}">
        <p14:creationId xmlns:p14="http://schemas.microsoft.com/office/powerpoint/2010/main" val="4137401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6DDA4-51B2-4C78-9028-9A09B7DA401F}"/>
              </a:ext>
            </a:extLst>
          </p:cNvPr>
          <p:cNvSpPr>
            <a:spLocks noGrp="1"/>
          </p:cNvSpPr>
          <p:nvPr>
            <p:ph type="title"/>
          </p:nvPr>
        </p:nvSpPr>
        <p:spPr/>
        <p:txBody>
          <a:bodyPr/>
          <a:lstStyle/>
          <a:p>
            <a:pPr algn="ctr"/>
            <a:r>
              <a:rPr lang="en-US" dirty="0"/>
              <a:t>Proximity Ligation Assay</a:t>
            </a:r>
          </a:p>
        </p:txBody>
      </p:sp>
      <p:sp>
        <p:nvSpPr>
          <p:cNvPr id="3" name="Content Placeholder 2">
            <a:extLst>
              <a:ext uri="{FF2B5EF4-FFF2-40B4-BE49-F238E27FC236}">
                <a16:creationId xmlns:a16="http://schemas.microsoft.com/office/drawing/2014/main" id="{FBA59FA1-833C-4865-AF55-C1FBF2CA7859}"/>
              </a:ext>
            </a:extLst>
          </p:cNvPr>
          <p:cNvSpPr>
            <a:spLocks noGrp="1"/>
          </p:cNvSpPr>
          <p:nvPr>
            <p:ph idx="1"/>
          </p:nvPr>
        </p:nvSpPr>
        <p:spPr>
          <a:xfrm>
            <a:off x="838200" y="1825625"/>
            <a:ext cx="10515600" cy="1023083"/>
          </a:xfrm>
        </p:spPr>
        <p:txBody>
          <a:bodyPr/>
          <a:lstStyle/>
          <a:p>
            <a:r>
              <a:rPr lang="en-US" dirty="0" err="1"/>
              <a:t>Saggio</a:t>
            </a:r>
            <a:r>
              <a:rPr lang="en-US" dirty="0"/>
              <a:t> di </a:t>
            </a:r>
            <a:r>
              <a:rPr lang="en-US" dirty="0" err="1"/>
              <a:t>prossimita</a:t>
            </a:r>
            <a:r>
              <a:rPr lang="en-US" dirty="0"/>
              <a:t>’ </a:t>
            </a:r>
            <a:r>
              <a:rPr lang="en-US" dirty="0" err="1"/>
              <a:t>basato</a:t>
            </a:r>
            <a:r>
              <a:rPr lang="en-US" dirty="0"/>
              <a:t> </a:t>
            </a:r>
            <a:r>
              <a:rPr lang="en-US" dirty="0" err="1"/>
              <a:t>reazione</a:t>
            </a:r>
            <a:r>
              <a:rPr lang="en-US" dirty="0"/>
              <a:t> </a:t>
            </a:r>
            <a:r>
              <a:rPr lang="en-US" dirty="0" err="1"/>
              <a:t>proteina</a:t>
            </a:r>
            <a:r>
              <a:rPr lang="en-US" dirty="0"/>
              <a:t> </a:t>
            </a:r>
            <a:r>
              <a:rPr lang="en-US" dirty="0" err="1"/>
              <a:t>anticorpo</a:t>
            </a:r>
            <a:r>
              <a:rPr lang="en-US" dirty="0"/>
              <a:t> e </a:t>
            </a:r>
            <a:r>
              <a:rPr lang="en-US" dirty="0" err="1"/>
              <a:t>polimerizzazione</a:t>
            </a:r>
            <a:r>
              <a:rPr lang="en-US" dirty="0"/>
              <a:t> del DNA</a:t>
            </a:r>
          </a:p>
        </p:txBody>
      </p:sp>
      <p:sp>
        <p:nvSpPr>
          <p:cNvPr id="6" name="TextBox 5">
            <a:extLst>
              <a:ext uri="{FF2B5EF4-FFF2-40B4-BE49-F238E27FC236}">
                <a16:creationId xmlns:a16="http://schemas.microsoft.com/office/drawing/2014/main" id="{B4BAD7E8-094D-4BB0-A60B-1D1784115C4F}"/>
              </a:ext>
            </a:extLst>
          </p:cNvPr>
          <p:cNvSpPr txBox="1"/>
          <p:nvPr/>
        </p:nvSpPr>
        <p:spPr>
          <a:xfrm>
            <a:off x="6096000" y="4099035"/>
            <a:ext cx="5770179" cy="923330"/>
          </a:xfrm>
          <a:prstGeom prst="rect">
            <a:avLst/>
          </a:prstGeom>
          <a:noFill/>
        </p:spPr>
        <p:txBody>
          <a:bodyPr wrap="square" rtlCol="0">
            <a:spAutoFit/>
          </a:bodyPr>
          <a:lstStyle/>
          <a:p>
            <a:r>
              <a:rPr lang="en-US" dirty="0"/>
              <a:t>Principio:</a:t>
            </a:r>
          </a:p>
          <a:p>
            <a:r>
              <a:rPr lang="en-US" dirty="0" err="1"/>
              <a:t>Permette</a:t>
            </a:r>
            <a:r>
              <a:rPr lang="en-US" dirty="0"/>
              <a:t> </a:t>
            </a:r>
            <a:r>
              <a:rPr lang="en-US" dirty="0" err="1"/>
              <a:t>l’amplificazione</a:t>
            </a:r>
            <a:r>
              <a:rPr lang="en-US" dirty="0"/>
              <a:t> di un template solo se I </a:t>
            </a:r>
            <a:r>
              <a:rPr lang="en-US" dirty="0" err="1"/>
              <a:t>suoi</a:t>
            </a:r>
            <a:r>
              <a:rPr lang="en-US" dirty="0"/>
              <a:t> </a:t>
            </a:r>
            <a:r>
              <a:rPr lang="en-US" dirty="0" err="1"/>
              <a:t>frammenti</a:t>
            </a:r>
            <a:r>
              <a:rPr lang="en-US" dirty="0"/>
              <a:t> sono ad una </a:t>
            </a:r>
            <a:r>
              <a:rPr lang="en-US" dirty="0" err="1"/>
              <a:t>distanza</a:t>
            </a:r>
            <a:r>
              <a:rPr lang="en-US" dirty="0"/>
              <a:t> </a:t>
            </a:r>
            <a:r>
              <a:rPr lang="en-US" dirty="0" err="1"/>
              <a:t>minore</a:t>
            </a:r>
            <a:r>
              <a:rPr lang="en-US" dirty="0"/>
              <a:t> di 40 nm</a:t>
            </a:r>
          </a:p>
        </p:txBody>
      </p:sp>
      <p:pic>
        <p:nvPicPr>
          <p:cNvPr id="4" name="Picture 3">
            <a:extLst>
              <a:ext uri="{FF2B5EF4-FFF2-40B4-BE49-F238E27FC236}">
                <a16:creationId xmlns:a16="http://schemas.microsoft.com/office/drawing/2014/main" id="{94AAA4E7-747F-4509-9FB9-C5D2659D5594}"/>
              </a:ext>
            </a:extLst>
          </p:cNvPr>
          <p:cNvPicPr>
            <a:picLocks noChangeAspect="1"/>
          </p:cNvPicPr>
          <p:nvPr/>
        </p:nvPicPr>
        <p:blipFill>
          <a:blip r:embed="rId2"/>
          <a:stretch>
            <a:fillRect/>
          </a:stretch>
        </p:blipFill>
        <p:spPr>
          <a:xfrm>
            <a:off x="975946" y="3619242"/>
            <a:ext cx="1688123" cy="1533617"/>
          </a:xfrm>
          <a:prstGeom prst="rect">
            <a:avLst/>
          </a:prstGeom>
        </p:spPr>
      </p:pic>
      <p:sp>
        <p:nvSpPr>
          <p:cNvPr id="7" name="TextBox 6">
            <a:extLst>
              <a:ext uri="{FF2B5EF4-FFF2-40B4-BE49-F238E27FC236}">
                <a16:creationId xmlns:a16="http://schemas.microsoft.com/office/drawing/2014/main" id="{ED75E3D5-22CC-4426-9F74-A337D1594AC9}"/>
              </a:ext>
            </a:extLst>
          </p:cNvPr>
          <p:cNvSpPr txBox="1"/>
          <p:nvPr/>
        </p:nvSpPr>
        <p:spPr>
          <a:xfrm>
            <a:off x="518747" y="3912576"/>
            <a:ext cx="889987" cy="369332"/>
          </a:xfrm>
          <a:prstGeom prst="rect">
            <a:avLst/>
          </a:prstGeom>
          <a:noFill/>
        </p:spPr>
        <p:txBody>
          <a:bodyPr wrap="none" rtlCol="0">
            <a:spAutoFit/>
          </a:bodyPr>
          <a:lstStyle/>
          <a:p>
            <a:r>
              <a:rPr lang="en-US" dirty="0" err="1"/>
              <a:t>Sonda</a:t>
            </a:r>
            <a:r>
              <a:rPr lang="en-US" dirty="0"/>
              <a:t> -</a:t>
            </a:r>
          </a:p>
        </p:txBody>
      </p:sp>
      <p:sp>
        <p:nvSpPr>
          <p:cNvPr id="8" name="TextBox 7">
            <a:extLst>
              <a:ext uri="{FF2B5EF4-FFF2-40B4-BE49-F238E27FC236}">
                <a16:creationId xmlns:a16="http://schemas.microsoft.com/office/drawing/2014/main" id="{2E626784-F1A3-4FC8-889D-B7D337E3D214}"/>
              </a:ext>
            </a:extLst>
          </p:cNvPr>
          <p:cNvSpPr txBox="1"/>
          <p:nvPr/>
        </p:nvSpPr>
        <p:spPr>
          <a:xfrm>
            <a:off x="2429608" y="4750777"/>
            <a:ext cx="934871" cy="369332"/>
          </a:xfrm>
          <a:prstGeom prst="rect">
            <a:avLst/>
          </a:prstGeom>
          <a:noFill/>
        </p:spPr>
        <p:txBody>
          <a:bodyPr wrap="none" rtlCol="0">
            <a:spAutoFit/>
          </a:bodyPr>
          <a:lstStyle/>
          <a:p>
            <a:r>
              <a:rPr lang="en-US" dirty="0" err="1"/>
              <a:t>Sonda</a:t>
            </a:r>
            <a:r>
              <a:rPr lang="en-US" dirty="0"/>
              <a:t> +</a:t>
            </a:r>
          </a:p>
        </p:txBody>
      </p:sp>
      <p:sp>
        <p:nvSpPr>
          <p:cNvPr id="9" name="TextBox 8">
            <a:extLst>
              <a:ext uri="{FF2B5EF4-FFF2-40B4-BE49-F238E27FC236}">
                <a16:creationId xmlns:a16="http://schemas.microsoft.com/office/drawing/2014/main" id="{1691A55A-203B-4B9D-8B50-3134FE1EE9B0}"/>
              </a:ext>
            </a:extLst>
          </p:cNvPr>
          <p:cNvSpPr txBox="1"/>
          <p:nvPr/>
        </p:nvSpPr>
        <p:spPr>
          <a:xfrm>
            <a:off x="1227995" y="3358634"/>
            <a:ext cx="1420453" cy="369332"/>
          </a:xfrm>
          <a:prstGeom prst="rect">
            <a:avLst/>
          </a:prstGeom>
          <a:noFill/>
        </p:spPr>
        <p:txBody>
          <a:bodyPr wrap="none" rtlCol="0">
            <a:spAutoFit/>
          </a:bodyPr>
          <a:lstStyle/>
          <a:p>
            <a:r>
              <a:rPr lang="en-US" dirty="0" err="1"/>
              <a:t>Connettore</a:t>
            </a:r>
            <a:r>
              <a:rPr lang="en-US" dirty="0"/>
              <a:t> 1</a:t>
            </a:r>
          </a:p>
        </p:txBody>
      </p:sp>
      <p:sp>
        <p:nvSpPr>
          <p:cNvPr id="10" name="TextBox 9">
            <a:extLst>
              <a:ext uri="{FF2B5EF4-FFF2-40B4-BE49-F238E27FC236}">
                <a16:creationId xmlns:a16="http://schemas.microsoft.com/office/drawing/2014/main" id="{428F3148-B925-482C-A34B-05A298C55F72}"/>
              </a:ext>
            </a:extLst>
          </p:cNvPr>
          <p:cNvSpPr txBox="1"/>
          <p:nvPr/>
        </p:nvSpPr>
        <p:spPr>
          <a:xfrm>
            <a:off x="1116626" y="5410172"/>
            <a:ext cx="1420453" cy="369332"/>
          </a:xfrm>
          <a:prstGeom prst="rect">
            <a:avLst/>
          </a:prstGeom>
          <a:noFill/>
        </p:spPr>
        <p:txBody>
          <a:bodyPr wrap="none" rtlCol="0">
            <a:spAutoFit/>
          </a:bodyPr>
          <a:lstStyle/>
          <a:p>
            <a:r>
              <a:rPr lang="en-US" dirty="0" err="1"/>
              <a:t>Connettore</a:t>
            </a:r>
            <a:r>
              <a:rPr lang="en-US" dirty="0"/>
              <a:t> 2</a:t>
            </a:r>
          </a:p>
        </p:txBody>
      </p:sp>
      <p:pic>
        <p:nvPicPr>
          <p:cNvPr id="11" name="Picture 10">
            <a:extLst>
              <a:ext uri="{FF2B5EF4-FFF2-40B4-BE49-F238E27FC236}">
                <a16:creationId xmlns:a16="http://schemas.microsoft.com/office/drawing/2014/main" id="{A8163CAD-60E8-45A9-AEB4-A82E76D7CDCF}"/>
              </a:ext>
            </a:extLst>
          </p:cNvPr>
          <p:cNvPicPr>
            <a:picLocks noChangeAspect="1"/>
          </p:cNvPicPr>
          <p:nvPr/>
        </p:nvPicPr>
        <p:blipFill>
          <a:blip r:embed="rId3"/>
          <a:stretch>
            <a:fillRect/>
          </a:stretch>
        </p:blipFill>
        <p:spPr>
          <a:xfrm>
            <a:off x="3565941" y="3549089"/>
            <a:ext cx="2530059" cy="1676545"/>
          </a:xfrm>
          <a:prstGeom prst="rect">
            <a:avLst/>
          </a:prstGeom>
        </p:spPr>
      </p:pic>
      <p:cxnSp>
        <p:nvCxnSpPr>
          <p:cNvPr id="13" name="Straight Arrow Connector 12">
            <a:extLst>
              <a:ext uri="{FF2B5EF4-FFF2-40B4-BE49-F238E27FC236}">
                <a16:creationId xmlns:a16="http://schemas.microsoft.com/office/drawing/2014/main" id="{ACCFB359-1E85-49E7-BA03-8F988DA65620}"/>
              </a:ext>
            </a:extLst>
          </p:cNvPr>
          <p:cNvCxnSpPr/>
          <p:nvPr/>
        </p:nvCxnSpPr>
        <p:spPr>
          <a:xfrm flipV="1">
            <a:off x="1318846" y="4791808"/>
            <a:ext cx="483577" cy="694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A270A4C-BA91-49E7-A0F8-0375B812646C}"/>
              </a:ext>
            </a:extLst>
          </p:cNvPr>
          <p:cNvCxnSpPr/>
          <p:nvPr/>
        </p:nvCxnSpPr>
        <p:spPr>
          <a:xfrm>
            <a:off x="2479431" y="4220308"/>
            <a:ext cx="14419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279E6DD-CDB8-48CE-8E5D-DFEA4A05A3CA}"/>
              </a:ext>
            </a:extLst>
          </p:cNvPr>
          <p:cNvSpPr txBox="1"/>
          <p:nvPr/>
        </p:nvSpPr>
        <p:spPr>
          <a:xfrm>
            <a:off x="2675795" y="3874449"/>
            <a:ext cx="1009122" cy="369332"/>
          </a:xfrm>
          <a:prstGeom prst="rect">
            <a:avLst/>
          </a:prstGeom>
          <a:noFill/>
        </p:spPr>
        <p:txBody>
          <a:bodyPr wrap="none" rtlCol="0">
            <a:spAutoFit/>
          </a:bodyPr>
          <a:lstStyle/>
          <a:p>
            <a:r>
              <a:rPr lang="en-US" dirty="0" err="1"/>
              <a:t>ligazione</a:t>
            </a:r>
            <a:endParaRPr lang="en-US" dirty="0"/>
          </a:p>
        </p:txBody>
      </p:sp>
    </p:spTree>
    <p:extLst>
      <p:ext uri="{BB962C8B-B14F-4D97-AF65-F5344CB8AC3E}">
        <p14:creationId xmlns:p14="http://schemas.microsoft.com/office/powerpoint/2010/main" val="41193135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2584</TotalTime>
  <Words>1303</Words>
  <Application>Microsoft Office PowerPoint</Application>
  <PresentationFormat>Widescreen</PresentationFormat>
  <Paragraphs>236</Paragraphs>
  <Slides>34</Slides>
  <Notes>10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Arial</vt:lpstr>
      <vt:lpstr>Calibri</vt:lpstr>
      <vt:lpstr>Calibri Light</vt:lpstr>
      <vt:lpstr>Comic Sans MS</vt:lpstr>
      <vt:lpstr>News Gothic MT</vt:lpstr>
      <vt:lpstr>Office Theme</vt:lpstr>
      <vt:lpstr>Office Theme</vt:lpstr>
      <vt:lpstr>Office Theme</vt:lpstr>
      <vt:lpstr>Tecniche per la determinazione di interazioni proteiche</vt:lpstr>
      <vt:lpstr>GST pull-down (tira giu’ con il GST)</vt:lpstr>
      <vt:lpstr>Come funziona</vt:lpstr>
      <vt:lpstr>GENERAZIONE DELLA BAIT</vt:lpstr>
      <vt:lpstr>Condizioni di binding</vt:lpstr>
      <vt:lpstr>Condizioni di Eluizione</vt:lpstr>
      <vt:lpstr>Esempio GST pull-down: interazione SERCA-p53</vt:lpstr>
      <vt:lpstr>GST pulldown pro VS cons</vt:lpstr>
      <vt:lpstr>Proximity Ligation Assay</vt:lpstr>
      <vt:lpstr>Sottotipologie di PLA</vt:lpstr>
      <vt:lpstr>Come funziona</vt:lpstr>
      <vt:lpstr>ATP synthase is a component of mitochondrial PTP</vt:lpstr>
      <vt:lpstr>ATP synthase transita da dimero a monomer durante MPT</vt:lpstr>
      <vt:lpstr>Rivelazione dei dimeri di ATP sintasi tramite PLA</vt:lpstr>
      <vt:lpstr>Cosa si puo’ rivelare con PLA</vt:lpstr>
      <vt:lpstr>PLA pro VS cons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Tecniche per la determinazione di interazioni proteiche</dc:title>
  <dc:creator>MASSIMO BONORA</dc:creator>
  <cp:lastModifiedBy>MASSIMO BONORA</cp:lastModifiedBy>
  <cp:revision>36</cp:revision>
  <dcterms:created xsi:type="dcterms:W3CDTF">2019-10-12T12:16:34Z</dcterms:created>
  <dcterms:modified xsi:type="dcterms:W3CDTF">2019-10-14T07:21:13Z</dcterms:modified>
</cp:coreProperties>
</file>