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4.jpg" ContentType="image/jpeg"/>
  <Override PartName="/ppt/media/image46.jpg" ContentType="image/jpeg"/>
  <Override PartName="/ppt/notesSlides/notesSlide1.xml" ContentType="application/vnd.openxmlformats-officedocument.presentationml.notesSlide+xml"/>
  <Override PartName="/ppt/media/image1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9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9" r:id="rId24"/>
    <p:sldId id="291" r:id="rId25"/>
    <p:sldId id="29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2" r:id="rId36"/>
    <p:sldId id="285" r:id="rId37"/>
    <p:sldId id="286" r:id="rId38"/>
    <p:sldId id="298" r:id="rId39"/>
    <p:sldId id="287" r:id="rId40"/>
    <p:sldId id="288" r:id="rId41"/>
    <p:sldId id="299" r:id="rId42"/>
    <p:sldId id="301" r:id="rId43"/>
    <p:sldId id="295" r:id="rId44"/>
    <p:sldId id="297" r:id="rId45"/>
    <p:sldId id="300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F26EC-5D83-4AD4-BE9D-CD5F36AB00A7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E5454-7A8C-4911-8A07-B18AF88E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E5454-7A8C-4911-8A07-B18AF88EF0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825" y="2305071"/>
            <a:ext cx="5859272" cy="4105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94109" y="2514612"/>
            <a:ext cx="797560" cy="367030"/>
          </a:xfrm>
          <a:custGeom>
            <a:avLst/>
            <a:gdLst/>
            <a:ahLst/>
            <a:cxnLst/>
            <a:rect l="l" t="t" r="r" b="b"/>
            <a:pathLst>
              <a:path w="797560" h="367030">
                <a:moveTo>
                  <a:pt x="0" y="0"/>
                </a:moveTo>
                <a:lnTo>
                  <a:pt x="797115" y="0"/>
                </a:lnTo>
                <a:lnTo>
                  <a:pt x="797115" y="366712"/>
                </a:lnTo>
                <a:lnTo>
                  <a:pt x="0" y="3667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80059"/>
            <a:ext cx="2368295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62911" y="480059"/>
            <a:ext cx="472439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29967" y="480059"/>
            <a:ext cx="937259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61843" y="480059"/>
            <a:ext cx="473963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630423" y="480059"/>
            <a:ext cx="79400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19044" y="480059"/>
            <a:ext cx="2029967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643628" y="480059"/>
            <a:ext cx="473951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-56518"/>
            <a:ext cx="8986520" cy="994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3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000" y="1568450"/>
            <a:ext cx="7772400" cy="762000"/>
          </a:xfrm>
          <a:custGeom>
            <a:avLst/>
            <a:gdLst/>
            <a:ahLst/>
            <a:cxnLst/>
            <a:rect l="l" t="t" r="r" b="b"/>
            <a:pathLst>
              <a:path w="7772400" h="762000">
                <a:moveTo>
                  <a:pt x="0" y="0"/>
                </a:moveTo>
                <a:lnTo>
                  <a:pt x="7772400" y="0"/>
                </a:lnTo>
                <a:lnTo>
                  <a:pt x="77724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2924175"/>
            <a:ext cx="8686800" cy="1676400"/>
          </a:xfrm>
          <a:custGeom>
            <a:avLst/>
            <a:gdLst/>
            <a:ahLst/>
            <a:cxnLst/>
            <a:rect l="l" t="t" r="r" b="b"/>
            <a:pathLst>
              <a:path w="8686800" h="1676400">
                <a:moveTo>
                  <a:pt x="0" y="0"/>
                </a:moveTo>
                <a:lnTo>
                  <a:pt x="8686800" y="0"/>
                </a:lnTo>
                <a:lnTo>
                  <a:pt x="8686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2924175"/>
            <a:ext cx="8686800" cy="1676400"/>
          </a:xfrm>
          <a:custGeom>
            <a:avLst/>
            <a:gdLst/>
            <a:ahLst/>
            <a:cxnLst/>
            <a:rect l="l" t="t" r="r" b="b"/>
            <a:pathLst>
              <a:path w="8686800" h="1676400">
                <a:moveTo>
                  <a:pt x="0" y="0"/>
                </a:moveTo>
                <a:lnTo>
                  <a:pt x="8686800" y="0"/>
                </a:lnTo>
                <a:lnTo>
                  <a:pt x="8686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22120" y="3134867"/>
            <a:ext cx="1991855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27019" y="3134867"/>
            <a:ext cx="3201923" cy="1504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41976" y="3134867"/>
            <a:ext cx="1040879" cy="150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295900" y="3134867"/>
            <a:ext cx="1383791" cy="1504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92723" y="3134867"/>
            <a:ext cx="1670303" cy="1504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576059" y="3134867"/>
            <a:ext cx="1042415" cy="150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705" y="57785"/>
            <a:ext cx="875538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304" y="2411149"/>
            <a:ext cx="8004175" cy="202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3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11" Type="http://schemas.openxmlformats.org/officeDocument/2006/relationships/image" Target="../media/image56.png"/><Relationship Id="rId5" Type="http://schemas.openxmlformats.org/officeDocument/2006/relationships/image" Target="../media/image59.jpg"/><Relationship Id="rId10" Type="http://schemas.openxmlformats.org/officeDocument/2006/relationships/image" Target="../media/image55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17" Type="http://schemas.openxmlformats.org/officeDocument/2006/relationships/image" Target="../media/image73.png"/><Relationship Id="rId2" Type="http://schemas.openxmlformats.org/officeDocument/2006/relationships/image" Target="../media/image65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58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89.png"/><Relationship Id="rId3" Type="http://schemas.openxmlformats.org/officeDocument/2006/relationships/image" Target="../media/image75.jp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image" Target="../media/image74.jp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5.png"/><Relationship Id="rId10" Type="http://schemas.openxmlformats.org/officeDocument/2006/relationships/image" Target="../media/image82.png"/><Relationship Id="rId4" Type="http://schemas.openxmlformats.org/officeDocument/2006/relationships/image" Target="../media/image76.jp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g"/><Relationship Id="rId4" Type="http://schemas.openxmlformats.org/officeDocument/2006/relationships/image" Target="../media/image9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43.png"/><Relationship Id="rId18" Type="http://schemas.openxmlformats.org/officeDocument/2006/relationships/image" Target="../media/image129.png"/><Relationship Id="rId3" Type="http://schemas.openxmlformats.org/officeDocument/2006/relationships/image" Target="../media/image116.png"/><Relationship Id="rId21" Type="http://schemas.openxmlformats.org/officeDocument/2006/relationships/image" Target="../media/image132.png"/><Relationship Id="rId7" Type="http://schemas.openxmlformats.org/officeDocument/2006/relationships/image" Target="../media/image64.png"/><Relationship Id="rId12" Type="http://schemas.openxmlformats.org/officeDocument/2006/relationships/image" Target="../media/image124.png"/><Relationship Id="rId17" Type="http://schemas.openxmlformats.org/officeDocument/2006/relationships/image" Target="../media/image128.png"/><Relationship Id="rId2" Type="http://schemas.openxmlformats.org/officeDocument/2006/relationships/image" Target="../media/image115.jp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2.png"/><Relationship Id="rId19" Type="http://schemas.openxmlformats.org/officeDocument/2006/relationships/image" Target="../media/image130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59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2" Type="http://schemas.openxmlformats.org/officeDocument/2006/relationships/image" Target="../media/image135.jp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26" Type="http://schemas.openxmlformats.org/officeDocument/2006/relationships/image" Target="../media/image187.png"/><Relationship Id="rId3" Type="http://schemas.openxmlformats.org/officeDocument/2006/relationships/image" Target="../media/image165.png"/><Relationship Id="rId21" Type="http://schemas.openxmlformats.org/officeDocument/2006/relationships/image" Target="../media/image182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2" Type="http://schemas.openxmlformats.org/officeDocument/2006/relationships/image" Target="../media/image164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29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5" Type="http://schemas.openxmlformats.org/officeDocument/2006/relationships/image" Target="../media/image167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1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1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5.png"/><Relationship Id="rId15" Type="http://schemas.openxmlformats.org/officeDocument/2006/relationships/image" Target="../media/image199.png"/><Relationship Id="rId10" Type="http://schemas.openxmlformats.org/officeDocument/2006/relationships/image" Target="../media/image207.png"/><Relationship Id="rId4" Type="http://schemas.openxmlformats.org/officeDocument/2006/relationships/image" Target="../media/image202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8.jpg"/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jpg"/><Relationship Id="rId5" Type="http://schemas.openxmlformats.org/officeDocument/2006/relationships/image" Target="../media/image216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jpg"/><Relationship Id="rId4" Type="http://schemas.openxmlformats.org/officeDocument/2006/relationships/image" Target="../media/image2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16.png"/><Relationship Id="rId3" Type="http://schemas.openxmlformats.org/officeDocument/2006/relationships/image" Target="../media/image63.png"/><Relationship Id="rId7" Type="http://schemas.openxmlformats.org/officeDocument/2006/relationships/image" Target="../media/image225.png"/><Relationship Id="rId12" Type="http://schemas.openxmlformats.org/officeDocument/2006/relationships/image" Target="../media/image230.jp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jpg"/><Relationship Id="rId5" Type="http://schemas.openxmlformats.org/officeDocument/2006/relationships/image" Target="../media/image223.png"/><Relationship Id="rId10" Type="http://schemas.openxmlformats.org/officeDocument/2006/relationships/image" Target="../media/image228.jpg"/><Relationship Id="rId4" Type="http://schemas.openxmlformats.org/officeDocument/2006/relationships/image" Target="../media/image222.png"/><Relationship Id="rId9" Type="http://schemas.openxmlformats.org/officeDocument/2006/relationships/image" Target="../media/image2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2.png"/><Relationship Id="rId7" Type="http://schemas.openxmlformats.org/officeDocument/2006/relationships/image" Target="../media/image235.png"/><Relationship Id="rId12" Type="http://schemas.openxmlformats.org/officeDocument/2006/relationships/image" Target="../media/image240.jp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11" Type="http://schemas.openxmlformats.org/officeDocument/2006/relationships/image" Target="../media/image239.jpg"/><Relationship Id="rId5" Type="http://schemas.openxmlformats.org/officeDocument/2006/relationships/image" Target="../media/image233.png"/><Relationship Id="rId15" Type="http://schemas.openxmlformats.org/officeDocument/2006/relationships/image" Target="../media/image243.jpg"/><Relationship Id="rId10" Type="http://schemas.openxmlformats.org/officeDocument/2006/relationships/image" Target="../media/image238.png"/><Relationship Id="rId4" Type="http://schemas.openxmlformats.org/officeDocument/2006/relationships/image" Target="../media/image63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288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9295" y="0"/>
            <a:ext cx="3745991" cy="1267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2807" y="0"/>
            <a:ext cx="929639" cy="1267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6044" y="658367"/>
            <a:ext cx="5492495" cy="1341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6059" y="658367"/>
            <a:ext cx="929639" cy="1341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96" y="1389887"/>
            <a:ext cx="7786114" cy="1341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3631" y="1389887"/>
            <a:ext cx="929639" cy="1341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4158" y="69596"/>
            <a:ext cx="70180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8240" marR="1150620" indent="-254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00"/>
                </a:solidFill>
              </a:rPr>
              <a:t>ANTICORPI,  </a:t>
            </a:r>
            <a:r>
              <a:rPr sz="4800" dirty="0">
                <a:solidFill>
                  <a:srgbClr val="FFFF00"/>
                </a:solidFill>
              </a:rPr>
              <a:t>IMM</a:t>
            </a:r>
            <a:r>
              <a:rPr sz="4800" spc="-5" dirty="0">
                <a:solidFill>
                  <a:srgbClr val="FFFF00"/>
                </a:solidFill>
              </a:rPr>
              <a:t>U</a:t>
            </a:r>
            <a:r>
              <a:rPr sz="4800" spc="-10" dirty="0">
                <a:solidFill>
                  <a:srgbClr val="FFFF00"/>
                </a:solidFill>
              </a:rPr>
              <a:t>N</a:t>
            </a:r>
            <a:r>
              <a:rPr sz="4800" dirty="0">
                <a:solidFill>
                  <a:srgbClr val="FFFF00"/>
                </a:solidFill>
              </a:rPr>
              <a:t>OC</a:t>
            </a:r>
            <a:r>
              <a:rPr sz="4800" spc="-10" dirty="0">
                <a:solidFill>
                  <a:srgbClr val="FFFF00"/>
                </a:solidFill>
              </a:rPr>
              <a:t>H</a:t>
            </a:r>
            <a:r>
              <a:rPr sz="4800" dirty="0">
                <a:solidFill>
                  <a:srgbClr val="FFFF00"/>
                </a:solidFill>
              </a:rPr>
              <a:t>IMICA</a:t>
            </a:r>
            <a:endParaRPr sz="4800"/>
          </a:p>
          <a:p>
            <a:pPr algn="ctr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</a:rPr>
              <a:t>E</a:t>
            </a:r>
            <a:r>
              <a:rPr sz="4800" spc="-95" dirty="0">
                <a:solidFill>
                  <a:srgbClr val="FFFF00"/>
                </a:solidFill>
              </a:rPr>
              <a:t> </a:t>
            </a:r>
            <a:r>
              <a:rPr sz="4800" spc="-25" dirty="0">
                <a:solidFill>
                  <a:srgbClr val="FFFF00"/>
                </a:solidFill>
              </a:rPr>
              <a:t>IMMUNOPRECIPITAZIONE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394" y="0"/>
            <a:ext cx="637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SIGNIFICATO </a:t>
            </a:r>
            <a:r>
              <a:rPr spc="-45" dirty="0"/>
              <a:t>PRATICO </a:t>
            </a:r>
            <a:r>
              <a:rPr spc="-5" dirty="0"/>
              <a:t>DEL </a:t>
            </a:r>
            <a:r>
              <a:rPr spc="-10" dirty="0"/>
              <a:t>TIPO </a:t>
            </a:r>
            <a:r>
              <a:rPr spc="-5" dirty="0"/>
              <a:t>DI</a:t>
            </a:r>
            <a:r>
              <a:rPr spc="195" dirty="0"/>
              <a:t> </a:t>
            </a:r>
            <a:r>
              <a:rPr spc="-10" dirty="0"/>
              <a:t>LEGAME</a:t>
            </a:r>
          </a:p>
        </p:txBody>
      </p:sp>
      <p:sp>
        <p:nvSpPr>
          <p:cNvPr id="3" name="object 3"/>
          <p:cNvSpPr/>
          <p:nvPr/>
        </p:nvSpPr>
        <p:spPr>
          <a:xfrm>
            <a:off x="2947010" y="4521200"/>
            <a:ext cx="3205287" cy="232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3101975"/>
            <a:ext cx="1221752" cy="1725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738" y="1357312"/>
            <a:ext cx="2637687" cy="2662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9875" y="4029455"/>
            <a:ext cx="25095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9475" marR="5080" indent="-86741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Calibri"/>
                <a:cs typeface="Calibri"/>
              </a:rPr>
              <a:t>ALTA </a:t>
            </a:r>
            <a:r>
              <a:rPr sz="2000" spc="-5" dirty="0">
                <a:latin typeface="Calibri"/>
                <a:cs typeface="Calibri"/>
              </a:rPr>
              <a:t>CONCENTRAZIONE  SALINA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175" y="685800"/>
            <a:ext cx="2170112" cy="1730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6775" y="1436687"/>
            <a:ext cx="3163887" cy="2373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29158" y="2435606"/>
            <a:ext cx="2132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Calibri"/>
                <a:cs typeface="Calibri"/>
              </a:rPr>
              <a:t>ALTA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9417" y="973457"/>
            <a:ext cx="1281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pH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ESTREMI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101" y="57785"/>
            <a:ext cx="5464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CARATTERISTICHE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50" dirty="0"/>
              <a:t> </a:t>
            </a:r>
            <a:r>
              <a:rPr spc="-10" dirty="0"/>
              <a:t>ANTICORPO</a:t>
            </a:r>
          </a:p>
        </p:txBody>
      </p:sp>
      <p:sp>
        <p:nvSpPr>
          <p:cNvPr id="4" name="object 4"/>
          <p:cNvSpPr/>
          <p:nvPr/>
        </p:nvSpPr>
        <p:spPr>
          <a:xfrm>
            <a:off x="5155691" y="1199388"/>
            <a:ext cx="624827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175" y="1219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1175" y="1600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0"/>
                </a:moveTo>
                <a:lnTo>
                  <a:pt x="53340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3947" y="769620"/>
            <a:ext cx="55016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1568" y="1621548"/>
            <a:ext cx="550162" cy="78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4326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1527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4572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079" y="2788919"/>
            <a:ext cx="417575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4811" y="2788919"/>
            <a:ext cx="416051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76338" y="2408873"/>
            <a:ext cx="1934210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3F4"/>
                </a:solidFill>
                <a:latin typeface="Calibri"/>
                <a:cs typeface="Calibri"/>
              </a:rPr>
              <a:t>Monoclonali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0063F4"/>
                </a:solidFill>
                <a:latin typeface="Calibri"/>
                <a:cs typeface="Calibri"/>
              </a:rPr>
              <a:t>(epitopo-specifici)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00400" y="1219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381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400" y="1600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43000" y="914400"/>
            <a:ext cx="640461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95"/>
              </a:spcBef>
              <a:tabLst>
                <a:tab pos="5174615" algn="l"/>
              </a:tabLst>
            </a:pPr>
            <a:r>
              <a:rPr sz="2800" b="1" spc="-15" dirty="0">
                <a:solidFill>
                  <a:srgbClr val="CC00FF"/>
                </a:solidFill>
                <a:latin typeface="Calibri"/>
                <a:cs typeface="Calibri"/>
              </a:rPr>
              <a:t>Bivalenti	</a:t>
            </a:r>
            <a:r>
              <a:rPr sz="2800" b="1" spc="-5" dirty="0">
                <a:solidFill>
                  <a:srgbClr val="FF3300"/>
                </a:solidFill>
                <a:latin typeface="Calibri"/>
                <a:cs typeface="Calibri"/>
              </a:rPr>
              <a:t>Specifici</a:t>
            </a:r>
            <a:endParaRPr sz="2800" dirty="0">
              <a:latin typeface="Calibri"/>
              <a:cs typeface="Calibri"/>
            </a:endParaRPr>
          </a:p>
          <a:p>
            <a:pPr marL="2860675">
              <a:lnSpc>
                <a:spcPts val="3535"/>
              </a:lnSpc>
              <a:spcBef>
                <a:spcPts val="125"/>
              </a:spcBef>
            </a:pPr>
            <a:r>
              <a:rPr sz="3200" spc="-10" dirty="0">
                <a:solidFill>
                  <a:srgbClr val="4C4C4C"/>
                </a:solidFill>
                <a:latin typeface="Calibri"/>
                <a:cs typeface="Calibri"/>
              </a:rPr>
              <a:t>Anticorpi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55"/>
              </a:lnSpc>
              <a:tabLst>
                <a:tab pos="5174615" algn="l"/>
              </a:tabLst>
            </a:pPr>
            <a:r>
              <a:rPr sz="2800" b="1" spc="-10" dirty="0">
                <a:solidFill>
                  <a:srgbClr val="CC00FF"/>
                </a:solidFill>
                <a:latin typeface="Calibri"/>
                <a:cs typeface="Calibri"/>
              </a:rPr>
              <a:t>Multivalenti	</a:t>
            </a:r>
            <a:r>
              <a:rPr sz="2800" b="1" spc="-10" dirty="0">
                <a:solidFill>
                  <a:srgbClr val="FF3300"/>
                </a:solidFill>
                <a:latin typeface="Calibri"/>
                <a:cs typeface="Calibri"/>
              </a:rPr>
              <a:t>Sensibili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38400" y="2438400"/>
            <a:ext cx="2062635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3F4"/>
                </a:solidFill>
                <a:latin typeface="Calibri"/>
                <a:cs typeface="Calibri"/>
              </a:rPr>
              <a:t>Policlonali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0063F4"/>
                </a:solidFill>
                <a:latin typeface="Calibri"/>
                <a:cs typeface="Calibri"/>
              </a:rPr>
              <a:t>(antigene-specifici)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101" y="57785"/>
            <a:ext cx="5464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CARATTERISTICHE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50" dirty="0"/>
              <a:t> </a:t>
            </a:r>
            <a:r>
              <a:rPr spc="-10" dirty="0"/>
              <a:t>ANTICORPO</a:t>
            </a:r>
          </a:p>
        </p:txBody>
      </p:sp>
      <p:sp>
        <p:nvSpPr>
          <p:cNvPr id="5" name="object 5"/>
          <p:cNvSpPr/>
          <p:nvPr/>
        </p:nvSpPr>
        <p:spPr>
          <a:xfrm>
            <a:off x="5591175" y="1219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1175" y="1600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0"/>
                </a:moveTo>
                <a:lnTo>
                  <a:pt x="53340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3947" y="769620"/>
            <a:ext cx="550163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4326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1527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4572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219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381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1600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1091" y="769620"/>
            <a:ext cx="550163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1948" y="1616976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0764" y="848360"/>
            <a:ext cx="640461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95"/>
              </a:spcBef>
              <a:tabLst>
                <a:tab pos="5174615" algn="l"/>
              </a:tabLst>
            </a:pPr>
            <a:r>
              <a:rPr sz="2800" b="1" spc="-15" dirty="0">
                <a:solidFill>
                  <a:srgbClr val="CC00FF"/>
                </a:solidFill>
                <a:latin typeface="Calibri"/>
                <a:cs typeface="Calibri"/>
              </a:rPr>
              <a:t>Bivalenti	</a:t>
            </a:r>
            <a:r>
              <a:rPr sz="2800" b="1" spc="-5" dirty="0">
                <a:solidFill>
                  <a:srgbClr val="B4B5B4"/>
                </a:solidFill>
                <a:latin typeface="Calibri"/>
                <a:cs typeface="Calibri"/>
              </a:rPr>
              <a:t>Specifici</a:t>
            </a:r>
            <a:endParaRPr sz="2800" dirty="0">
              <a:latin typeface="Calibri"/>
              <a:cs typeface="Calibri"/>
            </a:endParaRPr>
          </a:p>
          <a:p>
            <a:pPr marL="2860675">
              <a:lnSpc>
                <a:spcPts val="3535"/>
              </a:lnSpc>
              <a:spcBef>
                <a:spcPts val="125"/>
              </a:spcBef>
            </a:pPr>
            <a:r>
              <a:rPr sz="3200" spc="-10" dirty="0">
                <a:solidFill>
                  <a:srgbClr val="B4B5B4"/>
                </a:solidFill>
                <a:latin typeface="Calibri"/>
                <a:cs typeface="Calibri"/>
              </a:rPr>
              <a:t>Anticorpi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55"/>
              </a:lnSpc>
              <a:tabLst>
                <a:tab pos="5174615" algn="l"/>
              </a:tabLst>
            </a:pPr>
            <a:r>
              <a:rPr sz="2800" b="1" spc="-10" dirty="0">
                <a:solidFill>
                  <a:srgbClr val="CC00FF"/>
                </a:solidFill>
                <a:latin typeface="Calibri"/>
                <a:cs typeface="Calibri"/>
              </a:rPr>
              <a:t>Multivalenti	</a:t>
            </a: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Sensibili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3923" y="2330208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6188" y="2788919"/>
            <a:ext cx="417575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5931" y="2788919"/>
            <a:ext cx="416051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12650" y="2408873"/>
            <a:ext cx="2031364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Policlonali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B4B5B4"/>
                </a:solidFill>
                <a:latin typeface="Calibri"/>
                <a:cs typeface="Calibri"/>
              </a:rPr>
              <a:t>(antigene-specifici)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15200" y="4311726"/>
            <a:ext cx="1457566" cy="1447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375" y="1121568"/>
            <a:ext cx="654050" cy="2577465"/>
          </a:xfrm>
          <a:custGeom>
            <a:avLst/>
            <a:gdLst/>
            <a:ahLst/>
            <a:cxnLst/>
            <a:rect l="l" t="t" r="r" b="b"/>
            <a:pathLst>
              <a:path w="654050" h="2577465">
                <a:moveTo>
                  <a:pt x="654050" y="0"/>
                </a:moveTo>
                <a:lnTo>
                  <a:pt x="0" y="0"/>
                </a:lnTo>
                <a:lnTo>
                  <a:pt x="0" y="2577084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362" y="3527204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>
                <a:moveTo>
                  <a:pt x="0" y="0"/>
                </a:moveTo>
                <a:lnTo>
                  <a:pt x="100012" y="171450"/>
                </a:lnTo>
                <a:lnTo>
                  <a:pt x="200025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8195" y="4004211"/>
            <a:ext cx="2619524" cy="17463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20461" y="5766336"/>
            <a:ext cx="844048" cy="248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0461" y="4674010"/>
            <a:ext cx="2606313" cy="1329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07613" y="3602334"/>
            <a:ext cx="51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75064" y="3759916"/>
            <a:ext cx="53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29954" y="5961887"/>
            <a:ext cx="473963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9206" y="6028542"/>
            <a:ext cx="971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libri"/>
                <a:cs typeface="Calibri"/>
              </a:rPr>
              <a:t>Valenza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51158" y="602854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94765" y="602854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7052" y="602854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80672" y="5730439"/>
            <a:ext cx="908050" cy="6896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Arial"/>
                <a:cs typeface="Arial"/>
              </a:rPr>
              <a:t>(~970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kDa)</a:t>
            </a:r>
            <a:endParaRPr sz="1400">
              <a:latin typeface="Arial"/>
              <a:cs typeface="Arial"/>
            </a:endParaRPr>
          </a:p>
          <a:p>
            <a:pPr marL="65405" algn="ctr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46164" y="2330208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31079" y="2788919"/>
            <a:ext cx="417575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34811" y="2788919"/>
            <a:ext cx="416051" cy="566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39128" y="2788919"/>
            <a:ext cx="396239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976338" y="2408873"/>
            <a:ext cx="1934210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Monoclonali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B4B5B4"/>
                </a:solidFill>
                <a:latin typeface="Calibri"/>
                <a:cs typeface="Calibri"/>
              </a:rPr>
              <a:t>(epitopo-specifici)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101" y="57785"/>
            <a:ext cx="5464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CARATTERISTICHE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50" dirty="0"/>
              <a:t> </a:t>
            </a:r>
            <a:r>
              <a:rPr spc="-10" dirty="0"/>
              <a:t>ANTICORPO</a:t>
            </a:r>
          </a:p>
        </p:txBody>
      </p:sp>
      <p:sp>
        <p:nvSpPr>
          <p:cNvPr id="3" name="object 3"/>
          <p:cNvSpPr/>
          <p:nvPr/>
        </p:nvSpPr>
        <p:spPr>
          <a:xfrm>
            <a:off x="3649979" y="1199387"/>
            <a:ext cx="2039111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5691" y="1199388"/>
            <a:ext cx="624827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175" y="1219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1175" y="1600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0"/>
                </a:moveTo>
                <a:lnTo>
                  <a:pt x="53340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5415" y="1621548"/>
            <a:ext cx="1685543" cy="789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1568" y="1621548"/>
            <a:ext cx="550162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4326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1527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4572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219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381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1600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1948" y="1616976"/>
            <a:ext cx="550163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0764" y="848360"/>
            <a:ext cx="640461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95"/>
              </a:spcBef>
              <a:tabLst>
                <a:tab pos="5174615" algn="l"/>
              </a:tabLst>
            </a:pPr>
            <a:r>
              <a:rPr sz="2800" b="1" spc="-15" dirty="0">
                <a:solidFill>
                  <a:srgbClr val="B4B5B4"/>
                </a:solidFill>
                <a:latin typeface="Calibri"/>
                <a:cs typeface="Calibri"/>
              </a:rPr>
              <a:t>Bivalenti	</a:t>
            </a:r>
            <a:r>
              <a:rPr sz="2800" b="1" spc="-5" dirty="0">
                <a:solidFill>
                  <a:srgbClr val="B4B5B4"/>
                </a:solidFill>
                <a:latin typeface="Calibri"/>
                <a:cs typeface="Calibri"/>
              </a:rPr>
              <a:t>Specifici</a:t>
            </a:r>
            <a:endParaRPr sz="2800" dirty="0">
              <a:latin typeface="Calibri"/>
              <a:cs typeface="Calibri"/>
            </a:endParaRPr>
          </a:p>
          <a:p>
            <a:pPr marL="2860675">
              <a:lnSpc>
                <a:spcPts val="3535"/>
              </a:lnSpc>
              <a:spcBef>
                <a:spcPts val="125"/>
              </a:spcBef>
            </a:pPr>
            <a:r>
              <a:rPr sz="3200" spc="-10" dirty="0">
                <a:solidFill>
                  <a:srgbClr val="4C4C4C"/>
                </a:solidFill>
                <a:latin typeface="Calibri"/>
                <a:cs typeface="Calibri"/>
              </a:rPr>
              <a:t>Anticorpi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55"/>
              </a:lnSpc>
              <a:tabLst>
                <a:tab pos="5174615" algn="l"/>
              </a:tabLst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Multivalenti	Sensibili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50592" y="2330208"/>
            <a:ext cx="1982723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3923" y="2330208"/>
            <a:ext cx="550163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6188" y="2788919"/>
            <a:ext cx="417575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5435" y="2788919"/>
            <a:ext cx="1258823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5931" y="2788919"/>
            <a:ext cx="416051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3655" y="2788919"/>
            <a:ext cx="1187195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2523" y="2788919"/>
            <a:ext cx="417575" cy="566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71771" y="2788919"/>
            <a:ext cx="396239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12650" y="2408873"/>
            <a:ext cx="2031364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3F4"/>
                </a:solidFill>
                <a:latin typeface="Calibri"/>
                <a:cs typeface="Calibri"/>
              </a:rPr>
              <a:t>Policlonali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0063F4"/>
                </a:solidFill>
                <a:latin typeface="Calibri"/>
                <a:cs typeface="Calibri"/>
              </a:rPr>
              <a:t>(antigene-specifici)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97552" y="2330208"/>
            <a:ext cx="2318002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6164" y="2330208"/>
            <a:ext cx="550163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31079" y="2788919"/>
            <a:ext cx="417575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0327" y="2788919"/>
            <a:ext cx="1162811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34811" y="2788919"/>
            <a:ext cx="416051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2535" y="2788919"/>
            <a:ext cx="1264919" cy="566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9128" y="2788919"/>
            <a:ext cx="396239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76338" y="2408873"/>
            <a:ext cx="1934210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3F4"/>
                </a:solidFill>
                <a:latin typeface="Calibri"/>
                <a:cs typeface="Calibri"/>
              </a:rPr>
              <a:t>Monoclonali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0063F4"/>
                </a:solidFill>
                <a:latin typeface="Calibri"/>
                <a:cs typeface="Calibri"/>
              </a:rPr>
              <a:t>(epitopo-specifici)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708694"/>
            <a:ext cx="3921992" cy="156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2985" y="685800"/>
            <a:ext cx="4611300" cy="149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3677" y="57785"/>
            <a:ext cx="6155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</a:t>
            </a:r>
            <a:r>
              <a:rPr spc="55" dirty="0"/>
              <a:t> </a:t>
            </a:r>
            <a:r>
              <a:rPr spc="-10" dirty="0"/>
              <a:t>POLICLONALI</a:t>
            </a:r>
          </a:p>
        </p:txBody>
      </p:sp>
      <p:sp>
        <p:nvSpPr>
          <p:cNvPr id="5" name="object 5"/>
          <p:cNvSpPr/>
          <p:nvPr/>
        </p:nvSpPr>
        <p:spPr>
          <a:xfrm>
            <a:off x="4424100" y="2598487"/>
            <a:ext cx="4650422" cy="4122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9877" y="2642558"/>
            <a:ext cx="252006" cy="251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877" y="2642558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0" y="125996"/>
                </a:move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46" y="9901"/>
                </a:lnTo>
                <a:lnTo>
                  <a:pt x="215099" y="36904"/>
                </a:lnTo>
                <a:lnTo>
                  <a:pt x="242104" y="76954"/>
                </a:lnTo>
                <a:lnTo>
                  <a:pt x="252006" y="125996"/>
                </a:lnTo>
                <a:lnTo>
                  <a:pt x="242104" y="175039"/>
                </a:lnTo>
                <a:lnTo>
                  <a:pt x="215099" y="215088"/>
                </a:lnTo>
                <a:lnTo>
                  <a:pt x="175046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2535" y="2580131"/>
            <a:ext cx="387095" cy="457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5311" y="2580131"/>
            <a:ext cx="330707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6820" y="262936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39599" y="3178437"/>
            <a:ext cx="252006" cy="25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9599" y="3178437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125996"/>
                </a:move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46" y="9901"/>
                </a:lnTo>
                <a:lnTo>
                  <a:pt x="215099" y="36904"/>
                </a:lnTo>
                <a:lnTo>
                  <a:pt x="242104" y="76954"/>
                </a:lnTo>
                <a:lnTo>
                  <a:pt x="252006" y="125996"/>
                </a:lnTo>
                <a:lnTo>
                  <a:pt x="242104" y="175039"/>
                </a:lnTo>
                <a:lnTo>
                  <a:pt x="215099" y="215088"/>
                </a:lnTo>
                <a:lnTo>
                  <a:pt x="175046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2228" y="3116579"/>
            <a:ext cx="387095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95002" y="3116579"/>
            <a:ext cx="330707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96542" y="31652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05095" y="5445750"/>
            <a:ext cx="252006" cy="251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5095" y="5445750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125996"/>
                </a:move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46" y="9901"/>
                </a:lnTo>
                <a:lnTo>
                  <a:pt x="215099" y="36904"/>
                </a:lnTo>
                <a:lnTo>
                  <a:pt x="242104" y="76954"/>
                </a:lnTo>
                <a:lnTo>
                  <a:pt x="252006" y="125996"/>
                </a:lnTo>
                <a:lnTo>
                  <a:pt x="242104" y="175039"/>
                </a:lnTo>
                <a:lnTo>
                  <a:pt x="215099" y="215088"/>
                </a:lnTo>
                <a:lnTo>
                  <a:pt x="175046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7176" y="5382767"/>
            <a:ext cx="387095" cy="457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59951" y="5382767"/>
            <a:ext cx="330707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62039" y="543255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30574" y="5723629"/>
            <a:ext cx="252006" cy="25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0574" y="5723628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125996"/>
                </a:move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46" y="9901"/>
                </a:lnTo>
                <a:lnTo>
                  <a:pt x="215099" y="36904"/>
                </a:lnTo>
                <a:lnTo>
                  <a:pt x="242104" y="76954"/>
                </a:lnTo>
                <a:lnTo>
                  <a:pt x="252006" y="125996"/>
                </a:lnTo>
                <a:lnTo>
                  <a:pt x="242104" y="175039"/>
                </a:lnTo>
                <a:lnTo>
                  <a:pt x="215099" y="215088"/>
                </a:lnTo>
                <a:lnTo>
                  <a:pt x="175046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2683" y="5661659"/>
            <a:ext cx="387095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85459" y="5661659"/>
            <a:ext cx="330707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87517" y="571043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4618" y="2514092"/>
            <a:ext cx="4262755" cy="2219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alibri"/>
                <a:cs typeface="Calibri"/>
              </a:rPr>
              <a:t>Anticorpi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policlonali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643890">
              <a:lnSpc>
                <a:spcPct val="120000"/>
              </a:lnSpc>
            </a:pPr>
            <a:r>
              <a:rPr sz="2400" spc="-15" dirty="0">
                <a:latin typeface="Calibri"/>
                <a:cs typeface="Calibri"/>
              </a:rPr>
              <a:t>-prodotti </a:t>
            </a:r>
            <a:r>
              <a:rPr sz="2400" spc="-5" dirty="0">
                <a:latin typeface="Calibri"/>
                <a:cs typeface="Calibri"/>
              </a:rPr>
              <a:t>da 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più tipi (cloni) </a:t>
            </a:r>
            <a:r>
              <a:rPr sz="2400" spc="-5" dirty="0">
                <a:latin typeface="Calibri"/>
                <a:cs typeface="Calibri"/>
              </a:rPr>
              <a:t>di  </a:t>
            </a:r>
            <a:r>
              <a:rPr sz="2400" dirty="0">
                <a:latin typeface="Calibri"/>
                <a:cs typeface="Calibri"/>
              </a:rPr>
              <a:t>cellule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antigene-specifici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riconoscono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più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epitopi </a:t>
            </a:r>
            <a:r>
              <a:rPr sz="2400" spc="-5" dirty="0">
                <a:latin typeface="Calibri"/>
                <a:cs typeface="Calibri"/>
              </a:rPr>
              <a:t>di uno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stesso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antigene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8440" y="5093505"/>
            <a:ext cx="1762759" cy="16832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69592" y="5382767"/>
            <a:ext cx="1452359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6579" y="5382767"/>
            <a:ext cx="473951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82595" y="5675376"/>
            <a:ext cx="626363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03575" y="5675376"/>
            <a:ext cx="473963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7172" y="5967983"/>
            <a:ext cx="810767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62555" y="5967983"/>
            <a:ext cx="1671827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8999" y="5967983"/>
            <a:ext cx="473963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935637" y="5449316"/>
            <a:ext cx="169735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Proteina</a:t>
            </a:r>
            <a:endParaRPr sz="2400">
              <a:latin typeface="Calibri"/>
              <a:cs typeface="Calibri"/>
            </a:endParaRPr>
          </a:p>
          <a:p>
            <a:pPr marR="60960" algn="ctr">
              <a:lnSpc>
                <a:spcPts val="2305"/>
              </a:lnSpc>
            </a:pP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590"/>
              </a:lnSpc>
            </a:pP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Ab</a:t>
            </a:r>
            <a:r>
              <a:rPr sz="2400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policlonali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385" y="57785"/>
            <a:ext cx="650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</a:t>
            </a:r>
            <a:r>
              <a:rPr spc="35" dirty="0"/>
              <a:t> </a:t>
            </a:r>
            <a:r>
              <a:rPr spc="-10" dirty="0"/>
              <a:t>MONOCLONALI</a:t>
            </a:r>
          </a:p>
        </p:txBody>
      </p:sp>
      <p:sp>
        <p:nvSpPr>
          <p:cNvPr id="3" name="object 3"/>
          <p:cNvSpPr/>
          <p:nvPr/>
        </p:nvSpPr>
        <p:spPr>
          <a:xfrm>
            <a:off x="106011" y="978446"/>
            <a:ext cx="3955981" cy="109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2099720"/>
            <a:ext cx="3739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Calibri"/>
                <a:cs typeface="Calibri"/>
              </a:rPr>
              <a:t>Köhler and Milstein. Nature.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1975;256(5517):495-7.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906" y="3023107"/>
            <a:ext cx="6045200" cy="335407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400" spc="-10" dirty="0">
                <a:latin typeface="Calibri"/>
                <a:cs typeface="Calibri"/>
              </a:rPr>
              <a:t>Basato </a:t>
            </a:r>
            <a:r>
              <a:rPr sz="2400" spc="-5" dirty="0">
                <a:latin typeface="Calibri"/>
                <a:cs typeface="Calibri"/>
              </a:rPr>
              <a:t>sulla tecnologia degli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ibridomi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</a:pPr>
            <a:r>
              <a:rPr sz="2400" spc="-5" dirty="0">
                <a:latin typeface="Calibri"/>
                <a:cs typeface="Calibri"/>
              </a:rPr>
              <a:t>-Cellule normali di </a:t>
            </a:r>
            <a:r>
              <a:rPr sz="2400" spc="-10" dirty="0">
                <a:latin typeface="Calibri"/>
                <a:cs typeface="Calibri"/>
              </a:rPr>
              <a:t>topo vengono </a:t>
            </a:r>
            <a:r>
              <a:rPr sz="2400" spc="-5" dirty="0">
                <a:latin typeface="Calibri"/>
                <a:cs typeface="Calibri"/>
              </a:rPr>
              <a:t>fuse </a:t>
            </a:r>
            <a:r>
              <a:rPr sz="2400" spc="-10" dirty="0">
                <a:latin typeface="Calibri"/>
                <a:cs typeface="Calibri"/>
              </a:rPr>
              <a:t>con </a:t>
            </a:r>
            <a:r>
              <a:rPr sz="2400" dirty="0">
                <a:latin typeface="Calibri"/>
                <a:cs typeface="Calibri"/>
              </a:rPr>
              <a:t>cellule  </a:t>
            </a:r>
            <a:r>
              <a:rPr sz="2400" spc="-10" dirty="0">
                <a:latin typeface="Calibri"/>
                <a:cs typeface="Calibri"/>
              </a:rPr>
              <a:t>tumorali </a:t>
            </a:r>
            <a:r>
              <a:rPr sz="2400" dirty="0">
                <a:latin typeface="Calibri"/>
                <a:cs typeface="Calibri"/>
              </a:rPr>
              <a:t>(es.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mieloma)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spc="-5" dirty="0">
                <a:latin typeface="Calibri"/>
                <a:cs typeface="Calibri"/>
              </a:rPr>
              <a:t>-La </a:t>
            </a:r>
            <a:r>
              <a:rPr sz="2400" spc="-15" dirty="0">
                <a:latin typeface="Calibri"/>
                <a:cs typeface="Calibri"/>
              </a:rPr>
              <a:t>nuova </a:t>
            </a:r>
            <a:r>
              <a:rPr sz="2400" dirty="0">
                <a:latin typeface="Calibri"/>
                <a:cs typeface="Calibri"/>
              </a:rPr>
              <a:t>cellula </a:t>
            </a:r>
            <a:r>
              <a:rPr sz="2400" spc="-5" dirty="0">
                <a:latin typeface="Calibri"/>
                <a:cs typeface="Calibri"/>
              </a:rPr>
              <a:t>ibrida ha </a:t>
            </a:r>
            <a:r>
              <a:rPr sz="2400" spc="-10" dirty="0">
                <a:latin typeface="Calibri"/>
                <a:cs typeface="Calibri"/>
              </a:rPr>
              <a:t>proprietà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entrambi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tipi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cellulari: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spc="-10" dirty="0">
                <a:latin typeface="Calibri"/>
                <a:cs typeface="Calibri"/>
              </a:rPr>
              <a:t>-crescita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illimitata;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spc="-10" dirty="0">
                <a:latin typeface="Calibri"/>
                <a:cs typeface="Calibri"/>
              </a:rPr>
              <a:t>-secrezione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anticorpi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monoclonali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63012" y="912992"/>
            <a:ext cx="1249727" cy="1249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452" y="2099814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1014" y="780838"/>
            <a:ext cx="3411745" cy="1529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64623" y="652272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1984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4299" y="2084290"/>
            <a:ext cx="943610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8900" marR="5080" indent="-76835">
              <a:lnSpc>
                <a:spcPct val="100699"/>
              </a:lnSpc>
              <a:spcBef>
                <a:spcPts val="80"/>
              </a:spcBef>
            </a:pPr>
            <a:r>
              <a:rPr sz="1600" spc="-5" dirty="0">
                <a:latin typeface="Calibri"/>
                <a:cs typeface="Calibri"/>
              </a:rPr>
              <a:t>Fisiologia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 Medicina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01654" y="3982720"/>
            <a:ext cx="2727192" cy="2590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2892" y="5273802"/>
            <a:ext cx="959485" cy="861060"/>
          </a:xfrm>
          <a:custGeom>
            <a:avLst/>
            <a:gdLst/>
            <a:ahLst/>
            <a:cxnLst/>
            <a:rect l="l" t="t" r="r" b="b"/>
            <a:pathLst>
              <a:path w="959484" h="861060">
                <a:moveTo>
                  <a:pt x="0" y="0"/>
                </a:moveTo>
                <a:lnTo>
                  <a:pt x="959027" y="0"/>
                </a:lnTo>
                <a:lnTo>
                  <a:pt x="959027" y="860717"/>
                </a:lnTo>
                <a:lnTo>
                  <a:pt x="0" y="8607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34503" y="5805246"/>
            <a:ext cx="651510" cy="251460"/>
          </a:xfrm>
          <a:custGeom>
            <a:avLst/>
            <a:gdLst/>
            <a:ahLst/>
            <a:cxnLst/>
            <a:rect l="l" t="t" r="r" b="b"/>
            <a:pathLst>
              <a:path w="651509" h="251460">
                <a:moveTo>
                  <a:pt x="0" y="0"/>
                </a:moveTo>
                <a:lnTo>
                  <a:pt x="651128" y="0"/>
                </a:lnTo>
                <a:lnTo>
                  <a:pt x="651128" y="251040"/>
                </a:lnTo>
                <a:lnTo>
                  <a:pt x="0" y="2510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71" y="1354077"/>
            <a:ext cx="8975202" cy="4038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385" y="57785"/>
            <a:ext cx="650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</a:t>
            </a:r>
            <a:r>
              <a:rPr spc="35" dirty="0"/>
              <a:t> </a:t>
            </a:r>
            <a:r>
              <a:rPr spc="-10" dirty="0"/>
              <a:t>MONOCLONALI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2514600"/>
            <a:ext cx="2664460" cy="1600200"/>
          </a:xfrm>
          <a:custGeom>
            <a:avLst/>
            <a:gdLst/>
            <a:ahLst/>
            <a:cxnLst/>
            <a:rect l="l" t="t" r="r" b="b"/>
            <a:pathLst>
              <a:path w="2664460" h="1600200">
                <a:moveTo>
                  <a:pt x="0" y="0"/>
                </a:moveTo>
                <a:lnTo>
                  <a:pt x="2664002" y="0"/>
                </a:lnTo>
                <a:lnTo>
                  <a:pt x="2664002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2514600"/>
            <a:ext cx="2664460" cy="1600200"/>
          </a:xfrm>
          <a:custGeom>
            <a:avLst/>
            <a:gdLst/>
            <a:ahLst/>
            <a:cxnLst/>
            <a:rect l="l" t="t" r="r" b="b"/>
            <a:pathLst>
              <a:path w="2664460" h="1600200">
                <a:moveTo>
                  <a:pt x="0" y="0"/>
                </a:moveTo>
                <a:lnTo>
                  <a:pt x="2664002" y="0"/>
                </a:lnTo>
                <a:lnTo>
                  <a:pt x="2664002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05" y="57785"/>
            <a:ext cx="875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 MONOCLONALI </a:t>
            </a:r>
            <a:r>
              <a:rPr spc="-5" dirty="0"/>
              <a:t>- </a:t>
            </a:r>
            <a:r>
              <a:rPr i="1" spc="-80" dirty="0">
                <a:solidFill>
                  <a:srgbClr val="FF0000"/>
                </a:solidFill>
                <a:latin typeface="Calibri"/>
                <a:cs typeface="Calibri"/>
              </a:rPr>
              <a:t>HAT</a:t>
            </a:r>
            <a:r>
              <a:rPr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selection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8445905" cy="4774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F7152-76B3-4C75-9C9D-859097D518CC}"/>
              </a:ext>
            </a:extLst>
          </p:cNvPr>
          <p:cNvSpPr txBox="1"/>
          <p:nvPr/>
        </p:nvSpPr>
        <p:spPr>
          <a:xfrm>
            <a:off x="1752600" y="838200"/>
            <a:ext cx="490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Sintesi</a:t>
            </a:r>
            <a:r>
              <a:rPr lang="en-US" dirty="0"/>
              <a:t> di </a:t>
            </a:r>
            <a:r>
              <a:rPr lang="en-US" dirty="0" err="1"/>
              <a:t>nucleotidi</a:t>
            </a:r>
            <a:r>
              <a:rPr lang="en-US" dirty="0"/>
              <a:t>: De Novo VS salvage pathways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05" y="57785"/>
            <a:ext cx="875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 MONOCLONALI </a:t>
            </a:r>
            <a:r>
              <a:rPr spc="-5" dirty="0"/>
              <a:t>- </a:t>
            </a:r>
            <a:r>
              <a:rPr i="1" spc="-80" dirty="0">
                <a:solidFill>
                  <a:srgbClr val="FF0000"/>
                </a:solidFill>
                <a:latin typeface="Calibri"/>
                <a:cs typeface="Calibri"/>
              </a:rPr>
              <a:t>HAT</a:t>
            </a:r>
            <a:r>
              <a:rPr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selection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4476750"/>
            <a:ext cx="8163145" cy="220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1" y="592328"/>
            <a:ext cx="60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H</a:t>
            </a:r>
            <a:r>
              <a:rPr sz="2400" b="1" spc="-195" dirty="0">
                <a:solidFill>
                  <a:srgbClr val="0063F4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026" y="618236"/>
            <a:ext cx="1597025" cy="7035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635">
              <a:lnSpc>
                <a:spcPct val="102299"/>
              </a:lnSpc>
              <a:spcBef>
                <a:spcPts val="35"/>
              </a:spcBef>
            </a:pPr>
            <a:r>
              <a:rPr sz="2200" b="1" u="heavy" spc="-15" dirty="0">
                <a:solidFill>
                  <a:srgbClr val="A7A8A7"/>
                </a:solidFill>
                <a:uFill>
                  <a:solidFill>
                    <a:srgbClr val="A7A8A7"/>
                  </a:solidFill>
                </a:u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p</a:t>
            </a:r>
            <a:r>
              <a:rPr sz="2200" spc="-50" dirty="0">
                <a:solidFill>
                  <a:srgbClr val="A7A8A7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srgbClr val="A7A8A7"/>
                </a:solidFill>
                <a:latin typeface="Calibri"/>
                <a:cs typeface="Calibri"/>
              </a:rPr>
              <a:t>x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A7A8A7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th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e  </a:t>
            </a:r>
            <a:r>
              <a:rPr sz="2200" b="1" u="heavy" spc="-10" dirty="0">
                <a:solidFill>
                  <a:srgbClr val="0063F4"/>
                </a:solidFill>
                <a:uFill>
                  <a:solidFill>
                    <a:srgbClr val="0063F4"/>
                  </a:solidFill>
                </a:u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minopterin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6701" y="602386"/>
            <a:ext cx="59842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18400"/>
              </a:lnSpc>
              <a:spcBef>
                <a:spcPts val="100"/>
              </a:spcBef>
            </a:pP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indispensabile per la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sintesi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di </a:t>
            </a:r>
            <a:r>
              <a:rPr sz="1900" spc="-15" dirty="0">
                <a:solidFill>
                  <a:srgbClr val="A7A8A7"/>
                </a:solidFill>
                <a:latin typeface="Calibri"/>
                <a:cs typeface="Calibri"/>
              </a:rPr>
              <a:t>recupero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delle basi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puriniche  </a:t>
            </a:r>
            <a:r>
              <a:rPr sz="1900" spc="-10" dirty="0">
                <a:latin typeface="Calibri"/>
                <a:cs typeface="Calibri"/>
              </a:rPr>
              <a:t>blocca </a:t>
            </a:r>
            <a:r>
              <a:rPr sz="1900" spc="-5" dirty="0">
                <a:latin typeface="Calibri"/>
                <a:cs typeface="Calibri"/>
              </a:rPr>
              <a:t>la </a:t>
            </a:r>
            <a:r>
              <a:rPr sz="1900" spc="-10" dirty="0">
                <a:latin typeface="Calibri"/>
                <a:cs typeface="Calibri"/>
              </a:rPr>
              <a:t>sintesi </a:t>
            </a:r>
            <a:r>
              <a:rPr sz="1900" i="1" spc="-5" dirty="0">
                <a:latin typeface="Calibri"/>
                <a:cs typeface="Calibri"/>
              </a:rPr>
              <a:t>de </a:t>
            </a:r>
            <a:r>
              <a:rPr sz="1900" i="1" spc="-15" dirty="0">
                <a:latin typeface="Calibri"/>
                <a:cs typeface="Calibri"/>
              </a:rPr>
              <a:t>novo </a:t>
            </a:r>
            <a:r>
              <a:rPr sz="1900" spc="-5" dirty="0">
                <a:latin typeface="Calibri"/>
                <a:cs typeface="Calibri"/>
              </a:rPr>
              <a:t>delle basi </a:t>
            </a:r>
            <a:r>
              <a:rPr sz="1900" spc="-10" dirty="0">
                <a:latin typeface="Calibri"/>
                <a:cs typeface="Calibri"/>
              </a:rPr>
              <a:t>puriniche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pirimidiniche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228" y="1296416"/>
            <a:ext cx="12147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A7A8A7"/>
                </a:solidFill>
                <a:uFill>
                  <a:solidFill>
                    <a:srgbClr val="A7A8A7"/>
                  </a:solidFill>
                </a:u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srgbClr val="A7A8A7"/>
                </a:solid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m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62861" y="1334516"/>
            <a:ext cx="6202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indispensabile per la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sintesi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di </a:t>
            </a:r>
            <a:r>
              <a:rPr sz="1900" spc="-15" dirty="0">
                <a:solidFill>
                  <a:srgbClr val="A7A8A7"/>
                </a:solidFill>
                <a:latin typeface="Calibri"/>
                <a:cs typeface="Calibri"/>
              </a:rPr>
              <a:t>recupero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delle basi</a:t>
            </a:r>
            <a:r>
              <a:rPr sz="1900" spc="12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pirimidiniche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30459" y="8382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2261" y="8000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40279" y="15240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2081" y="14858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360" y="118871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1161" y="115061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6150" y="1828800"/>
            <a:ext cx="1466849" cy="2809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8475" y="4476750"/>
            <a:ext cx="1914523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00" y="1828800"/>
            <a:ext cx="8458199" cy="2647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09900" y="1828800"/>
            <a:ext cx="2514599" cy="2724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476750"/>
            <a:ext cx="8163145" cy="220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6150" y="1828800"/>
            <a:ext cx="1466849" cy="2809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8475" y="4476750"/>
            <a:ext cx="1914523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828800"/>
            <a:ext cx="8458199" cy="2647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9900" y="1828800"/>
            <a:ext cx="2514599" cy="2724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705" y="57785"/>
            <a:ext cx="875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 MONOCLONALI </a:t>
            </a:r>
            <a:r>
              <a:rPr spc="-5" dirty="0"/>
              <a:t>- </a:t>
            </a:r>
            <a:r>
              <a:rPr i="1" spc="-80" dirty="0">
                <a:solidFill>
                  <a:srgbClr val="FF0000"/>
                </a:solidFill>
                <a:latin typeface="Calibri"/>
                <a:cs typeface="Calibri"/>
              </a:rPr>
              <a:t>HAT</a:t>
            </a:r>
            <a:r>
              <a:rPr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selection</a:t>
            </a:r>
          </a:p>
        </p:txBody>
      </p:sp>
      <p:sp>
        <p:nvSpPr>
          <p:cNvPr id="8" name="object 8"/>
          <p:cNvSpPr/>
          <p:nvPr/>
        </p:nvSpPr>
        <p:spPr>
          <a:xfrm>
            <a:off x="6800850" y="5086348"/>
            <a:ext cx="1628775" cy="733425"/>
          </a:xfrm>
          <a:custGeom>
            <a:avLst/>
            <a:gdLst/>
            <a:ahLst/>
            <a:cxnLst/>
            <a:rect l="l" t="t" r="r" b="b"/>
            <a:pathLst>
              <a:path w="1628775" h="733425">
                <a:moveTo>
                  <a:pt x="0" y="366712"/>
                </a:moveTo>
                <a:lnTo>
                  <a:pt x="9680" y="309999"/>
                </a:lnTo>
                <a:lnTo>
                  <a:pt x="37754" y="256025"/>
                </a:lnTo>
                <a:lnTo>
                  <a:pt x="82775" y="205442"/>
                </a:lnTo>
                <a:lnTo>
                  <a:pt x="143294" y="158903"/>
                </a:lnTo>
                <a:lnTo>
                  <a:pt x="178912" y="137353"/>
                </a:lnTo>
                <a:lnTo>
                  <a:pt x="217862" y="117059"/>
                </a:lnTo>
                <a:lnTo>
                  <a:pt x="259962" y="98102"/>
                </a:lnTo>
                <a:lnTo>
                  <a:pt x="305031" y="80563"/>
                </a:lnTo>
                <a:lnTo>
                  <a:pt x="352888" y="64524"/>
                </a:lnTo>
                <a:lnTo>
                  <a:pt x="403352" y="50067"/>
                </a:lnTo>
                <a:lnTo>
                  <a:pt x="456241" y="37273"/>
                </a:lnTo>
                <a:lnTo>
                  <a:pt x="511376" y="26224"/>
                </a:lnTo>
                <a:lnTo>
                  <a:pt x="568575" y="17000"/>
                </a:lnTo>
                <a:lnTo>
                  <a:pt x="627656" y="9685"/>
                </a:lnTo>
                <a:lnTo>
                  <a:pt x="688440" y="4358"/>
                </a:lnTo>
                <a:lnTo>
                  <a:pt x="750744" y="1103"/>
                </a:lnTo>
                <a:lnTo>
                  <a:pt x="814387" y="0"/>
                </a:lnTo>
                <a:lnTo>
                  <a:pt x="878030" y="1103"/>
                </a:lnTo>
                <a:lnTo>
                  <a:pt x="940334" y="4358"/>
                </a:lnTo>
                <a:lnTo>
                  <a:pt x="1001118" y="9685"/>
                </a:lnTo>
                <a:lnTo>
                  <a:pt x="1060199" y="17000"/>
                </a:lnTo>
                <a:lnTo>
                  <a:pt x="1117398" y="26224"/>
                </a:lnTo>
                <a:lnTo>
                  <a:pt x="1172533" y="37273"/>
                </a:lnTo>
                <a:lnTo>
                  <a:pt x="1225423" y="50067"/>
                </a:lnTo>
                <a:lnTo>
                  <a:pt x="1275886" y="64524"/>
                </a:lnTo>
                <a:lnTo>
                  <a:pt x="1323743" y="80563"/>
                </a:lnTo>
                <a:lnTo>
                  <a:pt x="1368812" y="98102"/>
                </a:lnTo>
                <a:lnTo>
                  <a:pt x="1410912" y="117059"/>
                </a:lnTo>
                <a:lnTo>
                  <a:pt x="1449862" y="137353"/>
                </a:lnTo>
                <a:lnTo>
                  <a:pt x="1485480" y="158903"/>
                </a:lnTo>
                <a:lnTo>
                  <a:pt x="1517586" y="181626"/>
                </a:lnTo>
                <a:lnTo>
                  <a:pt x="1570537" y="230269"/>
                </a:lnTo>
                <a:lnTo>
                  <a:pt x="1607266" y="282629"/>
                </a:lnTo>
                <a:lnTo>
                  <a:pt x="1626324" y="338054"/>
                </a:lnTo>
                <a:lnTo>
                  <a:pt x="1628775" y="366712"/>
                </a:lnTo>
                <a:lnTo>
                  <a:pt x="1626324" y="395370"/>
                </a:lnTo>
                <a:lnTo>
                  <a:pt x="1607266" y="450795"/>
                </a:lnTo>
                <a:lnTo>
                  <a:pt x="1570537" y="503155"/>
                </a:lnTo>
                <a:lnTo>
                  <a:pt x="1517586" y="551798"/>
                </a:lnTo>
                <a:lnTo>
                  <a:pt x="1485480" y="574521"/>
                </a:lnTo>
                <a:lnTo>
                  <a:pt x="1449862" y="596071"/>
                </a:lnTo>
                <a:lnTo>
                  <a:pt x="1410912" y="616365"/>
                </a:lnTo>
                <a:lnTo>
                  <a:pt x="1368812" y="635322"/>
                </a:lnTo>
                <a:lnTo>
                  <a:pt x="1323743" y="652861"/>
                </a:lnTo>
                <a:lnTo>
                  <a:pt x="1275886" y="668900"/>
                </a:lnTo>
                <a:lnTo>
                  <a:pt x="1225423" y="683357"/>
                </a:lnTo>
                <a:lnTo>
                  <a:pt x="1172533" y="696151"/>
                </a:lnTo>
                <a:lnTo>
                  <a:pt x="1117398" y="707200"/>
                </a:lnTo>
                <a:lnTo>
                  <a:pt x="1060199" y="716424"/>
                </a:lnTo>
                <a:lnTo>
                  <a:pt x="1001118" y="723739"/>
                </a:lnTo>
                <a:lnTo>
                  <a:pt x="940334" y="729066"/>
                </a:lnTo>
                <a:lnTo>
                  <a:pt x="878030" y="732321"/>
                </a:lnTo>
                <a:lnTo>
                  <a:pt x="814387" y="733424"/>
                </a:lnTo>
                <a:lnTo>
                  <a:pt x="750744" y="732321"/>
                </a:lnTo>
                <a:lnTo>
                  <a:pt x="688440" y="729066"/>
                </a:lnTo>
                <a:lnTo>
                  <a:pt x="627656" y="723739"/>
                </a:lnTo>
                <a:lnTo>
                  <a:pt x="568575" y="716424"/>
                </a:lnTo>
                <a:lnTo>
                  <a:pt x="511376" y="707200"/>
                </a:lnTo>
                <a:lnTo>
                  <a:pt x="456241" y="696151"/>
                </a:lnTo>
                <a:lnTo>
                  <a:pt x="403352" y="683357"/>
                </a:lnTo>
                <a:lnTo>
                  <a:pt x="352888" y="668900"/>
                </a:lnTo>
                <a:lnTo>
                  <a:pt x="305031" y="652861"/>
                </a:lnTo>
                <a:lnTo>
                  <a:pt x="259962" y="635322"/>
                </a:lnTo>
                <a:lnTo>
                  <a:pt x="217862" y="616365"/>
                </a:lnTo>
                <a:lnTo>
                  <a:pt x="178912" y="596071"/>
                </a:lnTo>
                <a:lnTo>
                  <a:pt x="143294" y="574521"/>
                </a:lnTo>
                <a:lnTo>
                  <a:pt x="111188" y="551798"/>
                </a:lnTo>
                <a:lnTo>
                  <a:pt x="58237" y="503155"/>
                </a:lnTo>
                <a:lnTo>
                  <a:pt x="21508" y="450795"/>
                </a:lnTo>
                <a:lnTo>
                  <a:pt x="2450" y="395370"/>
                </a:lnTo>
                <a:lnTo>
                  <a:pt x="0" y="366712"/>
                </a:lnTo>
                <a:close/>
              </a:path>
            </a:pathLst>
          </a:custGeom>
          <a:ln w="381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0" y="4953003"/>
            <a:ext cx="1371600" cy="1066800"/>
          </a:xfrm>
          <a:custGeom>
            <a:avLst/>
            <a:gdLst/>
            <a:ahLst/>
            <a:cxnLst/>
            <a:rect l="l" t="t" r="r" b="b"/>
            <a:pathLst>
              <a:path w="1371600" h="1066800">
                <a:moveTo>
                  <a:pt x="0" y="177799"/>
                </a:moveTo>
                <a:lnTo>
                  <a:pt x="6351" y="130533"/>
                </a:lnTo>
                <a:lnTo>
                  <a:pt x="24274" y="88060"/>
                </a:lnTo>
                <a:lnTo>
                  <a:pt x="52076" y="52076"/>
                </a:lnTo>
                <a:lnTo>
                  <a:pt x="88060" y="24274"/>
                </a:lnTo>
                <a:lnTo>
                  <a:pt x="130533" y="6351"/>
                </a:lnTo>
                <a:lnTo>
                  <a:pt x="177800" y="0"/>
                </a:lnTo>
                <a:lnTo>
                  <a:pt x="1193800" y="0"/>
                </a:lnTo>
                <a:lnTo>
                  <a:pt x="1241066" y="6351"/>
                </a:lnTo>
                <a:lnTo>
                  <a:pt x="1283539" y="24274"/>
                </a:lnTo>
                <a:lnTo>
                  <a:pt x="1319523" y="52076"/>
                </a:lnTo>
                <a:lnTo>
                  <a:pt x="1347325" y="88060"/>
                </a:lnTo>
                <a:lnTo>
                  <a:pt x="1365248" y="130533"/>
                </a:lnTo>
                <a:lnTo>
                  <a:pt x="1371600" y="177799"/>
                </a:lnTo>
                <a:lnTo>
                  <a:pt x="1371600" y="888987"/>
                </a:lnTo>
                <a:lnTo>
                  <a:pt x="1365248" y="936258"/>
                </a:lnTo>
                <a:lnTo>
                  <a:pt x="1347325" y="978735"/>
                </a:lnTo>
                <a:lnTo>
                  <a:pt x="1319523" y="1014722"/>
                </a:lnTo>
                <a:lnTo>
                  <a:pt x="1283539" y="1042524"/>
                </a:lnTo>
                <a:lnTo>
                  <a:pt x="1241066" y="1060448"/>
                </a:lnTo>
                <a:lnTo>
                  <a:pt x="1193800" y="1066799"/>
                </a:lnTo>
                <a:lnTo>
                  <a:pt x="177800" y="1066799"/>
                </a:lnTo>
                <a:lnTo>
                  <a:pt x="130533" y="1060448"/>
                </a:lnTo>
                <a:lnTo>
                  <a:pt x="88060" y="1042524"/>
                </a:lnTo>
                <a:lnTo>
                  <a:pt x="52076" y="1014722"/>
                </a:lnTo>
                <a:lnTo>
                  <a:pt x="24274" y="978735"/>
                </a:lnTo>
                <a:lnTo>
                  <a:pt x="6351" y="936258"/>
                </a:lnTo>
                <a:lnTo>
                  <a:pt x="0" y="888987"/>
                </a:lnTo>
                <a:lnTo>
                  <a:pt x="0" y="177799"/>
                </a:lnTo>
                <a:close/>
              </a:path>
            </a:pathLst>
          </a:custGeom>
          <a:ln w="38100">
            <a:solidFill>
              <a:srgbClr val="DA8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3685" y="6312697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20001" y="0"/>
                </a:lnTo>
              </a:path>
            </a:pathLst>
          </a:custGeom>
          <a:ln w="381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1380" y="6321207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899998" y="0"/>
                </a:lnTo>
              </a:path>
            </a:pathLst>
          </a:custGeom>
          <a:ln w="38100">
            <a:solidFill>
              <a:srgbClr val="DA8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6554" y="5257793"/>
            <a:ext cx="1214755" cy="195580"/>
          </a:xfrm>
          <a:custGeom>
            <a:avLst/>
            <a:gdLst/>
            <a:ahLst/>
            <a:cxnLst/>
            <a:rect l="l" t="t" r="r" b="b"/>
            <a:pathLst>
              <a:path w="1214754" h="195579">
                <a:moveTo>
                  <a:pt x="0" y="32550"/>
                </a:moveTo>
                <a:lnTo>
                  <a:pt x="2557" y="19882"/>
                </a:lnTo>
                <a:lnTo>
                  <a:pt x="9531" y="9536"/>
                </a:lnTo>
                <a:lnTo>
                  <a:pt x="19877" y="2558"/>
                </a:lnTo>
                <a:lnTo>
                  <a:pt x="32550" y="0"/>
                </a:lnTo>
                <a:lnTo>
                  <a:pt x="1181900" y="0"/>
                </a:lnTo>
                <a:lnTo>
                  <a:pt x="1194567" y="2558"/>
                </a:lnTo>
                <a:lnTo>
                  <a:pt x="1204914" y="9536"/>
                </a:lnTo>
                <a:lnTo>
                  <a:pt x="1211891" y="19882"/>
                </a:lnTo>
                <a:lnTo>
                  <a:pt x="1214450" y="32550"/>
                </a:lnTo>
                <a:lnTo>
                  <a:pt x="1214450" y="162725"/>
                </a:lnTo>
                <a:lnTo>
                  <a:pt x="1211891" y="175390"/>
                </a:lnTo>
                <a:lnTo>
                  <a:pt x="1204914" y="185732"/>
                </a:lnTo>
                <a:lnTo>
                  <a:pt x="1194567" y="192705"/>
                </a:lnTo>
                <a:lnTo>
                  <a:pt x="1181900" y="195262"/>
                </a:lnTo>
                <a:lnTo>
                  <a:pt x="32550" y="195262"/>
                </a:lnTo>
                <a:lnTo>
                  <a:pt x="19877" y="192705"/>
                </a:lnTo>
                <a:lnTo>
                  <a:pt x="9531" y="185732"/>
                </a:lnTo>
                <a:lnTo>
                  <a:pt x="2557" y="175390"/>
                </a:lnTo>
                <a:lnTo>
                  <a:pt x="0" y="162725"/>
                </a:lnTo>
                <a:lnTo>
                  <a:pt x="0" y="32550"/>
                </a:lnTo>
                <a:close/>
              </a:path>
            </a:pathLst>
          </a:custGeom>
          <a:ln w="38100">
            <a:solidFill>
              <a:srgbClr val="DA8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579" y="556259"/>
            <a:ext cx="55016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743" y="1278636"/>
            <a:ext cx="205739" cy="54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741" y="592328"/>
            <a:ext cx="60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H</a:t>
            </a:r>
            <a:r>
              <a:rPr sz="2400" b="1" spc="-195" dirty="0">
                <a:solidFill>
                  <a:srgbClr val="0063F4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3026" y="618236"/>
            <a:ext cx="1597025" cy="7035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635">
              <a:lnSpc>
                <a:spcPct val="102299"/>
              </a:lnSpc>
              <a:spcBef>
                <a:spcPts val="35"/>
              </a:spcBef>
            </a:pPr>
            <a:r>
              <a:rPr sz="2200" b="1" u="heavy" spc="-15" dirty="0">
                <a:solidFill>
                  <a:srgbClr val="0063F4"/>
                </a:solidFill>
                <a:uFill>
                  <a:solidFill>
                    <a:srgbClr val="0063F4"/>
                  </a:solidFill>
                </a:u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200" spc="-5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  </a:t>
            </a:r>
            <a:r>
              <a:rPr sz="2200" b="1" u="heavy" spc="-10" dirty="0">
                <a:solidFill>
                  <a:srgbClr val="A7A8A7"/>
                </a:solidFill>
                <a:uFill>
                  <a:solidFill>
                    <a:srgbClr val="A7A8A7"/>
                  </a:solidFill>
                </a:u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A7A8A7"/>
                </a:solidFill>
                <a:latin typeface="Calibri"/>
                <a:cs typeface="Calibri"/>
              </a:rPr>
              <a:t>minopterin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6701" y="602386"/>
            <a:ext cx="59842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18400"/>
              </a:lnSpc>
              <a:spcBef>
                <a:spcPts val="100"/>
              </a:spcBef>
            </a:pPr>
            <a:r>
              <a:rPr sz="1900" spc="-5" dirty="0">
                <a:latin typeface="Calibri"/>
                <a:cs typeface="Calibri"/>
              </a:rPr>
              <a:t>indispensabile per la </a:t>
            </a:r>
            <a:r>
              <a:rPr sz="1900" spc="-10" dirty="0">
                <a:latin typeface="Calibri"/>
                <a:cs typeface="Calibri"/>
              </a:rPr>
              <a:t>sintesi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5" dirty="0">
                <a:latin typeface="Calibri"/>
                <a:cs typeface="Calibri"/>
              </a:rPr>
              <a:t>recupero </a:t>
            </a:r>
            <a:r>
              <a:rPr sz="1900" spc="-5" dirty="0">
                <a:latin typeface="Calibri"/>
                <a:cs typeface="Calibri"/>
              </a:rPr>
              <a:t>delle basi </a:t>
            </a:r>
            <a:r>
              <a:rPr sz="1900" spc="-10" dirty="0">
                <a:latin typeface="Calibri"/>
                <a:cs typeface="Calibri"/>
              </a:rPr>
              <a:t>puriniche 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blocca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la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sintesi </a:t>
            </a:r>
            <a:r>
              <a:rPr sz="1900" i="1" spc="-5" dirty="0">
                <a:solidFill>
                  <a:srgbClr val="A7A8A7"/>
                </a:solidFill>
                <a:latin typeface="Calibri"/>
                <a:cs typeface="Calibri"/>
              </a:rPr>
              <a:t>de </a:t>
            </a:r>
            <a:r>
              <a:rPr sz="1900" i="1" spc="-15" dirty="0">
                <a:solidFill>
                  <a:srgbClr val="A7A8A7"/>
                </a:solidFill>
                <a:latin typeface="Calibri"/>
                <a:cs typeface="Calibri"/>
              </a:rPr>
              <a:t>novo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delle basi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puriniche </a:t>
            </a:r>
            <a:r>
              <a:rPr sz="1900" spc="-5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900" spc="14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A7A8A7"/>
                </a:solidFill>
                <a:latin typeface="Calibri"/>
                <a:cs typeface="Calibri"/>
              </a:rPr>
              <a:t>pirimidiniche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228" y="1296416"/>
            <a:ext cx="12147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0063F4"/>
                </a:solidFill>
                <a:uFill>
                  <a:solidFill>
                    <a:srgbClr val="0063F4"/>
                  </a:solidFill>
                </a:u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62861" y="1334516"/>
            <a:ext cx="6202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indispensabile per la </a:t>
            </a:r>
            <a:r>
              <a:rPr sz="1900" spc="-10" dirty="0">
                <a:latin typeface="Calibri"/>
                <a:cs typeface="Calibri"/>
              </a:rPr>
              <a:t>sintesi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5" dirty="0">
                <a:latin typeface="Calibri"/>
                <a:cs typeface="Calibri"/>
              </a:rPr>
              <a:t>recupero </a:t>
            </a:r>
            <a:r>
              <a:rPr sz="1900" spc="-5" dirty="0">
                <a:latin typeface="Calibri"/>
                <a:cs typeface="Calibri"/>
              </a:rPr>
              <a:t>delle basi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pirimidiniche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30459" y="8382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2261" y="8000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0279" y="15240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52081" y="14858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9360" y="118871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11161" y="115061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5560" y="4840706"/>
            <a:ext cx="2629839" cy="197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470" y="4783989"/>
            <a:ext cx="3200399" cy="200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807720"/>
            <a:ext cx="2819400" cy="2114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1" y="0"/>
            <a:ext cx="3983735" cy="870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763" y="7632"/>
            <a:ext cx="3421379" cy="78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6679" y="86360"/>
            <a:ext cx="2976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solidFill>
                  <a:srgbClr val="285E90"/>
                </a:solidFill>
                <a:latin typeface="Calibri"/>
                <a:cs typeface="Calibri"/>
              </a:rPr>
              <a:t>Metodi</a:t>
            </a:r>
            <a:r>
              <a:rPr b="0" spc="-35" dirty="0">
                <a:solidFill>
                  <a:srgbClr val="285E9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85E90"/>
                </a:solidFill>
                <a:latin typeface="Calibri"/>
                <a:cs typeface="Calibri"/>
              </a:rPr>
              <a:t>colorimetrici</a:t>
            </a:r>
          </a:p>
        </p:txBody>
      </p:sp>
      <p:sp>
        <p:nvSpPr>
          <p:cNvPr id="8" name="object 8"/>
          <p:cNvSpPr/>
          <p:nvPr/>
        </p:nvSpPr>
        <p:spPr>
          <a:xfrm>
            <a:off x="3349752" y="7632"/>
            <a:ext cx="550163" cy="789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5079" y="3591459"/>
            <a:ext cx="2128519" cy="31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" y="3326904"/>
            <a:ext cx="3140963" cy="1479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328" y="3345192"/>
            <a:ext cx="1827275" cy="8991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3832859"/>
            <a:ext cx="2956547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744" y="3435212"/>
            <a:ext cx="24472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1087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Metodi 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immunichimic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1364" y="3832859"/>
            <a:ext cx="624827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6070" y="807721"/>
            <a:ext cx="4117466" cy="21136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302461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685800" y="0"/>
                </a:moveTo>
                <a:lnTo>
                  <a:pt x="629554" y="1515"/>
                </a:lnTo>
                <a:lnTo>
                  <a:pt x="574560" y="5984"/>
                </a:lnTo>
                <a:lnTo>
                  <a:pt x="520995" y="13287"/>
                </a:lnTo>
                <a:lnTo>
                  <a:pt x="469035" y="23308"/>
                </a:lnTo>
                <a:lnTo>
                  <a:pt x="418857" y="35929"/>
                </a:lnTo>
                <a:lnTo>
                  <a:pt x="370637" y="51032"/>
                </a:lnTo>
                <a:lnTo>
                  <a:pt x="324551" y="68499"/>
                </a:lnTo>
                <a:lnTo>
                  <a:pt x="280777" y="88213"/>
                </a:lnTo>
                <a:lnTo>
                  <a:pt x="239490" y="110057"/>
                </a:lnTo>
                <a:lnTo>
                  <a:pt x="200867" y="133911"/>
                </a:lnTo>
                <a:lnTo>
                  <a:pt x="165085" y="159660"/>
                </a:lnTo>
                <a:lnTo>
                  <a:pt x="132320" y="187184"/>
                </a:lnTo>
                <a:lnTo>
                  <a:pt x="102749" y="216367"/>
                </a:lnTo>
                <a:lnTo>
                  <a:pt x="76548" y="247091"/>
                </a:lnTo>
                <a:lnTo>
                  <a:pt x="53894" y="279238"/>
                </a:lnTo>
                <a:lnTo>
                  <a:pt x="34962" y="312690"/>
                </a:lnTo>
                <a:lnTo>
                  <a:pt x="8976" y="383040"/>
                </a:lnTo>
                <a:lnTo>
                  <a:pt x="0" y="457200"/>
                </a:lnTo>
                <a:lnTo>
                  <a:pt x="2273" y="494697"/>
                </a:lnTo>
                <a:lnTo>
                  <a:pt x="19931" y="567069"/>
                </a:lnTo>
                <a:lnTo>
                  <a:pt x="53894" y="635161"/>
                </a:lnTo>
                <a:lnTo>
                  <a:pt x="76548" y="667308"/>
                </a:lnTo>
                <a:lnTo>
                  <a:pt x="102749" y="698032"/>
                </a:lnTo>
                <a:lnTo>
                  <a:pt x="132320" y="727215"/>
                </a:lnTo>
                <a:lnTo>
                  <a:pt x="165085" y="754739"/>
                </a:lnTo>
                <a:lnTo>
                  <a:pt x="200867" y="780488"/>
                </a:lnTo>
                <a:lnTo>
                  <a:pt x="239490" y="804342"/>
                </a:lnTo>
                <a:lnTo>
                  <a:pt x="280777" y="826186"/>
                </a:lnTo>
                <a:lnTo>
                  <a:pt x="324551" y="845900"/>
                </a:lnTo>
                <a:lnTo>
                  <a:pt x="370637" y="863367"/>
                </a:lnTo>
                <a:lnTo>
                  <a:pt x="418857" y="878470"/>
                </a:lnTo>
                <a:lnTo>
                  <a:pt x="469035" y="891091"/>
                </a:lnTo>
                <a:lnTo>
                  <a:pt x="520995" y="901112"/>
                </a:lnTo>
                <a:lnTo>
                  <a:pt x="574560" y="908415"/>
                </a:lnTo>
                <a:lnTo>
                  <a:pt x="629554" y="912884"/>
                </a:lnTo>
                <a:lnTo>
                  <a:pt x="685800" y="914400"/>
                </a:lnTo>
                <a:lnTo>
                  <a:pt x="742045" y="912884"/>
                </a:lnTo>
                <a:lnTo>
                  <a:pt x="797039" y="908415"/>
                </a:lnTo>
                <a:lnTo>
                  <a:pt x="850604" y="901112"/>
                </a:lnTo>
                <a:lnTo>
                  <a:pt x="902564" y="891091"/>
                </a:lnTo>
                <a:lnTo>
                  <a:pt x="952742" y="878470"/>
                </a:lnTo>
                <a:lnTo>
                  <a:pt x="1000962" y="863367"/>
                </a:lnTo>
                <a:lnTo>
                  <a:pt x="1047048" y="845900"/>
                </a:lnTo>
                <a:lnTo>
                  <a:pt x="1090822" y="826186"/>
                </a:lnTo>
                <a:lnTo>
                  <a:pt x="1132109" y="804342"/>
                </a:lnTo>
                <a:lnTo>
                  <a:pt x="1170732" y="780488"/>
                </a:lnTo>
                <a:lnTo>
                  <a:pt x="1206514" y="754739"/>
                </a:lnTo>
                <a:lnTo>
                  <a:pt x="1239279" y="727215"/>
                </a:lnTo>
                <a:lnTo>
                  <a:pt x="1268850" y="698032"/>
                </a:lnTo>
                <a:lnTo>
                  <a:pt x="1295051" y="667308"/>
                </a:lnTo>
                <a:lnTo>
                  <a:pt x="1317705" y="635161"/>
                </a:lnTo>
                <a:lnTo>
                  <a:pt x="1336637" y="601709"/>
                </a:lnTo>
                <a:lnTo>
                  <a:pt x="1362623" y="531359"/>
                </a:lnTo>
                <a:lnTo>
                  <a:pt x="1371600" y="457200"/>
                </a:lnTo>
                <a:lnTo>
                  <a:pt x="1369326" y="419702"/>
                </a:lnTo>
                <a:lnTo>
                  <a:pt x="1351668" y="347330"/>
                </a:lnTo>
                <a:lnTo>
                  <a:pt x="1317705" y="279238"/>
                </a:lnTo>
                <a:lnTo>
                  <a:pt x="1295051" y="247091"/>
                </a:lnTo>
                <a:lnTo>
                  <a:pt x="1268850" y="216367"/>
                </a:lnTo>
                <a:lnTo>
                  <a:pt x="1239279" y="187184"/>
                </a:lnTo>
                <a:lnTo>
                  <a:pt x="1206514" y="159660"/>
                </a:lnTo>
                <a:lnTo>
                  <a:pt x="1170732" y="133911"/>
                </a:lnTo>
                <a:lnTo>
                  <a:pt x="1132109" y="110057"/>
                </a:lnTo>
                <a:lnTo>
                  <a:pt x="1090822" y="88213"/>
                </a:lnTo>
                <a:lnTo>
                  <a:pt x="1047048" y="68499"/>
                </a:lnTo>
                <a:lnTo>
                  <a:pt x="1000962" y="51032"/>
                </a:lnTo>
                <a:lnTo>
                  <a:pt x="952742" y="35929"/>
                </a:lnTo>
                <a:lnTo>
                  <a:pt x="902564" y="23308"/>
                </a:lnTo>
                <a:lnTo>
                  <a:pt x="850604" y="13287"/>
                </a:lnTo>
                <a:lnTo>
                  <a:pt x="797039" y="5984"/>
                </a:lnTo>
                <a:lnTo>
                  <a:pt x="742045" y="1515"/>
                </a:lnTo>
                <a:lnTo>
                  <a:pt x="6858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2302462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457200"/>
                </a:moveTo>
                <a:lnTo>
                  <a:pt x="8976" y="383040"/>
                </a:lnTo>
                <a:lnTo>
                  <a:pt x="34962" y="312690"/>
                </a:lnTo>
                <a:lnTo>
                  <a:pt x="53894" y="279238"/>
                </a:lnTo>
                <a:lnTo>
                  <a:pt x="76548" y="247091"/>
                </a:lnTo>
                <a:lnTo>
                  <a:pt x="102749" y="216367"/>
                </a:lnTo>
                <a:lnTo>
                  <a:pt x="132320" y="187184"/>
                </a:lnTo>
                <a:lnTo>
                  <a:pt x="165085" y="159660"/>
                </a:lnTo>
                <a:lnTo>
                  <a:pt x="200867" y="133911"/>
                </a:lnTo>
                <a:lnTo>
                  <a:pt x="239490" y="110057"/>
                </a:lnTo>
                <a:lnTo>
                  <a:pt x="280777" y="88213"/>
                </a:lnTo>
                <a:lnTo>
                  <a:pt x="324551" y="68499"/>
                </a:lnTo>
                <a:lnTo>
                  <a:pt x="370637" y="51032"/>
                </a:lnTo>
                <a:lnTo>
                  <a:pt x="418857" y="35929"/>
                </a:lnTo>
                <a:lnTo>
                  <a:pt x="469035" y="23308"/>
                </a:lnTo>
                <a:lnTo>
                  <a:pt x="520995" y="13287"/>
                </a:lnTo>
                <a:lnTo>
                  <a:pt x="574560" y="5984"/>
                </a:lnTo>
                <a:lnTo>
                  <a:pt x="629554" y="1515"/>
                </a:lnTo>
                <a:lnTo>
                  <a:pt x="685800" y="0"/>
                </a:lnTo>
                <a:lnTo>
                  <a:pt x="742045" y="1515"/>
                </a:lnTo>
                <a:lnTo>
                  <a:pt x="797039" y="5984"/>
                </a:lnTo>
                <a:lnTo>
                  <a:pt x="850604" y="13287"/>
                </a:lnTo>
                <a:lnTo>
                  <a:pt x="902564" y="23308"/>
                </a:lnTo>
                <a:lnTo>
                  <a:pt x="952742" y="35929"/>
                </a:lnTo>
                <a:lnTo>
                  <a:pt x="1000962" y="51032"/>
                </a:lnTo>
                <a:lnTo>
                  <a:pt x="1047048" y="68499"/>
                </a:lnTo>
                <a:lnTo>
                  <a:pt x="1090822" y="88213"/>
                </a:lnTo>
                <a:lnTo>
                  <a:pt x="1132109" y="110057"/>
                </a:lnTo>
                <a:lnTo>
                  <a:pt x="1170732" y="133911"/>
                </a:lnTo>
                <a:lnTo>
                  <a:pt x="1206514" y="159660"/>
                </a:lnTo>
                <a:lnTo>
                  <a:pt x="1239279" y="187184"/>
                </a:lnTo>
                <a:lnTo>
                  <a:pt x="1268850" y="216367"/>
                </a:lnTo>
                <a:lnTo>
                  <a:pt x="1295051" y="247091"/>
                </a:lnTo>
                <a:lnTo>
                  <a:pt x="1317705" y="279238"/>
                </a:lnTo>
                <a:lnTo>
                  <a:pt x="1336637" y="312690"/>
                </a:lnTo>
                <a:lnTo>
                  <a:pt x="1362623" y="383040"/>
                </a:lnTo>
                <a:lnTo>
                  <a:pt x="1371600" y="457200"/>
                </a:lnTo>
                <a:lnTo>
                  <a:pt x="1369326" y="494697"/>
                </a:lnTo>
                <a:lnTo>
                  <a:pt x="1351668" y="567069"/>
                </a:lnTo>
                <a:lnTo>
                  <a:pt x="1317705" y="635161"/>
                </a:lnTo>
                <a:lnTo>
                  <a:pt x="1295051" y="667308"/>
                </a:lnTo>
                <a:lnTo>
                  <a:pt x="1268850" y="698032"/>
                </a:lnTo>
                <a:lnTo>
                  <a:pt x="1239279" y="727215"/>
                </a:lnTo>
                <a:lnTo>
                  <a:pt x="1206514" y="754739"/>
                </a:lnTo>
                <a:lnTo>
                  <a:pt x="1170732" y="780488"/>
                </a:lnTo>
                <a:lnTo>
                  <a:pt x="1132109" y="804342"/>
                </a:lnTo>
                <a:lnTo>
                  <a:pt x="1090822" y="826186"/>
                </a:lnTo>
                <a:lnTo>
                  <a:pt x="1047048" y="845900"/>
                </a:lnTo>
                <a:lnTo>
                  <a:pt x="1000962" y="863367"/>
                </a:lnTo>
                <a:lnTo>
                  <a:pt x="952742" y="878470"/>
                </a:lnTo>
                <a:lnTo>
                  <a:pt x="902564" y="891091"/>
                </a:lnTo>
                <a:lnTo>
                  <a:pt x="850604" y="901112"/>
                </a:lnTo>
                <a:lnTo>
                  <a:pt x="797039" y="908415"/>
                </a:lnTo>
                <a:lnTo>
                  <a:pt x="742045" y="912884"/>
                </a:lnTo>
                <a:lnTo>
                  <a:pt x="685800" y="914400"/>
                </a:lnTo>
                <a:lnTo>
                  <a:pt x="629554" y="912884"/>
                </a:lnTo>
                <a:lnTo>
                  <a:pt x="574560" y="908415"/>
                </a:lnTo>
                <a:lnTo>
                  <a:pt x="520995" y="901112"/>
                </a:lnTo>
                <a:lnTo>
                  <a:pt x="469035" y="891091"/>
                </a:lnTo>
                <a:lnTo>
                  <a:pt x="418857" y="878470"/>
                </a:lnTo>
                <a:lnTo>
                  <a:pt x="370637" y="863367"/>
                </a:lnTo>
                <a:lnTo>
                  <a:pt x="324551" y="845900"/>
                </a:lnTo>
                <a:lnTo>
                  <a:pt x="280777" y="826186"/>
                </a:lnTo>
                <a:lnTo>
                  <a:pt x="239490" y="804342"/>
                </a:lnTo>
                <a:lnTo>
                  <a:pt x="200867" y="780488"/>
                </a:lnTo>
                <a:lnTo>
                  <a:pt x="165085" y="754739"/>
                </a:lnTo>
                <a:lnTo>
                  <a:pt x="132320" y="727215"/>
                </a:lnTo>
                <a:lnTo>
                  <a:pt x="102749" y="698032"/>
                </a:lnTo>
                <a:lnTo>
                  <a:pt x="76548" y="667308"/>
                </a:lnTo>
                <a:lnTo>
                  <a:pt x="53894" y="635161"/>
                </a:lnTo>
                <a:lnTo>
                  <a:pt x="34962" y="601709"/>
                </a:lnTo>
                <a:lnTo>
                  <a:pt x="8976" y="531359"/>
                </a:lnTo>
                <a:lnTo>
                  <a:pt x="0" y="457200"/>
                </a:lnTo>
                <a:close/>
              </a:path>
            </a:pathLst>
          </a:custGeom>
          <a:ln w="571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6598" y="2490929"/>
            <a:ext cx="775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Cellula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  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oma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400" y="2302461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685800" y="0"/>
                </a:moveTo>
                <a:lnTo>
                  <a:pt x="629554" y="1515"/>
                </a:lnTo>
                <a:lnTo>
                  <a:pt x="574560" y="5984"/>
                </a:lnTo>
                <a:lnTo>
                  <a:pt x="520995" y="13287"/>
                </a:lnTo>
                <a:lnTo>
                  <a:pt x="469035" y="23308"/>
                </a:lnTo>
                <a:lnTo>
                  <a:pt x="418857" y="35929"/>
                </a:lnTo>
                <a:lnTo>
                  <a:pt x="370637" y="51032"/>
                </a:lnTo>
                <a:lnTo>
                  <a:pt x="324551" y="68499"/>
                </a:lnTo>
                <a:lnTo>
                  <a:pt x="280777" y="88213"/>
                </a:lnTo>
                <a:lnTo>
                  <a:pt x="239490" y="110057"/>
                </a:lnTo>
                <a:lnTo>
                  <a:pt x="200867" y="133911"/>
                </a:lnTo>
                <a:lnTo>
                  <a:pt x="165085" y="159660"/>
                </a:lnTo>
                <a:lnTo>
                  <a:pt x="132320" y="187184"/>
                </a:lnTo>
                <a:lnTo>
                  <a:pt x="102749" y="216367"/>
                </a:lnTo>
                <a:lnTo>
                  <a:pt x="76548" y="247091"/>
                </a:lnTo>
                <a:lnTo>
                  <a:pt x="53894" y="279238"/>
                </a:lnTo>
                <a:lnTo>
                  <a:pt x="34962" y="312690"/>
                </a:lnTo>
                <a:lnTo>
                  <a:pt x="8976" y="383040"/>
                </a:lnTo>
                <a:lnTo>
                  <a:pt x="0" y="457200"/>
                </a:lnTo>
                <a:lnTo>
                  <a:pt x="2273" y="494697"/>
                </a:lnTo>
                <a:lnTo>
                  <a:pt x="19931" y="567069"/>
                </a:lnTo>
                <a:lnTo>
                  <a:pt x="53894" y="635161"/>
                </a:lnTo>
                <a:lnTo>
                  <a:pt x="76548" y="667308"/>
                </a:lnTo>
                <a:lnTo>
                  <a:pt x="102749" y="698032"/>
                </a:lnTo>
                <a:lnTo>
                  <a:pt x="132320" y="727215"/>
                </a:lnTo>
                <a:lnTo>
                  <a:pt x="165085" y="754739"/>
                </a:lnTo>
                <a:lnTo>
                  <a:pt x="200867" y="780488"/>
                </a:lnTo>
                <a:lnTo>
                  <a:pt x="239490" y="804342"/>
                </a:lnTo>
                <a:lnTo>
                  <a:pt x="280777" y="826186"/>
                </a:lnTo>
                <a:lnTo>
                  <a:pt x="324551" y="845900"/>
                </a:lnTo>
                <a:lnTo>
                  <a:pt x="370637" y="863367"/>
                </a:lnTo>
                <a:lnTo>
                  <a:pt x="418857" y="878470"/>
                </a:lnTo>
                <a:lnTo>
                  <a:pt x="469035" y="891091"/>
                </a:lnTo>
                <a:lnTo>
                  <a:pt x="520995" y="901112"/>
                </a:lnTo>
                <a:lnTo>
                  <a:pt x="574560" y="908415"/>
                </a:lnTo>
                <a:lnTo>
                  <a:pt x="629554" y="912884"/>
                </a:lnTo>
                <a:lnTo>
                  <a:pt x="685800" y="914400"/>
                </a:lnTo>
                <a:lnTo>
                  <a:pt x="742045" y="912884"/>
                </a:lnTo>
                <a:lnTo>
                  <a:pt x="797039" y="908415"/>
                </a:lnTo>
                <a:lnTo>
                  <a:pt x="850604" y="901112"/>
                </a:lnTo>
                <a:lnTo>
                  <a:pt x="902564" y="891091"/>
                </a:lnTo>
                <a:lnTo>
                  <a:pt x="952742" y="878470"/>
                </a:lnTo>
                <a:lnTo>
                  <a:pt x="1000962" y="863367"/>
                </a:lnTo>
                <a:lnTo>
                  <a:pt x="1047048" y="845900"/>
                </a:lnTo>
                <a:lnTo>
                  <a:pt x="1090822" y="826186"/>
                </a:lnTo>
                <a:lnTo>
                  <a:pt x="1132109" y="804342"/>
                </a:lnTo>
                <a:lnTo>
                  <a:pt x="1170732" y="780488"/>
                </a:lnTo>
                <a:lnTo>
                  <a:pt x="1206514" y="754739"/>
                </a:lnTo>
                <a:lnTo>
                  <a:pt x="1239279" y="727215"/>
                </a:lnTo>
                <a:lnTo>
                  <a:pt x="1268850" y="698032"/>
                </a:lnTo>
                <a:lnTo>
                  <a:pt x="1295051" y="667308"/>
                </a:lnTo>
                <a:lnTo>
                  <a:pt x="1317705" y="635161"/>
                </a:lnTo>
                <a:lnTo>
                  <a:pt x="1336637" y="601709"/>
                </a:lnTo>
                <a:lnTo>
                  <a:pt x="1362623" y="531359"/>
                </a:lnTo>
                <a:lnTo>
                  <a:pt x="1371600" y="457200"/>
                </a:lnTo>
                <a:lnTo>
                  <a:pt x="1369326" y="419702"/>
                </a:lnTo>
                <a:lnTo>
                  <a:pt x="1351668" y="347330"/>
                </a:lnTo>
                <a:lnTo>
                  <a:pt x="1317705" y="279238"/>
                </a:lnTo>
                <a:lnTo>
                  <a:pt x="1295051" y="247091"/>
                </a:lnTo>
                <a:lnTo>
                  <a:pt x="1268850" y="216367"/>
                </a:lnTo>
                <a:lnTo>
                  <a:pt x="1239279" y="187184"/>
                </a:lnTo>
                <a:lnTo>
                  <a:pt x="1206514" y="159660"/>
                </a:lnTo>
                <a:lnTo>
                  <a:pt x="1170732" y="133911"/>
                </a:lnTo>
                <a:lnTo>
                  <a:pt x="1132109" y="110057"/>
                </a:lnTo>
                <a:lnTo>
                  <a:pt x="1090822" y="88213"/>
                </a:lnTo>
                <a:lnTo>
                  <a:pt x="1047048" y="68499"/>
                </a:lnTo>
                <a:lnTo>
                  <a:pt x="1000962" y="51032"/>
                </a:lnTo>
                <a:lnTo>
                  <a:pt x="952742" y="35929"/>
                </a:lnTo>
                <a:lnTo>
                  <a:pt x="902564" y="23308"/>
                </a:lnTo>
                <a:lnTo>
                  <a:pt x="850604" y="13287"/>
                </a:lnTo>
                <a:lnTo>
                  <a:pt x="797039" y="5984"/>
                </a:lnTo>
                <a:lnTo>
                  <a:pt x="742045" y="1515"/>
                </a:lnTo>
                <a:lnTo>
                  <a:pt x="6858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0" y="2302462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457200"/>
                </a:moveTo>
                <a:lnTo>
                  <a:pt x="8976" y="383040"/>
                </a:lnTo>
                <a:lnTo>
                  <a:pt x="34962" y="312690"/>
                </a:lnTo>
                <a:lnTo>
                  <a:pt x="53894" y="279238"/>
                </a:lnTo>
                <a:lnTo>
                  <a:pt x="76548" y="247091"/>
                </a:lnTo>
                <a:lnTo>
                  <a:pt x="102749" y="216367"/>
                </a:lnTo>
                <a:lnTo>
                  <a:pt x="132320" y="187184"/>
                </a:lnTo>
                <a:lnTo>
                  <a:pt x="165085" y="159660"/>
                </a:lnTo>
                <a:lnTo>
                  <a:pt x="200867" y="133911"/>
                </a:lnTo>
                <a:lnTo>
                  <a:pt x="239490" y="110057"/>
                </a:lnTo>
                <a:lnTo>
                  <a:pt x="280777" y="88213"/>
                </a:lnTo>
                <a:lnTo>
                  <a:pt x="324551" y="68499"/>
                </a:lnTo>
                <a:lnTo>
                  <a:pt x="370637" y="51032"/>
                </a:lnTo>
                <a:lnTo>
                  <a:pt x="418857" y="35929"/>
                </a:lnTo>
                <a:lnTo>
                  <a:pt x="469035" y="23308"/>
                </a:lnTo>
                <a:lnTo>
                  <a:pt x="520995" y="13287"/>
                </a:lnTo>
                <a:lnTo>
                  <a:pt x="574560" y="5984"/>
                </a:lnTo>
                <a:lnTo>
                  <a:pt x="629554" y="1515"/>
                </a:lnTo>
                <a:lnTo>
                  <a:pt x="685800" y="0"/>
                </a:lnTo>
                <a:lnTo>
                  <a:pt x="742045" y="1515"/>
                </a:lnTo>
                <a:lnTo>
                  <a:pt x="797039" y="5984"/>
                </a:lnTo>
                <a:lnTo>
                  <a:pt x="850604" y="13287"/>
                </a:lnTo>
                <a:lnTo>
                  <a:pt x="902564" y="23308"/>
                </a:lnTo>
                <a:lnTo>
                  <a:pt x="952742" y="35929"/>
                </a:lnTo>
                <a:lnTo>
                  <a:pt x="1000962" y="51032"/>
                </a:lnTo>
                <a:lnTo>
                  <a:pt x="1047048" y="68499"/>
                </a:lnTo>
                <a:lnTo>
                  <a:pt x="1090822" y="88213"/>
                </a:lnTo>
                <a:lnTo>
                  <a:pt x="1132109" y="110057"/>
                </a:lnTo>
                <a:lnTo>
                  <a:pt x="1170732" y="133911"/>
                </a:lnTo>
                <a:lnTo>
                  <a:pt x="1206514" y="159660"/>
                </a:lnTo>
                <a:lnTo>
                  <a:pt x="1239279" y="187184"/>
                </a:lnTo>
                <a:lnTo>
                  <a:pt x="1268850" y="216367"/>
                </a:lnTo>
                <a:lnTo>
                  <a:pt x="1295051" y="247091"/>
                </a:lnTo>
                <a:lnTo>
                  <a:pt x="1317705" y="279238"/>
                </a:lnTo>
                <a:lnTo>
                  <a:pt x="1336637" y="312690"/>
                </a:lnTo>
                <a:lnTo>
                  <a:pt x="1362623" y="383040"/>
                </a:lnTo>
                <a:lnTo>
                  <a:pt x="1371600" y="457200"/>
                </a:lnTo>
                <a:lnTo>
                  <a:pt x="1369326" y="494697"/>
                </a:lnTo>
                <a:lnTo>
                  <a:pt x="1351668" y="567069"/>
                </a:lnTo>
                <a:lnTo>
                  <a:pt x="1317705" y="635161"/>
                </a:lnTo>
                <a:lnTo>
                  <a:pt x="1295051" y="667308"/>
                </a:lnTo>
                <a:lnTo>
                  <a:pt x="1268850" y="698032"/>
                </a:lnTo>
                <a:lnTo>
                  <a:pt x="1239279" y="727215"/>
                </a:lnTo>
                <a:lnTo>
                  <a:pt x="1206514" y="754739"/>
                </a:lnTo>
                <a:lnTo>
                  <a:pt x="1170732" y="780488"/>
                </a:lnTo>
                <a:lnTo>
                  <a:pt x="1132109" y="804342"/>
                </a:lnTo>
                <a:lnTo>
                  <a:pt x="1090822" y="826186"/>
                </a:lnTo>
                <a:lnTo>
                  <a:pt x="1047048" y="845900"/>
                </a:lnTo>
                <a:lnTo>
                  <a:pt x="1000962" y="863367"/>
                </a:lnTo>
                <a:lnTo>
                  <a:pt x="952742" y="878470"/>
                </a:lnTo>
                <a:lnTo>
                  <a:pt x="902564" y="891091"/>
                </a:lnTo>
                <a:lnTo>
                  <a:pt x="850604" y="901112"/>
                </a:lnTo>
                <a:lnTo>
                  <a:pt x="797039" y="908415"/>
                </a:lnTo>
                <a:lnTo>
                  <a:pt x="742045" y="912884"/>
                </a:lnTo>
                <a:lnTo>
                  <a:pt x="685800" y="914400"/>
                </a:lnTo>
                <a:lnTo>
                  <a:pt x="629554" y="912884"/>
                </a:lnTo>
                <a:lnTo>
                  <a:pt x="574560" y="908415"/>
                </a:lnTo>
                <a:lnTo>
                  <a:pt x="520995" y="901112"/>
                </a:lnTo>
                <a:lnTo>
                  <a:pt x="469035" y="891091"/>
                </a:lnTo>
                <a:lnTo>
                  <a:pt x="418857" y="878470"/>
                </a:lnTo>
                <a:lnTo>
                  <a:pt x="370637" y="863367"/>
                </a:lnTo>
                <a:lnTo>
                  <a:pt x="324551" y="845900"/>
                </a:lnTo>
                <a:lnTo>
                  <a:pt x="280777" y="826186"/>
                </a:lnTo>
                <a:lnTo>
                  <a:pt x="239490" y="804342"/>
                </a:lnTo>
                <a:lnTo>
                  <a:pt x="200867" y="780488"/>
                </a:lnTo>
                <a:lnTo>
                  <a:pt x="165085" y="754739"/>
                </a:lnTo>
                <a:lnTo>
                  <a:pt x="132320" y="727215"/>
                </a:lnTo>
                <a:lnTo>
                  <a:pt x="102749" y="698032"/>
                </a:lnTo>
                <a:lnTo>
                  <a:pt x="76548" y="667308"/>
                </a:lnTo>
                <a:lnTo>
                  <a:pt x="53894" y="635161"/>
                </a:lnTo>
                <a:lnTo>
                  <a:pt x="34962" y="601709"/>
                </a:lnTo>
                <a:lnTo>
                  <a:pt x="8976" y="531359"/>
                </a:lnTo>
                <a:lnTo>
                  <a:pt x="0" y="457200"/>
                </a:lnTo>
                <a:close/>
              </a:path>
            </a:pathLst>
          </a:custGeom>
          <a:ln w="57150">
            <a:solidFill>
              <a:srgbClr val="26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30058" y="2490929"/>
            <a:ext cx="733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Cellula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  di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milza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8200" y="2302461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685800" y="0"/>
                </a:moveTo>
                <a:lnTo>
                  <a:pt x="629554" y="1515"/>
                </a:lnTo>
                <a:lnTo>
                  <a:pt x="574560" y="5984"/>
                </a:lnTo>
                <a:lnTo>
                  <a:pt x="520995" y="13287"/>
                </a:lnTo>
                <a:lnTo>
                  <a:pt x="469035" y="23308"/>
                </a:lnTo>
                <a:lnTo>
                  <a:pt x="418857" y="35929"/>
                </a:lnTo>
                <a:lnTo>
                  <a:pt x="370637" y="51032"/>
                </a:lnTo>
                <a:lnTo>
                  <a:pt x="324551" y="68499"/>
                </a:lnTo>
                <a:lnTo>
                  <a:pt x="280777" y="88213"/>
                </a:lnTo>
                <a:lnTo>
                  <a:pt x="239490" y="110057"/>
                </a:lnTo>
                <a:lnTo>
                  <a:pt x="200867" y="133911"/>
                </a:lnTo>
                <a:lnTo>
                  <a:pt x="165085" y="159660"/>
                </a:lnTo>
                <a:lnTo>
                  <a:pt x="132320" y="187184"/>
                </a:lnTo>
                <a:lnTo>
                  <a:pt x="102749" y="216367"/>
                </a:lnTo>
                <a:lnTo>
                  <a:pt x="76548" y="247091"/>
                </a:lnTo>
                <a:lnTo>
                  <a:pt x="53894" y="279238"/>
                </a:lnTo>
                <a:lnTo>
                  <a:pt x="34962" y="312690"/>
                </a:lnTo>
                <a:lnTo>
                  <a:pt x="8976" y="383040"/>
                </a:lnTo>
                <a:lnTo>
                  <a:pt x="0" y="457200"/>
                </a:lnTo>
                <a:lnTo>
                  <a:pt x="2273" y="494697"/>
                </a:lnTo>
                <a:lnTo>
                  <a:pt x="19931" y="567069"/>
                </a:lnTo>
                <a:lnTo>
                  <a:pt x="53894" y="635161"/>
                </a:lnTo>
                <a:lnTo>
                  <a:pt x="76548" y="667308"/>
                </a:lnTo>
                <a:lnTo>
                  <a:pt x="102749" y="698032"/>
                </a:lnTo>
                <a:lnTo>
                  <a:pt x="132320" y="727215"/>
                </a:lnTo>
                <a:lnTo>
                  <a:pt x="165085" y="754739"/>
                </a:lnTo>
                <a:lnTo>
                  <a:pt x="200867" y="780488"/>
                </a:lnTo>
                <a:lnTo>
                  <a:pt x="239490" y="804342"/>
                </a:lnTo>
                <a:lnTo>
                  <a:pt x="280777" y="826186"/>
                </a:lnTo>
                <a:lnTo>
                  <a:pt x="324551" y="845900"/>
                </a:lnTo>
                <a:lnTo>
                  <a:pt x="370637" y="863367"/>
                </a:lnTo>
                <a:lnTo>
                  <a:pt x="418857" y="878470"/>
                </a:lnTo>
                <a:lnTo>
                  <a:pt x="469035" y="891091"/>
                </a:lnTo>
                <a:lnTo>
                  <a:pt x="520995" y="901112"/>
                </a:lnTo>
                <a:lnTo>
                  <a:pt x="574560" y="908415"/>
                </a:lnTo>
                <a:lnTo>
                  <a:pt x="629554" y="912884"/>
                </a:lnTo>
                <a:lnTo>
                  <a:pt x="685800" y="914400"/>
                </a:lnTo>
                <a:lnTo>
                  <a:pt x="742045" y="912884"/>
                </a:lnTo>
                <a:lnTo>
                  <a:pt x="797039" y="908415"/>
                </a:lnTo>
                <a:lnTo>
                  <a:pt x="850604" y="901112"/>
                </a:lnTo>
                <a:lnTo>
                  <a:pt x="902564" y="891091"/>
                </a:lnTo>
                <a:lnTo>
                  <a:pt x="952742" y="878470"/>
                </a:lnTo>
                <a:lnTo>
                  <a:pt x="1000962" y="863367"/>
                </a:lnTo>
                <a:lnTo>
                  <a:pt x="1047048" y="845900"/>
                </a:lnTo>
                <a:lnTo>
                  <a:pt x="1090822" y="826186"/>
                </a:lnTo>
                <a:lnTo>
                  <a:pt x="1132109" y="804342"/>
                </a:lnTo>
                <a:lnTo>
                  <a:pt x="1170732" y="780488"/>
                </a:lnTo>
                <a:lnTo>
                  <a:pt x="1206514" y="754739"/>
                </a:lnTo>
                <a:lnTo>
                  <a:pt x="1239279" y="727215"/>
                </a:lnTo>
                <a:lnTo>
                  <a:pt x="1268850" y="698032"/>
                </a:lnTo>
                <a:lnTo>
                  <a:pt x="1295051" y="667308"/>
                </a:lnTo>
                <a:lnTo>
                  <a:pt x="1317705" y="635161"/>
                </a:lnTo>
                <a:lnTo>
                  <a:pt x="1336637" y="601709"/>
                </a:lnTo>
                <a:lnTo>
                  <a:pt x="1362623" y="531359"/>
                </a:lnTo>
                <a:lnTo>
                  <a:pt x="1371600" y="457200"/>
                </a:lnTo>
                <a:lnTo>
                  <a:pt x="1369326" y="419702"/>
                </a:lnTo>
                <a:lnTo>
                  <a:pt x="1351668" y="347330"/>
                </a:lnTo>
                <a:lnTo>
                  <a:pt x="1317705" y="279238"/>
                </a:lnTo>
                <a:lnTo>
                  <a:pt x="1295051" y="247091"/>
                </a:lnTo>
                <a:lnTo>
                  <a:pt x="1268850" y="216367"/>
                </a:lnTo>
                <a:lnTo>
                  <a:pt x="1239279" y="187184"/>
                </a:lnTo>
                <a:lnTo>
                  <a:pt x="1206514" y="159660"/>
                </a:lnTo>
                <a:lnTo>
                  <a:pt x="1170732" y="133911"/>
                </a:lnTo>
                <a:lnTo>
                  <a:pt x="1132109" y="110057"/>
                </a:lnTo>
                <a:lnTo>
                  <a:pt x="1090822" y="88213"/>
                </a:lnTo>
                <a:lnTo>
                  <a:pt x="1047048" y="68499"/>
                </a:lnTo>
                <a:lnTo>
                  <a:pt x="1000962" y="51032"/>
                </a:lnTo>
                <a:lnTo>
                  <a:pt x="952742" y="35929"/>
                </a:lnTo>
                <a:lnTo>
                  <a:pt x="902564" y="23308"/>
                </a:lnTo>
                <a:lnTo>
                  <a:pt x="850604" y="13287"/>
                </a:lnTo>
                <a:lnTo>
                  <a:pt x="797039" y="5984"/>
                </a:lnTo>
                <a:lnTo>
                  <a:pt x="742045" y="1515"/>
                </a:lnTo>
                <a:lnTo>
                  <a:pt x="685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8200" y="2302462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457200"/>
                </a:moveTo>
                <a:lnTo>
                  <a:pt x="8976" y="383040"/>
                </a:lnTo>
                <a:lnTo>
                  <a:pt x="34962" y="312690"/>
                </a:lnTo>
                <a:lnTo>
                  <a:pt x="53894" y="279238"/>
                </a:lnTo>
                <a:lnTo>
                  <a:pt x="76548" y="247091"/>
                </a:lnTo>
                <a:lnTo>
                  <a:pt x="102749" y="216367"/>
                </a:lnTo>
                <a:lnTo>
                  <a:pt x="132320" y="187184"/>
                </a:lnTo>
                <a:lnTo>
                  <a:pt x="165085" y="159660"/>
                </a:lnTo>
                <a:lnTo>
                  <a:pt x="200867" y="133911"/>
                </a:lnTo>
                <a:lnTo>
                  <a:pt x="239490" y="110057"/>
                </a:lnTo>
                <a:lnTo>
                  <a:pt x="280777" y="88213"/>
                </a:lnTo>
                <a:lnTo>
                  <a:pt x="324551" y="68499"/>
                </a:lnTo>
                <a:lnTo>
                  <a:pt x="370637" y="51032"/>
                </a:lnTo>
                <a:lnTo>
                  <a:pt x="418857" y="35929"/>
                </a:lnTo>
                <a:lnTo>
                  <a:pt x="469035" y="23308"/>
                </a:lnTo>
                <a:lnTo>
                  <a:pt x="520995" y="13287"/>
                </a:lnTo>
                <a:lnTo>
                  <a:pt x="574560" y="5984"/>
                </a:lnTo>
                <a:lnTo>
                  <a:pt x="629554" y="1515"/>
                </a:lnTo>
                <a:lnTo>
                  <a:pt x="685800" y="0"/>
                </a:lnTo>
                <a:lnTo>
                  <a:pt x="742045" y="1515"/>
                </a:lnTo>
                <a:lnTo>
                  <a:pt x="797039" y="5984"/>
                </a:lnTo>
                <a:lnTo>
                  <a:pt x="850604" y="13287"/>
                </a:lnTo>
                <a:lnTo>
                  <a:pt x="902564" y="23308"/>
                </a:lnTo>
                <a:lnTo>
                  <a:pt x="952742" y="35929"/>
                </a:lnTo>
                <a:lnTo>
                  <a:pt x="1000962" y="51032"/>
                </a:lnTo>
                <a:lnTo>
                  <a:pt x="1047048" y="68499"/>
                </a:lnTo>
                <a:lnTo>
                  <a:pt x="1090822" y="88213"/>
                </a:lnTo>
                <a:lnTo>
                  <a:pt x="1132109" y="110057"/>
                </a:lnTo>
                <a:lnTo>
                  <a:pt x="1170732" y="133911"/>
                </a:lnTo>
                <a:lnTo>
                  <a:pt x="1206514" y="159660"/>
                </a:lnTo>
                <a:lnTo>
                  <a:pt x="1239279" y="187184"/>
                </a:lnTo>
                <a:lnTo>
                  <a:pt x="1268850" y="216367"/>
                </a:lnTo>
                <a:lnTo>
                  <a:pt x="1295051" y="247091"/>
                </a:lnTo>
                <a:lnTo>
                  <a:pt x="1317705" y="279238"/>
                </a:lnTo>
                <a:lnTo>
                  <a:pt x="1336637" y="312690"/>
                </a:lnTo>
                <a:lnTo>
                  <a:pt x="1362623" y="383040"/>
                </a:lnTo>
                <a:lnTo>
                  <a:pt x="1371600" y="457200"/>
                </a:lnTo>
                <a:lnTo>
                  <a:pt x="1369326" y="494697"/>
                </a:lnTo>
                <a:lnTo>
                  <a:pt x="1351668" y="567069"/>
                </a:lnTo>
                <a:lnTo>
                  <a:pt x="1317705" y="635161"/>
                </a:lnTo>
                <a:lnTo>
                  <a:pt x="1295051" y="667308"/>
                </a:lnTo>
                <a:lnTo>
                  <a:pt x="1268850" y="698032"/>
                </a:lnTo>
                <a:lnTo>
                  <a:pt x="1239279" y="727215"/>
                </a:lnTo>
                <a:lnTo>
                  <a:pt x="1206514" y="754739"/>
                </a:lnTo>
                <a:lnTo>
                  <a:pt x="1170732" y="780488"/>
                </a:lnTo>
                <a:lnTo>
                  <a:pt x="1132109" y="804342"/>
                </a:lnTo>
                <a:lnTo>
                  <a:pt x="1090822" y="826186"/>
                </a:lnTo>
                <a:lnTo>
                  <a:pt x="1047048" y="845900"/>
                </a:lnTo>
                <a:lnTo>
                  <a:pt x="1000962" y="863367"/>
                </a:lnTo>
                <a:lnTo>
                  <a:pt x="952742" y="878470"/>
                </a:lnTo>
                <a:lnTo>
                  <a:pt x="902564" y="891091"/>
                </a:lnTo>
                <a:lnTo>
                  <a:pt x="850604" y="901112"/>
                </a:lnTo>
                <a:lnTo>
                  <a:pt x="797039" y="908415"/>
                </a:lnTo>
                <a:lnTo>
                  <a:pt x="742045" y="912884"/>
                </a:lnTo>
                <a:lnTo>
                  <a:pt x="685800" y="914400"/>
                </a:lnTo>
                <a:lnTo>
                  <a:pt x="629554" y="912884"/>
                </a:lnTo>
                <a:lnTo>
                  <a:pt x="574560" y="908415"/>
                </a:lnTo>
                <a:lnTo>
                  <a:pt x="520995" y="901112"/>
                </a:lnTo>
                <a:lnTo>
                  <a:pt x="469035" y="891091"/>
                </a:lnTo>
                <a:lnTo>
                  <a:pt x="418857" y="878470"/>
                </a:lnTo>
                <a:lnTo>
                  <a:pt x="370637" y="863367"/>
                </a:lnTo>
                <a:lnTo>
                  <a:pt x="324551" y="845900"/>
                </a:lnTo>
                <a:lnTo>
                  <a:pt x="280777" y="826186"/>
                </a:lnTo>
                <a:lnTo>
                  <a:pt x="239490" y="804342"/>
                </a:lnTo>
                <a:lnTo>
                  <a:pt x="200867" y="780488"/>
                </a:lnTo>
                <a:lnTo>
                  <a:pt x="165085" y="754739"/>
                </a:lnTo>
                <a:lnTo>
                  <a:pt x="132320" y="727215"/>
                </a:lnTo>
                <a:lnTo>
                  <a:pt x="102749" y="698032"/>
                </a:lnTo>
                <a:lnTo>
                  <a:pt x="76548" y="667308"/>
                </a:lnTo>
                <a:lnTo>
                  <a:pt x="53894" y="635161"/>
                </a:lnTo>
                <a:lnTo>
                  <a:pt x="34962" y="601709"/>
                </a:lnTo>
                <a:lnTo>
                  <a:pt x="8976" y="531359"/>
                </a:lnTo>
                <a:lnTo>
                  <a:pt x="0" y="457200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2375" y="2573927"/>
            <a:ext cx="1158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BR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0000" y="2769821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749" y="0"/>
                </a:lnTo>
              </a:path>
            </a:pathLst>
          </a:custGeom>
          <a:ln w="3810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9702" y="271266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6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3050" y="2774901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40874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7797" y="271774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6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81527" y="1950719"/>
            <a:ext cx="303275" cy="403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14950" y="1991129"/>
            <a:ext cx="752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10" dirty="0">
                <a:solidFill>
                  <a:srgbClr val="808080"/>
                </a:solidFill>
                <a:latin typeface="Arial"/>
                <a:cs typeface="Arial"/>
              </a:rPr>
              <a:t>HGPRT</a:t>
            </a:r>
            <a:r>
              <a:rPr sz="1400" i="1" spc="-8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808080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02223" y="1952243"/>
            <a:ext cx="294131" cy="403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30908" y="1994105"/>
            <a:ext cx="797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10" dirty="0">
                <a:latin typeface="Arial"/>
                <a:cs typeface="Arial"/>
              </a:rPr>
              <a:t>HGPRT</a:t>
            </a:r>
            <a:r>
              <a:rPr sz="1400" i="1" spc="-8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93109" y="1994105"/>
            <a:ext cx="797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10" dirty="0">
                <a:latin typeface="Arial"/>
                <a:cs typeface="Arial"/>
              </a:rPr>
              <a:t>HGPRT</a:t>
            </a:r>
            <a:r>
              <a:rPr sz="1400" i="1" spc="-8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384" y="1902206"/>
            <a:ext cx="1085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A0000"/>
                </a:solidFill>
                <a:latin typeface="Calibri"/>
                <a:cs typeface="Calibri"/>
              </a:rPr>
              <a:t>Ge</a:t>
            </a:r>
            <a:r>
              <a:rPr sz="2000" b="1" dirty="0">
                <a:solidFill>
                  <a:srgbClr val="EA0000"/>
                </a:solidFill>
                <a:latin typeface="Calibri"/>
                <a:cs typeface="Calibri"/>
              </a:rPr>
              <a:t>not</a:t>
            </a:r>
            <a:r>
              <a:rPr sz="2000" b="1" spc="-5" dirty="0">
                <a:solidFill>
                  <a:srgbClr val="EA000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EA0000"/>
                </a:solidFill>
                <a:latin typeface="Calibri"/>
                <a:cs typeface="Calibri"/>
              </a:rPr>
              <a:t>po: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4476" y="2519387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0000"/>
                </a:solidFill>
                <a:latin typeface="Calibri"/>
                <a:cs typeface="Calibri"/>
              </a:rPr>
              <a:t>Tipo di</a:t>
            </a:r>
            <a:r>
              <a:rPr sz="2000" b="1" spc="-105" dirty="0">
                <a:solidFill>
                  <a:srgbClr val="EA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A0000"/>
                </a:solidFill>
                <a:latin typeface="Calibri"/>
                <a:cs typeface="Calibri"/>
              </a:rPr>
              <a:t>cellula: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384" y="3518840"/>
            <a:ext cx="1565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A0000"/>
                </a:solidFill>
                <a:latin typeface="Calibri"/>
                <a:cs typeface="Calibri"/>
              </a:rPr>
              <a:t>Selezione</a:t>
            </a:r>
            <a:r>
              <a:rPr sz="2000" b="1" spc="-50" dirty="0">
                <a:solidFill>
                  <a:srgbClr val="EA0000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EA0000"/>
                </a:solidFill>
                <a:latin typeface="Calibri"/>
                <a:cs typeface="Calibri"/>
              </a:rPr>
              <a:t>HAT: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76639" y="3432390"/>
            <a:ext cx="637920" cy="546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32366" y="3431870"/>
            <a:ext cx="803258" cy="547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7239" y="3432390"/>
            <a:ext cx="637921" cy="546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13384" y="4204608"/>
            <a:ext cx="861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0000"/>
                </a:solidFill>
                <a:latin typeface="Calibri"/>
                <a:cs typeface="Calibri"/>
              </a:rPr>
              <a:t>Mot</a:t>
            </a:r>
            <a:r>
              <a:rPr sz="2000" b="1" spc="-5" dirty="0">
                <a:solidFill>
                  <a:srgbClr val="EA0000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EA0000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EA0000"/>
                </a:solidFill>
                <a:latin typeface="Calibri"/>
                <a:cs typeface="Calibri"/>
              </a:rPr>
              <a:t>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46512" y="4225241"/>
            <a:ext cx="192595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 </a:t>
            </a:r>
            <a:r>
              <a:rPr sz="1800" b="1" spc="-5" dirty="0">
                <a:latin typeface="Calibri"/>
                <a:cs typeface="Calibri"/>
              </a:rPr>
              <a:t>sintesi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DNA:</a:t>
            </a:r>
            <a:endParaRPr sz="1800">
              <a:latin typeface="Calibri"/>
              <a:cs typeface="Calibri"/>
            </a:endParaRPr>
          </a:p>
          <a:p>
            <a:pPr marL="12700" marR="208279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-carenza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HGPRT  </a:t>
            </a:r>
            <a:r>
              <a:rPr sz="1800" spc="-5" dirty="0">
                <a:latin typeface="Calibri"/>
                <a:cs typeface="Calibri"/>
              </a:rPr>
              <a:t>nella </a:t>
            </a:r>
            <a:r>
              <a:rPr sz="1800" spc="-10" dirty="0">
                <a:latin typeface="Calibri"/>
                <a:cs typeface="Calibri"/>
              </a:rPr>
              <a:t>"salvage  </a:t>
            </a:r>
            <a:r>
              <a:rPr sz="1800" spc="-15" dirty="0">
                <a:latin typeface="Calibri"/>
                <a:cs typeface="Calibri"/>
              </a:rPr>
              <a:t>pathway"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-l'aggiunta </a:t>
            </a:r>
            <a:r>
              <a:rPr sz="1800" dirty="0">
                <a:latin typeface="Calibri"/>
                <a:cs typeface="Calibri"/>
              </a:rPr>
              <a:t>di  </a:t>
            </a:r>
            <a:r>
              <a:rPr sz="1800" spc="-5" dirty="0">
                <a:latin typeface="Calibri"/>
                <a:cs typeface="Calibri"/>
              </a:rPr>
              <a:t>aminopterina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blocca 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sintesi </a:t>
            </a:r>
            <a:r>
              <a:rPr sz="1800" i="1" spc="-5" dirty="0">
                <a:latin typeface="Calibri"/>
                <a:cs typeface="Calibri"/>
              </a:rPr>
              <a:t>de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novo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60388" y="4225241"/>
            <a:ext cx="176847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7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Mortalità:  </a:t>
            </a:r>
            <a:r>
              <a:rPr sz="1800" spc="-10" dirty="0">
                <a:latin typeface="Calibri"/>
                <a:cs typeface="Calibri"/>
              </a:rPr>
              <a:t>HGPRT </a:t>
            </a:r>
            <a:r>
              <a:rPr sz="1800" spc="-5" dirty="0">
                <a:latin typeface="Calibri"/>
                <a:cs typeface="Calibri"/>
              </a:rPr>
              <a:t>normale </a:t>
            </a:r>
            <a:r>
              <a:rPr sz="1800" dirty="0">
                <a:latin typeface="Calibri"/>
                <a:cs typeface="Calibri"/>
              </a:rPr>
              <a:t>e  </a:t>
            </a:r>
            <a:r>
              <a:rPr sz="1800" spc="-10" dirty="0">
                <a:latin typeface="Calibri"/>
                <a:cs typeface="Calibri"/>
              </a:rPr>
              <a:t>sintesi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DNA</a:t>
            </a:r>
            <a:endParaRPr sz="180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limitato </a:t>
            </a:r>
            <a:r>
              <a:rPr sz="1800" spc="-5" dirty="0">
                <a:latin typeface="Calibri"/>
                <a:cs typeface="Calibri"/>
              </a:rPr>
              <a:t>numero </a:t>
            </a:r>
            <a:r>
              <a:rPr sz="1800" dirty="0">
                <a:latin typeface="Calibri"/>
                <a:cs typeface="Calibri"/>
              </a:rPr>
              <a:t>di  </a:t>
            </a:r>
            <a:r>
              <a:rPr sz="1800" spc="-10" dirty="0">
                <a:latin typeface="Calibri"/>
                <a:cs typeface="Calibri"/>
              </a:rPr>
              <a:t>cicli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replicazione 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coltura.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93705" y="57785"/>
            <a:ext cx="875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 MONOCLONALI </a:t>
            </a:r>
            <a:r>
              <a:rPr spc="-5" dirty="0"/>
              <a:t>- </a:t>
            </a:r>
            <a:r>
              <a:rPr i="1" spc="-80" dirty="0">
                <a:solidFill>
                  <a:srgbClr val="FF0000"/>
                </a:solidFill>
                <a:latin typeface="Calibri"/>
                <a:cs typeface="Calibri"/>
              </a:rPr>
              <a:t>HAT</a:t>
            </a:r>
            <a:r>
              <a:rPr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selection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339225" y="4225241"/>
            <a:ext cx="20904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7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Linea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continua</a:t>
            </a:r>
            <a:r>
              <a:rPr sz="18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 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sintesi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DNA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15" dirty="0">
                <a:latin typeface="Calibri"/>
                <a:cs typeface="Calibri"/>
              </a:rPr>
              <a:t>Caratteristiche </a:t>
            </a:r>
            <a:r>
              <a:rPr sz="1800" dirty="0">
                <a:latin typeface="Calibri"/>
                <a:cs typeface="Calibri"/>
              </a:rPr>
              <a:t>di  </a:t>
            </a:r>
            <a:r>
              <a:rPr sz="1800" spc="-5" dirty="0">
                <a:latin typeface="Calibri"/>
                <a:cs typeface="Calibri"/>
              </a:rPr>
              <a:t>cellula </a:t>
            </a:r>
            <a:r>
              <a:rPr sz="1800" b="1" spc="-10" dirty="0">
                <a:solidFill>
                  <a:srgbClr val="0063F4"/>
                </a:solidFill>
                <a:latin typeface="Calibri"/>
                <a:cs typeface="Calibri"/>
              </a:rPr>
              <a:t>immortalizzata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0063F4"/>
                </a:solidFill>
                <a:latin typeface="Calibri"/>
                <a:cs typeface="Calibri"/>
              </a:rPr>
              <a:t>mieloma</a:t>
            </a:r>
            <a:r>
              <a:rPr sz="1800" spc="-5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12700" marR="77470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Capacità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26A907"/>
                </a:solidFill>
                <a:latin typeface="Calibri"/>
                <a:cs typeface="Calibri"/>
              </a:rPr>
              <a:t>sintesi  </a:t>
            </a:r>
            <a:r>
              <a:rPr sz="1800" b="1" dirty="0">
                <a:solidFill>
                  <a:srgbClr val="26A907"/>
                </a:solidFill>
                <a:latin typeface="Calibri"/>
                <a:cs typeface="Calibri"/>
              </a:rPr>
              <a:t>DNA </a:t>
            </a:r>
            <a:r>
              <a:rPr sz="1800" spc="-5" dirty="0">
                <a:latin typeface="Calibri"/>
                <a:cs typeface="Calibri"/>
              </a:rPr>
              <a:t>(enzima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6A907"/>
                </a:solidFill>
                <a:latin typeface="Calibri"/>
                <a:cs typeface="Calibri"/>
              </a:rPr>
              <a:t>HGPRT</a:t>
            </a:r>
            <a:r>
              <a:rPr sz="1800" spc="-5" dirty="0">
                <a:latin typeface="Calibri"/>
                <a:cs typeface="Calibri"/>
              </a:rPr>
              <a:t>; </a:t>
            </a:r>
            <a:r>
              <a:rPr sz="1800" spc="-5" dirty="0">
                <a:solidFill>
                  <a:srgbClr val="26A90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6A907"/>
                </a:solidFill>
                <a:latin typeface="Calibri"/>
                <a:cs typeface="Calibri"/>
              </a:rPr>
              <a:t>cellule </a:t>
            </a:r>
            <a:r>
              <a:rPr sz="1800" b="1" dirty="0">
                <a:solidFill>
                  <a:srgbClr val="26A907"/>
                </a:solidFill>
                <a:latin typeface="Calibri"/>
                <a:cs typeface="Calibri"/>
              </a:rPr>
              <a:t>B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milza)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186939" y="6568440"/>
            <a:ext cx="230123" cy="289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8264" y="6415257"/>
            <a:ext cx="39998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Arial"/>
                <a:cs typeface="Arial"/>
              </a:rPr>
              <a:t>HGPRT </a:t>
            </a:r>
            <a:r>
              <a:rPr sz="1200" i="1" dirty="0">
                <a:latin typeface="Arial"/>
                <a:cs typeface="Arial"/>
              </a:rPr>
              <a:t>= </a:t>
            </a:r>
            <a:r>
              <a:rPr sz="1200" i="1" spc="-5" dirty="0">
                <a:latin typeface="Arial"/>
                <a:cs typeface="Arial"/>
              </a:rPr>
              <a:t>hypoxantine guanine phosphoribosyl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transferase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i="1" spc="-5" dirty="0">
                <a:latin typeface="Arial"/>
                <a:cs typeface="Arial"/>
              </a:rPr>
              <a:t>(oppure anche TK-, </a:t>
            </a:r>
            <a:r>
              <a:rPr sz="1100" i="1" dirty="0">
                <a:latin typeface="Arial"/>
                <a:cs typeface="Arial"/>
              </a:rPr>
              <a:t>TK = </a:t>
            </a:r>
            <a:r>
              <a:rPr sz="1100" i="1" spc="-5" dirty="0">
                <a:latin typeface="Arial"/>
                <a:cs typeface="Arial"/>
              </a:rPr>
              <a:t>thymidine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kinase)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741" y="592328"/>
            <a:ext cx="60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H</a:t>
            </a:r>
            <a:r>
              <a:rPr sz="2400" b="1" spc="-195" dirty="0">
                <a:solidFill>
                  <a:srgbClr val="0063F4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3026" y="618236"/>
            <a:ext cx="1597025" cy="7035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635">
              <a:lnSpc>
                <a:spcPct val="102299"/>
              </a:lnSpc>
              <a:spcBef>
                <a:spcPts val="35"/>
              </a:spcBef>
            </a:pPr>
            <a:r>
              <a:rPr sz="2200" b="1" u="heavy" spc="-15" dirty="0">
                <a:solidFill>
                  <a:srgbClr val="0063F4"/>
                </a:solidFill>
                <a:uFill>
                  <a:solidFill>
                    <a:srgbClr val="0063F4"/>
                  </a:solidFill>
                </a:u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200" spc="-5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  </a:t>
            </a:r>
            <a:r>
              <a:rPr sz="2200" b="1" u="heavy" spc="-10" dirty="0">
                <a:solidFill>
                  <a:srgbClr val="0063F4"/>
                </a:solidFill>
                <a:uFill>
                  <a:solidFill>
                    <a:srgbClr val="0063F4"/>
                  </a:solidFill>
                </a:u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minopterin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806701" y="602386"/>
            <a:ext cx="59842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18400"/>
              </a:lnSpc>
              <a:spcBef>
                <a:spcPts val="100"/>
              </a:spcBef>
            </a:pPr>
            <a:r>
              <a:rPr sz="1900" spc="-5" dirty="0">
                <a:latin typeface="Calibri"/>
                <a:cs typeface="Calibri"/>
              </a:rPr>
              <a:t>indispensabile per la </a:t>
            </a:r>
            <a:r>
              <a:rPr sz="1900" spc="-10" dirty="0">
                <a:latin typeface="Calibri"/>
                <a:cs typeface="Calibri"/>
              </a:rPr>
              <a:t>sintesi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5" dirty="0">
                <a:latin typeface="Calibri"/>
                <a:cs typeface="Calibri"/>
              </a:rPr>
              <a:t>recupero </a:t>
            </a:r>
            <a:r>
              <a:rPr sz="1900" spc="-5" dirty="0">
                <a:latin typeface="Calibri"/>
                <a:cs typeface="Calibri"/>
              </a:rPr>
              <a:t>delle basi </a:t>
            </a:r>
            <a:r>
              <a:rPr sz="1900" spc="-10" dirty="0">
                <a:latin typeface="Calibri"/>
                <a:cs typeface="Calibri"/>
              </a:rPr>
              <a:t>puriniche  blocca </a:t>
            </a:r>
            <a:r>
              <a:rPr sz="1900" spc="-5" dirty="0">
                <a:latin typeface="Calibri"/>
                <a:cs typeface="Calibri"/>
              </a:rPr>
              <a:t>la </a:t>
            </a:r>
            <a:r>
              <a:rPr sz="1900" spc="-10" dirty="0">
                <a:latin typeface="Calibri"/>
                <a:cs typeface="Calibri"/>
              </a:rPr>
              <a:t>sintesi </a:t>
            </a:r>
            <a:r>
              <a:rPr sz="1900" i="1" spc="-5" dirty="0">
                <a:latin typeface="Calibri"/>
                <a:cs typeface="Calibri"/>
              </a:rPr>
              <a:t>de </a:t>
            </a:r>
            <a:r>
              <a:rPr sz="1900" i="1" spc="-15" dirty="0">
                <a:latin typeface="Calibri"/>
                <a:cs typeface="Calibri"/>
              </a:rPr>
              <a:t>novo </a:t>
            </a:r>
            <a:r>
              <a:rPr sz="1900" spc="-5" dirty="0">
                <a:latin typeface="Calibri"/>
                <a:cs typeface="Calibri"/>
              </a:rPr>
              <a:t>delle basi </a:t>
            </a:r>
            <a:r>
              <a:rPr sz="1900" spc="-10" dirty="0">
                <a:latin typeface="Calibri"/>
                <a:cs typeface="Calibri"/>
              </a:rPr>
              <a:t>puriniche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pirimidiniche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93228" y="1296416"/>
            <a:ext cx="12147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0063F4"/>
                </a:solidFill>
                <a:uFill>
                  <a:solidFill>
                    <a:srgbClr val="0063F4"/>
                  </a:solidFill>
                </a:u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62861" y="1334516"/>
            <a:ext cx="6202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indispensabile per la </a:t>
            </a:r>
            <a:r>
              <a:rPr sz="1900" spc="-10" dirty="0">
                <a:latin typeface="Calibri"/>
                <a:cs typeface="Calibri"/>
              </a:rPr>
              <a:t>sintesi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5" dirty="0">
                <a:latin typeface="Calibri"/>
                <a:cs typeface="Calibri"/>
              </a:rPr>
              <a:t>recupero </a:t>
            </a:r>
            <a:r>
              <a:rPr sz="1900" spc="-5" dirty="0">
                <a:latin typeface="Calibri"/>
                <a:cs typeface="Calibri"/>
              </a:rPr>
              <a:t>delle basi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pirimidiniche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630459" y="8382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42261" y="8000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40279" y="15240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52081" y="14858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99360" y="118871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9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1161" y="115061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 txBox="1"/>
          <p:nvPr/>
        </p:nvSpPr>
        <p:spPr>
          <a:xfrm>
            <a:off x="76332" y="400273"/>
            <a:ext cx="8987155" cy="62153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971675">
              <a:lnSpc>
                <a:spcPct val="100000"/>
              </a:lnSpc>
              <a:spcBef>
                <a:spcPts val="1510"/>
              </a:spcBef>
            </a:pPr>
            <a:r>
              <a:rPr sz="2400" b="1" spc="-5" dirty="0">
                <a:latin typeface="Calibri"/>
                <a:cs typeface="Calibri"/>
              </a:rPr>
              <a:t>Hybridoma selection using </a:t>
            </a:r>
            <a:r>
              <a:rPr sz="2400" b="1" spc="-70" dirty="0">
                <a:latin typeface="Calibri"/>
                <a:cs typeface="Calibri"/>
              </a:rPr>
              <a:t>HAT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medium</a:t>
            </a:r>
            <a:endParaRPr sz="2400">
              <a:latin typeface="Calibri"/>
              <a:cs typeface="Calibri"/>
            </a:endParaRPr>
          </a:p>
          <a:p>
            <a:pPr marL="13970" marR="5080" indent="635" algn="just">
              <a:lnSpc>
                <a:spcPct val="100000"/>
              </a:lnSpc>
              <a:spcBef>
                <a:spcPts val="1115"/>
              </a:spcBef>
            </a:pPr>
            <a:r>
              <a:rPr sz="1900" spc="-5" dirty="0">
                <a:latin typeface="Calibri"/>
                <a:cs typeface="Calibri"/>
              </a:rPr>
              <a:t>Hybridoma selection </a:t>
            </a:r>
            <a:r>
              <a:rPr sz="1900" spc="-10" dirty="0">
                <a:latin typeface="Calibri"/>
                <a:cs typeface="Calibri"/>
              </a:rPr>
              <a:t>after </a:t>
            </a:r>
            <a:r>
              <a:rPr sz="1900" spc="-5" dirty="0">
                <a:latin typeface="Calibri"/>
                <a:cs typeface="Calibri"/>
              </a:rPr>
              <a:t>fusion of </a:t>
            </a:r>
            <a:r>
              <a:rPr sz="1900" spc="-10" dirty="0">
                <a:latin typeface="Calibri"/>
                <a:cs typeface="Calibri"/>
              </a:rPr>
              <a:t>myelomas </a:t>
            </a:r>
            <a:r>
              <a:rPr sz="1900" spc="-5" dirty="0">
                <a:latin typeface="Calibri"/>
                <a:cs typeface="Calibri"/>
              </a:rPr>
              <a:t>and spleen cells is a critical </a:t>
            </a:r>
            <a:r>
              <a:rPr sz="1900" spc="-15" dirty="0">
                <a:latin typeface="Calibri"/>
                <a:cs typeface="Calibri"/>
              </a:rPr>
              <a:t>step </a:t>
            </a:r>
            <a:r>
              <a:rPr sz="1900" spc="-5" dirty="0">
                <a:latin typeface="Calibri"/>
                <a:cs typeface="Calibri"/>
              </a:rPr>
              <a:t>in  monoclonal </a:t>
            </a:r>
            <a:r>
              <a:rPr sz="1900" spc="-10" dirty="0">
                <a:latin typeface="Calibri"/>
                <a:cs typeface="Calibri"/>
              </a:rPr>
              <a:t>antibody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production.</a:t>
            </a:r>
            <a:endParaRPr sz="19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Often scientists </a:t>
            </a:r>
            <a:r>
              <a:rPr sz="1900" spc="-5" dirty="0">
                <a:latin typeface="Calibri"/>
                <a:cs typeface="Calibri"/>
              </a:rPr>
              <a:t>use the </a:t>
            </a:r>
            <a:r>
              <a:rPr sz="1900" spc="-60" dirty="0">
                <a:solidFill>
                  <a:srgbClr val="FF0000"/>
                </a:solidFill>
                <a:latin typeface="Calibri"/>
                <a:cs typeface="Calibri"/>
              </a:rPr>
              <a:t>HAT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(hypoxanthine-aminopterin-thymidine)</a:t>
            </a:r>
            <a:r>
              <a:rPr sz="190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5240" marR="5080" indent="-635" algn="just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During the fusion </a:t>
            </a:r>
            <a:r>
              <a:rPr sz="1900" spc="-10" dirty="0">
                <a:latin typeface="Calibri"/>
                <a:cs typeface="Calibri"/>
              </a:rPr>
              <a:t>process, </a:t>
            </a:r>
            <a:r>
              <a:rPr sz="1900" spc="-5" dirty="0">
                <a:latin typeface="Calibri"/>
                <a:cs typeface="Calibri"/>
              </a:rPr>
              <a:t>three types of cells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10" dirty="0">
                <a:latin typeface="Calibri"/>
                <a:cs typeface="Calibri"/>
              </a:rPr>
              <a:t>present: (1)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unfused </a:t>
            </a:r>
            <a:r>
              <a:rPr sz="1900" spc="-15" dirty="0">
                <a:solidFill>
                  <a:srgbClr val="0063F4"/>
                </a:solidFill>
                <a:latin typeface="Calibri"/>
                <a:cs typeface="Calibri"/>
              </a:rPr>
              <a:t>myeloma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cells </a:t>
            </a:r>
            <a:r>
              <a:rPr sz="1900" spc="-10" dirty="0">
                <a:latin typeface="Calibri"/>
                <a:cs typeface="Calibri"/>
              </a:rPr>
              <a:t>that 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deficient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in the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HGPRT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enzyme</a:t>
            </a:r>
            <a:r>
              <a:rPr sz="1900" spc="-5" dirty="0">
                <a:latin typeface="Calibri"/>
                <a:cs typeface="Calibri"/>
              </a:rPr>
              <a:t>, (2) </a:t>
            </a:r>
            <a:r>
              <a:rPr sz="1900" spc="-10" dirty="0">
                <a:solidFill>
                  <a:srgbClr val="26A907"/>
                </a:solidFill>
                <a:latin typeface="Calibri"/>
                <a:cs typeface="Calibri"/>
              </a:rPr>
              <a:t>unfused </a:t>
            </a:r>
            <a:r>
              <a:rPr sz="1900" spc="-5" dirty="0">
                <a:solidFill>
                  <a:srgbClr val="26A907"/>
                </a:solidFill>
                <a:latin typeface="Calibri"/>
                <a:cs typeface="Calibri"/>
              </a:rPr>
              <a:t>spleen cells</a:t>
            </a:r>
            <a:r>
              <a:rPr sz="1900" spc="-5" dirty="0">
                <a:latin typeface="Calibri"/>
                <a:cs typeface="Calibri"/>
              </a:rPr>
              <a:t>, and (3)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fused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hybridoma</a:t>
            </a:r>
            <a:r>
              <a:rPr sz="19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cells</a:t>
            </a:r>
            <a:r>
              <a:rPr sz="1900" spc="-5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14604" marR="5080" algn="just">
              <a:lnSpc>
                <a:spcPct val="200100"/>
              </a:lnSpc>
            </a:pPr>
            <a:r>
              <a:rPr sz="1900" spc="-5" dirty="0">
                <a:solidFill>
                  <a:srgbClr val="7030A0"/>
                </a:solidFill>
                <a:latin typeface="Calibri"/>
                <a:cs typeface="Calibri"/>
              </a:rPr>
              <a:t>Unfused spleen cells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5" dirty="0">
                <a:latin typeface="Calibri"/>
                <a:cs typeface="Calibri"/>
              </a:rPr>
              <a:t>easily </a:t>
            </a:r>
            <a:r>
              <a:rPr sz="1900" spc="-10" dirty="0">
                <a:latin typeface="Calibri"/>
                <a:cs typeface="Calibri"/>
              </a:rPr>
              <a:t>selected </a:t>
            </a:r>
            <a:r>
              <a:rPr sz="1900" spc="-15" dirty="0">
                <a:latin typeface="Calibri"/>
                <a:cs typeface="Calibri"/>
              </a:rPr>
              <a:t>against </a:t>
            </a:r>
            <a:r>
              <a:rPr sz="1900" spc="-5" dirty="0">
                <a:latin typeface="Calibri"/>
                <a:cs typeface="Calibri"/>
              </a:rPr>
              <a:t>since </a:t>
            </a:r>
            <a:r>
              <a:rPr sz="1900" spc="-10" dirty="0">
                <a:latin typeface="Calibri"/>
                <a:cs typeface="Calibri"/>
              </a:rPr>
              <a:t>they </a:t>
            </a:r>
            <a:r>
              <a:rPr sz="1900" spc="-5" dirty="0">
                <a:solidFill>
                  <a:srgbClr val="7030A0"/>
                </a:solidFill>
                <a:latin typeface="Calibri"/>
                <a:cs typeface="Calibri"/>
              </a:rPr>
              <a:t>do </a:t>
            </a:r>
            <a:r>
              <a:rPr sz="1900" spc="-10" dirty="0">
                <a:solidFill>
                  <a:srgbClr val="7030A0"/>
                </a:solidFill>
                <a:latin typeface="Calibri"/>
                <a:cs typeface="Calibri"/>
              </a:rPr>
              <a:t>not </a:t>
            </a:r>
            <a:r>
              <a:rPr sz="1900" spc="-15" dirty="0">
                <a:solidFill>
                  <a:srgbClr val="7030A0"/>
                </a:solidFill>
                <a:latin typeface="Calibri"/>
                <a:cs typeface="Calibri"/>
              </a:rPr>
              <a:t>replicate </a:t>
            </a:r>
            <a:r>
              <a:rPr sz="1900" spc="-5" dirty="0">
                <a:solidFill>
                  <a:srgbClr val="7030A0"/>
                </a:solidFill>
                <a:latin typeface="Calibri"/>
                <a:cs typeface="Calibri"/>
              </a:rPr>
              <a:t>in </a:t>
            </a:r>
            <a:r>
              <a:rPr sz="1900" spc="-10" dirty="0">
                <a:solidFill>
                  <a:srgbClr val="7030A0"/>
                </a:solidFill>
                <a:latin typeface="Calibri"/>
                <a:cs typeface="Calibri"/>
              </a:rPr>
              <a:t>culture</a:t>
            </a:r>
            <a:r>
              <a:rPr sz="1900" spc="-10" dirty="0">
                <a:latin typeface="Calibri"/>
                <a:cs typeface="Calibri"/>
              </a:rPr>
              <a:t>. 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Unfused</a:t>
            </a:r>
            <a:r>
              <a:rPr sz="1900" spc="190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63F4"/>
                </a:solidFill>
                <a:latin typeface="Calibri"/>
                <a:cs typeface="Calibri"/>
              </a:rPr>
              <a:t>myelomas</a:t>
            </a:r>
            <a:r>
              <a:rPr sz="1900" spc="180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can</a:t>
            </a:r>
            <a:r>
              <a:rPr sz="1900" spc="1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selected</a:t>
            </a:r>
            <a:r>
              <a:rPr sz="1900" spc="190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against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using</a:t>
            </a:r>
            <a:r>
              <a:rPr sz="1900" spc="185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media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containing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spc="-90" dirty="0">
                <a:solidFill>
                  <a:srgbClr val="0063F4"/>
                </a:solidFill>
                <a:latin typeface="Calibri"/>
                <a:cs typeface="Calibri"/>
              </a:rPr>
              <a:t>HAT</a:t>
            </a:r>
            <a:r>
              <a:rPr sz="1900" spc="-90" dirty="0">
                <a:latin typeface="Calibri"/>
                <a:cs typeface="Calibri"/>
              </a:rPr>
              <a:t>.</a:t>
            </a:r>
            <a:r>
              <a:rPr sz="1900" spc="1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63F4"/>
                </a:solidFill>
                <a:latin typeface="Calibri"/>
                <a:cs typeface="Calibri"/>
              </a:rPr>
              <a:t>aminopterin</a:t>
            </a:r>
            <a:endParaRPr sz="1900">
              <a:latin typeface="Calibri"/>
              <a:cs typeface="Calibri"/>
            </a:endParaRPr>
          </a:p>
          <a:p>
            <a:pPr marL="13335" marR="5715" indent="1270" algn="just">
              <a:lnSpc>
                <a:spcPct val="100000"/>
              </a:lnSpc>
            </a:pPr>
            <a:r>
              <a:rPr sz="1900" spc="-15" dirty="0">
                <a:latin typeface="Calibri"/>
                <a:cs typeface="Calibri"/>
              </a:rPr>
              <a:t>found </a:t>
            </a:r>
            <a:r>
              <a:rPr sz="1900" spc="-5" dirty="0">
                <a:latin typeface="Calibri"/>
                <a:cs typeface="Calibri"/>
              </a:rPr>
              <a:t>in the </a:t>
            </a:r>
            <a:r>
              <a:rPr sz="1900" spc="-10" dirty="0">
                <a:latin typeface="Calibri"/>
                <a:cs typeface="Calibri"/>
              </a:rPr>
              <a:t>medium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blocks </a:t>
            </a: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i="1" spc="-5" dirty="0">
                <a:solidFill>
                  <a:srgbClr val="0063F4"/>
                </a:solidFill>
                <a:latin typeface="Calibri"/>
                <a:cs typeface="Calibri"/>
              </a:rPr>
              <a:t>de </a:t>
            </a:r>
            <a:r>
              <a:rPr sz="1900" i="1" spc="-10" dirty="0">
                <a:solidFill>
                  <a:srgbClr val="0063F4"/>
                </a:solidFill>
                <a:latin typeface="Calibri"/>
                <a:cs typeface="Calibri"/>
              </a:rPr>
              <a:t>novo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DNA </a:t>
            </a:r>
            <a:r>
              <a:rPr sz="1900" spc="-5" dirty="0">
                <a:latin typeface="Calibri"/>
                <a:cs typeface="Calibri"/>
              </a:rPr>
              <a:t>nucleotide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synthesis </a:t>
            </a:r>
            <a:r>
              <a:rPr sz="1900" spc="-30" dirty="0">
                <a:latin typeface="Calibri"/>
                <a:cs typeface="Calibri"/>
              </a:rPr>
              <a:t>pathway. </a:t>
            </a:r>
            <a:r>
              <a:rPr sz="1900" spc="-15" dirty="0">
                <a:latin typeface="Calibri"/>
                <a:cs typeface="Calibri"/>
              </a:rPr>
              <a:t>Typically </a:t>
            </a:r>
            <a:r>
              <a:rPr sz="1900" dirty="0">
                <a:latin typeface="Calibri"/>
                <a:cs typeface="Calibri"/>
              </a:rPr>
              <a:t>when 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i="1" spc="-5" dirty="0">
                <a:latin typeface="Calibri"/>
                <a:cs typeface="Calibri"/>
              </a:rPr>
              <a:t>de </a:t>
            </a:r>
            <a:r>
              <a:rPr sz="1900" i="1" spc="-10" dirty="0">
                <a:latin typeface="Calibri"/>
                <a:cs typeface="Calibri"/>
              </a:rPr>
              <a:t>novo </a:t>
            </a:r>
            <a:r>
              <a:rPr sz="1900" spc="-15" dirty="0">
                <a:latin typeface="Calibri"/>
                <a:cs typeface="Calibri"/>
              </a:rPr>
              <a:t>pathway </a:t>
            </a:r>
            <a:r>
              <a:rPr sz="1900" spc="-5" dirty="0">
                <a:latin typeface="Calibri"/>
                <a:cs typeface="Calibri"/>
              </a:rPr>
              <a:t>is </a:t>
            </a:r>
            <a:r>
              <a:rPr sz="1900" spc="-10" dirty="0">
                <a:latin typeface="Calibri"/>
                <a:cs typeface="Calibri"/>
              </a:rPr>
              <a:t>blocked, </a:t>
            </a:r>
            <a:r>
              <a:rPr sz="1900" spc="-5" dirty="0">
                <a:latin typeface="Calibri"/>
                <a:cs typeface="Calibri"/>
              </a:rPr>
              <a:t>cells will </a:t>
            </a:r>
            <a:r>
              <a:rPr sz="1900" dirty="0">
                <a:latin typeface="Calibri"/>
                <a:cs typeface="Calibri"/>
              </a:rPr>
              <a:t>then </a:t>
            </a:r>
            <a:r>
              <a:rPr sz="1900" spc="-10" dirty="0">
                <a:latin typeface="Calibri"/>
                <a:cs typeface="Calibri"/>
              </a:rPr>
              <a:t>utilize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salvage </a:t>
            </a:r>
            <a:r>
              <a:rPr sz="1900" spc="-15" dirty="0">
                <a:solidFill>
                  <a:srgbClr val="0063F4"/>
                </a:solidFill>
                <a:latin typeface="Calibri"/>
                <a:cs typeface="Calibri"/>
              </a:rPr>
              <a:t>pathway </a:t>
            </a:r>
            <a:r>
              <a:rPr sz="1900" spc="-5" dirty="0">
                <a:latin typeface="Calibri"/>
                <a:cs typeface="Calibri"/>
              </a:rPr>
              <a:t>as an </a:t>
            </a:r>
            <a:r>
              <a:rPr sz="1900" spc="-10" dirty="0">
                <a:latin typeface="Calibri"/>
                <a:cs typeface="Calibri"/>
              </a:rPr>
              <a:t>alternative  </a:t>
            </a:r>
            <a:r>
              <a:rPr sz="1900" spc="-5" dirty="0">
                <a:latin typeface="Calibri"/>
                <a:cs typeface="Calibri"/>
              </a:rPr>
              <a:t>means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replicate </a:t>
            </a:r>
            <a:r>
              <a:rPr sz="1900" spc="-5" dirty="0">
                <a:latin typeface="Calibri"/>
                <a:cs typeface="Calibri"/>
              </a:rPr>
              <a:t>(only if </a:t>
            </a:r>
            <a:r>
              <a:rPr sz="1900" spc="-15" dirty="0">
                <a:latin typeface="Calibri"/>
                <a:cs typeface="Calibri"/>
              </a:rPr>
              <a:t>hypoxanthine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thymidine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10" dirty="0">
                <a:latin typeface="Calibri"/>
                <a:cs typeface="Calibri"/>
              </a:rPr>
              <a:t>present). </a:t>
            </a:r>
            <a:r>
              <a:rPr sz="1900" spc="-30" dirty="0">
                <a:latin typeface="Calibri"/>
                <a:cs typeface="Calibri"/>
              </a:rPr>
              <a:t>However, </a:t>
            </a:r>
            <a:r>
              <a:rPr sz="1900" spc="-5" dirty="0">
                <a:latin typeface="Calibri"/>
                <a:cs typeface="Calibri"/>
              </a:rPr>
              <a:t>these  </a:t>
            </a:r>
            <a:r>
              <a:rPr sz="1900" spc="-15" dirty="0">
                <a:latin typeface="Calibri"/>
                <a:cs typeface="Calibri"/>
              </a:rPr>
              <a:t>myelomas are </a:t>
            </a:r>
            <a:r>
              <a:rPr sz="1900" spc="-5" dirty="0">
                <a:latin typeface="Calibri"/>
                <a:cs typeface="Calibri"/>
              </a:rPr>
              <a:t>unable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dirty="0">
                <a:latin typeface="Calibri"/>
                <a:cs typeface="Calibri"/>
              </a:rPr>
              <a:t>do </a:t>
            </a:r>
            <a:r>
              <a:rPr sz="1900" spc="-5" dirty="0">
                <a:latin typeface="Calibri"/>
                <a:cs typeface="Calibri"/>
              </a:rPr>
              <a:t>so since they </a:t>
            </a:r>
            <a:r>
              <a:rPr sz="1900" spc="-10" dirty="0">
                <a:latin typeface="Calibri"/>
                <a:cs typeface="Calibri"/>
              </a:rPr>
              <a:t>are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deficient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in the HGPRT enzyme</a:t>
            </a:r>
            <a:r>
              <a:rPr sz="1900" spc="-5" dirty="0">
                <a:latin typeface="Calibri"/>
                <a:cs typeface="Calibri"/>
              </a:rPr>
              <a:t>, which is 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required</a:t>
            </a:r>
            <a:r>
              <a:rPr sz="1900" spc="204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0063F4"/>
                </a:solidFill>
                <a:latin typeface="Calibri"/>
                <a:cs typeface="Calibri"/>
              </a:rPr>
              <a:t>for</a:t>
            </a:r>
            <a:r>
              <a:rPr sz="1900" spc="204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63F4"/>
                </a:solidFill>
                <a:latin typeface="Calibri"/>
                <a:cs typeface="Calibri"/>
              </a:rPr>
              <a:t>the</a:t>
            </a:r>
            <a:r>
              <a:rPr sz="1900" spc="215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63F4"/>
                </a:solidFill>
                <a:latin typeface="Calibri"/>
                <a:cs typeface="Calibri"/>
              </a:rPr>
              <a:t>salvage</a:t>
            </a:r>
            <a:r>
              <a:rPr sz="1900" spc="210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0063F4"/>
                </a:solidFill>
                <a:latin typeface="Calibri"/>
                <a:cs typeface="Calibri"/>
              </a:rPr>
              <a:t>pathway</a:t>
            </a:r>
            <a:r>
              <a:rPr sz="1900" spc="-30" dirty="0">
                <a:latin typeface="Calibri"/>
                <a:cs typeface="Calibri"/>
              </a:rPr>
              <a:t>.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Hence,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myelomas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are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unable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replicate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culture.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Only hybridomas survive</a:t>
            </a:r>
            <a:r>
              <a:rPr sz="1900" spc="-5" dirty="0">
                <a:latin typeface="Calibri"/>
                <a:cs typeface="Calibri"/>
              </a:rPr>
              <a:t>. Hybridomas inherit a functioning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HGPRT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enzyme </a:t>
            </a:r>
            <a:r>
              <a:rPr sz="1900" b="1" spc="-15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1900" spc="-5" dirty="0">
                <a:latin typeface="Calibri"/>
                <a:cs typeface="Calibri"/>
              </a:rPr>
              <a:t>the 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spleen cells</a:t>
            </a:r>
            <a:r>
              <a:rPr sz="1900" spc="-5" dirty="0">
                <a:latin typeface="Calibri"/>
                <a:cs typeface="Calibri"/>
              </a:rPr>
              <a:t>, so </a:t>
            </a:r>
            <a:r>
              <a:rPr sz="1900" spc="-10" dirty="0">
                <a:latin typeface="Calibri"/>
                <a:cs typeface="Calibri"/>
              </a:rPr>
              <a:t>even </a:t>
            </a:r>
            <a:r>
              <a:rPr sz="1900" spc="-5" dirty="0">
                <a:latin typeface="Calibri"/>
                <a:cs typeface="Calibri"/>
              </a:rPr>
              <a:t>though the </a:t>
            </a:r>
            <a:r>
              <a:rPr sz="1900" i="1" spc="-5" dirty="0">
                <a:latin typeface="Calibri"/>
                <a:cs typeface="Calibri"/>
              </a:rPr>
              <a:t>de </a:t>
            </a:r>
            <a:r>
              <a:rPr sz="1900" i="1" spc="-10" dirty="0">
                <a:latin typeface="Calibri"/>
                <a:cs typeface="Calibri"/>
              </a:rPr>
              <a:t>novo </a:t>
            </a:r>
            <a:r>
              <a:rPr sz="1900" spc="-15" dirty="0">
                <a:latin typeface="Calibri"/>
                <a:cs typeface="Calibri"/>
              </a:rPr>
              <a:t>pathway </a:t>
            </a:r>
            <a:r>
              <a:rPr sz="1900" spc="-5" dirty="0">
                <a:latin typeface="Calibri"/>
                <a:cs typeface="Calibri"/>
              </a:rPr>
              <a:t>is </a:t>
            </a:r>
            <a:r>
              <a:rPr sz="1900" spc="-10" dirty="0">
                <a:latin typeface="Calibri"/>
                <a:cs typeface="Calibri"/>
              </a:rPr>
              <a:t>blocked, </a:t>
            </a:r>
            <a:r>
              <a:rPr sz="1900" spc="-5" dirty="0">
                <a:latin typeface="Calibri"/>
                <a:cs typeface="Calibri"/>
              </a:rPr>
              <a:t>they </a:t>
            </a:r>
            <a:r>
              <a:rPr sz="1900" spc="-10" dirty="0">
                <a:latin typeface="Calibri"/>
                <a:cs typeface="Calibri"/>
              </a:rPr>
              <a:t>can still </a:t>
            </a:r>
            <a:r>
              <a:rPr sz="1900" spc="-5" dirty="0">
                <a:latin typeface="Calibri"/>
                <a:cs typeface="Calibri"/>
              </a:rPr>
              <a:t>use the </a:t>
            </a:r>
            <a:r>
              <a:rPr sz="1900" spc="-10" dirty="0">
                <a:latin typeface="Calibri"/>
                <a:cs typeface="Calibri"/>
              </a:rPr>
              <a:t>salvage  </a:t>
            </a:r>
            <a:r>
              <a:rPr sz="1900" spc="-15" dirty="0">
                <a:latin typeface="Calibri"/>
                <a:cs typeface="Calibri"/>
              </a:rPr>
              <a:t>pathway to </a:t>
            </a:r>
            <a:r>
              <a:rPr sz="1900" spc="-10" dirty="0">
                <a:latin typeface="Calibri"/>
                <a:cs typeface="Calibri"/>
              </a:rPr>
              <a:t>replicate,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5" dirty="0">
                <a:latin typeface="Calibri"/>
                <a:cs typeface="Calibri"/>
              </a:rPr>
              <a:t>"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immortal</a:t>
            </a:r>
            <a:r>
              <a:rPr sz="1900" spc="-5" dirty="0">
                <a:latin typeface="Calibri"/>
                <a:cs typeface="Calibri"/>
              </a:rPr>
              <a:t>" </a:t>
            </a:r>
            <a:r>
              <a:rPr sz="1900" spc="-10" dirty="0">
                <a:latin typeface="Calibri"/>
                <a:cs typeface="Calibri"/>
              </a:rPr>
              <a:t>due </a:t>
            </a:r>
            <a:r>
              <a:rPr sz="1900" spc="-15" dirty="0">
                <a:latin typeface="Calibri"/>
                <a:cs typeface="Calibri"/>
              </a:rPr>
              <a:t>to features conferred </a:t>
            </a:r>
            <a:r>
              <a:rPr sz="1900" spc="-10" dirty="0">
                <a:latin typeface="Calibri"/>
                <a:cs typeface="Calibri"/>
              </a:rPr>
              <a:t>by </a:t>
            </a:r>
            <a:r>
              <a:rPr sz="1900" b="1" spc="-15" dirty="0">
                <a:solidFill>
                  <a:srgbClr val="FF0000"/>
                </a:solidFill>
                <a:latin typeface="Calibri"/>
                <a:cs typeface="Calibri"/>
              </a:rPr>
              <a:t>myeloma</a:t>
            </a:r>
            <a:r>
              <a:rPr sz="1900" b="1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cells</a:t>
            </a:r>
            <a:r>
              <a:rPr sz="1900" spc="-5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 MONOCLONALI </a:t>
            </a:r>
            <a:r>
              <a:rPr spc="-5" dirty="0"/>
              <a:t>- </a:t>
            </a:r>
            <a:r>
              <a:rPr i="1" spc="-80" dirty="0">
                <a:solidFill>
                  <a:srgbClr val="FF0000"/>
                </a:solidFill>
                <a:latin typeface="Calibri"/>
                <a:cs typeface="Calibri"/>
              </a:rPr>
              <a:t>HAT</a:t>
            </a:r>
            <a:r>
              <a:rPr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selection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385" y="57785"/>
            <a:ext cx="650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PRODUZIONE </a:t>
            </a:r>
            <a:r>
              <a:rPr spc="-5" dirty="0"/>
              <a:t>DI </a:t>
            </a:r>
            <a:r>
              <a:rPr spc="-10" dirty="0"/>
              <a:t>ANTICORPI</a:t>
            </a:r>
            <a:r>
              <a:rPr spc="35" dirty="0"/>
              <a:t> </a:t>
            </a:r>
            <a:r>
              <a:rPr spc="-10" dirty="0"/>
              <a:t>MONOCLONALI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8200" y="2819400"/>
            <a:ext cx="3872229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alibri"/>
                <a:cs typeface="Calibri"/>
              </a:rPr>
              <a:t>Anticorpi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monoclonali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b="1" spc="-10" dirty="0">
                <a:solidFill>
                  <a:srgbClr val="0063F4"/>
                </a:solidFill>
                <a:latin typeface="Calibri"/>
                <a:cs typeface="Calibri"/>
              </a:rPr>
              <a:t>anticorpi identici </a:t>
            </a:r>
            <a:r>
              <a:rPr sz="2400" spc="-15" dirty="0">
                <a:latin typeface="Calibri"/>
                <a:cs typeface="Calibri"/>
              </a:rPr>
              <a:t>prodotti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un 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solo 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tipo (clone)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cellule</a:t>
            </a:r>
          </a:p>
          <a:p>
            <a:pPr marL="12700" marR="5080">
              <a:lnSpc>
                <a:spcPct val="12000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epitopo-specifici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riconoscono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uno specifico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epitopo  </a:t>
            </a:r>
            <a:r>
              <a:rPr sz="2400" spc="-10" dirty="0">
                <a:latin typeface="Calibri"/>
                <a:cs typeface="Calibri"/>
              </a:rPr>
              <a:t>sull'antigene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011" y="978446"/>
            <a:ext cx="3955981" cy="109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4939" y="2099720"/>
            <a:ext cx="3739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Calibri"/>
                <a:cs typeface="Calibri"/>
              </a:rPr>
              <a:t>Köhler and Milstein. Nature.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1975;256(5517):495-7.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63012" y="912992"/>
            <a:ext cx="1249727" cy="1249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452" y="2099814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1014" y="780838"/>
            <a:ext cx="3411745" cy="1529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64623" y="652272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1984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4299" y="2084290"/>
            <a:ext cx="943610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8900" marR="5080" indent="-76835">
              <a:lnSpc>
                <a:spcPct val="100699"/>
              </a:lnSpc>
              <a:spcBef>
                <a:spcPts val="80"/>
              </a:spcBef>
            </a:pPr>
            <a:r>
              <a:rPr sz="1600" spc="-5" dirty="0">
                <a:latin typeface="Calibri"/>
                <a:cs typeface="Calibri"/>
              </a:rPr>
              <a:t>Fisiologia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 Medicina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57800" y="3505200"/>
            <a:ext cx="2743200" cy="1209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385" y="57785"/>
            <a:ext cx="65062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UTILIZZO TERAPEUTICO DEGLI ANTICORPI MONOCLONALI</a:t>
            </a:r>
            <a:endParaRPr spc="-1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FFC2F-539D-48AB-97C0-BCA317EA7634}"/>
              </a:ext>
            </a:extLst>
          </p:cNvPr>
          <p:cNvSpPr txBox="1"/>
          <p:nvPr/>
        </p:nvSpPr>
        <p:spPr>
          <a:xfrm>
            <a:off x="381000" y="2288286"/>
            <a:ext cx="48782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Settori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utilizzo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di MAB:</a:t>
            </a:r>
          </a:p>
          <a:p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Ricerca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Diagnostica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Terapia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FDB80-D34E-4832-AC5E-AF6D45796B7F}"/>
              </a:ext>
            </a:extLst>
          </p:cNvPr>
          <p:cNvSpPr txBox="1"/>
          <p:nvPr/>
        </p:nvSpPr>
        <p:spPr>
          <a:xfrm>
            <a:off x="3657600" y="3733800"/>
            <a:ext cx="5235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Cancro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Malattie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infiammatorie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corniche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Degenerazione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Maculare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Osteoporosi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8D846D7-8974-4928-8EA0-604F1E6A4FC2}"/>
              </a:ext>
            </a:extLst>
          </p:cNvPr>
          <p:cNvSpPr/>
          <p:nvPr/>
        </p:nvSpPr>
        <p:spPr>
          <a:xfrm>
            <a:off x="3429000" y="3810000"/>
            <a:ext cx="304800" cy="1371600"/>
          </a:xfrm>
          <a:prstGeom prst="leftBrace">
            <a:avLst>
              <a:gd name="adj1" fmla="val 71970"/>
              <a:gd name="adj2" fmla="val 493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8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385" y="57785"/>
            <a:ext cx="65062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FUNZIONAMENTO DI UN MAB TERAPEUTICO</a:t>
            </a:r>
            <a:endParaRPr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595E-276E-483B-9915-03224E71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3980"/>
            <a:ext cx="7407295" cy="58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385" y="57785"/>
            <a:ext cx="65062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ORIGINE DEI MAB A SCOPPO TERAPEUTICO</a:t>
            </a:r>
            <a:endParaRPr spc="-1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26B45-7756-4F08-B5E6-0B597A1F3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379720" cy="37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101" y="39312"/>
            <a:ext cx="5464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CARATTERISTICHE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50" dirty="0"/>
              <a:t> </a:t>
            </a:r>
            <a:r>
              <a:rPr spc="-10" dirty="0"/>
              <a:t>ANTICORPO</a:t>
            </a:r>
          </a:p>
        </p:txBody>
      </p:sp>
      <p:sp>
        <p:nvSpPr>
          <p:cNvPr id="5" name="object 5"/>
          <p:cNvSpPr/>
          <p:nvPr/>
        </p:nvSpPr>
        <p:spPr>
          <a:xfrm>
            <a:off x="5591175" y="1219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1175" y="1600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0"/>
                </a:moveTo>
                <a:lnTo>
                  <a:pt x="53340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4326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1527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4572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219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381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1600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1091" y="769620"/>
            <a:ext cx="550163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1948" y="1616976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0764" y="848360"/>
            <a:ext cx="640461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95"/>
              </a:spcBef>
              <a:tabLst>
                <a:tab pos="5174615" algn="l"/>
              </a:tabLst>
            </a:pPr>
            <a:r>
              <a:rPr sz="2800" b="1" spc="-15" dirty="0">
                <a:solidFill>
                  <a:srgbClr val="B4B5B4"/>
                </a:solidFill>
                <a:latin typeface="Calibri"/>
                <a:cs typeface="Calibri"/>
              </a:rPr>
              <a:t>Bivalenti	</a:t>
            </a:r>
            <a:r>
              <a:rPr sz="2800" b="1" spc="-5" dirty="0">
                <a:solidFill>
                  <a:srgbClr val="B4B5B4"/>
                </a:solidFill>
                <a:latin typeface="Calibri"/>
                <a:cs typeface="Calibri"/>
              </a:rPr>
              <a:t>Specifici</a:t>
            </a:r>
            <a:endParaRPr sz="2800" dirty="0">
              <a:latin typeface="Calibri"/>
              <a:cs typeface="Calibri"/>
            </a:endParaRPr>
          </a:p>
          <a:p>
            <a:pPr marL="2860675">
              <a:lnSpc>
                <a:spcPts val="3535"/>
              </a:lnSpc>
              <a:spcBef>
                <a:spcPts val="125"/>
              </a:spcBef>
            </a:pPr>
            <a:r>
              <a:rPr sz="3200" spc="-10" dirty="0">
                <a:solidFill>
                  <a:srgbClr val="4C4C4C"/>
                </a:solidFill>
                <a:latin typeface="Calibri"/>
                <a:cs typeface="Calibri"/>
              </a:rPr>
              <a:t>Anticorpi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55"/>
              </a:lnSpc>
              <a:tabLst>
                <a:tab pos="5174615" algn="l"/>
              </a:tabLst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Multivalenti	Sensibili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3923" y="2330208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12650" y="2408873"/>
            <a:ext cx="2031364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3F4"/>
                </a:solidFill>
                <a:latin typeface="Calibri"/>
                <a:cs typeface="Calibri"/>
              </a:rPr>
              <a:t>Policlonali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0063F4"/>
                </a:solidFill>
                <a:latin typeface="Calibri"/>
                <a:cs typeface="Calibri"/>
              </a:rPr>
              <a:t>(antigene-specifici)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46164" y="2330208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76338" y="2408873"/>
            <a:ext cx="1934210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3F4"/>
                </a:solidFill>
                <a:latin typeface="Calibri"/>
                <a:cs typeface="Calibri"/>
              </a:rPr>
              <a:t>Monoclonali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0063F4"/>
                </a:solidFill>
                <a:latin typeface="Calibri"/>
                <a:cs typeface="Calibri"/>
              </a:rPr>
              <a:t>(epitopo-specifici)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54960" y="3580017"/>
            <a:ext cx="4258562" cy="37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04333" y="3462585"/>
            <a:ext cx="710565" cy="1611630"/>
          </a:xfrm>
          <a:custGeom>
            <a:avLst/>
            <a:gdLst/>
            <a:ahLst/>
            <a:cxnLst/>
            <a:rect l="l" t="t" r="r" b="b"/>
            <a:pathLst>
              <a:path w="710565" h="1611629">
                <a:moveTo>
                  <a:pt x="391147" y="0"/>
                </a:moveTo>
                <a:lnTo>
                  <a:pt x="0" y="81673"/>
                </a:lnTo>
                <a:lnTo>
                  <a:pt x="319341" y="1611096"/>
                </a:lnTo>
                <a:lnTo>
                  <a:pt x="710488" y="1529422"/>
                </a:lnTo>
                <a:lnTo>
                  <a:pt x="391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4333" y="3462585"/>
            <a:ext cx="710565" cy="1611630"/>
          </a:xfrm>
          <a:custGeom>
            <a:avLst/>
            <a:gdLst/>
            <a:ahLst/>
            <a:cxnLst/>
            <a:rect l="l" t="t" r="r" b="b"/>
            <a:pathLst>
              <a:path w="710565" h="1611629">
                <a:moveTo>
                  <a:pt x="0" y="81673"/>
                </a:moveTo>
                <a:lnTo>
                  <a:pt x="391147" y="0"/>
                </a:lnTo>
                <a:lnTo>
                  <a:pt x="710488" y="1529422"/>
                </a:lnTo>
                <a:lnTo>
                  <a:pt x="319341" y="1611096"/>
                </a:lnTo>
                <a:lnTo>
                  <a:pt x="0" y="8167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19550" y="4959403"/>
            <a:ext cx="724535" cy="824865"/>
          </a:xfrm>
          <a:custGeom>
            <a:avLst/>
            <a:gdLst/>
            <a:ahLst/>
            <a:cxnLst/>
            <a:rect l="l" t="t" r="r" b="b"/>
            <a:pathLst>
              <a:path w="724534" h="824864">
                <a:moveTo>
                  <a:pt x="283413" y="0"/>
                </a:moveTo>
                <a:lnTo>
                  <a:pt x="0" y="624738"/>
                </a:lnTo>
                <a:lnTo>
                  <a:pt x="440512" y="824572"/>
                </a:lnTo>
                <a:lnTo>
                  <a:pt x="723912" y="199834"/>
                </a:lnTo>
                <a:lnTo>
                  <a:pt x="2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9550" y="4959403"/>
            <a:ext cx="724535" cy="824865"/>
          </a:xfrm>
          <a:custGeom>
            <a:avLst/>
            <a:gdLst/>
            <a:ahLst/>
            <a:cxnLst/>
            <a:rect l="l" t="t" r="r" b="b"/>
            <a:pathLst>
              <a:path w="724534" h="824864">
                <a:moveTo>
                  <a:pt x="283413" y="0"/>
                </a:moveTo>
                <a:lnTo>
                  <a:pt x="723912" y="199834"/>
                </a:lnTo>
                <a:lnTo>
                  <a:pt x="440512" y="824572"/>
                </a:lnTo>
                <a:lnTo>
                  <a:pt x="0" y="624738"/>
                </a:lnTo>
                <a:lnTo>
                  <a:pt x="283413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7371" y="5599417"/>
            <a:ext cx="219075" cy="103505"/>
          </a:xfrm>
          <a:custGeom>
            <a:avLst/>
            <a:gdLst/>
            <a:ahLst/>
            <a:cxnLst/>
            <a:rect l="l" t="t" r="r" b="b"/>
            <a:pathLst>
              <a:path w="219075" h="103504">
                <a:moveTo>
                  <a:pt x="0" y="0"/>
                </a:moveTo>
                <a:lnTo>
                  <a:pt x="219011" y="0"/>
                </a:lnTo>
                <a:lnTo>
                  <a:pt x="219011" y="103276"/>
                </a:lnTo>
                <a:lnTo>
                  <a:pt x="0" y="1032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0" y="5684824"/>
            <a:ext cx="103505" cy="219075"/>
          </a:xfrm>
          <a:custGeom>
            <a:avLst/>
            <a:gdLst/>
            <a:ahLst/>
            <a:cxnLst/>
            <a:rect l="l" t="t" r="r" b="b"/>
            <a:pathLst>
              <a:path w="103504" h="219075">
                <a:moveTo>
                  <a:pt x="103276" y="218998"/>
                </a:moveTo>
                <a:lnTo>
                  <a:pt x="0" y="218998"/>
                </a:lnTo>
                <a:lnTo>
                  <a:pt x="0" y="0"/>
                </a:lnTo>
                <a:lnTo>
                  <a:pt x="103276" y="0"/>
                </a:lnTo>
                <a:lnTo>
                  <a:pt x="103276" y="218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0988" y="5800725"/>
            <a:ext cx="219075" cy="103505"/>
          </a:xfrm>
          <a:custGeom>
            <a:avLst/>
            <a:gdLst/>
            <a:ahLst/>
            <a:cxnLst/>
            <a:rect l="l" t="t" r="r" b="b"/>
            <a:pathLst>
              <a:path w="219075" h="103504">
                <a:moveTo>
                  <a:pt x="0" y="0"/>
                </a:moveTo>
                <a:lnTo>
                  <a:pt x="219011" y="0"/>
                </a:lnTo>
                <a:lnTo>
                  <a:pt x="219011" y="103276"/>
                </a:lnTo>
                <a:lnTo>
                  <a:pt x="0" y="1032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8080" y="3307080"/>
            <a:ext cx="6844575" cy="3432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3317" y="3302317"/>
            <a:ext cx="6859905" cy="3438525"/>
          </a:xfrm>
          <a:custGeom>
            <a:avLst/>
            <a:gdLst/>
            <a:ahLst/>
            <a:cxnLst/>
            <a:rect l="l" t="t" r="r" b="b"/>
            <a:pathLst>
              <a:path w="6859905" h="3438525">
                <a:moveTo>
                  <a:pt x="0" y="0"/>
                </a:moveTo>
                <a:lnTo>
                  <a:pt x="6859485" y="0"/>
                </a:lnTo>
                <a:lnTo>
                  <a:pt x="6859485" y="3438525"/>
                </a:lnTo>
                <a:lnTo>
                  <a:pt x="0" y="34385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101" y="57785"/>
            <a:ext cx="5464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CARATTERISTICHE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50" dirty="0"/>
              <a:t> </a:t>
            </a:r>
            <a:r>
              <a:rPr spc="-10" dirty="0"/>
              <a:t>ANTICORPO</a:t>
            </a:r>
          </a:p>
        </p:txBody>
      </p:sp>
      <p:sp>
        <p:nvSpPr>
          <p:cNvPr id="5" name="object 5"/>
          <p:cNvSpPr/>
          <p:nvPr/>
        </p:nvSpPr>
        <p:spPr>
          <a:xfrm>
            <a:off x="5591175" y="1219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1175" y="160020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0"/>
                </a:moveTo>
                <a:lnTo>
                  <a:pt x="53340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4326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1527" y="19812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4572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219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381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1600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0764" y="848360"/>
            <a:ext cx="640461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95"/>
              </a:spcBef>
              <a:tabLst>
                <a:tab pos="5174615" algn="l"/>
              </a:tabLst>
            </a:pPr>
            <a:r>
              <a:rPr sz="2800" b="1" spc="-15" dirty="0">
                <a:solidFill>
                  <a:srgbClr val="B4B5B4"/>
                </a:solidFill>
                <a:latin typeface="Calibri"/>
                <a:cs typeface="Calibri"/>
              </a:rPr>
              <a:t>Bivalenti	</a:t>
            </a:r>
            <a:r>
              <a:rPr sz="2800" b="1" spc="-5" dirty="0">
                <a:solidFill>
                  <a:srgbClr val="FF3300"/>
                </a:solidFill>
                <a:latin typeface="Calibri"/>
                <a:cs typeface="Calibri"/>
              </a:rPr>
              <a:t>Specifici</a:t>
            </a:r>
            <a:endParaRPr sz="2800" dirty="0">
              <a:latin typeface="Calibri"/>
              <a:cs typeface="Calibri"/>
            </a:endParaRPr>
          </a:p>
          <a:p>
            <a:pPr marL="2860675">
              <a:lnSpc>
                <a:spcPts val="3535"/>
              </a:lnSpc>
              <a:spcBef>
                <a:spcPts val="125"/>
              </a:spcBef>
            </a:pPr>
            <a:r>
              <a:rPr sz="3200" spc="-10" dirty="0">
                <a:solidFill>
                  <a:srgbClr val="B4B5B4"/>
                </a:solidFill>
                <a:latin typeface="Calibri"/>
                <a:cs typeface="Calibri"/>
              </a:rPr>
              <a:t>Anticorpi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55"/>
              </a:lnSpc>
              <a:tabLst>
                <a:tab pos="5174615" algn="l"/>
              </a:tabLst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Multivalenti	</a:t>
            </a:r>
            <a:r>
              <a:rPr sz="2800" b="1" spc="-10" dirty="0">
                <a:solidFill>
                  <a:srgbClr val="FF3300"/>
                </a:solidFill>
                <a:latin typeface="Calibri"/>
                <a:cs typeface="Calibri"/>
              </a:rPr>
              <a:t>Sensibili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459" y="4808232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459" y="5234939"/>
            <a:ext cx="134264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4711" y="5234939"/>
            <a:ext cx="810767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6087" y="5234939"/>
            <a:ext cx="550163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145" y="3607434"/>
            <a:ext cx="787971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66FF"/>
                </a:solidFill>
                <a:latin typeface="Calibri"/>
                <a:cs typeface="Calibri"/>
              </a:rPr>
              <a:t>Cross</a:t>
            </a:r>
            <a:r>
              <a:rPr sz="2800" b="1" spc="1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6FF"/>
                </a:solidFill>
                <a:latin typeface="Calibri"/>
                <a:cs typeface="Calibri"/>
              </a:rPr>
              <a:t>reattività</a:t>
            </a:r>
            <a:endParaRPr sz="2800" dirty="0">
              <a:latin typeface="Calibri"/>
              <a:cs typeface="Calibri"/>
            </a:endParaRPr>
          </a:p>
          <a:p>
            <a:pPr marL="38862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Capacità </a:t>
            </a:r>
            <a:r>
              <a:rPr sz="2800" spc="-5" dirty="0">
                <a:latin typeface="Calibri"/>
                <a:cs typeface="Calibri"/>
              </a:rPr>
              <a:t>di un </a:t>
            </a:r>
            <a:r>
              <a:rPr sz="2800" spc="-15" dirty="0">
                <a:latin typeface="Calibri"/>
                <a:cs typeface="Calibri"/>
              </a:rPr>
              <a:t>singolo </a:t>
            </a:r>
            <a:r>
              <a:rPr sz="2800" spc="-5" dirty="0">
                <a:latin typeface="Calibri"/>
                <a:cs typeface="Calibri"/>
              </a:rPr>
              <a:t>Ab di </a:t>
            </a:r>
            <a:r>
              <a:rPr sz="2800" spc="-20" dirty="0">
                <a:latin typeface="Calibri"/>
                <a:cs typeface="Calibri"/>
              </a:rPr>
              <a:t>legarsi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CC00FF"/>
                </a:solidFill>
                <a:latin typeface="Calibri"/>
                <a:cs typeface="Calibri"/>
              </a:rPr>
              <a:t>più epitopi</a:t>
            </a:r>
            <a:r>
              <a:rPr sz="2800" spc="180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  <a:p>
            <a:pPr marL="38862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di </a:t>
            </a:r>
            <a:r>
              <a:rPr sz="2800" spc="-10" dirty="0">
                <a:latin typeface="Calibri"/>
                <a:cs typeface="Calibri"/>
              </a:rPr>
              <a:t>una popolazione </a:t>
            </a:r>
            <a:r>
              <a:rPr sz="2800" spc="-5" dirty="0">
                <a:latin typeface="Calibri"/>
                <a:cs typeface="Calibri"/>
              </a:rPr>
              <a:t>di Ab di </a:t>
            </a:r>
            <a:r>
              <a:rPr sz="2800" spc="-20" dirty="0">
                <a:latin typeface="Calibri"/>
                <a:cs typeface="Calibri"/>
              </a:rPr>
              <a:t>reagire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spc="-10" dirty="0">
                <a:solidFill>
                  <a:srgbClr val="CC00FF"/>
                </a:solidFill>
                <a:latin typeface="Calibri"/>
                <a:cs typeface="Calibri"/>
              </a:rPr>
              <a:t>più</a:t>
            </a:r>
            <a:r>
              <a:rPr sz="2800" spc="215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FF"/>
                </a:solidFill>
                <a:latin typeface="Calibri"/>
                <a:cs typeface="Calibri"/>
              </a:rPr>
              <a:t>antigeni.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Cause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579120" indent="-190500">
              <a:lnSpc>
                <a:spcPts val="3360"/>
              </a:lnSpc>
              <a:buChar char="-"/>
              <a:tabLst>
                <a:tab pos="579755" algn="l"/>
              </a:tabLst>
            </a:pPr>
            <a:r>
              <a:rPr sz="2800" spc="-10" dirty="0">
                <a:latin typeface="Calibri"/>
                <a:cs typeface="Calibri"/>
              </a:rPr>
              <a:t>Epitopi in comune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FF3300"/>
                </a:solidFill>
                <a:latin typeface="Calibri"/>
                <a:cs typeface="Calibri"/>
              </a:rPr>
              <a:t>1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579755" indent="-190500">
              <a:lnSpc>
                <a:spcPts val="3360"/>
              </a:lnSpc>
              <a:buChar char="-"/>
              <a:tabLst>
                <a:tab pos="580390" algn="l"/>
              </a:tabLst>
            </a:pPr>
            <a:r>
              <a:rPr sz="2800" spc="-10" dirty="0">
                <a:latin typeface="Calibri"/>
                <a:cs typeface="Calibri"/>
              </a:rPr>
              <a:t>Epitopi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strutturalmente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simili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FF3300"/>
                </a:solidFill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)</a:t>
            </a:r>
          </a:p>
        </p:txBody>
      </p:sp>
      <p:sp>
        <p:nvSpPr>
          <p:cNvPr id="56" name="object 56"/>
          <p:cNvSpPr/>
          <p:nvPr/>
        </p:nvSpPr>
        <p:spPr>
          <a:xfrm>
            <a:off x="7772400" y="1143000"/>
            <a:ext cx="654050" cy="2577465"/>
          </a:xfrm>
          <a:custGeom>
            <a:avLst/>
            <a:gdLst/>
            <a:ahLst/>
            <a:cxnLst/>
            <a:rect l="l" t="t" r="r" b="b"/>
            <a:pathLst>
              <a:path w="654050" h="2577465">
                <a:moveTo>
                  <a:pt x="0" y="0"/>
                </a:moveTo>
                <a:lnTo>
                  <a:pt x="654050" y="0"/>
                </a:lnTo>
                <a:lnTo>
                  <a:pt x="654050" y="2577084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26437" y="3548634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>
                <a:moveTo>
                  <a:pt x="200025" y="0"/>
                </a:moveTo>
                <a:lnTo>
                  <a:pt x="100012" y="171450"/>
                </a:lnTo>
                <a:lnTo>
                  <a:pt x="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412650" y="2408873"/>
            <a:ext cx="2031364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Policlonali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B4B5B4"/>
                </a:solidFill>
                <a:latin typeface="Calibri"/>
                <a:cs typeface="Calibri"/>
              </a:rPr>
              <a:t>(antigene-specifici)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646164" y="2330208"/>
            <a:ext cx="550163" cy="7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976338" y="2408873"/>
            <a:ext cx="1934210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4B5B4"/>
                </a:solidFill>
                <a:latin typeface="Calibri"/>
                <a:cs typeface="Calibri"/>
              </a:rPr>
              <a:t>Monoclonali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spc="-5" dirty="0">
                <a:solidFill>
                  <a:srgbClr val="B4B5B4"/>
                </a:solidFill>
                <a:latin typeface="Calibri"/>
                <a:cs typeface="Calibri"/>
              </a:rPr>
              <a:t>(epitopo-specifici)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525" y="57785"/>
            <a:ext cx="2741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CROSS</a:t>
            </a:r>
            <a:r>
              <a:rPr spc="-65" dirty="0"/>
              <a:t> </a:t>
            </a:r>
            <a:r>
              <a:rPr spc="-50" dirty="0"/>
              <a:t>REATTIVITÀ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4394657"/>
            <a:ext cx="6857999" cy="2314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66162" y="4393247"/>
            <a:ext cx="12014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606060"/>
                </a:solidFill>
                <a:latin typeface="Calibri"/>
                <a:cs typeface="Calibri"/>
              </a:rPr>
              <a:t>Effetto: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falso  </a:t>
            </a:r>
            <a:r>
              <a:rPr sz="2800" spc="-10" dirty="0">
                <a:solidFill>
                  <a:srgbClr val="606060"/>
                </a:solidFill>
                <a:latin typeface="Calibri"/>
                <a:cs typeface="Calibri"/>
              </a:rPr>
              <a:t>segnale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979487"/>
            <a:ext cx="6858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979490"/>
            <a:ext cx="685800" cy="1600200"/>
          </a:xfrm>
          <a:custGeom>
            <a:avLst/>
            <a:gdLst/>
            <a:ahLst/>
            <a:cxnLst/>
            <a:rect l="l" t="t" r="r" b="b"/>
            <a:pathLst>
              <a:path w="685800" h="1600200">
                <a:moveTo>
                  <a:pt x="0" y="114300"/>
                </a:moveTo>
                <a:lnTo>
                  <a:pt x="8983" y="69806"/>
                </a:lnTo>
                <a:lnTo>
                  <a:pt x="33480" y="33475"/>
                </a:lnTo>
                <a:lnTo>
                  <a:pt x="69812" y="8981"/>
                </a:lnTo>
                <a:lnTo>
                  <a:pt x="114300" y="0"/>
                </a:lnTo>
                <a:lnTo>
                  <a:pt x="571500" y="0"/>
                </a:lnTo>
                <a:lnTo>
                  <a:pt x="615987" y="8981"/>
                </a:lnTo>
                <a:lnTo>
                  <a:pt x="652319" y="33475"/>
                </a:lnTo>
                <a:lnTo>
                  <a:pt x="676816" y="69806"/>
                </a:lnTo>
                <a:lnTo>
                  <a:pt x="685800" y="114300"/>
                </a:lnTo>
                <a:lnTo>
                  <a:pt x="685800" y="1485900"/>
                </a:lnTo>
                <a:lnTo>
                  <a:pt x="676816" y="1530387"/>
                </a:lnTo>
                <a:lnTo>
                  <a:pt x="652319" y="1566719"/>
                </a:lnTo>
                <a:lnTo>
                  <a:pt x="615987" y="1591216"/>
                </a:lnTo>
                <a:lnTo>
                  <a:pt x="571500" y="1600200"/>
                </a:lnTo>
                <a:lnTo>
                  <a:pt x="114300" y="1600200"/>
                </a:lnTo>
                <a:lnTo>
                  <a:pt x="69812" y="1591216"/>
                </a:lnTo>
                <a:lnTo>
                  <a:pt x="33480" y="1566719"/>
                </a:lnTo>
                <a:lnTo>
                  <a:pt x="8983" y="1530387"/>
                </a:lnTo>
                <a:lnTo>
                  <a:pt x="0" y="1485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862" y="199231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304800" y="0"/>
                </a:lnTo>
                <a:lnTo>
                  <a:pt x="3048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95329" y="1036954"/>
            <a:ext cx="63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22268"/>
                </a:solidFill>
                <a:latin typeface="Calibri"/>
                <a:cs typeface="Calibri"/>
              </a:rPr>
              <a:t>Ab  A</a:t>
            </a:r>
            <a:r>
              <a:rPr sz="1800" b="1" spc="-10" dirty="0">
                <a:solidFill>
                  <a:srgbClr val="222268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222268"/>
                </a:solidFill>
                <a:latin typeface="Calibri"/>
                <a:cs typeface="Calibri"/>
              </a:rPr>
              <a:t>ti-A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45000" y="990600"/>
            <a:ext cx="6858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5000" y="990602"/>
            <a:ext cx="685800" cy="1600200"/>
          </a:xfrm>
          <a:custGeom>
            <a:avLst/>
            <a:gdLst/>
            <a:ahLst/>
            <a:cxnLst/>
            <a:rect l="l" t="t" r="r" b="b"/>
            <a:pathLst>
              <a:path w="685800" h="1600200">
                <a:moveTo>
                  <a:pt x="0" y="114300"/>
                </a:moveTo>
                <a:lnTo>
                  <a:pt x="8983" y="69806"/>
                </a:lnTo>
                <a:lnTo>
                  <a:pt x="33480" y="33475"/>
                </a:lnTo>
                <a:lnTo>
                  <a:pt x="69812" y="8981"/>
                </a:lnTo>
                <a:lnTo>
                  <a:pt x="114300" y="0"/>
                </a:lnTo>
                <a:lnTo>
                  <a:pt x="571500" y="0"/>
                </a:lnTo>
                <a:lnTo>
                  <a:pt x="615987" y="8981"/>
                </a:lnTo>
                <a:lnTo>
                  <a:pt x="652319" y="33475"/>
                </a:lnTo>
                <a:lnTo>
                  <a:pt x="676816" y="69806"/>
                </a:lnTo>
                <a:lnTo>
                  <a:pt x="685800" y="114300"/>
                </a:lnTo>
                <a:lnTo>
                  <a:pt x="685800" y="1485900"/>
                </a:lnTo>
                <a:lnTo>
                  <a:pt x="676816" y="1530387"/>
                </a:lnTo>
                <a:lnTo>
                  <a:pt x="652319" y="1566719"/>
                </a:lnTo>
                <a:lnTo>
                  <a:pt x="615987" y="1591216"/>
                </a:lnTo>
                <a:lnTo>
                  <a:pt x="571500" y="1600200"/>
                </a:lnTo>
                <a:lnTo>
                  <a:pt x="114300" y="1600200"/>
                </a:lnTo>
                <a:lnTo>
                  <a:pt x="69812" y="1591216"/>
                </a:lnTo>
                <a:lnTo>
                  <a:pt x="33480" y="1566719"/>
                </a:lnTo>
                <a:lnTo>
                  <a:pt x="8983" y="1530387"/>
                </a:lnTo>
                <a:lnTo>
                  <a:pt x="0" y="1485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0262" y="2003425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304800" y="0"/>
                </a:lnTo>
                <a:lnTo>
                  <a:pt x="3048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6667" y="978217"/>
            <a:ext cx="63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22268"/>
                </a:solidFill>
                <a:latin typeface="Calibri"/>
                <a:cs typeface="Calibri"/>
              </a:rPr>
              <a:t>Ab  A</a:t>
            </a:r>
            <a:r>
              <a:rPr sz="1800" b="1" spc="-10" dirty="0">
                <a:solidFill>
                  <a:srgbClr val="222268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222268"/>
                </a:solidFill>
                <a:latin typeface="Calibri"/>
                <a:cs typeface="Calibri"/>
              </a:rPr>
              <a:t>ti-A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2014880"/>
            <a:ext cx="1600199" cy="956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231" y="3011423"/>
            <a:ext cx="2075687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607" y="3316223"/>
            <a:ext cx="1191767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7047" y="3316223"/>
            <a:ext cx="394715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3435" y="3316223"/>
            <a:ext cx="629411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4519" y="3316223"/>
            <a:ext cx="416051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2244" y="3316223"/>
            <a:ext cx="822959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6875" y="3316223"/>
            <a:ext cx="39623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9959" y="2440025"/>
            <a:ext cx="1789430" cy="126047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52069" indent="598170">
              <a:lnSpc>
                <a:spcPct val="100000"/>
              </a:lnSpc>
              <a:spcBef>
                <a:spcPts val="1360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Ag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260"/>
              </a:spcBef>
            </a:pP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Riconoscimento  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corretto 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Ab-Ag</a:t>
            </a:r>
            <a:r>
              <a:rPr sz="2000" b="1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86589" y="990600"/>
            <a:ext cx="685798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6589" y="990602"/>
            <a:ext cx="685800" cy="1600200"/>
          </a:xfrm>
          <a:custGeom>
            <a:avLst/>
            <a:gdLst/>
            <a:ahLst/>
            <a:cxnLst/>
            <a:rect l="l" t="t" r="r" b="b"/>
            <a:pathLst>
              <a:path w="685800" h="1600200">
                <a:moveTo>
                  <a:pt x="0" y="114300"/>
                </a:moveTo>
                <a:lnTo>
                  <a:pt x="8981" y="69806"/>
                </a:lnTo>
                <a:lnTo>
                  <a:pt x="33475" y="33475"/>
                </a:lnTo>
                <a:lnTo>
                  <a:pt x="69806" y="8981"/>
                </a:lnTo>
                <a:lnTo>
                  <a:pt x="114300" y="0"/>
                </a:lnTo>
                <a:lnTo>
                  <a:pt x="571500" y="0"/>
                </a:lnTo>
                <a:lnTo>
                  <a:pt x="615993" y="8981"/>
                </a:lnTo>
                <a:lnTo>
                  <a:pt x="652324" y="33475"/>
                </a:lnTo>
                <a:lnTo>
                  <a:pt x="676818" y="69806"/>
                </a:lnTo>
                <a:lnTo>
                  <a:pt x="685800" y="114300"/>
                </a:lnTo>
                <a:lnTo>
                  <a:pt x="685800" y="1485900"/>
                </a:lnTo>
                <a:lnTo>
                  <a:pt x="676818" y="1530387"/>
                </a:lnTo>
                <a:lnTo>
                  <a:pt x="652324" y="1566719"/>
                </a:lnTo>
                <a:lnTo>
                  <a:pt x="615993" y="1591216"/>
                </a:lnTo>
                <a:lnTo>
                  <a:pt x="571500" y="1600200"/>
                </a:lnTo>
                <a:lnTo>
                  <a:pt x="114300" y="1600200"/>
                </a:lnTo>
                <a:lnTo>
                  <a:pt x="69806" y="1591216"/>
                </a:lnTo>
                <a:lnTo>
                  <a:pt x="33475" y="1566719"/>
                </a:lnTo>
                <a:lnTo>
                  <a:pt x="8981" y="1530387"/>
                </a:lnTo>
                <a:lnTo>
                  <a:pt x="0" y="1485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81850" y="2003425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304800" y="0"/>
                </a:lnTo>
                <a:lnTo>
                  <a:pt x="3048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18255" y="978217"/>
            <a:ext cx="63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22268"/>
                </a:solidFill>
                <a:latin typeface="Calibri"/>
                <a:cs typeface="Calibri"/>
              </a:rPr>
              <a:t>Ab  A</a:t>
            </a:r>
            <a:r>
              <a:rPr sz="1800" b="1" spc="-10" dirty="0">
                <a:solidFill>
                  <a:srgbClr val="222268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222268"/>
                </a:solidFill>
                <a:latin typeface="Calibri"/>
                <a:cs typeface="Calibri"/>
              </a:rPr>
              <a:t>ti-A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14788" y="2019300"/>
            <a:ext cx="1600199" cy="968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8076" y="2561844"/>
            <a:ext cx="813815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93563" y="2561844"/>
            <a:ext cx="396239" cy="56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200" y="2019300"/>
            <a:ext cx="1600200" cy="965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0107" y="2558795"/>
            <a:ext cx="804671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6452" y="2558795"/>
            <a:ext cx="396239" cy="56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06348" y="2612136"/>
            <a:ext cx="4927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34255" y="3011423"/>
            <a:ext cx="1083563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79491" y="3011423"/>
            <a:ext cx="39623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72128" y="3316223"/>
            <a:ext cx="1397495" cy="566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31307" y="3316223"/>
            <a:ext cx="467867" cy="566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0847" y="3316223"/>
            <a:ext cx="417575" cy="566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0095" y="3316223"/>
            <a:ext cx="39623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217464" y="2471775"/>
            <a:ext cx="1293495" cy="122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64795" indent="-103505" algn="ctr">
              <a:lnSpc>
                <a:spcPct val="1473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Ag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 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pi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opi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condivisi</a:t>
            </a:r>
            <a:r>
              <a:rPr sz="2000" b="1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52842" y="3048000"/>
            <a:ext cx="1083563" cy="566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98079" y="3048000"/>
            <a:ext cx="39623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75119" y="3352800"/>
            <a:ext cx="1030223" cy="566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67015" y="3352800"/>
            <a:ext cx="467867" cy="5669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96555" y="3352800"/>
            <a:ext cx="417575" cy="5669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75803" y="3352800"/>
            <a:ext cx="39623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821268" y="3100768"/>
            <a:ext cx="9264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Epitopi  simili</a:t>
            </a:r>
            <a:r>
              <a:rPr sz="2000" b="1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8600" y="711197"/>
            <a:ext cx="2971800" cy="3200400"/>
          </a:xfrm>
          <a:custGeom>
            <a:avLst/>
            <a:gdLst/>
            <a:ahLst/>
            <a:cxnLst/>
            <a:rect l="l" t="t" r="r" b="b"/>
            <a:pathLst>
              <a:path w="2971800" h="3200400">
                <a:moveTo>
                  <a:pt x="0" y="495312"/>
                </a:moveTo>
                <a:lnTo>
                  <a:pt x="2267" y="447610"/>
                </a:lnTo>
                <a:lnTo>
                  <a:pt x="8931" y="401190"/>
                </a:lnTo>
                <a:lnTo>
                  <a:pt x="19783" y="356261"/>
                </a:lnTo>
                <a:lnTo>
                  <a:pt x="34617" y="313030"/>
                </a:lnTo>
                <a:lnTo>
                  <a:pt x="53224" y="271705"/>
                </a:lnTo>
                <a:lnTo>
                  <a:pt x="75398" y="232493"/>
                </a:lnTo>
                <a:lnTo>
                  <a:pt x="100930" y="195603"/>
                </a:lnTo>
                <a:lnTo>
                  <a:pt x="129613" y="161240"/>
                </a:lnTo>
                <a:lnTo>
                  <a:pt x="161240" y="129613"/>
                </a:lnTo>
                <a:lnTo>
                  <a:pt x="195603" y="100930"/>
                </a:lnTo>
                <a:lnTo>
                  <a:pt x="232493" y="75398"/>
                </a:lnTo>
                <a:lnTo>
                  <a:pt x="271705" y="53224"/>
                </a:lnTo>
                <a:lnTo>
                  <a:pt x="313030" y="34617"/>
                </a:lnTo>
                <a:lnTo>
                  <a:pt x="356261" y="19783"/>
                </a:lnTo>
                <a:lnTo>
                  <a:pt x="401190" y="8931"/>
                </a:lnTo>
                <a:lnTo>
                  <a:pt x="447610" y="2267"/>
                </a:lnTo>
                <a:lnTo>
                  <a:pt x="495312" y="0"/>
                </a:lnTo>
                <a:lnTo>
                  <a:pt x="2476487" y="0"/>
                </a:lnTo>
                <a:lnTo>
                  <a:pt x="2524189" y="2267"/>
                </a:lnTo>
                <a:lnTo>
                  <a:pt x="2570609" y="8931"/>
                </a:lnTo>
                <a:lnTo>
                  <a:pt x="2615538" y="19783"/>
                </a:lnTo>
                <a:lnTo>
                  <a:pt x="2658769" y="34617"/>
                </a:lnTo>
                <a:lnTo>
                  <a:pt x="2700094" y="53224"/>
                </a:lnTo>
                <a:lnTo>
                  <a:pt x="2739306" y="75398"/>
                </a:lnTo>
                <a:lnTo>
                  <a:pt x="2776196" y="100930"/>
                </a:lnTo>
                <a:lnTo>
                  <a:pt x="2810559" y="129613"/>
                </a:lnTo>
                <a:lnTo>
                  <a:pt x="2842186" y="161240"/>
                </a:lnTo>
                <a:lnTo>
                  <a:pt x="2870869" y="195603"/>
                </a:lnTo>
                <a:lnTo>
                  <a:pt x="2896401" y="232493"/>
                </a:lnTo>
                <a:lnTo>
                  <a:pt x="2918575" y="271705"/>
                </a:lnTo>
                <a:lnTo>
                  <a:pt x="2937182" y="313030"/>
                </a:lnTo>
                <a:lnTo>
                  <a:pt x="2952016" y="356261"/>
                </a:lnTo>
                <a:lnTo>
                  <a:pt x="2962868" y="401190"/>
                </a:lnTo>
                <a:lnTo>
                  <a:pt x="2969532" y="447610"/>
                </a:lnTo>
                <a:lnTo>
                  <a:pt x="2971800" y="495312"/>
                </a:lnTo>
                <a:lnTo>
                  <a:pt x="2971800" y="2705087"/>
                </a:lnTo>
                <a:lnTo>
                  <a:pt x="2969532" y="2752789"/>
                </a:lnTo>
                <a:lnTo>
                  <a:pt x="2962868" y="2799209"/>
                </a:lnTo>
                <a:lnTo>
                  <a:pt x="2952016" y="2844138"/>
                </a:lnTo>
                <a:lnTo>
                  <a:pt x="2937182" y="2887369"/>
                </a:lnTo>
                <a:lnTo>
                  <a:pt x="2918575" y="2928694"/>
                </a:lnTo>
                <a:lnTo>
                  <a:pt x="2896401" y="2967906"/>
                </a:lnTo>
                <a:lnTo>
                  <a:pt x="2870869" y="3004796"/>
                </a:lnTo>
                <a:lnTo>
                  <a:pt x="2842186" y="3039159"/>
                </a:lnTo>
                <a:lnTo>
                  <a:pt x="2810559" y="3070786"/>
                </a:lnTo>
                <a:lnTo>
                  <a:pt x="2776196" y="3099469"/>
                </a:lnTo>
                <a:lnTo>
                  <a:pt x="2739306" y="3125001"/>
                </a:lnTo>
                <a:lnTo>
                  <a:pt x="2700094" y="3147175"/>
                </a:lnTo>
                <a:lnTo>
                  <a:pt x="2658769" y="3165782"/>
                </a:lnTo>
                <a:lnTo>
                  <a:pt x="2615538" y="3180616"/>
                </a:lnTo>
                <a:lnTo>
                  <a:pt x="2570609" y="3191468"/>
                </a:lnTo>
                <a:lnTo>
                  <a:pt x="2524189" y="3198132"/>
                </a:lnTo>
                <a:lnTo>
                  <a:pt x="2476487" y="3200399"/>
                </a:lnTo>
                <a:lnTo>
                  <a:pt x="495312" y="3200399"/>
                </a:lnTo>
                <a:lnTo>
                  <a:pt x="447610" y="3198132"/>
                </a:lnTo>
                <a:lnTo>
                  <a:pt x="401190" y="3191468"/>
                </a:lnTo>
                <a:lnTo>
                  <a:pt x="356261" y="3180616"/>
                </a:lnTo>
                <a:lnTo>
                  <a:pt x="313030" y="3165782"/>
                </a:lnTo>
                <a:lnTo>
                  <a:pt x="271705" y="3147175"/>
                </a:lnTo>
                <a:lnTo>
                  <a:pt x="232493" y="3125001"/>
                </a:lnTo>
                <a:lnTo>
                  <a:pt x="195603" y="3099469"/>
                </a:lnTo>
                <a:lnTo>
                  <a:pt x="161240" y="3070786"/>
                </a:lnTo>
                <a:lnTo>
                  <a:pt x="129613" y="3039159"/>
                </a:lnTo>
                <a:lnTo>
                  <a:pt x="100930" y="3004796"/>
                </a:lnTo>
                <a:lnTo>
                  <a:pt x="75398" y="2967906"/>
                </a:lnTo>
                <a:lnTo>
                  <a:pt x="53224" y="2928694"/>
                </a:lnTo>
                <a:lnTo>
                  <a:pt x="34617" y="2887369"/>
                </a:lnTo>
                <a:lnTo>
                  <a:pt x="19783" y="2844138"/>
                </a:lnTo>
                <a:lnTo>
                  <a:pt x="8931" y="2799209"/>
                </a:lnTo>
                <a:lnTo>
                  <a:pt x="2267" y="2752789"/>
                </a:lnTo>
                <a:lnTo>
                  <a:pt x="0" y="2705087"/>
                </a:lnTo>
                <a:lnTo>
                  <a:pt x="0" y="495312"/>
                </a:lnTo>
                <a:close/>
              </a:path>
            </a:pathLst>
          </a:custGeom>
          <a:ln w="28575">
            <a:solidFill>
              <a:srgbClr val="89A4A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351" y="57785"/>
            <a:ext cx="5558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ESEMPIO </a:t>
            </a:r>
            <a:r>
              <a:rPr spc="-15" dirty="0"/>
              <a:t>REALE </a:t>
            </a:r>
            <a:r>
              <a:rPr spc="-5" dirty="0"/>
              <a:t>DI </a:t>
            </a:r>
            <a:r>
              <a:rPr spc="-10" dirty="0"/>
              <a:t>CROSS</a:t>
            </a:r>
            <a:r>
              <a:rPr spc="15" dirty="0"/>
              <a:t> </a:t>
            </a:r>
            <a:r>
              <a:rPr spc="-50" dirty="0"/>
              <a:t>REATTIVITÀ</a:t>
            </a:r>
          </a:p>
        </p:txBody>
      </p:sp>
      <p:sp>
        <p:nvSpPr>
          <p:cNvPr id="3" name="object 3"/>
          <p:cNvSpPr/>
          <p:nvPr/>
        </p:nvSpPr>
        <p:spPr>
          <a:xfrm>
            <a:off x="4368088" y="4248099"/>
            <a:ext cx="814069" cy="940435"/>
          </a:xfrm>
          <a:custGeom>
            <a:avLst/>
            <a:gdLst/>
            <a:ahLst/>
            <a:cxnLst/>
            <a:rect l="l" t="t" r="r" b="b"/>
            <a:pathLst>
              <a:path w="814070" h="940435">
                <a:moveTo>
                  <a:pt x="813511" y="9398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8086" y="4248094"/>
            <a:ext cx="125730" cy="130175"/>
          </a:xfrm>
          <a:custGeom>
            <a:avLst/>
            <a:gdLst/>
            <a:ahLst/>
            <a:cxnLst/>
            <a:rect l="l" t="t" r="r" b="b"/>
            <a:pathLst>
              <a:path w="125729" h="130175">
                <a:moveTo>
                  <a:pt x="24384" y="130060"/>
                </a:moveTo>
                <a:lnTo>
                  <a:pt x="0" y="0"/>
                </a:lnTo>
                <a:lnTo>
                  <a:pt x="125209" y="42798"/>
                </a:lnTo>
              </a:path>
            </a:pathLst>
          </a:custGeom>
          <a:ln w="3809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1606550"/>
            <a:ext cx="4271972" cy="2619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9527" y="2973323"/>
            <a:ext cx="685799" cy="51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7479" y="2973323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2472" y="3247643"/>
            <a:ext cx="591311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5935" y="3247643"/>
            <a:ext cx="536447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4535" y="3247643"/>
            <a:ext cx="3596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4095" y="2973323"/>
            <a:ext cx="679703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5951" y="2973323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0379" y="3247643"/>
            <a:ext cx="475487" cy="513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8020" y="3247643"/>
            <a:ext cx="539495" cy="513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67" y="3247643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939" y="2973323"/>
            <a:ext cx="685799" cy="513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0891" y="2973323"/>
            <a:ext cx="3596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5883" y="3247643"/>
            <a:ext cx="591311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347" y="3247643"/>
            <a:ext cx="536447" cy="513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7947" y="3247643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1995" y="2973323"/>
            <a:ext cx="685799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9947" y="2973323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939" y="3247643"/>
            <a:ext cx="591311" cy="513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8404" y="3247643"/>
            <a:ext cx="536447" cy="513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7004" y="3247643"/>
            <a:ext cx="3596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7463" y="3022917"/>
            <a:ext cx="286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algn="ctr">
              <a:lnSpc>
                <a:spcPct val="100000"/>
              </a:lnSpc>
              <a:spcBef>
                <a:spcPts val="100"/>
              </a:spcBef>
              <a:tabLst>
                <a:tab pos="877569" algn="l"/>
                <a:tab pos="1704975" algn="l"/>
                <a:tab pos="2439035" algn="l"/>
              </a:tabLst>
            </a:pP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HSA	HSA	HSA	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BSA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828040" algn="l"/>
                <a:tab pos="1655445" algn="l"/>
                <a:tab pos="2442845" algn="l"/>
              </a:tabLst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10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ng	20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ng	40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ng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8932" y="857885"/>
            <a:ext cx="732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88690" algn="l"/>
                <a:tab pos="3949065" algn="l"/>
              </a:tabLst>
            </a:pPr>
            <a:r>
              <a:rPr sz="2800" spc="-10" dirty="0">
                <a:latin typeface="Calibri"/>
                <a:cs typeface="Calibri"/>
              </a:rPr>
              <a:t>Albumina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bovina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BSA</a:t>
            </a:r>
            <a:r>
              <a:rPr sz="2800" spc="-10" dirty="0">
                <a:latin typeface="Calibri"/>
                <a:cs typeface="Calibri"/>
              </a:rPr>
              <a:t>)	vs	Albumina umana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222268"/>
                </a:solidFill>
                <a:latin typeface="Calibri"/>
                <a:cs typeface="Calibri"/>
              </a:rPr>
              <a:t>HSA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8200" y="4724400"/>
            <a:ext cx="2834005" cy="95440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504825" marR="259715" indent="-238125">
              <a:lnSpc>
                <a:spcPct val="100000"/>
              </a:lnSpc>
              <a:spcBef>
                <a:spcPts val="175"/>
              </a:spcBef>
            </a:pP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 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spc="-15" dirty="0">
                <a:latin typeface="Calibri"/>
                <a:cs typeface="Calibri"/>
              </a:rPr>
              <a:t>anti-BSA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41925" y="4572000"/>
            <a:ext cx="2342934" cy="19905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67627" y="4201667"/>
            <a:ext cx="539495" cy="513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99276" y="4201667"/>
            <a:ext cx="3596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3491" y="3931919"/>
            <a:ext cx="679703" cy="513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75347" y="3931920"/>
            <a:ext cx="3596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9776" y="4206239"/>
            <a:ext cx="475487" cy="5135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57416" y="4206239"/>
            <a:ext cx="539495" cy="5135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89064" y="4206240"/>
            <a:ext cx="3596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720583" y="3981549"/>
            <a:ext cx="426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BSA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45607" y="4201667"/>
            <a:ext cx="539495" cy="513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77255" y="4201667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8047" y="4201667"/>
            <a:ext cx="539495" cy="5135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9695" y="4201667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36107" y="3883151"/>
            <a:ext cx="737615" cy="5135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5875" y="3883151"/>
            <a:ext cx="376427" cy="5135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34455" y="3883151"/>
            <a:ext cx="536447" cy="5135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63055" y="3883151"/>
            <a:ext cx="376427" cy="513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1635" y="3883151"/>
            <a:ext cx="35966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376995" y="3886058"/>
            <a:ext cx="117919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9865">
              <a:lnSpc>
                <a:spcPct val="116500"/>
              </a:lnSpc>
              <a:spcBef>
                <a:spcPts val="100"/>
              </a:spcBef>
              <a:tabLst>
                <a:tab pos="483870" algn="l"/>
                <a:tab pos="934085" algn="l"/>
              </a:tabLst>
            </a:pP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HSA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(ng) 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10	20	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94959" y="426720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00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23162" y="4495800"/>
            <a:ext cx="1128061" cy="19246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1600" y="4818057"/>
            <a:ext cx="2027555" cy="720725"/>
          </a:xfrm>
          <a:custGeom>
            <a:avLst/>
            <a:gdLst/>
            <a:ahLst/>
            <a:cxnLst/>
            <a:rect l="l" t="t" r="r" b="b"/>
            <a:pathLst>
              <a:path w="2027554" h="720725">
                <a:moveTo>
                  <a:pt x="0" y="120129"/>
                </a:moveTo>
                <a:lnTo>
                  <a:pt x="9440" y="73369"/>
                </a:lnTo>
                <a:lnTo>
                  <a:pt x="35183" y="35185"/>
                </a:lnTo>
                <a:lnTo>
                  <a:pt x="73364" y="9440"/>
                </a:lnTo>
                <a:lnTo>
                  <a:pt x="120116" y="0"/>
                </a:lnTo>
                <a:lnTo>
                  <a:pt x="1907120" y="0"/>
                </a:lnTo>
                <a:lnTo>
                  <a:pt x="1953872" y="9440"/>
                </a:lnTo>
                <a:lnTo>
                  <a:pt x="1992053" y="35185"/>
                </a:lnTo>
                <a:lnTo>
                  <a:pt x="2017797" y="73369"/>
                </a:lnTo>
                <a:lnTo>
                  <a:pt x="2027237" y="120129"/>
                </a:lnTo>
                <a:lnTo>
                  <a:pt x="2027237" y="600608"/>
                </a:lnTo>
                <a:lnTo>
                  <a:pt x="2017797" y="647365"/>
                </a:lnTo>
                <a:lnTo>
                  <a:pt x="1992053" y="685546"/>
                </a:lnTo>
                <a:lnTo>
                  <a:pt x="1953872" y="711286"/>
                </a:lnTo>
                <a:lnTo>
                  <a:pt x="1907120" y="720725"/>
                </a:lnTo>
                <a:lnTo>
                  <a:pt x="120116" y="720725"/>
                </a:lnTo>
                <a:lnTo>
                  <a:pt x="73364" y="711286"/>
                </a:lnTo>
                <a:lnTo>
                  <a:pt x="35183" y="685546"/>
                </a:lnTo>
                <a:lnTo>
                  <a:pt x="9440" y="647365"/>
                </a:lnTo>
                <a:lnTo>
                  <a:pt x="0" y="600608"/>
                </a:lnTo>
                <a:lnTo>
                  <a:pt x="0" y="120129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65184" y="86360"/>
            <a:ext cx="4473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TECNICHE</a:t>
            </a:r>
            <a:r>
              <a:rPr spc="-10" dirty="0"/>
              <a:t> </a:t>
            </a:r>
            <a:r>
              <a:rPr spc="-5" dirty="0"/>
              <a:t>IMMUNOCHIMICHE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44702" y="619708"/>
            <a:ext cx="5855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C4C4C"/>
                </a:solidFill>
                <a:latin typeface="Calibri"/>
                <a:cs typeface="Calibri"/>
              </a:rPr>
              <a:t>Si basano </a:t>
            </a:r>
            <a:r>
              <a:rPr sz="2800" spc="-20" dirty="0">
                <a:solidFill>
                  <a:srgbClr val="4C4C4C"/>
                </a:solidFill>
                <a:latin typeface="Calibri"/>
                <a:cs typeface="Calibri"/>
              </a:rPr>
              <a:t>tutte </a:t>
            </a:r>
            <a:r>
              <a:rPr sz="2800" spc="-15" dirty="0">
                <a:solidFill>
                  <a:srgbClr val="4C4C4C"/>
                </a:solidFill>
                <a:latin typeface="Calibri"/>
                <a:cs typeface="Calibri"/>
              </a:rPr>
              <a:t>sull’uso </a:t>
            </a:r>
            <a:r>
              <a:rPr sz="2800" spc="-5" dirty="0">
                <a:solidFill>
                  <a:srgbClr val="4C4C4C"/>
                </a:solidFill>
                <a:latin typeface="Calibri"/>
                <a:cs typeface="Calibri"/>
              </a:rPr>
              <a:t>di </a:t>
            </a:r>
            <a:r>
              <a:rPr sz="2800" spc="-10" dirty="0">
                <a:solidFill>
                  <a:srgbClr val="4C4C4C"/>
                </a:solidFill>
                <a:latin typeface="Calibri"/>
                <a:cs typeface="Calibri"/>
              </a:rPr>
              <a:t>anticorpi</a:t>
            </a:r>
            <a:r>
              <a:rPr sz="2800" spc="7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C4C4C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4C4C4C"/>
                </a:solidFill>
                <a:latin typeface="Calibri"/>
                <a:cs typeface="Calibri"/>
              </a:rPr>
              <a:t>Ab</a:t>
            </a:r>
            <a:r>
              <a:rPr sz="2800" dirty="0">
                <a:solidFill>
                  <a:srgbClr val="4C4C4C"/>
                </a:solidFill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11415" y="4309347"/>
            <a:ext cx="14522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PM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= ~ 150</a:t>
            </a:r>
            <a:r>
              <a:rPr sz="1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kDa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91545" y="1179512"/>
            <a:ext cx="4568101" cy="4737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337" y="5085748"/>
            <a:ext cx="702945" cy="797560"/>
          </a:xfrm>
          <a:custGeom>
            <a:avLst/>
            <a:gdLst/>
            <a:ahLst/>
            <a:cxnLst/>
            <a:rect l="l" t="t" r="r" b="b"/>
            <a:pathLst>
              <a:path w="702945" h="797560">
                <a:moveTo>
                  <a:pt x="351307" y="0"/>
                </a:moveTo>
                <a:lnTo>
                  <a:pt x="307240" y="3105"/>
                </a:lnTo>
                <a:lnTo>
                  <a:pt x="264807" y="12173"/>
                </a:lnTo>
                <a:lnTo>
                  <a:pt x="224336" y="26830"/>
                </a:lnTo>
                <a:lnTo>
                  <a:pt x="186157" y="46702"/>
                </a:lnTo>
                <a:lnTo>
                  <a:pt x="150599" y="71416"/>
                </a:lnTo>
                <a:lnTo>
                  <a:pt x="117991" y="100598"/>
                </a:lnTo>
                <a:lnTo>
                  <a:pt x="88663" y="133874"/>
                </a:lnTo>
                <a:lnTo>
                  <a:pt x="62943" y="170872"/>
                </a:lnTo>
                <a:lnTo>
                  <a:pt x="41161" y="211217"/>
                </a:lnTo>
                <a:lnTo>
                  <a:pt x="23647" y="254536"/>
                </a:lnTo>
                <a:lnTo>
                  <a:pt x="10729" y="300455"/>
                </a:lnTo>
                <a:lnTo>
                  <a:pt x="2737" y="348602"/>
                </a:lnTo>
                <a:lnTo>
                  <a:pt x="0" y="398602"/>
                </a:lnTo>
                <a:lnTo>
                  <a:pt x="2737" y="448601"/>
                </a:lnTo>
                <a:lnTo>
                  <a:pt x="10729" y="496748"/>
                </a:lnTo>
                <a:lnTo>
                  <a:pt x="23647" y="542667"/>
                </a:lnTo>
                <a:lnTo>
                  <a:pt x="41161" y="585987"/>
                </a:lnTo>
                <a:lnTo>
                  <a:pt x="62943" y="626332"/>
                </a:lnTo>
                <a:lnTo>
                  <a:pt x="88663" y="663329"/>
                </a:lnTo>
                <a:lnTo>
                  <a:pt x="117991" y="696606"/>
                </a:lnTo>
                <a:lnTo>
                  <a:pt x="150599" y="725788"/>
                </a:lnTo>
                <a:lnTo>
                  <a:pt x="186157" y="750501"/>
                </a:lnTo>
                <a:lnTo>
                  <a:pt x="224336" y="770373"/>
                </a:lnTo>
                <a:lnTo>
                  <a:pt x="264807" y="785030"/>
                </a:lnTo>
                <a:lnTo>
                  <a:pt x="307240" y="794098"/>
                </a:lnTo>
                <a:lnTo>
                  <a:pt x="351307" y="797204"/>
                </a:lnTo>
                <a:lnTo>
                  <a:pt x="395373" y="794098"/>
                </a:lnTo>
                <a:lnTo>
                  <a:pt x="437807" y="785030"/>
                </a:lnTo>
                <a:lnTo>
                  <a:pt x="478277" y="770373"/>
                </a:lnTo>
                <a:lnTo>
                  <a:pt x="516457" y="750501"/>
                </a:lnTo>
                <a:lnTo>
                  <a:pt x="552015" y="725788"/>
                </a:lnTo>
                <a:lnTo>
                  <a:pt x="584623" y="696606"/>
                </a:lnTo>
                <a:lnTo>
                  <a:pt x="613951" y="663329"/>
                </a:lnTo>
                <a:lnTo>
                  <a:pt x="639671" y="626332"/>
                </a:lnTo>
                <a:lnTo>
                  <a:pt x="661452" y="585987"/>
                </a:lnTo>
                <a:lnTo>
                  <a:pt x="678967" y="542667"/>
                </a:lnTo>
                <a:lnTo>
                  <a:pt x="691885" y="496748"/>
                </a:lnTo>
                <a:lnTo>
                  <a:pt x="699877" y="448601"/>
                </a:lnTo>
                <a:lnTo>
                  <a:pt x="702614" y="398602"/>
                </a:lnTo>
                <a:lnTo>
                  <a:pt x="699877" y="348602"/>
                </a:lnTo>
                <a:lnTo>
                  <a:pt x="691885" y="300455"/>
                </a:lnTo>
                <a:lnTo>
                  <a:pt x="678967" y="254536"/>
                </a:lnTo>
                <a:lnTo>
                  <a:pt x="661452" y="211217"/>
                </a:lnTo>
                <a:lnTo>
                  <a:pt x="639671" y="170872"/>
                </a:lnTo>
                <a:lnTo>
                  <a:pt x="613951" y="133874"/>
                </a:lnTo>
                <a:lnTo>
                  <a:pt x="584623" y="100598"/>
                </a:lnTo>
                <a:lnTo>
                  <a:pt x="552015" y="71416"/>
                </a:lnTo>
                <a:lnTo>
                  <a:pt x="516457" y="46702"/>
                </a:lnTo>
                <a:lnTo>
                  <a:pt x="478277" y="26830"/>
                </a:lnTo>
                <a:lnTo>
                  <a:pt x="437807" y="12173"/>
                </a:lnTo>
                <a:lnTo>
                  <a:pt x="395373" y="3105"/>
                </a:lnTo>
                <a:lnTo>
                  <a:pt x="35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337" y="5085748"/>
            <a:ext cx="702945" cy="797560"/>
          </a:xfrm>
          <a:custGeom>
            <a:avLst/>
            <a:gdLst/>
            <a:ahLst/>
            <a:cxnLst/>
            <a:rect l="l" t="t" r="r" b="b"/>
            <a:pathLst>
              <a:path w="702945" h="797560">
                <a:moveTo>
                  <a:pt x="0" y="398602"/>
                </a:moveTo>
                <a:lnTo>
                  <a:pt x="2737" y="348602"/>
                </a:lnTo>
                <a:lnTo>
                  <a:pt x="10729" y="300455"/>
                </a:lnTo>
                <a:lnTo>
                  <a:pt x="23647" y="254536"/>
                </a:lnTo>
                <a:lnTo>
                  <a:pt x="41161" y="211217"/>
                </a:lnTo>
                <a:lnTo>
                  <a:pt x="62943" y="170872"/>
                </a:lnTo>
                <a:lnTo>
                  <a:pt x="88663" y="133874"/>
                </a:lnTo>
                <a:lnTo>
                  <a:pt x="117991" y="100598"/>
                </a:lnTo>
                <a:lnTo>
                  <a:pt x="150599" y="71416"/>
                </a:lnTo>
                <a:lnTo>
                  <a:pt x="186157" y="46702"/>
                </a:lnTo>
                <a:lnTo>
                  <a:pt x="224336" y="26830"/>
                </a:lnTo>
                <a:lnTo>
                  <a:pt x="264807" y="12173"/>
                </a:lnTo>
                <a:lnTo>
                  <a:pt x="307240" y="3105"/>
                </a:lnTo>
                <a:lnTo>
                  <a:pt x="351307" y="0"/>
                </a:lnTo>
                <a:lnTo>
                  <a:pt x="395373" y="3105"/>
                </a:lnTo>
                <a:lnTo>
                  <a:pt x="437807" y="12173"/>
                </a:lnTo>
                <a:lnTo>
                  <a:pt x="478277" y="26830"/>
                </a:lnTo>
                <a:lnTo>
                  <a:pt x="516457" y="46702"/>
                </a:lnTo>
                <a:lnTo>
                  <a:pt x="552015" y="71416"/>
                </a:lnTo>
                <a:lnTo>
                  <a:pt x="584623" y="100598"/>
                </a:lnTo>
                <a:lnTo>
                  <a:pt x="613951" y="133874"/>
                </a:lnTo>
                <a:lnTo>
                  <a:pt x="639671" y="170872"/>
                </a:lnTo>
                <a:lnTo>
                  <a:pt x="661452" y="211217"/>
                </a:lnTo>
                <a:lnTo>
                  <a:pt x="678967" y="254536"/>
                </a:lnTo>
                <a:lnTo>
                  <a:pt x="691885" y="300455"/>
                </a:lnTo>
                <a:lnTo>
                  <a:pt x="699877" y="348602"/>
                </a:lnTo>
                <a:lnTo>
                  <a:pt x="702614" y="398602"/>
                </a:lnTo>
                <a:lnTo>
                  <a:pt x="699877" y="448601"/>
                </a:lnTo>
                <a:lnTo>
                  <a:pt x="691885" y="496748"/>
                </a:lnTo>
                <a:lnTo>
                  <a:pt x="678967" y="542667"/>
                </a:lnTo>
                <a:lnTo>
                  <a:pt x="661452" y="585987"/>
                </a:lnTo>
                <a:lnTo>
                  <a:pt x="639671" y="626332"/>
                </a:lnTo>
                <a:lnTo>
                  <a:pt x="613951" y="663329"/>
                </a:lnTo>
                <a:lnTo>
                  <a:pt x="584623" y="696606"/>
                </a:lnTo>
                <a:lnTo>
                  <a:pt x="552015" y="725788"/>
                </a:lnTo>
                <a:lnTo>
                  <a:pt x="516457" y="750501"/>
                </a:lnTo>
                <a:lnTo>
                  <a:pt x="478277" y="770373"/>
                </a:lnTo>
                <a:lnTo>
                  <a:pt x="437807" y="785030"/>
                </a:lnTo>
                <a:lnTo>
                  <a:pt x="395373" y="794098"/>
                </a:lnTo>
                <a:lnTo>
                  <a:pt x="351307" y="797204"/>
                </a:lnTo>
                <a:lnTo>
                  <a:pt x="307240" y="794098"/>
                </a:lnTo>
                <a:lnTo>
                  <a:pt x="264807" y="785030"/>
                </a:lnTo>
                <a:lnTo>
                  <a:pt x="224336" y="770373"/>
                </a:lnTo>
                <a:lnTo>
                  <a:pt x="186157" y="750501"/>
                </a:lnTo>
                <a:lnTo>
                  <a:pt x="150599" y="725788"/>
                </a:lnTo>
                <a:lnTo>
                  <a:pt x="117991" y="696606"/>
                </a:lnTo>
                <a:lnTo>
                  <a:pt x="88663" y="663329"/>
                </a:lnTo>
                <a:lnTo>
                  <a:pt x="62943" y="626332"/>
                </a:lnTo>
                <a:lnTo>
                  <a:pt x="41161" y="585987"/>
                </a:lnTo>
                <a:lnTo>
                  <a:pt x="23647" y="542667"/>
                </a:lnTo>
                <a:lnTo>
                  <a:pt x="10729" y="496748"/>
                </a:lnTo>
                <a:lnTo>
                  <a:pt x="2737" y="448601"/>
                </a:lnTo>
                <a:lnTo>
                  <a:pt x="0" y="39860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4077" y="1411293"/>
            <a:ext cx="295275" cy="417830"/>
          </a:xfrm>
          <a:custGeom>
            <a:avLst/>
            <a:gdLst/>
            <a:ahLst/>
            <a:cxnLst/>
            <a:rect l="l" t="t" r="r" b="b"/>
            <a:pathLst>
              <a:path w="295275" h="417830">
                <a:moveTo>
                  <a:pt x="147459" y="0"/>
                </a:moveTo>
                <a:lnTo>
                  <a:pt x="108257" y="7456"/>
                </a:lnTo>
                <a:lnTo>
                  <a:pt x="73031" y="28500"/>
                </a:lnTo>
                <a:lnTo>
                  <a:pt x="43187" y="61140"/>
                </a:lnTo>
                <a:lnTo>
                  <a:pt x="20131" y="103389"/>
                </a:lnTo>
                <a:lnTo>
                  <a:pt x="5267" y="153255"/>
                </a:lnTo>
                <a:lnTo>
                  <a:pt x="0" y="208749"/>
                </a:lnTo>
                <a:lnTo>
                  <a:pt x="5267" y="264244"/>
                </a:lnTo>
                <a:lnTo>
                  <a:pt x="20131" y="314110"/>
                </a:lnTo>
                <a:lnTo>
                  <a:pt x="43187" y="356358"/>
                </a:lnTo>
                <a:lnTo>
                  <a:pt x="73031" y="388999"/>
                </a:lnTo>
                <a:lnTo>
                  <a:pt x="108257" y="410043"/>
                </a:lnTo>
                <a:lnTo>
                  <a:pt x="147459" y="417499"/>
                </a:lnTo>
                <a:lnTo>
                  <a:pt x="186662" y="410043"/>
                </a:lnTo>
                <a:lnTo>
                  <a:pt x="221887" y="388999"/>
                </a:lnTo>
                <a:lnTo>
                  <a:pt x="251731" y="356358"/>
                </a:lnTo>
                <a:lnTo>
                  <a:pt x="274788" y="314110"/>
                </a:lnTo>
                <a:lnTo>
                  <a:pt x="289652" y="264244"/>
                </a:lnTo>
                <a:lnTo>
                  <a:pt x="294919" y="208749"/>
                </a:lnTo>
                <a:lnTo>
                  <a:pt x="289652" y="153255"/>
                </a:lnTo>
                <a:lnTo>
                  <a:pt x="274788" y="103389"/>
                </a:lnTo>
                <a:lnTo>
                  <a:pt x="251731" y="61140"/>
                </a:lnTo>
                <a:lnTo>
                  <a:pt x="221887" y="28500"/>
                </a:lnTo>
                <a:lnTo>
                  <a:pt x="186662" y="7456"/>
                </a:lnTo>
                <a:lnTo>
                  <a:pt x="147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4077" y="1411293"/>
            <a:ext cx="295275" cy="417830"/>
          </a:xfrm>
          <a:custGeom>
            <a:avLst/>
            <a:gdLst/>
            <a:ahLst/>
            <a:cxnLst/>
            <a:rect l="l" t="t" r="r" b="b"/>
            <a:pathLst>
              <a:path w="295275" h="417830">
                <a:moveTo>
                  <a:pt x="0" y="208749"/>
                </a:moveTo>
                <a:lnTo>
                  <a:pt x="5267" y="153255"/>
                </a:lnTo>
                <a:lnTo>
                  <a:pt x="20131" y="103389"/>
                </a:lnTo>
                <a:lnTo>
                  <a:pt x="43187" y="61140"/>
                </a:lnTo>
                <a:lnTo>
                  <a:pt x="73031" y="28500"/>
                </a:lnTo>
                <a:lnTo>
                  <a:pt x="108257" y="7456"/>
                </a:lnTo>
                <a:lnTo>
                  <a:pt x="147459" y="0"/>
                </a:lnTo>
                <a:lnTo>
                  <a:pt x="186662" y="7456"/>
                </a:lnTo>
                <a:lnTo>
                  <a:pt x="221887" y="28500"/>
                </a:lnTo>
                <a:lnTo>
                  <a:pt x="251731" y="61140"/>
                </a:lnTo>
                <a:lnTo>
                  <a:pt x="274788" y="103389"/>
                </a:lnTo>
                <a:lnTo>
                  <a:pt x="289652" y="153255"/>
                </a:lnTo>
                <a:lnTo>
                  <a:pt x="294919" y="208749"/>
                </a:lnTo>
                <a:lnTo>
                  <a:pt x="289652" y="264244"/>
                </a:lnTo>
                <a:lnTo>
                  <a:pt x="274788" y="314110"/>
                </a:lnTo>
                <a:lnTo>
                  <a:pt x="251731" y="356358"/>
                </a:lnTo>
                <a:lnTo>
                  <a:pt x="221887" y="388999"/>
                </a:lnTo>
                <a:lnTo>
                  <a:pt x="186662" y="410043"/>
                </a:lnTo>
                <a:lnTo>
                  <a:pt x="147459" y="417499"/>
                </a:lnTo>
                <a:lnTo>
                  <a:pt x="108257" y="410043"/>
                </a:lnTo>
                <a:lnTo>
                  <a:pt x="73031" y="388999"/>
                </a:lnTo>
                <a:lnTo>
                  <a:pt x="43187" y="356358"/>
                </a:lnTo>
                <a:lnTo>
                  <a:pt x="20131" y="314110"/>
                </a:lnTo>
                <a:lnTo>
                  <a:pt x="5267" y="264244"/>
                </a:lnTo>
                <a:lnTo>
                  <a:pt x="0" y="2087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91742" y="999759"/>
            <a:ext cx="561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5-10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58196" y="1286708"/>
            <a:ext cx="118110" cy="542290"/>
          </a:xfrm>
          <a:custGeom>
            <a:avLst/>
            <a:gdLst/>
            <a:ahLst/>
            <a:cxnLst/>
            <a:rect l="l" t="t" r="r" b="b"/>
            <a:pathLst>
              <a:path w="118109" h="542289">
                <a:moveTo>
                  <a:pt x="118046" y="0"/>
                </a:moveTo>
                <a:lnTo>
                  <a:pt x="0" y="5420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40848" y="1295400"/>
            <a:ext cx="8835390" cy="5386731"/>
          </a:xfrm>
          <a:prstGeom prst="rect">
            <a:avLst/>
          </a:prstGeom>
          <a:effectLst/>
        </p:spPr>
        <p:txBody>
          <a:bodyPr vert="horz" wrap="square" lIns="0" tIns="10795" rIns="0" bIns="0" rtlCol="0">
            <a:spAutoFit/>
          </a:bodyPr>
          <a:lstStyle/>
          <a:p>
            <a:pPr marL="36195" marR="4681220">
              <a:lnSpc>
                <a:spcPct val="100299"/>
              </a:lnSpc>
              <a:spcBef>
                <a:spcPts val="85"/>
              </a:spcBef>
            </a:pPr>
            <a:r>
              <a:rPr sz="2800" b="1" spc="-10" dirty="0">
                <a:solidFill>
                  <a:srgbClr val="0066FF"/>
                </a:solidFill>
                <a:latin typeface="Calibri"/>
                <a:cs typeface="Calibri"/>
              </a:rPr>
              <a:t>Anticorpo </a:t>
            </a:r>
            <a:r>
              <a:rPr sz="2800" b="1" spc="-5" dirty="0">
                <a:solidFill>
                  <a:srgbClr val="0066FF"/>
                </a:solidFill>
                <a:latin typeface="Calibri"/>
                <a:cs typeface="Calibri"/>
              </a:rPr>
              <a:t>(Ab)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: 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glicoproteine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solubili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4C4C4C"/>
                </a:solidFill>
                <a:latin typeface="Calibri"/>
                <a:cs typeface="Calibri"/>
              </a:rPr>
              <a:t>della 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classe </a:t>
            </a:r>
            <a:r>
              <a:rPr sz="2400" dirty="0">
                <a:solidFill>
                  <a:srgbClr val="4C4C4C"/>
                </a:solidFill>
                <a:latin typeface="Calibri"/>
                <a:cs typeface="Calibri"/>
              </a:rPr>
              <a:t>delle  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immunoglobuline (Ig), </a:t>
            </a:r>
            <a:r>
              <a:rPr sz="2400" spc="-20" dirty="0">
                <a:solidFill>
                  <a:srgbClr val="4C4C4C"/>
                </a:solidFill>
                <a:latin typeface="Calibri"/>
                <a:cs typeface="Calibri"/>
              </a:rPr>
              <a:t>prodotte </a:t>
            </a:r>
            <a:r>
              <a:rPr sz="2400" dirty="0">
                <a:solidFill>
                  <a:srgbClr val="4C4C4C"/>
                </a:solidFill>
                <a:latin typeface="Calibri"/>
                <a:cs typeface="Calibri"/>
              </a:rPr>
              <a:t>e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secrete 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dai 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linfociti</a:t>
            </a:r>
            <a:r>
              <a:rPr sz="2400" spc="-4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C4C4C"/>
                </a:solidFill>
                <a:latin typeface="Calibri"/>
                <a:cs typeface="Calibri"/>
              </a:rPr>
              <a:t>B.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 marR="4414520">
              <a:lnSpc>
                <a:spcPct val="100299"/>
              </a:lnSpc>
            </a:pPr>
            <a:r>
              <a:rPr sz="2800" b="1" spc="-15" dirty="0">
                <a:solidFill>
                  <a:srgbClr val="0066FF"/>
                </a:solidFill>
                <a:latin typeface="Calibri"/>
                <a:cs typeface="Calibri"/>
              </a:rPr>
              <a:t>Antigene </a:t>
            </a:r>
            <a:r>
              <a:rPr sz="2800" b="1" spc="-5" dirty="0">
                <a:solidFill>
                  <a:srgbClr val="0066FF"/>
                </a:solidFill>
                <a:latin typeface="Calibri"/>
                <a:cs typeface="Calibri"/>
              </a:rPr>
              <a:t>(Ag)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: Qualsiasi </a:t>
            </a:r>
            <a:r>
              <a:rPr sz="2400" spc="-15" dirty="0">
                <a:solidFill>
                  <a:srgbClr val="4C4C4C"/>
                </a:solidFill>
                <a:latin typeface="Calibri"/>
                <a:cs typeface="Calibri"/>
              </a:rPr>
              <a:t>sostanza  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estranea </a:t>
            </a:r>
            <a:r>
              <a:rPr sz="2400" dirty="0">
                <a:solidFill>
                  <a:srgbClr val="4C4C4C"/>
                </a:solidFill>
                <a:latin typeface="Calibri"/>
                <a:cs typeface="Calibri"/>
              </a:rPr>
              <a:t>che 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induca risposta  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immunitaria (es.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polisaccaridi,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protein</a:t>
            </a:r>
            <a:r>
              <a:rPr lang="en-US" sz="2400" spc="-10" dirty="0">
                <a:solidFill>
                  <a:srgbClr val="CC3300"/>
                </a:solidFill>
                <a:latin typeface="Calibri"/>
                <a:cs typeface="Calibri"/>
              </a:rPr>
              <a:t>, </a:t>
            </a:r>
            <a:r>
              <a:rPr lang="en-US" sz="2400" spc="-10" dirty="0" err="1">
                <a:solidFill>
                  <a:srgbClr val="CC3300"/>
                </a:solidFill>
                <a:latin typeface="Calibri"/>
                <a:cs typeface="Calibri"/>
              </a:rPr>
              <a:t>acidi</a:t>
            </a:r>
            <a:r>
              <a:rPr lang="en-US" sz="2400" spc="-1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lang="en-US" sz="2400" spc="-10" dirty="0" err="1">
                <a:solidFill>
                  <a:srgbClr val="CC3300"/>
                </a:solidFill>
                <a:latin typeface="Calibri"/>
                <a:cs typeface="Calibri"/>
              </a:rPr>
              <a:t>nucleici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4C4C4C"/>
                </a:solidFill>
                <a:latin typeface="Calibri"/>
                <a:cs typeface="Calibri"/>
              </a:rPr>
              <a:t>Sostanza</a:t>
            </a:r>
            <a:r>
              <a:rPr sz="2400" spc="-3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riconosciuta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C4C4C"/>
                </a:solidFill>
                <a:latin typeface="Calibri"/>
                <a:cs typeface="Calibri"/>
              </a:rPr>
              <a:t>e </a:t>
            </a:r>
            <a:r>
              <a:rPr sz="2400" b="1" spc="-20" dirty="0">
                <a:solidFill>
                  <a:srgbClr val="00B050"/>
                </a:solidFill>
                <a:latin typeface="Calibri"/>
                <a:cs typeface="Calibri"/>
              </a:rPr>
              <a:t>legata </a:t>
            </a:r>
            <a:r>
              <a:rPr sz="2400" spc="-5" dirty="0">
                <a:solidFill>
                  <a:srgbClr val="4C4C4C"/>
                </a:solidFill>
                <a:latin typeface="Calibri"/>
                <a:cs typeface="Calibri"/>
              </a:rPr>
              <a:t>da un</a:t>
            </a:r>
            <a:r>
              <a:rPr sz="2400" spc="1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C4C4C"/>
                </a:solidFill>
                <a:latin typeface="Calibri"/>
                <a:cs typeface="Calibri"/>
              </a:rPr>
              <a:t>anticorpo.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128645">
              <a:lnSpc>
                <a:spcPct val="100000"/>
              </a:lnSpc>
            </a:pPr>
            <a:r>
              <a:rPr sz="2800" b="1" spc="-10" dirty="0">
                <a:solidFill>
                  <a:srgbClr val="0066FF"/>
                </a:solidFill>
                <a:latin typeface="Calibri"/>
                <a:cs typeface="Calibri"/>
              </a:rPr>
              <a:t>Epitopo </a:t>
            </a:r>
            <a:r>
              <a:rPr sz="2800" b="1" dirty="0">
                <a:solidFill>
                  <a:srgbClr val="0066FF"/>
                </a:solidFill>
                <a:latin typeface="Calibri"/>
                <a:cs typeface="Calibri"/>
              </a:rPr>
              <a:t>(o </a:t>
            </a:r>
            <a:r>
              <a:rPr sz="2800" b="1" spc="-15" dirty="0">
                <a:solidFill>
                  <a:srgbClr val="0066FF"/>
                </a:solidFill>
                <a:latin typeface="Calibri"/>
                <a:cs typeface="Calibri"/>
              </a:rPr>
              <a:t>determinante</a:t>
            </a:r>
            <a:r>
              <a:rPr sz="2800" b="1" spc="2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6FF"/>
                </a:solidFill>
                <a:latin typeface="Calibri"/>
                <a:cs typeface="Calibri"/>
              </a:rPr>
              <a:t>antigenico)</a:t>
            </a:r>
            <a:r>
              <a:rPr sz="2800" spc="-10" dirty="0">
                <a:solidFill>
                  <a:srgbClr val="4C4C4C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3128645">
              <a:lnSpc>
                <a:spcPct val="100000"/>
              </a:lnSpc>
              <a:spcBef>
                <a:spcPts val="30"/>
              </a:spcBef>
            </a:pPr>
            <a:r>
              <a:rPr sz="2400" b="1" spc="-20" dirty="0">
                <a:solidFill>
                  <a:srgbClr val="00B050"/>
                </a:solidFill>
                <a:latin typeface="Calibri"/>
                <a:cs typeface="Calibri"/>
              </a:rPr>
              <a:t>Parte </a:t>
            </a:r>
            <a:r>
              <a:rPr sz="2400" spc="-20" dirty="0">
                <a:solidFill>
                  <a:srgbClr val="4C4C4C"/>
                </a:solidFill>
                <a:latin typeface="Calibri"/>
                <a:cs typeface="Calibri"/>
              </a:rPr>
              <a:t>dell’antigene </a:t>
            </a:r>
            <a:r>
              <a:rPr sz="2400" b="1" spc="-5" dirty="0">
                <a:solidFill>
                  <a:srgbClr val="00B050"/>
                </a:solidFill>
                <a:latin typeface="Calibri"/>
                <a:cs typeface="Calibri"/>
              </a:rPr>
              <a:t>riconosciuta</a:t>
            </a:r>
            <a:r>
              <a:rPr sz="2400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C4C4C"/>
                </a:solidFill>
                <a:latin typeface="Calibri"/>
                <a:cs typeface="Calibri"/>
              </a:rPr>
              <a:t>dall’anticorpo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231140" y="572135"/>
            <a:ext cx="8743315" cy="6001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251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203835" algn="l"/>
              </a:tabLst>
            </a:pPr>
            <a:r>
              <a:rPr sz="2800" b="1" spc="-20" dirty="0">
                <a:solidFill>
                  <a:srgbClr val="3399FF"/>
                </a:solidFill>
                <a:latin typeface="Calibri"/>
                <a:cs typeface="Calibri"/>
              </a:rPr>
              <a:t>Forza </a:t>
            </a:r>
            <a:r>
              <a:rPr sz="2800" spc="-10" dirty="0">
                <a:latin typeface="Calibri"/>
                <a:cs typeface="Calibri"/>
              </a:rPr>
              <a:t>della reazione </a:t>
            </a:r>
            <a:r>
              <a:rPr sz="2800" spc="-25" dirty="0">
                <a:latin typeface="Calibri"/>
                <a:cs typeface="Calibri"/>
              </a:rPr>
              <a:t>fra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5" dirty="0">
                <a:latin typeface="Calibri"/>
                <a:cs typeface="Calibri"/>
              </a:rPr>
              <a:t>singolo  </a:t>
            </a:r>
            <a:r>
              <a:rPr sz="2800" spc="-10" dirty="0">
                <a:latin typeface="Calibri"/>
                <a:cs typeface="Calibri"/>
              </a:rPr>
              <a:t>epitopo </a:t>
            </a:r>
            <a:r>
              <a:rPr sz="2800" spc="-60" dirty="0">
                <a:latin typeface="Calibri"/>
                <a:cs typeface="Calibri"/>
              </a:rPr>
              <a:t>dell’Ag </a:t>
            </a:r>
            <a:r>
              <a:rPr sz="2800" spc="-5" dirty="0">
                <a:latin typeface="Calibri"/>
                <a:cs typeface="Calibri"/>
              </a:rPr>
              <a:t>e un </a:t>
            </a:r>
            <a:r>
              <a:rPr sz="2800" spc="-15" dirty="0">
                <a:latin typeface="Calibri"/>
                <a:cs typeface="Calibri"/>
              </a:rPr>
              <a:t>singolo sito </a:t>
            </a:r>
            <a:r>
              <a:rPr sz="2800" spc="-5" dirty="0">
                <a:latin typeface="Calibri"/>
                <a:cs typeface="Calibri"/>
              </a:rPr>
              <a:t>di  </a:t>
            </a:r>
            <a:r>
              <a:rPr sz="2800" spc="-15" dirty="0">
                <a:latin typeface="Calibri"/>
                <a:cs typeface="Calibri"/>
              </a:rPr>
              <a:t>legame </a:t>
            </a:r>
            <a:r>
              <a:rPr sz="2800" spc="-60" dirty="0">
                <a:latin typeface="Calibri"/>
                <a:cs typeface="Calibri"/>
              </a:rPr>
              <a:t>sull’Ab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3399FF"/>
                </a:solidFill>
                <a:latin typeface="Calibri"/>
                <a:cs typeface="Calibri"/>
              </a:rPr>
              <a:t>affinità</a:t>
            </a:r>
            <a:r>
              <a:rPr sz="2800" spc="-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22225" marR="3735070">
              <a:lnSpc>
                <a:spcPct val="100000"/>
              </a:lnSpc>
              <a:spcBef>
                <a:spcPts val="2295"/>
              </a:spcBef>
              <a:buClr>
                <a:srgbClr val="000000"/>
              </a:buClr>
              <a:buChar char="-"/>
              <a:tabLst>
                <a:tab pos="213360" algn="l"/>
              </a:tabLst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Equilibrio </a:t>
            </a:r>
            <a:r>
              <a:rPr sz="2800" spc="-25" dirty="0">
                <a:latin typeface="Calibri"/>
                <a:cs typeface="Calibri"/>
              </a:rPr>
              <a:t>fra </a:t>
            </a:r>
            <a:r>
              <a:rPr sz="2800" spc="-30" dirty="0">
                <a:latin typeface="Calibri"/>
                <a:cs typeface="Calibri"/>
              </a:rPr>
              <a:t>forze </a:t>
            </a:r>
            <a:r>
              <a:rPr sz="2800" spc="-5" dirty="0">
                <a:latin typeface="Calibri"/>
                <a:cs typeface="Calibri"/>
              </a:rPr>
              <a:t>di </a:t>
            </a:r>
            <a:r>
              <a:rPr sz="2800" spc="-20" dirty="0">
                <a:latin typeface="Calibri"/>
                <a:cs typeface="Calibri"/>
              </a:rPr>
              <a:t>attrazione </a:t>
            </a:r>
            <a:r>
              <a:rPr sz="2800" spc="-5" dirty="0">
                <a:latin typeface="Calibri"/>
                <a:cs typeface="Calibri"/>
              </a:rPr>
              <a:t>e  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repulsione.</a:t>
            </a:r>
            <a:endParaRPr sz="280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680"/>
              </a:spcBef>
              <a:buChar char="-"/>
              <a:tabLst>
                <a:tab pos="203835" algn="l"/>
              </a:tabLst>
            </a:pPr>
            <a:r>
              <a:rPr sz="2800" spc="-15" dirty="0">
                <a:latin typeface="Calibri"/>
                <a:cs typeface="Calibri"/>
              </a:rPr>
              <a:t>Legami </a:t>
            </a:r>
            <a:r>
              <a:rPr sz="2800" b="1" spc="-10" dirty="0">
                <a:solidFill>
                  <a:srgbClr val="FF3300"/>
                </a:solidFill>
                <a:latin typeface="Calibri"/>
                <a:cs typeface="Calibri"/>
              </a:rPr>
              <a:t>non </a:t>
            </a:r>
            <a:r>
              <a:rPr sz="2800" b="1" spc="-15" dirty="0">
                <a:solidFill>
                  <a:srgbClr val="FF3300"/>
                </a:solidFill>
                <a:latin typeface="Calibri"/>
                <a:cs typeface="Calibri"/>
              </a:rPr>
              <a:t>covalenti</a:t>
            </a:r>
            <a:r>
              <a:rPr sz="2800" b="1" spc="2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Calibri"/>
                <a:cs typeface="Calibri"/>
              </a:rPr>
              <a:t>multipli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-"/>
            </a:pPr>
            <a:endParaRPr sz="3200" dirty="0">
              <a:latin typeface="Times New Roman"/>
              <a:cs typeface="Times New Roman"/>
            </a:endParaRPr>
          </a:p>
          <a:p>
            <a:pPr marL="4413250" lvl="1" indent="14604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Calibri"/>
              <a:buChar char="-"/>
              <a:tabLst>
                <a:tab pos="4618355" algn="l"/>
              </a:tabLst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Reversibilità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legame.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alibri"/>
              <a:buChar char="-"/>
            </a:pPr>
            <a:endParaRPr sz="2150" dirty="0">
              <a:latin typeface="Times New Roman"/>
              <a:cs typeface="Times New Roman"/>
            </a:endParaRPr>
          </a:p>
          <a:p>
            <a:pPr marL="4413250" marR="5080" lvl="1">
              <a:lnSpc>
                <a:spcPct val="100000"/>
              </a:lnSpc>
              <a:spcBef>
                <a:spcPts val="5"/>
              </a:spcBef>
              <a:buChar char="-"/>
              <a:tabLst>
                <a:tab pos="4604385" algn="l"/>
              </a:tabLst>
            </a:pPr>
            <a:r>
              <a:rPr sz="2800" spc="-15" dirty="0">
                <a:latin typeface="Calibri"/>
                <a:cs typeface="Calibri"/>
              </a:rPr>
              <a:t>Matematicamente </a:t>
            </a:r>
            <a:r>
              <a:rPr sz="2800" spc="-5" dirty="0">
                <a:latin typeface="Calibri"/>
                <a:cs typeface="Calibri"/>
              </a:rPr>
              <a:t>è </a:t>
            </a:r>
            <a:r>
              <a:rPr sz="2800" spc="-25" dirty="0">
                <a:latin typeface="Calibri"/>
                <a:cs typeface="Calibri"/>
              </a:rPr>
              <a:t>dato  </a:t>
            </a:r>
            <a:r>
              <a:rPr sz="2800" spc="-10" dirty="0">
                <a:latin typeface="Calibri"/>
                <a:cs typeface="Calibri"/>
              </a:rPr>
              <a:t>dalla </a:t>
            </a:r>
            <a:r>
              <a:rPr sz="2800" b="1" spc="-20" dirty="0">
                <a:solidFill>
                  <a:srgbClr val="009999"/>
                </a:solidFill>
                <a:latin typeface="Calibri"/>
                <a:cs typeface="Calibri"/>
              </a:rPr>
              <a:t>costante </a:t>
            </a:r>
            <a:r>
              <a:rPr sz="2800" b="1" spc="-5" dirty="0">
                <a:solidFill>
                  <a:srgbClr val="009999"/>
                </a:solidFill>
                <a:latin typeface="Calibri"/>
                <a:cs typeface="Calibri"/>
              </a:rPr>
              <a:t>di associazione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b="1" spc="-20" dirty="0">
                <a:solidFill>
                  <a:srgbClr val="009999"/>
                </a:solidFill>
                <a:latin typeface="Calibri"/>
                <a:cs typeface="Calibri"/>
              </a:rPr>
              <a:t>Ka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dalla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9999"/>
                </a:solidFill>
                <a:latin typeface="Calibri"/>
                <a:cs typeface="Calibri"/>
              </a:rPr>
              <a:t>Kd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95950" y="22225"/>
            <a:ext cx="3420389" cy="3419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3000" y="5638800"/>
            <a:ext cx="2146592" cy="937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3950" y="5619750"/>
            <a:ext cx="2180590" cy="973455"/>
          </a:xfrm>
          <a:custGeom>
            <a:avLst/>
            <a:gdLst/>
            <a:ahLst/>
            <a:cxnLst/>
            <a:rect l="l" t="t" r="r" b="b"/>
            <a:pathLst>
              <a:path w="2180590" h="973454">
                <a:moveTo>
                  <a:pt x="0" y="0"/>
                </a:moveTo>
                <a:lnTo>
                  <a:pt x="2180399" y="0"/>
                </a:lnTo>
                <a:lnTo>
                  <a:pt x="2180399" y="972832"/>
                </a:lnTo>
                <a:lnTo>
                  <a:pt x="0" y="97283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6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1925" y="4114800"/>
            <a:ext cx="4014533" cy="1347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797966" y="45212"/>
            <a:ext cx="1548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</a:t>
            </a:r>
            <a:r>
              <a:rPr sz="3200" spc="5" dirty="0"/>
              <a:t>FF</a:t>
            </a:r>
            <a:r>
              <a:rPr sz="3200" spc="-5" dirty="0"/>
              <a:t>I</a:t>
            </a:r>
            <a:r>
              <a:rPr sz="3200" dirty="0"/>
              <a:t>N</a:t>
            </a:r>
            <a:r>
              <a:rPr sz="3200" spc="-5" dirty="0"/>
              <a:t>I</a:t>
            </a:r>
            <a:r>
              <a:rPr sz="3200" spc="-254" dirty="0"/>
              <a:t>T</a:t>
            </a:r>
            <a:r>
              <a:rPr sz="3200" dirty="0"/>
              <a:t>À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1754" y="45212"/>
            <a:ext cx="1380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/>
              <a:t>AVIDITÀ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25809" y="6204584"/>
            <a:ext cx="709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Forza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Ionica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- pH - 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Temperatura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contano</a:t>
            </a:r>
            <a:r>
              <a:rPr sz="2800" b="1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sempre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4296" y="4259592"/>
            <a:ext cx="925067" cy="1118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7947" y="4259592"/>
            <a:ext cx="775715" cy="1118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850" y="4410075"/>
            <a:ext cx="177800" cy="155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59" y="3375659"/>
            <a:ext cx="134720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2391" y="3375659"/>
            <a:ext cx="473951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9158" y="3442207"/>
            <a:ext cx="1407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Affinità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Kd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-4</a:t>
            </a:r>
            <a:r>
              <a:rPr sz="2400" spc="-120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38188" y="2903219"/>
            <a:ext cx="1316735" cy="14005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7603" y="3025139"/>
            <a:ext cx="1184147" cy="1330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0952" y="3515828"/>
            <a:ext cx="284480" cy="352425"/>
          </a:xfrm>
          <a:custGeom>
            <a:avLst/>
            <a:gdLst/>
            <a:ahLst/>
            <a:cxnLst/>
            <a:rect l="l" t="t" r="r" b="b"/>
            <a:pathLst>
              <a:path w="284479" h="352425">
                <a:moveTo>
                  <a:pt x="52171" y="0"/>
                </a:moveTo>
                <a:lnTo>
                  <a:pt x="15138" y="15405"/>
                </a:lnTo>
                <a:lnTo>
                  <a:pt x="0" y="31114"/>
                </a:lnTo>
                <a:lnTo>
                  <a:pt x="203" y="32689"/>
                </a:lnTo>
                <a:lnTo>
                  <a:pt x="52679" y="134340"/>
                </a:lnTo>
                <a:lnTo>
                  <a:pt x="54952" y="336613"/>
                </a:lnTo>
                <a:lnTo>
                  <a:pt x="55346" y="341553"/>
                </a:lnTo>
                <a:lnTo>
                  <a:pt x="56769" y="348627"/>
                </a:lnTo>
                <a:lnTo>
                  <a:pt x="58356" y="350735"/>
                </a:lnTo>
                <a:lnTo>
                  <a:pt x="63322" y="352069"/>
                </a:lnTo>
                <a:lnTo>
                  <a:pt x="66979" y="351396"/>
                </a:lnTo>
                <a:lnTo>
                  <a:pt x="102857" y="333857"/>
                </a:lnTo>
                <a:lnTo>
                  <a:pt x="118224" y="317233"/>
                </a:lnTo>
                <a:lnTo>
                  <a:pt x="118173" y="314883"/>
                </a:lnTo>
                <a:lnTo>
                  <a:pt x="117690" y="312165"/>
                </a:lnTo>
                <a:lnTo>
                  <a:pt x="113042" y="226440"/>
                </a:lnTo>
                <a:lnTo>
                  <a:pt x="109072" y="187005"/>
                </a:lnTo>
                <a:lnTo>
                  <a:pt x="107264" y="173088"/>
                </a:lnTo>
                <a:lnTo>
                  <a:pt x="107696" y="172872"/>
                </a:lnTo>
                <a:lnTo>
                  <a:pt x="205014" y="172872"/>
                </a:lnTo>
                <a:lnTo>
                  <a:pt x="110807" y="104330"/>
                </a:lnTo>
                <a:lnTo>
                  <a:pt x="58343" y="2679"/>
                </a:lnTo>
                <a:lnTo>
                  <a:pt x="57213" y="1587"/>
                </a:lnTo>
                <a:lnTo>
                  <a:pt x="54241" y="139"/>
                </a:lnTo>
                <a:lnTo>
                  <a:pt x="52171" y="0"/>
                </a:lnTo>
                <a:close/>
              </a:path>
              <a:path w="284479" h="352425">
                <a:moveTo>
                  <a:pt x="205014" y="172872"/>
                </a:moveTo>
                <a:lnTo>
                  <a:pt x="107696" y="172872"/>
                </a:lnTo>
                <a:lnTo>
                  <a:pt x="113149" y="177777"/>
                </a:lnTo>
                <a:lnTo>
                  <a:pt x="144208" y="204409"/>
                </a:lnTo>
                <a:lnTo>
                  <a:pt x="217017" y="262013"/>
                </a:lnTo>
                <a:lnTo>
                  <a:pt x="226885" y="266357"/>
                </a:lnTo>
                <a:lnTo>
                  <a:pt x="232410" y="265544"/>
                </a:lnTo>
                <a:lnTo>
                  <a:pt x="270776" y="247129"/>
                </a:lnTo>
                <a:lnTo>
                  <a:pt x="283908" y="234314"/>
                </a:lnTo>
                <a:lnTo>
                  <a:pt x="283184" y="231813"/>
                </a:lnTo>
                <a:lnTo>
                  <a:pt x="278460" y="226618"/>
                </a:lnTo>
                <a:lnTo>
                  <a:pt x="274485" y="223329"/>
                </a:lnTo>
                <a:lnTo>
                  <a:pt x="268884" y="219341"/>
                </a:lnTo>
                <a:lnTo>
                  <a:pt x="205014" y="1728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0591" y="3728678"/>
            <a:ext cx="174721" cy="1594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2159" y="3878043"/>
            <a:ext cx="173422" cy="1591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92239" y="2743200"/>
            <a:ext cx="1281683" cy="11338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48628" y="2631947"/>
            <a:ext cx="1249679" cy="9875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5788" y="3151258"/>
            <a:ext cx="344170" cy="249554"/>
          </a:xfrm>
          <a:custGeom>
            <a:avLst/>
            <a:gdLst/>
            <a:ahLst/>
            <a:cxnLst/>
            <a:rect l="l" t="t" r="r" b="b"/>
            <a:pathLst>
              <a:path w="344170" h="249554">
                <a:moveTo>
                  <a:pt x="57302" y="0"/>
                </a:moveTo>
                <a:lnTo>
                  <a:pt x="42938" y="39420"/>
                </a:lnTo>
                <a:lnTo>
                  <a:pt x="40601" y="57010"/>
                </a:lnTo>
                <a:lnTo>
                  <a:pt x="41465" y="62280"/>
                </a:lnTo>
                <a:lnTo>
                  <a:pt x="42316" y="64363"/>
                </a:lnTo>
                <a:lnTo>
                  <a:pt x="44856" y="67462"/>
                </a:lnTo>
                <a:lnTo>
                  <a:pt x="46697" y="68922"/>
                </a:lnTo>
                <a:lnTo>
                  <a:pt x="49098" y="70294"/>
                </a:lnTo>
                <a:lnTo>
                  <a:pt x="118033" y="121450"/>
                </a:lnTo>
                <a:lnTo>
                  <a:pt x="150914" y="143578"/>
                </a:lnTo>
                <a:lnTo>
                  <a:pt x="162775" y="151066"/>
                </a:lnTo>
                <a:lnTo>
                  <a:pt x="162674" y="151549"/>
                </a:lnTo>
                <a:lnTo>
                  <a:pt x="121434" y="158254"/>
                </a:lnTo>
                <a:lnTo>
                  <a:pt x="24269" y="178752"/>
                </a:lnTo>
                <a:lnTo>
                  <a:pt x="2705" y="222643"/>
                </a:lnTo>
                <a:lnTo>
                  <a:pt x="0" y="239814"/>
                </a:lnTo>
                <a:lnTo>
                  <a:pt x="292" y="243471"/>
                </a:lnTo>
                <a:lnTo>
                  <a:pt x="2870" y="247916"/>
                </a:lnTo>
                <a:lnTo>
                  <a:pt x="5257" y="248958"/>
                </a:lnTo>
                <a:lnTo>
                  <a:pt x="12268" y="248627"/>
                </a:lnTo>
                <a:lnTo>
                  <a:pt x="17335" y="247675"/>
                </a:lnTo>
                <a:lnTo>
                  <a:pt x="213423" y="197700"/>
                </a:lnTo>
                <a:lnTo>
                  <a:pt x="339523" y="197700"/>
                </a:lnTo>
                <a:lnTo>
                  <a:pt x="342074" y="186029"/>
                </a:lnTo>
                <a:lnTo>
                  <a:pt x="342963" y="180860"/>
                </a:lnTo>
                <a:lnTo>
                  <a:pt x="343801" y="172415"/>
                </a:lnTo>
                <a:lnTo>
                  <a:pt x="343877" y="169011"/>
                </a:lnTo>
                <a:lnTo>
                  <a:pt x="343319" y="163817"/>
                </a:lnTo>
                <a:lnTo>
                  <a:pt x="342658" y="161848"/>
                </a:lnTo>
                <a:lnTo>
                  <a:pt x="340537" y="159181"/>
                </a:lnTo>
                <a:lnTo>
                  <a:pt x="339191" y="158343"/>
                </a:lnTo>
                <a:lnTo>
                  <a:pt x="227456" y="133807"/>
                </a:lnTo>
                <a:lnTo>
                  <a:pt x="70459" y="6489"/>
                </a:lnTo>
                <a:lnTo>
                  <a:pt x="66293" y="3543"/>
                </a:lnTo>
                <a:lnTo>
                  <a:pt x="59943" y="114"/>
                </a:lnTo>
                <a:lnTo>
                  <a:pt x="57302" y="0"/>
                </a:lnTo>
                <a:close/>
              </a:path>
              <a:path w="344170" h="249554">
                <a:moveTo>
                  <a:pt x="339523" y="197700"/>
                </a:moveTo>
                <a:lnTo>
                  <a:pt x="213423" y="197700"/>
                </a:lnTo>
                <a:lnTo>
                  <a:pt x="325170" y="222237"/>
                </a:lnTo>
                <a:lnTo>
                  <a:pt x="339523" y="1977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7105" y="3294264"/>
            <a:ext cx="155414" cy="1758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0473" y="2995855"/>
            <a:ext cx="155680" cy="1789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8147" y="2845307"/>
            <a:ext cx="1388351" cy="14295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26708" y="2778251"/>
            <a:ext cx="1267967" cy="13395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2386" y="3493199"/>
            <a:ext cx="313055" cy="346075"/>
          </a:xfrm>
          <a:custGeom>
            <a:avLst/>
            <a:gdLst/>
            <a:ahLst/>
            <a:cxnLst/>
            <a:rect l="l" t="t" r="r" b="b"/>
            <a:pathLst>
              <a:path w="313054" h="346075">
                <a:moveTo>
                  <a:pt x="239544" y="159753"/>
                </a:moveTo>
                <a:lnTo>
                  <a:pt x="180987" y="159753"/>
                </a:lnTo>
                <a:lnTo>
                  <a:pt x="181394" y="160058"/>
                </a:lnTo>
                <a:lnTo>
                  <a:pt x="179281" y="167525"/>
                </a:lnTo>
                <a:lnTo>
                  <a:pt x="169198" y="206731"/>
                </a:lnTo>
                <a:lnTo>
                  <a:pt x="149644" y="297484"/>
                </a:lnTo>
                <a:lnTo>
                  <a:pt x="149021" y="302272"/>
                </a:lnTo>
                <a:lnTo>
                  <a:pt x="149250" y="306133"/>
                </a:lnTo>
                <a:lnTo>
                  <a:pt x="180886" y="335102"/>
                </a:lnTo>
                <a:lnTo>
                  <a:pt x="198894" y="345820"/>
                </a:lnTo>
                <a:lnTo>
                  <a:pt x="204012" y="345287"/>
                </a:lnTo>
                <a:lnTo>
                  <a:pt x="205943" y="343534"/>
                </a:lnTo>
                <a:lnTo>
                  <a:pt x="208508" y="337007"/>
                </a:lnTo>
                <a:lnTo>
                  <a:pt x="209702" y="331977"/>
                </a:lnTo>
                <a:lnTo>
                  <a:pt x="210824" y="325170"/>
                </a:lnTo>
                <a:lnTo>
                  <a:pt x="239544" y="159753"/>
                </a:lnTo>
                <a:close/>
              </a:path>
              <a:path w="313054" h="346075">
                <a:moveTo>
                  <a:pt x="264363" y="0"/>
                </a:moveTo>
                <a:lnTo>
                  <a:pt x="261061" y="850"/>
                </a:lnTo>
                <a:lnTo>
                  <a:pt x="259753" y="1727"/>
                </a:lnTo>
                <a:lnTo>
                  <a:pt x="191681" y="93675"/>
                </a:lnTo>
                <a:lnTo>
                  <a:pt x="11302" y="184899"/>
                </a:lnTo>
                <a:lnTo>
                  <a:pt x="6908" y="187515"/>
                </a:lnTo>
                <a:lnTo>
                  <a:pt x="1193" y="191909"/>
                </a:lnTo>
                <a:lnTo>
                  <a:pt x="0" y="194271"/>
                </a:lnTo>
                <a:lnTo>
                  <a:pt x="990" y="199313"/>
                </a:lnTo>
                <a:lnTo>
                  <a:pt x="34797" y="226758"/>
                </a:lnTo>
                <a:lnTo>
                  <a:pt x="52628" y="234251"/>
                </a:lnTo>
                <a:lnTo>
                  <a:pt x="56489" y="233197"/>
                </a:lnTo>
                <a:lnTo>
                  <a:pt x="58572" y="232117"/>
                </a:lnTo>
                <a:lnTo>
                  <a:pt x="60807" y="230492"/>
                </a:lnTo>
                <a:lnTo>
                  <a:pt x="135674" y="188493"/>
                </a:lnTo>
                <a:lnTo>
                  <a:pt x="169310" y="167525"/>
                </a:lnTo>
                <a:lnTo>
                  <a:pt x="180987" y="159753"/>
                </a:lnTo>
                <a:lnTo>
                  <a:pt x="239544" y="159753"/>
                </a:lnTo>
                <a:lnTo>
                  <a:pt x="244259" y="132600"/>
                </a:lnTo>
                <a:lnTo>
                  <a:pt x="312331" y="40652"/>
                </a:lnTo>
                <a:lnTo>
                  <a:pt x="312813" y="39166"/>
                </a:lnTo>
                <a:lnTo>
                  <a:pt x="286207" y="10413"/>
                </a:lnTo>
                <a:lnTo>
                  <a:pt x="266433" y="203"/>
                </a:lnTo>
                <a:lnTo>
                  <a:pt x="2643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345" y="3831778"/>
            <a:ext cx="168783" cy="1644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6512" y="3658163"/>
            <a:ext cx="166796" cy="1639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7600" y="2643768"/>
            <a:ext cx="1341120" cy="1456055"/>
          </a:xfrm>
          <a:custGeom>
            <a:avLst/>
            <a:gdLst/>
            <a:ahLst/>
            <a:cxnLst/>
            <a:rect l="l" t="t" r="r" b="b"/>
            <a:pathLst>
              <a:path w="1341120" h="1456054">
                <a:moveTo>
                  <a:pt x="719239" y="0"/>
                </a:moveTo>
                <a:lnTo>
                  <a:pt x="668726" y="2348"/>
                </a:lnTo>
                <a:lnTo>
                  <a:pt x="618845" y="8099"/>
                </a:lnTo>
                <a:lnTo>
                  <a:pt x="569750" y="17175"/>
                </a:lnTo>
                <a:lnTo>
                  <a:pt x="521600" y="29502"/>
                </a:lnTo>
                <a:lnTo>
                  <a:pt x="474552" y="45002"/>
                </a:lnTo>
                <a:lnTo>
                  <a:pt x="428761" y="63599"/>
                </a:lnTo>
                <a:lnTo>
                  <a:pt x="384384" y="85216"/>
                </a:lnTo>
                <a:lnTo>
                  <a:pt x="341580" y="109777"/>
                </a:lnTo>
                <a:lnTo>
                  <a:pt x="300504" y="137206"/>
                </a:lnTo>
                <a:lnTo>
                  <a:pt x="261313" y="167427"/>
                </a:lnTo>
                <a:lnTo>
                  <a:pt x="224164" y="200362"/>
                </a:lnTo>
                <a:lnTo>
                  <a:pt x="189214" y="235936"/>
                </a:lnTo>
                <a:lnTo>
                  <a:pt x="156620" y="274072"/>
                </a:lnTo>
                <a:lnTo>
                  <a:pt x="126538" y="314693"/>
                </a:lnTo>
                <a:lnTo>
                  <a:pt x="100725" y="354985"/>
                </a:lnTo>
                <a:lnTo>
                  <a:pt x="77910" y="396317"/>
                </a:lnTo>
                <a:lnTo>
                  <a:pt x="58068" y="438558"/>
                </a:lnTo>
                <a:lnTo>
                  <a:pt x="41173" y="481574"/>
                </a:lnTo>
                <a:lnTo>
                  <a:pt x="27199" y="525230"/>
                </a:lnTo>
                <a:lnTo>
                  <a:pt x="16120" y="569395"/>
                </a:lnTo>
                <a:lnTo>
                  <a:pt x="7911" y="613933"/>
                </a:lnTo>
                <a:lnTo>
                  <a:pt x="2546" y="658713"/>
                </a:lnTo>
                <a:lnTo>
                  <a:pt x="0" y="703599"/>
                </a:lnTo>
                <a:lnTo>
                  <a:pt x="246" y="748460"/>
                </a:lnTo>
                <a:lnTo>
                  <a:pt x="3259" y="793161"/>
                </a:lnTo>
                <a:lnTo>
                  <a:pt x="9013" y="837569"/>
                </a:lnTo>
                <a:lnTo>
                  <a:pt x="17482" y="881551"/>
                </a:lnTo>
                <a:lnTo>
                  <a:pt x="28642" y="924973"/>
                </a:lnTo>
                <a:lnTo>
                  <a:pt x="42466" y="967701"/>
                </a:lnTo>
                <a:lnTo>
                  <a:pt x="58928" y="1009603"/>
                </a:lnTo>
                <a:lnTo>
                  <a:pt x="78002" y="1050544"/>
                </a:lnTo>
                <a:lnTo>
                  <a:pt x="99664" y="1090392"/>
                </a:lnTo>
                <a:lnTo>
                  <a:pt x="123887" y="1129012"/>
                </a:lnTo>
                <a:lnTo>
                  <a:pt x="150645" y="1166272"/>
                </a:lnTo>
                <a:lnTo>
                  <a:pt x="179914" y="1202038"/>
                </a:lnTo>
                <a:lnTo>
                  <a:pt x="211666" y="1236177"/>
                </a:lnTo>
                <a:lnTo>
                  <a:pt x="245877" y="1268554"/>
                </a:lnTo>
                <a:lnTo>
                  <a:pt x="282521" y="1299037"/>
                </a:lnTo>
                <a:lnTo>
                  <a:pt x="321572" y="1327493"/>
                </a:lnTo>
                <a:lnTo>
                  <a:pt x="362377" y="1353398"/>
                </a:lnTo>
                <a:lnTo>
                  <a:pt x="404209" y="1376337"/>
                </a:lnTo>
                <a:lnTo>
                  <a:pt x="446935" y="1396333"/>
                </a:lnTo>
                <a:lnTo>
                  <a:pt x="490420" y="1413412"/>
                </a:lnTo>
                <a:lnTo>
                  <a:pt x="534529" y="1427597"/>
                </a:lnTo>
                <a:lnTo>
                  <a:pt x="579129" y="1438913"/>
                </a:lnTo>
                <a:lnTo>
                  <a:pt x="624086" y="1447386"/>
                </a:lnTo>
                <a:lnTo>
                  <a:pt x="669264" y="1453038"/>
                </a:lnTo>
                <a:lnTo>
                  <a:pt x="714530" y="1455895"/>
                </a:lnTo>
                <a:lnTo>
                  <a:pt x="759749" y="1455982"/>
                </a:lnTo>
                <a:lnTo>
                  <a:pt x="804786" y="1453322"/>
                </a:lnTo>
                <a:lnTo>
                  <a:pt x="849508" y="1447941"/>
                </a:lnTo>
                <a:lnTo>
                  <a:pt x="893781" y="1439863"/>
                </a:lnTo>
                <a:lnTo>
                  <a:pt x="937469" y="1429112"/>
                </a:lnTo>
                <a:lnTo>
                  <a:pt x="978136" y="1416430"/>
                </a:lnTo>
                <a:lnTo>
                  <a:pt x="763225" y="1416430"/>
                </a:lnTo>
                <a:lnTo>
                  <a:pt x="712529" y="1416329"/>
                </a:lnTo>
                <a:lnTo>
                  <a:pt x="665045" y="1412931"/>
                </a:lnTo>
                <a:lnTo>
                  <a:pt x="618517" y="1406458"/>
                </a:lnTo>
                <a:lnTo>
                  <a:pt x="573045" y="1397017"/>
                </a:lnTo>
                <a:lnTo>
                  <a:pt x="528728" y="1384714"/>
                </a:lnTo>
                <a:lnTo>
                  <a:pt x="485669" y="1369655"/>
                </a:lnTo>
                <a:lnTo>
                  <a:pt x="443965" y="1351948"/>
                </a:lnTo>
                <a:lnTo>
                  <a:pt x="403719" y="1331699"/>
                </a:lnTo>
                <a:lnTo>
                  <a:pt x="365029" y="1309013"/>
                </a:lnTo>
                <a:lnTo>
                  <a:pt x="327997" y="1283998"/>
                </a:lnTo>
                <a:lnTo>
                  <a:pt x="292722" y="1256761"/>
                </a:lnTo>
                <a:lnTo>
                  <a:pt x="259305" y="1227406"/>
                </a:lnTo>
                <a:lnTo>
                  <a:pt x="227846" y="1196041"/>
                </a:lnTo>
                <a:lnTo>
                  <a:pt x="198445" y="1162773"/>
                </a:lnTo>
                <a:lnTo>
                  <a:pt x="171203" y="1127708"/>
                </a:lnTo>
                <a:lnTo>
                  <a:pt x="146219" y="1090951"/>
                </a:lnTo>
                <a:lnTo>
                  <a:pt x="123594" y="1052611"/>
                </a:lnTo>
                <a:lnTo>
                  <a:pt x="103428" y="1012792"/>
                </a:lnTo>
                <a:lnTo>
                  <a:pt x="85822" y="971602"/>
                </a:lnTo>
                <a:lnTo>
                  <a:pt x="70875" y="929147"/>
                </a:lnTo>
                <a:lnTo>
                  <a:pt x="58688" y="885534"/>
                </a:lnTo>
                <a:lnTo>
                  <a:pt x="49361" y="840868"/>
                </a:lnTo>
                <a:lnTo>
                  <a:pt x="42995" y="795257"/>
                </a:lnTo>
                <a:lnTo>
                  <a:pt x="39689" y="748807"/>
                </a:lnTo>
                <a:lnTo>
                  <a:pt x="39543" y="701624"/>
                </a:lnTo>
                <a:lnTo>
                  <a:pt x="42601" y="654563"/>
                </a:lnTo>
                <a:lnTo>
                  <a:pt x="48767" y="608474"/>
                </a:lnTo>
                <a:lnTo>
                  <a:pt x="57935" y="563455"/>
                </a:lnTo>
                <a:lnTo>
                  <a:pt x="69998" y="519605"/>
                </a:lnTo>
                <a:lnTo>
                  <a:pt x="84849" y="477022"/>
                </a:lnTo>
                <a:lnTo>
                  <a:pt x="102382" y="435805"/>
                </a:lnTo>
                <a:lnTo>
                  <a:pt x="122490" y="396053"/>
                </a:lnTo>
                <a:lnTo>
                  <a:pt x="145067" y="357863"/>
                </a:lnTo>
                <a:lnTo>
                  <a:pt x="170005" y="321335"/>
                </a:lnTo>
                <a:lnTo>
                  <a:pt x="197200" y="286568"/>
                </a:lnTo>
                <a:lnTo>
                  <a:pt x="226543" y="253659"/>
                </a:lnTo>
                <a:lnTo>
                  <a:pt x="257929" y="222707"/>
                </a:lnTo>
                <a:lnTo>
                  <a:pt x="291251" y="193811"/>
                </a:lnTo>
                <a:lnTo>
                  <a:pt x="326402" y="167070"/>
                </a:lnTo>
                <a:lnTo>
                  <a:pt x="363275" y="142581"/>
                </a:lnTo>
                <a:lnTo>
                  <a:pt x="401765" y="120444"/>
                </a:lnTo>
                <a:lnTo>
                  <a:pt x="441764" y="100757"/>
                </a:lnTo>
                <a:lnTo>
                  <a:pt x="483167" y="83618"/>
                </a:lnTo>
                <a:lnTo>
                  <a:pt x="525865" y="69127"/>
                </a:lnTo>
                <a:lnTo>
                  <a:pt x="569754" y="57381"/>
                </a:lnTo>
                <a:lnTo>
                  <a:pt x="614725" y="48480"/>
                </a:lnTo>
                <a:lnTo>
                  <a:pt x="660673" y="42521"/>
                </a:lnTo>
                <a:lnTo>
                  <a:pt x="707492" y="39604"/>
                </a:lnTo>
                <a:lnTo>
                  <a:pt x="895096" y="39604"/>
                </a:lnTo>
                <a:lnTo>
                  <a:pt x="770225" y="1130"/>
                </a:lnTo>
                <a:lnTo>
                  <a:pt x="719239" y="0"/>
                </a:lnTo>
                <a:close/>
              </a:path>
              <a:path w="1341120" h="1456054">
                <a:moveTo>
                  <a:pt x="1308515" y="1119302"/>
                </a:moveTo>
                <a:lnTo>
                  <a:pt x="1278535" y="1159611"/>
                </a:lnTo>
                <a:lnTo>
                  <a:pt x="1245931" y="1197324"/>
                </a:lnTo>
                <a:lnTo>
                  <a:pt x="1210876" y="1232358"/>
                </a:lnTo>
                <a:lnTo>
                  <a:pt x="1173539" y="1264625"/>
                </a:lnTo>
                <a:lnTo>
                  <a:pt x="1134094" y="1294040"/>
                </a:lnTo>
                <a:lnTo>
                  <a:pt x="1092712" y="1320518"/>
                </a:lnTo>
                <a:lnTo>
                  <a:pt x="1049565" y="1343973"/>
                </a:lnTo>
                <a:lnTo>
                  <a:pt x="1004824" y="1364319"/>
                </a:lnTo>
                <a:lnTo>
                  <a:pt x="958661" y="1381472"/>
                </a:lnTo>
                <a:lnTo>
                  <a:pt x="911248" y="1395345"/>
                </a:lnTo>
                <a:lnTo>
                  <a:pt x="862756" y="1405852"/>
                </a:lnTo>
                <a:lnTo>
                  <a:pt x="813358" y="1412909"/>
                </a:lnTo>
                <a:lnTo>
                  <a:pt x="763225" y="1416430"/>
                </a:lnTo>
                <a:lnTo>
                  <a:pt x="978136" y="1416430"/>
                </a:lnTo>
                <a:lnTo>
                  <a:pt x="1022555" y="1399689"/>
                </a:lnTo>
                <a:lnTo>
                  <a:pt x="1063685" y="1381067"/>
                </a:lnTo>
                <a:lnTo>
                  <a:pt x="1103693" y="1359871"/>
                </a:lnTo>
                <a:lnTo>
                  <a:pt x="1142445" y="1336124"/>
                </a:lnTo>
                <a:lnTo>
                  <a:pt x="1179808" y="1309851"/>
                </a:lnTo>
                <a:lnTo>
                  <a:pt x="1215645" y="1281078"/>
                </a:lnTo>
                <a:lnTo>
                  <a:pt x="1249824" y="1249828"/>
                </a:lnTo>
                <a:lnTo>
                  <a:pt x="1282210" y="1216126"/>
                </a:lnTo>
                <a:lnTo>
                  <a:pt x="1312668" y="1179996"/>
                </a:lnTo>
                <a:lnTo>
                  <a:pt x="1341065" y="1141463"/>
                </a:lnTo>
                <a:lnTo>
                  <a:pt x="1308515" y="1119302"/>
                </a:lnTo>
                <a:close/>
              </a:path>
              <a:path w="1341120" h="1456054">
                <a:moveTo>
                  <a:pt x="895096" y="39604"/>
                </a:moveTo>
                <a:lnTo>
                  <a:pt x="707492" y="39604"/>
                </a:lnTo>
                <a:lnTo>
                  <a:pt x="755074" y="39827"/>
                </a:lnTo>
                <a:lnTo>
                  <a:pt x="991611" y="69342"/>
                </a:lnTo>
                <a:lnTo>
                  <a:pt x="895096" y="3960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7600" y="2643767"/>
            <a:ext cx="1341120" cy="1456055"/>
          </a:xfrm>
          <a:custGeom>
            <a:avLst/>
            <a:gdLst/>
            <a:ahLst/>
            <a:cxnLst/>
            <a:rect l="l" t="t" r="r" b="b"/>
            <a:pathLst>
              <a:path w="1341120" h="1456054">
                <a:moveTo>
                  <a:pt x="1341065" y="1141463"/>
                </a:moveTo>
                <a:lnTo>
                  <a:pt x="1312668" y="1179996"/>
                </a:lnTo>
                <a:lnTo>
                  <a:pt x="1282210" y="1216126"/>
                </a:lnTo>
                <a:lnTo>
                  <a:pt x="1249824" y="1249828"/>
                </a:lnTo>
                <a:lnTo>
                  <a:pt x="1215645" y="1281078"/>
                </a:lnTo>
                <a:lnTo>
                  <a:pt x="1179808" y="1309851"/>
                </a:lnTo>
                <a:lnTo>
                  <a:pt x="1142445" y="1336124"/>
                </a:lnTo>
                <a:lnTo>
                  <a:pt x="1103693" y="1359871"/>
                </a:lnTo>
                <a:lnTo>
                  <a:pt x="1063685" y="1381067"/>
                </a:lnTo>
                <a:lnTo>
                  <a:pt x="1022555" y="1399689"/>
                </a:lnTo>
                <a:lnTo>
                  <a:pt x="980438" y="1415712"/>
                </a:lnTo>
                <a:lnTo>
                  <a:pt x="937469" y="1429112"/>
                </a:lnTo>
                <a:lnTo>
                  <a:pt x="893781" y="1439863"/>
                </a:lnTo>
                <a:lnTo>
                  <a:pt x="849508" y="1447941"/>
                </a:lnTo>
                <a:lnTo>
                  <a:pt x="804786" y="1453322"/>
                </a:lnTo>
                <a:lnTo>
                  <a:pt x="759749" y="1455982"/>
                </a:lnTo>
                <a:lnTo>
                  <a:pt x="714530" y="1455895"/>
                </a:lnTo>
                <a:lnTo>
                  <a:pt x="669264" y="1453038"/>
                </a:lnTo>
                <a:lnTo>
                  <a:pt x="624086" y="1447386"/>
                </a:lnTo>
                <a:lnTo>
                  <a:pt x="579129" y="1438913"/>
                </a:lnTo>
                <a:lnTo>
                  <a:pt x="534529" y="1427597"/>
                </a:lnTo>
                <a:lnTo>
                  <a:pt x="490420" y="1413412"/>
                </a:lnTo>
                <a:lnTo>
                  <a:pt x="446935" y="1396333"/>
                </a:lnTo>
                <a:lnTo>
                  <a:pt x="404209" y="1376337"/>
                </a:lnTo>
                <a:lnTo>
                  <a:pt x="362377" y="1353398"/>
                </a:lnTo>
                <a:lnTo>
                  <a:pt x="321572" y="1327493"/>
                </a:lnTo>
                <a:lnTo>
                  <a:pt x="282521" y="1299037"/>
                </a:lnTo>
                <a:lnTo>
                  <a:pt x="245877" y="1268554"/>
                </a:lnTo>
                <a:lnTo>
                  <a:pt x="211666" y="1236177"/>
                </a:lnTo>
                <a:lnTo>
                  <a:pt x="179914" y="1202038"/>
                </a:lnTo>
                <a:lnTo>
                  <a:pt x="150645" y="1166272"/>
                </a:lnTo>
                <a:lnTo>
                  <a:pt x="123887" y="1129012"/>
                </a:lnTo>
                <a:lnTo>
                  <a:pt x="99664" y="1090392"/>
                </a:lnTo>
                <a:lnTo>
                  <a:pt x="78002" y="1050544"/>
                </a:lnTo>
                <a:lnTo>
                  <a:pt x="58928" y="1009603"/>
                </a:lnTo>
                <a:lnTo>
                  <a:pt x="42466" y="967701"/>
                </a:lnTo>
                <a:lnTo>
                  <a:pt x="28642" y="924973"/>
                </a:lnTo>
                <a:lnTo>
                  <a:pt x="17482" y="881551"/>
                </a:lnTo>
                <a:lnTo>
                  <a:pt x="9013" y="837569"/>
                </a:lnTo>
                <a:lnTo>
                  <a:pt x="3259" y="793161"/>
                </a:lnTo>
                <a:lnTo>
                  <a:pt x="246" y="748460"/>
                </a:lnTo>
                <a:lnTo>
                  <a:pt x="0" y="703599"/>
                </a:lnTo>
                <a:lnTo>
                  <a:pt x="2546" y="658713"/>
                </a:lnTo>
                <a:lnTo>
                  <a:pt x="7911" y="613933"/>
                </a:lnTo>
                <a:lnTo>
                  <a:pt x="16120" y="569395"/>
                </a:lnTo>
                <a:lnTo>
                  <a:pt x="27199" y="525230"/>
                </a:lnTo>
                <a:lnTo>
                  <a:pt x="41173" y="481574"/>
                </a:lnTo>
                <a:lnTo>
                  <a:pt x="58068" y="438558"/>
                </a:lnTo>
                <a:lnTo>
                  <a:pt x="77910" y="396317"/>
                </a:lnTo>
                <a:lnTo>
                  <a:pt x="100725" y="354985"/>
                </a:lnTo>
                <a:lnTo>
                  <a:pt x="126538" y="314693"/>
                </a:lnTo>
                <a:lnTo>
                  <a:pt x="156620" y="274072"/>
                </a:lnTo>
                <a:lnTo>
                  <a:pt x="189214" y="235936"/>
                </a:lnTo>
                <a:lnTo>
                  <a:pt x="224164" y="200362"/>
                </a:lnTo>
                <a:lnTo>
                  <a:pt x="261313" y="167427"/>
                </a:lnTo>
                <a:lnTo>
                  <a:pt x="300504" y="137206"/>
                </a:lnTo>
                <a:lnTo>
                  <a:pt x="341580" y="109777"/>
                </a:lnTo>
                <a:lnTo>
                  <a:pt x="384384" y="85216"/>
                </a:lnTo>
                <a:lnTo>
                  <a:pt x="428761" y="63599"/>
                </a:lnTo>
                <a:lnTo>
                  <a:pt x="474552" y="45002"/>
                </a:lnTo>
                <a:lnTo>
                  <a:pt x="521600" y="29502"/>
                </a:lnTo>
                <a:lnTo>
                  <a:pt x="569750" y="17175"/>
                </a:lnTo>
                <a:lnTo>
                  <a:pt x="618845" y="8099"/>
                </a:lnTo>
                <a:lnTo>
                  <a:pt x="668726" y="2348"/>
                </a:lnTo>
                <a:lnTo>
                  <a:pt x="719239" y="0"/>
                </a:lnTo>
                <a:lnTo>
                  <a:pt x="770225" y="1130"/>
                </a:lnTo>
                <a:lnTo>
                  <a:pt x="991611" y="69342"/>
                </a:lnTo>
                <a:lnTo>
                  <a:pt x="755074" y="39827"/>
                </a:lnTo>
                <a:lnTo>
                  <a:pt x="707492" y="39604"/>
                </a:lnTo>
                <a:lnTo>
                  <a:pt x="660673" y="42521"/>
                </a:lnTo>
                <a:lnTo>
                  <a:pt x="614725" y="48480"/>
                </a:lnTo>
                <a:lnTo>
                  <a:pt x="569754" y="57381"/>
                </a:lnTo>
                <a:lnTo>
                  <a:pt x="525865" y="69127"/>
                </a:lnTo>
                <a:lnTo>
                  <a:pt x="483167" y="83618"/>
                </a:lnTo>
                <a:lnTo>
                  <a:pt x="441764" y="100757"/>
                </a:lnTo>
                <a:lnTo>
                  <a:pt x="401765" y="120444"/>
                </a:lnTo>
                <a:lnTo>
                  <a:pt x="363275" y="142581"/>
                </a:lnTo>
                <a:lnTo>
                  <a:pt x="326402" y="167070"/>
                </a:lnTo>
                <a:lnTo>
                  <a:pt x="291251" y="193811"/>
                </a:lnTo>
                <a:lnTo>
                  <a:pt x="257929" y="222707"/>
                </a:lnTo>
                <a:lnTo>
                  <a:pt x="226543" y="253659"/>
                </a:lnTo>
                <a:lnTo>
                  <a:pt x="197200" y="286568"/>
                </a:lnTo>
                <a:lnTo>
                  <a:pt x="170005" y="321335"/>
                </a:lnTo>
                <a:lnTo>
                  <a:pt x="145067" y="357863"/>
                </a:lnTo>
                <a:lnTo>
                  <a:pt x="122490" y="396053"/>
                </a:lnTo>
                <a:lnTo>
                  <a:pt x="102382" y="435805"/>
                </a:lnTo>
                <a:lnTo>
                  <a:pt x="84849" y="477022"/>
                </a:lnTo>
                <a:lnTo>
                  <a:pt x="69998" y="519605"/>
                </a:lnTo>
                <a:lnTo>
                  <a:pt x="57935" y="563455"/>
                </a:lnTo>
                <a:lnTo>
                  <a:pt x="48767" y="608474"/>
                </a:lnTo>
                <a:lnTo>
                  <a:pt x="42601" y="654563"/>
                </a:lnTo>
                <a:lnTo>
                  <a:pt x="39543" y="701624"/>
                </a:lnTo>
                <a:lnTo>
                  <a:pt x="39689" y="748807"/>
                </a:lnTo>
                <a:lnTo>
                  <a:pt x="42995" y="795257"/>
                </a:lnTo>
                <a:lnTo>
                  <a:pt x="49361" y="840868"/>
                </a:lnTo>
                <a:lnTo>
                  <a:pt x="58688" y="885534"/>
                </a:lnTo>
                <a:lnTo>
                  <a:pt x="70875" y="929147"/>
                </a:lnTo>
                <a:lnTo>
                  <a:pt x="85822" y="971602"/>
                </a:lnTo>
                <a:lnTo>
                  <a:pt x="103428" y="1012792"/>
                </a:lnTo>
                <a:lnTo>
                  <a:pt x="123594" y="1052611"/>
                </a:lnTo>
                <a:lnTo>
                  <a:pt x="146219" y="1090951"/>
                </a:lnTo>
                <a:lnTo>
                  <a:pt x="171203" y="1127708"/>
                </a:lnTo>
                <a:lnTo>
                  <a:pt x="198445" y="1162773"/>
                </a:lnTo>
                <a:lnTo>
                  <a:pt x="227846" y="1196041"/>
                </a:lnTo>
                <a:lnTo>
                  <a:pt x="259305" y="1227406"/>
                </a:lnTo>
                <a:lnTo>
                  <a:pt x="292722" y="1256761"/>
                </a:lnTo>
                <a:lnTo>
                  <a:pt x="327997" y="1283998"/>
                </a:lnTo>
                <a:lnTo>
                  <a:pt x="365029" y="1309013"/>
                </a:lnTo>
                <a:lnTo>
                  <a:pt x="403719" y="1331699"/>
                </a:lnTo>
                <a:lnTo>
                  <a:pt x="443965" y="1351948"/>
                </a:lnTo>
                <a:lnTo>
                  <a:pt x="485669" y="1369655"/>
                </a:lnTo>
                <a:lnTo>
                  <a:pt x="528728" y="1384714"/>
                </a:lnTo>
                <a:lnTo>
                  <a:pt x="573045" y="1397017"/>
                </a:lnTo>
                <a:lnTo>
                  <a:pt x="618517" y="1406458"/>
                </a:lnTo>
                <a:lnTo>
                  <a:pt x="665045" y="1412931"/>
                </a:lnTo>
                <a:lnTo>
                  <a:pt x="712529" y="1416329"/>
                </a:lnTo>
                <a:lnTo>
                  <a:pt x="763225" y="1416430"/>
                </a:lnTo>
                <a:lnTo>
                  <a:pt x="813358" y="1412909"/>
                </a:lnTo>
                <a:lnTo>
                  <a:pt x="862756" y="1405852"/>
                </a:lnTo>
                <a:lnTo>
                  <a:pt x="911248" y="1395345"/>
                </a:lnTo>
                <a:lnTo>
                  <a:pt x="958661" y="1381472"/>
                </a:lnTo>
                <a:lnTo>
                  <a:pt x="1004824" y="1364319"/>
                </a:lnTo>
                <a:lnTo>
                  <a:pt x="1049565" y="1343973"/>
                </a:lnTo>
                <a:lnTo>
                  <a:pt x="1092712" y="1320518"/>
                </a:lnTo>
                <a:lnTo>
                  <a:pt x="1134094" y="1294040"/>
                </a:lnTo>
                <a:lnTo>
                  <a:pt x="1173539" y="1264625"/>
                </a:lnTo>
                <a:lnTo>
                  <a:pt x="1210876" y="1232358"/>
                </a:lnTo>
                <a:lnTo>
                  <a:pt x="1245931" y="1197324"/>
                </a:lnTo>
                <a:lnTo>
                  <a:pt x="1278535" y="1159611"/>
                </a:lnTo>
                <a:lnTo>
                  <a:pt x="1308515" y="1119302"/>
                </a:lnTo>
                <a:lnTo>
                  <a:pt x="1341065" y="1141463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7887" y="3216275"/>
            <a:ext cx="322580" cy="304800"/>
          </a:xfrm>
          <a:custGeom>
            <a:avLst/>
            <a:gdLst/>
            <a:ahLst/>
            <a:cxnLst/>
            <a:rect l="l" t="t" r="r" b="b"/>
            <a:pathLst>
              <a:path w="322579" h="304800">
                <a:moveTo>
                  <a:pt x="161137" y="0"/>
                </a:moveTo>
                <a:lnTo>
                  <a:pt x="110202" y="7769"/>
                </a:lnTo>
                <a:lnTo>
                  <a:pt x="65968" y="29405"/>
                </a:lnTo>
                <a:lnTo>
                  <a:pt x="31087" y="62396"/>
                </a:lnTo>
                <a:lnTo>
                  <a:pt x="8214" y="104231"/>
                </a:lnTo>
                <a:lnTo>
                  <a:pt x="0" y="152400"/>
                </a:lnTo>
                <a:lnTo>
                  <a:pt x="8214" y="200568"/>
                </a:lnTo>
                <a:lnTo>
                  <a:pt x="31087" y="242403"/>
                </a:lnTo>
                <a:lnTo>
                  <a:pt x="65968" y="275394"/>
                </a:lnTo>
                <a:lnTo>
                  <a:pt x="110202" y="297030"/>
                </a:lnTo>
                <a:lnTo>
                  <a:pt x="161137" y="304800"/>
                </a:lnTo>
                <a:lnTo>
                  <a:pt x="212066" y="297030"/>
                </a:lnTo>
                <a:lnTo>
                  <a:pt x="256296" y="275394"/>
                </a:lnTo>
                <a:lnTo>
                  <a:pt x="291175" y="242403"/>
                </a:lnTo>
                <a:lnTo>
                  <a:pt x="314048" y="200568"/>
                </a:lnTo>
                <a:lnTo>
                  <a:pt x="322262" y="152400"/>
                </a:lnTo>
                <a:lnTo>
                  <a:pt x="314048" y="104231"/>
                </a:lnTo>
                <a:lnTo>
                  <a:pt x="291175" y="62396"/>
                </a:lnTo>
                <a:lnTo>
                  <a:pt x="256296" y="29405"/>
                </a:lnTo>
                <a:lnTo>
                  <a:pt x="212066" y="7769"/>
                </a:lnTo>
                <a:lnTo>
                  <a:pt x="1611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7887" y="3216275"/>
            <a:ext cx="322580" cy="304800"/>
          </a:xfrm>
          <a:custGeom>
            <a:avLst/>
            <a:gdLst/>
            <a:ahLst/>
            <a:cxnLst/>
            <a:rect l="l" t="t" r="r" b="b"/>
            <a:pathLst>
              <a:path w="322579" h="304800">
                <a:moveTo>
                  <a:pt x="0" y="152400"/>
                </a:moveTo>
                <a:lnTo>
                  <a:pt x="8214" y="104231"/>
                </a:lnTo>
                <a:lnTo>
                  <a:pt x="31087" y="62396"/>
                </a:lnTo>
                <a:lnTo>
                  <a:pt x="65968" y="29405"/>
                </a:lnTo>
                <a:lnTo>
                  <a:pt x="110202" y="7769"/>
                </a:lnTo>
                <a:lnTo>
                  <a:pt x="161137" y="0"/>
                </a:lnTo>
                <a:lnTo>
                  <a:pt x="212066" y="7769"/>
                </a:lnTo>
                <a:lnTo>
                  <a:pt x="256296" y="29405"/>
                </a:lnTo>
                <a:lnTo>
                  <a:pt x="291175" y="62396"/>
                </a:lnTo>
                <a:lnTo>
                  <a:pt x="314048" y="104231"/>
                </a:lnTo>
                <a:lnTo>
                  <a:pt x="322262" y="152400"/>
                </a:lnTo>
                <a:lnTo>
                  <a:pt x="314048" y="200568"/>
                </a:lnTo>
                <a:lnTo>
                  <a:pt x="291175" y="242403"/>
                </a:lnTo>
                <a:lnTo>
                  <a:pt x="256296" y="275394"/>
                </a:lnTo>
                <a:lnTo>
                  <a:pt x="212066" y="297030"/>
                </a:lnTo>
                <a:lnTo>
                  <a:pt x="161137" y="304800"/>
                </a:lnTo>
                <a:lnTo>
                  <a:pt x="110202" y="297030"/>
                </a:lnTo>
                <a:lnTo>
                  <a:pt x="65968" y="275394"/>
                </a:lnTo>
                <a:lnTo>
                  <a:pt x="31087" y="242403"/>
                </a:lnTo>
                <a:lnTo>
                  <a:pt x="8214" y="200568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222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08290" y="2528315"/>
            <a:ext cx="982979" cy="11658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71942" y="2522219"/>
            <a:ext cx="833627" cy="1158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42791" y="2862202"/>
            <a:ext cx="254635" cy="329565"/>
          </a:xfrm>
          <a:custGeom>
            <a:avLst/>
            <a:gdLst/>
            <a:ahLst/>
            <a:cxnLst/>
            <a:rect l="l" t="t" r="r" b="b"/>
            <a:pathLst>
              <a:path w="254634" h="329564">
                <a:moveTo>
                  <a:pt x="47383" y="10477"/>
                </a:moveTo>
                <a:lnTo>
                  <a:pt x="7391" y="13576"/>
                </a:lnTo>
                <a:lnTo>
                  <a:pt x="0" y="21107"/>
                </a:lnTo>
                <a:lnTo>
                  <a:pt x="2184" y="27762"/>
                </a:lnTo>
                <a:lnTo>
                  <a:pt x="4470" y="32397"/>
                </a:lnTo>
                <a:lnTo>
                  <a:pt x="7950" y="38328"/>
                </a:lnTo>
                <a:lnTo>
                  <a:pt x="105270" y="207860"/>
                </a:lnTo>
                <a:lnTo>
                  <a:pt x="111645" y="322084"/>
                </a:lnTo>
                <a:lnTo>
                  <a:pt x="133070" y="329412"/>
                </a:lnTo>
                <a:lnTo>
                  <a:pt x="138353" y="329361"/>
                </a:lnTo>
                <a:lnTo>
                  <a:pt x="176504" y="319951"/>
                </a:lnTo>
                <a:lnTo>
                  <a:pt x="176961" y="318439"/>
                </a:lnTo>
                <a:lnTo>
                  <a:pt x="170586" y="204215"/>
                </a:lnTo>
                <a:lnTo>
                  <a:pt x="195614" y="146570"/>
                </a:lnTo>
                <a:lnTo>
                  <a:pt x="136093" y="146570"/>
                </a:lnTo>
                <a:lnTo>
                  <a:pt x="133084" y="139780"/>
                </a:lnTo>
                <a:lnTo>
                  <a:pt x="130081" y="133105"/>
                </a:lnTo>
                <a:lnTo>
                  <a:pt x="112750" y="97256"/>
                </a:lnTo>
                <a:lnTo>
                  <a:pt x="72720" y="20561"/>
                </a:lnTo>
                <a:lnTo>
                  <a:pt x="56489" y="10629"/>
                </a:lnTo>
                <a:lnTo>
                  <a:pt x="47383" y="10477"/>
                </a:lnTo>
                <a:close/>
              </a:path>
              <a:path w="254634" h="329564">
                <a:moveTo>
                  <a:pt x="235750" y="0"/>
                </a:moveTo>
                <a:lnTo>
                  <a:pt x="197726" y="2743"/>
                </a:lnTo>
                <a:lnTo>
                  <a:pt x="183870" y="15354"/>
                </a:lnTo>
                <a:lnTo>
                  <a:pt x="153098" y="95491"/>
                </a:lnTo>
                <a:lnTo>
                  <a:pt x="140554" y="133318"/>
                </a:lnTo>
                <a:lnTo>
                  <a:pt x="136588" y="146545"/>
                </a:lnTo>
                <a:lnTo>
                  <a:pt x="136093" y="146570"/>
                </a:lnTo>
                <a:lnTo>
                  <a:pt x="195614" y="146570"/>
                </a:lnTo>
                <a:lnTo>
                  <a:pt x="248437" y="24904"/>
                </a:lnTo>
                <a:lnTo>
                  <a:pt x="251066" y="18795"/>
                </a:lnTo>
                <a:lnTo>
                  <a:pt x="252793" y="13982"/>
                </a:lnTo>
                <a:lnTo>
                  <a:pt x="254381" y="6946"/>
                </a:lnTo>
                <a:lnTo>
                  <a:pt x="253784" y="4368"/>
                </a:lnTo>
                <a:lnTo>
                  <a:pt x="249796" y="1117"/>
                </a:lnTo>
                <a:lnTo>
                  <a:pt x="246189" y="253"/>
                </a:lnTo>
                <a:lnTo>
                  <a:pt x="2357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02595" y="2697270"/>
            <a:ext cx="179146" cy="1569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6442" y="2692507"/>
            <a:ext cx="177571" cy="1553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81443" y="2750819"/>
            <a:ext cx="1307591" cy="11719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50023" y="3005327"/>
            <a:ext cx="1269491" cy="10271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50725" y="3135499"/>
            <a:ext cx="347345" cy="246379"/>
          </a:xfrm>
          <a:custGeom>
            <a:avLst/>
            <a:gdLst/>
            <a:ahLst/>
            <a:cxnLst/>
            <a:rect l="l" t="t" r="r" b="b"/>
            <a:pathLst>
              <a:path w="347345" h="246379">
                <a:moveTo>
                  <a:pt x="339163" y="204698"/>
                </a:moveTo>
                <a:lnTo>
                  <a:pt x="131597" y="204698"/>
                </a:lnTo>
                <a:lnTo>
                  <a:pt x="329578" y="245440"/>
                </a:lnTo>
                <a:lnTo>
                  <a:pt x="334645" y="246138"/>
                </a:lnTo>
                <a:lnTo>
                  <a:pt x="341859" y="246252"/>
                </a:lnTo>
                <a:lnTo>
                  <a:pt x="344259" y="245148"/>
                </a:lnTo>
                <a:lnTo>
                  <a:pt x="346621" y="240576"/>
                </a:lnTo>
                <a:lnTo>
                  <a:pt x="346735" y="236867"/>
                </a:lnTo>
                <a:lnTo>
                  <a:pt x="344830" y="226593"/>
                </a:lnTo>
                <a:lnTo>
                  <a:pt x="343141" y="219481"/>
                </a:lnTo>
                <a:lnTo>
                  <a:pt x="339163" y="204698"/>
                </a:lnTo>
                <a:close/>
              </a:path>
              <a:path w="347345" h="246379">
                <a:moveTo>
                  <a:pt x="278435" y="0"/>
                </a:moveTo>
                <a:lnTo>
                  <a:pt x="275831" y="177"/>
                </a:lnTo>
                <a:lnTo>
                  <a:pt x="269761" y="3695"/>
                </a:lnTo>
                <a:lnTo>
                  <a:pt x="265697" y="6883"/>
                </a:lnTo>
                <a:lnTo>
                  <a:pt x="260604" y="11493"/>
                </a:lnTo>
                <a:lnTo>
                  <a:pt x="114630" y="141516"/>
                </a:lnTo>
                <a:lnTo>
                  <a:pt x="4140" y="171183"/>
                </a:lnTo>
                <a:lnTo>
                  <a:pt x="0" y="182575"/>
                </a:lnTo>
                <a:lnTo>
                  <a:pt x="191" y="185419"/>
                </a:lnTo>
                <a:lnTo>
                  <a:pt x="10541" y="223989"/>
                </a:lnTo>
                <a:lnTo>
                  <a:pt x="21107" y="234365"/>
                </a:lnTo>
                <a:lnTo>
                  <a:pt x="131597" y="204698"/>
                </a:lnTo>
                <a:lnTo>
                  <a:pt x="339163" y="204698"/>
                </a:lnTo>
                <a:lnTo>
                  <a:pt x="319176" y="178968"/>
                </a:lnTo>
                <a:lnTo>
                  <a:pt x="234417" y="165290"/>
                </a:lnTo>
                <a:lnTo>
                  <a:pt x="208699" y="162191"/>
                </a:lnTo>
                <a:lnTo>
                  <a:pt x="195048" y="160786"/>
                </a:lnTo>
                <a:lnTo>
                  <a:pt x="181064" y="159600"/>
                </a:lnTo>
                <a:lnTo>
                  <a:pt x="180937" y="159118"/>
                </a:lnTo>
                <a:lnTo>
                  <a:pt x="214457" y="134180"/>
                </a:lnTo>
                <a:lnTo>
                  <a:pt x="291275" y="71246"/>
                </a:lnTo>
                <a:lnTo>
                  <a:pt x="298006" y="56959"/>
                </a:lnTo>
                <a:lnTo>
                  <a:pt x="297675" y="53327"/>
                </a:lnTo>
                <a:lnTo>
                  <a:pt x="288163" y="15557"/>
                </a:lnTo>
                <a:lnTo>
                  <a:pt x="282766" y="2768"/>
                </a:lnTo>
                <a:lnTo>
                  <a:pt x="2784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04449" y="4336186"/>
            <a:ext cx="6727190" cy="13233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409"/>
              </a:spcBef>
            </a:pPr>
            <a:r>
              <a:rPr sz="4000" b="1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800" spc="-35" dirty="0">
                <a:latin typeface="Calibri"/>
                <a:cs typeface="Calibri"/>
              </a:rPr>
              <a:t>L’</a:t>
            </a:r>
            <a:r>
              <a:rPr sz="2800" b="1" spc="-35" dirty="0">
                <a:latin typeface="Calibri"/>
                <a:cs typeface="Calibri"/>
              </a:rPr>
              <a:t>avidità </a:t>
            </a:r>
            <a:r>
              <a:rPr sz="2800" spc="-5" dirty="0">
                <a:latin typeface="Calibri"/>
                <a:cs typeface="Calibri"/>
              </a:rPr>
              <a:t>è </a:t>
            </a:r>
            <a:r>
              <a:rPr sz="4000" b="1" spc="-5" dirty="0">
                <a:solidFill>
                  <a:srgbClr val="F83B08"/>
                </a:solidFill>
                <a:latin typeface="Calibri"/>
                <a:cs typeface="Calibri"/>
              </a:rPr>
              <a:t>&gt; </a:t>
            </a:r>
            <a:r>
              <a:rPr sz="2800" spc="-10" dirty="0">
                <a:latin typeface="Calibri"/>
                <a:cs typeface="Calibri"/>
              </a:rPr>
              <a:t>della somma delle </a:t>
            </a:r>
            <a:r>
              <a:rPr sz="2800" spc="-15" dirty="0">
                <a:latin typeface="Calibri"/>
                <a:cs typeface="Calibri"/>
              </a:rPr>
              <a:t>singole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affinità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31891" y="4178300"/>
            <a:ext cx="6694483" cy="9143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1887" y="4178298"/>
            <a:ext cx="6694805" cy="914400"/>
          </a:xfrm>
          <a:custGeom>
            <a:avLst/>
            <a:gdLst/>
            <a:ahLst/>
            <a:cxnLst/>
            <a:rect l="l" t="t" r="r" b="b"/>
            <a:pathLst>
              <a:path w="6694805" h="914400">
                <a:moveTo>
                  <a:pt x="6694487" y="914399"/>
                </a:moveTo>
                <a:lnTo>
                  <a:pt x="0" y="914399"/>
                </a:lnTo>
                <a:lnTo>
                  <a:pt x="6694487" y="0"/>
                </a:lnTo>
                <a:lnTo>
                  <a:pt x="6694487" y="914399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5976" y="1793747"/>
            <a:ext cx="1292351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52942" y="1793747"/>
            <a:ext cx="473963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73919" y="692912"/>
            <a:ext cx="8402955" cy="192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5255" marR="5080" indent="-139319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libri"/>
                <a:cs typeface="Calibri"/>
              </a:rPr>
              <a:t>Misura </a:t>
            </a:r>
            <a:r>
              <a:rPr sz="3200" spc="-5" dirty="0">
                <a:latin typeface="Calibri"/>
                <a:cs typeface="Calibri"/>
              </a:rPr>
              <a:t>la </a:t>
            </a:r>
            <a:r>
              <a:rPr sz="3200" spc="-30" dirty="0">
                <a:latin typeface="Calibri"/>
                <a:cs typeface="Calibri"/>
              </a:rPr>
              <a:t>forza </a:t>
            </a:r>
            <a:r>
              <a:rPr sz="3200" spc="-5" dirty="0">
                <a:latin typeface="Calibri"/>
                <a:cs typeface="Calibri"/>
              </a:rPr>
              <a:t>di </a:t>
            </a:r>
            <a:r>
              <a:rPr sz="3200" spc="-15" dirty="0">
                <a:latin typeface="Calibri"/>
                <a:cs typeface="Calibri"/>
              </a:rPr>
              <a:t>legame </a:t>
            </a:r>
            <a:r>
              <a:rPr sz="3200" spc="-15" dirty="0">
                <a:solidFill>
                  <a:srgbClr val="F83B08"/>
                </a:solidFill>
                <a:latin typeface="Calibri"/>
                <a:cs typeface="Calibri"/>
              </a:rPr>
              <a:t>totale </a:t>
            </a:r>
            <a:r>
              <a:rPr sz="3200" spc="-5" dirty="0">
                <a:latin typeface="Calibri"/>
                <a:cs typeface="Calibri"/>
              </a:rPr>
              <a:t>di un Ab </a:t>
            </a:r>
            <a:r>
              <a:rPr sz="3200" spc="-10" dirty="0">
                <a:latin typeface="Calibri"/>
                <a:cs typeface="Calibri"/>
              </a:rPr>
              <a:t>con </a:t>
            </a:r>
            <a:r>
              <a:rPr sz="3200" spc="-5" dirty="0">
                <a:latin typeface="Calibri"/>
                <a:cs typeface="Calibri"/>
              </a:rPr>
              <a:t>un Ag  </a:t>
            </a:r>
            <a:r>
              <a:rPr sz="3200" spc="-10" dirty="0">
                <a:latin typeface="Calibri"/>
                <a:cs typeface="Calibri"/>
              </a:rPr>
              <a:t>con </a:t>
            </a:r>
            <a:r>
              <a:rPr sz="3200" spc="-5" dirty="0">
                <a:latin typeface="Calibri"/>
                <a:cs typeface="Calibri"/>
              </a:rPr>
              <a:t>molti </a:t>
            </a:r>
            <a:r>
              <a:rPr sz="3200" spc="-10" dirty="0">
                <a:latin typeface="Calibri"/>
                <a:cs typeface="Calibri"/>
              </a:rPr>
              <a:t>determinanti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antigenici.</a:t>
            </a:r>
            <a:endParaRPr sz="3200">
              <a:latin typeface="Calibri"/>
              <a:cs typeface="Calibri"/>
            </a:endParaRPr>
          </a:p>
          <a:p>
            <a:pPr marR="1024890" algn="r">
              <a:lnSpc>
                <a:spcPct val="100000"/>
              </a:lnSpc>
              <a:spcBef>
                <a:spcPts val="1510"/>
              </a:spcBef>
            </a:pPr>
            <a:r>
              <a:rPr sz="2400" b="1" spc="-6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B050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00B050"/>
                </a:solidFill>
                <a:latin typeface="Calibri"/>
                <a:cs typeface="Calibri"/>
              </a:rPr>
              <a:t>idi</a:t>
            </a:r>
            <a:r>
              <a:rPr sz="2400" b="1" spc="-3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B050"/>
                </a:solidFill>
                <a:latin typeface="Calibri"/>
                <a:cs typeface="Calibri"/>
              </a:rPr>
              <a:t>à</a:t>
            </a:r>
            <a:endParaRPr sz="2400">
              <a:latin typeface="Calibri"/>
              <a:cs typeface="Calibri"/>
            </a:endParaRPr>
          </a:p>
          <a:p>
            <a:pPr marR="723900" algn="r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Kd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-10</a:t>
            </a:r>
            <a:r>
              <a:rPr sz="2400" spc="-11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4400" y="439658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46037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4400" y="4373565"/>
            <a:ext cx="838200" cy="46355"/>
          </a:xfrm>
          <a:custGeom>
            <a:avLst/>
            <a:gdLst/>
            <a:ahLst/>
            <a:cxnLst/>
            <a:rect l="l" t="t" r="r" b="b"/>
            <a:pathLst>
              <a:path w="838200" h="46354">
                <a:moveTo>
                  <a:pt x="0" y="7670"/>
                </a:moveTo>
                <a:lnTo>
                  <a:pt x="0" y="3429"/>
                </a:lnTo>
                <a:lnTo>
                  <a:pt x="3441" y="0"/>
                </a:lnTo>
                <a:lnTo>
                  <a:pt x="7670" y="0"/>
                </a:lnTo>
                <a:lnTo>
                  <a:pt x="830529" y="0"/>
                </a:lnTo>
                <a:lnTo>
                  <a:pt x="834771" y="0"/>
                </a:lnTo>
                <a:lnTo>
                  <a:pt x="838200" y="3429"/>
                </a:lnTo>
                <a:lnTo>
                  <a:pt x="838200" y="7670"/>
                </a:lnTo>
                <a:lnTo>
                  <a:pt x="838200" y="38366"/>
                </a:lnTo>
                <a:lnTo>
                  <a:pt x="838200" y="42595"/>
                </a:lnTo>
                <a:lnTo>
                  <a:pt x="834771" y="46037"/>
                </a:lnTo>
                <a:lnTo>
                  <a:pt x="830529" y="46037"/>
                </a:lnTo>
                <a:lnTo>
                  <a:pt x="7670" y="46037"/>
                </a:lnTo>
                <a:lnTo>
                  <a:pt x="3441" y="46037"/>
                </a:lnTo>
                <a:lnTo>
                  <a:pt x="0" y="42595"/>
                </a:lnTo>
                <a:lnTo>
                  <a:pt x="0" y="38366"/>
                </a:lnTo>
                <a:lnTo>
                  <a:pt x="0" y="767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95344" y="3802392"/>
            <a:ext cx="925067" cy="11186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58996" y="3802392"/>
            <a:ext cx="775703" cy="1118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96715" y="3918965"/>
            <a:ext cx="289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37025" y="3952875"/>
            <a:ext cx="177800" cy="155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40238" y="3949701"/>
            <a:ext cx="177800" cy="1555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45991" y="2842272"/>
            <a:ext cx="1292351" cy="6796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32959" y="2842272"/>
            <a:ext cx="473963" cy="679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677158" y="2908808"/>
            <a:ext cx="1407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B050"/>
                </a:solidFill>
                <a:latin typeface="Calibri"/>
                <a:cs typeface="Calibri"/>
              </a:rPr>
              <a:t>Avidità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Kd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-6</a:t>
            </a:r>
            <a:r>
              <a:rPr sz="2400" spc="-120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62401" y="393938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46037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62401" y="3916365"/>
            <a:ext cx="838200" cy="46355"/>
          </a:xfrm>
          <a:custGeom>
            <a:avLst/>
            <a:gdLst/>
            <a:ahLst/>
            <a:cxnLst/>
            <a:rect l="l" t="t" r="r" b="b"/>
            <a:pathLst>
              <a:path w="838200" h="46354">
                <a:moveTo>
                  <a:pt x="0" y="7670"/>
                </a:moveTo>
                <a:lnTo>
                  <a:pt x="0" y="3429"/>
                </a:lnTo>
                <a:lnTo>
                  <a:pt x="3441" y="0"/>
                </a:lnTo>
                <a:lnTo>
                  <a:pt x="7670" y="0"/>
                </a:lnTo>
                <a:lnTo>
                  <a:pt x="830529" y="0"/>
                </a:lnTo>
                <a:lnTo>
                  <a:pt x="834771" y="0"/>
                </a:lnTo>
                <a:lnTo>
                  <a:pt x="838200" y="3429"/>
                </a:lnTo>
                <a:lnTo>
                  <a:pt x="838200" y="7670"/>
                </a:lnTo>
                <a:lnTo>
                  <a:pt x="838200" y="38366"/>
                </a:lnTo>
                <a:lnTo>
                  <a:pt x="838200" y="42595"/>
                </a:lnTo>
                <a:lnTo>
                  <a:pt x="834771" y="46037"/>
                </a:lnTo>
                <a:lnTo>
                  <a:pt x="830529" y="46037"/>
                </a:lnTo>
                <a:lnTo>
                  <a:pt x="7670" y="46037"/>
                </a:lnTo>
                <a:lnTo>
                  <a:pt x="3441" y="46037"/>
                </a:lnTo>
                <a:lnTo>
                  <a:pt x="0" y="42595"/>
                </a:lnTo>
                <a:lnTo>
                  <a:pt x="0" y="38366"/>
                </a:lnTo>
                <a:lnTo>
                  <a:pt x="0" y="767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870" y="57785"/>
            <a:ext cx="38436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IMMUNOPRECIPITAZIONE</a:t>
            </a:r>
          </a:p>
        </p:txBody>
      </p:sp>
      <p:sp>
        <p:nvSpPr>
          <p:cNvPr id="3" name="object 3"/>
          <p:cNvSpPr/>
          <p:nvPr/>
        </p:nvSpPr>
        <p:spPr>
          <a:xfrm>
            <a:off x="1202328" y="3342931"/>
            <a:ext cx="200025" cy="155575"/>
          </a:xfrm>
          <a:custGeom>
            <a:avLst/>
            <a:gdLst/>
            <a:ahLst/>
            <a:cxnLst/>
            <a:rect l="l" t="t" r="r" b="b"/>
            <a:pathLst>
              <a:path w="200025" h="155575">
                <a:moveTo>
                  <a:pt x="0" y="155244"/>
                </a:moveTo>
                <a:lnTo>
                  <a:pt x="200025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2571" y="3304592"/>
            <a:ext cx="200025" cy="155575"/>
          </a:xfrm>
          <a:custGeom>
            <a:avLst/>
            <a:gdLst/>
            <a:ahLst/>
            <a:cxnLst/>
            <a:rect l="l" t="t" r="r" b="b"/>
            <a:pathLst>
              <a:path w="200025" h="155575">
                <a:moveTo>
                  <a:pt x="0" y="155244"/>
                </a:moveTo>
                <a:lnTo>
                  <a:pt x="200025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034" y="3459836"/>
            <a:ext cx="259715" cy="78740"/>
          </a:xfrm>
          <a:custGeom>
            <a:avLst/>
            <a:gdLst/>
            <a:ahLst/>
            <a:cxnLst/>
            <a:rect l="l" t="t" r="r" b="b"/>
            <a:pathLst>
              <a:path w="259715" h="78739">
                <a:moveTo>
                  <a:pt x="259537" y="0"/>
                </a:moveTo>
                <a:lnTo>
                  <a:pt x="0" y="78562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1802" y="3498176"/>
            <a:ext cx="140970" cy="232410"/>
          </a:xfrm>
          <a:custGeom>
            <a:avLst/>
            <a:gdLst/>
            <a:ahLst/>
            <a:cxnLst/>
            <a:rect l="l" t="t" r="r" b="b"/>
            <a:pathLst>
              <a:path w="140969" h="232410">
                <a:moveTo>
                  <a:pt x="140525" y="0"/>
                </a:moveTo>
                <a:lnTo>
                  <a:pt x="0" y="23192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3278" y="3421495"/>
            <a:ext cx="259715" cy="78740"/>
          </a:xfrm>
          <a:custGeom>
            <a:avLst/>
            <a:gdLst/>
            <a:ahLst/>
            <a:cxnLst/>
            <a:rect l="l" t="t" r="r" b="b"/>
            <a:pathLst>
              <a:path w="259715" h="78739">
                <a:moveTo>
                  <a:pt x="259537" y="0"/>
                </a:moveTo>
                <a:lnTo>
                  <a:pt x="0" y="78562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1558" y="3536517"/>
            <a:ext cx="140970" cy="232410"/>
          </a:xfrm>
          <a:custGeom>
            <a:avLst/>
            <a:gdLst/>
            <a:ahLst/>
            <a:cxnLst/>
            <a:rect l="l" t="t" r="r" b="b"/>
            <a:pathLst>
              <a:path w="140969" h="232410">
                <a:moveTo>
                  <a:pt x="140525" y="0"/>
                </a:moveTo>
                <a:lnTo>
                  <a:pt x="0" y="23192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1244" y="4207780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5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7029" y="4191682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5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7029" y="3920613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19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5692" y="4001100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4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2814" y="3904515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19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9908" y="4017196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4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8675" y="3034280"/>
            <a:ext cx="213360" cy="137160"/>
          </a:xfrm>
          <a:custGeom>
            <a:avLst/>
            <a:gdLst/>
            <a:ahLst/>
            <a:cxnLst/>
            <a:rect l="l" t="t" r="r" b="b"/>
            <a:pathLst>
              <a:path w="213360" h="137160">
                <a:moveTo>
                  <a:pt x="0" y="0"/>
                </a:moveTo>
                <a:lnTo>
                  <a:pt x="212979" y="136931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4922" y="2993458"/>
            <a:ext cx="213360" cy="137160"/>
          </a:xfrm>
          <a:custGeom>
            <a:avLst/>
            <a:gdLst/>
            <a:ahLst/>
            <a:cxnLst/>
            <a:rect l="l" t="t" r="r" b="b"/>
            <a:pathLst>
              <a:path w="213360" h="137160">
                <a:moveTo>
                  <a:pt x="0" y="0"/>
                </a:moveTo>
                <a:lnTo>
                  <a:pt x="212979" y="136931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4434" y="2774878"/>
            <a:ext cx="160655" cy="219075"/>
          </a:xfrm>
          <a:custGeom>
            <a:avLst/>
            <a:gdLst/>
            <a:ahLst/>
            <a:cxnLst/>
            <a:rect l="l" t="t" r="r" b="b"/>
            <a:pathLst>
              <a:path w="160655" h="219075">
                <a:moveTo>
                  <a:pt x="160489" y="2185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3196" y="2978985"/>
            <a:ext cx="266065" cy="55880"/>
          </a:xfrm>
          <a:custGeom>
            <a:avLst/>
            <a:gdLst/>
            <a:ahLst/>
            <a:cxnLst/>
            <a:rect l="l" t="t" r="r" b="b"/>
            <a:pathLst>
              <a:path w="266064" h="55880">
                <a:moveTo>
                  <a:pt x="265480" y="55295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0680" y="2734055"/>
            <a:ext cx="160655" cy="219075"/>
          </a:xfrm>
          <a:custGeom>
            <a:avLst/>
            <a:gdLst/>
            <a:ahLst/>
            <a:cxnLst/>
            <a:rect l="l" t="t" r="r" b="b"/>
            <a:pathLst>
              <a:path w="160655" h="219075">
                <a:moveTo>
                  <a:pt x="160489" y="2185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6949" y="3019808"/>
            <a:ext cx="266065" cy="55880"/>
          </a:xfrm>
          <a:custGeom>
            <a:avLst/>
            <a:gdLst/>
            <a:ahLst/>
            <a:cxnLst/>
            <a:rect l="l" t="t" r="r" b="b"/>
            <a:pathLst>
              <a:path w="266064" h="55880">
                <a:moveTo>
                  <a:pt x="265480" y="55295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462" y="3690937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328" y="279559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795" y="279559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729" y="304879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97066" y="0"/>
                </a:moveTo>
                <a:lnTo>
                  <a:pt x="0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328" y="304879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0" y="0"/>
                </a:moveTo>
                <a:lnTo>
                  <a:pt x="97066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197" y="304879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97066" y="0"/>
                </a:moveTo>
                <a:lnTo>
                  <a:pt x="0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9860" y="304879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0" y="0"/>
                </a:moveTo>
                <a:lnTo>
                  <a:pt x="97066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2594" y="4411981"/>
            <a:ext cx="245745" cy="61594"/>
          </a:xfrm>
          <a:custGeom>
            <a:avLst/>
            <a:gdLst/>
            <a:ahLst/>
            <a:cxnLst/>
            <a:rect l="l" t="t" r="r" b="b"/>
            <a:pathLst>
              <a:path w="245745" h="61595">
                <a:moveTo>
                  <a:pt x="245732" y="61061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891" y="4459081"/>
            <a:ext cx="245745" cy="61594"/>
          </a:xfrm>
          <a:custGeom>
            <a:avLst/>
            <a:gdLst/>
            <a:ahLst/>
            <a:cxnLst/>
            <a:rect l="l" t="t" r="r" b="b"/>
            <a:pathLst>
              <a:path w="245745" h="61595">
                <a:moveTo>
                  <a:pt x="245732" y="61061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6622" y="4520143"/>
            <a:ext cx="222885" cy="155575"/>
          </a:xfrm>
          <a:custGeom>
            <a:avLst/>
            <a:gdLst/>
            <a:ahLst/>
            <a:cxnLst/>
            <a:rect l="l" t="t" r="r" b="b"/>
            <a:pathLst>
              <a:path w="222884" h="155575">
                <a:moveTo>
                  <a:pt x="0" y="0"/>
                </a:moveTo>
                <a:lnTo>
                  <a:pt x="222326" y="15525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325" y="4439896"/>
            <a:ext cx="269240" cy="33655"/>
          </a:xfrm>
          <a:custGeom>
            <a:avLst/>
            <a:gdLst/>
            <a:ahLst/>
            <a:cxnLst/>
            <a:rect l="l" t="t" r="r" b="b"/>
            <a:pathLst>
              <a:path w="269240" h="33654">
                <a:moveTo>
                  <a:pt x="0" y="33147"/>
                </a:moveTo>
                <a:lnTo>
                  <a:pt x="269138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4919" y="4567243"/>
            <a:ext cx="222885" cy="155575"/>
          </a:xfrm>
          <a:custGeom>
            <a:avLst/>
            <a:gdLst/>
            <a:ahLst/>
            <a:cxnLst/>
            <a:rect l="l" t="t" r="r" b="b"/>
            <a:pathLst>
              <a:path w="222884" h="155575">
                <a:moveTo>
                  <a:pt x="0" y="0"/>
                </a:moveTo>
                <a:lnTo>
                  <a:pt x="222326" y="15525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0028" y="4392796"/>
            <a:ext cx="269240" cy="33655"/>
          </a:xfrm>
          <a:custGeom>
            <a:avLst/>
            <a:gdLst/>
            <a:ahLst/>
            <a:cxnLst/>
            <a:rect l="l" t="t" r="r" b="b"/>
            <a:pathLst>
              <a:path w="269240" h="33654">
                <a:moveTo>
                  <a:pt x="0" y="33147"/>
                </a:moveTo>
                <a:lnTo>
                  <a:pt x="269138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18516" y="3722485"/>
            <a:ext cx="229235" cy="107950"/>
          </a:xfrm>
          <a:custGeom>
            <a:avLst/>
            <a:gdLst/>
            <a:ahLst/>
            <a:cxnLst/>
            <a:rect l="l" t="t" r="r" b="b"/>
            <a:pathLst>
              <a:path w="229234" h="107950">
                <a:moveTo>
                  <a:pt x="229196" y="10761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7889" y="3766415"/>
            <a:ext cx="229235" cy="107950"/>
          </a:xfrm>
          <a:custGeom>
            <a:avLst/>
            <a:gdLst/>
            <a:ahLst/>
            <a:cxnLst/>
            <a:rect l="l" t="t" r="r" b="b"/>
            <a:pathLst>
              <a:path w="229234" h="107950">
                <a:moveTo>
                  <a:pt x="229196" y="10761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7086" y="3874034"/>
            <a:ext cx="187960" cy="195580"/>
          </a:xfrm>
          <a:custGeom>
            <a:avLst/>
            <a:gdLst/>
            <a:ahLst/>
            <a:cxnLst/>
            <a:rect l="l" t="t" r="r" b="b"/>
            <a:pathLst>
              <a:path w="187959" h="195579">
                <a:moveTo>
                  <a:pt x="0" y="0"/>
                </a:moveTo>
                <a:lnTo>
                  <a:pt x="187947" y="195478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47713" y="3830104"/>
            <a:ext cx="270510" cy="20320"/>
          </a:xfrm>
          <a:custGeom>
            <a:avLst/>
            <a:gdLst/>
            <a:ahLst/>
            <a:cxnLst/>
            <a:rect l="l" t="t" r="r" b="b"/>
            <a:pathLst>
              <a:path w="270509" h="20320">
                <a:moveTo>
                  <a:pt x="0" y="0"/>
                </a:moveTo>
                <a:lnTo>
                  <a:pt x="270459" y="19761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06459" y="3917966"/>
            <a:ext cx="187960" cy="195580"/>
          </a:xfrm>
          <a:custGeom>
            <a:avLst/>
            <a:gdLst/>
            <a:ahLst/>
            <a:cxnLst/>
            <a:rect l="l" t="t" r="r" b="b"/>
            <a:pathLst>
              <a:path w="187959" h="195579">
                <a:moveTo>
                  <a:pt x="0" y="0"/>
                </a:moveTo>
                <a:lnTo>
                  <a:pt x="187947" y="195478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8340" y="3786174"/>
            <a:ext cx="270510" cy="20320"/>
          </a:xfrm>
          <a:custGeom>
            <a:avLst/>
            <a:gdLst/>
            <a:ahLst/>
            <a:cxnLst/>
            <a:rect l="l" t="t" r="r" b="b"/>
            <a:pathLst>
              <a:path w="270509" h="20320">
                <a:moveTo>
                  <a:pt x="0" y="0"/>
                </a:moveTo>
                <a:lnTo>
                  <a:pt x="270459" y="19761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72026" y="4767831"/>
            <a:ext cx="213360" cy="137160"/>
          </a:xfrm>
          <a:custGeom>
            <a:avLst/>
            <a:gdLst/>
            <a:ahLst/>
            <a:cxnLst/>
            <a:rect l="l" t="t" r="r" b="b"/>
            <a:pathLst>
              <a:path w="213359" h="137160">
                <a:moveTo>
                  <a:pt x="0" y="0"/>
                </a:moveTo>
                <a:lnTo>
                  <a:pt x="212979" y="136931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98273" y="4727009"/>
            <a:ext cx="213360" cy="137160"/>
          </a:xfrm>
          <a:custGeom>
            <a:avLst/>
            <a:gdLst/>
            <a:ahLst/>
            <a:cxnLst/>
            <a:rect l="l" t="t" r="r" b="b"/>
            <a:pathLst>
              <a:path w="213359" h="137160">
                <a:moveTo>
                  <a:pt x="0" y="0"/>
                </a:moveTo>
                <a:lnTo>
                  <a:pt x="212979" y="136931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37784" y="4508430"/>
            <a:ext cx="160655" cy="219075"/>
          </a:xfrm>
          <a:custGeom>
            <a:avLst/>
            <a:gdLst/>
            <a:ahLst/>
            <a:cxnLst/>
            <a:rect l="l" t="t" r="r" b="b"/>
            <a:pathLst>
              <a:path w="160654" h="219075">
                <a:moveTo>
                  <a:pt x="160489" y="2185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06546" y="4712535"/>
            <a:ext cx="266065" cy="55880"/>
          </a:xfrm>
          <a:custGeom>
            <a:avLst/>
            <a:gdLst/>
            <a:ahLst/>
            <a:cxnLst/>
            <a:rect l="l" t="t" r="r" b="b"/>
            <a:pathLst>
              <a:path w="266065" h="55879">
                <a:moveTo>
                  <a:pt x="265480" y="55295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64030" y="4467605"/>
            <a:ext cx="160655" cy="219075"/>
          </a:xfrm>
          <a:custGeom>
            <a:avLst/>
            <a:gdLst/>
            <a:ahLst/>
            <a:cxnLst/>
            <a:rect l="l" t="t" r="r" b="b"/>
            <a:pathLst>
              <a:path w="160654" h="219075">
                <a:moveTo>
                  <a:pt x="160489" y="2185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80298" y="4753359"/>
            <a:ext cx="266065" cy="55880"/>
          </a:xfrm>
          <a:custGeom>
            <a:avLst/>
            <a:gdLst/>
            <a:ahLst/>
            <a:cxnLst/>
            <a:rect l="l" t="t" r="r" b="b"/>
            <a:pathLst>
              <a:path w="266065" h="55879">
                <a:moveTo>
                  <a:pt x="265480" y="55295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69223" y="4159251"/>
            <a:ext cx="381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97748" y="3359151"/>
            <a:ext cx="11430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69148" y="4044951"/>
            <a:ext cx="3810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92950" y="2459038"/>
            <a:ext cx="1371598" cy="976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64348" y="2978151"/>
            <a:ext cx="3810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35948" y="4197351"/>
            <a:ext cx="3810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50148" y="4578351"/>
            <a:ext cx="3810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95594" y="3342594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4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41380" y="3326496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4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41380" y="3055428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20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20042" y="3135914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5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87165" y="3039329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20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74258" y="3152011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5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36015" y="2890494"/>
            <a:ext cx="200025" cy="155575"/>
          </a:xfrm>
          <a:custGeom>
            <a:avLst/>
            <a:gdLst/>
            <a:ahLst/>
            <a:cxnLst/>
            <a:rect l="l" t="t" r="r" b="b"/>
            <a:pathLst>
              <a:path w="200025" h="155575">
                <a:moveTo>
                  <a:pt x="0" y="155244"/>
                </a:moveTo>
                <a:lnTo>
                  <a:pt x="200025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06259" y="2852154"/>
            <a:ext cx="200025" cy="155575"/>
          </a:xfrm>
          <a:custGeom>
            <a:avLst/>
            <a:gdLst/>
            <a:ahLst/>
            <a:cxnLst/>
            <a:rect l="l" t="t" r="r" b="b"/>
            <a:pathLst>
              <a:path w="200025" h="155575">
                <a:moveTo>
                  <a:pt x="0" y="155244"/>
                </a:moveTo>
                <a:lnTo>
                  <a:pt x="200025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46722" y="3007399"/>
            <a:ext cx="259715" cy="78740"/>
          </a:xfrm>
          <a:custGeom>
            <a:avLst/>
            <a:gdLst/>
            <a:ahLst/>
            <a:cxnLst/>
            <a:rect l="l" t="t" r="r" b="b"/>
            <a:pathLst>
              <a:path w="259714" h="78739">
                <a:moveTo>
                  <a:pt x="259537" y="0"/>
                </a:moveTo>
                <a:lnTo>
                  <a:pt x="0" y="78562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95490" y="3045739"/>
            <a:ext cx="140970" cy="232410"/>
          </a:xfrm>
          <a:custGeom>
            <a:avLst/>
            <a:gdLst/>
            <a:ahLst/>
            <a:cxnLst/>
            <a:rect l="l" t="t" r="r" b="b"/>
            <a:pathLst>
              <a:path w="140970" h="232410">
                <a:moveTo>
                  <a:pt x="140525" y="0"/>
                </a:moveTo>
                <a:lnTo>
                  <a:pt x="0" y="23192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16966" y="2969059"/>
            <a:ext cx="259715" cy="78740"/>
          </a:xfrm>
          <a:custGeom>
            <a:avLst/>
            <a:gdLst/>
            <a:ahLst/>
            <a:cxnLst/>
            <a:rect l="l" t="t" r="r" b="b"/>
            <a:pathLst>
              <a:path w="259714" h="78739">
                <a:moveTo>
                  <a:pt x="259537" y="0"/>
                </a:moveTo>
                <a:lnTo>
                  <a:pt x="0" y="78562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25246" y="3084079"/>
            <a:ext cx="140970" cy="232410"/>
          </a:xfrm>
          <a:custGeom>
            <a:avLst/>
            <a:gdLst/>
            <a:ahLst/>
            <a:cxnLst/>
            <a:rect l="l" t="t" r="r" b="b"/>
            <a:pathLst>
              <a:path w="140970" h="232410">
                <a:moveTo>
                  <a:pt x="140525" y="0"/>
                </a:moveTo>
                <a:lnTo>
                  <a:pt x="0" y="23192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91919" y="3755342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4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37704" y="3739244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4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7704" y="3468175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20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16367" y="3548663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5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83488" y="3452078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20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70582" y="3564760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5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12795" y="436324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61329" y="436324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61329" y="41100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0" y="253199"/>
                </a:moveTo>
                <a:lnTo>
                  <a:pt x="97066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15729" y="41100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97066" y="2531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09861" y="41100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0" y="253199"/>
                </a:moveTo>
                <a:lnTo>
                  <a:pt x="97066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67198" y="41100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97066" y="2531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40150" y="32385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55796" y="3440432"/>
            <a:ext cx="245745" cy="61594"/>
          </a:xfrm>
          <a:custGeom>
            <a:avLst/>
            <a:gdLst/>
            <a:ahLst/>
            <a:cxnLst/>
            <a:rect l="l" t="t" r="r" b="b"/>
            <a:pathLst>
              <a:path w="245745" h="61595">
                <a:moveTo>
                  <a:pt x="245732" y="61061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44093" y="3487532"/>
            <a:ext cx="245745" cy="61594"/>
          </a:xfrm>
          <a:custGeom>
            <a:avLst/>
            <a:gdLst/>
            <a:ahLst/>
            <a:cxnLst/>
            <a:rect l="l" t="t" r="r" b="b"/>
            <a:pathLst>
              <a:path w="245745" h="61595">
                <a:moveTo>
                  <a:pt x="245732" y="61061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89824" y="3548594"/>
            <a:ext cx="222885" cy="155575"/>
          </a:xfrm>
          <a:custGeom>
            <a:avLst/>
            <a:gdLst/>
            <a:ahLst/>
            <a:cxnLst/>
            <a:rect l="l" t="t" r="r" b="b"/>
            <a:pathLst>
              <a:path w="222885" h="155575">
                <a:moveTo>
                  <a:pt x="0" y="0"/>
                </a:moveTo>
                <a:lnTo>
                  <a:pt x="222326" y="15525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01526" y="3468347"/>
            <a:ext cx="269240" cy="33655"/>
          </a:xfrm>
          <a:custGeom>
            <a:avLst/>
            <a:gdLst/>
            <a:ahLst/>
            <a:cxnLst/>
            <a:rect l="l" t="t" r="r" b="b"/>
            <a:pathLst>
              <a:path w="269239" h="33654">
                <a:moveTo>
                  <a:pt x="0" y="33147"/>
                </a:moveTo>
                <a:lnTo>
                  <a:pt x="269138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78121" y="3595693"/>
            <a:ext cx="222885" cy="155575"/>
          </a:xfrm>
          <a:custGeom>
            <a:avLst/>
            <a:gdLst/>
            <a:ahLst/>
            <a:cxnLst/>
            <a:rect l="l" t="t" r="r" b="b"/>
            <a:pathLst>
              <a:path w="222885" h="155575">
                <a:moveTo>
                  <a:pt x="0" y="0"/>
                </a:moveTo>
                <a:lnTo>
                  <a:pt x="222326" y="15525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13230" y="3421246"/>
            <a:ext cx="269240" cy="33655"/>
          </a:xfrm>
          <a:custGeom>
            <a:avLst/>
            <a:gdLst/>
            <a:ahLst/>
            <a:cxnLst/>
            <a:rect l="l" t="t" r="r" b="b"/>
            <a:pathLst>
              <a:path w="269239" h="33654">
                <a:moveTo>
                  <a:pt x="0" y="33147"/>
                </a:moveTo>
                <a:lnTo>
                  <a:pt x="269138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55215" y="3203230"/>
            <a:ext cx="200025" cy="155575"/>
          </a:xfrm>
          <a:custGeom>
            <a:avLst/>
            <a:gdLst/>
            <a:ahLst/>
            <a:cxnLst/>
            <a:rect l="l" t="t" r="r" b="b"/>
            <a:pathLst>
              <a:path w="200025" h="155575">
                <a:moveTo>
                  <a:pt x="0" y="155244"/>
                </a:moveTo>
                <a:lnTo>
                  <a:pt x="200025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25459" y="3164890"/>
            <a:ext cx="200025" cy="155575"/>
          </a:xfrm>
          <a:custGeom>
            <a:avLst/>
            <a:gdLst/>
            <a:ahLst/>
            <a:cxnLst/>
            <a:rect l="l" t="t" r="r" b="b"/>
            <a:pathLst>
              <a:path w="200025" h="155575">
                <a:moveTo>
                  <a:pt x="0" y="155244"/>
                </a:moveTo>
                <a:lnTo>
                  <a:pt x="200025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65922" y="3320135"/>
            <a:ext cx="259715" cy="78740"/>
          </a:xfrm>
          <a:custGeom>
            <a:avLst/>
            <a:gdLst/>
            <a:ahLst/>
            <a:cxnLst/>
            <a:rect l="l" t="t" r="r" b="b"/>
            <a:pathLst>
              <a:path w="259714" h="78739">
                <a:moveTo>
                  <a:pt x="259537" y="0"/>
                </a:moveTo>
                <a:lnTo>
                  <a:pt x="0" y="78562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14690" y="3358476"/>
            <a:ext cx="140970" cy="232410"/>
          </a:xfrm>
          <a:custGeom>
            <a:avLst/>
            <a:gdLst/>
            <a:ahLst/>
            <a:cxnLst/>
            <a:rect l="l" t="t" r="r" b="b"/>
            <a:pathLst>
              <a:path w="140970" h="232410">
                <a:moveTo>
                  <a:pt x="140525" y="0"/>
                </a:moveTo>
                <a:lnTo>
                  <a:pt x="0" y="23192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36166" y="3281795"/>
            <a:ext cx="259715" cy="78740"/>
          </a:xfrm>
          <a:custGeom>
            <a:avLst/>
            <a:gdLst/>
            <a:ahLst/>
            <a:cxnLst/>
            <a:rect l="l" t="t" r="r" b="b"/>
            <a:pathLst>
              <a:path w="259714" h="78739">
                <a:moveTo>
                  <a:pt x="259537" y="0"/>
                </a:moveTo>
                <a:lnTo>
                  <a:pt x="0" y="78562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44446" y="3396817"/>
            <a:ext cx="140970" cy="232410"/>
          </a:xfrm>
          <a:custGeom>
            <a:avLst/>
            <a:gdLst/>
            <a:ahLst/>
            <a:cxnLst/>
            <a:rect l="l" t="t" r="r" b="b"/>
            <a:pathLst>
              <a:path w="140970" h="232410">
                <a:moveTo>
                  <a:pt x="140525" y="0"/>
                </a:moveTo>
                <a:lnTo>
                  <a:pt x="0" y="231927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11119" y="4068079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4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56904" y="4051982"/>
            <a:ext cx="84455" cy="239395"/>
          </a:xfrm>
          <a:custGeom>
            <a:avLst/>
            <a:gdLst/>
            <a:ahLst/>
            <a:cxnLst/>
            <a:rect l="l" t="t" r="r" b="b"/>
            <a:pathLst>
              <a:path w="84454" h="239395">
                <a:moveTo>
                  <a:pt x="0" y="0"/>
                </a:moveTo>
                <a:lnTo>
                  <a:pt x="83985" y="238874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56904" y="3780913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20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35567" y="3861399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5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02688" y="3764814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20" h="271145">
                <a:moveTo>
                  <a:pt x="0" y="271068"/>
                </a:moveTo>
                <a:lnTo>
                  <a:pt x="7581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89782" y="3877496"/>
            <a:ext cx="175895" cy="207010"/>
          </a:xfrm>
          <a:custGeom>
            <a:avLst/>
            <a:gdLst/>
            <a:ahLst/>
            <a:cxnLst/>
            <a:rect l="l" t="t" r="r" b="b"/>
            <a:pathLst>
              <a:path w="175895" h="207010">
                <a:moveTo>
                  <a:pt x="175552" y="20667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59348" y="3551237"/>
            <a:ext cx="381000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97852" y="267494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49319" y="267494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2253" y="29281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97066" y="0"/>
                </a:moveTo>
                <a:lnTo>
                  <a:pt x="0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97853" y="29281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0" y="0"/>
                </a:moveTo>
                <a:lnTo>
                  <a:pt x="97066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03721" y="29281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97066" y="0"/>
                </a:moveTo>
                <a:lnTo>
                  <a:pt x="0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46384" y="2928143"/>
            <a:ext cx="97155" cy="253365"/>
          </a:xfrm>
          <a:custGeom>
            <a:avLst/>
            <a:gdLst/>
            <a:ahLst/>
            <a:cxnLst/>
            <a:rect l="l" t="t" r="r" b="b"/>
            <a:pathLst>
              <a:path w="97154" h="253364">
                <a:moveTo>
                  <a:pt x="0" y="0"/>
                </a:moveTo>
                <a:lnTo>
                  <a:pt x="97066" y="253199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30489" y="4186539"/>
            <a:ext cx="94615" cy="235585"/>
          </a:xfrm>
          <a:custGeom>
            <a:avLst/>
            <a:gdLst/>
            <a:ahLst/>
            <a:cxnLst/>
            <a:rect l="l" t="t" r="r" b="b"/>
            <a:pathLst>
              <a:path w="94614" h="235585">
                <a:moveTo>
                  <a:pt x="0" y="0"/>
                </a:moveTo>
                <a:lnTo>
                  <a:pt x="94272" y="23500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75532" y="4168471"/>
            <a:ext cx="94615" cy="235585"/>
          </a:xfrm>
          <a:custGeom>
            <a:avLst/>
            <a:gdLst/>
            <a:ahLst/>
            <a:cxnLst/>
            <a:rect l="l" t="t" r="r" b="b"/>
            <a:pathLst>
              <a:path w="94614" h="235585">
                <a:moveTo>
                  <a:pt x="0" y="0"/>
                </a:moveTo>
                <a:lnTo>
                  <a:pt x="94272" y="23500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71354" y="3897326"/>
            <a:ext cx="4445" cy="271145"/>
          </a:xfrm>
          <a:custGeom>
            <a:avLst/>
            <a:gdLst/>
            <a:ahLst/>
            <a:cxnLst/>
            <a:rect l="l" t="t" r="r" b="b"/>
            <a:pathLst>
              <a:path w="4445" h="271145">
                <a:moveTo>
                  <a:pt x="4178" y="271144"/>
                </a:moveTo>
                <a:lnTo>
                  <a:pt x="0" y="0"/>
                </a:lnTo>
              </a:path>
            </a:pathLst>
          </a:custGeom>
          <a:ln w="31749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46135" y="3987670"/>
            <a:ext cx="184785" cy="199390"/>
          </a:xfrm>
          <a:custGeom>
            <a:avLst/>
            <a:gdLst/>
            <a:ahLst/>
            <a:cxnLst/>
            <a:rect l="l" t="t" r="r" b="b"/>
            <a:pathLst>
              <a:path w="184785" h="199389">
                <a:moveTo>
                  <a:pt x="184353" y="19886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16397" y="3879258"/>
            <a:ext cx="4445" cy="271145"/>
          </a:xfrm>
          <a:custGeom>
            <a:avLst/>
            <a:gdLst/>
            <a:ahLst/>
            <a:cxnLst/>
            <a:rect l="l" t="t" r="r" b="b"/>
            <a:pathLst>
              <a:path w="4445" h="271145">
                <a:moveTo>
                  <a:pt x="4178" y="271145"/>
                </a:moveTo>
                <a:lnTo>
                  <a:pt x="0" y="0"/>
                </a:lnTo>
              </a:path>
            </a:pathLst>
          </a:custGeom>
          <a:ln w="31749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01091" y="4005738"/>
            <a:ext cx="184785" cy="199390"/>
          </a:xfrm>
          <a:custGeom>
            <a:avLst/>
            <a:gdLst/>
            <a:ahLst/>
            <a:cxnLst/>
            <a:rect l="l" t="t" r="r" b="b"/>
            <a:pathLst>
              <a:path w="184785" h="199389">
                <a:moveTo>
                  <a:pt x="184353" y="19886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13273" y="3162300"/>
            <a:ext cx="381000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56073" y="3162300"/>
            <a:ext cx="381000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60873" y="3771900"/>
            <a:ext cx="381000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54939" y="4645786"/>
            <a:ext cx="8712200" cy="210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8755" algn="ctr">
              <a:lnSpc>
                <a:spcPts val="3504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Equivalenza</a:t>
            </a:r>
            <a:endParaRPr sz="3200">
              <a:latin typeface="Calibri"/>
              <a:cs typeface="Calibri"/>
            </a:endParaRPr>
          </a:p>
          <a:p>
            <a:pPr marR="89535" algn="ctr">
              <a:lnSpc>
                <a:spcPts val="3025"/>
              </a:lnSpc>
              <a:tabLst>
                <a:tab pos="6673850" algn="l"/>
              </a:tabLst>
            </a:pPr>
            <a:r>
              <a:rPr sz="2800" spc="-10" dirty="0">
                <a:solidFill>
                  <a:srgbClr val="4C4C4C"/>
                </a:solidFill>
                <a:latin typeface="Calibri"/>
                <a:cs typeface="Calibri"/>
              </a:rPr>
              <a:t>Eccesso</a:t>
            </a:r>
            <a:r>
              <a:rPr sz="2800" spc="5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C4C4C"/>
                </a:solidFill>
                <a:latin typeface="Calibri"/>
                <a:cs typeface="Calibri"/>
              </a:rPr>
              <a:t>di</a:t>
            </a:r>
            <a:r>
              <a:rPr sz="2800" spc="1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Ab	</a:t>
            </a:r>
            <a:r>
              <a:rPr sz="2800" spc="-10" dirty="0">
                <a:solidFill>
                  <a:srgbClr val="4C4C4C"/>
                </a:solidFill>
                <a:latin typeface="Calibri"/>
                <a:cs typeface="Calibri"/>
              </a:rPr>
              <a:t>Eccesso </a:t>
            </a:r>
            <a:r>
              <a:rPr sz="2800" spc="-5" dirty="0">
                <a:solidFill>
                  <a:srgbClr val="4C4C4C"/>
                </a:solidFill>
                <a:latin typeface="Calibri"/>
                <a:cs typeface="Calibri"/>
              </a:rPr>
              <a:t>di</a:t>
            </a:r>
            <a:r>
              <a:rPr sz="2800" spc="-5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B050"/>
                </a:solidFill>
                <a:latin typeface="Calibri"/>
                <a:cs typeface="Calibri"/>
              </a:rPr>
              <a:t>Ag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304800" algn="ctr">
              <a:lnSpc>
                <a:spcPct val="100000"/>
              </a:lnSpc>
            </a:pP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Non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può </a:t>
            </a:r>
            <a:r>
              <a:rPr sz="2800" spc="-20" dirty="0">
                <a:latin typeface="Calibri"/>
                <a:cs typeface="Calibri"/>
              </a:rPr>
              <a:t>avvenire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spc="-5" dirty="0">
                <a:latin typeface="Calibri"/>
                <a:cs typeface="Calibri"/>
              </a:rPr>
              <a:t>Ab monoclonali che </a:t>
            </a:r>
            <a:r>
              <a:rPr sz="2800" spc="-10" dirty="0">
                <a:latin typeface="Calibri"/>
                <a:cs typeface="Calibri"/>
              </a:rPr>
              <a:t>riconoscano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endParaRPr sz="2800">
              <a:latin typeface="Calibri"/>
              <a:cs typeface="Calibri"/>
            </a:endParaRPr>
          </a:p>
          <a:p>
            <a:pPr marL="30480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solo epitopo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sull’antigene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851150" y="2365375"/>
            <a:ext cx="3429000" cy="3352800"/>
          </a:xfrm>
          <a:custGeom>
            <a:avLst/>
            <a:gdLst/>
            <a:ahLst/>
            <a:cxnLst/>
            <a:rect l="l" t="t" r="r" b="b"/>
            <a:pathLst>
              <a:path w="3429000" h="3352800">
                <a:moveTo>
                  <a:pt x="0" y="1676400"/>
                </a:moveTo>
                <a:lnTo>
                  <a:pt x="681" y="1628670"/>
                </a:lnTo>
                <a:lnTo>
                  <a:pt x="2714" y="1581270"/>
                </a:lnTo>
                <a:lnTo>
                  <a:pt x="6079" y="1534219"/>
                </a:lnTo>
                <a:lnTo>
                  <a:pt x="10759" y="1487533"/>
                </a:lnTo>
                <a:lnTo>
                  <a:pt x="16736" y="1441231"/>
                </a:lnTo>
                <a:lnTo>
                  <a:pt x="23992" y="1395330"/>
                </a:lnTo>
                <a:lnTo>
                  <a:pt x="32508" y="1349848"/>
                </a:lnTo>
                <a:lnTo>
                  <a:pt x="42267" y="1304802"/>
                </a:lnTo>
                <a:lnTo>
                  <a:pt x="53250" y="1260211"/>
                </a:lnTo>
                <a:lnTo>
                  <a:pt x="65440" y="1216091"/>
                </a:lnTo>
                <a:lnTo>
                  <a:pt x="78817" y="1172461"/>
                </a:lnTo>
                <a:lnTo>
                  <a:pt x="93365" y="1129338"/>
                </a:lnTo>
                <a:lnTo>
                  <a:pt x="109064" y="1086740"/>
                </a:lnTo>
                <a:lnTo>
                  <a:pt x="125898" y="1044685"/>
                </a:lnTo>
                <a:lnTo>
                  <a:pt x="143847" y="1003190"/>
                </a:lnTo>
                <a:lnTo>
                  <a:pt x="162894" y="962274"/>
                </a:lnTo>
                <a:lnTo>
                  <a:pt x="183021" y="921953"/>
                </a:lnTo>
                <a:lnTo>
                  <a:pt x="204209" y="882245"/>
                </a:lnTo>
                <a:lnTo>
                  <a:pt x="226441" y="843168"/>
                </a:lnTo>
                <a:lnTo>
                  <a:pt x="249698" y="804740"/>
                </a:lnTo>
                <a:lnTo>
                  <a:pt x="273962" y="766979"/>
                </a:lnTo>
                <a:lnTo>
                  <a:pt x="299216" y="729902"/>
                </a:lnTo>
                <a:lnTo>
                  <a:pt x="325440" y="693526"/>
                </a:lnTo>
                <a:lnTo>
                  <a:pt x="352618" y="657871"/>
                </a:lnTo>
                <a:lnTo>
                  <a:pt x="380730" y="622952"/>
                </a:lnTo>
                <a:lnTo>
                  <a:pt x="409759" y="588788"/>
                </a:lnTo>
                <a:lnTo>
                  <a:pt x="439687" y="555397"/>
                </a:lnTo>
                <a:lnTo>
                  <a:pt x="470496" y="522797"/>
                </a:lnTo>
                <a:lnTo>
                  <a:pt x="502167" y="491004"/>
                </a:lnTo>
                <a:lnTo>
                  <a:pt x="534683" y="460037"/>
                </a:lnTo>
                <a:lnTo>
                  <a:pt x="568024" y="429913"/>
                </a:lnTo>
                <a:lnTo>
                  <a:pt x="602174" y="400650"/>
                </a:lnTo>
                <a:lnTo>
                  <a:pt x="637115" y="372266"/>
                </a:lnTo>
                <a:lnTo>
                  <a:pt x="672827" y="344779"/>
                </a:lnTo>
                <a:lnTo>
                  <a:pt x="709293" y="318205"/>
                </a:lnTo>
                <a:lnTo>
                  <a:pt x="746495" y="292564"/>
                </a:lnTo>
                <a:lnTo>
                  <a:pt x="784415" y="267872"/>
                </a:lnTo>
                <a:lnTo>
                  <a:pt x="823035" y="244147"/>
                </a:lnTo>
                <a:lnTo>
                  <a:pt x="862336" y="221407"/>
                </a:lnTo>
                <a:lnTo>
                  <a:pt x="902301" y="199669"/>
                </a:lnTo>
                <a:lnTo>
                  <a:pt x="942911" y="178952"/>
                </a:lnTo>
                <a:lnTo>
                  <a:pt x="984148" y="159273"/>
                </a:lnTo>
                <a:lnTo>
                  <a:pt x="1025995" y="140649"/>
                </a:lnTo>
                <a:lnTo>
                  <a:pt x="1068433" y="123099"/>
                </a:lnTo>
                <a:lnTo>
                  <a:pt x="1111444" y="106639"/>
                </a:lnTo>
                <a:lnTo>
                  <a:pt x="1155009" y="91289"/>
                </a:lnTo>
                <a:lnTo>
                  <a:pt x="1199112" y="77065"/>
                </a:lnTo>
                <a:lnTo>
                  <a:pt x="1243733" y="63985"/>
                </a:lnTo>
                <a:lnTo>
                  <a:pt x="1288856" y="52066"/>
                </a:lnTo>
                <a:lnTo>
                  <a:pt x="1334460" y="41327"/>
                </a:lnTo>
                <a:lnTo>
                  <a:pt x="1380529" y="31786"/>
                </a:lnTo>
                <a:lnTo>
                  <a:pt x="1427045" y="23459"/>
                </a:lnTo>
                <a:lnTo>
                  <a:pt x="1473989" y="16364"/>
                </a:lnTo>
                <a:lnTo>
                  <a:pt x="1521343" y="10520"/>
                </a:lnTo>
                <a:lnTo>
                  <a:pt x="1569089" y="5944"/>
                </a:lnTo>
                <a:lnTo>
                  <a:pt x="1617209" y="2653"/>
                </a:lnTo>
                <a:lnTo>
                  <a:pt x="1665685" y="666"/>
                </a:lnTo>
                <a:lnTo>
                  <a:pt x="1714500" y="0"/>
                </a:lnTo>
                <a:lnTo>
                  <a:pt x="1763314" y="666"/>
                </a:lnTo>
                <a:lnTo>
                  <a:pt x="1811790" y="2653"/>
                </a:lnTo>
                <a:lnTo>
                  <a:pt x="1859910" y="5944"/>
                </a:lnTo>
                <a:lnTo>
                  <a:pt x="1907656" y="10520"/>
                </a:lnTo>
                <a:lnTo>
                  <a:pt x="1955010" y="16364"/>
                </a:lnTo>
                <a:lnTo>
                  <a:pt x="2001954" y="23459"/>
                </a:lnTo>
                <a:lnTo>
                  <a:pt x="2048470" y="31786"/>
                </a:lnTo>
                <a:lnTo>
                  <a:pt x="2094539" y="41327"/>
                </a:lnTo>
                <a:lnTo>
                  <a:pt x="2140143" y="52066"/>
                </a:lnTo>
                <a:lnTo>
                  <a:pt x="2185266" y="63985"/>
                </a:lnTo>
                <a:lnTo>
                  <a:pt x="2229887" y="77065"/>
                </a:lnTo>
                <a:lnTo>
                  <a:pt x="2273990" y="91289"/>
                </a:lnTo>
                <a:lnTo>
                  <a:pt x="2317555" y="106639"/>
                </a:lnTo>
                <a:lnTo>
                  <a:pt x="2360566" y="123099"/>
                </a:lnTo>
                <a:lnTo>
                  <a:pt x="2403004" y="140649"/>
                </a:lnTo>
                <a:lnTo>
                  <a:pt x="2444851" y="159273"/>
                </a:lnTo>
                <a:lnTo>
                  <a:pt x="2486088" y="178952"/>
                </a:lnTo>
                <a:lnTo>
                  <a:pt x="2526698" y="199669"/>
                </a:lnTo>
                <a:lnTo>
                  <a:pt x="2566663" y="221407"/>
                </a:lnTo>
                <a:lnTo>
                  <a:pt x="2605964" y="244147"/>
                </a:lnTo>
                <a:lnTo>
                  <a:pt x="2644584" y="267872"/>
                </a:lnTo>
                <a:lnTo>
                  <a:pt x="2682504" y="292564"/>
                </a:lnTo>
                <a:lnTo>
                  <a:pt x="2719706" y="318205"/>
                </a:lnTo>
                <a:lnTo>
                  <a:pt x="2756172" y="344779"/>
                </a:lnTo>
                <a:lnTo>
                  <a:pt x="2791884" y="372266"/>
                </a:lnTo>
                <a:lnTo>
                  <a:pt x="2826825" y="400650"/>
                </a:lnTo>
                <a:lnTo>
                  <a:pt x="2860975" y="429913"/>
                </a:lnTo>
                <a:lnTo>
                  <a:pt x="2894316" y="460037"/>
                </a:lnTo>
                <a:lnTo>
                  <a:pt x="2926832" y="491004"/>
                </a:lnTo>
                <a:lnTo>
                  <a:pt x="2958503" y="522797"/>
                </a:lnTo>
                <a:lnTo>
                  <a:pt x="2989312" y="555397"/>
                </a:lnTo>
                <a:lnTo>
                  <a:pt x="3019240" y="588788"/>
                </a:lnTo>
                <a:lnTo>
                  <a:pt x="3048269" y="622952"/>
                </a:lnTo>
                <a:lnTo>
                  <a:pt x="3076381" y="657871"/>
                </a:lnTo>
                <a:lnTo>
                  <a:pt x="3103559" y="693526"/>
                </a:lnTo>
                <a:lnTo>
                  <a:pt x="3129783" y="729902"/>
                </a:lnTo>
                <a:lnTo>
                  <a:pt x="3155037" y="766979"/>
                </a:lnTo>
                <a:lnTo>
                  <a:pt x="3179301" y="804740"/>
                </a:lnTo>
                <a:lnTo>
                  <a:pt x="3202558" y="843168"/>
                </a:lnTo>
                <a:lnTo>
                  <a:pt x="3224790" y="882245"/>
                </a:lnTo>
                <a:lnTo>
                  <a:pt x="3245978" y="921953"/>
                </a:lnTo>
                <a:lnTo>
                  <a:pt x="3266105" y="962274"/>
                </a:lnTo>
                <a:lnTo>
                  <a:pt x="3285152" y="1003190"/>
                </a:lnTo>
                <a:lnTo>
                  <a:pt x="3303101" y="1044685"/>
                </a:lnTo>
                <a:lnTo>
                  <a:pt x="3319935" y="1086740"/>
                </a:lnTo>
                <a:lnTo>
                  <a:pt x="3335634" y="1129338"/>
                </a:lnTo>
                <a:lnTo>
                  <a:pt x="3350182" y="1172461"/>
                </a:lnTo>
                <a:lnTo>
                  <a:pt x="3363559" y="1216091"/>
                </a:lnTo>
                <a:lnTo>
                  <a:pt x="3375749" y="1260211"/>
                </a:lnTo>
                <a:lnTo>
                  <a:pt x="3386732" y="1304802"/>
                </a:lnTo>
                <a:lnTo>
                  <a:pt x="3396491" y="1349848"/>
                </a:lnTo>
                <a:lnTo>
                  <a:pt x="3405007" y="1395330"/>
                </a:lnTo>
                <a:lnTo>
                  <a:pt x="3412263" y="1441231"/>
                </a:lnTo>
                <a:lnTo>
                  <a:pt x="3418240" y="1487533"/>
                </a:lnTo>
                <a:lnTo>
                  <a:pt x="3422920" y="1534219"/>
                </a:lnTo>
                <a:lnTo>
                  <a:pt x="3426285" y="1581270"/>
                </a:lnTo>
                <a:lnTo>
                  <a:pt x="3428318" y="1628670"/>
                </a:lnTo>
                <a:lnTo>
                  <a:pt x="3429000" y="1676400"/>
                </a:lnTo>
                <a:lnTo>
                  <a:pt x="3428318" y="1724129"/>
                </a:lnTo>
                <a:lnTo>
                  <a:pt x="3426285" y="1771529"/>
                </a:lnTo>
                <a:lnTo>
                  <a:pt x="3422920" y="1818580"/>
                </a:lnTo>
                <a:lnTo>
                  <a:pt x="3418240" y="1865266"/>
                </a:lnTo>
                <a:lnTo>
                  <a:pt x="3412263" y="1911568"/>
                </a:lnTo>
                <a:lnTo>
                  <a:pt x="3405007" y="1957469"/>
                </a:lnTo>
                <a:lnTo>
                  <a:pt x="3396491" y="2002951"/>
                </a:lnTo>
                <a:lnTo>
                  <a:pt x="3386732" y="2047997"/>
                </a:lnTo>
                <a:lnTo>
                  <a:pt x="3375749" y="2092588"/>
                </a:lnTo>
                <a:lnTo>
                  <a:pt x="3363559" y="2136708"/>
                </a:lnTo>
                <a:lnTo>
                  <a:pt x="3350182" y="2180338"/>
                </a:lnTo>
                <a:lnTo>
                  <a:pt x="3335634" y="2223461"/>
                </a:lnTo>
                <a:lnTo>
                  <a:pt x="3319935" y="2266059"/>
                </a:lnTo>
                <a:lnTo>
                  <a:pt x="3303101" y="2308114"/>
                </a:lnTo>
                <a:lnTo>
                  <a:pt x="3285152" y="2349609"/>
                </a:lnTo>
                <a:lnTo>
                  <a:pt x="3266105" y="2390525"/>
                </a:lnTo>
                <a:lnTo>
                  <a:pt x="3245978" y="2430846"/>
                </a:lnTo>
                <a:lnTo>
                  <a:pt x="3224790" y="2470554"/>
                </a:lnTo>
                <a:lnTo>
                  <a:pt x="3202558" y="2509631"/>
                </a:lnTo>
                <a:lnTo>
                  <a:pt x="3179301" y="2548059"/>
                </a:lnTo>
                <a:lnTo>
                  <a:pt x="3155037" y="2585820"/>
                </a:lnTo>
                <a:lnTo>
                  <a:pt x="3129783" y="2622897"/>
                </a:lnTo>
                <a:lnTo>
                  <a:pt x="3103559" y="2659273"/>
                </a:lnTo>
                <a:lnTo>
                  <a:pt x="3076381" y="2694928"/>
                </a:lnTo>
                <a:lnTo>
                  <a:pt x="3048269" y="2729847"/>
                </a:lnTo>
                <a:lnTo>
                  <a:pt x="3019240" y="2764011"/>
                </a:lnTo>
                <a:lnTo>
                  <a:pt x="2989312" y="2797402"/>
                </a:lnTo>
                <a:lnTo>
                  <a:pt x="2958503" y="2830002"/>
                </a:lnTo>
                <a:lnTo>
                  <a:pt x="2926832" y="2861795"/>
                </a:lnTo>
                <a:lnTo>
                  <a:pt x="2894316" y="2892762"/>
                </a:lnTo>
                <a:lnTo>
                  <a:pt x="2860975" y="2922886"/>
                </a:lnTo>
                <a:lnTo>
                  <a:pt x="2826825" y="2952149"/>
                </a:lnTo>
                <a:lnTo>
                  <a:pt x="2791884" y="2980533"/>
                </a:lnTo>
                <a:lnTo>
                  <a:pt x="2756172" y="3008020"/>
                </a:lnTo>
                <a:lnTo>
                  <a:pt x="2719706" y="3034594"/>
                </a:lnTo>
                <a:lnTo>
                  <a:pt x="2682504" y="3060235"/>
                </a:lnTo>
                <a:lnTo>
                  <a:pt x="2644584" y="3084927"/>
                </a:lnTo>
                <a:lnTo>
                  <a:pt x="2605964" y="3108652"/>
                </a:lnTo>
                <a:lnTo>
                  <a:pt x="2566663" y="3131392"/>
                </a:lnTo>
                <a:lnTo>
                  <a:pt x="2526698" y="3153130"/>
                </a:lnTo>
                <a:lnTo>
                  <a:pt x="2486088" y="3173847"/>
                </a:lnTo>
                <a:lnTo>
                  <a:pt x="2444851" y="3193526"/>
                </a:lnTo>
                <a:lnTo>
                  <a:pt x="2403004" y="3212150"/>
                </a:lnTo>
                <a:lnTo>
                  <a:pt x="2360566" y="3229700"/>
                </a:lnTo>
                <a:lnTo>
                  <a:pt x="2317555" y="3246160"/>
                </a:lnTo>
                <a:lnTo>
                  <a:pt x="2273990" y="3261510"/>
                </a:lnTo>
                <a:lnTo>
                  <a:pt x="2229887" y="3275734"/>
                </a:lnTo>
                <a:lnTo>
                  <a:pt x="2185266" y="3288814"/>
                </a:lnTo>
                <a:lnTo>
                  <a:pt x="2140143" y="3300733"/>
                </a:lnTo>
                <a:lnTo>
                  <a:pt x="2094539" y="3311472"/>
                </a:lnTo>
                <a:lnTo>
                  <a:pt x="2048470" y="3321013"/>
                </a:lnTo>
                <a:lnTo>
                  <a:pt x="2001954" y="3329340"/>
                </a:lnTo>
                <a:lnTo>
                  <a:pt x="1955010" y="3336435"/>
                </a:lnTo>
                <a:lnTo>
                  <a:pt x="1907656" y="3342279"/>
                </a:lnTo>
                <a:lnTo>
                  <a:pt x="1859910" y="3346855"/>
                </a:lnTo>
                <a:lnTo>
                  <a:pt x="1811790" y="3350146"/>
                </a:lnTo>
                <a:lnTo>
                  <a:pt x="1763314" y="3352133"/>
                </a:lnTo>
                <a:lnTo>
                  <a:pt x="1714500" y="3352800"/>
                </a:lnTo>
                <a:lnTo>
                  <a:pt x="1665685" y="3352133"/>
                </a:lnTo>
                <a:lnTo>
                  <a:pt x="1617209" y="3350146"/>
                </a:lnTo>
                <a:lnTo>
                  <a:pt x="1569089" y="3346855"/>
                </a:lnTo>
                <a:lnTo>
                  <a:pt x="1521343" y="3342279"/>
                </a:lnTo>
                <a:lnTo>
                  <a:pt x="1473989" y="3336435"/>
                </a:lnTo>
                <a:lnTo>
                  <a:pt x="1427045" y="3329340"/>
                </a:lnTo>
                <a:lnTo>
                  <a:pt x="1380529" y="3321013"/>
                </a:lnTo>
                <a:lnTo>
                  <a:pt x="1334460" y="3311472"/>
                </a:lnTo>
                <a:lnTo>
                  <a:pt x="1288856" y="3300733"/>
                </a:lnTo>
                <a:lnTo>
                  <a:pt x="1243733" y="3288814"/>
                </a:lnTo>
                <a:lnTo>
                  <a:pt x="1199112" y="3275734"/>
                </a:lnTo>
                <a:lnTo>
                  <a:pt x="1155009" y="3261510"/>
                </a:lnTo>
                <a:lnTo>
                  <a:pt x="1111444" y="3246160"/>
                </a:lnTo>
                <a:lnTo>
                  <a:pt x="1068433" y="3229700"/>
                </a:lnTo>
                <a:lnTo>
                  <a:pt x="1025995" y="3212150"/>
                </a:lnTo>
                <a:lnTo>
                  <a:pt x="984148" y="3193526"/>
                </a:lnTo>
                <a:lnTo>
                  <a:pt x="942911" y="3173847"/>
                </a:lnTo>
                <a:lnTo>
                  <a:pt x="902301" y="3153130"/>
                </a:lnTo>
                <a:lnTo>
                  <a:pt x="862336" y="3131392"/>
                </a:lnTo>
                <a:lnTo>
                  <a:pt x="823035" y="3108652"/>
                </a:lnTo>
                <a:lnTo>
                  <a:pt x="784415" y="3084927"/>
                </a:lnTo>
                <a:lnTo>
                  <a:pt x="746495" y="3060235"/>
                </a:lnTo>
                <a:lnTo>
                  <a:pt x="709293" y="3034594"/>
                </a:lnTo>
                <a:lnTo>
                  <a:pt x="672827" y="3008020"/>
                </a:lnTo>
                <a:lnTo>
                  <a:pt x="637115" y="2980533"/>
                </a:lnTo>
                <a:lnTo>
                  <a:pt x="602174" y="2952149"/>
                </a:lnTo>
                <a:lnTo>
                  <a:pt x="568024" y="2922886"/>
                </a:lnTo>
                <a:lnTo>
                  <a:pt x="534683" y="2892762"/>
                </a:lnTo>
                <a:lnTo>
                  <a:pt x="502167" y="2861795"/>
                </a:lnTo>
                <a:lnTo>
                  <a:pt x="470496" y="2830002"/>
                </a:lnTo>
                <a:lnTo>
                  <a:pt x="439687" y="2797402"/>
                </a:lnTo>
                <a:lnTo>
                  <a:pt x="409759" y="2764011"/>
                </a:lnTo>
                <a:lnTo>
                  <a:pt x="380730" y="2729847"/>
                </a:lnTo>
                <a:lnTo>
                  <a:pt x="352618" y="2694928"/>
                </a:lnTo>
                <a:lnTo>
                  <a:pt x="325440" y="2659273"/>
                </a:lnTo>
                <a:lnTo>
                  <a:pt x="299216" y="2622897"/>
                </a:lnTo>
                <a:lnTo>
                  <a:pt x="273962" y="2585820"/>
                </a:lnTo>
                <a:lnTo>
                  <a:pt x="249698" y="2548059"/>
                </a:lnTo>
                <a:lnTo>
                  <a:pt x="226441" y="2509631"/>
                </a:lnTo>
                <a:lnTo>
                  <a:pt x="204209" y="2470554"/>
                </a:lnTo>
                <a:lnTo>
                  <a:pt x="183021" y="2430846"/>
                </a:lnTo>
                <a:lnTo>
                  <a:pt x="162894" y="2390525"/>
                </a:lnTo>
                <a:lnTo>
                  <a:pt x="143847" y="2349609"/>
                </a:lnTo>
                <a:lnTo>
                  <a:pt x="125898" y="2308114"/>
                </a:lnTo>
                <a:lnTo>
                  <a:pt x="109064" y="2266059"/>
                </a:lnTo>
                <a:lnTo>
                  <a:pt x="93365" y="2223461"/>
                </a:lnTo>
                <a:lnTo>
                  <a:pt x="78817" y="2180338"/>
                </a:lnTo>
                <a:lnTo>
                  <a:pt x="65440" y="2136708"/>
                </a:lnTo>
                <a:lnTo>
                  <a:pt x="53250" y="2092588"/>
                </a:lnTo>
                <a:lnTo>
                  <a:pt x="42267" y="2047997"/>
                </a:lnTo>
                <a:lnTo>
                  <a:pt x="32508" y="2002951"/>
                </a:lnTo>
                <a:lnTo>
                  <a:pt x="23992" y="1957469"/>
                </a:lnTo>
                <a:lnTo>
                  <a:pt x="16736" y="1911568"/>
                </a:lnTo>
                <a:lnTo>
                  <a:pt x="10759" y="1865266"/>
                </a:lnTo>
                <a:lnTo>
                  <a:pt x="6079" y="1818580"/>
                </a:lnTo>
                <a:lnTo>
                  <a:pt x="2714" y="1771529"/>
                </a:lnTo>
                <a:lnTo>
                  <a:pt x="681" y="1724129"/>
                </a:lnTo>
                <a:lnTo>
                  <a:pt x="0" y="16764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27920" y="848360"/>
            <a:ext cx="88849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Molti </a:t>
            </a:r>
            <a:r>
              <a:rPr sz="2800" spc="-5" dirty="0">
                <a:latin typeface="Calibri"/>
                <a:cs typeface="Calibri"/>
              </a:rPr>
              <a:t>Ab </a:t>
            </a:r>
            <a:r>
              <a:rPr sz="2800" spc="-15" dirty="0">
                <a:latin typeface="Calibri"/>
                <a:cs typeface="Calibri"/>
              </a:rPr>
              <a:t>divalenti </a:t>
            </a:r>
            <a:r>
              <a:rPr sz="2800" dirty="0">
                <a:latin typeface="Calibri"/>
                <a:cs typeface="Calibri"/>
              </a:rPr>
              <a:t>(IgG)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15" dirty="0">
                <a:latin typeface="Calibri"/>
                <a:cs typeface="Calibri"/>
              </a:rPr>
              <a:t>multivalenti </a:t>
            </a:r>
            <a:r>
              <a:rPr sz="2800" dirty="0">
                <a:latin typeface="Calibri"/>
                <a:cs typeface="Calibri"/>
              </a:rPr>
              <a:t>(IgM) </a:t>
            </a:r>
            <a:r>
              <a:rPr sz="2800" spc="-5" dirty="0">
                <a:latin typeface="Calibri"/>
                <a:cs typeface="Calibri"/>
              </a:rPr>
              <a:t>hanno </a:t>
            </a:r>
            <a:r>
              <a:rPr sz="2800" spc="-10" dirty="0">
                <a:latin typeface="Calibri"/>
                <a:cs typeface="Calibri"/>
              </a:rPr>
              <a:t>la capacità  </a:t>
            </a:r>
            <a:r>
              <a:rPr sz="2800" spc="-5" dirty="0">
                <a:latin typeface="Calibri"/>
                <a:cs typeface="Calibri"/>
              </a:rPr>
              <a:t>di </a:t>
            </a:r>
            <a:r>
              <a:rPr sz="2800" spc="-25" dirty="0">
                <a:latin typeface="Calibri"/>
                <a:cs typeface="Calibri"/>
              </a:rPr>
              <a:t>far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precipitare </a:t>
            </a:r>
            <a:r>
              <a:rPr sz="2800" spc="-15" dirty="0">
                <a:latin typeface="Calibri"/>
                <a:cs typeface="Calibri"/>
              </a:rPr>
              <a:t>antigeni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in soluzione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per </a:t>
            </a:r>
            <a:r>
              <a:rPr sz="2800" spc="-15" dirty="0">
                <a:latin typeface="Calibri"/>
                <a:cs typeface="Calibri"/>
              </a:rPr>
              <a:t>formazione </a:t>
            </a:r>
            <a:r>
              <a:rPr sz="2800" spc="-5" dirty="0">
                <a:latin typeface="Calibri"/>
                <a:cs typeface="Calibri"/>
              </a:rPr>
              <a:t>di un  </a:t>
            </a:r>
            <a:r>
              <a:rPr sz="2800" spc="-15" dirty="0">
                <a:latin typeface="Calibri"/>
                <a:cs typeface="Calibri"/>
              </a:rPr>
              <a:t>grande </a:t>
            </a:r>
            <a:r>
              <a:rPr sz="2800" spc="-15" dirty="0">
                <a:solidFill>
                  <a:srgbClr val="FF2A07"/>
                </a:solidFill>
                <a:latin typeface="Calibri"/>
                <a:cs typeface="Calibri"/>
              </a:rPr>
              <a:t>reticolo</a:t>
            </a:r>
            <a:r>
              <a:rPr sz="2800" spc="25" dirty="0">
                <a:solidFill>
                  <a:srgbClr val="FF2A0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2A07"/>
                </a:solidFill>
                <a:latin typeface="Calibri"/>
                <a:cs typeface="Calibri"/>
              </a:rPr>
              <a:t>macromolecolare</a:t>
            </a:r>
            <a:r>
              <a:rPr sz="2800" spc="-15" dirty="0">
                <a:solidFill>
                  <a:srgbClr val="4C4C4C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6216015" cy="99441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781935">
              <a:lnSpc>
                <a:spcPct val="100000"/>
              </a:lnSpc>
              <a:spcBef>
                <a:spcPts val="844"/>
              </a:spcBef>
            </a:pPr>
            <a:r>
              <a:rPr sz="2800" b="1" spc="-15" dirty="0">
                <a:solidFill>
                  <a:srgbClr val="333399"/>
                </a:solidFill>
                <a:latin typeface="Calibri"/>
                <a:cs typeface="Calibri"/>
              </a:rPr>
              <a:t>ZONA </a:t>
            </a:r>
            <a:r>
              <a:rPr sz="2800" b="1" spc="-5" dirty="0">
                <a:solidFill>
                  <a:srgbClr val="333399"/>
                </a:solidFill>
                <a:latin typeface="Calibri"/>
                <a:cs typeface="Calibri"/>
              </a:rPr>
              <a:t>DI</a:t>
            </a:r>
            <a:r>
              <a:rPr sz="28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33399"/>
                </a:solidFill>
                <a:latin typeface="Calibri"/>
                <a:cs typeface="Calibri"/>
              </a:rPr>
              <a:t>EQUIVALENZA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spc="-5" dirty="0">
                <a:latin typeface="Calibri"/>
                <a:cs typeface="Calibri"/>
              </a:rPr>
              <a:t>Non si </a:t>
            </a:r>
            <a:r>
              <a:rPr sz="2400" spc="-10" dirty="0">
                <a:latin typeface="Calibri"/>
                <a:cs typeface="Calibri"/>
              </a:rPr>
              <a:t>raggiunge </a:t>
            </a:r>
            <a:r>
              <a:rPr sz="2400" b="1" spc="-5" dirty="0">
                <a:latin typeface="Calibri"/>
                <a:cs typeface="Calibri"/>
              </a:rPr>
              <a:t>MAI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5" dirty="0">
                <a:latin typeface="Calibri"/>
                <a:cs typeface="Calibri"/>
              </a:rPr>
              <a:t>vero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plateau.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366746"/>
            <a:ext cx="990600" cy="476884"/>
          </a:xfrm>
          <a:custGeom>
            <a:avLst/>
            <a:gdLst/>
            <a:ahLst/>
            <a:cxnLst/>
            <a:rect l="l" t="t" r="r" b="b"/>
            <a:pathLst>
              <a:path w="990600" h="476885">
                <a:moveTo>
                  <a:pt x="0" y="0"/>
                </a:moveTo>
                <a:lnTo>
                  <a:pt x="990600" y="0"/>
                </a:lnTo>
                <a:lnTo>
                  <a:pt x="990600" y="476478"/>
                </a:lnTo>
                <a:lnTo>
                  <a:pt x="0" y="4764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5475" y="2338514"/>
            <a:ext cx="1790700" cy="276225"/>
          </a:xfrm>
          <a:custGeom>
            <a:avLst/>
            <a:gdLst/>
            <a:ahLst/>
            <a:cxnLst/>
            <a:rect l="l" t="t" r="r" b="b"/>
            <a:pathLst>
              <a:path w="1790700" h="276225">
                <a:moveTo>
                  <a:pt x="0" y="0"/>
                </a:moveTo>
                <a:lnTo>
                  <a:pt x="1790700" y="0"/>
                </a:lnTo>
                <a:lnTo>
                  <a:pt x="1790700" y="275996"/>
                </a:lnTo>
                <a:lnTo>
                  <a:pt x="0" y="275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5475" y="2338514"/>
            <a:ext cx="1790700" cy="276225"/>
          </a:xfrm>
          <a:custGeom>
            <a:avLst/>
            <a:gdLst/>
            <a:ahLst/>
            <a:cxnLst/>
            <a:rect l="l" t="t" r="r" b="b"/>
            <a:pathLst>
              <a:path w="1790700" h="276225">
                <a:moveTo>
                  <a:pt x="0" y="0"/>
                </a:moveTo>
                <a:lnTo>
                  <a:pt x="1790700" y="0"/>
                </a:lnTo>
                <a:lnTo>
                  <a:pt x="1790700" y="275996"/>
                </a:lnTo>
                <a:lnTo>
                  <a:pt x="0" y="27599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407" y="2547604"/>
            <a:ext cx="330200" cy="3493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Quantità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spc="-15" dirty="0">
                <a:latin typeface="Calibri"/>
                <a:cs typeface="Calibri"/>
              </a:rPr>
              <a:t>precipitato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(ppt)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1315" y="6261622"/>
            <a:ext cx="54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[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2546337"/>
            <a:ext cx="561555" cy="3645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2843225"/>
            <a:ext cx="4829175" cy="3347720"/>
          </a:xfrm>
          <a:custGeom>
            <a:avLst/>
            <a:gdLst/>
            <a:ahLst/>
            <a:cxnLst/>
            <a:rect l="l" t="t" r="r" b="b"/>
            <a:pathLst>
              <a:path w="4829175" h="3347720">
                <a:moveTo>
                  <a:pt x="0" y="0"/>
                </a:moveTo>
                <a:lnTo>
                  <a:pt x="4829175" y="0"/>
                </a:lnTo>
                <a:lnTo>
                  <a:pt x="4829175" y="3347567"/>
                </a:lnTo>
                <a:lnTo>
                  <a:pt x="0" y="3347567"/>
                </a:lnTo>
                <a:lnTo>
                  <a:pt x="0" y="0"/>
                </a:lnTo>
                <a:close/>
              </a:path>
            </a:pathLst>
          </a:custGeom>
          <a:solidFill>
            <a:srgbClr val="BBE0E3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583" y="2828556"/>
            <a:ext cx="1866899" cy="67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3100" y="2828556"/>
            <a:ext cx="473963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3400" y="2843225"/>
            <a:ext cx="4829175" cy="3347720"/>
          </a:xfrm>
          <a:prstGeom prst="rect">
            <a:avLst/>
          </a:prstGeom>
          <a:ln w="25400">
            <a:solidFill>
              <a:srgbClr val="89A4A7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solidFill>
                  <a:srgbClr val="224B50"/>
                </a:solidFill>
                <a:latin typeface="Calibri"/>
                <a:cs typeface="Calibri"/>
              </a:rPr>
              <a:t>Ab</a:t>
            </a:r>
            <a:r>
              <a:rPr sz="2400" spc="-10" dirty="0">
                <a:solidFill>
                  <a:srgbClr val="224B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24B50"/>
                </a:solidFill>
                <a:latin typeface="Calibri"/>
                <a:cs typeface="Calibri"/>
              </a:rPr>
              <a:t>costante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825" y="2305071"/>
            <a:ext cx="5859272" cy="4105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4109" y="2514612"/>
            <a:ext cx="797560" cy="367030"/>
          </a:xfrm>
          <a:custGeom>
            <a:avLst/>
            <a:gdLst/>
            <a:ahLst/>
            <a:cxnLst/>
            <a:rect l="l" t="t" r="r" b="b"/>
            <a:pathLst>
              <a:path w="797560" h="367030">
                <a:moveTo>
                  <a:pt x="0" y="0"/>
                </a:moveTo>
                <a:lnTo>
                  <a:pt x="797115" y="0"/>
                </a:lnTo>
                <a:lnTo>
                  <a:pt x="797115" y="366712"/>
                </a:lnTo>
                <a:lnTo>
                  <a:pt x="0" y="3667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8514" y="38735"/>
            <a:ext cx="3446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ZONA </a:t>
            </a:r>
            <a:r>
              <a:rPr spc="-5" dirty="0"/>
              <a:t>DI</a:t>
            </a:r>
            <a:r>
              <a:rPr spc="-40" dirty="0"/>
              <a:t> </a:t>
            </a:r>
            <a:r>
              <a:rPr spc="-25" dirty="0"/>
              <a:t>EQUIVALENZA</a:t>
            </a:r>
          </a:p>
        </p:txBody>
      </p:sp>
      <p:sp>
        <p:nvSpPr>
          <p:cNvPr id="12" name="object 12"/>
          <p:cNvSpPr/>
          <p:nvPr/>
        </p:nvSpPr>
        <p:spPr>
          <a:xfrm>
            <a:off x="3967365" y="1506960"/>
            <a:ext cx="630470" cy="899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2366746"/>
            <a:ext cx="990600" cy="476884"/>
          </a:xfrm>
          <a:custGeom>
            <a:avLst/>
            <a:gdLst/>
            <a:ahLst/>
            <a:cxnLst/>
            <a:rect l="l" t="t" r="r" b="b"/>
            <a:pathLst>
              <a:path w="990600" h="476885">
                <a:moveTo>
                  <a:pt x="0" y="0"/>
                </a:moveTo>
                <a:lnTo>
                  <a:pt x="990600" y="0"/>
                </a:lnTo>
                <a:lnTo>
                  <a:pt x="990600" y="476478"/>
                </a:lnTo>
                <a:lnTo>
                  <a:pt x="0" y="4764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5475" y="2338514"/>
            <a:ext cx="1790700" cy="276225"/>
          </a:xfrm>
          <a:custGeom>
            <a:avLst/>
            <a:gdLst/>
            <a:ahLst/>
            <a:cxnLst/>
            <a:rect l="l" t="t" r="r" b="b"/>
            <a:pathLst>
              <a:path w="1790700" h="276225">
                <a:moveTo>
                  <a:pt x="0" y="0"/>
                </a:moveTo>
                <a:lnTo>
                  <a:pt x="1790700" y="0"/>
                </a:lnTo>
                <a:lnTo>
                  <a:pt x="1790700" y="275996"/>
                </a:lnTo>
                <a:lnTo>
                  <a:pt x="0" y="275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5475" y="2338514"/>
            <a:ext cx="1790700" cy="276225"/>
          </a:xfrm>
          <a:custGeom>
            <a:avLst/>
            <a:gdLst/>
            <a:ahLst/>
            <a:cxnLst/>
            <a:rect l="l" t="t" r="r" b="b"/>
            <a:pathLst>
              <a:path w="1790700" h="276225">
                <a:moveTo>
                  <a:pt x="0" y="0"/>
                </a:moveTo>
                <a:lnTo>
                  <a:pt x="1790700" y="0"/>
                </a:lnTo>
                <a:lnTo>
                  <a:pt x="1790700" y="275996"/>
                </a:lnTo>
                <a:lnTo>
                  <a:pt x="0" y="27599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0" y="2604987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95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5395" y="2724912"/>
            <a:ext cx="19019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21963" y="2724912"/>
            <a:ext cx="47396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407" y="2547604"/>
            <a:ext cx="330200" cy="3493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Quantità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spc="-15" dirty="0">
                <a:latin typeface="Calibri"/>
                <a:cs typeface="Calibri"/>
              </a:rPr>
              <a:t>precipitato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(ppt)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41315" y="6261622"/>
            <a:ext cx="54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[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8022" y="4741875"/>
            <a:ext cx="413287" cy="696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739" y="546608"/>
            <a:ext cx="8849995" cy="170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Non si </a:t>
            </a:r>
            <a:r>
              <a:rPr sz="2400" spc="-10" dirty="0">
                <a:latin typeface="Calibri"/>
                <a:cs typeface="Calibri"/>
              </a:rPr>
              <a:t>raggiunge </a:t>
            </a:r>
            <a:r>
              <a:rPr sz="2400" b="1" spc="-5" dirty="0">
                <a:latin typeface="Calibri"/>
                <a:cs typeface="Calibri"/>
              </a:rPr>
              <a:t>MAI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5" dirty="0">
                <a:latin typeface="Calibri"/>
                <a:cs typeface="Calibri"/>
              </a:rPr>
              <a:t>vero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plateau.</a:t>
            </a:r>
            <a:endParaRPr sz="2400" dirty="0">
              <a:latin typeface="Calibri"/>
              <a:cs typeface="Calibri"/>
            </a:endParaRPr>
          </a:p>
          <a:p>
            <a:pPr marL="6183630">
              <a:lnSpc>
                <a:spcPts val="2640"/>
              </a:lnSpc>
            </a:pPr>
            <a:r>
              <a:rPr sz="2400" spc="-20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determinare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</a:p>
          <a:p>
            <a:pPr marL="5835015" marR="5080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presenza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isolare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  </a:t>
            </a:r>
            <a:r>
              <a:rPr sz="2400" dirty="0">
                <a:latin typeface="Calibri"/>
                <a:cs typeface="Calibri"/>
              </a:rPr>
              <a:t>Ag </a:t>
            </a:r>
            <a:r>
              <a:rPr sz="2400" spc="-5" dirty="0">
                <a:latin typeface="Calibri"/>
                <a:cs typeface="Calibri"/>
              </a:rPr>
              <a:t>in/da un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campione.</a:t>
            </a:r>
            <a:endParaRPr sz="2400" dirty="0">
              <a:latin typeface="Calibri"/>
              <a:cs typeface="Calibri"/>
            </a:endParaRPr>
          </a:p>
          <a:p>
            <a:pPr marR="81280" algn="r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latin typeface="Calibri"/>
                <a:cs typeface="Calibri"/>
              </a:rPr>
              <a:t>(es. tossine,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immunoglobuline,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54902" y="2227579"/>
            <a:ext cx="271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prodotti </a:t>
            </a:r>
            <a:r>
              <a:rPr sz="1800" spc="-5" dirty="0">
                <a:latin typeface="Calibri"/>
                <a:cs typeface="Calibri"/>
              </a:rPr>
              <a:t>solubili </a:t>
            </a:r>
            <a:r>
              <a:rPr sz="1800" dirty="0">
                <a:latin typeface="Calibri"/>
                <a:cs typeface="Calibri"/>
              </a:rPr>
              <a:t>da </a:t>
            </a:r>
            <a:r>
              <a:rPr sz="1800" spc="-10" dirty="0">
                <a:latin typeface="Calibri"/>
                <a:cs typeface="Calibri"/>
              </a:rPr>
              <a:t>patogeni)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2690" algn="l"/>
              </a:tabLst>
            </a:pPr>
            <a:r>
              <a:rPr dirty="0"/>
              <a:t>E	</a:t>
            </a:r>
            <a:r>
              <a:rPr b="0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</a:p>
          <a:p>
            <a:pPr>
              <a:lnSpc>
                <a:spcPct val="100000"/>
              </a:lnSpc>
            </a:pPr>
            <a:endParaRPr b="0" dirty="0">
              <a:solidFill>
                <a:srgbClr val="00B05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664200" marR="43180" indent="-634365">
              <a:lnSpc>
                <a:spcPct val="100000"/>
              </a:lnSpc>
            </a:pPr>
            <a:r>
              <a:rPr sz="2200" spc="-20" dirty="0">
                <a:solidFill>
                  <a:srgbClr val="333399"/>
                </a:solidFill>
              </a:rPr>
              <a:t>IMMUNOPRECIPITAZONE  </a:t>
            </a:r>
            <a:r>
              <a:rPr sz="2200" spc="-5" dirty="0">
                <a:solidFill>
                  <a:srgbClr val="333399"/>
                </a:solidFill>
              </a:rPr>
              <a:t>IN</a:t>
            </a:r>
            <a:r>
              <a:rPr sz="2200" spc="-10" dirty="0">
                <a:solidFill>
                  <a:srgbClr val="333399"/>
                </a:solidFill>
              </a:rPr>
              <a:t> SOLUZIONE</a:t>
            </a:r>
            <a:endParaRPr sz="2200" dirty="0"/>
          </a:p>
          <a:p>
            <a:pPr marL="4992370">
              <a:lnSpc>
                <a:spcPct val="100000"/>
              </a:lnSpc>
            </a:pPr>
            <a:r>
              <a:rPr sz="2200" spc="-10" dirty="0">
                <a:solidFill>
                  <a:srgbClr val="333399"/>
                </a:solidFill>
              </a:rPr>
              <a:t>PER </a:t>
            </a:r>
            <a:r>
              <a:rPr sz="2200" spc="-5" dirty="0">
                <a:solidFill>
                  <a:srgbClr val="333399"/>
                </a:solidFill>
              </a:rPr>
              <a:t>ANALISI</a:t>
            </a:r>
            <a:r>
              <a:rPr sz="2200" spc="-20" dirty="0">
                <a:solidFill>
                  <a:srgbClr val="333399"/>
                </a:solidFill>
              </a:rPr>
              <a:t> </a:t>
            </a:r>
            <a:r>
              <a:rPr sz="2200" spc="-40" dirty="0">
                <a:solidFill>
                  <a:srgbClr val="C00000"/>
                </a:solidFill>
              </a:rPr>
              <a:t>QUALITATIVE</a:t>
            </a:r>
            <a:endParaRPr sz="2200" dirty="0"/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60474"/>
              </p:ext>
            </p:extLst>
          </p:nvPr>
        </p:nvGraphicFramePr>
        <p:xfrm>
          <a:off x="1060183" y="2590800"/>
          <a:ext cx="3685540" cy="385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032">
                <a:tc gridSpan="2">
                  <a:txBody>
                    <a:bodyPr/>
                    <a:lstStyle/>
                    <a:p>
                      <a:pPr marR="85090">
                        <a:lnSpc>
                          <a:spcPts val="1380"/>
                        </a:lnSpc>
                      </a:pPr>
                      <a:r>
                        <a:rPr sz="2400" b="1" dirty="0">
                          <a:solidFill>
                            <a:srgbClr val="0063F4"/>
                          </a:solidFill>
                          <a:latin typeface="Calibri"/>
                          <a:cs typeface="Calibri"/>
                        </a:rPr>
                        <a:t>ccesso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14"/>
                        </a:spcBef>
                        <a:tabLst>
                          <a:tab pos="1142365" algn="l"/>
                        </a:tabLst>
                      </a:pPr>
                      <a:r>
                        <a:rPr sz="3600" b="1" spc="-7" baseline="2314" dirty="0">
                          <a:solidFill>
                            <a:srgbClr val="0063F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3600" b="1" baseline="2314" dirty="0">
                          <a:solidFill>
                            <a:srgbClr val="0063F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600" b="1" spc="-7" baseline="2314" dirty="0">
                          <a:solidFill>
                            <a:srgbClr val="0063F4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sz="3600" b="1" baseline="2314" dirty="0">
                          <a:solidFill>
                            <a:srgbClr val="0063F4"/>
                          </a:solidFill>
                          <a:latin typeface="Calibri"/>
                          <a:cs typeface="Calibri"/>
                        </a:rPr>
                        <a:t>b	</a:t>
                      </a:r>
                      <a:r>
                        <a:rPr sz="24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qui</a:t>
                      </a:r>
                      <a:r>
                        <a:rPr sz="24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10540">
                        <a:lnSpc>
                          <a:spcPts val="1375"/>
                        </a:lnSpc>
                      </a:pPr>
                      <a:r>
                        <a:rPr sz="2400" spc="-3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cce</a:t>
                      </a:r>
                      <a:r>
                        <a:rPr sz="2400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tabLst>
                          <a:tab pos="678180" algn="l"/>
                        </a:tabLst>
                      </a:pPr>
                      <a:r>
                        <a:rPr sz="3600" b="1" spc="-22" baseline="-23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za	</a:t>
                      </a:r>
                      <a:r>
                        <a:rPr sz="2400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400" spc="-1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Ag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5148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5148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5148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5148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04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148CC"/>
                      </a:solidFill>
                      <a:prstDash val="solid"/>
                    </a:lnL>
                    <a:lnR w="28575">
                      <a:solidFill>
                        <a:srgbClr val="5148CC"/>
                      </a:solidFill>
                      <a:prstDash val="solid"/>
                    </a:lnR>
                    <a:lnT w="28575">
                      <a:solidFill>
                        <a:srgbClr val="5148CC"/>
                      </a:solidFill>
                      <a:prstDash val="solid"/>
                    </a:lnT>
                    <a:lnB w="28575">
                      <a:solidFill>
                        <a:srgbClr val="5148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824052" y="4306125"/>
            <a:ext cx="409300" cy="696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2328" y="3531425"/>
            <a:ext cx="413289" cy="696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6805" y="3161921"/>
            <a:ext cx="409306" cy="696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3325" y="3294826"/>
            <a:ext cx="413289" cy="696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1000" y="3680574"/>
            <a:ext cx="413289" cy="696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67332" y="4298124"/>
            <a:ext cx="413289" cy="696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243" y="1438986"/>
            <a:ext cx="746912" cy="10088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07374" y="1344856"/>
            <a:ext cx="1128850" cy="12237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53000" y="2546337"/>
            <a:ext cx="561555" cy="3645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2883" y="5418950"/>
            <a:ext cx="3594735" cy="1046480"/>
          </a:xfrm>
          <a:custGeom>
            <a:avLst/>
            <a:gdLst/>
            <a:ahLst/>
            <a:cxnLst/>
            <a:rect l="l" t="t" r="r" b="b"/>
            <a:pathLst>
              <a:path w="3594735" h="1046479">
                <a:moveTo>
                  <a:pt x="0" y="0"/>
                </a:moveTo>
                <a:lnTo>
                  <a:pt x="3594366" y="0"/>
                </a:lnTo>
                <a:lnTo>
                  <a:pt x="3594366" y="1046048"/>
                </a:lnTo>
                <a:lnTo>
                  <a:pt x="0" y="1046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8284" y="5548503"/>
            <a:ext cx="3451372" cy="8594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3302" y="60833"/>
            <a:ext cx="6077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15" dirty="0">
                <a:solidFill>
                  <a:srgbClr val="00B050"/>
                </a:solidFill>
              </a:rPr>
              <a:t>DETERMINAZIONE DEL GRUPPO SANGUIGNO TRAMITE IMMUNOPRECIPITAZIONE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C9144-8DEA-4E34-B553-EF5C1E3F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562134" cy="53575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3D82A9-9D0C-4498-8A15-5B5EA65036A1}"/>
              </a:ext>
            </a:extLst>
          </p:cNvPr>
          <p:cNvSpPr/>
          <p:nvPr/>
        </p:nvSpPr>
        <p:spPr>
          <a:xfrm>
            <a:off x="5410200" y="2590800"/>
            <a:ext cx="9906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2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37" y="1241425"/>
            <a:ext cx="8485450" cy="2851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3302" y="60833"/>
            <a:ext cx="6077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B050"/>
                </a:solidFill>
              </a:rPr>
              <a:t>IMMUNOPRECIPITAZIONE </a:t>
            </a:r>
            <a:r>
              <a:rPr sz="2400" spc="-5" dirty="0"/>
              <a:t>IN </a:t>
            </a:r>
            <a:r>
              <a:rPr sz="2400" spc="-10" dirty="0"/>
              <a:t>SOLUZIONE </a:t>
            </a:r>
            <a:r>
              <a:rPr sz="2400" dirty="0"/>
              <a:t>- </a:t>
            </a:r>
            <a:r>
              <a:rPr sz="2400" spc="-10" dirty="0">
                <a:solidFill>
                  <a:srgbClr val="FF0000"/>
                </a:solidFill>
              </a:rPr>
              <a:t>OGGI  </a:t>
            </a:r>
            <a:r>
              <a:rPr sz="2400" spc="-15" dirty="0"/>
              <a:t>AUMENTO DELL’EFFICIENZA</a:t>
            </a:r>
            <a:r>
              <a:rPr sz="2400" spc="-70" dirty="0"/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(1)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6600" y="1084262"/>
            <a:ext cx="2517775" cy="708025"/>
          </a:xfrm>
          <a:custGeom>
            <a:avLst/>
            <a:gdLst/>
            <a:ahLst/>
            <a:cxnLst/>
            <a:rect l="l" t="t" r="r" b="b"/>
            <a:pathLst>
              <a:path w="2517775" h="708025">
                <a:moveTo>
                  <a:pt x="0" y="0"/>
                </a:moveTo>
                <a:lnTo>
                  <a:pt x="2517775" y="0"/>
                </a:lnTo>
                <a:lnTo>
                  <a:pt x="2517775" y="708025"/>
                </a:lnTo>
                <a:lnTo>
                  <a:pt x="0" y="708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919" y="1353312"/>
            <a:ext cx="1226819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0411" y="1353312"/>
            <a:ext cx="396239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56559" y="1100518"/>
            <a:ext cx="21577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Aggiunta Ab-biglia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 </a:t>
            </a:r>
            <a:r>
              <a:rPr sz="2000" spc="-15" dirty="0">
                <a:solidFill>
                  <a:srgbClr val="7030A0"/>
                </a:solidFill>
                <a:latin typeface="Calibri"/>
                <a:cs typeface="Calibri"/>
              </a:rPr>
              <a:t>Sefaroso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3850" y="3603625"/>
            <a:ext cx="781050" cy="533400"/>
          </a:xfrm>
          <a:custGeom>
            <a:avLst/>
            <a:gdLst/>
            <a:ahLst/>
            <a:cxnLst/>
            <a:rect l="l" t="t" r="r" b="b"/>
            <a:pathLst>
              <a:path w="781050" h="533400">
                <a:moveTo>
                  <a:pt x="0" y="0"/>
                </a:moveTo>
                <a:lnTo>
                  <a:pt x="781050" y="0"/>
                </a:lnTo>
                <a:lnTo>
                  <a:pt x="781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066800"/>
            <a:ext cx="2517775" cy="708025"/>
          </a:xfrm>
          <a:custGeom>
            <a:avLst/>
            <a:gdLst/>
            <a:ahLst/>
            <a:cxnLst/>
            <a:rect l="l" t="t" r="r" b="b"/>
            <a:pathLst>
              <a:path w="2517775" h="708025">
                <a:moveTo>
                  <a:pt x="0" y="0"/>
                </a:moveTo>
                <a:lnTo>
                  <a:pt x="2517775" y="0"/>
                </a:lnTo>
                <a:lnTo>
                  <a:pt x="2517775" y="708025"/>
                </a:lnTo>
                <a:lnTo>
                  <a:pt x="0" y="708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8630" y="1083056"/>
            <a:ext cx="1988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Lisato </a:t>
            </a:r>
            <a:r>
              <a:rPr sz="2000" spc="-5" dirty="0">
                <a:latin typeface="Calibri"/>
                <a:cs typeface="Calibri"/>
              </a:rPr>
              <a:t>cellulare </a:t>
            </a:r>
            <a:r>
              <a:rPr sz="2000" dirty="0">
                <a:latin typeface="Calibri"/>
                <a:cs typeface="Calibri"/>
              </a:rPr>
              <a:t>o  </a:t>
            </a:r>
            <a:r>
              <a:rPr sz="2000" spc="-5" dirty="0">
                <a:latin typeface="Calibri"/>
                <a:cs typeface="Calibri"/>
              </a:rPr>
              <a:t>miscela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954" y="5714217"/>
            <a:ext cx="7834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questo </a:t>
            </a:r>
            <a:r>
              <a:rPr sz="2400" spc="-20" dirty="0">
                <a:latin typeface="Calibri"/>
                <a:cs typeface="Calibri"/>
              </a:rPr>
              <a:t>caso, </a:t>
            </a:r>
            <a:r>
              <a:rPr sz="2400" dirty="0">
                <a:latin typeface="Calibri"/>
                <a:cs typeface="Calibri"/>
              </a:rPr>
              <a:t>l'Ab </a:t>
            </a:r>
            <a:r>
              <a:rPr sz="2400" spc="-5" dirty="0">
                <a:latin typeface="Calibri"/>
                <a:cs typeface="Calibri"/>
              </a:rPr>
              <a:t>può </a:t>
            </a:r>
            <a:r>
              <a:rPr sz="2400" spc="-10" dirty="0">
                <a:latin typeface="Calibri"/>
                <a:cs typeface="Calibri"/>
              </a:rPr>
              <a:t>essere </a:t>
            </a:r>
            <a:r>
              <a:rPr sz="2400" spc="-5" dirty="0">
                <a:latin typeface="Calibri"/>
                <a:cs typeface="Calibri"/>
              </a:rPr>
              <a:t>sia policlonale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monoclonale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1500" y="4067175"/>
            <a:ext cx="1762124" cy="640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887" y="4135847"/>
            <a:ext cx="149225" cy="533400"/>
          </a:xfrm>
          <a:custGeom>
            <a:avLst/>
            <a:gdLst/>
            <a:ahLst/>
            <a:cxnLst/>
            <a:rect l="l" t="t" r="r" b="b"/>
            <a:pathLst>
              <a:path w="149225" h="533400">
                <a:moveTo>
                  <a:pt x="149225" y="533400"/>
                </a:moveTo>
                <a:lnTo>
                  <a:pt x="102060" y="526695"/>
                </a:lnTo>
                <a:lnTo>
                  <a:pt x="61096" y="508027"/>
                </a:lnTo>
                <a:lnTo>
                  <a:pt x="28793" y="479561"/>
                </a:lnTo>
                <a:lnTo>
                  <a:pt x="7608" y="443465"/>
                </a:lnTo>
                <a:lnTo>
                  <a:pt x="0" y="401904"/>
                </a:lnTo>
                <a:lnTo>
                  <a:pt x="0" y="131495"/>
                </a:lnTo>
                <a:lnTo>
                  <a:pt x="7608" y="89934"/>
                </a:lnTo>
                <a:lnTo>
                  <a:pt x="28793" y="53838"/>
                </a:lnTo>
                <a:lnTo>
                  <a:pt x="61096" y="25372"/>
                </a:lnTo>
                <a:lnTo>
                  <a:pt x="102060" y="6704"/>
                </a:lnTo>
                <a:lnTo>
                  <a:pt x="1492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6800" y="4135847"/>
            <a:ext cx="149225" cy="533400"/>
          </a:xfrm>
          <a:custGeom>
            <a:avLst/>
            <a:gdLst/>
            <a:ahLst/>
            <a:cxnLst/>
            <a:rect l="l" t="t" r="r" b="b"/>
            <a:pathLst>
              <a:path w="149225" h="533400">
                <a:moveTo>
                  <a:pt x="0" y="533400"/>
                </a:moveTo>
                <a:lnTo>
                  <a:pt x="47164" y="526695"/>
                </a:lnTo>
                <a:lnTo>
                  <a:pt x="88128" y="508027"/>
                </a:lnTo>
                <a:lnTo>
                  <a:pt x="120431" y="479561"/>
                </a:lnTo>
                <a:lnTo>
                  <a:pt x="141616" y="443465"/>
                </a:lnTo>
                <a:lnTo>
                  <a:pt x="149225" y="401904"/>
                </a:lnTo>
                <a:lnTo>
                  <a:pt x="149225" y="131495"/>
                </a:lnTo>
                <a:lnTo>
                  <a:pt x="141616" y="89934"/>
                </a:lnTo>
                <a:lnTo>
                  <a:pt x="120431" y="53838"/>
                </a:lnTo>
                <a:lnTo>
                  <a:pt x="88128" y="25372"/>
                </a:lnTo>
                <a:lnTo>
                  <a:pt x="47164" y="670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090" y="4897037"/>
            <a:ext cx="1212225" cy="330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6600" y="4067175"/>
            <a:ext cx="5565203" cy="143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14462" y="1391031"/>
            <a:ext cx="9537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37" y="1241425"/>
            <a:ext cx="8485450" cy="2851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3302" y="60833"/>
            <a:ext cx="6077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B050"/>
                </a:solidFill>
              </a:rPr>
              <a:t>IMMUNOPRECIPITAZIONE </a:t>
            </a:r>
            <a:r>
              <a:rPr sz="2400" spc="-5" dirty="0"/>
              <a:t>IN </a:t>
            </a:r>
            <a:r>
              <a:rPr sz="2400" spc="-10" dirty="0"/>
              <a:t>SOLUZIONE </a:t>
            </a:r>
            <a:r>
              <a:rPr sz="2400" dirty="0"/>
              <a:t>- </a:t>
            </a:r>
            <a:r>
              <a:rPr sz="2400" spc="-10" dirty="0">
                <a:solidFill>
                  <a:srgbClr val="FF0000"/>
                </a:solidFill>
              </a:rPr>
              <a:t>OGGI  </a:t>
            </a:r>
            <a:r>
              <a:rPr sz="2400" spc="-15" dirty="0"/>
              <a:t>AUMENTO DELL’EFFICIENZA</a:t>
            </a:r>
            <a:r>
              <a:rPr sz="2400" spc="-70" dirty="0"/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(1)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6600" y="1084262"/>
            <a:ext cx="2517775" cy="708025"/>
          </a:xfrm>
          <a:custGeom>
            <a:avLst/>
            <a:gdLst/>
            <a:ahLst/>
            <a:cxnLst/>
            <a:rect l="l" t="t" r="r" b="b"/>
            <a:pathLst>
              <a:path w="2517775" h="708025">
                <a:moveTo>
                  <a:pt x="0" y="0"/>
                </a:moveTo>
                <a:lnTo>
                  <a:pt x="2517775" y="0"/>
                </a:lnTo>
                <a:lnTo>
                  <a:pt x="2517775" y="708025"/>
                </a:lnTo>
                <a:lnTo>
                  <a:pt x="0" y="708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56559" y="1100518"/>
            <a:ext cx="21577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Aggiunta Ab-biglia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 </a:t>
            </a:r>
            <a:r>
              <a:rPr sz="2000" spc="-15" dirty="0">
                <a:solidFill>
                  <a:srgbClr val="7030A0"/>
                </a:solidFill>
                <a:latin typeface="Calibri"/>
                <a:cs typeface="Calibri"/>
              </a:rPr>
              <a:t>Sefaroso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3850" y="3603625"/>
            <a:ext cx="781050" cy="533400"/>
          </a:xfrm>
          <a:custGeom>
            <a:avLst/>
            <a:gdLst/>
            <a:ahLst/>
            <a:cxnLst/>
            <a:rect l="l" t="t" r="r" b="b"/>
            <a:pathLst>
              <a:path w="781050" h="533400">
                <a:moveTo>
                  <a:pt x="0" y="0"/>
                </a:moveTo>
                <a:lnTo>
                  <a:pt x="781050" y="0"/>
                </a:lnTo>
                <a:lnTo>
                  <a:pt x="781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066800"/>
            <a:ext cx="2517775" cy="708025"/>
          </a:xfrm>
          <a:custGeom>
            <a:avLst/>
            <a:gdLst/>
            <a:ahLst/>
            <a:cxnLst/>
            <a:rect l="l" t="t" r="r" b="b"/>
            <a:pathLst>
              <a:path w="2517775" h="708025">
                <a:moveTo>
                  <a:pt x="0" y="0"/>
                </a:moveTo>
                <a:lnTo>
                  <a:pt x="2517775" y="0"/>
                </a:lnTo>
                <a:lnTo>
                  <a:pt x="2517775" y="708025"/>
                </a:lnTo>
                <a:lnTo>
                  <a:pt x="0" y="708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8630" y="1083056"/>
            <a:ext cx="1988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Lisato </a:t>
            </a:r>
            <a:r>
              <a:rPr sz="2000" spc="-5" dirty="0">
                <a:latin typeface="Calibri"/>
                <a:cs typeface="Calibri"/>
              </a:rPr>
              <a:t>cellulare </a:t>
            </a:r>
            <a:r>
              <a:rPr sz="2000" dirty="0">
                <a:latin typeface="Calibri"/>
                <a:cs typeface="Calibri"/>
              </a:rPr>
              <a:t>o  </a:t>
            </a:r>
            <a:r>
              <a:rPr sz="2000" spc="-5" dirty="0">
                <a:latin typeface="Calibri"/>
                <a:cs typeface="Calibri"/>
              </a:rPr>
              <a:t>miscela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562" y="5734050"/>
            <a:ext cx="8037830" cy="3962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2825"/>
              </a:lnSpc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questo </a:t>
            </a:r>
            <a:r>
              <a:rPr sz="2400" spc="-20" dirty="0">
                <a:latin typeface="Calibri"/>
                <a:cs typeface="Calibri"/>
              </a:rPr>
              <a:t>caso, </a:t>
            </a:r>
            <a:r>
              <a:rPr sz="2400" dirty="0">
                <a:latin typeface="Calibri"/>
                <a:cs typeface="Calibri"/>
              </a:rPr>
              <a:t>l'Ab </a:t>
            </a:r>
            <a:r>
              <a:rPr sz="2400" spc="-5" dirty="0">
                <a:latin typeface="Calibri"/>
                <a:cs typeface="Calibri"/>
              </a:rPr>
              <a:t>può </a:t>
            </a:r>
            <a:r>
              <a:rPr sz="2400" spc="-10" dirty="0">
                <a:latin typeface="Calibri"/>
                <a:cs typeface="Calibri"/>
              </a:rPr>
              <a:t>essere </a:t>
            </a:r>
            <a:r>
              <a:rPr sz="2400" spc="-5" dirty="0">
                <a:latin typeface="Calibri"/>
                <a:cs typeface="Calibri"/>
              </a:rPr>
              <a:t>sia policlonale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monoclonale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1500" y="4067175"/>
            <a:ext cx="1762124" cy="640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887" y="4135847"/>
            <a:ext cx="149225" cy="533400"/>
          </a:xfrm>
          <a:custGeom>
            <a:avLst/>
            <a:gdLst/>
            <a:ahLst/>
            <a:cxnLst/>
            <a:rect l="l" t="t" r="r" b="b"/>
            <a:pathLst>
              <a:path w="149225" h="533400">
                <a:moveTo>
                  <a:pt x="149225" y="533400"/>
                </a:moveTo>
                <a:lnTo>
                  <a:pt x="102060" y="526695"/>
                </a:lnTo>
                <a:lnTo>
                  <a:pt x="61096" y="508027"/>
                </a:lnTo>
                <a:lnTo>
                  <a:pt x="28793" y="479561"/>
                </a:lnTo>
                <a:lnTo>
                  <a:pt x="7608" y="443465"/>
                </a:lnTo>
                <a:lnTo>
                  <a:pt x="0" y="401904"/>
                </a:lnTo>
                <a:lnTo>
                  <a:pt x="0" y="131495"/>
                </a:lnTo>
                <a:lnTo>
                  <a:pt x="7608" y="89934"/>
                </a:lnTo>
                <a:lnTo>
                  <a:pt x="28793" y="53838"/>
                </a:lnTo>
                <a:lnTo>
                  <a:pt x="61096" y="25372"/>
                </a:lnTo>
                <a:lnTo>
                  <a:pt x="102060" y="6704"/>
                </a:lnTo>
                <a:lnTo>
                  <a:pt x="1492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6800" y="4135847"/>
            <a:ext cx="149225" cy="533400"/>
          </a:xfrm>
          <a:custGeom>
            <a:avLst/>
            <a:gdLst/>
            <a:ahLst/>
            <a:cxnLst/>
            <a:rect l="l" t="t" r="r" b="b"/>
            <a:pathLst>
              <a:path w="149225" h="533400">
                <a:moveTo>
                  <a:pt x="0" y="533400"/>
                </a:moveTo>
                <a:lnTo>
                  <a:pt x="47164" y="526695"/>
                </a:lnTo>
                <a:lnTo>
                  <a:pt x="88128" y="508027"/>
                </a:lnTo>
                <a:lnTo>
                  <a:pt x="120431" y="479561"/>
                </a:lnTo>
                <a:lnTo>
                  <a:pt x="141616" y="443465"/>
                </a:lnTo>
                <a:lnTo>
                  <a:pt x="149225" y="401904"/>
                </a:lnTo>
                <a:lnTo>
                  <a:pt x="149225" y="131495"/>
                </a:lnTo>
                <a:lnTo>
                  <a:pt x="141616" y="89934"/>
                </a:lnTo>
                <a:lnTo>
                  <a:pt x="120431" y="53838"/>
                </a:lnTo>
                <a:lnTo>
                  <a:pt x="88128" y="25372"/>
                </a:lnTo>
                <a:lnTo>
                  <a:pt x="47164" y="670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090" y="4897037"/>
            <a:ext cx="1212225" cy="33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2525" y="4067175"/>
            <a:ext cx="2603538" cy="1432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14462" y="1391031"/>
            <a:ext cx="9537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5530" y="4674107"/>
            <a:ext cx="3220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individuare/isolare </a:t>
            </a:r>
            <a:r>
              <a:rPr sz="2400" spc="-5" dirty="0">
                <a:latin typeface="Calibri"/>
                <a:cs typeface="Calibri"/>
              </a:rPr>
              <a:t>un  </a:t>
            </a:r>
            <a:r>
              <a:rPr sz="2400" dirty="0">
                <a:latin typeface="Calibri"/>
                <a:cs typeface="Calibri"/>
              </a:rPr>
              <a:t>Ag </a:t>
            </a:r>
            <a:r>
              <a:rPr sz="2400" spc="-5" dirty="0">
                <a:latin typeface="Calibri"/>
                <a:cs typeface="Calibri"/>
              </a:rPr>
              <a:t>in/da un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campione.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3400" y="6320134"/>
            <a:ext cx="8305800" cy="46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9455" y="6333342"/>
            <a:ext cx="793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Ab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già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coniugato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ad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una biglia,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facile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da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separare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dalla</a:t>
            </a:r>
            <a:r>
              <a:rPr sz="24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soluzione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5576-FF5D-446D-8BD3-2B0C5330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8004175" cy="738664"/>
          </a:xfrm>
        </p:spPr>
        <p:txBody>
          <a:bodyPr/>
          <a:lstStyle/>
          <a:p>
            <a:pPr algn="ctr"/>
            <a:r>
              <a:rPr lang="en-US" dirty="0"/>
              <a:t>RIVELAZIONE DI INTERAZIONI PROTEICHE:</a:t>
            </a:r>
          </a:p>
          <a:p>
            <a:pPr algn="ctr"/>
            <a:r>
              <a:rPr lang="en-US" dirty="0"/>
              <a:t>CO-IMMUNOPRECIPITATION </a:t>
            </a:r>
          </a:p>
        </p:txBody>
      </p:sp>
    </p:spTree>
    <p:extLst>
      <p:ext uri="{BB962C8B-B14F-4D97-AF65-F5344CB8AC3E}">
        <p14:creationId xmlns:p14="http://schemas.microsoft.com/office/powerpoint/2010/main" val="2316499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619" y="89408"/>
            <a:ext cx="5791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7430" marR="5080" indent="-101536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ESTENSIONE </a:t>
            </a:r>
            <a:r>
              <a:rPr sz="2400" dirty="0"/>
              <a:t>DELLA</a:t>
            </a:r>
            <a:r>
              <a:rPr sz="2400" spc="-100" dirty="0"/>
              <a:t> </a:t>
            </a:r>
            <a:r>
              <a:rPr sz="2400" spc="-15" dirty="0"/>
              <a:t>IMMUNOPRECIPITAZIONE  </a:t>
            </a:r>
            <a:r>
              <a:rPr sz="2400" spc="-15" dirty="0">
                <a:solidFill>
                  <a:srgbClr val="DA8508"/>
                </a:solidFill>
              </a:rPr>
              <a:t>CO-IMMUNOPRECIPITAZIONE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3456559" y="1033843"/>
            <a:ext cx="21577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Aggiunta Ab-biglia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 </a:t>
            </a:r>
            <a:r>
              <a:rPr sz="2000" spc="-15" dirty="0">
                <a:solidFill>
                  <a:srgbClr val="7030A0"/>
                </a:solidFill>
                <a:latin typeface="Calibri"/>
                <a:cs typeface="Calibri"/>
              </a:rPr>
              <a:t>Sefaroso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3943" y="1324356"/>
            <a:ext cx="1652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rif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13141" y="5943600"/>
            <a:ext cx="5678258" cy="83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8379" y="5890259"/>
            <a:ext cx="47396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6960" y="5890259"/>
            <a:ext cx="12923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4135" y="5890259"/>
            <a:ext cx="47396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2715" y="5890259"/>
            <a:ext cx="2342387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9363" y="5890259"/>
            <a:ext cx="725423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2367" y="5890259"/>
            <a:ext cx="470915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4643" y="6256019"/>
            <a:ext cx="2116835" cy="601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1476" y="6256019"/>
            <a:ext cx="2069591" cy="601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46748" y="5956808"/>
            <a:ext cx="5008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Per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isolare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il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target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primario 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(l’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Ag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)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altre 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molecole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che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con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esso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interagiscono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83535" y="1680443"/>
            <a:ext cx="5900457" cy="3775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4800" y="3460750"/>
            <a:ext cx="781050" cy="533400"/>
          </a:xfrm>
          <a:custGeom>
            <a:avLst/>
            <a:gdLst/>
            <a:ahLst/>
            <a:cxnLst/>
            <a:rect l="l" t="t" r="r" b="b"/>
            <a:pathLst>
              <a:path w="781050" h="533400">
                <a:moveTo>
                  <a:pt x="0" y="0"/>
                </a:moveTo>
                <a:lnTo>
                  <a:pt x="781050" y="0"/>
                </a:lnTo>
                <a:lnTo>
                  <a:pt x="7810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2927" y="1768471"/>
            <a:ext cx="161290" cy="161290"/>
          </a:xfrm>
          <a:custGeom>
            <a:avLst/>
            <a:gdLst/>
            <a:ahLst/>
            <a:cxnLst/>
            <a:rect l="l" t="t" r="r" b="b"/>
            <a:pathLst>
              <a:path w="161289" h="161289">
                <a:moveTo>
                  <a:pt x="0" y="161251"/>
                </a:moveTo>
                <a:lnTo>
                  <a:pt x="16125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5580" y="1875843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40411" y="0"/>
                </a:moveTo>
                <a:lnTo>
                  <a:pt x="0" y="121234"/>
                </a:lnTo>
                <a:lnTo>
                  <a:pt x="121234" y="80822"/>
                </a:lnTo>
                <a:lnTo>
                  <a:pt x="404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9590" y="1016381"/>
            <a:ext cx="1988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Lisato </a:t>
            </a:r>
            <a:r>
              <a:rPr sz="2000" spc="-5" dirty="0">
                <a:latin typeface="Calibri"/>
                <a:cs typeface="Calibri"/>
              </a:rPr>
              <a:t>cellulare </a:t>
            </a:r>
            <a:r>
              <a:rPr sz="2000" dirty="0">
                <a:latin typeface="Calibri"/>
                <a:cs typeface="Calibri"/>
              </a:rPr>
              <a:t>o  </a:t>
            </a:r>
            <a:r>
              <a:rPr sz="2000" spc="-5" dirty="0">
                <a:latin typeface="Calibri"/>
                <a:cs typeface="Calibri"/>
              </a:rPr>
              <a:t>miscela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1192" y="4656449"/>
            <a:ext cx="1364585" cy="364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166" y="1680444"/>
            <a:ext cx="2496718" cy="2357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3219" y="5105400"/>
            <a:ext cx="1984851" cy="6823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804" y="5105403"/>
            <a:ext cx="2027555" cy="636905"/>
          </a:xfrm>
          <a:custGeom>
            <a:avLst/>
            <a:gdLst/>
            <a:ahLst/>
            <a:cxnLst/>
            <a:rect l="l" t="t" r="r" b="b"/>
            <a:pathLst>
              <a:path w="2027555" h="636904">
                <a:moveTo>
                  <a:pt x="0" y="106133"/>
                </a:moveTo>
                <a:lnTo>
                  <a:pt x="8341" y="64818"/>
                </a:lnTo>
                <a:lnTo>
                  <a:pt x="31088" y="31083"/>
                </a:lnTo>
                <a:lnTo>
                  <a:pt x="64824" y="8339"/>
                </a:lnTo>
                <a:lnTo>
                  <a:pt x="106133" y="0"/>
                </a:lnTo>
                <a:lnTo>
                  <a:pt x="1921332" y="0"/>
                </a:lnTo>
                <a:lnTo>
                  <a:pt x="1962641" y="8339"/>
                </a:lnTo>
                <a:lnTo>
                  <a:pt x="1996378" y="31083"/>
                </a:lnTo>
                <a:lnTo>
                  <a:pt x="2019124" y="64818"/>
                </a:lnTo>
                <a:lnTo>
                  <a:pt x="2027466" y="106133"/>
                </a:lnTo>
                <a:lnTo>
                  <a:pt x="2027466" y="530669"/>
                </a:lnTo>
                <a:lnTo>
                  <a:pt x="2019124" y="571986"/>
                </a:lnTo>
                <a:lnTo>
                  <a:pt x="1996378" y="605726"/>
                </a:lnTo>
                <a:lnTo>
                  <a:pt x="1962641" y="628474"/>
                </a:lnTo>
                <a:lnTo>
                  <a:pt x="1921332" y="636816"/>
                </a:lnTo>
                <a:lnTo>
                  <a:pt x="106133" y="636816"/>
                </a:lnTo>
                <a:lnTo>
                  <a:pt x="64824" y="628474"/>
                </a:lnTo>
                <a:lnTo>
                  <a:pt x="31088" y="605726"/>
                </a:lnTo>
                <a:lnTo>
                  <a:pt x="8341" y="571986"/>
                </a:lnTo>
                <a:lnTo>
                  <a:pt x="0" y="530669"/>
                </a:lnTo>
                <a:lnTo>
                  <a:pt x="0" y="10613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1200" y="2393951"/>
            <a:ext cx="304800" cy="408305"/>
          </a:xfrm>
          <a:custGeom>
            <a:avLst/>
            <a:gdLst/>
            <a:ahLst/>
            <a:cxnLst/>
            <a:rect l="l" t="t" r="r" b="b"/>
            <a:pathLst>
              <a:path w="304800" h="408305">
                <a:moveTo>
                  <a:pt x="0" y="50800"/>
                </a:moveTo>
                <a:lnTo>
                  <a:pt x="3992" y="31027"/>
                </a:lnTo>
                <a:lnTo>
                  <a:pt x="14879" y="14879"/>
                </a:lnTo>
                <a:lnTo>
                  <a:pt x="31027" y="3992"/>
                </a:lnTo>
                <a:lnTo>
                  <a:pt x="50800" y="0"/>
                </a:lnTo>
                <a:lnTo>
                  <a:pt x="254000" y="0"/>
                </a:lnTo>
                <a:lnTo>
                  <a:pt x="273772" y="3992"/>
                </a:lnTo>
                <a:lnTo>
                  <a:pt x="289920" y="14879"/>
                </a:lnTo>
                <a:lnTo>
                  <a:pt x="300807" y="31027"/>
                </a:lnTo>
                <a:lnTo>
                  <a:pt x="304800" y="50800"/>
                </a:lnTo>
                <a:lnTo>
                  <a:pt x="304800" y="357416"/>
                </a:lnTo>
                <a:lnTo>
                  <a:pt x="300807" y="377189"/>
                </a:lnTo>
                <a:lnTo>
                  <a:pt x="289920" y="393336"/>
                </a:lnTo>
                <a:lnTo>
                  <a:pt x="273772" y="404223"/>
                </a:lnTo>
                <a:lnTo>
                  <a:pt x="254000" y="408216"/>
                </a:lnTo>
                <a:lnTo>
                  <a:pt x="50800" y="408216"/>
                </a:lnTo>
                <a:lnTo>
                  <a:pt x="31027" y="404223"/>
                </a:lnTo>
                <a:lnTo>
                  <a:pt x="14879" y="393336"/>
                </a:lnTo>
                <a:lnTo>
                  <a:pt x="3992" y="377189"/>
                </a:lnTo>
                <a:lnTo>
                  <a:pt x="0" y="357416"/>
                </a:lnTo>
                <a:lnTo>
                  <a:pt x="0" y="508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6113" y="3988980"/>
            <a:ext cx="1762124" cy="640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500" y="4057650"/>
            <a:ext cx="149225" cy="533400"/>
          </a:xfrm>
          <a:custGeom>
            <a:avLst/>
            <a:gdLst/>
            <a:ahLst/>
            <a:cxnLst/>
            <a:rect l="l" t="t" r="r" b="b"/>
            <a:pathLst>
              <a:path w="149225" h="533400">
                <a:moveTo>
                  <a:pt x="149225" y="533400"/>
                </a:moveTo>
                <a:lnTo>
                  <a:pt x="102060" y="526695"/>
                </a:lnTo>
                <a:lnTo>
                  <a:pt x="61096" y="508027"/>
                </a:lnTo>
                <a:lnTo>
                  <a:pt x="28793" y="479561"/>
                </a:lnTo>
                <a:lnTo>
                  <a:pt x="7608" y="443465"/>
                </a:lnTo>
                <a:lnTo>
                  <a:pt x="0" y="401904"/>
                </a:lnTo>
                <a:lnTo>
                  <a:pt x="0" y="131495"/>
                </a:lnTo>
                <a:lnTo>
                  <a:pt x="7608" y="89934"/>
                </a:lnTo>
                <a:lnTo>
                  <a:pt x="28793" y="53838"/>
                </a:lnTo>
                <a:lnTo>
                  <a:pt x="61096" y="25372"/>
                </a:lnTo>
                <a:lnTo>
                  <a:pt x="102060" y="6704"/>
                </a:lnTo>
                <a:lnTo>
                  <a:pt x="1492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1412" y="4057650"/>
            <a:ext cx="149225" cy="533400"/>
          </a:xfrm>
          <a:custGeom>
            <a:avLst/>
            <a:gdLst/>
            <a:ahLst/>
            <a:cxnLst/>
            <a:rect l="l" t="t" r="r" b="b"/>
            <a:pathLst>
              <a:path w="149225" h="533400">
                <a:moveTo>
                  <a:pt x="0" y="533400"/>
                </a:moveTo>
                <a:lnTo>
                  <a:pt x="47164" y="526695"/>
                </a:lnTo>
                <a:lnTo>
                  <a:pt x="88128" y="508027"/>
                </a:lnTo>
                <a:lnTo>
                  <a:pt x="120431" y="479561"/>
                </a:lnTo>
                <a:lnTo>
                  <a:pt x="141616" y="443465"/>
                </a:lnTo>
                <a:lnTo>
                  <a:pt x="149225" y="401904"/>
                </a:lnTo>
                <a:lnTo>
                  <a:pt x="149225" y="131495"/>
                </a:lnTo>
                <a:lnTo>
                  <a:pt x="141616" y="89934"/>
                </a:lnTo>
                <a:lnTo>
                  <a:pt x="120431" y="53838"/>
                </a:lnTo>
                <a:lnTo>
                  <a:pt x="88128" y="25372"/>
                </a:lnTo>
                <a:lnTo>
                  <a:pt x="47164" y="670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939" y="53022"/>
            <a:ext cx="4531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SCHEMATIZZAZIONE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110" dirty="0"/>
              <a:t> </a:t>
            </a:r>
            <a:r>
              <a:rPr spc="-15" dirty="0"/>
              <a:t>IgG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112837"/>
            <a:ext cx="5430837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5939" y="937259"/>
            <a:ext cx="2511551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2106" y="937259"/>
            <a:ext cx="47396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6768" y="1470672"/>
            <a:ext cx="1968995" cy="679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4323" y="1836432"/>
            <a:ext cx="1644394" cy="679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3335" y="1836432"/>
            <a:ext cx="473963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3740" y="836168"/>
            <a:ext cx="2814320" cy="14579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b="1" spc="-10" dirty="0">
                <a:solidFill>
                  <a:srgbClr val="0063F4"/>
                </a:solidFill>
                <a:latin typeface="Calibri"/>
                <a:cs typeface="Calibri"/>
              </a:rPr>
              <a:t>Porzioni</a:t>
            </a:r>
            <a:r>
              <a:rPr sz="2400" b="1" spc="-35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3F4"/>
                </a:solidFill>
                <a:latin typeface="Calibri"/>
                <a:cs typeface="Calibri"/>
              </a:rPr>
              <a:t>variabili</a:t>
            </a:r>
            <a:endParaRPr sz="2400">
              <a:latin typeface="Calibri"/>
              <a:cs typeface="Calibri"/>
            </a:endParaRPr>
          </a:p>
          <a:p>
            <a:pPr marL="1560830" marR="5080" indent="-257810">
              <a:lnSpc>
                <a:spcPct val="100000"/>
              </a:lnSpc>
              <a:spcBef>
                <a:spcPts val="1320"/>
              </a:spcBef>
            </a:pP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Legame</a:t>
            </a:r>
            <a:r>
              <a:rPr sz="2400" b="1" spc="-114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con  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l</a:t>
            </a:r>
            <a:r>
              <a:rPr sz="2400" b="1" spc="-140" dirty="0">
                <a:solidFill>
                  <a:srgbClr val="0063F4"/>
                </a:solidFill>
                <a:latin typeface="Calibri"/>
                <a:cs typeface="Calibri"/>
              </a:rPr>
              <a:t>’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0063F4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ti</a:t>
            </a:r>
            <a:r>
              <a:rPr sz="2400" b="1" spc="-25" dirty="0">
                <a:solidFill>
                  <a:srgbClr val="0063F4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7200" y="1219194"/>
            <a:ext cx="1595755" cy="1586230"/>
          </a:xfrm>
          <a:custGeom>
            <a:avLst/>
            <a:gdLst/>
            <a:ahLst/>
            <a:cxnLst/>
            <a:rect l="l" t="t" r="r" b="b"/>
            <a:pathLst>
              <a:path w="1595754" h="1586230">
                <a:moveTo>
                  <a:pt x="0" y="792962"/>
                </a:moveTo>
                <a:lnTo>
                  <a:pt x="1455" y="744658"/>
                </a:lnTo>
                <a:lnTo>
                  <a:pt x="5767" y="697119"/>
                </a:lnTo>
                <a:lnTo>
                  <a:pt x="12852" y="650428"/>
                </a:lnTo>
                <a:lnTo>
                  <a:pt x="22625" y="604668"/>
                </a:lnTo>
                <a:lnTo>
                  <a:pt x="35005" y="559923"/>
                </a:lnTo>
                <a:lnTo>
                  <a:pt x="49907" y="516275"/>
                </a:lnTo>
                <a:lnTo>
                  <a:pt x="67247" y="473806"/>
                </a:lnTo>
                <a:lnTo>
                  <a:pt x="86943" y="432601"/>
                </a:lnTo>
                <a:lnTo>
                  <a:pt x="108911" y="392742"/>
                </a:lnTo>
                <a:lnTo>
                  <a:pt x="133068" y="354311"/>
                </a:lnTo>
                <a:lnTo>
                  <a:pt x="159330" y="317393"/>
                </a:lnTo>
                <a:lnTo>
                  <a:pt x="187613" y="282069"/>
                </a:lnTo>
                <a:lnTo>
                  <a:pt x="217835" y="248423"/>
                </a:lnTo>
                <a:lnTo>
                  <a:pt x="249911" y="216538"/>
                </a:lnTo>
                <a:lnTo>
                  <a:pt x="283759" y="186497"/>
                </a:lnTo>
                <a:lnTo>
                  <a:pt x="319294" y="158382"/>
                </a:lnTo>
                <a:lnTo>
                  <a:pt x="356434" y="132276"/>
                </a:lnTo>
                <a:lnTo>
                  <a:pt x="395096" y="108264"/>
                </a:lnTo>
                <a:lnTo>
                  <a:pt x="435194" y="86426"/>
                </a:lnTo>
                <a:lnTo>
                  <a:pt x="476647" y="66848"/>
                </a:lnTo>
                <a:lnTo>
                  <a:pt x="519371" y="49610"/>
                </a:lnTo>
                <a:lnTo>
                  <a:pt x="563282" y="34797"/>
                </a:lnTo>
                <a:lnTo>
                  <a:pt x="608296" y="22491"/>
                </a:lnTo>
                <a:lnTo>
                  <a:pt x="654331" y="12775"/>
                </a:lnTo>
                <a:lnTo>
                  <a:pt x="701303" y="5733"/>
                </a:lnTo>
                <a:lnTo>
                  <a:pt x="749129" y="1447"/>
                </a:lnTo>
                <a:lnTo>
                  <a:pt x="797725" y="0"/>
                </a:lnTo>
                <a:lnTo>
                  <a:pt x="846319" y="1447"/>
                </a:lnTo>
                <a:lnTo>
                  <a:pt x="894143" y="5733"/>
                </a:lnTo>
                <a:lnTo>
                  <a:pt x="941114" y="12775"/>
                </a:lnTo>
                <a:lnTo>
                  <a:pt x="987148" y="22491"/>
                </a:lnTo>
                <a:lnTo>
                  <a:pt x="1032162" y="34797"/>
                </a:lnTo>
                <a:lnTo>
                  <a:pt x="1076072" y="49610"/>
                </a:lnTo>
                <a:lnTo>
                  <a:pt x="1118795" y="66848"/>
                </a:lnTo>
                <a:lnTo>
                  <a:pt x="1160247" y="86426"/>
                </a:lnTo>
                <a:lnTo>
                  <a:pt x="1200345" y="108264"/>
                </a:lnTo>
                <a:lnTo>
                  <a:pt x="1239005" y="132276"/>
                </a:lnTo>
                <a:lnTo>
                  <a:pt x="1276145" y="158382"/>
                </a:lnTo>
                <a:lnTo>
                  <a:pt x="1311680" y="186497"/>
                </a:lnTo>
                <a:lnTo>
                  <a:pt x="1345527" y="216538"/>
                </a:lnTo>
                <a:lnTo>
                  <a:pt x="1377603" y="248423"/>
                </a:lnTo>
                <a:lnTo>
                  <a:pt x="1407825" y="282069"/>
                </a:lnTo>
                <a:lnTo>
                  <a:pt x="1436108" y="317393"/>
                </a:lnTo>
                <a:lnTo>
                  <a:pt x="1462369" y="354311"/>
                </a:lnTo>
                <a:lnTo>
                  <a:pt x="1486526" y="392742"/>
                </a:lnTo>
                <a:lnTo>
                  <a:pt x="1508493" y="432601"/>
                </a:lnTo>
                <a:lnTo>
                  <a:pt x="1528189" y="473806"/>
                </a:lnTo>
                <a:lnTo>
                  <a:pt x="1545530" y="516275"/>
                </a:lnTo>
                <a:lnTo>
                  <a:pt x="1560432" y="559923"/>
                </a:lnTo>
                <a:lnTo>
                  <a:pt x="1572811" y="604668"/>
                </a:lnTo>
                <a:lnTo>
                  <a:pt x="1582585" y="650428"/>
                </a:lnTo>
                <a:lnTo>
                  <a:pt x="1589669" y="697119"/>
                </a:lnTo>
                <a:lnTo>
                  <a:pt x="1593981" y="744658"/>
                </a:lnTo>
                <a:lnTo>
                  <a:pt x="1595437" y="792962"/>
                </a:lnTo>
                <a:lnTo>
                  <a:pt x="1593981" y="841266"/>
                </a:lnTo>
                <a:lnTo>
                  <a:pt x="1589669" y="888805"/>
                </a:lnTo>
                <a:lnTo>
                  <a:pt x="1582585" y="935496"/>
                </a:lnTo>
                <a:lnTo>
                  <a:pt x="1572811" y="981256"/>
                </a:lnTo>
                <a:lnTo>
                  <a:pt x="1560432" y="1026001"/>
                </a:lnTo>
                <a:lnTo>
                  <a:pt x="1545530" y="1069650"/>
                </a:lnTo>
                <a:lnTo>
                  <a:pt x="1528189" y="1112118"/>
                </a:lnTo>
                <a:lnTo>
                  <a:pt x="1508493" y="1153323"/>
                </a:lnTo>
                <a:lnTo>
                  <a:pt x="1486526" y="1193182"/>
                </a:lnTo>
                <a:lnTo>
                  <a:pt x="1462369" y="1231613"/>
                </a:lnTo>
                <a:lnTo>
                  <a:pt x="1436108" y="1268531"/>
                </a:lnTo>
                <a:lnTo>
                  <a:pt x="1407825" y="1303855"/>
                </a:lnTo>
                <a:lnTo>
                  <a:pt x="1377603" y="1337501"/>
                </a:lnTo>
                <a:lnTo>
                  <a:pt x="1345527" y="1369386"/>
                </a:lnTo>
                <a:lnTo>
                  <a:pt x="1311680" y="1399428"/>
                </a:lnTo>
                <a:lnTo>
                  <a:pt x="1276145" y="1427542"/>
                </a:lnTo>
                <a:lnTo>
                  <a:pt x="1239005" y="1453648"/>
                </a:lnTo>
                <a:lnTo>
                  <a:pt x="1200345" y="1477660"/>
                </a:lnTo>
                <a:lnTo>
                  <a:pt x="1160247" y="1499498"/>
                </a:lnTo>
                <a:lnTo>
                  <a:pt x="1118795" y="1519077"/>
                </a:lnTo>
                <a:lnTo>
                  <a:pt x="1076072" y="1536314"/>
                </a:lnTo>
                <a:lnTo>
                  <a:pt x="1032162" y="1551127"/>
                </a:lnTo>
                <a:lnTo>
                  <a:pt x="987148" y="1563433"/>
                </a:lnTo>
                <a:lnTo>
                  <a:pt x="941114" y="1573149"/>
                </a:lnTo>
                <a:lnTo>
                  <a:pt x="894143" y="1580191"/>
                </a:lnTo>
                <a:lnTo>
                  <a:pt x="846319" y="1584478"/>
                </a:lnTo>
                <a:lnTo>
                  <a:pt x="797725" y="1585925"/>
                </a:lnTo>
                <a:lnTo>
                  <a:pt x="749129" y="1584478"/>
                </a:lnTo>
                <a:lnTo>
                  <a:pt x="701303" y="1580191"/>
                </a:lnTo>
                <a:lnTo>
                  <a:pt x="654331" y="1573149"/>
                </a:lnTo>
                <a:lnTo>
                  <a:pt x="608296" y="1563433"/>
                </a:lnTo>
                <a:lnTo>
                  <a:pt x="563282" y="1551127"/>
                </a:lnTo>
                <a:lnTo>
                  <a:pt x="519371" y="1536314"/>
                </a:lnTo>
                <a:lnTo>
                  <a:pt x="476647" y="1519077"/>
                </a:lnTo>
                <a:lnTo>
                  <a:pt x="435194" y="1499498"/>
                </a:lnTo>
                <a:lnTo>
                  <a:pt x="395096" y="1477660"/>
                </a:lnTo>
                <a:lnTo>
                  <a:pt x="356434" y="1453648"/>
                </a:lnTo>
                <a:lnTo>
                  <a:pt x="319294" y="1427542"/>
                </a:lnTo>
                <a:lnTo>
                  <a:pt x="283759" y="1399428"/>
                </a:lnTo>
                <a:lnTo>
                  <a:pt x="249911" y="1369386"/>
                </a:lnTo>
                <a:lnTo>
                  <a:pt x="217835" y="1337501"/>
                </a:lnTo>
                <a:lnTo>
                  <a:pt x="187613" y="1303855"/>
                </a:lnTo>
                <a:lnTo>
                  <a:pt x="159330" y="1268531"/>
                </a:lnTo>
                <a:lnTo>
                  <a:pt x="133068" y="1231613"/>
                </a:lnTo>
                <a:lnTo>
                  <a:pt x="108911" y="1193182"/>
                </a:lnTo>
                <a:lnTo>
                  <a:pt x="86943" y="1153323"/>
                </a:lnTo>
                <a:lnTo>
                  <a:pt x="67247" y="1112118"/>
                </a:lnTo>
                <a:lnTo>
                  <a:pt x="49907" y="1069650"/>
                </a:lnTo>
                <a:lnTo>
                  <a:pt x="35005" y="1026001"/>
                </a:lnTo>
                <a:lnTo>
                  <a:pt x="22625" y="981256"/>
                </a:lnTo>
                <a:lnTo>
                  <a:pt x="12852" y="935496"/>
                </a:lnTo>
                <a:lnTo>
                  <a:pt x="5767" y="888805"/>
                </a:lnTo>
                <a:lnTo>
                  <a:pt x="1455" y="841266"/>
                </a:lnTo>
                <a:lnTo>
                  <a:pt x="0" y="792962"/>
                </a:lnTo>
                <a:close/>
              </a:path>
            </a:pathLst>
          </a:custGeom>
          <a:ln w="7620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000" y="1211257"/>
            <a:ext cx="1595755" cy="1586230"/>
          </a:xfrm>
          <a:custGeom>
            <a:avLst/>
            <a:gdLst/>
            <a:ahLst/>
            <a:cxnLst/>
            <a:rect l="l" t="t" r="r" b="b"/>
            <a:pathLst>
              <a:path w="1595755" h="1586230">
                <a:moveTo>
                  <a:pt x="0" y="792962"/>
                </a:moveTo>
                <a:lnTo>
                  <a:pt x="1455" y="744658"/>
                </a:lnTo>
                <a:lnTo>
                  <a:pt x="5767" y="697119"/>
                </a:lnTo>
                <a:lnTo>
                  <a:pt x="12852" y="650428"/>
                </a:lnTo>
                <a:lnTo>
                  <a:pt x="22625" y="604668"/>
                </a:lnTo>
                <a:lnTo>
                  <a:pt x="35005" y="559923"/>
                </a:lnTo>
                <a:lnTo>
                  <a:pt x="49907" y="516275"/>
                </a:lnTo>
                <a:lnTo>
                  <a:pt x="67247" y="473806"/>
                </a:lnTo>
                <a:lnTo>
                  <a:pt x="86943" y="432601"/>
                </a:lnTo>
                <a:lnTo>
                  <a:pt x="108911" y="392742"/>
                </a:lnTo>
                <a:lnTo>
                  <a:pt x="133068" y="354311"/>
                </a:lnTo>
                <a:lnTo>
                  <a:pt x="159330" y="317393"/>
                </a:lnTo>
                <a:lnTo>
                  <a:pt x="187613" y="282069"/>
                </a:lnTo>
                <a:lnTo>
                  <a:pt x="217835" y="248423"/>
                </a:lnTo>
                <a:lnTo>
                  <a:pt x="249911" y="216538"/>
                </a:lnTo>
                <a:lnTo>
                  <a:pt x="283759" y="186497"/>
                </a:lnTo>
                <a:lnTo>
                  <a:pt x="319294" y="158382"/>
                </a:lnTo>
                <a:lnTo>
                  <a:pt x="356434" y="132276"/>
                </a:lnTo>
                <a:lnTo>
                  <a:pt x="395096" y="108264"/>
                </a:lnTo>
                <a:lnTo>
                  <a:pt x="435194" y="86426"/>
                </a:lnTo>
                <a:lnTo>
                  <a:pt x="476647" y="66848"/>
                </a:lnTo>
                <a:lnTo>
                  <a:pt x="519371" y="49610"/>
                </a:lnTo>
                <a:lnTo>
                  <a:pt x="563282" y="34797"/>
                </a:lnTo>
                <a:lnTo>
                  <a:pt x="608296" y="22491"/>
                </a:lnTo>
                <a:lnTo>
                  <a:pt x="654331" y="12775"/>
                </a:lnTo>
                <a:lnTo>
                  <a:pt x="701303" y="5733"/>
                </a:lnTo>
                <a:lnTo>
                  <a:pt x="749129" y="1447"/>
                </a:lnTo>
                <a:lnTo>
                  <a:pt x="797725" y="0"/>
                </a:lnTo>
                <a:lnTo>
                  <a:pt x="846319" y="1447"/>
                </a:lnTo>
                <a:lnTo>
                  <a:pt x="894143" y="5733"/>
                </a:lnTo>
                <a:lnTo>
                  <a:pt x="941114" y="12775"/>
                </a:lnTo>
                <a:lnTo>
                  <a:pt x="987148" y="22491"/>
                </a:lnTo>
                <a:lnTo>
                  <a:pt x="1032162" y="34797"/>
                </a:lnTo>
                <a:lnTo>
                  <a:pt x="1076072" y="49610"/>
                </a:lnTo>
                <a:lnTo>
                  <a:pt x="1118795" y="66848"/>
                </a:lnTo>
                <a:lnTo>
                  <a:pt x="1160247" y="86426"/>
                </a:lnTo>
                <a:lnTo>
                  <a:pt x="1200345" y="108264"/>
                </a:lnTo>
                <a:lnTo>
                  <a:pt x="1239005" y="132276"/>
                </a:lnTo>
                <a:lnTo>
                  <a:pt x="1276145" y="158382"/>
                </a:lnTo>
                <a:lnTo>
                  <a:pt x="1311680" y="186497"/>
                </a:lnTo>
                <a:lnTo>
                  <a:pt x="1345527" y="216538"/>
                </a:lnTo>
                <a:lnTo>
                  <a:pt x="1377603" y="248423"/>
                </a:lnTo>
                <a:lnTo>
                  <a:pt x="1407825" y="282069"/>
                </a:lnTo>
                <a:lnTo>
                  <a:pt x="1436108" y="317393"/>
                </a:lnTo>
                <a:lnTo>
                  <a:pt x="1462369" y="354311"/>
                </a:lnTo>
                <a:lnTo>
                  <a:pt x="1486526" y="392742"/>
                </a:lnTo>
                <a:lnTo>
                  <a:pt x="1508493" y="432601"/>
                </a:lnTo>
                <a:lnTo>
                  <a:pt x="1528189" y="473806"/>
                </a:lnTo>
                <a:lnTo>
                  <a:pt x="1545530" y="516275"/>
                </a:lnTo>
                <a:lnTo>
                  <a:pt x="1560432" y="559923"/>
                </a:lnTo>
                <a:lnTo>
                  <a:pt x="1572811" y="604668"/>
                </a:lnTo>
                <a:lnTo>
                  <a:pt x="1582585" y="650428"/>
                </a:lnTo>
                <a:lnTo>
                  <a:pt x="1589669" y="697119"/>
                </a:lnTo>
                <a:lnTo>
                  <a:pt x="1593981" y="744658"/>
                </a:lnTo>
                <a:lnTo>
                  <a:pt x="1595437" y="792962"/>
                </a:lnTo>
                <a:lnTo>
                  <a:pt x="1593981" y="841266"/>
                </a:lnTo>
                <a:lnTo>
                  <a:pt x="1589669" y="888805"/>
                </a:lnTo>
                <a:lnTo>
                  <a:pt x="1582585" y="935496"/>
                </a:lnTo>
                <a:lnTo>
                  <a:pt x="1572811" y="981256"/>
                </a:lnTo>
                <a:lnTo>
                  <a:pt x="1560432" y="1026001"/>
                </a:lnTo>
                <a:lnTo>
                  <a:pt x="1545530" y="1069650"/>
                </a:lnTo>
                <a:lnTo>
                  <a:pt x="1528189" y="1112118"/>
                </a:lnTo>
                <a:lnTo>
                  <a:pt x="1508493" y="1153323"/>
                </a:lnTo>
                <a:lnTo>
                  <a:pt x="1486526" y="1193182"/>
                </a:lnTo>
                <a:lnTo>
                  <a:pt x="1462369" y="1231613"/>
                </a:lnTo>
                <a:lnTo>
                  <a:pt x="1436108" y="1268531"/>
                </a:lnTo>
                <a:lnTo>
                  <a:pt x="1407825" y="1303855"/>
                </a:lnTo>
                <a:lnTo>
                  <a:pt x="1377603" y="1337501"/>
                </a:lnTo>
                <a:lnTo>
                  <a:pt x="1345527" y="1369386"/>
                </a:lnTo>
                <a:lnTo>
                  <a:pt x="1311680" y="1399428"/>
                </a:lnTo>
                <a:lnTo>
                  <a:pt x="1276145" y="1427542"/>
                </a:lnTo>
                <a:lnTo>
                  <a:pt x="1239005" y="1453648"/>
                </a:lnTo>
                <a:lnTo>
                  <a:pt x="1200345" y="1477660"/>
                </a:lnTo>
                <a:lnTo>
                  <a:pt x="1160247" y="1499498"/>
                </a:lnTo>
                <a:lnTo>
                  <a:pt x="1118795" y="1519077"/>
                </a:lnTo>
                <a:lnTo>
                  <a:pt x="1076072" y="1536314"/>
                </a:lnTo>
                <a:lnTo>
                  <a:pt x="1032162" y="1551127"/>
                </a:lnTo>
                <a:lnTo>
                  <a:pt x="987148" y="1563433"/>
                </a:lnTo>
                <a:lnTo>
                  <a:pt x="941114" y="1573149"/>
                </a:lnTo>
                <a:lnTo>
                  <a:pt x="894143" y="1580191"/>
                </a:lnTo>
                <a:lnTo>
                  <a:pt x="846319" y="1584478"/>
                </a:lnTo>
                <a:lnTo>
                  <a:pt x="797725" y="1585925"/>
                </a:lnTo>
                <a:lnTo>
                  <a:pt x="749129" y="1584478"/>
                </a:lnTo>
                <a:lnTo>
                  <a:pt x="701303" y="1580191"/>
                </a:lnTo>
                <a:lnTo>
                  <a:pt x="654331" y="1573149"/>
                </a:lnTo>
                <a:lnTo>
                  <a:pt x="608296" y="1563433"/>
                </a:lnTo>
                <a:lnTo>
                  <a:pt x="563282" y="1551127"/>
                </a:lnTo>
                <a:lnTo>
                  <a:pt x="519371" y="1536314"/>
                </a:lnTo>
                <a:lnTo>
                  <a:pt x="476647" y="1519077"/>
                </a:lnTo>
                <a:lnTo>
                  <a:pt x="435194" y="1499498"/>
                </a:lnTo>
                <a:lnTo>
                  <a:pt x="395096" y="1477660"/>
                </a:lnTo>
                <a:lnTo>
                  <a:pt x="356434" y="1453648"/>
                </a:lnTo>
                <a:lnTo>
                  <a:pt x="319294" y="1427542"/>
                </a:lnTo>
                <a:lnTo>
                  <a:pt x="283759" y="1399428"/>
                </a:lnTo>
                <a:lnTo>
                  <a:pt x="249911" y="1369386"/>
                </a:lnTo>
                <a:lnTo>
                  <a:pt x="217835" y="1337501"/>
                </a:lnTo>
                <a:lnTo>
                  <a:pt x="187613" y="1303855"/>
                </a:lnTo>
                <a:lnTo>
                  <a:pt x="159330" y="1268531"/>
                </a:lnTo>
                <a:lnTo>
                  <a:pt x="133068" y="1231613"/>
                </a:lnTo>
                <a:lnTo>
                  <a:pt x="108911" y="1193182"/>
                </a:lnTo>
                <a:lnTo>
                  <a:pt x="86943" y="1153323"/>
                </a:lnTo>
                <a:lnTo>
                  <a:pt x="67247" y="1112118"/>
                </a:lnTo>
                <a:lnTo>
                  <a:pt x="49907" y="1069650"/>
                </a:lnTo>
                <a:lnTo>
                  <a:pt x="35005" y="1026001"/>
                </a:lnTo>
                <a:lnTo>
                  <a:pt x="22625" y="981256"/>
                </a:lnTo>
                <a:lnTo>
                  <a:pt x="12852" y="935496"/>
                </a:lnTo>
                <a:lnTo>
                  <a:pt x="5767" y="888805"/>
                </a:lnTo>
                <a:lnTo>
                  <a:pt x="1455" y="841266"/>
                </a:lnTo>
                <a:lnTo>
                  <a:pt x="0" y="792962"/>
                </a:lnTo>
                <a:close/>
              </a:path>
            </a:pathLst>
          </a:custGeom>
          <a:ln w="7620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4919" y="3200400"/>
            <a:ext cx="3344188" cy="1906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7000" y="3048000"/>
            <a:ext cx="533400" cy="382905"/>
          </a:xfrm>
          <a:custGeom>
            <a:avLst/>
            <a:gdLst/>
            <a:ahLst/>
            <a:cxnLst/>
            <a:rect l="l" t="t" r="r" b="b"/>
            <a:pathLst>
              <a:path w="533400" h="382904">
                <a:moveTo>
                  <a:pt x="0" y="0"/>
                </a:moveTo>
                <a:lnTo>
                  <a:pt x="533400" y="0"/>
                </a:lnTo>
                <a:lnTo>
                  <a:pt x="533400" y="382587"/>
                </a:lnTo>
                <a:lnTo>
                  <a:pt x="0" y="3825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867400"/>
            <a:ext cx="8763000" cy="83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3644" y="5814072"/>
            <a:ext cx="647699" cy="67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60" y="5814072"/>
            <a:ext cx="475487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4664" y="5814072"/>
            <a:ext cx="731519" cy="679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5814072"/>
            <a:ext cx="498347" cy="679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3764" y="5814072"/>
            <a:ext cx="647699" cy="67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6079" y="5814072"/>
            <a:ext cx="473963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7976" y="5814072"/>
            <a:ext cx="3092195" cy="679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455" y="6179819"/>
            <a:ext cx="472439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8511" y="6179819"/>
            <a:ext cx="2977895" cy="678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1043" y="6179819"/>
            <a:ext cx="473963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9623" y="6179819"/>
            <a:ext cx="4773167" cy="678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17406" y="6179819"/>
            <a:ext cx="473963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9538" y="5880608"/>
            <a:ext cx="79603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parla di </a:t>
            </a:r>
            <a:r>
              <a:rPr sz="2400" b="1" spc="-5" dirty="0">
                <a:solidFill>
                  <a:srgbClr val="00B050"/>
                </a:solidFill>
                <a:latin typeface="Calibri"/>
                <a:cs typeface="Calibri"/>
              </a:rPr>
              <a:t>IP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Co-IP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se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molecola di </a:t>
            </a:r>
            <a:r>
              <a:rPr sz="2400" spc="-10" dirty="0">
                <a:latin typeface="Calibri"/>
                <a:cs typeface="Calibri"/>
              </a:rPr>
              <a:t>interesse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nell’esperimento 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è il </a:t>
            </a:r>
            <a:r>
              <a:rPr sz="2400" b="1" spc="-20" dirty="0">
                <a:solidFill>
                  <a:srgbClr val="00B050"/>
                </a:solidFill>
                <a:latin typeface="Calibri"/>
                <a:cs typeface="Calibri"/>
              </a:rPr>
              <a:t>target </a:t>
            </a:r>
            <a:r>
              <a:rPr sz="2400" b="1" spc="-5" dirty="0">
                <a:solidFill>
                  <a:srgbClr val="00B050"/>
                </a:solidFill>
                <a:latin typeface="Calibri"/>
                <a:cs typeface="Calibri"/>
              </a:rPr>
              <a:t>primario (Ag)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secondario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(proteina complessata)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41177" y="78358"/>
            <a:ext cx="80625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00B050"/>
                </a:solidFill>
              </a:rPr>
              <a:t>IMMUNOPRECIPITAZIONE </a:t>
            </a:r>
            <a:r>
              <a:rPr sz="2600" spc="-5" dirty="0"/>
              <a:t>vs</a:t>
            </a:r>
            <a:r>
              <a:rPr sz="2600" spc="-45" dirty="0"/>
              <a:t> </a:t>
            </a:r>
            <a:r>
              <a:rPr sz="2600" spc="-15" dirty="0">
                <a:solidFill>
                  <a:srgbClr val="DA8508"/>
                </a:solidFill>
              </a:rPr>
              <a:t>CO-IMMUNOPRECIPITAZIONE</a:t>
            </a:r>
            <a:endParaRPr sz="2600"/>
          </a:p>
        </p:txBody>
      </p:sp>
      <p:sp>
        <p:nvSpPr>
          <p:cNvPr id="17" name="object 17"/>
          <p:cNvSpPr/>
          <p:nvPr/>
        </p:nvSpPr>
        <p:spPr>
          <a:xfrm>
            <a:off x="1612391" y="861060"/>
            <a:ext cx="647687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4707" y="861060"/>
            <a:ext cx="4739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00" y="1434160"/>
            <a:ext cx="2676971" cy="39148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26889" y="1396060"/>
            <a:ext cx="2728719" cy="4005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1779" y="861059"/>
            <a:ext cx="731519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7915" y="861059"/>
            <a:ext cx="498347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0878" y="861059"/>
            <a:ext cx="647699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3194" y="861059"/>
            <a:ext cx="47396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90096" y="927608"/>
            <a:ext cx="569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1580" algn="l"/>
              </a:tabLst>
            </a:pPr>
            <a:r>
              <a:rPr sz="2400" b="1" spc="-5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B050"/>
                </a:solidFill>
                <a:latin typeface="Calibri"/>
                <a:cs typeface="Calibri"/>
              </a:rPr>
              <a:t>P	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-IP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21899" y="2343798"/>
            <a:ext cx="1663248" cy="15773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7125" y="2299436"/>
            <a:ext cx="1671955" cy="1623060"/>
          </a:xfrm>
          <a:custGeom>
            <a:avLst/>
            <a:gdLst/>
            <a:ahLst/>
            <a:cxnLst/>
            <a:rect l="l" t="t" r="r" b="b"/>
            <a:pathLst>
              <a:path w="1671954" h="1623060">
                <a:moveTo>
                  <a:pt x="0" y="0"/>
                </a:moveTo>
                <a:lnTo>
                  <a:pt x="1671637" y="0"/>
                </a:lnTo>
                <a:lnTo>
                  <a:pt x="1671637" y="1622996"/>
                </a:lnTo>
                <a:lnTo>
                  <a:pt x="0" y="16229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67B0-8F67-47E3-8674-998BDC57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5" y="57785"/>
            <a:ext cx="8755380" cy="430887"/>
          </a:xfrm>
        </p:spPr>
        <p:txBody>
          <a:bodyPr/>
          <a:lstStyle/>
          <a:p>
            <a:pPr algn="ctr"/>
            <a:r>
              <a:rPr lang="en-US" dirty="0"/>
              <a:t>OVERVIEW CO-IP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89902-8B4C-45D3-B59C-7E673D8E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5502117" cy="59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348896-4AAC-4FAA-BF71-F1BBA0B306F0}"/>
              </a:ext>
            </a:extLst>
          </p:cNvPr>
          <p:cNvSpPr txBox="1"/>
          <p:nvPr/>
        </p:nvSpPr>
        <p:spPr>
          <a:xfrm>
            <a:off x="838200" y="1066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Generazione</a:t>
            </a:r>
            <a:r>
              <a:rPr lang="en-US" dirty="0"/>
              <a:t> del </a:t>
            </a:r>
            <a:r>
              <a:rPr lang="en-US" dirty="0" err="1"/>
              <a:t>lisato</a:t>
            </a:r>
            <a:r>
              <a:rPr lang="en-US" dirty="0"/>
              <a:t> </a:t>
            </a:r>
            <a:r>
              <a:rPr lang="en-US" dirty="0" err="1"/>
              <a:t>cellulare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E35FF-2327-48A4-B198-C6210657D0B0}"/>
              </a:ext>
            </a:extLst>
          </p:cNvPr>
          <p:cNvSpPr txBox="1"/>
          <p:nvPr/>
        </p:nvSpPr>
        <p:spPr>
          <a:xfrm>
            <a:off x="7162800" y="121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Formazione</a:t>
            </a:r>
            <a:r>
              <a:rPr lang="en-US" dirty="0"/>
              <a:t> </a:t>
            </a:r>
            <a:r>
              <a:rPr lang="en-US" dirty="0" err="1"/>
              <a:t>immunocomplesso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11C24-2E17-4CFB-85B7-F4AEABDDF5CC}"/>
              </a:ext>
            </a:extLst>
          </p:cNvPr>
          <p:cNvSpPr txBox="1"/>
          <p:nvPr/>
        </p:nvSpPr>
        <p:spPr>
          <a:xfrm>
            <a:off x="41910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9BDB3-7F17-42CB-9910-BC4D01D1A7E5}"/>
              </a:ext>
            </a:extLst>
          </p:cNvPr>
          <p:cNvSpPr txBox="1"/>
          <p:nvPr/>
        </p:nvSpPr>
        <p:spPr>
          <a:xfrm>
            <a:off x="5486400" y="5791200"/>
            <a:ext cx="3505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*: PRE-CLEARING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Simulare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l’IP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biglie</a:t>
            </a:r>
            <a:r>
              <a:rPr lang="en-US" dirty="0">
                <a:solidFill>
                  <a:srgbClr val="FF0000"/>
                </a:solidFill>
              </a:rPr>
              <a:t> ed un </a:t>
            </a:r>
            <a:r>
              <a:rPr lang="en-US" dirty="0" err="1">
                <a:solidFill>
                  <a:srgbClr val="FF0000"/>
                </a:solidFill>
              </a:rPr>
              <a:t>anticorpo</a:t>
            </a:r>
            <a:r>
              <a:rPr lang="en-US" dirty="0">
                <a:solidFill>
                  <a:srgbClr val="FF0000"/>
                </a:solidFill>
              </a:rPr>
              <a:t> NON anti-bait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D0DAE-5DA7-4A33-AB2A-5733BD3EC927}"/>
              </a:ext>
            </a:extLst>
          </p:cNvPr>
          <p:cNvSpPr txBox="1"/>
          <p:nvPr/>
        </p:nvSpPr>
        <p:spPr>
          <a:xfrm>
            <a:off x="7239000" y="3733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Cattura</a:t>
            </a:r>
            <a:r>
              <a:rPr lang="en-US" dirty="0"/>
              <a:t> </a:t>
            </a:r>
            <a:r>
              <a:rPr lang="en-US" dirty="0" err="1"/>
              <a:t>immunocomplesso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2B40A-D016-456D-A64E-5C6D3564D909}"/>
              </a:ext>
            </a:extLst>
          </p:cNvPr>
          <p:cNvSpPr txBox="1"/>
          <p:nvPr/>
        </p:nvSpPr>
        <p:spPr>
          <a:xfrm>
            <a:off x="10668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Isolamento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1BAE3-8068-486D-868C-27C543E410AA}"/>
              </a:ext>
            </a:extLst>
          </p:cNvPr>
          <p:cNvSpPr txBox="1"/>
          <p:nvPr/>
        </p:nvSpPr>
        <p:spPr>
          <a:xfrm>
            <a:off x="36576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Rivelazione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81410-D388-453C-ABB0-6FEC7663A48D}"/>
              </a:ext>
            </a:extLst>
          </p:cNvPr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81B05-2468-42A4-A114-58AD22A72457}"/>
              </a:ext>
            </a:extLst>
          </p:cNvPr>
          <p:cNvSpPr/>
          <p:nvPr/>
        </p:nvSpPr>
        <p:spPr>
          <a:xfrm>
            <a:off x="-9236" y="762000"/>
            <a:ext cx="9144000" cy="4419600"/>
          </a:xfrm>
          <a:prstGeom prst="rect">
            <a:avLst/>
          </a:prstGeom>
          <a:solidFill>
            <a:schemeClr val="accent3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394A9-AA2C-49DC-8B1F-EB16E5D1E828}"/>
              </a:ext>
            </a:extLst>
          </p:cNvPr>
          <p:cNvSpPr txBox="1"/>
          <p:nvPr/>
        </p:nvSpPr>
        <p:spPr>
          <a:xfrm rot="16200000">
            <a:off x="-1185581" y="2709581"/>
            <a:ext cx="274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Condizioni</a:t>
            </a:r>
            <a:r>
              <a:rPr lang="en-US" dirty="0"/>
              <a:t> non </a:t>
            </a:r>
            <a:r>
              <a:rPr lang="en-US" dirty="0" err="1"/>
              <a:t>denaturanti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D7EC8-339F-43EF-80BB-B0AC87E222DD}"/>
              </a:ext>
            </a:extLst>
          </p:cNvPr>
          <p:cNvSpPr txBox="1"/>
          <p:nvPr/>
        </p:nvSpPr>
        <p:spPr>
          <a:xfrm rot="16200000">
            <a:off x="-334238" y="5668238"/>
            <a:ext cx="131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Condizioni</a:t>
            </a:r>
            <a:r>
              <a:rPr lang="en-US" dirty="0"/>
              <a:t> </a:t>
            </a:r>
            <a:r>
              <a:rPr lang="en-US" dirty="0" err="1"/>
              <a:t>denaturanti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07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67B0-8F67-47E3-8674-998BDC57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5" y="57785"/>
            <a:ext cx="8755380" cy="430887"/>
          </a:xfrm>
        </p:spPr>
        <p:txBody>
          <a:bodyPr/>
          <a:lstStyle/>
          <a:p>
            <a:pPr algn="ctr"/>
            <a:r>
              <a:rPr lang="en-US" dirty="0" err="1"/>
              <a:t>Scelta</a:t>
            </a:r>
            <a:r>
              <a:rPr lang="en-US" dirty="0"/>
              <a:t> del buffer di </a:t>
            </a:r>
            <a:r>
              <a:rPr lang="en-US" dirty="0" err="1"/>
              <a:t>lisi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4F906-BF64-494B-AE64-273F3367D9EF}"/>
              </a:ext>
            </a:extLst>
          </p:cNvPr>
          <p:cNvSpPr/>
          <p:nvPr/>
        </p:nvSpPr>
        <p:spPr>
          <a:xfrm>
            <a:off x="72057" y="2971800"/>
            <a:ext cx="317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Century Gothic" panose="020B0502020202020204" pitchFamily="34" charset="0"/>
              </a:rPr>
              <a:t>Non-denaturing lysis buffer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A6564-7D05-41A3-93F6-0EF3D718195D}"/>
              </a:ext>
            </a:extLst>
          </p:cNvPr>
          <p:cNvSpPr/>
          <p:nvPr/>
        </p:nvSpPr>
        <p:spPr>
          <a:xfrm>
            <a:off x="72057" y="33601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inherit"/>
              </a:rPr>
              <a:t>20 mM Tris HCl pH 8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inherit"/>
              </a:rPr>
              <a:t>137 mM NaCl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inherit"/>
              </a:rPr>
              <a:t>1% </a:t>
            </a:r>
            <a:r>
              <a:rPr lang="en-US" dirty="0" err="1">
                <a:solidFill>
                  <a:srgbClr val="333333"/>
                </a:solidFill>
                <a:latin typeface="inherit"/>
              </a:rPr>
              <a:t>Nonidet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 P-40 (NP-40)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inherit"/>
              </a:rPr>
              <a:t>2 mM EDTA</a:t>
            </a:r>
            <a:endParaRPr lang="en-US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BFC124-3996-432A-A8B0-659F76CE2896}"/>
              </a:ext>
            </a:extLst>
          </p:cNvPr>
          <p:cNvSpPr/>
          <p:nvPr/>
        </p:nvSpPr>
        <p:spPr>
          <a:xfrm>
            <a:off x="72057" y="484006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Denaturing lysis buffer for hardly soluble antigens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52EA83-314F-48A1-9E9A-C5CC3934B99A}"/>
              </a:ext>
            </a:extLst>
          </p:cNvPr>
          <p:cNvSpPr/>
          <p:nvPr/>
        </p:nvSpPr>
        <p:spPr>
          <a:xfrm>
            <a:off x="72057" y="5144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333333"/>
                </a:solidFill>
                <a:latin typeface="inherit"/>
              </a:rPr>
              <a:t>1% SDS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333333"/>
                </a:solidFill>
                <a:latin typeface="inherit"/>
              </a:rPr>
              <a:t>5 mM EDTA</a:t>
            </a:r>
            <a:endParaRPr lang="da-DK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F42035-7076-4A6F-BD49-58E332B5C1E7}"/>
              </a:ext>
            </a:extLst>
          </p:cNvPr>
          <p:cNvSpPr/>
          <p:nvPr/>
        </p:nvSpPr>
        <p:spPr>
          <a:xfrm>
            <a:off x="72057" y="106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</a:rPr>
              <a:t>Detergent-free lysis buffer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2E4B84-7DCE-435B-A857-C9841549BC67}"/>
              </a:ext>
            </a:extLst>
          </p:cNvPr>
          <p:cNvSpPr/>
          <p:nvPr/>
        </p:nvSpPr>
        <p:spPr>
          <a:xfrm>
            <a:off x="72057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>
                <a:solidFill>
                  <a:srgbClr val="333333"/>
                </a:solidFill>
                <a:latin typeface="inherit"/>
              </a:rPr>
              <a:t>PBS containing: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inherit"/>
              </a:rPr>
              <a:t>5 mM EDTA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inherit"/>
              </a:rPr>
              <a:t>0.02% sodium </a:t>
            </a:r>
            <a:r>
              <a:rPr lang="en-US" dirty="0" err="1">
                <a:solidFill>
                  <a:srgbClr val="333333"/>
                </a:solidFill>
                <a:latin typeface="inherit"/>
              </a:rPr>
              <a:t>azide</a:t>
            </a:r>
            <a:endParaRPr lang="en-US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49528D9-A7E8-4433-A191-8D41B89AF6CA}"/>
              </a:ext>
            </a:extLst>
          </p:cNvPr>
          <p:cNvSpPr/>
          <p:nvPr/>
        </p:nvSpPr>
        <p:spPr>
          <a:xfrm>
            <a:off x="5025058" y="1143000"/>
            <a:ext cx="533400" cy="46482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EED04-9DC7-431F-8C8E-CF2DBEFD6212}"/>
              </a:ext>
            </a:extLst>
          </p:cNvPr>
          <p:cNvSpPr txBox="1"/>
          <p:nvPr/>
        </p:nvSpPr>
        <p:spPr>
          <a:xfrm rot="5400000">
            <a:off x="4270364" y="4717094"/>
            <a:ext cx="187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estratto</a:t>
            </a:r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B9AC6DE-728B-4490-90AC-A0805B7E39C4}"/>
              </a:ext>
            </a:extLst>
          </p:cNvPr>
          <p:cNvSpPr/>
          <p:nvPr/>
        </p:nvSpPr>
        <p:spPr>
          <a:xfrm rot="10800000">
            <a:off x="5253658" y="1143000"/>
            <a:ext cx="533400" cy="46482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CB286-3842-460F-BBAE-579F2EB265C4}"/>
              </a:ext>
            </a:extLst>
          </p:cNvPr>
          <p:cNvSpPr txBox="1"/>
          <p:nvPr/>
        </p:nvSpPr>
        <p:spPr>
          <a:xfrm rot="5400000">
            <a:off x="4453963" y="2171295"/>
            <a:ext cx="242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Integrita</a:t>
            </a:r>
            <a:r>
              <a:rPr lang="en-US" dirty="0"/>
              <a:t>’ del </a:t>
            </a:r>
            <a:r>
              <a:rPr lang="en-US" dirty="0" err="1"/>
              <a:t>complesso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C0C93-07EA-459C-B26A-407DFD0A2387}"/>
              </a:ext>
            </a:extLst>
          </p:cNvPr>
          <p:cNvSpPr txBox="1"/>
          <p:nvPr/>
        </p:nvSpPr>
        <p:spPr>
          <a:xfrm>
            <a:off x="5863258" y="1066800"/>
            <a:ext cx="203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Proteine</a:t>
            </a:r>
            <a:r>
              <a:rPr lang="en-US" dirty="0"/>
              <a:t> </a:t>
            </a:r>
            <a:r>
              <a:rPr lang="en-US" dirty="0" err="1"/>
              <a:t>citosoliche</a:t>
            </a:r>
            <a:endParaRPr lang="en-US" dirty="0"/>
          </a:p>
          <a:p>
            <a:r>
              <a:rPr lang="en-US" dirty="0"/>
              <a:t>(e.g. GAPDH)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97C9A6-B35B-4B46-B451-E40395851C5D}"/>
              </a:ext>
            </a:extLst>
          </p:cNvPr>
          <p:cNvSpPr txBox="1"/>
          <p:nvPr/>
        </p:nvSpPr>
        <p:spPr>
          <a:xfrm>
            <a:off x="5939458" y="2819400"/>
            <a:ext cx="271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Proteine</a:t>
            </a:r>
            <a:r>
              <a:rPr lang="en-US" dirty="0"/>
              <a:t> transmembrane,</a:t>
            </a:r>
          </a:p>
          <a:p>
            <a:r>
              <a:rPr lang="en-US" dirty="0"/>
              <a:t>- </a:t>
            </a:r>
            <a:r>
              <a:rPr lang="en-US" dirty="0" err="1"/>
              <a:t>Proteine</a:t>
            </a:r>
            <a:r>
              <a:rPr lang="en-US" dirty="0"/>
              <a:t> </a:t>
            </a:r>
            <a:r>
              <a:rPr lang="en-US" dirty="0" err="1"/>
              <a:t>nucleari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57D942-C0AA-4441-A1C6-E24F7C388FA7}"/>
              </a:ext>
            </a:extLst>
          </p:cNvPr>
          <p:cNvSpPr txBox="1"/>
          <p:nvPr/>
        </p:nvSpPr>
        <p:spPr>
          <a:xfrm>
            <a:off x="5863257" y="5181600"/>
            <a:ext cx="2975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Proteine</a:t>
            </a:r>
            <a:r>
              <a:rPr lang="en-US" dirty="0"/>
              <a:t> transmembrane</a:t>
            </a:r>
          </a:p>
          <a:p>
            <a:r>
              <a:rPr lang="en-US" dirty="0"/>
              <a:t>In </a:t>
            </a:r>
            <a:r>
              <a:rPr lang="en-US" dirty="0" err="1"/>
              <a:t>grossi</a:t>
            </a:r>
            <a:r>
              <a:rPr lang="en-US" dirty="0"/>
              <a:t> </a:t>
            </a:r>
            <a:r>
              <a:rPr lang="en-US" dirty="0" err="1"/>
              <a:t>complessi</a:t>
            </a:r>
            <a:r>
              <a:rPr lang="en-US" dirty="0"/>
              <a:t> </a:t>
            </a:r>
            <a:r>
              <a:rPr lang="en-US" dirty="0" err="1"/>
              <a:t>molecolari</a:t>
            </a:r>
            <a:endParaRPr lang="en-US" dirty="0"/>
          </a:p>
          <a:p>
            <a:r>
              <a:rPr lang="en-US" dirty="0"/>
              <a:t>(e.g. C ring ATP synthase)</a:t>
            </a:r>
          </a:p>
        </p:txBody>
      </p:sp>
    </p:spTree>
    <p:extLst>
      <p:ext uri="{BB962C8B-B14F-4D97-AF65-F5344CB8AC3E}">
        <p14:creationId xmlns:p14="http://schemas.microsoft.com/office/powerpoint/2010/main" val="2570593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377B65-4546-47C9-A54C-56D4E770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3193"/>
            <a:ext cx="4119563" cy="60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B92FF079-4809-422B-BD65-81E2D345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5" y="57785"/>
            <a:ext cx="8755380" cy="430887"/>
          </a:xfrm>
        </p:spPr>
        <p:txBody>
          <a:bodyPr/>
          <a:lstStyle/>
          <a:p>
            <a:pPr algn="ctr"/>
            <a:r>
              <a:rPr lang="en-US" dirty="0"/>
              <a:t>I step: ANTICORPO o BIGLIA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B8D1F2-4D19-4B76-B208-99C37FABDE17}"/>
              </a:ext>
            </a:extLst>
          </p:cNvPr>
          <p:cNvSpPr txBox="1"/>
          <p:nvPr/>
        </p:nvSpPr>
        <p:spPr>
          <a:xfrm>
            <a:off x="6305594" y="5934670"/>
            <a:ext cx="283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Ideale</a:t>
            </a:r>
            <a:r>
              <a:rPr lang="en-US" dirty="0"/>
              <a:t> per: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Anticorpi</a:t>
            </a:r>
            <a:r>
              <a:rPr lang="en-US" dirty="0"/>
              <a:t> a </a:t>
            </a:r>
            <a:r>
              <a:rPr lang="en-US" dirty="0" err="1"/>
              <a:t>bassa</a:t>
            </a:r>
            <a:r>
              <a:rPr lang="en-US" dirty="0"/>
              <a:t> </a:t>
            </a:r>
            <a:r>
              <a:rPr lang="en-US" dirty="0" err="1"/>
              <a:t>affinita</a:t>
            </a:r>
            <a:r>
              <a:rPr lang="en-US" dirty="0"/>
              <a:t>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Bait molto </a:t>
            </a:r>
            <a:r>
              <a:rPr lang="en-US" dirty="0" err="1"/>
              <a:t>diluite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1639E4-6C02-4196-9050-9A9158A0E240}"/>
              </a:ext>
            </a:extLst>
          </p:cNvPr>
          <p:cNvSpPr txBox="1"/>
          <p:nvPr/>
        </p:nvSpPr>
        <p:spPr>
          <a:xfrm>
            <a:off x="304800" y="5715000"/>
            <a:ext cx="2376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Ideale</a:t>
            </a:r>
            <a:r>
              <a:rPr lang="en-US" dirty="0"/>
              <a:t> per:</a:t>
            </a:r>
          </a:p>
          <a:p>
            <a:pPr marL="285750" indent="-285750">
              <a:buFontTx/>
              <a:buChar char="-"/>
            </a:pPr>
            <a:r>
              <a:rPr lang="en-US" dirty="0"/>
              <a:t>Cross-Link </a:t>
            </a:r>
            <a:r>
              <a:rPr lang="en-US" dirty="0" err="1"/>
              <a:t>anticorpo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1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8BBC6A-9874-4825-92A3-1FE4D819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5562600" cy="5562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F64C77-0F98-4AB7-91A1-AF2F9FF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5" y="57785"/>
            <a:ext cx="8755380" cy="430887"/>
          </a:xfrm>
        </p:spPr>
        <p:txBody>
          <a:bodyPr/>
          <a:lstStyle/>
          <a:p>
            <a:pPr algn="ctr"/>
            <a:r>
              <a:rPr lang="en-US" dirty="0"/>
              <a:t>CROSS-LINK ANTICORPO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E8995-047E-4E2C-ABF4-75D89C9C388C}"/>
              </a:ext>
            </a:extLst>
          </p:cNvPr>
          <p:cNvSpPr/>
          <p:nvPr/>
        </p:nvSpPr>
        <p:spPr>
          <a:xfrm>
            <a:off x="4267200" y="8382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&amp;quot"/>
              </a:rPr>
              <a:t>CROSS-LINKER: catene corte di carbonio con gruppi estere N-</a:t>
            </a:r>
            <a:r>
              <a:rPr lang="it-IT" dirty="0" err="1">
                <a:latin typeface="&amp;quot"/>
              </a:rPr>
              <a:t>idrossisuccinimidile</a:t>
            </a:r>
            <a:r>
              <a:rPr lang="it-IT" dirty="0">
                <a:latin typeface="&amp;quot"/>
              </a:rPr>
              <a:t> (NHS) che reagiscono con le ammine primarie (catena laterale dei residui di lisina nelle proteine) per formare legami ammidici covalenti.</a:t>
            </a:r>
            <a:r>
              <a:rPr lang="it-IT" dirty="0">
                <a:latin typeface="Roboto"/>
              </a:rPr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D4BB3-BE5C-42B7-A152-651B64556CB8}"/>
              </a:ext>
            </a:extLst>
          </p:cNvPr>
          <p:cNvSpPr txBox="1"/>
          <p:nvPr/>
        </p:nvSpPr>
        <p:spPr>
          <a:xfrm>
            <a:off x="5791200" y="4202668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 VS cons: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l’anticorpo</a:t>
            </a:r>
            <a:r>
              <a:rPr lang="en-US" sz="1400" dirty="0"/>
              <a:t> non </a:t>
            </a:r>
            <a:r>
              <a:rPr lang="en-US" sz="1400" dirty="0" err="1"/>
              <a:t>viene</a:t>
            </a:r>
            <a:r>
              <a:rPr lang="en-US" sz="1400" dirty="0"/>
              <a:t> </a:t>
            </a:r>
            <a:r>
              <a:rPr lang="en-US" sz="1400" dirty="0" err="1"/>
              <a:t>eluito</a:t>
            </a:r>
            <a:r>
              <a:rPr lang="en-US" sz="1400" dirty="0"/>
              <a:t> (</a:t>
            </a:r>
            <a:r>
              <a:rPr lang="en-US" sz="1400" dirty="0" err="1"/>
              <a:t>riciclabile</a:t>
            </a:r>
            <a:r>
              <a:rPr lang="en-US" sz="1400" dirty="0"/>
              <a:t>, </a:t>
            </a:r>
            <a:r>
              <a:rPr lang="en-US" sz="1400" dirty="0" err="1"/>
              <a:t>invisibile</a:t>
            </a:r>
            <a:r>
              <a:rPr lang="en-US" sz="1400" dirty="0"/>
              <a:t> </a:t>
            </a:r>
            <a:r>
              <a:rPr lang="en-US" sz="1400" dirty="0" err="1"/>
              <a:t>negli</a:t>
            </a:r>
            <a:r>
              <a:rPr lang="en-US" sz="1400" dirty="0"/>
              <a:t> step </a:t>
            </a:r>
            <a:r>
              <a:rPr lang="en-US" sz="1400" dirty="0" err="1"/>
              <a:t>successivi</a:t>
            </a:r>
            <a:endParaRPr lang="en-US" sz="140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Parte</a:t>
            </a:r>
            <a:r>
              <a:rPr lang="en-US" sz="1400" dirty="0"/>
              <a:t> </a:t>
            </a:r>
            <a:r>
              <a:rPr lang="en-US" sz="1400" dirty="0" err="1"/>
              <a:t>dell’anticorpo</a:t>
            </a:r>
            <a:r>
              <a:rPr lang="en-US" sz="1400" dirty="0"/>
              <a:t> </a:t>
            </a:r>
            <a:r>
              <a:rPr lang="en-US" sz="1400" dirty="0" err="1"/>
              <a:t>viene</a:t>
            </a:r>
            <a:r>
              <a:rPr lang="en-US" sz="1400" dirty="0"/>
              <a:t> </a:t>
            </a:r>
            <a:r>
              <a:rPr lang="en-US" sz="1400" dirty="0" err="1"/>
              <a:t>inattivato</a:t>
            </a:r>
            <a:r>
              <a:rPr lang="en-US" sz="1400" dirty="0"/>
              <a:t> (</a:t>
            </a:r>
            <a:r>
              <a:rPr lang="en-US" sz="1400" dirty="0" err="1"/>
              <a:t>riduzione</a:t>
            </a:r>
            <a:r>
              <a:rPr lang="en-US" sz="1400" dirty="0"/>
              <a:t> </a:t>
            </a:r>
            <a:r>
              <a:rPr lang="en-US" sz="1400" dirty="0" err="1"/>
              <a:t>avidita</a:t>
            </a:r>
            <a:r>
              <a:rPr lang="en-US" sz="1400" dirty="0"/>
              <a:t>’)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Cross-linker </a:t>
            </a:r>
            <a:r>
              <a:rPr lang="en-US" sz="1400" dirty="0" err="1"/>
              <a:t>contaminante</a:t>
            </a:r>
            <a:r>
              <a:rPr lang="en-US" sz="1400" dirty="0"/>
              <a:t> </a:t>
            </a:r>
            <a:r>
              <a:rPr lang="en-US" sz="1400" dirty="0" err="1"/>
              <a:t>puo</a:t>
            </a:r>
            <a:r>
              <a:rPr lang="en-US" sz="1400" dirty="0"/>
              <a:t>’ </a:t>
            </a:r>
            <a:r>
              <a:rPr lang="en-US" sz="1400" dirty="0" err="1"/>
              <a:t>compromettere</a:t>
            </a:r>
            <a:r>
              <a:rPr lang="en-US" sz="1400" dirty="0"/>
              <a:t> </a:t>
            </a:r>
            <a:r>
              <a:rPr lang="en-US" sz="1400" dirty="0" err="1"/>
              <a:t>il</a:t>
            </a:r>
            <a:r>
              <a:rPr lang="en-US" sz="1400" dirty="0"/>
              <a:t> </a:t>
            </a:r>
            <a:r>
              <a:rPr lang="en-US" sz="1400" dirty="0" err="1"/>
              <a:t>risultato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71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F64C77-0F98-4AB7-91A1-AF2F9FF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5" y="57785"/>
            <a:ext cx="8755380" cy="430887"/>
          </a:xfrm>
        </p:spPr>
        <p:txBody>
          <a:bodyPr/>
          <a:lstStyle/>
          <a:p>
            <a:pPr algn="ctr"/>
            <a:r>
              <a:rPr lang="en-US" dirty="0"/>
              <a:t>CROSS-LINK ANTICORPO</a:t>
            </a:r>
          </a:p>
        </p:txBody>
      </p:sp>
      <p:pic>
        <p:nvPicPr>
          <p:cNvPr id="1026" name="Picture 2" descr="Risultati immagini per co-ip cross link igg detection">
            <a:extLst>
              <a:ext uri="{FF2B5EF4-FFF2-40B4-BE49-F238E27FC236}">
                <a16:creationId xmlns:a16="http://schemas.microsoft.com/office/drawing/2014/main" id="{BE7CE7D8-FBEA-459D-BDFF-EF8ED6B8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5988"/>
            <a:ext cx="8739166" cy="56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2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939" y="53022"/>
            <a:ext cx="4531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SCHEMATIZZAZIONE </a:t>
            </a:r>
            <a:r>
              <a:rPr spc="-5" dirty="0"/>
              <a:t>DI </a:t>
            </a:r>
            <a:r>
              <a:rPr spc="-10" dirty="0"/>
              <a:t>UN</a:t>
            </a:r>
            <a:r>
              <a:rPr spc="110" dirty="0"/>
              <a:t> </a:t>
            </a:r>
            <a:r>
              <a:rPr spc="-15" dirty="0"/>
              <a:t>IgG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112837"/>
            <a:ext cx="5430837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1952625"/>
            <a:ext cx="3877310" cy="3990975"/>
          </a:xfrm>
          <a:custGeom>
            <a:avLst/>
            <a:gdLst/>
            <a:ahLst/>
            <a:cxnLst/>
            <a:rect l="l" t="t" r="r" b="b"/>
            <a:pathLst>
              <a:path w="3877310" h="3990975">
                <a:moveTo>
                  <a:pt x="0" y="1995487"/>
                </a:moveTo>
                <a:lnTo>
                  <a:pt x="577" y="1946282"/>
                </a:lnTo>
                <a:lnTo>
                  <a:pt x="2302" y="1897369"/>
                </a:lnTo>
                <a:lnTo>
                  <a:pt x="5160" y="1848763"/>
                </a:lnTo>
                <a:lnTo>
                  <a:pt x="9138" y="1800476"/>
                </a:lnTo>
                <a:lnTo>
                  <a:pt x="14223" y="1752524"/>
                </a:lnTo>
                <a:lnTo>
                  <a:pt x="20402" y="1704918"/>
                </a:lnTo>
                <a:lnTo>
                  <a:pt x="27661" y="1657673"/>
                </a:lnTo>
                <a:lnTo>
                  <a:pt x="35987" y="1610803"/>
                </a:lnTo>
                <a:lnTo>
                  <a:pt x="45368" y="1564321"/>
                </a:lnTo>
                <a:lnTo>
                  <a:pt x="55788" y="1518240"/>
                </a:lnTo>
                <a:lnTo>
                  <a:pt x="67236" y="1472576"/>
                </a:lnTo>
                <a:lnTo>
                  <a:pt x="79698" y="1427340"/>
                </a:lnTo>
                <a:lnTo>
                  <a:pt x="93161" y="1382547"/>
                </a:lnTo>
                <a:lnTo>
                  <a:pt x="107612" y="1338211"/>
                </a:lnTo>
                <a:lnTo>
                  <a:pt x="123036" y="1294345"/>
                </a:lnTo>
                <a:lnTo>
                  <a:pt x="139422" y="1250963"/>
                </a:lnTo>
                <a:lnTo>
                  <a:pt x="156755" y="1208078"/>
                </a:lnTo>
                <a:lnTo>
                  <a:pt x="175023" y="1165704"/>
                </a:lnTo>
                <a:lnTo>
                  <a:pt x="194212" y="1123855"/>
                </a:lnTo>
                <a:lnTo>
                  <a:pt x="214308" y="1082545"/>
                </a:lnTo>
                <a:lnTo>
                  <a:pt x="235300" y="1041787"/>
                </a:lnTo>
                <a:lnTo>
                  <a:pt x="257172" y="1001594"/>
                </a:lnTo>
                <a:lnTo>
                  <a:pt x="279913" y="961981"/>
                </a:lnTo>
                <a:lnTo>
                  <a:pt x="303509" y="922961"/>
                </a:lnTo>
                <a:lnTo>
                  <a:pt x="327946" y="884548"/>
                </a:lnTo>
                <a:lnTo>
                  <a:pt x="353211" y="846755"/>
                </a:lnTo>
                <a:lnTo>
                  <a:pt x="379291" y="809596"/>
                </a:lnTo>
                <a:lnTo>
                  <a:pt x="406173" y="773085"/>
                </a:lnTo>
                <a:lnTo>
                  <a:pt x="433844" y="737236"/>
                </a:lnTo>
                <a:lnTo>
                  <a:pt x="462290" y="702061"/>
                </a:lnTo>
                <a:lnTo>
                  <a:pt x="491497" y="667575"/>
                </a:lnTo>
                <a:lnTo>
                  <a:pt x="521453" y="633791"/>
                </a:lnTo>
                <a:lnTo>
                  <a:pt x="552145" y="600724"/>
                </a:lnTo>
                <a:lnTo>
                  <a:pt x="583559" y="568386"/>
                </a:lnTo>
                <a:lnTo>
                  <a:pt x="615681" y="536792"/>
                </a:lnTo>
                <a:lnTo>
                  <a:pt x="648500" y="505954"/>
                </a:lnTo>
                <a:lnTo>
                  <a:pt x="682000" y="475888"/>
                </a:lnTo>
                <a:lnTo>
                  <a:pt x="716170" y="446605"/>
                </a:lnTo>
                <a:lnTo>
                  <a:pt x="750995" y="418121"/>
                </a:lnTo>
                <a:lnTo>
                  <a:pt x="786462" y="390448"/>
                </a:lnTo>
                <a:lnTo>
                  <a:pt x="822559" y="363600"/>
                </a:lnTo>
                <a:lnTo>
                  <a:pt x="859272" y="337592"/>
                </a:lnTo>
                <a:lnTo>
                  <a:pt x="896588" y="312436"/>
                </a:lnTo>
                <a:lnTo>
                  <a:pt x="934493" y="288146"/>
                </a:lnTo>
                <a:lnTo>
                  <a:pt x="972974" y="264737"/>
                </a:lnTo>
                <a:lnTo>
                  <a:pt x="1012018" y="242221"/>
                </a:lnTo>
                <a:lnTo>
                  <a:pt x="1051612" y="220612"/>
                </a:lnTo>
                <a:lnTo>
                  <a:pt x="1091741" y="199924"/>
                </a:lnTo>
                <a:lnTo>
                  <a:pt x="1132394" y="180171"/>
                </a:lnTo>
                <a:lnTo>
                  <a:pt x="1173557" y="161366"/>
                </a:lnTo>
                <a:lnTo>
                  <a:pt x="1215217" y="143523"/>
                </a:lnTo>
                <a:lnTo>
                  <a:pt x="1257359" y="126655"/>
                </a:lnTo>
                <a:lnTo>
                  <a:pt x="1299972" y="110777"/>
                </a:lnTo>
                <a:lnTo>
                  <a:pt x="1343041" y="95902"/>
                </a:lnTo>
                <a:lnTo>
                  <a:pt x="1386554" y="82043"/>
                </a:lnTo>
                <a:lnTo>
                  <a:pt x="1430496" y="69214"/>
                </a:lnTo>
                <a:lnTo>
                  <a:pt x="1474856" y="57429"/>
                </a:lnTo>
                <a:lnTo>
                  <a:pt x="1519620" y="46702"/>
                </a:lnTo>
                <a:lnTo>
                  <a:pt x="1564773" y="37046"/>
                </a:lnTo>
                <a:lnTo>
                  <a:pt x="1610304" y="28475"/>
                </a:lnTo>
                <a:lnTo>
                  <a:pt x="1656199" y="21002"/>
                </a:lnTo>
                <a:lnTo>
                  <a:pt x="1702444" y="14642"/>
                </a:lnTo>
                <a:lnTo>
                  <a:pt x="1749027" y="9407"/>
                </a:lnTo>
                <a:lnTo>
                  <a:pt x="1795933" y="5312"/>
                </a:lnTo>
                <a:lnTo>
                  <a:pt x="1843150" y="2370"/>
                </a:lnTo>
                <a:lnTo>
                  <a:pt x="1890665" y="594"/>
                </a:lnTo>
                <a:lnTo>
                  <a:pt x="1938464" y="0"/>
                </a:lnTo>
                <a:lnTo>
                  <a:pt x="1986263" y="594"/>
                </a:lnTo>
                <a:lnTo>
                  <a:pt x="2033778" y="2370"/>
                </a:lnTo>
                <a:lnTo>
                  <a:pt x="2080995" y="5312"/>
                </a:lnTo>
                <a:lnTo>
                  <a:pt x="2127901" y="9407"/>
                </a:lnTo>
                <a:lnTo>
                  <a:pt x="2174484" y="14642"/>
                </a:lnTo>
                <a:lnTo>
                  <a:pt x="2220729" y="21002"/>
                </a:lnTo>
                <a:lnTo>
                  <a:pt x="2266624" y="28475"/>
                </a:lnTo>
                <a:lnTo>
                  <a:pt x="2312155" y="37046"/>
                </a:lnTo>
                <a:lnTo>
                  <a:pt x="2357308" y="46702"/>
                </a:lnTo>
                <a:lnTo>
                  <a:pt x="2402072" y="57429"/>
                </a:lnTo>
                <a:lnTo>
                  <a:pt x="2446432" y="69214"/>
                </a:lnTo>
                <a:lnTo>
                  <a:pt x="2490374" y="82043"/>
                </a:lnTo>
                <a:lnTo>
                  <a:pt x="2533887" y="95902"/>
                </a:lnTo>
                <a:lnTo>
                  <a:pt x="2576956" y="110777"/>
                </a:lnTo>
                <a:lnTo>
                  <a:pt x="2619569" y="126655"/>
                </a:lnTo>
                <a:lnTo>
                  <a:pt x="2661711" y="143523"/>
                </a:lnTo>
                <a:lnTo>
                  <a:pt x="2703371" y="161366"/>
                </a:lnTo>
                <a:lnTo>
                  <a:pt x="2744534" y="180171"/>
                </a:lnTo>
                <a:lnTo>
                  <a:pt x="2785187" y="199924"/>
                </a:lnTo>
                <a:lnTo>
                  <a:pt x="2825316" y="220612"/>
                </a:lnTo>
                <a:lnTo>
                  <a:pt x="2864910" y="242221"/>
                </a:lnTo>
                <a:lnTo>
                  <a:pt x="2903954" y="264737"/>
                </a:lnTo>
                <a:lnTo>
                  <a:pt x="2942435" y="288146"/>
                </a:lnTo>
                <a:lnTo>
                  <a:pt x="2980340" y="312436"/>
                </a:lnTo>
                <a:lnTo>
                  <a:pt x="3017656" y="337592"/>
                </a:lnTo>
                <a:lnTo>
                  <a:pt x="3054369" y="363600"/>
                </a:lnTo>
                <a:lnTo>
                  <a:pt x="3090466" y="390448"/>
                </a:lnTo>
                <a:lnTo>
                  <a:pt x="3125933" y="418121"/>
                </a:lnTo>
                <a:lnTo>
                  <a:pt x="3160758" y="446605"/>
                </a:lnTo>
                <a:lnTo>
                  <a:pt x="3194928" y="475888"/>
                </a:lnTo>
                <a:lnTo>
                  <a:pt x="3228428" y="505954"/>
                </a:lnTo>
                <a:lnTo>
                  <a:pt x="3261247" y="536792"/>
                </a:lnTo>
                <a:lnTo>
                  <a:pt x="3293369" y="568386"/>
                </a:lnTo>
                <a:lnTo>
                  <a:pt x="3324783" y="600724"/>
                </a:lnTo>
                <a:lnTo>
                  <a:pt x="3355475" y="633791"/>
                </a:lnTo>
                <a:lnTo>
                  <a:pt x="3385431" y="667575"/>
                </a:lnTo>
                <a:lnTo>
                  <a:pt x="3414638" y="702061"/>
                </a:lnTo>
                <a:lnTo>
                  <a:pt x="3443084" y="737236"/>
                </a:lnTo>
                <a:lnTo>
                  <a:pt x="3470755" y="773085"/>
                </a:lnTo>
                <a:lnTo>
                  <a:pt x="3497637" y="809596"/>
                </a:lnTo>
                <a:lnTo>
                  <a:pt x="3523717" y="846755"/>
                </a:lnTo>
                <a:lnTo>
                  <a:pt x="3548982" y="884548"/>
                </a:lnTo>
                <a:lnTo>
                  <a:pt x="3573419" y="922961"/>
                </a:lnTo>
                <a:lnTo>
                  <a:pt x="3597015" y="961981"/>
                </a:lnTo>
                <a:lnTo>
                  <a:pt x="3619756" y="1001594"/>
                </a:lnTo>
                <a:lnTo>
                  <a:pt x="3641628" y="1041787"/>
                </a:lnTo>
                <a:lnTo>
                  <a:pt x="3662620" y="1082545"/>
                </a:lnTo>
                <a:lnTo>
                  <a:pt x="3682716" y="1123855"/>
                </a:lnTo>
                <a:lnTo>
                  <a:pt x="3701905" y="1165704"/>
                </a:lnTo>
                <a:lnTo>
                  <a:pt x="3720173" y="1208078"/>
                </a:lnTo>
                <a:lnTo>
                  <a:pt x="3737506" y="1250963"/>
                </a:lnTo>
                <a:lnTo>
                  <a:pt x="3753892" y="1294345"/>
                </a:lnTo>
                <a:lnTo>
                  <a:pt x="3769316" y="1338211"/>
                </a:lnTo>
                <a:lnTo>
                  <a:pt x="3783767" y="1382547"/>
                </a:lnTo>
                <a:lnTo>
                  <a:pt x="3797230" y="1427340"/>
                </a:lnTo>
                <a:lnTo>
                  <a:pt x="3809692" y="1472576"/>
                </a:lnTo>
                <a:lnTo>
                  <a:pt x="3821140" y="1518240"/>
                </a:lnTo>
                <a:lnTo>
                  <a:pt x="3831560" y="1564321"/>
                </a:lnTo>
                <a:lnTo>
                  <a:pt x="3840941" y="1610803"/>
                </a:lnTo>
                <a:lnTo>
                  <a:pt x="3849267" y="1657673"/>
                </a:lnTo>
                <a:lnTo>
                  <a:pt x="3856526" y="1704918"/>
                </a:lnTo>
                <a:lnTo>
                  <a:pt x="3862705" y="1752524"/>
                </a:lnTo>
                <a:lnTo>
                  <a:pt x="3867790" y="1800476"/>
                </a:lnTo>
                <a:lnTo>
                  <a:pt x="3871768" y="1848763"/>
                </a:lnTo>
                <a:lnTo>
                  <a:pt x="3874626" y="1897369"/>
                </a:lnTo>
                <a:lnTo>
                  <a:pt x="3876351" y="1946282"/>
                </a:lnTo>
                <a:lnTo>
                  <a:pt x="3876929" y="1995487"/>
                </a:lnTo>
                <a:lnTo>
                  <a:pt x="3876351" y="2044692"/>
                </a:lnTo>
                <a:lnTo>
                  <a:pt x="3874626" y="2093605"/>
                </a:lnTo>
                <a:lnTo>
                  <a:pt x="3871768" y="2142211"/>
                </a:lnTo>
                <a:lnTo>
                  <a:pt x="3867790" y="2190498"/>
                </a:lnTo>
                <a:lnTo>
                  <a:pt x="3862705" y="2238450"/>
                </a:lnTo>
                <a:lnTo>
                  <a:pt x="3856526" y="2286056"/>
                </a:lnTo>
                <a:lnTo>
                  <a:pt x="3849267" y="2333301"/>
                </a:lnTo>
                <a:lnTo>
                  <a:pt x="3840941" y="2380171"/>
                </a:lnTo>
                <a:lnTo>
                  <a:pt x="3831560" y="2426653"/>
                </a:lnTo>
                <a:lnTo>
                  <a:pt x="3821140" y="2472734"/>
                </a:lnTo>
                <a:lnTo>
                  <a:pt x="3809692" y="2518398"/>
                </a:lnTo>
                <a:lnTo>
                  <a:pt x="3797230" y="2563634"/>
                </a:lnTo>
                <a:lnTo>
                  <a:pt x="3783767" y="2608427"/>
                </a:lnTo>
                <a:lnTo>
                  <a:pt x="3769316" y="2652763"/>
                </a:lnTo>
                <a:lnTo>
                  <a:pt x="3753892" y="2696629"/>
                </a:lnTo>
                <a:lnTo>
                  <a:pt x="3737506" y="2740011"/>
                </a:lnTo>
                <a:lnTo>
                  <a:pt x="3720173" y="2782896"/>
                </a:lnTo>
                <a:lnTo>
                  <a:pt x="3701905" y="2825270"/>
                </a:lnTo>
                <a:lnTo>
                  <a:pt x="3682716" y="2867119"/>
                </a:lnTo>
                <a:lnTo>
                  <a:pt x="3662620" y="2908429"/>
                </a:lnTo>
                <a:lnTo>
                  <a:pt x="3641628" y="2949187"/>
                </a:lnTo>
                <a:lnTo>
                  <a:pt x="3619756" y="2989380"/>
                </a:lnTo>
                <a:lnTo>
                  <a:pt x="3597015" y="3028993"/>
                </a:lnTo>
                <a:lnTo>
                  <a:pt x="3573419" y="3068013"/>
                </a:lnTo>
                <a:lnTo>
                  <a:pt x="3548982" y="3106426"/>
                </a:lnTo>
                <a:lnTo>
                  <a:pt x="3523717" y="3144219"/>
                </a:lnTo>
                <a:lnTo>
                  <a:pt x="3497637" y="3181378"/>
                </a:lnTo>
                <a:lnTo>
                  <a:pt x="3470755" y="3217889"/>
                </a:lnTo>
                <a:lnTo>
                  <a:pt x="3443084" y="3253738"/>
                </a:lnTo>
                <a:lnTo>
                  <a:pt x="3414638" y="3288913"/>
                </a:lnTo>
                <a:lnTo>
                  <a:pt x="3385431" y="3323399"/>
                </a:lnTo>
                <a:lnTo>
                  <a:pt x="3355475" y="3357183"/>
                </a:lnTo>
                <a:lnTo>
                  <a:pt x="3324783" y="3390250"/>
                </a:lnTo>
                <a:lnTo>
                  <a:pt x="3293369" y="3422588"/>
                </a:lnTo>
                <a:lnTo>
                  <a:pt x="3261247" y="3454182"/>
                </a:lnTo>
                <a:lnTo>
                  <a:pt x="3228428" y="3485020"/>
                </a:lnTo>
                <a:lnTo>
                  <a:pt x="3194928" y="3515086"/>
                </a:lnTo>
                <a:lnTo>
                  <a:pt x="3160758" y="3544369"/>
                </a:lnTo>
                <a:lnTo>
                  <a:pt x="3125933" y="3572853"/>
                </a:lnTo>
                <a:lnTo>
                  <a:pt x="3090466" y="3600526"/>
                </a:lnTo>
                <a:lnTo>
                  <a:pt x="3054369" y="3627374"/>
                </a:lnTo>
                <a:lnTo>
                  <a:pt x="3017656" y="3653382"/>
                </a:lnTo>
                <a:lnTo>
                  <a:pt x="2980340" y="3678538"/>
                </a:lnTo>
                <a:lnTo>
                  <a:pt x="2942435" y="3702828"/>
                </a:lnTo>
                <a:lnTo>
                  <a:pt x="2903954" y="3726237"/>
                </a:lnTo>
                <a:lnTo>
                  <a:pt x="2864910" y="3748753"/>
                </a:lnTo>
                <a:lnTo>
                  <a:pt x="2825316" y="3770362"/>
                </a:lnTo>
                <a:lnTo>
                  <a:pt x="2785187" y="3791050"/>
                </a:lnTo>
                <a:lnTo>
                  <a:pt x="2744534" y="3810803"/>
                </a:lnTo>
                <a:lnTo>
                  <a:pt x="2703371" y="3829608"/>
                </a:lnTo>
                <a:lnTo>
                  <a:pt x="2661711" y="3847451"/>
                </a:lnTo>
                <a:lnTo>
                  <a:pt x="2619569" y="3864319"/>
                </a:lnTo>
                <a:lnTo>
                  <a:pt x="2576956" y="3880197"/>
                </a:lnTo>
                <a:lnTo>
                  <a:pt x="2533887" y="3895072"/>
                </a:lnTo>
                <a:lnTo>
                  <a:pt x="2490374" y="3908931"/>
                </a:lnTo>
                <a:lnTo>
                  <a:pt x="2446432" y="3921760"/>
                </a:lnTo>
                <a:lnTo>
                  <a:pt x="2402072" y="3933545"/>
                </a:lnTo>
                <a:lnTo>
                  <a:pt x="2357308" y="3944272"/>
                </a:lnTo>
                <a:lnTo>
                  <a:pt x="2312155" y="3953928"/>
                </a:lnTo>
                <a:lnTo>
                  <a:pt x="2266624" y="3962499"/>
                </a:lnTo>
                <a:lnTo>
                  <a:pt x="2220729" y="3969972"/>
                </a:lnTo>
                <a:lnTo>
                  <a:pt x="2174484" y="3976332"/>
                </a:lnTo>
                <a:lnTo>
                  <a:pt x="2127901" y="3981567"/>
                </a:lnTo>
                <a:lnTo>
                  <a:pt x="2080995" y="3985662"/>
                </a:lnTo>
                <a:lnTo>
                  <a:pt x="2033778" y="3988604"/>
                </a:lnTo>
                <a:lnTo>
                  <a:pt x="1986263" y="3990380"/>
                </a:lnTo>
                <a:lnTo>
                  <a:pt x="1938464" y="3990975"/>
                </a:lnTo>
                <a:lnTo>
                  <a:pt x="1890665" y="3990380"/>
                </a:lnTo>
                <a:lnTo>
                  <a:pt x="1843150" y="3988604"/>
                </a:lnTo>
                <a:lnTo>
                  <a:pt x="1795933" y="3985662"/>
                </a:lnTo>
                <a:lnTo>
                  <a:pt x="1749027" y="3981567"/>
                </a:lnTo>
                <a:lnTo>
                  <a:pt x="1702444" y="3976332"/>
                </a:lnTo>
                <a:lnTo>
                  <a:pt x="1656199" y="3969972"/>
                </a:lnTo>
                <a:lnTo>
                  <a:pt x="1610304" y="3962499"/>
                </a:lnTo>
                <a:lnTo>
                  <a:pt x="1564773" y="3953928"/>
                </a:lnTo>
                <a:lnTo>
                  <a:pt x="1519620" y="3944272"/>
                </a:lnTo>
                <a:lnTo>
                  <a:pt x="1474856" y="3933545"/>
                </a:lnTo>
                <a:lnTo>
                  <a:pt x="1430496" y="3921760"/>
                </a:lnTo>
                <a:lnTo>
                  <a:pt x="1386554" y="3908931"/>
                </a:lnTo>
                <a:lnTo>
                  <a:pt x="1343041" y="3895072"/>
                </a:lnTo>
                <a:lnTo>
                  <a:pt x="1299972" y="3880197"/>
                </a:lnTo>
                <a:lnTo>
                  <a:pt x="1257359" y="3864319"/>
                </a:lnTo>
                <a:lnTo>
                  <a:pt x="1215217" y="3847451"/>
                </a:lnTo>
                <a:lnTo>
                  <a:pt x="1173557" y="3829608"/>
                </a:lnTo>
                <a:lnTo>
                  <a:pt x="1132394" y="3810803"/>
                </a:lnTo>
                <a:lnTo>
                  <a:pt x="1091741" y="3791050"/>
                </a:lnTo>
                <a:lnTo>
                  <a:pt x="1051612" y="3770362"/>
                </a:lnTo>
                <a:lnTo>
                  <a:pt x="1012018" y="3748753"/>
                </a:lnTo>
                <a:lnTo>
                  <a:pt x="972974" y="3726237"/>
                </a:lnTo>
                <a:lnTo>
                  <a:pt x="934493" y="3702828"/>
                </a:lnTo>
                <a:lnTo>
                  <a:pt x="896588" y="3678538"/>
                </a:lnTo>
                <a:lnTo>
                  <a:pt x="859272" y="3653382"/>
                </a:lnTo>
                <a:lnTo>
                  <a:pt x="822559" y="3627374"/>
                </a:lnTo>
                <a:lnTo>
                  <a:pt x="786462" y="3600526"/>
                </a:lnTo>
                <a:lnTo>
                  <a:pt x="750995" y="3572853"/>
                </a:lnTo>
                <a:lnTo>
                  <a:pt x="716170" y="3544369"/>
                </a:lnTo>
                <a:lnTo>
                  <a:pt x="682000" y="3515086"/>
                </a:lnTo>
                <a:lnTo>
                  <a:pt x="648500" y="3485020"/>
                </a:lnTo>
                <a:lnTo>
                  <a:pt x="615681" y="3454182"/>
                </a:lnTo>
                <a:lnTo>
                  <a:pt x="583559" y="3422588"/>
                </a:lnTo>
                <a:lnTo>
                  <a:pt x="552145" y="3390250"/>
                </a:lnTo>
                <a:lnTo>
                  <a:pt x="521453" y="3357183"/>
                </a:lnTo>
                <a:lnTo>
                  <a:pt x="491497" y="3323399"/>
                </a:lnTo>
                <a:lnTo>
                  <a:pt x="462290" y="3288913"/>
                </a:lnTo>
                <a:lnTo>
                  <a:pt x="433844" y="3253738"/>
                </a:lnTo>
                <a:lnTo>
                  <a:pt x="406173" y="3217889"/>
                </a:lnTo>
                <a:lnTo>
                  <a:pt x="379291" y="3181378"/>
                </a:lnTo>
                <a:lnTo>
                  <a:pt x="353211" y="3144219"/>
                </a:lnTo>
                <a:lnTo>
                  <a:pt x="327946" y="3106426"/>
                </a:lnTo>
                <a:lnTo>
                  <a:pt x="303509" y="3068013"/>
                </a:lnTo>
                <a:lnTo>
                  <a:pt x="279913" y="3028993"/>
                </a:lnTo>
                <a:lnTo>
                  <a:pt x="257172" y="2989380"/>
                </a:lnTo>
                <a:lnTo>
                  <a:pt x="235300" y="2949187"/>
                </a:lnTo>
                <a:lnTo>
                  <a:pt x="214308" y="2908429"/>
                </a:lnTo>
                <a:lnTo>
                  <a:pt x="194212" y="2867119"/>
                </a:lnTo>
                <a:lnTo>
                  <a:pt x="175023" y="2825270"/>
                </a:lnTo>
                <a:lnTo>
                  <a:pt x="156755" y="2782896"/>
                </a:lnTo>
                <a:lnTo>
                  <a:pt x="139422" y="2740011"/>
                </a:lnTo>
                <a:lnTo>
                  <a:pt x="123036" y="2696629"/>
                </a:lnTo>
                <a:lnTo>
                  <a:pt x="107612" y="2652763"/>
                </a:lnTo>
                <a:lnTo>
                  <a:pt x="93161" y="2608427"/>
                </a:lnTo>
                <a:lnTo>
                  <a:pt x="79698" y="2563634"/>
                </a:lnTo>
                <a:lnTo>
                  <a:pt x="67236" y="2518398"/>
                </a:lnTo>
                <a:lnTo>
                  <a:pt x="55788" y="2472734"/>
                </a:lnTo>
                <a:lnTo>
                  <a:pt x="45368" y="2426653"/>
                </a:lnTo>
                <a:lnTo>
                  <a:pt x="35987" y="2380171"/>
                </a:lnTo>
                <a:lnTo>
                  <a:pt x="27661" y="2333301"/>
                </a:lnTo>
                <a:lnTo>
                  <a:pt x="20402" y="2286056"/>
                </a:lnTo>
                <a:lnTo>
                  <a:pt x="14223" y="2238450"/>
                </a:lnTo>
                <a:lnTo>
                  <a:pt x="9138" y="2190498"/>
                </a:lnTo>
                <a:lnTo>
                  <a:pt x="5160" y="2142211"/>
                </a:lnTo>
                <a:lnTo>
                  <a:pt x="2302" y="2093605"/>
                </a:lnTo>
                <a:lnTo>
                  <a:pt x="577" y="2044692"/>
                </a:lnTo>
                <a:lnTo>
                  <a:pt x="0" y="1995487"/>
                </a:lnTo>
                <a:close/>
              </a:path>
            </a:pathLst>
          </a:custGeom>
          <a:ln w="76200">
            <a:solidFill>
              <a:srgbClr val="45BF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9991" y="3459492"/>
            <a:ext cx="2726434" cy="67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91043" y="3459492"/>
            <a:ext cx="473962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09565" y="3526406"/>
            <a:ext cx="3425190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Porzione</a:t>
            </a:r>
            <a:r>
              <a:rPr sz="2400" b="1" spc="-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B0F0"/>
                </a:solidFill>
                <a:latin typeface="Calibri"/>
                <a:cs typeface="Calibri"/>
              </a:rPr>
              <a:t>costante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5080" indent="68707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Mantiene </a:t>
            </a: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la </a:t>
            </a:r>
            <a:r>
              <a:rPr sz="2400" b="1" spc="-15" dirty="0">
                <a:solidFill>
                  <a:srgbClr val="00B0F0"/>
                </a:solidFill>
                <a:latin typeface="Calibri"/>
                <a:cs typeface="Calibri"/>
              </a:rPr>
              <a:t>struttura  </a:t>
            </a: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3D </a:t>
            </a:r>
            <a:r>
              <a:rPr sz="2400" b="1" spc="-40" dirty="0">
                <a:solidFill>
                  <a:srgbClr val="00B0F0"/>
                </a:solidFill>
                <a:latin typeface="Calibri"/>
                <a:cs typeface="Calibri"/>
              </a:rPr>
              <a:t>dell’Ab, </a:t>
            </a:r>
            <a:r>
              <a:rPr sz="2400" b="1" spc="-20" dirty="0">
                <a:solidFill>
                  <a:srgbClr val="00B0F0"/>
                </a:solidFill>
                <a:latin typeface="Calibri"/>
                <a:cs typeface="Calibri"/>
              </a:rPr>
              <a:t>attiva </a:t>
            </a: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il</a:t>
            </a:r>
            <a:r>
              <a:rPr sz="2400" b="1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sistema</a:t>
            </a:r>
            <a:endParaRPr sz="2400">
              <a:latin typeface="Calibri"/>
              <a:cs typeface="Calibri"/>
            </a:endParaRPr>
          </a:p>
          <a:p>
            <a:pPr marL="364490" marR="5080" indent="751205">
              <a:lnSpc>
                <a:spcPct val="100000"/>
              </a:lnSpc>
            </a:pP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del</a:t>
            </a:r>
            <a:r>
              <a:rPr sz="2400" b="1" spc="-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complemento,  </a:t>
            </a:r>
            <a:r>
              <a:rPr sz="2400" b="1" spc="-15" dirty="0">
                <a:solidFill>
                  <a:srgbClr val="00B0F0"/>
                </a:solidFill>
                <a:latin typeface="Calibri"/>
                <a:cs typeface="Calibri"/>
              </a:rPr>
              <a:t>interagisce </a:t>
            </a: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con</a:t>
            </a:r>
            <a:r>
              <a:rPr sz="2400"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B0F0"/>
                </a:solidFill>
                <a:latin typeface="Calibri"/>
                <a:cs typeface="Calibri"/>
              </a:rPr>
              <a:t>recettori</a:t>
            </a:r>
            <a:endParaRPr sz="2400">
              <a:latin typeface="Calibri"/>
              <a:cs typeface="Calibri"/>
            </a:endParaRPr>
          </a:p>
          <a:p>
            <a:pPr marL="2165985">
              <a:lnSpc>
                <a:spcPct val="100000"/>
              </a:lnSpc>
            </a:pPr>
            <a:r>
              <a:rPr sz="2400" b="1" spc="-5" dirty="0">
                <a:solidFill>
                  <a:srgbClr val="00B0F0"/>
                </a:solidFill>
                <a:latin typeface="Calibri"/>
                <a:cs typeface="Calibri"/>
              </a:rPr>
              <a:t>cellulari...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15939" y="937259"/>
            <a:ext cx="2511551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2106" y="937259"/>
            <a:ext cx="47396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06768" y="1470672"/>
            <a:ext cx="1968995" cy="679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64323" y="1836432"/>
            <a:ext cx="1644394" cy="679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3335" y="1836432"/>
            <a:ext cx="473963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93740" y="836168"/>
            <a:ext cx="2814320" cy="14579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b="1" spc="-10" dirty="0">
                <a:solidFill>
                  <a:srgbClr val="0063F4"/>
                </a:solidFill>
                <a:latin typeface="Calibri"/>
                <a:cs typeface="Calibri"/>
              </a:rPr>
              <a:t>Porzioni</a:t>
            </a:r>
            <a:r>
              <a:rPr sz="2400" b="1" spc="-35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3F4"/>
                </a:solidFill>
                <a:latin typeface="Calibri"/>
                <a:cs typeface="Calibri"/>
              </a:rPr>
              <a:t>variabili</a:t>
            </a:r>
            <a:endParaRPr sz="2400">
              <a:latin typeface="Calibri"/>
              <a:cs typeface="Calibri"/>
            </a:endParaRPr>
          </a:p>
          <a:p>
            <a:pPr marL="1560830" marR="5080" indent="-257810">
              <a:lnSpc>
                <a:spcPct val="100000"/>
              </a:lnSpc>
              <a:spcBef>
                <a:spcPts val="1320"/>
              </a:spcBef>
            </a:pP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Legame</a:t>
            </a:r>
            <a:r>
              <a:rPr sz="2400" b="1" spc="-114" dirty="0">
                <a:solidFill>
                  <a:srgbClr val="0063F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con  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l</a:t>
            </a:r>
            <a:r>
              <a:rPr sz="2400" b="1" spc="-140" dirty="0">
                <a:solidFill>
                  <a:srgbClr val="0063F4"/>
                </a:solidFill>
                <a:latin typeface="Calibri"/>
                <a:cs typeface="Calibri"/>
              </a:rPr>
              <a:t>’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0063F4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ti</a:t>
            </a:r>
            <a:r>
              <a:rPr sz="2400" b="1" spc="-25" dirty="0">
                <a:solidFill>
                  <a:srgbClr val="0063F4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63F4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63F4"/>
                </a:solidFill>
                <a:latin typeface="Calibri"/>
                <a:cs typeface="Calibri"/>
              </a:rPr>
              <a:t>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67200" y="1219194"/>
            <a:ext cx="1595755" cy="1586230"/>
          </a:xfrm>
          <a:custGeom>
            <a:avLst/>
            <a:gdLst/>
            <a:ahLst/>
            <a:cxnLst/>
            <a:rect l="l" t="t" r="r" b="b"/>
            <a:pathLst>
              <a:path w="1595754" h="1586230">
                <a:moveTo>
                  <a:pt x="0" y="792962"/>
                </a:moveTo>
                <a:lnTo>
                  <a:pt x="1455" y="744658"/>
                </a:lnTo>
                <a:lnTo>
                  <a:pt x="5767" y="697119"/>
                </a:lnTo>
                <a:lnTo>
                  <a:pt x="12852" y="650428"/>
                </a:lnTo>
                <a:lnTo>
                  <a:pt x="22625" y="604668"/>
                </a:lnTo>
                <a:lnTo>
                  <a:pt x="35005" y="559923"/>
                </a:lnTo>
                <a:lnTo>
                  <a:pt x="49907" y="516275"/>
                </a:lnTo>
                <a:lnTo>
                  <a:pt x="67247" y="473806"/>
                </a:lnTo>
                <a:lnTo>
                  <a:pt x="86943" y="432601"/>
                </a:lnTo>
                <a:lnTo>
                  <a:pt x="108911" y="392742"/>
                </a:lnTo>
                <a:lnTo>
                  <a:pt x="133068" y="354311"/>
                </a:lnTo>
                <a:lnTo>
                  <a:pt x="159330" y="317393"/>
                </a:lnTo>
                <a:lnTo>
                  <a:pt x="187613" y="282069"/>
                </a:lnTo>
                <a:lnTo>
                  <a:pt x="217835" y="248423"/>
                </a:lnTo>
                <a:lnTo>
                  <a:pt x="249911" y="216538"/>
                </a:lnTo>
                <a:lnTo>
                  <a:pt x="283759" y="186497"/>
                </a:lnTo>
                <a:lnTo>
                  <a:pt x="319294" y="158382"/>
                </a:lnTo>
                <a:lnTo>
                  <a:pt x="356434" y="132276"/>
                </a:lnTo>
                <a:lnTo>
                  <a:pt x="395096" y="108264"/>
                </a:lnTo>
                <a:lnTo>
                  <a:pt x="435194" y="86426"/>
                </a:lnTo>
                <a:lnTo>
                  <a:pt x="476647" y="66848"/>
                </a:lnTo>
                <a:lnTo>
                  <a:pt x="519371" y="49610"/>
                </a:lnTo>
                <a:lnTo>
                  <a:pt x="563282" y="34797"/>
                </a:lnTo>
                <a:lnTo>
                  <a:pt x="608296" y="22491"/>
                </a:lnTo>
                <a:lnTo>
                  <a:pt x="654331" y="12775"/>
                </a:lnTo>
                <a:lnTo>
                  <a:pt x="701303" y="5733"/>
                </a:lnTo>
                <a:lnTo>
                  <a:pt x="749129" y="1447"/>
                </a:lnTo>
                <a:lnTo>
                  <a:pt x="797725" y="0"/>
                </a:lnTo>
                <a:lnTo>
                  <a:pt x="846319" y="1447"/>
                </a:lnTo>
                <a:lnTo>
                  <a:pt x="894143" y="5733"/>
                </a:lnTo>
                <a:lnTo>
                  <a:pt x="941114" y="12775"/>
                </a:lnTo>
                <a:lnTo>
                  <a:pt x="987148" y="22491"/>
                </a:lnTo>
                <a:lnTo>
                  <a:pt x="1032162" y="34797"/>
                </a:lnTo>
                <a:lnTo>
                  <a:pt x="1076072" y="49610"/>
                </a:lnTo>
                <a:lnTo>
                  <a:pt x="1118795" y="66848"/>
                </a:lnTo>
                <a:lnTo>
                  <a:pt x="1160247" y="86426"/>
                </a:lnTo>
                <a:lnTo>
                  <a:pt x="1200345" y="108264"/>
                </a:lnTo>
                <a:lnTo>
                  <a:pt x="1239005" y="132276"/>
                </a:lnTo>
                <a:lnTo>
                  <a:pt x="1276145" y="158382"/>
                </a:lnTo>
                <a:lnTo>
                  <a:pt x="1311680" y="186497"/>
                </a:lnTo>
                <a:lnTo>
                  <a:pt x="1345527" y="216538"/>
                </a:lnTo>
                <a:lnTo>
                  <a:pt x="1377603" y="248423"/>
                </a:lnTo>
                <a:lnTo>
                  <a:pt x="1407825" y="282069"/>
                </a:lnTo>
                <a:lnTo>
                  <a:pt x="1436108" y="317393"/>
                </a:lnTo>
                <a:lnTo>
                  <a:pt x="1462369" y="354311"/>
                </a:lnTo>
                <a:lnTo>
                  <a:pt x="1486526" y="392742"/>
                </a:lnTo>
                <a:lnTo>
                  <a:pt x="1508493" y="432601"/>
                </a:lnTo>
                <a:lnTo>
                  <a:pt x="1528189" y="473806"/>
                </a:lnTo>
                <a:lnTo>
                  <a:pt x="1545530" y="516275"/>
                </a:lnTo>
                <a:lnTo>
                  <a:pt x="1560432" y="559923"/>
                </a:lnTo>
                <a:lnTo>
                  <a:pt x="1572811" y="604668"/>
                </a:lnTo>
                <a:lnTo>
                  <a:pt x="1582585" y="650428"/>
                </a:lnTo>
                <a:lnTo>
                  <a:pt x="1589669" y="697119"/>
                </a:lnTo>
                <a:lnTo>
                  <a:pt x="1593981" y="744658"/>
                </a:lnTo>
                <a:lnTo>
                  <a:pt x="1595437" y="792962"/>
                </a:lnTo>
                <a:lnTo>
                  <a:pt x="1593981" y="841266"/>
                </a:lnTo>
                <a:lnTo>
                  <a:pt x="1589669" y="888805"/>
                </a:lnTo>
                <a:lnTo>
                  <a:pt x="1582585" y="935496"/>
                </a:lnTo>
                <a:lnTo>
                  <a:pt x="1572811" y="981256"/>
                </a:lnTo>
                <a:lnTo>
                  <a:pt x="1560432" y="1026001"/>
                </a:lnTo>
                <a:lnTo>
                  <a:pt x="1545530" y="1069650"/>
                </a:lnTo>
                <a:lnTo>
                  <a:pt x="1528189" y="1112118"/>
                </a:lnTo>
                <a:lnTo>
                  <a:pt x="1508493" y="1153323"/>
                </a:lnTo>
                <a:lnTo>
                  <a:pt x="1486526" y="1193182"/>
                </a:lnTo>
                <a:lnTo>
                  <a:pt x="1462369" y="1231613"/>
                </a:lnTo>
                <a:lnTo>
                  <a:pt x="1436108" y="1268531"/>
                </a:lnTo>
                <a:lnTo>
                  <a:pt x="1407825" y="1303855"/>
                </a:lnTo>
                <a:lnTo>
                  <a:pt x="1377603" y="1337501"/>
                </a:lnTo>
                <a:lnTo>
                  <a:pt x="1345527" y="1369386"/>
                </a:lnTo>
                <a:lnTo>
                  <a:pt x="1311680" y="1399428"/>
                </a:lnTo>
                <a:lnTo>
                  <a:pt x="1276145" y="1427542"/>
                </a:lnTo>
                <a:lnTo>
                  <a:pt x="1239005" y="1453648"/>
                </a:lnTo>
                <a:lnTo>
                  <a:pt x="1200345" y="1477660"/>
                </a:lnTo>
                <a:lnTo>
                  <a:pt x="1160247" y="1499498"/>
                </a:lnTo>
                <a:lnTo>
                  <a:pt x="1118795" y="1519077"/>
                </a:lnTo>
                <a:lnTo>
                  <a:pt x="1076072" y="1536314"/>
                </a:lnTo>
                <a:lnTo>
                  <a:pt x="1032162" y="1551127"/>
                </a:lnTo>
                <a:lnTo>
                  <a:pt x="987148" y="1563433"/>
                </a:lnTo>
                <a:lnTo>
                  <a:pt x="941114" y="1573149"/>
                </a:lnTo>
                <a:lnTo>
                  <a:pt x="894143" y="1580191"/>
                </a:lnTo>
                <a:lnTo>
                  <a:pt x="846319" y="1584478"/>
                </a:lnTo>
                <a:lnTo>
                  <a:pt x="797725" y="1585925"/>
                </a:lnTo>
                <a:lnTo>
                  <a:pt x="749129" y="1584478"/>
                </a:lnTo>
                <a:lnTo>
                  <a:pt x="701303" y="1580191"/>
                </a:lnTo>
                <a:lnTo>
                  <a:pt x="654331" y="1573149"/>
                </a:lnTo>
                <a:lnTo>
                  <a:pt x="608296" y="1563433"/>
                </a:lnTo>
                <a:lnTo>
                  <a:pt x="563282" y="1551127"/>
                </a:lnTo>
                <a:lnTo>
                  <a:pt x="519371" y="1536314"/>
                </a:lnTo>
                <a:lnTo>
                  <a:pt x="476647" y="1519077"/>
                </a:lnTo>
                <a:lnTo>
                  <a:pt x="435194" y="1499498"/>
                </a:lnTo>
                <a:lnTo>
                  <a:pt x="395096" y="1477660"/>
                </a:lnTo>
                <a:lnTo>
                  <a:pt x="356434" y="1453648"/>
                </a:lnTo>
                <a:lnTo>
                  <a:pt x="319294" y="1427542"/>
                </a:lnTo>
                <a:lnTo>
                  <a:pt x="283759" y="1399428"/>
                </a:lnTo>
                <a:lnTo>
                  <a:pt x="249911" y="1369386"/>
                </a:lnTo>
                <a:lnTo>
                  <a:pt x="217835" y="1337501"/>
                </a:lnTo>
                <a:lnTo>
                  <a:pt x="187613" y="1303855"/>
                </a:lnTo>
                <a:lnTo>
                  <a:pt x="159330" y="1268531"/>
                </a:lnTo>
                <a:lnTo>
                  <a:pt x="133068" y="1231613"/>
                </a:lnTo>
                <a:lnTo>
                  <a:pt x="108911" y="1193182"/>
                </a:lnTo>
                <a:lnTo>
                  <a:pt x="86943" y="1153323"/>
                </a:lnTo>
                <a:lnTo>
                  <a:pt x="67247" y="1112118"/>
                </a:lnTo>
                <a:lnTo>
                  <a:pt x="49907" y="1069650"/>
                </a:lnTo>
                <a:lnTo>
                  <a:pt x="35005" y="1026001"/>
                </a:lnTo>
                <a:lnTo>
                  <a:pt x="22625" y="981256"/>
                </a:lnTo>
                <a:lnTo>
                  <a:pt x="12852" y="935496"/>
                </a:lnTo>
                <a:lnTo>
                  <a:pt x="5767" y="888805"/>
                </a:lnTo>
                <a:lnTo>
                  <a:pt x="1455" y="841266"/>
                </a:lnTo>
                <a:lnTo>
                  <a:pt x="0" y="792962"/>
                </a:lnTo>
                <a:close/>
              </a:path>
            </a:pathLst>
          </a:custGeom>
          <a:ln w="7620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8000" y="1211257"/>
            <a:ext cx="1595755" cy="1586230"/>
          </a:xfrm>
          <a:custGeom>
            <a:avLst/>
            <a:gdLst/>
            <a:ahLst/>
            <a:cxnLst/>
            <a:rect l="l" t="t" r="r" b="b"/>
            <a:pathLst>
              <a:path w="1595755" h="1586230">
                <a:moveTo>
                  <a:pt x="0" y="792962"/>
                </a:moveTo>
                <a:lnTo>
                  <a:pt x="1455" y="744658"/>
                </a:lnTo>
                <a:lnTo>
                  <a:pt x="5767" y="697119"/>
                </a:lnTo>
                <a:lnTo>
                  <a:pt x="12852" y="650428"/>
                </a:lnTo>
                <a:lnTo>
                  <a:pt x="22625" y="604668"/>
                </a:lnTo>
                <a:lnTo>
                  <a:pt x="35005" y="559923"/>
                </a:lnTo>
                <a:lnTo>
                  <a:pt x="49907" y="516275"/>
                </a:lnTo>
                <a:lnTo>
                  <a:pt x="67247" y="473806"/>
                </a:lnTo>
                <a:lnTo>
                  <a:pt x="86943" y="432601"/>
                </a:lnTo>
                <a:lnTo>
                  <a:pt x="108911" y="392742"/>
                </a:lnTo>
                <a:lnTo>
                  <a:pt x="133068" y="354311"/>
                </a:lnTo>
                <a:lnTo>
                  <a:pt x="159330" y="317393"/>
                </a:lnTo>
                <a:lnTo>
                  <a:pt x="187613" y="282069"/>
                </a:lnTo>
                <a:lnTo>
                  <a:pt x="217835" y="248423"/>
                </a:lnTo>
                <a:lnTo>
                  <a:pt x="249911" y="216538"/>
                </a:lnTo>
                <a:lnTo>
                  <a:pt x="283759" y="186497"/>
                </a:lnTo>
                <a:lnTo>
                  <a:pt x="319294" y="158382"/>
                </a:lnTo>
                <a:lnTo>
                  <a:pt x="356434" y="132276"/>
                </a:lnTo>
                <a:lnTo>
                  <a:pt x="395096" y="108264"/>
                </a:lnTo>
                <a:lnTo>
                  <a:pt x="435194" y="86426"/>
                </a:lnTo>
                <a:lnTo>
                  <a:pt x="476647" y="66848"/>
                </a:lnTo>
                <a:lnTo>
                  <a:pt x="519371" y="49610"/>
                </a:lnTo>
                <a:lnTo>
                  <a:pt x="563282" y="34797"/>
                </a:lnTo>
                <a:lnTo>
                  <a:pt x="608296" y="22491"/>
                </a:lnTo>
                <a:lnTo>
                  <a:pt x="654331" y="12775"/>
                </a:lnTo>
                <a:lnTo>
                  <a:pt x="701303" y="5733"/>
                </a:lnTo>
                <a:lnTo>
                  <a:pt x="749129" y="1447"/>
                </a:lnTo>
                <a:lnTo>
                  <a:pt x="797725" y="0"/>
                </a:lnTo>
                <a:lnTo>
                  <a:pt x="846319" y="1447"/>
                </a:lnTo>
                <a:lnTo>
                  <a:pt x="894143" y="5733"/>
                </a:lnTo>
                <a:lnTo>
                  <a:pt x="941114" y="12775"/>
                </a:lnTo>
                <a:lnTo>
                  <a:pt x="987148" y="22491"/>
                </a:lnTo>
                <a:lnTo>
                  <a:pt x="1032162" y="34797"/>
                </a:lnTo>
                <a:lnTo>
                  <a:pt x="1076072" y="49610"/>
                </a:lnTo>
                <a:lnTo>
                  <a:pt x="1118795" y="66848"/>
                </a:lnTo>
                <a:lnTo>
                  <a:pt x="1160247" y="86426"/>
                </a:lnTo>
                <a:lnTo>
                  <a:pt x="1200345" y="108264"/>
                </a:lnTo>
                <a:lnTo>
                  <a:pt x="1239005" y="132276"/>
                </a:lnTo>
                <a:lnTo>
                  <a:pt x="1276145" y="158382"/>
                </a:lnTo>
                <a:lnTo>
                  <a:pt x="1311680" y="186497"/>
                </a:lnTo>
                <a:lnTo>
                  <a:pt x="1345527" y="216538"/>
                </a:lnTo>
                <a:lnTo>
                  <a:pt x="1377603" y="248423"/>
                </a:lnTo>
                <a:lnTo>
                  <a:pt x="1407825" y="282069"/>
                </a:lnTo>
                <a:lnTo>
                  <a:pt x="1436108" y="317393"/>
                </a:lnTo>
                <a:lnTo>
                  <a:pt x="1462369" y="354311"/>
                </a:lnTo>
                <a:lnTo>
                  <a:pt x="1486526" y="392742"/>
                </a:lnTo>
                <a:lnTo>
                  <a:pt x="1508493" y="432601"/>
                </a:lnTo>
                <a:lnTo>
                  <a:pt x="1528189" y="473806"/>
                </a:lnTo>
                <a:lnTo>
                  <a:pt x="1545530" y="516275"/>
                </a:lnTo>
                <a:lnTo>
                  <a:pt x="1560432" y="559923"/>
                </a:lnTo>
                <a:lnTo>
                  <a:pt x="1572811" y="604668"/>
                </a:lnTo>
                <a:lnTo>
                  <a:pt x="1582585" y="650428"/>
                </a:lnTo>
                <a:lnTo>
                  <a:pt x="1589669" y="697119"/>
                </a:lnTo>
                <a:lnTo>
                  <a:pt x="1593981" y="744658"/>
                </a:lnTo>
                <a:lnTo>
                  <a:pt x="1595437" y="792962"/>
                </a:lnTo>
                <a:lnTo>
                  <a:pt x="1593981" y="841266"/>
                </a:lnTo>
                <a:lnTo>
                  <a:pt x="1589669" y="888805"/>
                </a:lnTo>
                <a:lnTo>
                  <a:pt x="1582585" y="935496"/>
                </a:lnTo>
                <a:lnTo>
                  <a:pt x="1572811" y="981256"/>
                </a:lnTo>
                <a:lnTo>
                  <a:pt x="1560432" y="1026001"/>
                </a:lnTo>
                <a:lnTo>
                  <a:pt x="1545530" y="1069650"/>
                </a:lnTo>
                <a:lnTo>
                  <a:pt x="1528189" y="1112118"/>
                </a:lnTo>
                <a:lnTo>
                  <a:pt x="1508493" y="1153323"/>
                </a:lnTo>
                <a:lnTo>
                  <a:pt x="1486526" y="1193182"/>
                </a:lnTo>
                <a:lnTo>
                  <a:pt x="1462369" y="1231613"/>
                </a:lnTo>
                <a:lnTo>
                  <a:pt x="1436108" y="1268531"/>
                </a:lnTo>
                <a:lnTo>
                  <a:pt x="1407825" y="1303855"/>
                </a:lnTo>
                <a:lnTo>
                  <a:pt x="1377603" y="1337501"/>
                </a:lnTo>
                <a:lnTo>
                  <a:pt x="1345527" y="1369386"/>
                </a:lnTo>
                <a:lnTo>
                  <a:pt x="1311680" y="1399428"/>
                </a:lnTo>
                <a:lnTo>
                  <a:pt x="1276145" y="1427542"/>
                </a:lnTo>
                <a:lnTo>
                  <a:pt x="1239005" y="1453648"/>
                </a:lnTo>
                <a:lnTo>
                  <a:pt x="1200345" y="1477660"/>
                </a:lnTo>
                <a:lnTo>
                  <a:pt x="1160247" y="1499498"/>
                </a:lnTo>
                <a:lnTo>
                  <a:pt x="1118795" y="1519077"/>
                </a:lnTo>
                <a:lnTo>
                  <a:pt x="1076072" y="1536314"/>
                </a:lnTo>
                <a:lnTo>
                  <a:pt x="1032162" y="1551127"/>
                </a:lnTo>
                <a:lnTo>
                  <a:pt x="987148" y="1563433"/>
                </a:lnTo>
                <a:lnTo>
                  <a:pt x="941114" y="1573149"/>
                </a:lnTo>
                <a:lnTo>
                  <a:pt x="894143" y="1580191"/>
                </a:lnTo>
                <a:lnTo>
                  <a:pt x="846319" y="1584478"/>
                </a:lnTo>
                <a:lnTo>
                  <a:pt x="797725" y="1585925"/>
                </a:lnTo>
                <a:lnTo>
                  <a:pt x="749129" y="1584478"/>
                </a:lnTo>
                <a:lnTo>
                  <a:pt x="701303" y="1580191"/>
                </a:lnTo>
                <a:lnTo>
                  <a:pt x="654331" y="1573149"/>
                </a:lnTo>
                <a:lnTo>
                  <a:pt x="608296" y="1563433"/>
                </a:lnTo>
                <a:lnTo>
                  <a:pt x="563282" y="1551127"/>
                </a:lnTo>
                <a:lnTo>
                  <a:pt x="519371" y="1536314"/>
                </a:lnTo>
                <a:lnTo>
                  <a:pt x="476647" y="1519077"/>
                </a:lnTo>
                <a:lnTo>
                  <a:pt x="435194" y="1499498"/>
                </a:lnTo>
                <a:lnTo>
                  <a:pt x="395096" y="1477660"/>
                </a:lnTo>
                <a:lnTo>
                  <a:pt x="356434" y="1453648"/>
                </a:lnTo>
                <a:lnTo>
                  <a:pt x="319294" y="1427542"/>
                </a:lnTo>
                <a:lnTo>
                  <a:pt x="283759" y="1399428"/>
                </a:lnTo>
                <a:lnTo>
                  <a:pt x="249911" y="1369386"/>
                </a:lnTo>
                <a:lnTo>
                  <a:pt x="217835" y="1337501"/>
                </a:lnTo>
                <a:lnTo>
                  <a:pt x="187613" y="1303855"/>
                </a:lnTo>
                <a:lnTo>
                  <a:pt x="159330" y="1268531"/>
                </a:lnTo>
                <a:lnTo>
                  <a:pt x="133068" y="1231613"/>
                </a:lnTo>
                <a:lnTo>
                  <a:pt x="108911" y="1193182"/>
                </a:lnTo>
                <a:lnTo>
                  <a:pt x="86943" y="1153323"/>
                </a:lnTo>
                <a:lnTo>
                  <a:pt x="67247" y="1112118"/>
                </a:lnTo>
                <a:lnTo>
                  <a:pt x="49907" y="1069650"/>
                </a:lnTo>
                <a:lnTo>
                  <a:pt x="35005" y="1026001"/>
                </a:lnTo>
                <a:lnTo>
                  <a:pt x="22625" y="981256"/>
                </a:lnTo>
                <a:lnTo>
                  <a:pt x="12852" y="935496"/>
                </a:lnTo>
                <a:lnTo>
                  <a:pt x="5767" y="888805"/>
                </a:lnTo>
                <a:lnTo>
                  <a:pt x="1455" y="841266"/>
                </a:lnTo>
                <a:lnTo>
                  <a:pt x="0" y="792962"/>
                </a:lnTo>
                <a:close/>
              </a:path>
            </a:pathLst>
          </a:custGeom>
          <a:ln w="76200">
            <a:solidFill>
              <a:srgbClr val="006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828021"/>
            <a:ext cx="2731008" cy="358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5417" y="53022"/>
            <a:ext cx="1172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EPITOPI</a:t>
            </a:r>
          </a:p>
        </p:txBody>
      </p:sp>
      <p:sp>
        <p:nvSpPr>
          <p:cNvPr id="4" name="object 4"/>
          <p:cNvSpPr/>
          <p:nvPr/>
        </p:nvSpPr>
        <p:spPr>
          <a:xfrm>
            <a:off x="1476375" y="4562475"/>
            <a:ext cx="1888655" cy="1161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700" y="4562475"/>
            <a:ext cx="557286" cy="77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5451" y="4546825"/>
            <a:ext cx="2585350" cy="1161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8875" y="4546825"/>
            <a:ext cx="557286" cy="77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2288" y="828020"/>
            <a:ext cx="2724911" cy="3589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9079" y="5716523"/>
            <a:ext cx="39623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1315" y="5769296"/>
            <a:ext cx="2609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Epitopo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3F4"/>
                </a:solidFill>
                <a:latin typeface="Calibri"/>
                <a:cs typeface="Calibri"/>
              </a:rPr>
              <a:t>conformazionale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152400"/>
            <a:ext cx="5791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20" dirty="0"/>
              <a:t>GENETICA DELLE IMMUNOGLOBLULINE</a:t>
            </a:r>
            <a:endParaRPr spc="-2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411C2-8F3E-4DE7-AAA8-D14D5BE6D025}"/>
              </a:ext>
            </a:extLst>
          </p:cNvPr>
          <p:cNvSpPr txBox="1"/>
          <p:nvPr/>
        </p:nvSpPr>
        <p:spPr>
          <a:xfrm>
            <a:off x="838200" y="990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STIMATO 10</a:t>
            </a:r>
            <a:r>
              <a:rPr lang="en-US" baseline="30000" dirty="0"/>
              <a:t>10 </a:t>
            </a:r>
            <a:r>
              <a:rPr lang="en-US" dirty="0"/>
              <a:t>POTENZIALI DIVERSI ANTICORPI PER INDIVIDIO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10E28-4E6B-45B1-92BE-E1E5247144F7}"/>
              </a:ext>
            </a:extLst>
          </p:cNvPr>
          <p:cNvSpPr txBox="1"/>
          <p:nvPr/>
        </p:nvSpPr>
        <p:spPr>
          <a:xfrm>
            <a:off x="5410200" y="1143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GENOMA UMANO 30-35K GENES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60CCAD-0FC4-4F18-BB1E-EE24C3E42CDF}"/>
              </a:ext>
            </a:extLst>
          </p:cNvPr>
          <p:cNvCxnSpPr/>
          <p:nvPr/>
        </p:nvCxnSpPr>
        <p:spPr>
          <a:xfrm>
            <a:off x="3733800" y="1524000"/>
            <a:ext cx="1676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ACFE6B-46FD-4A37-B691-7E93D41EEBFC}"/>
              </a:ext>
            </a:extLst>
          </p:cNvPr>
          <p:cNvSpPr txBox="1"/>
          <p:nvPr/>
        </p:nvSpPr>
        <p:spPr>
          <a:xfrm>
            <a:off x="533400" y="2133600"/>
            <a:ext cx="700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IL DOGMA 1 GENE 1 PROTEINA NON SPIEGA IL POTENZIALE ANTICORPALE</a:t>
            </a:r>
          </a:p>
        </p:txBody>
      </p:sp>
      <p:pic>
        <p:nvPicPr>
          <p:cNvPr id="16" name="Picture 1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EC2D825-C4D1-49E5-939C-F2F86EB0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723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4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019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20" dirty="0"/>
              <a:t>GENETICA DELLE IMMUNOGLOBLULINE:</a:t>
            </a:r>
            <a:br>
              <a:rPr lang="en-US" spc="-20" dirty="0"/>
            </a:br>
            <a:r>
              <a:rPr lang="en-US" spc="-20" dirty="0"/>
              <a:t>RICOMBINAZIONE V(D)J</a:t>
            </a:r>
            <a:endParaRPr spc="-2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619257-4792-45C8-A500-121163E1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2472799" cy="5087305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8132956-79B2-4ADE-9CF8-80287C39C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63722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944" y="1102233"/>
            <a:ext cx="7296150" cy="486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9345">
              <a:lnSpc>
                <a:spcPts val="2655"/>
              </a:lnSpc>
            </a:pPr>
            <a:r>
              <a:rPr sz="2800" b="1" spc="-20" dirty="0">
                <a:latin typeface="Calibri"/>
                <a:cs typeface="Calibri"/>
              </a:rPr>
              <a:t>Forces Involved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Antigen-binding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 binding 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antigen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antibody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place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formation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multiple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noncovalent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bonds </a:t>
            </a:r>
            <a:r>
              <a:rPr sz="2400" spc="-5" dirty="0">
                <a:latin typeface="Calibri"/>
                <a:cs typeface="Calibri"/>
              </a:rPr>
              <a:t>between  theantigen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amino </a:t>
            </a:r>
            <a:r>
              <a:rPr sz="2400" dirty="0">
                <a:latin typeface="Calibri"/>
                <a:cs typeface="Calibri"/>
              </a:rPr>
              <a:t>acids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binding site. </a:t>
            </a:r>
            <a:r>
              <a:rPr sz="2400" spc="-1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strength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single </a:t>
            </a:r>
            <a:r>
              <a:rPr sz="2400" spc="-10" dirty="0">
                <a:latin typeface="Calibri"/>
                <a:cs typeface="Calibri"/>
              </a:rPr>
              <a:t>antigen–antibody </a:t>
            </a:r>
            <a:r>
              <a:rPr sz="2400" spc="-5" dirty="0">
                <a:latin typeface="Calibri"/>
                <a:cs typeface="Calibri"/>
              </a:rPr>
              <a:t>bond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antibody  </a:t>
            </a:r>
            <a:r>
              <a:rPr sz="2400" spc="-25" dirty="0">
                <a:latin typeface="Calibri"/>
                <a:cs typeface="Calibri"/>
              </a:rPr>
              <a:t>aﬃnity.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produced by </a:t>
            </a:r>
            <a:r>
              <a:rPr sz="2400" spc="-5" dirty="0">
                <a:latin typeface="Calibri"/>
                <a:cs typeface="Calibri"/>
              </a:rPr>
              <a:t>summation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attractive </a:t>
            </a:r>
            <a:r>
              <a:rPr sz="2400" spc="-5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repulsive </a:t>
            </a:r>
            <a:r>
              <a:rPr sz="2400" spc="-15" dirty="0">
                <a:latin typeface="Calibri"/>
                <a:cs typeface="Calibri"/>
              </a:rPr>
              <a:t>forces </a:t>
            </a:r>
            <a:r>
              <a:rPr sz="2400" spc="-10" dirty="0">
                <a:latin typeface="Calibri"/>
                <a:cs typeface="Calibri"/>
              </a:rPr>
              <a:t>(van </a:t>
            </a:r>
            <a:r>
              <a:rPr sz="2400" dirty="0">
                <a:latin typeface="Calibri"/>
                <a:cs typeface="Calibri"/>
              </a:rPr>
              <a:t>der </a:t>
            </a:r>
            <a:r>
              <a:rPr sz="2400" spc="-20" dirty="0">
                <a:latin typeface="Calibri"/>
                <a:cs typeface="Calibri"/>
              </a:rPr>
              <a:t>Waals </a:t>
            </a:r>
            <a:r>
              <a:rPr sz="2400" spc="-10" dirty="0">
                <a:latin typeface="Calibri"/>
                <a:cs typeface="Calibri"/>
              </a:rPr>
              <a:t>interactions, </a:t>
            </a:r>
            <a:r>
              <a:rPr sz="2400" spc="-20" dirty="0">
                <a:latin typeface="Calibri"/>
                <a:cs typeface="Calibri"/>
              </a:rPr>
              <a:t>hydrogen  </a:t>
            </a:r>
            <a:r>
              <a:rPr sz="2400" spc="-5" dirty="0">
                <a:latin typeface="Calibri"/>
                <a:cs typeface="Calibri"/>
              </a:rPr>
              <a:t>bonds, salt bridges and </a:t>
            </a:r>
            <a:r>
              <a:rPr sz="2400" spc="-15" dirty="0">
                <a:latin typeface="Calibri"/>
                <a:cs typeface="Calibri"/>
              </a:rPr>
              <a:t>hydrophobic force).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interaction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antibody-combining site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antigen can </a:t>
            </a:r>
            <a:r>
              <a:rPr sz="2400" spc="-5" dirty="0">
                <a:latin typeface="Calibri"/>
                <a:cs typeface="Calibri"/>
              </a:rPr>
              <a:t>be  </a:t>
            </a:r>
            <a:r>
              <a:rPr sz="2400" spc="-20" dirty="0">
                <a:latin typeface="Calibri"/>
                <a:cs typeface="Calibri"/>
              </a:rPr>
              <a:t>investigated </a:t>
            </a:r>
            <a:r>
              <a:rPr sz="2400" spc="-5" dirty="0">
                <a:latin typeface="Calibri"/>
                <a:cs typeface="Calibri"/>
              </a:rPr>
              <a:t>thermodynamically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kinetically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using  </a:t>
            </a:r>
            <a:r>
              <a:rPr sz="2400" spc="-10" dirty="0">
                <a:latin typeface="Calibri"/>
                <a:cs typeface="Calibri"/>
              </a:rPr>
              <a:t>monovalent antibody fragments (fragments </a:t>
            </a:r>
            <a:r>
              <a:rPr sz="2400" spc="-5" dirty="0">
                <a:latin typeface="Calibri"/>
                <a:cs typeface="Calibri"/>
              </a:rPr>
              <a:t>of variable  </a:t>
            </a:r>
            <a:r>
              <a:rPr sz="2400" spc="-10" dirty="0">
                <a:latin typeface="Calibri"/>
                <a:cs typeface="Calibri"/>
              </a:rPr>
              <a:t>regions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Fab).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842" y="46354"/>
            <a:ext cx="6828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BASI MOLECOLARI</a:t>
            </a:r>
            <a:r>
              <a:rPr spc="20" dirty="0"/>
              <a:t> </a:t>
            </a:r>
            <a:r>
              <a:rPr spc="-20" dirty="0"/>
              <a:t>DELL’IMMUNOCOMPLESSO</a:t>
            </a:r>
          </a:p>
        </p:txBody>
      </p:sp>
      <p:sp>
        <p:nvSpPr>
          <p:cNvPr id="4" name="object 4"/>
          <p:cNvSpPr/>
          <p:nvPr/>
        </p:nvSpPr>
        <p:spPr>
          <a:xfrm>
            <a:off x="675558" y="845432"/>
            <a:ext cx="7767483" cy="5838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1674</Words>
  <Application>Microsoft Office PowerPoint</Application>
  <PresentationFormat>On-screen Show (4:3)</PresentationFormat>
  <Paragraphs>333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&amp;quot</vt:lpstr>
      <vt:lpstr>Arial</vt:lpstr>
      <vt:lpstr>Calibri</vt:lpstr>
      <vt:lpstr>Century Gothic</vt:lpstr>
      <vt:lpstr>Comic Sans MS</vt:lpstr>
      <vt:lpstr>inherit</vt:lpstr>
      <vt:lpstr>Roboto</vt:lpstr>
      <vt:lpstr>Times New Roman</vt:lpstr>
      <vt:lpstr>Office Theme</vt:lpstr>
      <vt:lpstr>ANTICORPI,  IMMUNOCHIMICA E IMMUNOPRECIPITAZIONE</vt:lpstr>
      <vt:lpstr>Metodi colorimetrici</vt:lpstr>
      <vt:lpstr>TECNICHE IMMUNOCHIMICHE</vt:lpstr>
      <vt:lpstr>SCHEMATIZZAZIONE DI UN IgG</vt:lpstr>
      <vt:lpstr>SCHEMATIZZAZIONE DI UN IgG</vt:lpstr>
      <vt:lpstr>EPITOPI</vt:lpstr>
      <vt:lpstr>GENETICA DELLE IMMUNOGLOBLULINE</vt:lpstr>
      <vt:lpstr>GENETICA DELLE IMMUNOGLOBLULINE: RICOMBINAZIONE V(D)J</vt:lpstr>
      <vt:lpstr>BASI MOLECOLARI DELL’IMMUNOCOMPLESSO</vt:lpstr>
      <vt:lpstr>SIGNIFICATO PRATICO DEL TIPO DI LEGAME</vt:lpstr>
      <vt:lpstr>CARATTERISTICHE DI UN ANTICORPO</vt:lpstr>
      <vt:lpstr>CARATTERISTICHE DI UN ANTICORPO</vt:lpstr>
      <vt:lpstr>CARATTERISTICHE DI UN ANTICORPO</vt:lpstr>
      <vt:lpstr>PRODUZIONE DI ANTICORPI POLICLONALI</vt:lpstr>
      <vt:lpstr>PRODUZIONE DI ANTICORPI MONOCLONALI</vt:lpstr>
      <vt:lpstr>PRODUZIONE DI ANTICORPI MONOCLONALI</vt:lpstr>
      <vt:lpstr>PRODUZIONE DI ANTICORPI MONOCLONALI - HAT selection</vt:lpstr>
      <vt:lpstr>PRODUZIONE DI ANTICORPI MONOCLONALI - HAT selection</vt:lpstr>
      <vt:lpstr>PRODUZIONE DI ANTICORPI MONOCLONALI - HAT selection</vt:lpstr>
      <vt:lpstr>PRODUZIONE DI ANTICORPI MONOCLONALI - HAT selection</vt:lpstr>
      <vt:lpstr>PRODUZIONE DI ANTICORPI MONOCLONALI - HAT selection</vt:lpstr>
      <vt:lpstr>PRODUZIONE DI ANTICORPI MONOCLONALI</vt:lpstr>
      <vt:lpstr>UTILIZZO TERAPEUTICO DEGLI ANTICORPI MONOCLONALI</vt:lpstr>
      <vt:lpstr>FUNZIONAMENTO DI UN MAB TERAPEUTICO</vt:lpstr>
      <vt:lpstr>ORIGINE DEI MAB A SCOPPO TERAPEUTICO</vt:lpstr>
      <vt:lpstr>CARATTERISTICHE DI UN ANTICORPO</vt:lpstr>
      <vt:lpstr>CARATTERISTICHE DI UN ANTICORPO</vt:lpstr>
      <vt:lpstr>CROSS REATTIVITÀ</vt:lpstr>
      <vt:lpstr>ESEMPIO REALE DI CROSS REATTIVITÀ</vt:lpstr>
      <vt:lpstr>AFFINITÀ</vt:lpstr>
      <vt:lpstr>AVIDITÀ</vt:lpstr>
      <vt:lpstr>IMMUNOPRECIPITAZIONE</vt:lpstr>
      <vt:lpstr>PowerPoint Presentation</vt:lpstr>
      <vt:lpstr>ZONA DI EQUIVALENZA</vt:lpstr>
      <vt:lpstr>DETERMINAZIONE DEL GRUPPO SANGUIGNO TRAMITE IMMUNOPRECIPITAZIONE</vt:lpstr>
      <vt:lpstr>IMMUNOPRECIPITAZIONE IN SOLUZIONE - OGGI  AUMENTO DELL’EFFICIENZA (1)</vt:lpstr>
      <vt:lpstr>IMMUNOPRECIPITAZIONE IN SOLUZIONE - OGGI  AUMENTO DELL’EFFICIENZA (1)</vt:lpstr>
      <vt:lpstr>PowerPoint Presentation</vt:lpstr>
      <vt:lpstr>ESTENSIONE DELLA IMMUNOPRECIPITAZIONE  CO-IMMUNOPRECIPITAZIONE</vt:lpstr>
      <vt:lpstr>IMMUNOPRECIPITAZIONE vs CO-IMMUNOPRECIPITAZIONE</vt:lpstr>
      <vt:lpstr>OVERVIEW CO-IP</vt:lpstr>
      <vt:lpstr>Scelta del buffer di lisi</vt:lpstr>
      <vt:lpstr>I step: ANTICORPO o BIGLIA</vt:lpstr>
      <vt:lpstr>CROSS-LINK ANTICORPO</vt:lpstr>
      <vt:lpstr>CROSS-LINK ANTICORPO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Marcello</dc:creator>
  <cp:lastModifiedBy>MASSIMO BONORA</cp:lastModifiedBy>
  <cp:revision>45</cp:revision>
  <dcterms:created xsi:type="dcterms:W3CDTF">2019-10-03T16:09:08Z</dcterms:created>
  <dcterms:modified xsi:type="dcterms:W3CDTF">2019-10-07T07:27:55Z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Acrobat PDFMaker 11 per PowerPoint</vt:lpwstr>
  </property>
  <property fmtid="{D5CDD505-2E9C-101B-9397-08002B2CF9AE}" pid="4" name="LastSaved">
    <vt:filetime>2019-10-03T00:00:00Z</vt:filetime>
  </property>
</Properties>
</file>