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media/image44.jpg" ContentType="image/jpeg"/>
  <Override PartName="/ppt/media/image46.jpg" ContentType="image/jpeg"/>
  <Override PartName="/ppt/notesSlides/notesSlide1.xml" ContentType="application/vnd.openxmlformats-officedocument.presentationml.notesSlide+xml"/>
  <Override PartName="/ppt/media/image110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92" r:id="rId8"/>
    <p:sldId id="294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89" r:id="rId24"/>
    <p:sldId id="291" r:id="rId25"/>
    <p:sldId id="290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302" r:id="rId36"/>
    <p:sldId id="285" r:id="rId37"/>
    <p:sldId id="286" r:id="rId38"/>
    <p:sldId id="298" r:id="rId39"/>
    <p:sldId id="287" r:id="rId40"/>
    <p:sldId id="288" r:id="rId41"/>
    <p:sldId id="299" r:id="rId42"/>
    <p:sldId id="301" r:id="rId43"/>
    <p:sldId id="295" r:id="rId44"/>
    <p:sldId id="297" r:id="rId45"/>
    <p:sldId id="300" r:id="rId4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59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F26EC-5D83-4AD4-BE9D-CD5F36AB00A7}" type="datetimeFigureOut">
              <a:rPr lang="en-US" smtClean="0"/>
              <a:t>10/7/2019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E5454-7A8C-4911-8A07-B18AF88EF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4534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FAE5454-7A8C-4911-8A07-B18AF88EF0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063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77825" y="2305071"/>
            <a:ext cx="5859272" cy="4105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5194109" y="2514612"/>
            <a:ext cx="797560" cy="367030"/>
          </a:xfrm>
          <a:custGeom>
            <a:avLst/>
            <a:gdLst/>
            <a:ahLst/>
            <a:cxnLst/>
            <a:rect l="l" t="t" r="r" b="b"/>
            <a:pathLst>
              <a:path w="797560" h="367030">
                <a:moveTo>
                  <a:pt x="0" y="0"/>
                </a:moveTo>
                <a:lnTo>
                  <a:pt x="797115" y="0"/>
                </a:lnTo>
                <a:lnTo>
                  <a:pt x="797115" y="366712"/>
                </a:lnTo>
                <a:lnTo>
                  <a:pt x="0" y="3667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80059"/>
            <a:ext cx="2368295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962911" y="480059"/>
            <a:ext cx="472439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029967" y="480059"/>
            <a:ext cx="937259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2561843" y="480059"/>
            <a:ext cx="473963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2630423" y="480059"/>
            <a:ext cx="794003" cy="679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3019044" y="480059"/>
            <a:ext cx="2029967" cy="6797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4643628" y="480059"/>
            <a:ext cx="473951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8739" y="-56518"/>
            <a:ext cx="8986520" cy="9944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333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63F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333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3333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62000" y="1568450"/>
            <a:ext cx="7772400" cy="762000"/>
          </a:xfrm>
          <a:custGeom>
            <a:avLst/>
            <a:gdLst/>
            <a:ahLst/>
            <a:cxnLst/>
            <a:rect l="l" t="t" r="r" b="b"/>
            <a:pathLst>
              <a:path w="7772400" h="762000">
                <a:moveTo>
                  <a:pt x="0" y="0"/>
                </a:moveTo>
                <a:lnTo>
                  <a:pt x="7772400" y="0"/>
                </a:lnTo>
                <a:lnTo>
                  <a:pt x="7772400" y="762000"/>
                </a:lnTo>
                <a:lnTo>
                  <a:pt x="0" y="76200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228600" y="2924175"/>
            <a:ext cx="8686800" cy="1676400"/>
          </a:xfrm>
          <a:custGeom>
            <a:avLst/>
            <a:gdLst/>
            <a:ahLst/>
            <a:cxnLst/>
            <a:rect l="l" t="t" r="r" b="b"/>
            <a:pathLst>
              <a:path w="8686800" h="1676400">
                <a:moveTo>
                  <a:pt x="0" y="0"/>
                </a:moveTo>
                <a:lnTo>
                  <a:pt x="8686800" y="0"/>
                </a:lnTo>
                <a:lnTo>
                  <a:pt x="86868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228600" y="2924175"/>
            <a:ext cx="8686800" cy="1676400"/>
          </a:xfrm>
          <a:custGeom>
            <a:avLst/>
            <a:gdLst/>
            <a:ahLst/>
            <a:cxnLst/>
            <a:rect l="l" t="t" r="r" b="b"/>
            <a:pathLst>
              <a:path w="8686800" h="1676400">
                <a:moveTo>
                  <a:pt x="0" y="0"/>
                </a:moveTo>
                <a:lnTo>
                  <a:pt x="8686800" y="0"/>
                </a:lnTo>
                <a:lnTo>
                  <a:pt x="8686800" y="1676400"/>
                </a:lnTo>
                <a:lnTo>
                  <a:pt x="0" y="1676400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722120" y="3134867"/>
            <a:ext cx="1991855" cy="1504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827019" y="3134867"/>
            <a:ext cx="3201923" cy="15041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5141976" y="3134867"/>
            <a:ext cx="1040879" cy="15041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5295900" y="3134867"/>
            <a:ext cx="1383791" cy="15041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5792723" y="3134867"/>
            <a:ext cx="1670303" cy="15041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6576059" y="3134867"/>
            <a:ext cx="1042415" cy="15041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3705" y="57785"/>
            <a:ext cx="8755380" cy="452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33339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304" y="2411149"/>
            <a:ext cx="8004175" cy="2023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63F4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12" Type="http://schemas.openxmlformats.org/officeDocument/2006/relationships/image" Target="../media/image64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g"/><Relationship Id="rId11" Type="http://schemas.openxmlformats.org/officeDocument/2006/relationships/image" Target="../media/image56.png"/><Relationship Id="rId5" Type="http://schemas.openxmlformats.org/officeDocument/2006/relationships/image" Target="../media/image59.jpg"/><Relationship Id="rId10" Type="http://schemas.openxmlformats.org/officeDocument/2006/relationships/image" Target="../media/image55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1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4.png"/><Relationship Id="rId17" Type="http://schemas.openxmlformats.org/officeDocument/2006/relationships/image" Target="../media/image73.png"/><Relationship Id="rId2" Type="http://schemas.openxmlformats.org/officeDocument/2006/relationships/image" Target="../media/image65.png"/><Relationship Id="rId16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11" Type="http://schemas.openxmlformats.org/officeDocument/2006/relationships/image" Target="../media/image70.png"/><Relationship Id="rId5" Type="http://schemas.openxmlformats.org/officeDocument/2006/relationships/image" Target="../media/image54.png"/><Relationship Id="rId15" Type="http://schemas.openxmlformats.org/officeDocument/2006/relationships/image" Target="../media/image72.png"/><Relationship Id="rId10" Type="http://schemas.openxmlformats.org/officeDocument/2006/relationships/image" Target="../media/image69.png"/><Relationship Id="rId4" Type="http://schemas.openxmlformats.org/officeDocument/2006/relationships/image" Target="../media/image66.png"/><Relationship Id="rId9" Type="http://schemas.openxmlformats.org/officeDocument/2006/relationships/image" Target="../media/image58.png"/><Relationship Id="rId1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89.png"/><Relationship Id="rId3" Type="http://schemas.openxmlformats.org/officeDocument/2006/relationships/image" Target="../media/image75.jpg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17" Type="http://schemas.openxmlformats.org/officeDocument/2006/relationships/image" Target="../media/image88.png"/><Relationship Id="rId2" Type="http://schemas.openxmlformats.org/officeDocument/2006/relationships/image" Target="../media/image74.jpg"/><Relationship Id="rId16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image" Target="../media/image77.png"/><Relationship Id="rId15" Type="http://schemas.openxmlformats.org/officeDocument/2006/relationships/image" Target="../media/image5.png"/><Relationship Id="rId10" Type="http://schemas.openxmlformats.org/officeDocument/2006/relationships/image" Target="../media/image82.png"/><Relationship Id="rId4" Type="http://schemas.openxmlformats.org/officeDocument/2006/relationships/image" Target="../media/image76.jpg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openxmlformats.org/officeDocument/2006/relationships/image" Target="../media/image92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13" Type="http://schemas.openxmlformats.org/officeDocument/2006/relationships/image" Target="../media/image30.jp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g"/><Relationship Id="rId9" Type="http://schemas.openxmlformats.org/officeDocument/2006/relationships/image" Target="../media/image2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jp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jpg"/><Relationship Id="rId4" Type="http://schemas.openxmlformats.org/officeDocument/2006/relationships/image" Target="../media/image92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13" Type="http://schemas.openxmlformats.org/officeDocument/2006/relationships/image" Target="../media/image43.png"/><Relationship Id="rId18" Type="http://schemas.openxmlformats.org/officeDocument/2006/relationships/image" Target="../media/image129.png"/><Relationship Id="rId3" Type="http://schemas.openxmlformats.org/officeDocument/2006/relationships/image" Target="../media/image116.png"/><Relationship Id="rId21" Type="http://schemas.openxmlformats.org/officeDocument/2006/relationships/image" Target="../media/image132.png"/><Relationship Id="rId7" Type="http://schemas.openxmlformats.org/officeDocument/2006/relationships/image" Target="../media/image64.png"/><Relationship Id="rId12" Type="http://schemas.openxmlformats.org/officeDocument/2006/relationships/image" Target="../media/image124.png"/><Relationship Id="rId17" Type="http://schemas.openxmlformats.org/officeDocument/2006/relationships/image" Target="../media/image128.png"/><Relationship Id="rId2" Type="http://schemas.openxmlformats.org/officeDocument/2006/relationships/image" Target="../media/image115.jpg"/><Relationship Id="rId16" Type="http://schemas.openxmlformats.org/officeDocument/2006/relationships/image" Target="../media/image127.png"/><Relationship Id="rId20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9.png"/><Relationship Id="rId11" Type="http://schemas.openxmlformats.org/officeDocument/2006/relationships/image" Target="../media/image123.png"/><Relationship Id="rId5" Type="http://schemas.openxmlformats.org/officeDocument/2006/relationships/image" Target="../media/image118.png"/><Relationship Id="rId15" Type="http://schemas.openxmlformats.org/officeDocument/2006/relationships/image" Target="../media/image126.png"/><Relationship Id="rId23" Type="http://schemas.openxmlformats.org/officeDocument/2006/relationships/image" Target="../media/image134.png"/><Relationship Id="rId10" Type="http://schemas.openxmlformats.org/officeDocument/2006/relationships/image" Target="../media/image122.png"/><Relationship Id="rId19" Type="http://schemas.openxmlformats.org/officeDocument/2006/relationships/image" Target="../media/image130.png"/><Relationship Id="rId4" Type="http://schemas.openxmlformats.org/officeDocument/2006/relationships/image" Target="../media/image117.png"/><Relationship Id="rId9" Type="http://schemas.openxmlformats.org/officeDocument/2006/relationships/image" Target="../media/image121.png"/><Relationship Id="rId14" Type="http://schemas.openxmlformats.org/officeDocument/2006/relationships/image" Target="../media/image125.png"/><Relationship Id="rId22" Type="http://schemas.openxmlformats.org/officeDocument/2006/relationships/image" Target="../media/image13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146.png"/><Relationship Id="rId18" Type="http://schemas.openxmlformats.org/officeDocument/2006/relationships/image" Target="../media/image151.png"/><Relationship Id="rId26" Type="http://schemas.openxmlformats.org/officeDocument/2006/relationships/image" Target="../media/image159.png"/><Relationship Id="rId3" Type="http://schemas.openxmlformats.org/officeDocument/2006/relationships/image" Target="../media/image136.png"/><Relationship Id="rId21" Type="http://schemas.openxmlformats.org/officeDocument/2006/relationships/image" Target="../media/image154.png"/><Relationship Id="rId7" Type="http://schemas.openxmlformats.org/officeDocument/2006/relationships/image" Target="../media/image140.png"/><Relationship Id="rId12" Type="http://schemas.openxmlformats.org/officeDocument/2006/relationships/image" Target="../media/image145.png"/><Relationship Id="rId17" Type="http://schemas.openxmlformats.org/officeDocument/2006/relationships/image" Target="../media/image150.png"/><Relationship Id="rId25" Type="http://schemas.openxmlformats.org/officeDocument/2006/relationships/image" Target="../media/image158.png"/><Relationship Id="rId2" Type="http://schemas.openxmlformats.org/officeDocument/2006/relationships/image" Target="../media/image135.jpg"/><Relationship Id="rId16" Type="http://schemas.openxmlformats.org/officeDocument/2006/relationships/image" Target="../media/image149.png"/><Relationship Id="rId20" Type="http://schemas.openxmlformats.org/officeDocument/2006/relationships/image" Target="../media/image1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11" Type="http://schemas.openxmlformats.org/officeDocument/2006/relationships/image" Target="../media/image144.png"/><Relationship Id="rId24" Type="http://schemas.openxmlformats.org/officeDocument/2006/relationships/image" Target="../media/image157.png"/><Relationship Id="rId5" Type="http://schemas.openxmlformats.org/officeDocument/2006/relationships/image" Target="../media/image138.png"/><Relationship Id="rId15" Type="http://schemas.openxmlformats.org/officeDocument/2006/relationships/image" Target="../media/image148.png"/><Relationship Id="rId23" Type="http://schemas.openxmlformats.org/officeDocument/2006/relationships/image" Target="../media/image156.png"/><Relationship Id="rId10" Type="http://schemas.openxmlformats.org/officeDocument/2006/relationships/image" Target="../media/image143.png"/><Relationship Id="rId19" Type="http://schemas.openxmlformats.org/officeDocument/2006/relationships/image" Target="../media/image152.png"/><Relationship Id="rId4" Type="http://schemas.openxmlformats.org/officeDocument/2006/relationships/image" Target="../media/image137.png"/><Relationship Id="rId9" Type="http://schemas.openxmlformats.org/officeDocument/2006/relationships/image" Target="../media/image142.png"/><Relationship Id="rId14" Type="http://schemas.openxmlformats.org/officeDocument/2006/relationships/image" Target="../media/image147.png"/><Relationship Id="rId22" Type="http://schemas.openxmlformats.org/officeDocument/2006/relationships/image" Target="../media/image155.png"/><Relationship Id="rId27" Type="http://schemas.openxmlformats.org/officeDocument/2006/relationships/image" Target="../media/image16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2" Type="http://schemas.openxmlformats.org/officeDocument/2006/relationships/image" Target="../media/image16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image" Target="../media/image174.png"/><Relationship Id="rId18" Type="http://schemas.openxmlformats.org/officeDocument/2006/relationships/image" Target="../media/image179.png"/><Relationship Id="rId26" Type="http://schemas.openxmlformats.org/officeDocument/2006/relationships/image" Target="../media/image187.png"/><Relationship Id="rId3" Type="http://schemas.openxmlformats.org/officeDocument/2006/relationships/image" Target="../media/image165.png"/><Relationship Id="rId21" Type="http://schemas.openxmlformats.org/officeDocument/2006/relationships/image" Target="../media/image182.png"/><Relationship Id="rId7" Type="http://schemas.openxmlformats.org/officeDocument/2006/relationships/image" Target="../media/image168.png"/><Relationship Id="rId12" Type="http://schemas.openxmlformats.org/officeDocument/2006/relationships/image" Target="../media/image173.png"/><Relationship Id="rId17" Type="http://schemas.openxmlformats.org/officeDocument/2006/relationships/image" Target="../media/image178.png"/><Relationship Id="rId25" Type="http://schemas.openxmlformats.org/officeDocument/2006/relationships/image" Target="../media/image186.png"/><Relationship Id="rId2" Type="http://schemas.openxmlformats.org/officeDocument/2006/relationships/image" Target="../media/image164.png"/><Relationship Id="rId16" Type="http://schemas.openxmlformats.org/officeDocument/2006/relationships/image" Target="../media/image177.png"/><Relationship Id="rId20" Type="http://schemas.openxmlformats.org/officeDocument/2006/relationships/image" Target="../media/image181.png"/><Relationship Id="rId29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11" Type="http://schemas.openxmlformats.org/officeDocument/2006/relationships/image" Target="../media/image172.png"/><Relationship Id="rId24" Type="http://schemas.openxmlformats.org/officeDocument/2006/relationships/image" Target="../media/image185.png"/><Relationship Id="rId5" Type="http://schemas.openxmlformats.org/officeDocument/2006/relationships/image" Target="../media/image167.png"/><Relationship Id="rId15" Type="http://schemas.openxmlformats.org/officeDocument/2006/relationships/image" Target="../media/image176.png"/><Relationship Id="rId23" Type="http://schemas.openxmlformats.org/officeDocument/2006/relationships/image" Target="../media/image184.png"/><Relationship Id="rId28" Type="http://schemas.openxmlformats.org/officeDocument/2006/relationships/image" Target="../media/image189.png"/><Relationship Id="rId10" Type="http://schemas.openxmlformats.org/officeDocument/2006/relationships/image" Target="../media/image171.png"/><Relationship Id="rId19" Type="http://schemas.openxmlformats.org/officeDocument/2006/relationships/image" Target="../media/image180.png"/><Relationship Id="rId4" Type="http://schemas.openxmlformats.org/officeDocument/2006/relationships/image" Target="../media/image166.png"/><Relationship Id="rId9" Type="http://schemas.openxmlformats.org/officeDocument/2006/relationships/image" Target="../media/image170.png"/><Relationship Id="rId14" Type="http://schemas.openxmlformats.org/officeDocument/2006/relationships/image" Target="../media/image175.png"/><Relationship Id="rId22" Type="http://schemas.openxmlformats.org/officeDocument/2006/relationships/image" Target="../media/image183.png"/><Relationship Id="rId27" Type="http://schemas.openxmlformats.org/officeDocument/2006/relationships/image" Target="../media/image18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3" Type="http://schemas.openxmlformats.org/officeDocument/2006/relationships/image" Target="../media/image192.png"/><Relationship Id="rId7" Type="http://schemas.openxmlformats.org/officeDocument/2006/relationships/image" Target="../media/image196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9" Type="http://schemas.openxmlformats.org/officeDocument/2006/relationships/image" Target="../media/image19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3" Type="http://schemas.openxmlformats.org/officeDocument/2006/relationships/image" Target="../media/image201.png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2" Type="http://schemas.openxmlformats.org/officeDocument/2006/relationships/image" Target="../media/image1.png"/><Relationship Id="rId16" Type="http://schemas.openxmlformats.org/officeDocument/2006/relationships/image" Target="../media/image2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5.png"/><Relationship Id="rId15" Type="http://schemas.openxmlformats.org/officeDocument/2006/relationships/image" Target="../media/image199.png"/><Relationship Id="rId10" Type="http://schemas.openxmlformats.org/officeDocument/2006/relationships/image" Target="../media/image207.png"/><Relationship Id="rId4" Type="http://schemas.openxmlformats.org/officeDocument/2006/relationships/image" Target="../media/image202.png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png"/><Relationship Id="rId7" Type="http://schemas.openxmlformats.org/officeDocument/2006/relationships/image" Target="../media/image218.jpg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jpg"/><Relationship Id="rId5" Type="http://schemas.openxmlformats.org/officeDocument/2006/relationships/image" Target="../media/image216.png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png"/><Relationship Id="rId2" Type="http://schemas.openxmlformats.org/officeDocument/2006/relationships/image" Target="../media/image21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5" Type="http://schemas.openxmlformats.org/officeDocument/2006/relationships/image" Target="../media/image219.jpg"/><Relationship Id="rId4" Type="http://schemas.openxmlformats.org/officeDocument/2006/relationships/image" Target="../media/image217.jp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13" Type="http://schemas.openxmlformats.org/officeDocument/2006/relationships/image" Target="../media/image216.png"/><Relationship Id="rId3" Type="http://schemas.openxmlformats.org/officeDocument/2006/relationships/image" Target="../media/image63.png"/><Relationship Id="rId7" Type="http://schemas.openxmlformats.org/officeDocument/2006/relationships/image" Target="../media/image225.png"/><Relationship Id="rId12" Type="http://schemas.openxmlformats.org/officeDocument/2006/relationships/image" Target="../media/image230.jpg"/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11" Type="http://schemas.openxmlformats.org/officeDocument/2006/relationships/image" Target="../media/image229.jpg"/><Relationship Id="rId5" Type="http://schemas.openxmlformats.org/officeDocument/2006/relationships/image" Target="../media/image223.png"/><Relationship Id="rId10" Type="http://schemas.openxmlformats.org/officeDocument/2006/relationships/image" Target="../media/image228.jpg"/><Relationship Id="rId4" Type="http://schemas.openxmlformats.org/officeDocument/2006/relationships/image" Target="../media/image222.png"/><Relationship Id="rId9" Type="http://schemas.openxmlformats.org/officeDocument/2006/relationships/image" Target="../media/image22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6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6.png"/><Relationship Id="rId13" Type="http://schemas.openxmlformats.org/officeDocument/2006/relationships/image" Target="../media/image241.png"/><Relationship Id="rId3" Type="http://schemas.openxmlformats.org/officeDocument/2006/relationships/image" Target="../media/image232.png"/><Relationship Id="rId7" Type="http://schemas.openxmlformats.org/officeDocument/2006/relationships/image" Target="../media/image235.png"/><Relationship Id="rId12" Type="http://schemas.openxmlformats.org/officeDocument/2006/relationships/image" Target="../media/image240.jpg"/><Relationship Id="rId2" Type="http://schemas.openxmlformats.org/officeDocument/2006/relationships/image" Target="../media/image2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4.png"/><Relationship Id="rId11" Type="http://schemas.openxmlformats.org/officeDocument/2006/relationships/image" Target="../media/image239.jpg"/><Relationship Id="rId5" Type="http://schemas.openxmlformats.org/officeDocument/2006/relationships/image" Target="../media/image233.png"/><Relationship Id="rId15" Type="http://schemas.openxmlformats.org/officeDocument/2006/relationships/image" Target="../media/image243.jpg"/><Relationship Id="rId10" Type="http://schemas.openxmlformats.org/officeDocument/2006/relationships/image" Target="../media/image238.png"/><Relationship Id="rId4" Type="http://schemas.openxmlformats.org/officeDocument/2006/relationships/image" Target="../media/image63.png"/><Relationship Id="rId9" Type="http://schemas.openxmlformats.org/officeDocument/2006/relationships/image" Target="../media/image237.png"/><Relationship Id="rId14" Type="http://schemas.openxmlformats.org/officeDocument/2006/relationships/image" Target="../media/image24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35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2887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49295" y="0"/>
            <a:ext cx="3745991" cy="12679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02807" y="0"/>
            <a:ext cx="929639" cy="12679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76044" y="658367"/>
            <a:ext cx="5492495" cy="13411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576059" y="658367"/>
            <a:ext cx="929639" cy="134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29996" y="1389887"/>
            <a:ext cx="7786114" cy="1341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723631" y="1389887"/>
            <a:ext cx="929639" cy="1341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094158" y="69596"/>
            <a:ext cx="701802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58240" marR="1150620" indent="-2540" algn="ctr">
              <a:lnSpc>
                <a:spcPct val="100000"/>
              </a:lnSpc>
              <a:spcBef>
                <a:spcPts val="100"/>
              </a:spcBef>
            </a:pPr>
            <a:r>
              <a:rPr sz="4800" spc="-10" dirty="0">
                <a:solidFill>
                  <a:srgbClr val="FFFF00"/>
                </a:solidFill>
              </a:rPr>
              <a:t>ANTICORPI,  </a:t>
            </a:r>
            <a:r>
              <a:rPr sz="4800" dirty="0">
                <a:solidFill>
                  <a:srgbClr val="FFFF00"/>
                </a:solidFill>
              </a:rPr>
              <a:t>IMM</a:t>
            </a:r>
            <a:r>
              <a:rPr sz="4800" spc="-5" dirty="0">
                <a:solidFill>
                  <a:srgbClr val="FFFF00"/>
                </a:solidFill>
              </a:rPr>
              <a:t>U</a:t>
            </a:r>
            <a:r>
              <a:rPr sz="4800" spc="-10" dirty="0">
                <a:solidFill>
                  <a:srgbClr val="FFFF00"/>
                </a:solidFill>
              </a:rPr>
              <a:t>N</a:t>
            </a:r>
            <a:r>
              <a:rPr sz="4800" dirty="0">
                <a:solidFill>
                  <a:srgbClr val="FFFF00"/>
                </a:solidFill>
              </a:rPr>
              <a:t>OC</a:t>
            </a:r>
            <a:r>
              <a:rPr sz="4800" spc="-10" dirty="0">
                <a:solidFill>
                  <a:srgbClr val="FFFF00"/>
                </a:solidFill>
              </a:rPr>
              <a:t>H</a:t>
            </a:r>
            <a:r>
              <a:rPr sz="4800" dirty="0">
                <a:solidFill>
                  <a:srgbClr val="FFFF00"/>
                </a:solidFill>
              </a:rPr>
              <a:t>IMICA</a:t>
            </a:r>
            <a:endParaRPr sz="4800"/>
          </a:p>
          <a:p>
            <a:pPr algn="ctr">
              <a:lnSpc>
                <a:spcPct val="100000"/>
              </a:lnSpc>
            </a:pPr>
            <a:r>
              <a:rPr sz="4800" dirty="0">
                <a:solidFill>
                  <a:srgbClr val="FFFF00"/>
                </a:solidFill>
              </a:rPr>
              <a:t>E</a:t>
            </a:r>
            <a:r>
              <a:rPr sz="4800" spc="-95" dirty="0">
                <a:solidFill>
                  <a:srgbClr val="FFFF00"/>
                </a:solidFill>
              </a:rPr>
              <a:t> </a:t>
            </a:r>
            <a:r>
              <a:rPr sz="4800" spc="-25" dirty="0">
                <a:solidFill>
                  <a:srgbClr val="FFFF00"/>
                </a:solidFill>
              </a:rPr>
              <a:t>IMMUNOPRECIPITAZIONE</a:t>
            </a:r>
            <a:endParaRPr sz="4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82394" y="0"/>
            <a:ext cx="6378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35" dirty="0"/>
              <a:t>SIGNIFICATO </a:t>
            </a:r>
            <a:r>
              <a:rPr spc="-45" dirty="0"/>
              <a:t>PRATICO </a:t>
            </a:r>
            <a:r>
              <a:rPr spc="-5" dirty="0"/>
              <a:t>DEL </a:t>
            </a:r>
            <a:r>
              <a:rPr spc="-10" dirty="0"/>
              <a:t>TIPO </a:t>
            </a:r>
            <a:r>
              <a:rPr spc="-5" dirty="0"/>
              <a:t>DI</a:t>
            </a:r>
            <a:r>
              <a:rPr spc="195" dirty="0"/>
              <a:t> </a:t>
            </a:r>
            <a:r>
              <a:rPr spc="-10" dirty="0"/>
              <a:t>LEGAME</a:t>
            </a:r>
          </a:p>
        </p:txBody>
      </p:sp>
      <p:sp>
        <p:nvSpPr>
          <p:cNvPr id="3" name="object 3"/>
          <p:cNvSpPr/>
          <p:nvPr/>
        </p:nvSpPr>
        <p:spPr>
          <a:xfrm>
            <a:off x="2947010" y="4521200"/>
            <a:ext cx="3205287" cy="23262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86200" y="3101975"/>
            <a:ext cx="1221752" cy="17254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5738" y="1357312"/>
            <a:ext cx="2637687" cy="26622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69875" y="4029455"/>
            <a:ext cx="2509520" cy="636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9475" marR="5080" indent="-867410">
              <a:lnSpc>
                <a:spcPct val="100000"/>
              </a:lnSpc>
              <a:spcBef>
                <a:spcPts val="100"/>
              </a:spcBef>
            </a:pPr>
            <a:r>
              <a:rPr sz="2000" spc="-80" dirty="0">
                <a:latin typeface="Calibri"/>
                <a:cs typeface="Calibri"/>
              </a:rPr>
              <a:t>ALTA </a:t>
            </a:r>
            <a:r>
              <a:rPr sz="2000" spc="-5" dirty="0">
                <a:latin typeface="Calibri"/>
                <a:cs typeface="Calibri"/>
              </a:rPr>
              <a:t>CONCENTRAZIONE  SALINA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32175" y="685800"/>
            <a:ext cx="2170112" cy="17303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946775" y="1436687"/>
            <a:ext cx="3163887" cy="23733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29158" y="2435606"/>
            <a:ext cx="21323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80" dirty="0">
                <a:latin typeface="Calibri"/>
                <a:cs typeface="Calibri"/>
              </a:rPr>
              <a:t>ALTA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TEMPERATURA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59417" y="973457"/>
            <a:ext cx="12814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Calibri"/>
                <a:cs typeface="Calibri"/>
              </a:rPr>
              <a:t>pH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ESTREMI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101" y="57785"/>
            <a:ext cx="5464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CARATTERISTICHE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50" dirty="0"/>
              <a:t> </a:t>
            </a:r>
            <a:r>
              <a:rPr spc="-10" dirty="0"/>
              <a:t>ANTICORPO</a:t>
            </a:r>
          </a:p>
        </p:txBody>
      </p:sp>
      <p:sp>
        <p:nvSpPr>
          <p:cNvPr id="4" name="object 4"/>
          <p:cNvSpPr/>
          <p:nvPr/>
        </p:nvSpPr>
        <p:spPr>
          <a:xfrm>
            <a:off x="5155691" y="1199388"/>
            <a:ext cx="624827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91175" y="1219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38100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1175" y="1600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0"/>
                </a:moveTo>
                <a:lnTo>
                  <a:pt x="53340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03947" y="769620"/>
            <a:ext cx="550163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11568" y="1621548"/>
            <a:ext cx="550162" cy="7894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4326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81527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4572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831079" y="2788919"/>
            <a:ext cx="417575" cy="566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734811" y="2788919"/>
            <a:ext cx="416051" cy="566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4976338" y="2408873"/>
            <a:ext cx="1934210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3F4"/>
                </a:solidFill>
                <a:latin typeface="Calibri"/>
                <a:cs typeface="Calibri"/>
              </a:rPr>
              <a:t>Monoclonali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63F4"/>
                </a:solidFill>
                <a:latin typeface="Calibri"/>
                <a:cs typeface="Calibri"/>
              </a:rPr>
              <a:t>(epitopo-specifici)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200400" y="1219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381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200400" y="1600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0"/>
                </a:moveTo>
                <a:lnTo>
                  <a:pt x="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1143000" y="914400"/>
            <a:ext cx="6404610" cy="1304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0">
              <a:lnSpc>
                <a:spcPct val="100000"/>
              </a:lnSpc>
              <a:spcBef>
                <a:spcPts val="95"/>
              </a:spcBef>
              <a:tabLst>
                <a:tab pos="5174615" algn="l"/>
              </a:tabLst>
            </a:pPr>
            <a:r>
              <a:rPr sz="2800" b="1" spc="-15" dirty="0">
                <a:solidFill>
                  <a:srgbClr val="CC00FF"/>
                </a:solidFill>
                <a:latin typeface="Calibri"/>
                <a:cs typeface="Calibri"/>
              </a:rPr>
              <a:t>Bivalenti	</a:t>
            </a:r>
            <a:r>
              <a:rPr sz="2800" b="1" spc="-5" dirty="0">
                <a:solidFill>
                  <a:srgbClr val="FF3300"/>
                </a:solidFill>
                <a:latin typeface="Calibri"/>
                <a:cs typeface="Calibri"/>
              </a:rPr>
              <a:t>Specifici</a:t>
            </a:r>
            <a:endParaRPr sz="2800" dirty="0">
              <a:latin typeface="Calibri"/>
              <a:cs typeface="Calibri"/>
            </a:endParaRPr>
          </a:p>
          <a:p>
            <a:pPr marL="2860675">
              <a:lnSpc>
                <a:spcPts val="3535"/>
              </a:lnSpc>
              <a:spcBef>
                <a:spcPts val="125"/>
              </a:spcBef>
            </a:pPr>
            <a:r>
              <a:rPr sz="3200" spc="-10" dirty="0">
                <a:solidFill>
                  <a:srgbClr val="4C4C4C"/>
                </a:solidFill>
                <a:latin typeface="Calibri"/>
                <a:cs typeface="Calibri"/>
              </a:rPr>
              <a:t>Anticorpi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055"/>
              </a:lnSpc>
              <a:tabLst>
                <a:tab pos="5174615" algn="l"/>
              </a:tabLst>
            </a:pPr>
            <a:r>
              <a:rPr sz="2800" b="1" spc="-10" dirty="0">
                <a:solidFill>
                  <a:srgbClr val="CC00FF"/>
                </a:solidFill>
                <a:latin typeface="Calibri"/>
                <a:cs typeface="Calibri"/>
              </a:rPr>
              <a:t>Multivalenti	</a:t>
            </a:r>
            <a:r>
              <a:rPr sz="2800" b="1" spc="-10" dirty="0">
                <a:solidFill>
                  <a:srgbClr val="FF3300"/>
                </a:solidFill>
                <a:latin typeface="Calibri"/>
                <a:cs typeface="Calibri"/>
              </a:rPr>
              <a:t>Sensibili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2438400" y="2438400"/>
            <a:ext cx="2062635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3F4"/>
                </a:solidFill>
                <a:latin typeface="Calibri"/>
                <a:cs typeface="Calibri"/>
              </a:rPr>
              <a:t>Policlonali</a:t>
            </a:r>
            <a:endParaRPr sz="2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63F4"/>
                </a:solidFill>
                <a:latin typeface="Calibri"/>
                <a:cs typeface="Calibri"/>
              </a:rPr>
              <a:t>(antigene-specifici)</a:t>
            </a:r>
            <a:endParaRPr sz="20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101" y="57785"/>
            <a:ext cx="5464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CARATTERISTICHE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50" dirty="0"/>
              <a:t> </a:t>
            </a:r>
            <a:r>
              <a:rPr spc="-10" dirty="0"/>
              <a:t>ANTICORPO</a:t>
            </a:r>
          </a:p>
        </p:txBody>
      </p:sp>
      <p:sp>
        <p:nvSpPr>
          <p:cNvPr id="5" name="object 5"/>
          <p:cNvSpPr/>
          <p:nvPr/>
        </p:nvSpPr>
        <p:spPr>
          <a:xfrm>
            <a:off x="5591175" y="1219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38100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1175" y="1600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0"/>
                </a:moveTo>
                <a:lnTo>
                  <a:pt x="53340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203947" y="769620"/>
            <a:ext cx="550163" cy="789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4326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81527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4572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0400" y="1219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381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0400" y="1600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0"/>
                </a:moveTo>
                <a:lnTo>
                  <a:pt x="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41091" y="769620"/>
            <a:ext cx="550163" cy="789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31948" y="1616976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40764" y="848360"/>
            <a:ext cx="6404610" cy="1304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0">
              <a:lnSpc>
                <a:spcPct val="100000"/>
              </a:lnSpc>
              <a:spcBef>
                <a:spcPts val="95"/>
              </a:spcBef>
              <a:tabLst>
                <a:tab pos="5174615" algn="l"/>
              </a:tabLst>
            </a:pPr>
            <a:r>
              <a:rPr sz="2800" b="1" spc="-15" dirty="0">
                <a:solidFill>
                  <a:srgbClr val="CC00FF"/>
                </a:solidFill>
                <a:latin typeface="Calibri"/>
                <a:cs typeface="Calibri"/>
              </a:rPr>
              <a:t>Bivalenti	</a:t>
            </a:r>
            <a:r>
              <a:rPr sz="2800" b="1" spc="-5" dirty="0">
                <a:solidFill>
                  <a:srgbClr val="B4B5B4"/>
                </a:solidFill>
                <a:latin typeface="Calibri"/>
                <a:cs typeface="Calibri"/>
              </a:rPr>
              <a:t>Specifici</a:t>
            </a:r>
            <a:endParaRPr sz="2800" dirty="0">
              <a:latin typeface="Calibri"/>
              <a:cs typeface="Calibri"/>
            </a:endParaRPr>
          </a:p>
          <a:p>
            <a:pPr marL="2860675">
              <a:lnSpc>
                <a:spcPts val="3535"/>
              </a:lnSpc>
              <a:spcBef>
                <a:spcPts val="125"/>
              </a:spcBef>
            </a:pPr>
            <a:r>
              <a:rPr sz="3200" spc="-10" dirty="0">
                <a:solidFill>
                  <a:srgbClr val="B4B5B4"/>
                </a:solidFill>
                <a:latin typeface="Calibri"/>
                <a:cs typeface="Calibri"/>
              </a:rPr>
              <a:t>Anticorpi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055"/>
              </a:lnSpc>
              <a:tabLst>
                <a:tab pos="5174615" algn="l"/>
              </a:tabLst>
            </a:pPr>
            <a:r>
              <a:rPr sz="2800" b="1" spc="-10" dirty="0">
                <a:solidFill>
                  <a:srgbClr val="CC00FF"/>
                </a:solidFill>
                <a:latin typeface="Calibri"/>
                <a:cs typeface="Calibri"/>
              </a:rPr>
              <a:t>Multivalenti	</a:t>
            </a: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Sensibili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63923" y="2330208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6188" y="2788919"/>
            <a:ext cx="417575" cy="5669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65931" y="2788919"/>
            <a:ext cx="416051" cy="566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412650" y="2408873"/>
            <a:ext cx="2031364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Policlonali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B4B5B4"/>
                </a:solidFill>
                <a:latin typeface="Calibri"/>
                <a:cs typeface="Calibri"/>
              </a:rPr>
              <a:t>(antigene-specifici)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7315200" y="4311726"/>
            <a:ext cx="1457566" cy="14477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60375" y="1121568"/>
            <a:ext cx="654050" cy="2577465"/>
          </a:xfrm>
          <a:custGeom>
            <a:avLst/>
            <a:gdLst/>
            <a:ahLst/>
            <a:cxnLst/>
            <a:rect l="l" t="t" r="r" b="b"/>
            <a:pathLst>
              <a:path w="654050" h="2577465">
                <a:moveTo>
                  <a:pt x="654050" y="0"/>
                </a:moveTo>
                <a:lnTo>
                  <a:pt x="0" y="0"/>
                </a:lnTo>
                <a:lnTo>
                  <a:pt x="0" y="2577084"/>
                </a:lnTo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60362" y="3527204"/>
            <a:ext cx="200025" cy="171450"/>
          </a:xfrm>
          <a:custGeom>
            <a:avLst/>
            <a:gdLst/>
            <a:ahLst/>
            <a:cxnLst/>
            <a:rect l="l" t="t" r="r" b="b"/>
            <a:pathLst>
              <a:path w="200025" h="171450">
                <a:moveTo>
                  <a:pt x="0" y="0"/>
                </a:moveTo>
                <a:lnTo>
                  <a:pt x="100012" y="171450"/>
                </a:lnTo>
                <a:lnTo>
                  <a:pt x="200025" y="0"/>
                </a:lnTo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358195" y="4004211"/>
            <a:ext cx="2619524" cy="174630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1920461" y="5766336"/>
            <a:ext cx="844048" cy="2482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100461" y="4674010"/>
            <a:ext cx="2606313" cy="13290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2107613" y="3602334"/>
            <a:ext cx="5168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I</a:t>
            </a:r>
            <a:r>
              <a:rPr sz="2400" spc="-5" dirty="0">
                <a:latin typeface="Arial"/>
                <a:cs typeface="Arial"/>
              </a:rPr>
              <a:t>gG</a:t>
            </a:r>
            <a:endParaRPr sz="24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775064" y="3759916"/>
            <a:ext cx="5340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Arial"/>
                <a:cs typeface="Arial"/>
              </a:rPr>
              <a:t>I</a:t>
            </a:r>
            <a:r>
              <a:rPr sz="2400" spc="-10" dirty="0">
                <a:latin typeface="Arial"/>
                <a:cs typeface="Arial"/>
              </a:rPr>
              <a:t>gM</a:t>
            </a:r>
            <a:endParaRPr sz="2400"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8029954" y="5961887"/>
            <a:ext cx="473963" cy="67970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349206" y="6028542"/>
            <a:ext cx="9715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" dirty="0">
                <a:latin typeface="Calibri"/>
                <a:cs typeface="Calibri"/>
              </a:rPr>
              <a:t>Valenza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251158" y="6028542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4794765" y="6028542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2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177052" y="6028542"/>
            <a:ext cx="18034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1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7580672" y="5730439"/>
            <a:ext cx="908050" cy="689610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45"/>
              </a:spcBef>
            </a:pPr>
            <a:r>
              <a:rPr sz="1400" spc="-5" dirty="0">
                <a:latin typeface="Arial"/>
                <a:cs typeface="Arial"/>
              </a:rPr>
              <a:t>(~970</a:t>
            </a:r>
            <a:r>
              <a:rPr sz="1400" spc="-80" dirty="0">
                <a:latin typeface="Arial"/>
                <a:cs typeface="Arial"/>
              </a:rPr>
              <a:t> </a:t>
            </a:r>
            <a:r>
              <a:rPr sz="1400" spc="-5" dirty="0">
                <a:latin typeface="Arial"/>
                <a:cs typeface="Arial"/>
              </a:rPr>
              <a:t>kDa)</a:t>
            </a:r>
            <a:endParaRPr sz="1400">
              <a:latin typeface="Arial"/>
              <a:cs typeface="Arial"/>
            </a:endParaRPr>
          </a:p>
          <a:p>
            <a:pPr marL="65405" algn="ctr">
              <a:lnSpc>
                <a:spcPct val="100000"/>
              </a:lnSpc>
              <a:spcBef>
                <a:spcPts val="420"/>
              </a:spcBef>
            </a:pPr>
            <a:r>
              <a:rPr sz="2400" spc="-5" dirty="0">
                <a:latin typeface="Calibri"/>
                <a:cs typeface="Calibri"/>
              </a:rPr>
              <a:t>10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6646164" y="2330208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831079" y="2788919"/>
            <a:ext cx="417575" cy="5669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5734811" y="2788919"/>
            <a:ext cx="416051" cy="5669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739128" y="2788919"/>
            <a:ext cx="396239" cy="566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4976338" y="2408873"/>
            <a:ext cx="1934210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Monoclonali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B4B5B4"/>
                </a:solidFill>
                <a:latin typeface="Calibri"/>
                <a:cs typeface="Calibri"/>
              </a:rPr>
              <a:t>(epitopo-specifici)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101" y="57785"/>
            <a:ext cx="5464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CARATTERISTICHE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50" dirty="0"/>
              <a:t> </a:t>
            </a:r>
            <a:r>
              <a:rPr spc="-10" dirty="0"/>
              <a:t>ANTICORPO</a:t>
            </a:r>
          </a:p>
        </p:txBody>
      </p:sp>
      <p:sp>
        <p:nvSpPr>
          <p:cNvPr id="3" name="object 3"/>
          <p:cNvSpPr/>
          <p:nvPr/>
        </p:nvSpPr>
        <p:spPr>
          <a:xfrm>
            <a:off x="3649979" y="1199387"/>
            <a:ext cx="2039111" cy="8991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155691" y="1199388"/>
            <a:ext cx="624827" cy="899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591175" y="1219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38100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1175" y="1600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0"/>
                </a:moveTo>
                <a:lnTo>
                  <a:pt x="53340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95415" y="1621548"/>
            <a:ext cx="1685543" cy="7894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211568" y="1621548"/>
            <a:ext cx="550162" cy="7894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4326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81527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4572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0400" y="1219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381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0400" y="1600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0"/>
                </a:moveTo>
                <a:lnTo>
                  <a:pt x="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31948" y="1616976"/>
            <a:ext cx="550163" cy="7894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40764" y="848360"/>
            <a:ext cx="6404610" cy="1304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0">
              <a:lnSpc>
                <a:spcPct val="100000"/>
              </a:lnSpc>
              <a:spcBef>
                <a:spcPts val="95"/>
              </a:spcBef>
              <a:tabLst>
                <a:tab pos="5174615" algn="l"/>
              </a:tabLst>
            </a:pPr>
            <a:r>
              <a:rPr sz="2800" b="1" spc="-15" dirty="0">
                <a:solidFill>
                  <a:srgbClr val="B4B5B4"/>
                </a:solidFill>
                <a:latin typeface="Calibri"/>
                <a:cs typeface="Calibri"/>
              </a:rPr>
              <a:t>Bivalenti	</a:t>
            </a:r>
            <a:r>
              <a:rPr sz="2800" b="1" spc="-5" dirty="0">
                <a:solidFill>
                  <a:srgbClr val="B4B5B4"/>
                </a:solidFill>
                <a:latin typeface="Calibri"/>
                <a:cs typeface="Calibri"/>
              </a:rPr>
              <a:t>Specifici</a:t>
            </a:r>
            <a:endParaRPr sz="2800" dirty="0">
              <a:latin typeface="Calibri"/>
              <a:cs typeface="Calibri"/>
            </a:endParaRPr>
          </a:p>
          <a:p>
            <a:pPr marL="2860675">
              <a:lnSpc>
                <a:spcPts val="3535"/>
              </a:lnSpc>
              <a:spcBef>
                <a:spcPts val="125"/>
              </a:spcBef>
            </a:pPr>
            <a:r>
              <a:rPr sz="3200" spc="-10" dirty="0">
                <a:solidFill>
                  <a:srgbClr val="4C4C4C"/>
                </a:solidFill>
                <a:latin typeface="Calibri"/>
                <a:cs typeface="Calibri"/>
              </a:rPr>
              <a:t>Anticorpi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055"/>
              </a:lnSpc>
              <a:tabLst>
                <a:tab pos="5174615" algn="l"/>
              </a:tabLst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Multivalenti	Sensibili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450592" y="2330208"/>
            <a:ext cx="1982723" cy="7894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63923" y="2330208"/>
            <a:ext cx="550163" cy="7894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266188" y="2788919"/>
            <a:ext cx="417575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45435" y="2788919"/>
            <a:ext cx="1258823" cy="5669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65931" y="2788919"/>
            <a:ext cx="416051" cy="5669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343655" y="2788919"/>
            <a:ext cx="1187195" cy="5669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192523" y="2788919"/>
            <a:ext cx="417575" cy="56692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271771" y="2788919"/>
            <a:ext cx="396239" cy="566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412650" y="2408873"/>
            <a:ext cx="2031364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3F4"/>
                </a:solidFill>
                <a:latin typeface="Calibri"/>
                <a:cs typeface="Calibri"/>
              </a:rPr>
              <a:t>Policlonali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63F4"/>
                </a:solidFill>
                <a:latin typeface="Calibri"/>
                <a:cs typeface="Calibri"/>
              </a:rPr>
              <a:t>(antigene-specifici)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797552" y="2330208"/>
            <a:ext cx="2318002" cy="789419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646164" y="2330208"/>
            <a:ext cx="550163" cy="7894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831079" y="2788919"/>
            <a:ext cx="417575" cy="56692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910327" y="2788919"/>
            <a:ext cx="1162811" cy="5669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734811" y="2788919"/>
            <a:ext cx="416051" cy="5669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812535" y="2788919"/>
            <a:ext cx="1264919" cy="5669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39128" y="2788919"/>
            <a:ext cx="396239" cy="566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976338" y="2408873"/>
            <a:ext cx="1934210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3F4"/>
                </a:solidFill>
                <a:latin typeface="Calibri"/>
                <a:cs typeface="Calibri"/>
              </a:rPr>
              <a:t>Monoclonali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63F4"/>
                </a:solidFill>
                <a:latin typeface="Calibri"/>
                <a:cs typeface="Calibri"/>
              </a:rPr>
              <a:t>(epitopo-specifici)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" y="708694"/>
            <a:ext cx="3921992" cy="15630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82985" y="685800"/>
            <a:ext cx="4611300" cy="1495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93677" y="57785"/>
            <a:ext cx="61550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</a:t>
            </a:r>
            <a:r>
              <a:rPr spc="55" dirty="0"/>
              <a:t> </a:t>
            </a:r>
            <a:r>
              <a:rPr spc="-10" dirty="0"/>
              <a:t>POLICLONALI</a:t>
            </a:r>
          </a:p>
        </p:txBody>
      </p:sp>
      <p:sp>
        <p:nvSpPr>
          <p:cNvPr id="5" name="object 5"/>
          <p:cNvSpPr/>
          <p:nvPr/>
        </p:nvSpPr>
        <p:spPr>
          <a:xfrm>
            <a:off x="4424100" y="2598487"/>
            <a:ext cx="4650422" cy="41223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869877" y="2642558"/>
            <a:ext cx="252006" cy="25199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869877" y="2642558"/>
            <a:ext cx="252095" cy="252095"/>
          </a:xfrm>
          <a:custGeom>
            <a:avLst/>
            <a:gdLst/>
            <a:ahLst/>
            <a:cxnLst/>
            <a:rect l="l" t="t" r="r" b="b"/>
            <a:pathLst>
              <a:path w="252095" h="252094">
                <a:moveTo>
                  <a:pt x="0" y="125996"/>
                </a:moveTo>
                <a:lnTo>
                  <a:pt x="9901" y="76954"/>
                </a:lnTo>
                <a:lnTo>
                  <a:pt x="36904" y="36904"/>
                </a:lnTo>
                <a:lnTo>
                  <a:pt x="76954" y="9901"/>
                </a:lnTo>
                <a:lnTo>
                  <a:pt x="125996" y="0"/>
                </a:lnTo>
                <a:lnTo>
                  <a:pt x="175046" y="9901"/>
                </a:lnTo>
                <a:lnTo>
                  <a:pt x="215099" y="36904"/>
                </a:lnTo>
                <a:lnTo>
                  <a:pt x="242104" y="76954"/>
                </a:lnTo>
                <a:lnTo>
                  <a:pt x="252006" y="125996"/>
                </a:lnTo>
                <a:lnTo>
                  <a:pt x="242104" y="175039"/>
                </a:lnTo>
                <a:lnTo>
                  <a:pt x="215099" y="215088"/>
                </a:lnTo>
                <a:lnTo>
                  <a:pt x="175046" y="242091"/>
                </a:lnTo>
                <a:lnTo>
                  <a:pt x="125996" y="251993"/>
                </a:lnTo>
                <a:lnTo>
                  <a:pt x="76954" y="242091"/>
                </a:lnTo>
                <a:lnTo>
                  <a:pt x="36904" y="215088"/>
                </a:lnTo>
                <a:lnTo>
                  <a:pt x="9901" y="175039"/>
                </a:lnTo>
                <a:lnTo>
                  <a:pt x="0" y="125996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812535" y="2580131"/>
            <a:ext cx="387095" cy="4571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25311" y="2580131"/>
            <a:ext cx="330707" cy="457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926820" y="2629364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6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739599" y="3178437"/>
            <a:ext cx="252006" cy="2519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739599" y="3178437"/>
            <a:ext cx="252095" cy="252095"/>
          </a:xfrm>
          <a:custGeom>
            <a:avLst/>
            <a:gdLst/>
            <a:ahLst/>
            <a:cxnLst/>
            <a:rect l="l" t="t" r="r" b="b"/>
            <a:pathLst>
              <a:path w="252095" h="252095">
                <a:moveTo>
                  <a:pt x="0" y="125996"/>
                </a:moveTo>
                <a:lnTo>
                  <a:pt x="9901" y="76954"/>
                </a:lnTo>
                <a:lnTo>
                  <a:pt x="36904" y="36904"/>
                </a:lnTo>
                <a:lnTo>
                  <a:pt x="76954" y="9901"/>
                </a:lnTo>
                <a:lnTo>
                  <a:pt x="125996" y="0"/>
                </a:lnTo>
                <a:lnTo>
                  <a:pt x="175046" y="9901"/>
                </a:lnTo>
                <a:lnTo>
                  <a:pt x="215099" y="36904"/>
                </a:lnTo>
                <a:lnTo>
                  <a:pt x="242104" y="76954"/>
                </a:lnTo>
                <a:lnTo>
                  <a:pt x="252006" y="125996"/>
                </a:lnTo>
                <a:lnTo>
                  <a:pt x="242104" y="175039"/>
                </a:lnTo>
                <a:lnTo>
                  <a:pt x="215099" y="215088"/>
                </a:lnTo>
                <a:lnTo>
                  <a:pt x="175046" y="242091"/>
                </a:lnTo>
                <a:lnTo>
                  <a:pt x="125996" y="251993"/>
                </a:lnTo>
                <a:lnTo>
                  <a:pt x="76954" y="242091"/>
                </a:lnTo>
                <a:lnTo>
                  <a:pt x="36904" y="215088"/>
                </a:lnTo>
                <a:lnTo>
                  <a:pt x="9901" y="175039"/>
                </a:lnTo>
                <a:lnTo>
                  <a:pt x="0" y="125996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682228" y="3116579"/>
            <a:ext cx="387095" cy="45719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95002" y="3116579"/>
            <a:ext cx="330707" cy="457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8796542" y="3165242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705095" y="5445750"/>
            <a:ext cx="252006" cy="2519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705095" y="5445750"/>
            <a:ext cx="252095" cy="252095"/>
          </a:xfrm>
          <a:custGeom>
            <a:avLst/>
            <a:gdLst/>
            <a:ahLst/>
            <a:cxnLst/>
            <a:rect l="l" t="t" r="r" b="b"/>
            <a:pathLst>
              <a:path w="252095" h="252095">
                <a:moveTo>
                  <a:pt x="0" y="125996"/>
                </a:moveTo>
                <a:lnTo>
                  <a:pt x="9901" y="76954"/>
                </a:lnTo>
                <a:lnTo>
                  <a:pt x="36904" y="36904"/>
                </a:lnTo>
                <a:lnTo>
                  <a:pt x="76954" y="9901"/>
                </a:lnTo>
                <a:lnTo>
                  <a:pt x="125996" y="0"/>
                </a:lnTo>
                <a:lnTo>
                  <a:pt x="175046" y="9901"/>
                </a:lnTo>
                <a:lnTo>
                  <a:pt x="215099" y="36904"/>
                </a:lnTo>
                <a:lnTo>
                  <a:pt x="242104" y="76954"/>
                </a:lnTo>
                <a:lnTo>
                  <a:pt x="252006" y="125996"/>
                </a:lnTo>
                <a:lnTo>
                  <a:pt x="242104" y="175039"/>
                </a:lnTo>
                <a:lnTo>
                  <a:pt x="215099" y="215088"/>
                </a:lnTo>
                <a:lnTo>
                  <a:pt x="175046" y="242091"/>
                </a:lnTo>
                <a:lnTo>
                  <a:pt x="125996" y="251993"/>
                </a:lnTo>
                <a:lnTo>
                  <a:pt x="76954" y="242091"/>
                </a:lnTo>
                <a:lnTo>
                  <a:pt x="36904" y="215088"/>
                </a:lnTo>
                <a:lnTo>
                  <a:pt x="9901" y="175039"/>
                </a:lnTo>
                <a:lnTo>
                  <a:pt x="0" y="125996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647176" y="5382767"/>
            <a:ext cx="387095" cy="45719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59951" y="5382767"/>
            <a:ext cx="330707" cy="457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8762039" y="5432555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6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530574" y="5723629"/>
            <a:ext cx="252006" cy="25199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530574" y="5723628"/>
            <a:ext cx="252095" cy="252095"/>
          </a:xfrm>
          <a:custGeom>
            <a:avLst/>
            <a:gdLst/>
            <a:ahLst/>
            <a:cxnLst/>
            <a:rect l="l" t="t" r="r" b="b"/>
            <a:pathLst>
              <a:path w="252095" h="252095">
                <a:moveTo>
                  <a:pt x="0" y="125996"/>
                </a:moveTo>
                <a:lnTo>
                  <a:pt x="9901" y="76954"/>
                </a:lnTo>
                <a:lnTo>
                  <a:pt x="36904" y="36904"/>
                </a:lnTo>
                <a:lnTo>
                  <a:pt x="76954" y="9901"/>
                </a:lnTo>
                <a:lnTo>
                  <a:pt x="125996" y="0"/>
                </a:lnTo>
                <a:lnTo>
                  <a:pt x="175046" y="9901"/>
                </a:lnTo>
                <a:lnTo>
                  <a:pt x="215099" y="36904"/>
                </a:lnTo>
                <a:lnTo>
                  <a:pt x="242104" y="76954"/>
                </a:lnTo>
                <a:lnTo>
                  <a:pt x="252006" y="125996"/>
                </a:lnTo>
                <a:lnTo>
                  <a:pt x="242104" y="175039"/>
                </a:lnTo>
                <a:lnTo>
                  <a:pt x="215099" y="215088"/>
                </a:lnTo>
                <a:lnTo>
                  <a:pt x="175046" y="242091"/>
                </a:lnTo>
                <a:lnTo>
                  <a:pt x="125996" y="251993"/>
                </a:lnTo>
                <a:lnTo>
                  <a:pt x="76954" y="242091"/>
                </a:lnTo>
                <a:lnTo>
                  <a:pt x="36904" y="215088"/>
                </a:lnTo>
                <a:lnTo>
                  <a:pt x="9901" y="175039"/>
                </a:lnTo>
                <a:lnTo>
                  <a:pt x="0" y="125996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472683" y="5661659"/>
            <a:ext cx="387095" cy="45719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585459" y="5661659"/>
            <a:ext cx="330707" cy="4571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5587517" y="5710433"/>
            <a:ext cx="138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6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34618" y="2514092"/>
            <a:ext cx="4262755" cy="221996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10" dirty="0">
                <a:latin typeface="Calibri"/>
                <a:cs typeface="Calibri"/>
              </a:rPr>
              <a:t>Anticorpi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policlonali</a:t>
            </a:r>
            <a:r>
              <a:rPr sz="2400" spc="-5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12700" marR="643890">
              <a:lnSpc>
                <a:spcPct val="120000"/>
              </a:lnSpc>
            </a:pPr>
            <a:r>
              <a:rPr sz="2400" spc="-15" dirty="0">
                <a:latin typeface="Calibri"/>
                <a:cs typeface="Calibri"/>
              </a:rPr>
              <a:t>-prodotti </a:t>
            </a:r>
            <a:r>
              <a:rPr sz="2400" spc="-5" dirty="0">
                <a:latin typeface="Calibri"/>
                <a:cs typeface="Calibri"/>
              </a:rPr>
              <a:t>da 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più tipi (cloni) </a:t>
            </a:r>
            <a:r>
              <a:rPr sz="2400" spc="-5" dirty="0">
                <a:latin typeface="Calibri"/>
                <a:cs typeface="Calibri"/>
              </a:rPr>
              <a:t>di  </a:t>
            </a:r>
            <a:r>
              <a:rPr sz="2400" dirty="0">
                <a:latin typeface="Calibri"/>
                <a:cs typeface="Calibri"/>
              </a:rPr>
              <a:t>cellule</a:t>
            </a: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Calibri"/>
                <a:cs typeface="Calibri"/>
              </a:rPr>
              <a:t>-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antigene-specifici</a:t>
            </a:r>
            <a:r>
              <a:rPr sz="2400" spc="-5" dirty="0">
                <a:latin typeface="Calibri"/>
                <a:cs typeface="Calibri"/>
              </a:rPr>
              <a:t>: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riconoscono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più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epitopi </a:t>
            </a:r>
            <a:r>
              <a:rPr sz="2400" spc="-5" dirty="0">
                <a:latin typeface="Calibri"/>
                <a:cs typeface="Calibri"/>
              </a:rPr>
              <a:t>di uno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stesso</a:t>
            </a:r>
            <a:r>
              <a:rPr sz="24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antigene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218440" y="5093505"/>
            <a:ext cx="1762759" cy="168321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069592" y="5382767"/>
            <a:ext cx="1452359" cy="67970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3116579" y="5382767"/>
            <a:ext cx="473951" cy="6797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482595" y="5675376"/>
            <a:ext cx="626363" cy="67970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703575" y="5675376"/>
            <a:ext cx="473963" cy="6797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757172" y="5967983"/>
            <a:ext cx="810767" cy="67970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2162555" y="5967983"/>
            <a:ext cx="1671827" cy="67970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428999" y="5967983"/>
            <a:ext cx="473963" cy="679703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 txBox="1"/>
          <p:nvPr/>
        </p:nvSpPr>
        <p:spPr>
          <a:xfrm>
            <a:off x="1935637" y="5449316"/>
            <a:ext cx="1697355" cy="976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590"/>
              </a:lnSpc>
              <a:spcBef>
                <a:spcPts val="100"/>
              </a:spcBef>
            </a:pPr>
            <a:r>
              <a:rPr sz="2400" spc="-10" dirty="0">
                <a:solidFill>
                  <a:srgbClr val="3E3E3E"/>
                </a:solidFill>
                <a:latin typeface="Calibri"/>
                <a:cs typeface="Calibri"/>
              </a:rPr>
              <a:t>Proteina</a:t>
            </a:r>
            <a:endParaRPr sz="2400">
              <a:latin typeface="Calibri"/>
              <a:cs typeface="Calibri"/>
            </a:endParaRPr>
          </a:p>
          <a:p>
            <a:pPr marR="60960" algn="ctr">
              <a:lnSpc>
                <a:spcPts val="2305"/>
              </a:lnSpc>
            </a:pPr>
            <a:r>
              <a:rPr sz="2400" dirty="0">
                <a:solidFill>
                  <a:srgbClr val="3E3E3E"/>
                </a:solidFill>
                <a:latin typeface="Calibri"/>
                <a:cs typeface="Calibri"/>
              </a:rPr>
              <a:t>+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ts val="2590"/>
              </a:lnSpc>
            </a:pPr>
            <a:r>
              <a:rPr sz="2400" dirty="0">
                <a:solidFill>
                  <a:srgbClr val="3E3E3E"/>
                </a:solidFill>
                <a:latin typeface="Calibri"/>
                <a:cs typeface="Calibri"/>
              </a:rPr>
              <a:t>Ab</a:t>
            </a:r>
            <a:r>
              <a:rPr sz="2400" spc="-70" dirty="0">
                <a:solidFill>
                  <a:srgbClr val="3E3E3E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3E3E3E"/>
                </a:solidFill>
                <a:latin typeface="Calibri"/>
                <a:cs typeface="Calibri"/>
              </a:rPr>
              <a:t>policlonali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8385" y="57785"/>
            <a:ext cx="65062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</a:t>
            </a:r>
            <a:r>
              <a:rPr spc="35" dirty="0"/>
              <a:t> </a:t>
            </a:r>
            <a:r>
              <a:rPr spc="-10" dirty="0"/>
              <a:t>MONOCLONALI</a:t>
            </a:r>
          </a:p>
        </p:txBody>
      </p:sp>
      <p:sp>
        <p:nvSpPr>
          <p:cNvPr id="3" name="object 3"/>
          <p:cNvSpPr/>
          <p:nvPr/>
        </p:nvSpPr>
        <p:spPr>
          <a:xfrm>
            <a:off x="106011" y="978446"/>
            <a:ext cx="3955981" cy="1092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4939" y="2099720"/>
            <a:ext cx="37395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Calibri"/>
                <a:cs typeface="Calibri"/>
              </a:rPr>
              <a:t>Köhler and Milstein. Nature.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1975;256(5517):495-7.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55906" y="3023107"/>
            <a:ext cx="6045200" cy="3354070"/>
          </a:xfrm>
          <a:prstGeom prst="rect">
            <a:avLst/>
          </a:prstGeom>
        </p:spPr>
        <p:txBody>
          <a:bodyPr vert="horz" wrap="square" lIns="0" tIns="1225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5"/>
              </a:spcBef>
            </a:pPr>
            <a:r>
              <a:rPr sz="2400" spc="-10" dirty="0">
                <a:latin typeface="Calibri"/>
                <a:cs typeface="Calibri"/>
              </a:rPr>
              <a:t>Basato </a:t>
            </a:r>
            <a:r>
              <a:rPr sz="2400" spc="-5" dirty="0">
                <a:latin typeface="Calibri"/>
                <a:cs typeface="Calibri"/>
              </a:rPr>
              <a:t>sulla tecnologia degli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ibridomi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30000"/>
              </a:lnSpc>
            </a:pPr>
            <a:r>
              <a:rPr sz="2400" spc="-5" dirty="0">
                <a:latin typeface="Calibri"/>
                <a:cs typeface="Calibri"/>
              </a:rPr>
              <a:t>-Cellule normali di </a:t>
            </a:r>
            <a:r>
              <a:rPr sz="2400" spc="-10" dirty="0">
                <a:latin typeface="Calibri"/>
                <a:cs typeface="Calibri"/>
              </a:rPr>
              <a:t>topo vengono </a:t>
            </a:r>
            <a:r>
              <a:rPr sz="2400" spc="-5" dirty="0">
                <a:latin typeface="Calibri"/>
                <a:cs typeface="Calibri"/>
              </a:rPr>
              <a:t>fuse </a:t>
            </a:r>
            <a:r>
              <a:rPr sz="2400" spc="-10" dirty="0">
                <a:latin typeface="Calibri"/>
                <a:cs typeface="Calibri"/>
              </a:rPr>
              <a:t>con </a:t>
            </a:r>
            <a:r>
              <a:rPr sz="2400" dirty="0">
                <a:latin typeface="Calibri"/>
                <a:cs typeface="Calibri"/>
              </a:rPr>
              <a:t>cellule  </a:t>
            </a:r>
            <a:r>
              <a:rPr sz="2400" spc="-10" dirty="0">
                <a:latin typeface="Calibri"/>
                <a:cs typeface="Calibri"/>
              </a:rPr>
              <a:t>tumorali </a:t>
            </a:r>
            <a:r>
              <a:rPr sz="2400" dirty="0">
                <a:latin typeface="Calibri"/>
                <a:cs typeface="Calibri"/>
              </a:rPr>
              <a:t>(es.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mieloma)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sz="2400" spc="-5" dirty="0">
                <a:latin typeface="Calibri"/>
                <a:cs typeface="Calibri"/>
              </a:rPr>
              <a:t>-La </a:t>
            </a:r>
            <a:r>
              <a:rPr sz="2400" spc="-15" dirty="0">
                <a:latin typeface="Calibri"/>
                <a:cs typeface="Calibri"/>
              </a:rPr>
              <a:t>nuova </a:t>
            </a:r>
            <a:r>
              <a:rPr sz="2400" dirty="0">
                <a:latin typeface="Calibri"/>
                <a:cs typeface="Calibri"/>
              </a:rPr>
              <a:t>cellula </a:t>
            </a:r>
            <a:r>
              <a:rPr sz="2400" spc="-5" dirty="0">
                <a:latin typeface="Calibri"/>
                <a:cs typeface="Calibri"/>
              </a:rPr>
              <a:t>ibrida ha </a:t>
            </a:r>
            <a:r>
              <a:rPr sz="2400" spc="-10" dirty="0">
                <a:latin typeface="Calibri"/>
                <a:cs typeface="Calibri"/>
              </a:rPr>
              <a:t>proprietà </a:t>
            </a:r>
            <a:r>
              <a:rPr sz="2400" spc="-5" dirty="0">
                <a:latin typeface="Calibri"/>
                <a:cs typeface="Calibri"/>
              </a:rPr>
              <a:t>di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entrambi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400" dirty="0">
                <a:latin typeface="Calibri"/>
                <a:cs typeface="Calibri"/>
              </a:rPr>
              <a:t>i </a:t>
            </a:r>
            <a:r>
              <a:rPr sz="2400" spc="-5" dirty="0">
                <a:latin typeface="Calibri"/>
                <a:cs typeface="Calibri"/>
              </a:rPr>
              <a:t>tipi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cellulari: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400" spc="-10" dirty="0">
                <a:latin typeface="Calibri"/>
                <a:cs typeface="Calibri"/>
              </a:rPr>
              <a:t>-crescita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illimitata;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2400" spc="-10" dirty="0">
                <a:latin typeface="Calibri"/>
                <a:cs typeface="Calibri"/>
              </a:rPr>
              <a:t>-secrezione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b="1" spc="-10" dirty="0">
                <a:latin typeface="Calibri"/>
                <a:cs typeface="Calibri"/>
              </a:rPr>
              <a:t>anticorpi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monoclonali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163012" y="912992"/>
            <a:ext cx="1249727" cy="12497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93452" y="2099814"/>
            <a:ext cx="3924300" cy="0"/>
          </a:xfrm>
          <a:custGeom>
            <a:avLst/>
            <a:gdLst/>
            <a:ahLst/>
            <a:cxnLst/>
            <a:rect l="l" t="t" r="r" b="b"/>
            <a:pathLst>
              <a:path w="3924300">
                <a:moveTo>
                  <a:pt x="0" y="0"/>
                </a:moveTo>
                <a:lnTo>
                  <a:pt x="392399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631014" y="780838"/>
            <a:ext cx="3411745" cy="1529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564623" y="652272"/>
            <a:ext cx="4343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1984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314299" y="2084290"/>
            <a:ext cx="943610" cy="51435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8900" marR="5080" indent="-76835">
              <a:lnSpc>
                <a:spcPct val="100699"/>
              </a:lnSpc>
              <a:spcBef>
                <a:spcPts val="80"/>
              </a:spcBef>
            </a:pPr>
            <a:r>
              <a:rPr sz="1600" spc="-5" dirty="0">
                <a:latin typeface="Calibri"/>
                <a:cs typeface="Calibri"/>
              </a:rPr>
              <a:t>Fisiologia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  Medicina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01654" y="3982720"/>
            <a:ext cx="2727192" cy="25900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052892" y="5273802"/>
            <a:ext cx="959485" cy="861060"/>
          </a:xfrm>
          <a:custGeom>
            <a:avLst/>
            <a:gdLst/>
            <a:ahLst/>
            <a:cxnLst/>
            <a:rect l="l" t="t" r="r" b="b"/>
            <a:pathLst>
              <a:path w="959484" h="861060">
                <a:moveTo>
                  <a:pt x="0" y="0"/>
                </a:moveTo>
                <a:lnTo>
                  <a:pt x="959027" y="0"/>
                </a:lnTo>
                <a:lnTo>
                  <a:pt x="959027" y="860717"/>
                </a:lnTo>
                <a:lnTo>
                  <a:pt x="0" y="86071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7534503" y="5805246"/>
            <a:ext cx="651510" cy="251460"/>
          </a:xfrm>
          <a:custGeom>
            <a:avLst/>
            <a:gdLst/>
            <a:ahLst/>
            <a:cxnLst/>
            <a:rect l="l" t="t" r="r" b="b"/>
            <a:pathLst>
              <a:path w="651509" h="251460">
                <a:moveTo>
                  <a:pt x="0" y="0"/>
                </a:moveTo>
                <a:lnTo>
                  <a:pt x="651128" y="0"/>
                </a:lnTo>
                <a:lnTo>
                  <a:pt x="651128" y="251040"/>
                </a:lnTo>
                <a:lnTo>
                  <a:pt x="0" y="25104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4271" y="1354077"/>
            <a:ext cx="8975202" cy="40388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8385" y="57785"/>
            <a:ext cx="65062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</a:t>
            </a:r>
            <a:r>
              <a:rPr spc="35" dirty="0"/>
              <a:t> </a:t>
            </a:r>
            <a:r>
              <a:rPr spc="-10" dirty="0"/>
              <a:t>MONOCLONALI</a:t>
            </a:r>
          </a:p>
        </p:txBody>
      </p:sp>
      <p:sp>
        <p:nvSpPr>
          <p:cNvPr id="4" name="object 4"/>
          <p:cNvSpPr/>
          <p:nvPr/>
        </p:nvSpPr>
        <p:spPr>
          <a:xfrm>
            <a:off x="1676400" y="2514600"/>
            <a:ext cx="2664460" cy="1600200"/>
          </a:xfrm>
          <a:custGeom>
            <a:avLst/>
            <a:gdLst/>
            <a:ahLst/>
            <a:cxnLst/>
            <a:rect l="l" t="t" r="r" b="b"/>
            <a:pathLst>
              <a:path w="2664460" h="1600200">
                <a:moveTo>
                  <a:pt x="0" y="0"/>
                </a:moveTo>
                <a:lnTo>
                  <a:pt x="2664002" y="0"/>
                </a:lnTo>
                <a:lnTo>
                  <a:pt x="2664002" y="1600200"/>
                </a:lnTo>
                <a:lnTo>
                  <a:pt x="0" y="1600200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76400" y="2514600"/>
            <a:ext cx="2664460" cy="1600200"/>
          </a:xfrm>
          <a:custGeom>
            <a:avLst/>
            <a:gdLst/>
            <a:ahLst/>
            <a:cxnLst/>
            <a:rect l="l" t="t" r="r" b="b"/>
            <a:pathLst>
              <a:path w="2664460" h="1600200">
                <a:moveTo>
                  <a:pt x="0" y="0"/>
                </a:moveTo>
                <a:lnTo>
                  <a:pt x="2664002" y="0"/>
                </a:lnTo>
                <a:lnTo>
                  <a:pt x="2664002" y="1600200"/>
                </a:lnTo>
                <a:lnTo>
                  <a:pt x="0" y="1600200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705" y="57785"/>
            <a:ext cx="8755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 MONOCLONALI </a:t>
            </a:r>
            <a:r>
              <a:rPr spc="-5" dirty="0"/>
              <a:t>- </a:t>
            </a:r>
            <a:r>
              <a:rPr i="1" spc="-80" dirty="0">
                <a:solidFill>
                  <a:srgbClr val="FF0000"/>
                </a:solidFill>
                <a:latin typeface="Calibri"/>
                <a:cs typeface="Calibri"/>
              </a:rPr>
              <a:t>HAT</a:t>
            </a:r>
            <a:r>
              <a:rPr i="1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selection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524000"/>
            <a:ext cx="8445905" cy="47745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31F7152-76B3-4C75-9C9D-859097D518CC}"/>
              </a:ext>
            </a:extLst>
          </p:cNvPr>
          <p:cNvSpPr txBox="1"/>
          <p:nvPr/>
        </p:nvSpPr>
        <p:spPr>
          <a:xfrm>
            <a:off x="1752600" y="838200"/>
            <a:ext cx="4902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Sintesi</a:t>
            </a:r>
            <a:r>
              <a:rPr lang="en-US" dirty="0"/>
              <a:t> di </a:t>
            </a:r>
            <a:r>
              <a:rPr lang="en-US" dirty="0" err="1"/>
              <a:t>nucleotidi</a:t>
            </a:r>
            <a:r>
              <a:rPr lang="en-US" dirty="0"/>
              <a:t>: De Novo VS salvage pathways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705" y="57785"/>
            <a:ext cx="8755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 MONOCLONALI </a:t>
            </a:r>
            <a:r>
              <a:rPr spc="-5" dirty="0"/>
              <a:t>- </a:t>
            </a:r>
            <a:r>
              <a:rPr i="1" spc="-80" dirty="0">
                <a:solidFill>
                  <a:srgbClr val="FF0000"/>
                </a:solidFill>
                <a:latin typeface="Calibri"/>
                <a:cs typeface="Calibri"/>
              </a:rPr>
              <a:t>HAT</a:t>
            </a:r>
            <a:r>
              <a:rPr i="1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selection</a:t>
            </a:r>
          </a:p>
        </p:txBody>
      </p:sp>
      <p:sp>
        <p:nvSpPr>
          <p:cNvPr id="3" name="object 3"/>
          <p:cNvSpPr/>
          <p:nvPr/>
        </p:nvSpPr>
        <p:spPr>
          <a:xfrm>
            <a:off x="304800" y="4476750"/>
            <a:ext cx="8163145" cy="22036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8741" y="592328"/>
            <a:ext cx="605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H</a:t>
            </a:r>
            <a:r>
              <a:rPr sz="2400" b="1" spc="-195" dirty="0">
                <a:solidFill>
                  <a:srgbClr val="0063F4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T</a:t>
            </a:r>
            <a:r>
              <a:rPr sz="2200" b="1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93026" y="618236"/>
            <a:ext cx="1597025" cy="70358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-635">
              <a:lnSpc>
                <a:spcPct val="102299"/>
              </a:lnSpc>
              <a:spcBef>
                <a:spcPts val="35"/>
              </a:spcBef>
            </a:pPr>
            <a:r>
              <a:rPr sz="2200" b="1" u="heavy" spc="-15" dirty="0">
                <a:solidFill>
                  <a:srgbClr val="A7A8A7"/>
                </a:solidFill>
                <a:uFill>
                  <a:solidFill>
                    <a:srgbClr val="A7A8A7"/>
                  </a:solidFill>
                </a:u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y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p</a:t>
            </a:r>
            <a:r>
              <a:rPr sz="2200" spc="-50" dirty="0">
                <a:solidFill>
                  <a:srgbClr val="A7A8A7"/>
                </a:solidFill>
                <a:latin typeface="Calibri"/>
                <a:cs typeface="Calibri"/>
              </a:rPr>
              <a:t>o</a:t>
            </a:r>
            <a:r>
              <a:rPr sz="2200" spc="-45" dirty="0">
                <a:solidFill>
                  <a:srgbClr val="A7A8A7"/>
                </a:solidFill>
                <a:latin typeface="Calibri"/>
                <a:cs typeface="Calibri"/>
              </a:rPr>
              <a:t>x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A7A8A7"/>
                </a:solidFill>
                <a:latin typeface="Calibri"/>
                <a:cs typeface="Calibri"/>
              </a:rPr>
              <a:t>n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th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e  </a:t>
            </a:r>
            <a:r>
              <a:rPr sz="2200" b="1" u="heavy" spc="-10" dirty="0">
                <a:solidFill>
                  <a:srgbClr val="0063F4"/>
                </a:solidFill>
                <a:uFill>
                  <a:solidFill>
                    <a:srgbClr val="0063F4"/>
                  </a:solidFill>
                </a:u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minopterin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806701" y="602386"/>
            <a:ext cx="598424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700">
              <a:lnSpc>
                <a:spcPct val="118400"/>
              </a:lnSpc>
              <a:spcBef>
                <a:spcPts val="100"/>
              </a:spcBef>
            </a:pP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indispensabile per la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sintesi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A7A8A7"/>
                </a:solidFill>
                <a:latin typeface="Calibri"/>
                <a:cs typeface="Calibri"/>
              </a:rPr>
              <a:t>recupero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delle basi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puriniche  </a:t>
            </a:r>
            <a:r>
              <a:rPr sz="1900" spc="-10" dirty="0">
                <a:latin typeface="Calibri"/>
                <a:cs typeface="Calibri"/>
              </a:rPr>
              <a:t>blocca </a:t>
            </a:r>
            <a:r>
              <a:rPr sz="1900" spc="-5" dirty="0">
                <a:latin typeface="Calibri"/>
                <a:cs typeface="Calibri"/>
              </a:rPr>
              <a:t>la </a:t>
            </a:r>
            <a:r>
              <a:rPr sz="1900" spc="-10" dirty="0">
                <a:latin typeface="Calibri"/>
                <a:cs typeface="Calibri"/>
              </a:rPr>
              <a:t>sintesi </a:t>
            </a:r>
            <a:r>
              <a:rPr sz="1900" i="1" spc="-5" dirty="0">
                <a:latin typeface="Calibri"/>
                <a:cs typeface="Calibri"/>
              </a:rPr>
              <a:t>de </a:t>
            </a:r>
            <a:r>
              <a:rPr sz="1900" i="1" spc="-15" dirty="0">
                <a:latin typeface="Calibri"/>
                <a:cs typeface="Calibri"/>
              </a:rPr>
              <a:t>novo </a:t>
            </a:r>
            <a:r>
              <a:rPr sz="1900" spc="-5" dirty="0">
                <a:latin typeface="Calibri"/>
                <a:cs typeface="Calibri"/>
              </a:rPr>
              <a:t>delle basi </a:t>
            </a:r>
            <a:r>
              <a:rPr sz="1900" spc="-10" dirty="0">
                <a:latin typeface="Calibri"/>
                <a:cs typeface="Calibri"/>
              </a:rPr>
              <a:t>puriniche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1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pirimidiniche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93228" y="1296416"/>
            <a:ext cx="12147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u="heavy" spc="-5" dirty="0">
                <a:solidFill>
                  <a:srgbClr val="A7A8A7"/>
                </a:solidFill>
                <a:uFill>
                  <a:solidFill>
                    <a:srgbClr val="A7A8A7"/>
                  </a:solidFill>
                </a:uFill>
                <a:latin typeface="Calibri"/>
                <a:cs typeface="Calibri"/>
              </a:rPr>
              <a:t>T</a:t>
            </a:r>
            <a:r>
              <a:rPr sz="2200" spc="-45" dirty="0">
                <a:solidFill>
                  <a:srgbClr val="A7A8A7"/>
                </a:solid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y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m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d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A7A8A7"/>
                </a:solidFill>
                <a:latin typeface="Calibri"/>
                <a:cs typeface="Calibri"/>
              </a:rPr>
              <a:t>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562861" y="1334516"/>
            <a:ext cx="62020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indispensabile per la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sintesi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A7A8A7"/>
                </a:solidFill>
                <a:latin typeface="Calibri"/>
                <a:cs typeface="Calibri"/>
              </a:rPr>
              <a:t>recupero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delle basi</a:t>
            </a:r>
            <a:r>
              <a:rPr sz="1900" spc="120" dirty="0">
                <a:solidFill>
                  <a:srgbClr val="A7A8A7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pirimidiniche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2630459" y="838200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A7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842261" y="8000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240279" y="1524000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A7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452081" y="14858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499360" y="1188719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711161" y="11506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96150" y="1828800"/>
            <a:ext cx="1466849" cy="28098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48475" y="4476750"/>
            <a:ext cx="1914523" cy="161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04800" y="1828800"/>
            <a:ext cx="8458199" cy="26479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09900" y="1828800"/>
            <a:ext cx="2514599" cy="27241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" y="4476750"/>
            <a:ext cx="8163145" cy="2203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296150" y="1828800"/>
            <a:ext cx="1466849" cy="28098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48475" y="4476750"/>
            <a:ext cx="1914523" cy="1619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4800" y="1828800"/>
            <a:ext cx="8458199" cy="26479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09900" y="1828800"/>
            <a:ext cx="2514599" cy="272414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3705" y="57785"/>
            <a:ext cx="8755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 MONOCLONALI </a:t>
            </a:r>
            <a:r>
              <a:rPr spc="-5" dirty="0"/>
              <a:t>- </a:t>
            </a:r>
            <a:r>
              <a:rPr i="1" spc="-80" dirty="0">
                <a:solidFill>
                  <a:srgbClr val="FF0000"/>
                </a:solidFill>
                <a:latin typeface="Calibri"/>
                <a:cs typeface="Calibri"/>
              </a:rPr>
              <a:t>HAT</a:t>
            </a:r>
            <a:r>
              <a:rPr i="1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selection</a:t>
            </a:r>
          </a:p>
        </p:txBody>
      </p:sp>
      <p:sp>
        <p:nvSpPr>
          <p:cNvPr id="8" name="object 8"/>
          <p:cNvSpPr/>
          <p:nvPr/>
        </p:nvSpPr>
        <p:spPr>
          <a:xfrm>
            <a:off x="6800850" y="5086348"/>
            <a:ext cx="1628775" cy="733425"/>
          </a:xfrm>
          <a:custGeom>
            <a:avLst/>
            <a:gdLst/>
            <a:ahLst/>
            <a:cxnLst/>
            <a:rect l="l" t="t" r="r" b="b"/>
            <a:pathLst>
              <a:path w="1628775" h="733425">
                <a:moveTo>
                  <a:pt x="0" y="366712"/>
                </a:moveTo>
                <a:lnTo>
                  <a:pt x="9680" y="309999"/>
                </a:lnTo>
                <a:lnTo>
                  <a:pt x="37754" y="256025"/>
                </a:lnTo>
                <a:lnTo>
                  <a:pt x="82775" y="205442"/>
                </a:lnTo>
                <a:lnTo>
                  <a:pt x="143294" y="158903"/>
                </a:lnTo>
                <a:lnTo>
                  <a:pt x="178912" y="137353"/>
                </a:lnTo>
                <a:lnTo>
                  <a:pt x="217862" y="117059"/>
                </a:lnTo>
                <a:lnTo>
                  <a:pt x="259962" y="98102"/>
                </a:lnTo>
                <a:lnTo>
                  <a:pt x="305031" y="80563"/>
                </a:lnTo>
                <a:lnTo>
                  <a:pt x="352888" y="64524"/>
                </a:lnTo>
                <a:lnTo>
                  <a:pt x="403352" y="50067"/>
                </a:lnTo>
                <a:lnTo>
                  <a:pt x="456241" y="37273"/>
                </a:lnTo>
                <a:lnTo>
                  <a:pt x="511376" y="26224"/>
                </a:lnTo>
                <a:lnTo>
                  <a:pt x="568575" y="17000"/>
                </a:lnTo>
                <a:lnTo>
                  <a:pt x="627656" y="9685"/>
                </a:lnTo>
                <a:lnTo>
                  <a:pt x="688440" y="4358"/>
                </a:lnTo>
                <a:lnTo>
                  <a:pt x="750744" y="1103"/>
                </a:lnTo>
                <a:lnTo>
                  <a:pt x="814387" y="0"/>
                </a:lnTo>
                <a:lnTo>
                  <a:pt x="878030" y="1103"/>
                </a:lnTo>
                <a:lnTo>
                  <a:pt x="940334" y="4358"/>
                </a:lnTo>
                <a:lnTo>
                  <a:pt x="1001118" y="9685"/>
                </a:lnTo>
                <a:lnTo>
                  <a:pt x="1060199" y="17000"/>
                </a:lnTo>
                <a:lnTo>
                  <a:pt x="1117398" y="26224"/>
                </a:lnTo>
                <a:lnTo>
                  <a:pt x="1172533" y="37273"/>
                </a:lnTo>
                <a:lnTo>
                  <a:pt x="1225423" y="50067"/>
                </a:lnTo>
                <a:lnTo>
                  <a:pt x="1275886" y="64524"/>
                </a:lnTo>
                <a:lnTo>
                  <a:pt x="1323743" y="80563"/>
                </a:lnTo>
                <a:lnTo>
                  <a:pt x="1368812" y="98102"/>
                </a:lnTo>
                <a:lnTo>
                  <a:pt x="1410912" y="117059"/>
                </a:lnTo>
                <a:lnTo>
                  <a:pt x="1449862" y="137353"/>
                </a:lnTo>
                <a:lnTo>
                  <a:pt x="1485480" y="158903"/>
                </a:lnTo>
                <a:lnTo>
                  <a:pt x="1517586" y="181626"/>
                </a:lnTo>
                <a:lnTo>
                  <a:pt x="1570537" y="230269"/>
                </a:lnTo>
                <a:lnTo>
                  <a:pt x="1607266" y="282629"/>
                </a:lnTo>
                <a:lnTo>
                  <a:pt x="1626324" y="338054"/>
                </a:lnTo>
                <a:lnTo>
                  <a:pt x="1628775" y="366712"/>
                </a:lnTo>
                <a:lnTo>
                  <a:pt x="1626324" y="395370"/>
                </a:lnTo>
                <a:lnTo>
                  <a:pt x="1607266" y="450795"/>
                </a:lnTo>
                <a:lnTo>
                  <a:pt x="1570537" y="503155"/>
                </a:lnTo>
                <a:lnTo>
                  <a:pt x="1517586" y="551798"/>
                </a:lnTo>
                <a:lnTo>
                  <a:pt x="1485480" y="574521"/>
                </a:lnTo>
                <a:lnTo>
                  <a:pt x="1449862" y="596071"/>
                </a:lnTo>
                <a:lnTo>
                  <a:pt x="1410912" y="616365"/>
                </a:lnTo>
                <a:lnTo>
                  <a:pt x="1368812" y="635322"/>
                </a:lnTo>
                <a:lnTo>
                  <a:pt x="1323743" y="652861"/>
                </a:lnTo>
                <a:lnTo>
                  <a:pt x="1275886" y="668900"/>
                </a:lnTo>
                <a:lnTo>
                  <a:pt x="1225423" y="683357"/>
                </a:lnTo>
                <a:lnTo>
                  <a:pt x="1172533" y="696151"/>
                </a:lnTo>
                <a:lnTo>
                  <a:pt x="1117398" y="707200"/>
                </a:lnTo>
                <a:lnTo>
                  <a:pt x="1060199" y="716424"/>
                </a:lnTo>
                <a:lnTo>
                  <a:pt x="1001118" y="723739"/>
                </a:lnTo>
                <a:lnTo>
                  <a:pt x="940334" y="729066"/>
                </a:lnTo>
                <a:lnTo>
                  <a:pt x="878030" y="732321"/>
                </a:lnTo>
                <a:lnTo>
                  <a:pt x="814387" y="733424"/>
                </a:lnTo>
                <a:lnTo>
                  <a:pt x="750744" y="732321"/>
                </a:lnTo>
                <a:lnTo>
                  <a:pt x="688440" y="729066"/>
                </a:lnTo>
                <a:lnTo>
                  <a:pt x="627656" y="723739"/>
                </a:lnTo>
                <a:lnTo>
                  <a:pt x="568575" y="716424"/>
                </a:lnTo>
                <a:lnTo>
                  <a:pt x="511376" y="707200"/>
                </a:lnTo>
                <a:lnTo>
                  <a:pt x="456241" y="696151"/>
                </a:lnTo>
                <a:lnTo>
                  <a:pt x="403352" y="683357"/>
                </a:lnTo>
                <a:lnTo>
                  <a:pt x="352888" y="668900"/>
                </a:lnTo>
                <a:lnTo>
                  <a:pt x="305031" y="652861"/>
                </a:lnTo>
                <a:lnTo>
                  <a:pt x="259962" y="635322"/>
                </a:lnTo>
                <a:lnTo>
                  <a:pt x="217862" y="616365"/>
                </a:lnTo>
                <a:lnTo>
                  <a:pt x="178912" y="596071"/>
                </a:lnTo>
                <a:lnTo>
                  <a:pt x="143294" y="574521"/>
                </a:lnTo>
                <a:lnTo>
                  <a:pt x="111188" y="551798"/>
                </a:lnTo>
                <a:lnTo>
                  <a:pt x="58237" y="503155"/>
                </a:lnTo>
                <a:lnTo>
                  <a:pt x="21508" y="450795"/>
                </a:lnTo>
                <a:lnTo>
                  <a:pt x="2450" y="395370"/>
                </a:lnTo>
                <a:lnTo>
                  <a:pt x="0" y="366712"/>
                </a:lnTo>
                <a:close/>
              </a:path>
            </a:pathLst>
          </a:custGeom>
          <a:ln w="381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00200" y="4953003"/>
            <a:ext cx="1371600" cy="1066800"/>
          </a:xfrm>
          <a:custGeom>
            <a:avLst/>
            <a:gdLst/>
            <a:ahLst/>
            <a:cxnLst/>
            <a:rect l="l" t="t" r="r" b="b"/>
            <a:pathLst>
              <a:path w="1371600" h="1066800">
                <a:moveTo>
                  <a:pt x="0" y="177799"/>
                </a:moveTo>
                <a:lnTo>
                  <a:pt x="6351" y="130533"/>
                </a:lnTo>
                <a:lnTo>
                  <a:pt x="24274" y="88060"/>
                </a:lnTo>
                <a:lnTo>
                  <a:pt x="52076" y="52076"/>
                </a:lnTo>
                <a:lnTo>
                  <a:pt x="88060" y="24274"/>
                </a:lnTo>
                <a:lnTo>
                  <a:pt x="130533" y="6351"/>
                </a:lnTo>
                <a:lnTo>
                  <a:pt x="177800" y="0"/>
                </a:lnTo>
                <a:lnTo>
                  <a:pt x="1193800" y="0"/>
                </a:lnTo>
                <a:lnTo>
                  <a:pt x="1241066" y="6351"/>
                </a:lnTo>
                <a:lnTo>
                  <a:pt x="1283539" y="24274"/>
                </a:lnTo>
                <a:lnTo>
                  <a:pt x="1319523" y="52076"/>
                </a:lnTo>
                <a:lnTo>
                  <a:pt x="1347325" y="88060"/>
                </a:lnTo>
                <a:lnTo>
                  <a:pt x="1365248" y="130533"/>
                </a:lnTo>
                <a:lnTo>
                  <a:pt x="1371600" y="177799"/>
                </a:lnTo>
                <a:lnTo>
                  <a:pt x="1371600" y="888987"/>
                </a:lnTo>
                <a:lnTo>
                  <a:pt x="1365248" y="936258"/>
                </a:lnTo>
                <a:lnTo>
                  <a:pt x="1347325" y="978735"/>
                </a:lnTo>
                <a:lnTo>
                  <a:pt x="1319523" y="1014722"/>
                </a:lnTo>
                <a:lnTo>
                  <a:pt x="1283539" y="1042524"/>
                </a:lnTo>
                <a:lnTo>
                  <a:pt x="1241066" y="1060448"/>
                </a:lnTo>
                <a:lnTo>
                  <a:pt x="1193800" y="1066799"/>
                </a:lnTo>
                <a:lnTo>
                  <a:pt x="177800" y="1066799"/>
                </a:lnTo>
                <a:lnTo>
                  <a:pt x="130533" y="1060448"/>
                </a:lnTo>
                <a:lnTo>
                  <a:pt x="88060" y="1042524"/>
                </a:lnTo>
                <a:lnTo>
                  <a:pt x="52076" y="1014722"/>
                </a:lnTo>
                <a:lnTo>
                  <a:pt x="24274" y="978735"/>
                </a:lnTo>
                <a:lnTo>
                  <a:pt x="6351" y="936258"/>
                </a:lnTo>
                <a:lnTo>
                  <a:pt x="0" y="888987"/>
                </a:lnTo>
                <a:lnTo>
                  <a:pt x="0" y="177799"/>
                </a:lnTo>
                <a:close/>
              </a:path>
            </a:pathLst>
          </a:custGeom>
          <a:ln w="38100">
            <a:solidFill>
              <a:srgbClr val="DA8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643685" y="6312697"/>
            <a:ext cx="720090" cy="0"/>
          </a:xfrm>
          <a:custGeom>
            <a:avLst/>
            <a:gdLst/>
            <a:ahLst/>
            <a:cxnLst/>
            <a:rect l="l" t="t" r="r" b="b"/>
            <a:pathLst>
              <a:path w="720090">
                <a:moveTo>
                  <a:pt x="0" y="0"/>
                </a:moveTo>
                <a:lnTo>
                  <a:pt x="720001" y="0"/>
                </a:lnTo>
              </a:path>
            </a:pathLst>
          </a:custGeom>
          <a:ln w="381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711380" y="6321207"/>
            <a:ext cx="900430" cy="0"/>
          </a:xfrm>
          <a:custGeom>
            <a:avLst/>
            <a:gdLst/>
            <a:ahLst/>
            <a:cxnLst/>
            <a:rect l="l" t="t" r="r" b="b"/>
            <a:pathLst>
              <a:path w="900429">
                <a:moveTo>
                  <a:pt x="0" y="0"/>
                </a:moveTo>
                <a:lnTo>
                  <a:pt x="899998" y="0"/>
                </a:lnTo>
              </a:path>
            </a:pathLst>
          </a:custGeom>
          <a:ln w="38100">
            <a:solidFill>
              <a:srgbClr val="DA8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976554" y="5257793"/>
            <a:ext cx="1214755" cy="195580"/>
          </a:xfrm>
          <a:custGeom>
            <a:avLst/>
            <a:gdLst/>
            <a:ahLst/>
            <a:cxnLst/>
            <a:rect l="l" t="t" r="r" b="b"/>
            <a:pathLst>
              <a:path w="1214754" h="195579">
                <a:moveTo>
                  <a:pt x="0" y="32550"/>
                </a:moveTo>
                <a:lnTo>
                  <a:pt x="2557" y="19882"/>
                </a:lnTo>
                <a:lnTo>
                  <a:pt x="9531" y="9536"/>
                </a:lnTo>
                <a:lnTo>
                  <a:pt x="19877" y="2558"/>
                </a:lnTo>
                <a:lnTo>
                  <a:pt x="32550" y="0"/>
                </a:lnTo>
                <a:lnTo>
                  <a:pt x="1181900" y="0"/>
                </a:lnTo>
                <a:lnTo>
                  <a:pt x="1194567" y="2558"/>
                </a:lnTo>
                <a:lnTo>
                  <a:pt x="1204914" y="9536"/>
                </a:lnTo>
                <a:lnTo>
                  <a:pt x="1211891" y="19882"/>
                </a:lnTo>
                <a:lnTo>
                  <a:pt x="1214450" y="32550"/>
                </a:lnTo>
                <a:lnTo>
                  <a:pt x="1214450" y="162725"/>
                </a:lnTo>
                <a:lnTo>
                  <a:pt x="1211891" y="175390"/>
                </a:lnTo>
                <a:lnTo>
                  <a:pt x="1204914" y="185732"/>
                </a:lnTo>
                <a:lnTo>
                  <a:pt x="1194567" y="192705"/>
                </a:lnTo>
                <a:lnTo>
                  <a:pt x="1181900" y="195262"/>
                </a:lnTo>
                <a:lnTo>
                  <a:pt x="32550" y="195262"/>
                </a:lnTo>
                <a:lnTo>
                  <a:pt x="19877" y="192705"/>
                </a:lnTo>
                <a:lnTo>
                  <a:pt x="9531" y="185732"/>
                </a:lnTo>
                <a:lnTo>
                  <a:pt x="2557" y="175390"/>
                </a:lnTo>
                <a:lnTo>
                  <a:pt x="0" y="162725"/>
                </a:lnTo>
                <a:lnTo>
                  <a:pt x="0" y="32550"/>
                </a:lnTo>
                <a:close/>
              </a:path>
            </a:pathLst>
          </a:custGeom>
          <a:ln w="38100">
            <a:solidFill>
              <a:srgbClr val="DA850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30579" y="556259"/>
            <a:ext cx="550163" cy="6263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999743" y="1278636"/>
            <a:ext cx="205739" cy="5486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78741" y="592328"/>
            <a:ext cx="605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H</a:t>
            </a:r>
            <a:r>
              <a:rPr sz="2400" b="1" spc="-195" dirty="0">
                <a:solidFill>
                  <a:srgbClr val="0063F4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T</a:t>
            </a:r>
            <a:r>
              <a:rPr sz="2200" b="1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93026" y="618236"/>
            <a:ext cx="1597025" cy="70358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-635">
              <a:lnSpc>
                <a:spcPct val="102299"/>
              </a:lnSpc>
              <a:spcBef>
                <a:spcPts val="35"/>
              </a:spcBef>
            </a:pPr>
            <a:r>
              <a:rPr sz="2200" b="1" u="heavy" spc="-15" dirty="0">
                <a:solidFill>
                  <a:srgbClr val="0063F4"/>
                </a:solidFill>
                <a:uFill>
                  <a:solidFill>
                    <a:srgbClr val="0063F4"/>
                  </a:solidFill>
                </a:u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200" spc="-5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200" spc="-45" dirty="0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th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e  </a:t>
            </a:r>
            <a:r>
              <a:rPr sz="2200" b="1" u="heavy" spc="-10" dirty="0">
                <a:solidFill>
                  <a:srgbClr val="A7A8A7"/>
                </a:solidFill>
                <a:uFill>
                  <a:solidFill>
                    <a:srgbClr val="A7A8A7"/>
                  </a:solidFill>
                </a:u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A7A8A7"/>
                </a:solidFill>
                <a:latin typeface="Calibri"/>
                <a:cs typeface="Calibri"/>
              </a:rPr>
              <a:t>minopterin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806701" y="602386"/>
            <a:ext cx="598424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700">
              <a:lnSpc>
                <a:spcPct val="118400"/>
              </a:lnSpc>
              <a:spcBef>
                <a:spcPts val="100"/>
              </a:spcBef>
            </a:pPr>
            <a:r>
              <a:rPr sz="1900" spc="-5" dirty="0">
                <a:latin typeface="Calibri"/>
                <a:cs typeface="Calibri"/>
              </a:rPr>
              <a:t>indispensabile per la </a:t>
            </a:r>
            <a:r>
              <a:rPr sz="1900" spc="-10" dirty="0">
                <a:latin typeface="Calibri"/>
                <a:cs typeface="Calibri"/>
              </a:rPr>
              <a:t>sintesi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5" dirty="0">
                <a:latin typeface="Calibri"/>
                <a:cs typeface="Calibri"/>
              </a:rPr>
              <a:t>recupero </a:t>
            </a:r>
            <a:r>
              <a:rPr sz="1900" spc="-5" dirty="0">
                <a:latin typeface="Calibri"/>
                <a:cs typeface="Calibri"/>
              </a:rPr>
              <a:t>delle basi </a:t>
            </a:r>
            <a:r>
              <a:rPr sz="1900" spc="-10" dirty="0">
                <a:latin typeface="Calibri"/>
                <a:cs typeface="Calibri"/>
              </a:rPr>
              <a:t>puriniche 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blocca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la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sintesi </a:t>
            </a:r>
            <a:r>
              <a:rPr sz="1900" i="1" spc="-5" dirty="0">
                <a:solidFill>
                  <a:srgbClr val="A7A8A7"/>
                </a:solidFill>
                <a:latin typeface="Calibri"/>
                <a:cs typeface="Calibri"/>
              </a:rPr>
              <a:t>de </a:t>
            </a:r>
            <a:r>
              <a:rPr sz="1900" i="1" spc="-15" dirty="0">
                <a:solidFill>
                  <a:srgbClr val="A7A8A7"/>
                </a:solidFill>
                <a:latin typeface="Calibri"/>
                <a:cs typeface="Calibri"/>
              </a:rPr>
              <a:t>novo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delle basi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puriniche </a:t>
            </a:r>
            <a:r>
              <a:rPr sz="1900" spc="-5" dirty="0">
                <a:solidFill>
                  <a:srgbClr val="A7A8A7"/>
                </a:solidFill>
                <a:latin typeface="Calibri"/>
                <a:cs typeface="Calibri"/>
              </a:rPr>
              <a:t>e</a:t>
            </a:r>
            <a:r>
              <a:rPr sz="1900" spc="145" dirty="0">
                <a:solidFill>
                  <a:srgbClr val="A7A8A7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A7A8A7"/>
                </a:solidFill>
                <a:latin typeface="Calibri"/>
                <a:cs typeface="Calibri"/>
              </a:rPr>
              <a:t>pirimidiniche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93228" y="1296416"/>
            <a:ext cx="12147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u="heavy" spc="-5" dirty="0">
                <a:solidFill>
                  <a:srgbClr val="0063F4"/>
                </a:solidFill>
                <a:uFill>
                  <a:solidFill>
                    <a:srgbClr val="0063F4"/>
                  </a:solidFill>
                </a:uFill>
                <a:latin typeface="Calibri"/>
                <a:cs typeface="Calibri"/>
              </a:rPr>
              <a:t>T</a:t>
            </a:r>
            <a:r>
              <a:rPr sz="2200" spc="-4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562861" y="1334516"/>
            <a:ext cx="62020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indispensabile per la </a:t>
            </a:r>
            <a:r>
              <a:rPr sz="1900" spc="-10" dirty="0">
                <a:latin typeface="Calibri"/>
                <a:cs typeface="Calibri"/>
              </a:rPr>
              <a:t>sintesi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5" dirty="0">
                <a:latin typeface="Calibri"/>
                <a:cs typeface="Calibri"/>
              </a:rPr>
              <a:t>recupero </a:t>
            </a:r>
            <a:r>
              <a:rPr sz="1900" spc="-5" dirty="0">
                <a:latin typeface="Calibri"/>
                <a:cs typeface="Calibri"/>
              </a:rPr>
              <a:t>delle basi</a:t>
            </a:r>
            <a:r>
              <a:rPr sz="1900" spc="1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pirimidiniche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630459" y="838200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842261" y="8000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240279" y="1524000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452081" y="14858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499360" y="1188719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A7A8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711161" y="11506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A7A8A7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85560" y="4840706"/>
            <a:ext cx="2629839" cy="19740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470" y="4783989"/>
            <a:ext cx="3200399" cy="20002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715000" y="807720"/>
            <a:ext cx="2819400" cy="211454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3631" y="0"/>
            <a:ext cx="3983735" cy="8702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97763" y="7632"/>
            <a:ext cx="3421379" cy="78941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06679" y="86360"/>
            <a:ext cx="2976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0" spc="-15" dirty="0">
                <a:solidFill>
                  <a:srgbClr val="285E90"/>
                </a:solidFill>
                <a:latin typeface="Calibri"/>
                <a:cs typeface="Calibri"/>
              </a:rPr>
              <a:t>Metodi</a:t>
            </a:r>
            <a:r>
              <a:rPr b="0" spc="-35" dirty="0">
                <a:solidFill>
                  <a:srgbClr val="285E90"/>
                </a:solidFill>
                <a:latin typeface="Calibri"/>
                <a:cs typeface="Calibri"/>
              </a:rPr>
              <a:t> </a:t>
            </a:r>
            <a:r>
              <a:rPr b="0" spc="-10" dirty="0">
                <a:solidFill>
                  <a:srgbClr val="285E90"/>
                </a:solidFill>
                <a:latin typeface="Calibri"/>
                <a:cs typeface="Calibri"/>
              </a:rPr>
              <a:t>colorimetrici</a:t>
            </a:r>
          </a:p>
        </p:txBody>
      </p:sp>
      <p:sp>
        <p:nvSpPr>
          <p:cNvPr id="8" name="object 8"/>
          <p:cNvSpPr/>
          <p:nvPr/>
        </p:nvSpPr>
        <p:spPr>
          <a:xfrm>
            <a:off x="3349752" y="7632"/>
            <a:ext cx="550163" cy="78941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815079" y="3591459"/>
            <a:ext cx="2128519" cy="31927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0960" y="3326904"/>
            <a:ext cx="3140963" cy="147979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19328" y="3345192"/>
            <a:ext cx="1827275" cy="8991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8204" y="3832859"/>
            <a:ext cx="2956547" cy="89915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46744" y="3435212"/>
            <a:ext cx="244729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61087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solidFill>
                  <a:srgbClr val="C00000"/>
                </a:solidFill>
                <a:latin typeface="Calibri"/>
                <a:cs typeface="Calibri"/>
              </a:rPr>
              <a:t>Metodi  </a:t>
            </a:r>
            <a:r>
              <a:rPr sz="3200" spc="-5" dirty="0">
                <a:solidFill>
                  <a:srgbClr val="C00000"/>
                </a:solidFill>
                <a:latin typeface="Calibri"/>
                <a:cs typeface="Calibri"/>
              </a:rPr>
              <a:t>immunichimic</a:t>
            </a:r>
            <a:r>
              <a:rPr sz="3200" dirty="0">
                <a:solidFill>
                  <a:srgbClr val="C00000"/>
                </a:solidFill>
                <a:latin typeface="Calibri"/>
                <a:cs typeface="Calibri"/>
              </a:rPr>
              <a:t>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31364" y="3832859"/>
            <a:ext cx="624827" cy="899159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176070" y="807721"/>
            <a:ext cx="4117466" cy="211363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09800" y="2302461"/>
            <a:ext cx="1371600" cy="914400"/>
          </a:xfrm>
          <a:custGeom>
            <a:avLst/>
            <a:gdLst/>
            <a:ahLst/>
            <a:cxnLst/>
            <a:rect l="l" t="t" r="r" b="b"/>
            <a:pathLst>
              <a:path w="1371600" h="914400">
                <a:moveTo>
                  <a:pt x="685800" y="0"/>
                </a:moveTo>
                <a:lnTo>
                  <a:pt x="629554" y="1515"/>
                </a:lnTo>
                <a:lnTo>
                  <a:pt x="574560" y="5984"/>
                </a:lnTo>
                <a:lnTo>
                  <a:pt x="520995" y="13287"/>
                </a:lnTo>
                <a:lnTo>
                  <a:pt x="469035" y="23308"/>
                </a:lnTo>
                <a:lnTo>
                  <a:pt x="418857" y="35929"/>
                </a:lnTo>
                <a:lnTo>
                  <a:pt x="370637" y="51032"/>
                </a:lnTo>
                <a:lnTo>
                  <a:pt x="324551" y="68499"/>
                </a:lnTo>
                <a:lnTo>
                  <a:pt x="280777" y="88213"/>
                </a:lnTo>
                <a:lnTo>
                  <a:pt x="239490" y="110057"/>
                </a:lnTo>
                <a:lnTo>
                  <a:pt x="200867" y="133911"/>
                </a:lnTo>
                <a:lnTo>
                  <a:pt x="165085" y="159660"/>
                </a:lnTo>
                <a:lnTo>
                  <a:pt x="132320" y="187184"/>
                </a:lnTo>
                <a:lnTo>
                  <a:pt x="102749" y="216367"/>
                </a:lnTo>
                <a:lnTo>
                  <a:pt x="76548" y="247091"/>
                </a:lnTo>
                <a:lnTo>
                  <a:pt x="53894" y="279238"/>
                </a:lnTo>
                <a:lnTo>
                  <a:pt x="34962" y="312690"/>
                </a:lnTo>
                <a:lnTo>
                  <a:pt x="8976" y="383040"/>
                </a:lnTo>
                <a:lnTo>
                  <a:pt x="0" y="457200"/>
                </a:lnTo>
                <a:lnTo>
                  <a:pt x="2273" y="494697"/>
                </a:lnTo>
                <a:lnTo>
                  <a:pt x="19931" y="567069"/>
                </a:lnTo>
                <a:lnTo>
                  <a:pt x="53894" y="635161"/>
                </a:lnTo>
                <a:lnTo>
                  <a:pt x="76548" y="667308"/>
                </a:lnTo>
                <a:lnTo>
                  <a:pt x="102749" y="698032"/>
                </a:lnTo>
                <a:lnTo>
                  <a:pt x="132320" y="727215"/>
                </a:lnTo>
                <a:lnTo>
                  <a:pt x="165085" y="754739"/>
                </a:lnTo>
                <a:lnTo>
                  <a:pt x="200867" y="780488"/>
                </a:lnTo>
                <a:lnTo>
                  <a:pt x="239490" y="804342"/>
                </a:lnTo>
                <a:lnTo>
                  <a:pt x="280777" y="826186"/>
                </a:lnTo>
                <a:lnTo>
                  <a:pt x="324551" y="845900"/>
                </a:lnTo>
                <a:lnTo>
                  <a:pt x="370637" y="863367"/>
                </a:lnTo>
                <a:lnTo>
                  <a:pt x="418857" y="878470"/>
                </a:lnTo>
                <a:lnTo>
                  <a:pt x="469035" y="891091"/>
                </a:lnTo>
                <a:lnTo>
                  <a:pt x="520995" y="901112"/>
                </a:lnTo>
                <a:lnTo>
                  <a:pt x="574560" y="908415"/>
                </a:lnTo>
                <a:lnTo>
                  <a:pt x="629554" y="912884"/>
                </a:lnTo>
                <a:lnTo>
                  <a:pt x="685800" y="914400"/>
                </a:lnTo>
                <a:lnTo>
                  <a:pt x="742045" y="912884"/>
                </a:lnTo>
                <a:lnTo>
                  <a:pt x="797039" y="908415"/>
                </a:lnTo>
                <a:lnTo>
                  <a:pt x="850604" y="901112"/>
                </a:lnTo>
                <a:lnTo>
                  <a:pt x="902564" y="891091"/>
                </a:lnTo>
                <a:lnTo>
                  <a:pt x="952742" y="878470"/>
                </a:lnTo>
                <a:lnTo>
                  <a:pt x="1000962" y="863367"/>
                </a:lnTo>
                <a:lnTo>
                  <a:pt x="1047048" y="845900"/>
                </a:lnTo>
                <a:lnTo>
                  <a:pt x="1090822" y="826186"/>
                </a:lnTo>
                <a:lnTo>
                  <a:pt x="1132109" y="804342"/>
                </a:lnTo>
                <a:lnTo>
                  <a:pt x="1170732" y="780488"/>
                </a:lnTo>
                <a:lnTo>
                  <a:pt x="1206514" y="754739"/>
                </a:lnTo>
                <a:lnTo>
                  <a:pt x="1239279" y="727215"/>
                </a:lnTo>
                <a:lnTo>
                  <a:pt x="1268850" y="698032"/>
                </a:lnTo>
                <a:lnTo>
                  <a:pt x="1295051" y="667308"/>
                </a:lnTo>
                <a:lnTo>
                  <a:pt x="1317705" y="635161"/>
                </a:lnTo>
                <a:lnTo>
                  <a:pt x="1336637" y="601709"/>
                </a:lnTo>
                <a:lnTo>
                  <a:pt x="1362623" y="531359"/>
                </a:lnTo>
                <a:lnTo>
                  <a:pt x="1371600" y="457200"/>
                </a:lnTo>
                <a:lnTo>
                  <a:pt x="1369326" y="419702"/>
                </a:lnTo>
                <a:lnTo>
                  <a:pt x="1351668" y="347330"/>
                </a:lnTo>
                <a:lnTo>
                  <a:pt x="1317705" y="279238"/>
                </a:lnTo>
                <a:lnTo>
                  <a:pt x="1295051" y="247091"/>
                </a:lnTo>
                <a:lnTo>
                  <a:pt x="1268850" y="216367"/>
                </a:lnTo>
                <a:lnTo>
                  <a:pt x="1239279" y="187184"/>
                </a:lnTo>
                <a:lnTo>
                  <a:pt x="1206514" y="159660"/>
                </a:lnTo>
                <a:lnTo>
                  <a:pt x="1170732" y="133911"/>
                </a:lnTo>
                <a:lnTo>
                  <a:pt x="1132109" y="110057"/>
                </a:lnTo>
                <a:lnTo>
                  <a:pt x="1090822" y="88213"/>
                </a:lnTo>
                <a:lnTo>
                  <a:pt x="1047048" y="68499"/>
                </a:lnTo>
                <a:lnTo>
                  <a:pt x="1000962" y="51032"/>
                </a:lnTo>
                <a:lnTo>
                  <a:pt x="952742" y="35929"/>
                </a:lnTo>
                <a:lnTo>
                  <a:pt x="902564" y="23308"/>
                </a:lnTo>
                <a:lnTo>
                  <a:pt x="850604" y="13287"/>
                </a:lnTo>
                <a:lnTo>
                  <a:pt x="797039" y="5984"/>
                </a:lnTo>
                <a:lnTo>
                  <a:pt x="742045" y="1515"/>
                </a:lnTo>
                <a:lnTo>
                  <a:pt x="685800" y="0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09800" y="2302462"/>
            <a:ext cx="1371600" cy="914400"/>
          </a:xfrm>
          <a:custGeom>
            <a:avLst/>
            <a:gdLst/>
            <a:ahLst/>
            <a:cxnLst/>
            <a:rect l="l" t="t" r="r" b="b"/>
            <a:pathLst>
              <a:path w="1371600" h="914400">
                <a:moveTo>
                  <a:pt x="0" y="457200"/>
                </a:moveTo>
                <a:lnTo>
                  <a:pt x="8976" y="383040"/>
                </a:lnTo>
                <a:lnTo>
                  <a:pt x="34962" y="312690"/>
                </a:lnTo>
                <a:lnTo>
                  <a:pt x="53894" y="279238"/>
                </a:lnTo>
                <a:lnTo>
                  <a:pt x="76548" y="247091"/>
                </a:lnTo>
                <a:lnTo>
                  <a:pt x="102749" y="216367"/>
                </a:lnTo>
                <a:lnTo>
                  <a:pt x="132320" y="187184"/>
                </a:lnTo>
                <a:lnTo>
                  <a:pt x="165085" y="159660"/>
                </a:lnTo>
                <a:lnTo>
                  <a:pt x="200867" y="133911"/>
                </a:lnTo>
                <a:lnTo>
                  <a:pt x="239490" y="110057"/>
                </a:lnTo>
                <a:lnTo>
                  <a:pt x="280777" y="88213"/>
                </a:lnTo>
                <a:lnTo>
                  <a:pt x="324551" y="68499"/>
                </a:lnTo>
                <a:lnTo>
                  <a:pt x="370637" y="51032"/>
                </a:lnTo>
                <a:lnTo>
                  <a:pt x="418857" y="35929"/>
                </a:lnTo>
                <a:lnTo>
                  <a:pt x="469035" y="23308"/>
                </a:lnTo>
                <a:lnTo>
                  <a:pt x="520995" y="13287"/>
                </a:lnTo>
                <a:lnTo>
                  <a:pt x="574560" y="5984"/>
                </a:lnTo>
                <a:lnTo>
                  <a:pt x="629554" y="1515"/>
                </a:lnTo>
                <a:lnTo>
                  <a:pt x="685800" y="0"/>
                </a:lnTo>
                <a:lnTo>
                  <a:pt x="742045" y="1515"/>
                </a:lnTo>
                <a:lnTo>
                  <a:pt x="797039" y="5984"/>
                </a:lnTo>
                <a:lnTo>
                  <a:pt x="850604" y="13287"/>
                </a:lnTo>
                <a:lnTo>
                  <a:pt x="902564" y="23308"/>
                </a:lnTo>
                <a:lnTo>
                  <a:pt x="952742" y="35929"/>
                </a:lnTo>
                <a:lnTo>
                  <a:pt x="1000962" y="51032"/>
                </a:lnTo>
                <a:lnTo>
                  <a:pt x="1047048" y="68499"/>
                </a:lnTo>
                <a:lnTo>
                  <a:pt x="1090822" y="88213"/>
                </a:lnTo>
                <a:lnTo>
                  <a:pt x="1132109" y="110057"/>
                </a:lnTo>
                <a:lnTo>
                  <a:pt x="1170732" y="133911"/>
                </a:lnTo>
                <a:lnTo>
                  <a:pt x="1206514" y="159660"/>
                </a:lnTo>
                <a:lnTo>
                  <a:pt x="1239279" y="187184"/>
                </a:lnTo>
                <a:lnTo>
                  <a:pt x="1268850" y="216367"/>
                </a:lnTo>
                <a:lnTo>
                  <a:pt x="1295051" y="247091"/>
                </a:lnTo>
                <a:lnTo>
                  <a:pt x="1317705" y="279238"/>
                </a:lnTo>
                <a:lnTo>
                  <a:pt x="1336637" y="312690"/>
                </a:lnTo>
                <a:lnTo>
                  <a:pt x="1362623" y="383040"/>
                </a:lnTo>
                <a:lnTo>
                  <a:pt x="1371600" y="457200"/>
                </a:lnTo>
                <a:lnTo>
                  <a:pt x="1369326" y="494697"/>
                </a:lnTo>
                <a:lnTo>
                  <a:pt x="1351668" y="567069"/>
                </a:lnTo>
                <a:lnTo>
                  <a:pt x="1317705" y="635161"/>
                </a:lnTo>
                <a:lnTo>
                  <a:pt x="1295051" y="667308"/>
                </a:lnTo>
                <a:lnTo>
                  <a:pt x="1268850" y="698032"/>
                </a:lnTo>
                <a:lnTo>
                  <a:pt x="1239279" y="727215"/>
                </a:lnTo>
                <a:lnTo>
                  <a:pt x="1206514" y="754739"/>
                </a:lnTo>
                <a:lnTo>
                  <a:pt x="1170732" y="780488"/>
                </a:lnTo>
                <a:lnTo>
                  <a:pt x="1132109" y="804342"/>
                </a:lnTo>
                <a:lnTo>
                  <a:pt x="1090822" y="826186"/>
                </a:lnTo>
                <a:lnTo>
                  <a:pt x="1047048" y="845900"/>
                </a:lnTo>
                <a:lnTo>
                  <a:pt x="1000962" y="863367"/>
                </a:lnTo>
                <a:lnTo>
                  <a:pt x="952742" y="878470"/>
                </a:lnTo>
                <a:lnTo>
                  <a:pt x="902564" y="891091"/>
                </a:lnTo>
                <a:lnTo>
                  <a:pt x="850604" y="901112"/>
                </a:lnTo>
                <a:lnTo>
                  <a:pt x="797039" y="908415"/>
                </a:lnTo>
                <a:lnTo>
                  <a:pt x="742045" y="912884"/>
                </a:lnTo>
                <a:lnTo>
                  <a:pt x="685800" y="914400"/>
                </a:lnTo>
                <a:lnTo>
                  <a:pt x="629554" y="912884"/>
                </a:lnTo>
                <a:lnTo>
                  <a:pt x="574560" y="908415"/>
                </a:lnTo>
                <a:lnTo>
                  <a:pt x="520995" y="901112"/>
                </a:lnTo>
                <a:lnTo>
                  <a:pt x="469035" y="891091"/>
                </a:lnTo>
                <a:lnTo>
                  <a:pt x="418857" y="878470"/>
                </a:lnTo>
                <a:lnTo>
                  <a:pt x="370637" y="863367"/>
                </a:lnTo>
                <a:lnTo>
                  <a:pt x="324551" y="845900"/>
                </a:lnTo>
                <a:lnTo>
                  <a:pt x="280777" y="826186"/>
                </a:lnTo>
                <a:lnTo>
                  <a:pt x="239490" y="804342"/>
                </a:lnTo>
                <a:lnTo>
                  <a:pt x="200867" y="780488"/>
                </a:lnTo>
                <a:lnTo>
                  <a:pt x="165085" y="754739"/>
                </a:lnTo>
                <a:lnTo>
                  <a:pt x="132320" y="727215"/>
                </a:lnTo>
                <a:lnTo>
                  <a:pt x="102749" y="698032"/>
                </a:lnTo>
                <a:lnTo>
                  <a:pt x="76548" y="667308"/>
                </a:lnTo>
                <a:lnTo>
                  <a:pt x="53894" y="635161"/>
                </a:lnTo>
                <a:lnTo>
                  <a:pt x="34962" y="601709"/>
                </a:lnTo>
                <a:lnTo>
                  <a:pt x="8976" y="531359"/>
                </a:lnTo>
                <a:lnTo>
                  <a:pt x="0" y="457200"/>
                </a:lnTo>
                <a:close/>
              </a:path>
            </a:pathLst>
          </a:custGeom>
          <a:ln w="571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506598" y="2490929"/>
            <a:ext cx="77597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" marR="5080" indent="-1524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Cellula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di  </a:t>
            </a:r>
            <a:r>
              <a:rPr sz="1600" spc="-10" dirty="0">
                <a:latin typeface="Calibri"/>
                <a:cs typeface="Calibri"/>
              </a:rPr>
              <a:t>m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10" dirty="0">
                <a:latin typeface="Calibri"/>
                <a:cs typeface="Calibri"/>
              </a:rPr>
              <a:t>oma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10400" y="2302461"/>
            <a:ext cx="1371600" cy="914400"/>
          </a:xfrm>
          <a:custGeom>
            <a:avLst/>
            <a:gdLst/>
            <a:ahLst/>
            <a:cxnLst/>
            <a:rect l="l" t="t" r="r" b="b"/>
            <a:pathLst>
              <a:path w="1371600" h="914400">
                <a:moveTo>
                  <a:pt x="685800" y="0"/>
                </a:moveTo>
                <a:lnTo>
                  <a:pt x="629554" y="1515"/>
                </a:lnTo>
                <a:lnTo>
                  <a:pt x="574560" y="5984"/>
                </a:lnTo>
                <a:lnTo>
                  <a:pt x="520995" y="13287"/>
                </a:lnTo>
                <a:lnTo>
                  <a:pt x="469035" y="23308"/>
                </a:lnTo>
                <a:lnTo>
                  <a:pt x="418857" y="35929"/>
                </a:lnTo>
                <a:lnTo>
                  <a:pt x="370637" y="51032"/>
                </a:lnTo>
                <a:lnTo>
                  <a:pt x="324551" y="68499"/>
                </a:lnTo>
                <a:lnTo>
                  <a:pt x="280777" y="88213"/>
                </a:lnTo>
                <a:lnTo>
                  <a:pt x="239490" y="110057"/>
                </a:lnTo>
                <a:lnTo>
                  <a:pt x="200867" y="133911"/>
                </a:lnTo>
                <a:lnTo>
                  <a:pt x="165085" y="159660"/>
                </a:lnTo>
                <a:lnTo>
                  <a:pt x="132320" y="187184"/>
                </a:lnTo>
                <a:lnTo>
                  <a:pt x="102749" y="216367"/>
                </a:lnTo>
                <a:lnTo>
                  <a:pt x="76548" y="247091"/>
                </a:lnTo>
                <a:lnTo>
                  <a:pt x="53894" y="279238"/>
                </a:lnTo>
                <a:lnTo>
                  <a:pt x="34962" y="312690"/>
                </a:lnTo>
                <a:lnTo>
                  <a:pt x="8976" y="383040"/>
                </a:lnTo>
                <a:lnTo>
                  <a:pt x="0" y="457200"/>
                </a:lnTo>
                <a:lnTo>
                  <a:pt x="2273" y="494697"/>
                </a:lnTo>
                <a:lnTo>
                  <a:pt x="19931" y="567069"/>
                </a:lnTo>
                <a:lnTo>
                  <a:pt x="53894" y="635161"/>
                </a:lnTo>
                <a:lnTo>
                  <a:pt x="76548" y="667308"/>
                </a:lnTo>
                <a:lnTo>
                  <a:pt x="102749" y="698032"/>
                </a:lnTo>
                <a:lnTo>
                  <a:pt x="132320" y="727215"/>
                </a:lnTo>
                <a:lnTo>
                  <a:pt x="165085" y="754739"/>
                </a:lnTo>
                <a:lnTo>
                  <a:pt x="200867" y="780488"/>
                </a:lnTo>
                <a:lnTo>
                  <a:pt x="239490" y="804342"/>
                </a:lnTo>
                <a:lnTo>
                  <a:pt x="280777" y="826186"/>
                </a:lnTo>
                <a:lnTo>
                  <a:pt x="324551" y="845900"/>
                </a:lnTo>
                <a:lnTo>
                  <a:pt x="370637" y="863367"/>
                </a:lnTo>
                <a:lnTo>
                  <a:pt x="418857" y="878470"/>
                </a:lnTo>
                <a:lnTo>
                  <a:pt x="469035" y="891091"/>
                </a:lnTo>
                <a:lnTo>
                  <a:pt x="520995" y="901112"/>
                </a:lnTo>
                <a:lnTo>
                  <a:pt x="574560" y="908415"/>
                </a:lnTo>
                <a:lnTo>
                  <a:pt x="629554" y="912884"/>
                </a:lnTo>
                <a:lnTo>
                  <a:pt x="685800" y="914400"/>
                </a:lnTo>
                <a:lnTo>
                  <a:pt x="742045" y="912884"/>
                </a:lnTo>
                <a:lnTo>
                  <a:pt x="797039" y="908415"/>
                </a:lnTo>
                <a:lnTo>
                  <a:pt x="850604" y="901112"/>
                </a:lnTo>
                <a:lnTo>
                  <a:pt x="902564" y="891091"/>
                </a:lnTo>
                <a:lnTo>
                  <a:pt x="952742" y="878470"/>
                </a:lnTo>
                <a:lnTo>
                  <a:pt x="1000962" y="863367"/>
                </a:lnTo>
                <a:lnTo>
                  <a:pt x="1047048" y="845900"/>
                </a:lnTo>
                <a:lnTo>
                  <a:pt x="1090822" y="826186"/>
                </a:lnTo>
                <a:lnTo>
                  <a:pt x="1132109" y="804342"/>
                </a:lnTo>
                <a:lnTo>
                  <a:pt x="1170732" y="780488"/>
                </a:lnTo>
                <a:lnTo>
                  <a:pt x="1206514" y="754739"/>
                </a:lnTo>
                <a:lnTo>
                  <a:pt x="1239279" y="727215"/>
                </a:lnTo>
                <a:lnTo>
                  <a:pt x="1268850" y="698032"/>
                </a:lnTo>
                <a:lnTo>
                  <a:pt x="1295051" y="667308"/>
                </a:lnTo>
                <a:lnTo>
                  <a:pt x="1317705" y="635161"/>
                </a:lnTo>
                <a:lnTo>
                  <a:pt x="1336637" y="601709"/>
                </a:lnTo>
                <a:lnTo>
                  <a:pt x="1362623" y="531359"/>
                </a:lnTo>
                <a:lnTo>
                  <a:pt x="1371600" y="457200"/>
                </a:lnTo>
                <a:lnTo>
                  <a:pt x="1369326" y="419702"/>
                </a:lnTo>
                <a:lnTo>
                  <a:pt x="1351668" y="347330"/>
                </a:lnTo>
                <a:lnTo>
                  <a:pt x="1317705" y="279238"/>
                </a:lnTo>
                <a:lnTo>
                  <a:pt x="1295051" y="247091"/>
                </a:lnTo>
                <a:lnTo>
                  <a:pt x="1268850" y="216367"/>
                </a:lnTo>
                <a:lnTo>
                  <a:pt x="1239279" y="187184"/>
                </a:lnTo>
                <a:lnTo>
                  <a:pt x="1206514" y="159660"/>
                </a:lnTo>
                <a:lnTo>
                  <a:pt x="1170732" y="133911"/>
                </a:lnTo>
                <a:lnTo>
                  <a:pt x="1132109" y="110057"/>
                </a:lnTo>
                <a:lnTo>
                  <a:pt x="1090822" y="88213"/>
                </a:lnTo>
                <a:lnTo>
                  <a:pt x="1047048" y="68499"/>
                </a:lnTo>
                <a:lnTo>
                  <a:pt x="1000962" y="51032"/>
                </a:lnTo>
                <a:lnTo>
                  <a:pt x="952742" y="35929"/>
                </a:lnTo>
                <a:lnTo>
                  <a:pt x="902564" y="23308"/>
                </a:lnTo>
                <a:lnTo>
                  <a:pt x="850604" y="13287"/>
                </a:lnTo>
                <a:lnTo>
                  <a:pt x="797039" y="5984"/>
                </a:lnTo>
                <a:lnTo>
                  <a:pt x="742045" y="1515"/>
                </a:lnTo>
                <a:lnTo>
                  <a:pt x="685800" y="0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010400" y="2302462"/>
            <a:ext cx="1371600" cy="914400"/>
          </a:xfrm>
          <a:custGeom>
            <a:avLst/>
            <a:gdLst/>
            <a:ahLst/>
            <a:cxnLst/>
            <a:rect l="l" t="t" r="r" b="b"/>
            <a:pathLst>
              <a:path w="1371600" h="914400">
                <a:moveTo>
                  <a:pt x="0" y="457200"/>
                </a:moveTo>
                <a:lnTo>
                  <a:pt x="8976" y="383040"/>
                </a:lnTo>
                <a:lnTo>
                  <a:pt x="34962" y="312690"/>
                </a:lnTo>
                <a:lnTo>
                  <a:pt x="53894" y="279238"/>
                </a:lnTo>
                <a:lnTo>
                  <a:pt x="76548" y="247091"/>
                </a:lnTo>
                <a:lnTo>
                  <a:pt x="102749" y="216367"/>
                </a:lnTo>
                <a:lnTo>
                  <a:pt x="132320" y="187184"/>
                </a:lnTo>
                <a:lnTo>
                  <a:pt x="165085" y="159660"/>
                </a:lnTo>
                <a:lnTo>
                  <a:pt x="200867" y="133911"/>
                </a:lnTo>
                <a:lnTo>
                  <a:pt x="239490" y="110057"/>
                </a:lnTo>
                <a:lnTo>
                  <a:pt x="280777" y="88213"/>
                </a:lnTo>
                <a:lnTo>
                  <a:pt x="324551" y="68499"/>
                </a:lnTo>
                <a:lnTo>
                  <a:pt x="370637" y="51032"/>
                </a:lnTo>
                <a:lnTo>
                  <a:pt x="418857" y="35929"/>
                </a:lnTo>
                <a:lnTo>
                  <a:pt x="469035" y="23308"/>
                </a:lnTo>
                <a:lnTo>
                  <a:pt x="520995" y="13287"/>
                </a:lnTo>
                <a:lnTo>
                  <a:pt x="574560" y="5984"/>
                </a:lnTo>
                <a:lnTo>
                  <a:pt x="629554" y="1515"/>
                </a:lnTo>
                <a:lnTo>
                  <a:pt x="685800" y="0"/>
                </a:lnTo>
                <a:lnTo>
                  <a:pt x="742045" y="1515"/>
                </a:lnTo>
                <a:lnTo>
                  <a:pt x="797039" y="5984"/>
                </a:lnTo>
                <a:lnTo>
                  <a:pt x="850604" y="13287"/>
                </a:lnTo>
                <a:lnTo>
                  <a:pt x="902564" y="23308"/>
                </a:lnTo>
                <a:lnTo>
                  <a:pt x="952742" y="35929"/>
                </a:lnTo>
                <a:lnTo>
                  <a:pt x="1000962" y="51032"/>
                </a:lnTo>
                <a:lnTo>
                  <a:pt x="1047048" y="68499"/>
                </a:lnTo>
                <a:lnTo>
                  <a:pt x="1090822" y="88213"/>
                </a:lnTo>
                <a:lnTo>
                  <a:pt x="1132109" y="110057"/>
                </a:lnTo>
                <a:lnTo>
                  <a:pt x="1170732" y="133911"/>
                </a:lnTo>
                <a:lnTo>
                  <a:pt x="1206514" y="159660"/>
                </a:lnTo>
                <a:lnTo>
                  <a:pt x="1239279" y="187184"/>
                </a:lnTo>
                <a:lnTo>
                  <a:pt x="1268850" y="216367"/>
                </a:lnTo>
                <a:lnTo>
                  <a:pt x="1295051" y="247091"/>
                </a:lnTo>
                <a:lnTo>
                  <a:pt x="1317705" y="279238"/>
                </a:lnTo>
                <a:lnTo>
                  <a:pt x="1336637" y="312690"/>
                </a:lnTo>
                <a:lnTo>
                  <a:pt x="1362623" y="383040"/>
                </a:lnTo>
                <a:lnTo>
                  <a:pt x="1371600" y="457200"/>
                </a:lnTo>
                <a:lnTo>
                  <a:pt x="1369326" y="494697"/>
                </a:lnTo>
                <a:lnTo>
                  <a:pt x="1351668" y="567069"/>
                </a:lnTo>
                <a:lnTo>
                  <a:pt x="1317705" y="635161"/>
                </a:lnTo>
                <a:lnTo>
                  <a:pt x="1295051" y="667308"/>
                </a:lnTo>
                <a:lnTo>
                  <a:pt x="1268850" y="698032"/>
                </a:lnTo>
                <a:lnTo>
                  <a:pt x="1239279" y="727215"/>
                </a:lnTo>
                <a:lnTo>
                  <a:pt x="1206514" y="754739"/>
                </a:lnTo>
                <a:lnTo>
                  <a:pt x="1170732" y="780488"/>
                </a:lnTo>
                <a:lnTo>
                  <a:pt x="1132109" y="804342"/>
                </a:lnTo>
                <a:lnTo>
                  <a:pt x="1090822" y="826186"/>
                </a:lnTo>
                <a:lnTo>
                  <a:pt x="1047048" y="845900"/>
                </a:lnTo>
                <a:lnTo>
                  <a:pt x="1000962" y="863367"/>
                </a:lnTo>
                <a:lnTo>
                  <a:pt x="952742" y="878470"/>
                </a:lnTo>
                <a:lnTo>
                  <a:pt x="902564" y="891091"/>
                </a:lnTo>
                <a:lnTo>
                  <a:pt x="850604" y="901112"/>
                </a:lnTo>
                <a:lnTo>
                  <a:pt x="797039" y="908415"/>
                </a:lnTo>
                <a:lnTo>
                  <a:pt x="742045" y="912884"/>
                </a:lnTo>
                <a:lnTo>
                  <a:pt x="685800" y="914400"/>
                </a:lnTo>
                <a:lnTo>
                  <a:pt x="629554" y="912884"/>
                </a:lnTo>
                <a:lnTo>
                  <a:pt x="574560" y="908415"/>
                </a:lnTo>
                <a:lnTo>
                  <a:pt x="520995" y="901112"/>
                </a:lnTo>
                <a:lnTo>
                  <a:pt x="469035" y="891091"/>
                </a:lnTo>
                <a:lnTo>
                  <a:pt x="418857" y="878470"/>
                </a:lnTo>
                <a:lnTo>
                  <a:pt x="370637" y="863367"/>
                </a:lnTo>
                <a:lnTo>
                  <a:pt x="324551" y="845900"/>
                </a:lnTo>
                <a:lnTo>
                  <a:pt x="280777" y="826186"/>
                </a:lnTo>
                <a:lnTo>
                  <a:pt x="239490" y="804342"/>
                </a:lnTo>
                <a:lnTo>
                  <a:pt x="200867" y="780488"/>
                </a:lnTo>
                <a:lnTo>
                  <a:pt x="165085" y="754739"/>
                </a:lnTo>
                <a:lnTo>
                  <a:pt x="132320" y="727215"/>
                </a:lnTo>
                <a:lnTo>
                  <a:pt x="102749" y="698032"/>
                </a:lnTo>
                <a:lnTo>
                  <a:pt x="76548" y="667308"/>
                </a:lnTo>
                <a:lnTo>
                  <a:pt x="53894" y="635161"/>
                </a:lnTo>
                <a:lnTo>
                  <a:pt x="34962" y="601709"/>
                </a:lnTo>
                <a:lnTo>
                  <a:pt x="8976" y="531359"/>
                </a:lnTo>
                <a:lnTo>
                  <a:pt x="0" y="457200"/>
                </a:lnTo>
                <a:close/>
              </a:path>
            </a:pathLst>
          </a:custGeom>
          <a:ln w="57150">
            <a:solidFill>
              <a:srgbClr val="26A9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330058" y="2490929"/>
            <a:ext cx="7334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 marR="5080" indent="-381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Cellula</a:t>
            </a:r>
            <a:r>
              <a:rPr sz="1600" spc="-85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B  di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milza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48200" y="2302461"/>
            <a:ext cx="1371600" cy="914400"/>
          </a:xfrm>
          <a:custGeom>
            <a:avLst/>
            <a:gdLst/>
            <a:ahLst/>
            <a:cxnLst/>
            <a:rect l="l" t="t" r="r" b="b"/>
            <a:pathLst>
              <a:path w="1371600" h="914400">
                <a:moveTo>
                  <a:pt x="685800" y="0"/>
                </a:moveTo>
                <a:lnTo>
                  <a:pt x="629554" y="1515"/>
                </a:lnTo>
                <a:lnTo>
                  <a:pt x="574560" y="5984"/>
                </a:lnTo>
                <a:lnTo>
                  <a:pt x="520995" y="13287"/>
                </a:lnTo>
                <a:lnTo>
                  <a:pt x="469035" y="23308"/>
                </a:lnTo>
                <a:lnTo>
                  <a:pt x="418857" y="35929"/>
                </a:lnTo>
                <a:lnTo>
                  <a:pt x="370637" y="51032"/>
                </a:lnTo>
                <a:lnTo>
                  <a:pt x="324551" y="68499"/>
                </a:lnTo>
                <a:lnTo>
                  <a:pt x="280777" y="88213"/>
                </a:lnTo>
                <a:lnTo>
                  <a:pt x="239490" y="110057"/>
                </a:lnTo>
                <a:lnTo>
                  <a:pt x="200867" y="133911"/>
                </a:lnTo>
                <a:lnTo>
                  <a:pt x="165085" y="159660"/>
                </a:lnTo>
                <a:lnTo>
                  <a:pt x="132320" y="187184"/>
                </a:lnTo>
                <a:lnTo>
                  <a:pt x="102749" y="216367"/>
                </a:lnTo>
                <a:lnTo>
                  <a:pt x="76548" y="247091"/>
                </a:lnTo>
                <a:lnTo>
                  <a:pt x="53894" y="279238"/>
                </a:lnTo>
                <a:lnTo>
                  <a:pt x="34962" y="312690"/>
                </a:lnTo>
                <a:lnTo>
                  <a:pt x="8976" y="383040"/>
                </a:lnTo>
                <a:lnTo>
                  <a:pt x="0" y="457200"/>
                </a:lnTo>
                <a:lnTo>
                  <a:pt x="2273" y="494697"/>
                </a:lnTo>
                <a:lnTo>
                  <a:pt x="19931" y="567069"/>
                </a:lnTo>
                <a:lnTo>
                  <a:pt x="53894" y="635161"/>
                </a:lnTo>
                <a:lnTo>
                  <a:pt x="76548" y="667308"/>
                </a:lnTo>
                <a:lnTo>
                  <a:pt x="102749" y="698032"/>
                </a:lnTo>
                <a:lnTo>
                  <a:pt x="132320" y="727215"/>
                </a:lnTo>
                <a:lnTo>
                  <a:pt x="165085" y="754739"/>
                </a:lnTo>
                <a:lnTo>
                  <a:pt x="200867" y="780488"/>
                </a:lnTo>
                <a:lnTo>
                  <a:pt x="239490" y="804342"/>
                </a:lnTo>
                <a:lnTo>
                  <a:pt x="280777" y="826186"/>
                </a:lnTo>
                <a:lnTo>
                  <a:pt x="324551" y="845900"/>
                </a:lnTo>
                <a:lnTo>
                  <a:pt x="370637" y="863367"/>
                </a:lnTo>
                <a:lnTo>
                  <a:pt x="418857" y="878470"/>
                </a:lnTo>
                <a:lnTo>
                  <a:pt x="469035" y="891091"/>
                </a:lnTo>
                <a:lnTo>
                  <a:pt x="520995" y="901112"/>
                </a:lnTo>
                <a:lnTo>
                  <a:pt x="574560" y="908415"/>
                </a:lnTo>
                <a:lnTo>
                  <a:pt x="629554" y="912884"/>
                </a:lnTo>
                <a:lnTo>
                  <a:pt x="685800" y="914400"/>
                </a:lnTo>
                <a:lnTo>
                  <a:pt x="742045" y="912884"/>
                </a:lnTo>
                <a:lnTo>
                  <a:pt x="797039" y="908415"/>
                </a:lnTo>
                <a:lnTo>
                  <a:pt x="850604" y="901112"/>
                </a:lnTo>
                <a:lnTo>
                  <a:pt x="902564" y="891091"/>
                </a:lnTo>
                <a:lnTo>
                  <a:pt x="952742" y="878470"/>
                </a:lnTo>
                <a:lnTo>
                  <a:pt x="1000962" y="863367"/>
                </a:lnTo>
                <a:lnTo>
                  <a:pt x="1047048" y="845900"/>
                </a:lnTo>
                <a:lnTo>
                  <a:pt x="1090822" y="826186"/>
                </a:lnTo>
                <a:lnTo>
                  <a:pt x="1132109" y="804342"/>
                </a:lnTo>
                <a:lnTo>
                  <a:pt x="1170732" y="780488"/>
                </a:lnTo>
                <a:lnTo>
                  <a:pt x="1206514" y="754739"/>
                </a:lnTo>
                <a:lnTo>
                  <a:pt x="1239279" y="727215"/>
                </a:lnTo>
                <a:lnTo>
                  <a:pt x="1268850" y="698032"/>
                </a:lnTo>
                <a:lnTo>
                  <a:pt x="1295051" y="667308"/>
                </a:lnTo>
                <a:lnTo>
                  <a:pt x="1317705" y="635161"/>
                </a:lnTo>
                <a:lnTo>
                  <a:pt x="1336637" y="601709"/>
                </a:lnTo>
                <a:lnTo>
                  <a:pt x="1362623" y="531359"/>
                </a:lnTo>
                <a:lnTo>
                  <a:pt x="1371600" y="457200"/>
                </a:lnTo>
                <a:lnTo>
                  <a:pt x="1369326" y="419702"/>
                </a:lnTo>
                <a:lnTo>
                  <a:pt x="1351668" y="347330"/>
                </a:lnTo>
                <a:lnTo>
                  <a:pt x="1317705" y="279238"/>
                </a:lnTo>
                <a:lnTo>
                  <a:pt x="1295051" y="247091"/>
                </a:lnTo>
                <a:lnTo>
                  <a:pt x="1268850" y="216367"/>
                </a:lnTo>
                <a:lnTo>
                  <a:pt x="1239279" y="187184"/>
                </a:lnTo>
                <a:lnTo>
                  <a:pt x="1206514" y="159660"/>
                </a:lnTo>
                <a:lnTo>
                  <a:pt x="1170732" y="133911"/>
                </a:lnTo>
                <a:lnTo>
                  <a:pt x="1132109" y="110057"/>
                </a:lnTo>
                <a:lnTo>
                  <a:pt x="1090822" y="88213"/>
                </a:lnTo>
                <a:lnTo>
                  <a:pt x="1047048" y="68499"/>
                </a:lnTo>
                <a:lnTo>
                  <a:pt x="1000962" y="51032"/>
                </a:lnTo>
                <a:lnTo>
                  <a:pt x="952742" y="35929"/>
                </a:lnTo>
                <a:lnTo>
                  <a:pt x="902564" y="23308"/>
                </a:lnTo>
                <a:lnTo>
                  <a:pt x="850604" y="13287"/>
                </a:lnTo>
                <a:lnTo>
                  <a:pt x="797039" y="5984"/>
                </a:lnTo>
                <a:lnTo>
                  <a:pt x="742045" y="1515"/>
                </a:lnTo>
                <a:lnTo>
                  <a:pt x="6858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648200" y="2302462"/>
            <a:ext cx="1371600" cy="914400"/>
          </a:xfrm>
          <a:custGeom>
            <a:avLst/>
            <a:gdLst/>
            <a:ahLst/>
            <a:cxnLst/>
            <a:rect l="l" t="t" r="r" b="b"/>
            <a:pathLst>
              <a:path w="1371600" h="914400">
                <a:moveTo>
                  <a:pt x="0" y="457200"/>
                </a:moveTo>
                <a:lnTo>
                  <a:pt x="8976" y="383040"/>
                </a:lnTo>
                <a:lnTo>
                  <a:pt x="34962" y="312690"/>
                </a:lnTo>
                <a:lnTo>
                  <a:pt x="53894" y="279238"/>
                </a:lnTo>
                <a:lnTo>
                  <a:pt x="76548" y="247091"/>
                </a:lnTo>
                <a:lnTo>
                  <a:pt x="102749" y="216367"/>
                </a:lnTo>
                <a:lnTo>
                  <a:pt x="132320" y="187184"/>
                </a:lnTo>
                <a:lnTo>
                  <a:pt x="165085" y="159660"/>
                </a:lnTo>
                <a:lnTo>
                  <a:pt x="200867" y="133911"/>
                </a:lnTo>
                <a:lnTo>
                  <a:pt x="239490" y="110057"/>
                </a:lnTo>
                <a:lnTo>
                  <a:pt x="280777" y="88213"/>
                </a:lnTo>
                <a:lnTo>
                  <a:pt x="324551" y="68499"/>
                </a:lnTo>
                <a:lnTo>
                  <a:pt x="370637" y="51032"/>
                </a:lnTo>
                <a:lnTo>
                  <a:pt x="418857" y="35929"/>
                </a:lnTo>
                <a:lnTo>
                  <a:pt x="469035" y="23308"/>
                </a:lnTo>
                <a:lnTo>
                  <a:pt x="520995" y="13287"/>
                </a:lnTo>
                <a:lnTo>
                  <a:pt x="574560" y="5984"/>
                </a:lnTo>
                <a:lnTo>
                  <a:pt x="629554" y="1515"/>
                </a:lnTo>
                <a:lnTo>
                  <a:pt x="685800" y="0"/>
                </a:lnTo>
                <a:lnTo>
                  <a:pt x="742045" y="1515"/>
                </a:lnTo>
                <a:lnTo>
                  <a:pt x="797039" y="5984"/>
                </a:lnTo>
                <a:lnTo>
                  <a:pt x="850604" y="13287"/>
                </a:lnTo>
                <a:lnTo>
                  <a:pt x="902564" y="23308"/>
                </a:lnTo>
                <a:lnTo>
                  <a:pt x="952742" y="35929"/>
                </a:lnTo>
                <a:lnTo>
                  <a:pt x="1000962" y="51032"/>
                </a:lnTo>
                <a:lnTo>
                  <a:pt x="1047048" y="68499"/>
                </a:lnTo>
                <a:lnTo>
                  <a:pt x="1090822" y="88213"/>
                </a:lnTo>
                <a:lnTo>
                  <a:pt x="1132109" y="110057"/>
                </a:lnTo>
                <a:lnTo>
                  <a:pt x="1170732" y="133911"/>
                </a:lnTo>
                <a:lnTo>
                  <a:pt x="1206514" y="159660"/>
                </a:lnTo>
                <a:lnTo>
                  <a:pt x="1239279" y="187184"/>
                </a:lnTo>
                <a:lnTo>
                  <a:pt x="1268850" y="216367"/>
                </a:lnTo>
                <a:lnTo>
                  <a:pt x="1295051" y="247091"/>
                </a:lnTo>
                <a:lnTo>
                  <a:pt x="1317705" y="279238"/>
                </a:lnTo>
                <a:lnTo>
                  <a:pt x="1336637" y="312690"/>
                </a:lnTo>
                <a:lnTo>
                  <a:pt x="1362623" y="383040"/>
                </a:lnTo>
                <a:lnTo>
                  <a:pt x="1371600" y="457200"/>
                </a:lnTo>
                <a:lnTo>
                  <a:pt x="1369326" y="494697"/>
                </a:lnTo>
                <a:lnTo>
                  <a:pt x="1351668" y="567069"/>
                </a:lnTo>
                <a:lnTo>
                  <a:pt x="1317705" y="635161"/>
                </a:lnTo>
                <a:lnTo>
                  <a:pt x="1295051" y="667308"/>
                </a:lnTo>
                <a:lnTo>
                  <a:pt x="1268850" y="698032"/>
                </a:lnTo>
                <a:lnTo>
                  <a:pt x="1239279" y="727215"/>
                </a:lnTo>
                <a:lnTo>
                  <a:pt x="1206514" y="754739"/>
                </a:lnTo>
                <a:lnTo>
                  <a:pt x="1170732" y="780488"/>
                </a:lnTo>
                <a:lnTo>
                  <a:pt x="1132109" y="804342"/>
                </a:lnTo>
                <a:lnTo>
                  <a:pt x="1090822" y="826186"/>
                </a:lnTo>
                <a:lnTo>
                  <a:pt x="1047048" y="845900"/>
                </a:lnTo>
                <a:lnTo>
                  <a:pt x="1000962" y="863367"/>
                </a:lnTo>
                <a:lnTo>
                  <a:pt x="952742" y="878470"/>
                </a:lnTo>
                <a:lnTo>
                  <a:pt x="902564" y="891091"/>
                </a:lnTo>
                <a:lnTo>
                  <a:pt x="850604" y="901112"/>
                </a:lnTo>
                <a:lnTo>
                  <a:pt x="797039" y="908415"/>
                </a:lnTo>
                <a:lnTo>
                  <a:pt x="742045" y="912884"/>
                </a:lnTo>
                <a:lnTo>
                  <a:pt x="685800" y="914400"/>
                </a:lnTo>
                <a:lnTo>
                  <a:pt x="629554" y="912884"/>
                </a:lnTo>
                <a:lnTo>
                  <a:pt x="574560" y="908415"/>
                </a:lnTo>
                <a:lnTo>
                  <a:pt x="520995" y="901112"/>
                </a:lnTo>
                <a:lnTo>
                  <a:pt x="469035" y="891091"/>
                </a:lnTo>
                <a:lnTo>
                  <a:pt x="418857" y="878470"/>
                </a:lnTo>
                <a:lnTo>
                  <a:pt x="370637" y="863367"/>
                </a:lnTo>
                <a:lnTo>
                  <a:pt x="324551" y="845900"/>
                </a:lnTo>
                <a:lnTo>
                  <a:pt x="280777" y="826186"/>
                </a:lnTo>
                <a:lnTo>
                  <a:pt x="239490" y="804342"/>
                </a:lnTo>
                <a:lnTo>
                  <a:pt x="200867" y="780488"/>
                </a:lnTo>
                <a:lnTo>
                  <a:pt x="165085" y="754739"/>
                </a:lnTo>
                <a:lnTo>
                  <a:pt x="132320" y="727215"/>
                </a:lnTo>
                <a:lnTo>
                  <a:pt x="102749" y="698032"/>
                </a:lnTo>
                <a:lnTo>
                  <a:pt x="76548" y="667308"/>
                </a:lnTo>
                <a:lnTo>
                  <a:pt x="53894" y="635161"/>
                </a:lnTo>
                <a:lnTo>
                  <a:pt x="34962" y="601709"/>
                </a:lnTo>
                <a:lnTo>
                  <a:pt x="8976" y="531359"/>
                </a:lnTo>
                <a:lnTo>
                  <a:pt x="0" y="457200"/>
                </a:lnTo>
                <a:close/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4762375" y="2573927"/>
            <a:ext cx="11582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dirty="0">
                <a:latin typeface="Calibri"/>
                <a:cs typeface="Calibri"/>
              </a:rPr>
              <a:t>BR</a:t>
            </a: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-5" dirty="0">
                <a:latin typeface="Calibri"/>
                <a:cs typeface="Calibri"/>
              </a:rPr>
              <a:t>D</a:t>
            </a:r>
            <a:r>
              <a:rPr sz="2000" b="1" dirty="0">
                <a:latin typeface="Calibri"/>
                <a:cs typeface="Calibri"/>
              </a:rPr>
              <a:t>OMA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810000" y="2769821"/>
            <a:ext cx="408940" cy="0"/>
          </a:xfrm>
          <a:custGeom>
            <a:avLst/>
            <a:gdLst/>
            <a:ahLst/>
            <a:cxnLst/>
            <a:rect l="l" t="t" r="r" b="b"/>
            <a:pathLst>
              <a:path w="408939">
                <a:moveTo>
                  <a:pt x="0" y="0"/>
                </a:moveTo>
                <a:lnTo>
                  <a:pt x="408749" y="0"/>
                </a:lnTo>
              </a:path>
            </a:pathLst>
          </a:custGeom>
          <a:ln w="3810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199702" y="2712667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0"/>
                </a:moveTo>
                <a:lnTo>
                  <a:pt x="0" y="114300"/>
                </a:lnTo>
                <a:lnTo>
                  <a:pt x="11430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006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373050" y="2774901"/>
            <a:ext cx="408940" cy="0"/>
          </a:xfrm>
          <a:custGeom>
            <a:avLst/>
            <a:gdLst/>
            <a:ahLst/>
            <a:cxnLst/>
            <a:rect l="l" t="t" r="r" b="b"/>
            <a:pathLst>
              <a:path w="408940">
                <a:moveTo>
                  <a:pt x="408749" y="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277797" y="2717746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57150"/>
                </a:lnTo>
                <a:lnTo>
                  <a:pt x="114300" y="114300"/>
                </a:lnTo>
                <a:lnTo>
                  <a:pt x="114300" y="0"/>
                </a:lnTo>
                <a:close/>
              </a:path>
            </a:pathLst>
          </a:custGeom>
          <a:solidFill>
            <a:srgbClr val="0063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081527" y="1950719"/>
            <a:ext cx="303275" cy="4038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2514950" y="1991129"/>
            <a:ext cx="7524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0" dirty="0">
                <a:solidFill>
                  <a:srgbClr val="808080"/>
                </a:solidFill>
                <a:latin typeface="Arial"/>
                <a:cs typeface="Arial"/>
              </a:rPr>
              <a:t>HGPRT</a:t>
            </a:r>
            <a:r>
              <a:rPr sz="1400" i="1" spc="-80" dirty="0">
                <a:solidFill>
                  <a:srgbClr val="808080"/>
                </a:solidFill>
                <a:latin typeface="Arial"/>
                <a:cs typeface="Arial"/>
              </a:rPr>
              <a:t> </a:t>
            </a:r>
            <a:r>
              <a:rPr sz="1400" i="1" dirty="0">
                <a:solidFill>
                  <a:srgbClr val="808080"/>
                </a:solidFill>
                <a:latin typeface="Arial"/>
                <a:cs typeface="Arial"/>
              </a:rPr>
              <a:t>-</a:t>
            </a:r>
            <a:endParaRPr sz="1400">
              <a:latin typeface="Arial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602223" y="1952243"/>
            <a:ext cx="294131" cy="4038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4930908" y="1994105"/>
            <a:ext cx="7975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0" dirty="0">
                <a:latin typeface="Arial"/>
                <a:cs typeface="Arial"/>
              </a:rPr>
              <a:t>HGPRT</a:t>
            </a:r>
            <a:r>
              <a:rPr sz="1400" i="1" spc="-8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7293109" y="1994105"/>
            <a:ext cx="79756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10" dirty="0">
                <a:latin typeface="Arial"/>
                <a:cs typeface="Arial"/>
              </a:rPr>
              <a:t>HGPRT</a:t>
            </a:r>
            <a:r>
              <a:rPr sz="1400" i="1" spc="-8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+</a:t>
            </a:r>
            <a:endParaRPr sz="14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13384" y="1902206"/>
            <a:ext cx="108521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EA0000"/>
                </a:solidFill>
                <a:latin typeface="Calibri"/>
                <a:cs typeface="Calibri"/>
              </a:rPr>
              <a:t>Ge</a:t>
            </a:r>
            <a:r>
              <a:rPr sz="2000" b="1" dirty="0">
                <a:solidFill>
                  <a:srgbClr val="EA0000"/>
                </a:solidFill>
                <a:latin typeface="Calibri"/>
                <a:cs typeface="Calibri"/>
              </a:rPr>
              <a:t>not</a:t>
            </a:r>
            <a:r>
              <a:rPr sz="2000" b="1" spc="-5" dirty="0">
                <a:solidFill>
                  <a:srgbClr val="EA0000"/>
                </a:solidFill>
                <a:latin typeface="Calibri"/>
                <a:cs typeface="Calibri"/>
              </a:rPr>
              <a:t>i</a:t>
            </a:r>
            <a:r>
              <a:rPr sz="2000" b="1" dirty="0">
                <a:solidFill>
                  <a:srgbClr val="EA0000"/>
                </a:solidFill>
                <a:latin typeface="Calibri"/>
                <a:cs typeface="Calibri"/>
              </a:rPr>
              <a:t>po: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04476" y="2519387"/>
            <a:ext cx="15525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EA0000"/>
                </a:solidFill>
                <a:latin typeface="Calibri"/>
                <a:cs typeface="Calibri"/>
              </a:rPr>
              <a:t>Tipo di</a:t>
            </a:r>
            <a:r>
              <a:rPr sz="2000" b="1" spc="-105" dirty="0">
                <a:solidFill>
                  <a:srgbClr val="EA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EA0000"/>
                </a:solidFill>
                <a:latin typeface="Calibri"/>
                <a:cs typeface="Calibri"/>
              </a:rPr>
              <a:t>cellula: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13384" y="3518840"/>
            <a:ext cx="15652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EA0000"/>
                </a:solidFill>
                <a:latin typeface="Calibri"/>
                <a:cs typeface="Calibri"/>
              </a:rPr>
              <a:t>Selezione</a:t>
            </a:r>
            <a:r>
              <a:rPr sz="2000" b="1" spc="-50" dirty="0">
                <a:solidFill>
                  <a:srgbClr val="EA0000"/>
                </a:solidFill>
                <a:latin typeface="Calibri"/>
                <a:cs typeface="Calibri"/>
              </a:rPr>
              <a:t> </a:t>
            </a:r>
            <a:r>
              <a:rPr sz="2000" b="1" spc="-65" dirty="0">
                <a:solidFill>
                  <a:srgbClr val="EA0000"/>
                </a:solidFill>
                <a:latin typeface="Calibri"/>
                <a:cs typeface="Calibri"/>
              </a:rPr>
              <a:t>HAT: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2576639" y="3432390"/>
            <a:ext cx="637920" cy="5467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932366" y="3431870"/>
            <a:ext cx="803258" cy="54782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77239" y="3432390"/>
            <a:ext cx="637921" cy="54678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13384" y="4204608"/>
            <a:ext cx="86106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solidFill>
                  <a:srgbClr val="EA0000"/>
                </a:solidFill>
                <a:latin typeface="Calibri"/>
                <a:cs typeface="Calibri"/>
              </a:rPr>
              <a:t>Mot</a:t>
            </a:r>
            <a:r>
              <a:rPr sz="2000" b="1" spc="-5" dirty="0">
                <a:solidFill>
                  <a:srgbClr val="EA0000"/>
                </a:solidFill>
                <a:latin typeface="Calibri"/>
                <a:cs typeface="Calibri"/>
              </a:rPr>
              <a:t>i</a:t>
            </a:r>
            <a:r>
              <a:rPr sz="2000" b="1" spc="-25" dirty="0">
                <a:solidFill>
                  <a:srgbClr val="EA0000"/>
                </a:solidFill>
                <a:latin typeface="Calibri"/>
                <a:cs typeface="Calibri"/>
              </a:rPr>
              <a:t>v</a:t>
            </a:r>
            <a:r>
              <a:rPr sz="2000" b="1" dirty="0">
                <a:solidFill>
                  <a:srgbClr val="EA0000"/>
                </a:solidFill>
                <a:latin typeface="Calibri"/>
                <a:cs typeface="Calibri"/>
              </a:rPr>
              <a:t>o: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2046512" y="4225241"/>
            <a:ext cx="192595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NO </a:t>
            </a:r>
            <a:r>
              <a:rPr sz="1800" b="1" spc="-5" dirty="0">
                <a:latin typeface="Calibri"/>
                <a:cs typeface="Calibri"/>
              </a:rPr>
              <a:t>sintesi</a:t>
            </a:r>
            <a:r>
              <a:rPr sz="1800" b="1" spc="-7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DNA:</a:t>
            </a:r>
            <a:endParaRPr sz="1800">
              <a:latin typeface="Calibri"/>
              <a:cs typeface="Calibri"/>
            </a:endParaRPr>
          </a:p>
          <a:p>
            <a:pPr marL="12700" marR="208279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-carenza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7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HGPRT  </a:t>
            </a:r>
            <a:r>
              <a:rPr sz="1800" spc="-5" dirty="0">
                <a:latin typeface="Calibri"/>
                <a:cs typeface="Calibri"/>
              </a:rPr>
              <a:t>nella </a:t>
            </a:r>
            <a:r>
              <a:rPr sz="1800" spc="-10" dirty="0">
                <a:latin typeface="Calibri"/>
                <a:cs typeface="Calibri"/>
              </a:rPr>
              <a:t>"salvage  </a:t>
            </a:r>
            <a:r>
              <a:rPr sz="1800" spc="-15" dirty="0">
                <a:latin typeface="Calibri"/>
                <a:cs typeface="Calibri"/>
              </a:rPr>
              <a:t>pathway"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-l'aggiunta </a:t>
            </a:r>
            <a:r>
              <a:rPr sz="1800" dirty="0">
                <a:latin typeface="Calibri"/>
                <a:cs typeface="Calibri"/>
              </a:rPr>
              <a:t>di  </a:t>
            </a:r>
            <a:r>
              <a:rPr sz="1800" spc="-5" dirty="0">
                <a:latin typeface="Calibri"/>
                <a:cs typeface="Calibri"/>
              </a:rPr>
              <a:t>aminopterina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blocca  </a:t>
            </a:r>
            <a:r>
              <a:rPr sz="1800" spc="-5" dirty="0">
                <a:latin typeface="Calibri"/>
                <a:cs typeface="Calibri"/>
              </a:rPr>
              <a:t>la </a:t>
            </a:r>
            <a:r>
              <a:rPr sz="1800" spc="-10" dirty="0">
                <a:latin typeface="Calibri"/>
                <a:cs typeface="Calibri"/>
              </a:rPr>
              <a:t>sintesi </a:t>
            </a:r>
            <a:r>
              <a:rPr sz="1800" i="1" spc="-5" dirty="0">
                <a:latin typeface="Calibri"/>
                <a:cs typeface="Calibri"/>
              </a:rPr>
              <a:t>de</a:t>
            </a:r>
            <a:r>
              <a:rPr sz="1800" i="1" spc="5" dirty="0">
                <a:latin typeface="Calibri"/>
                <a:cs typeface="Calibri"/>
              </a:rPr>
              <a:t> </a:t>
            </a:r>
            <a:r>
              <a:rPr sz="1800" i="1" spc="-15" dirty="0">
                <a:latin typeface="Calibri"/>
                <a:cs typeface="Calibri"/>
              </a:rPr>
              <a:t>novo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960388" y="4225241"/>
            <a:ext cx="1768475" cy="19456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176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Calibri"/>
                <a:cs typeface="Calibri"/>
              </a:rPr>
              <a:t>Mortalità:  </a:t>
            </a:r>
            <a:r>
              <a:rPr sz="1800" spc="-10" dirty="0">
                <a:latin typeface="Calibri"/>
                <a:cs typeface="Calibri"/>
              </a:rPr>
              <a:t>HGPRT </a:t>
            </a:r>
            <a:r>
              <a:rPr sz="1800" spc="-5" dirty="0">
                <a:latin typeface="Calibri"/>
                <a:cs typeface="Calibri"/>
              </a:rPr>
              <a:t>normale </a:t>
            </a:r>
            <a:r>
              <a:rPr sz="1800" dirty="0">
                <a:latin typeface="Calibri"/>
                <a:cs typeface="Calibri"/>
              </a:rPr>
              <a:t>e  </a:t>
            </a:r>
            <a:r>
              <a:rPr sz="1800" spc="-10" dirty="0">
                <a:latin typeface="Calibri"/>
                <a:cs typeface="Calibri"/>
              </a:rPr>
              <a:t>sintesi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DNA</a:t>
            </a:r>
            <a:endParaRPr sz="1800">
              <a:latin typeface="Calibri"/>
              <a:cs typeface="Calibri"/>
            </a:endParaRPr>
          </a:p>
          <a:p>
            <a:pPr marL="326390">
              <a:lnSpc>
                <a:spcPct val="100000"/>
              </a:lnSpc>
            </a:pPr>
            <a:r>
              <a:rPr sz="1800" i="1" dirty="0">
                <a:latin typeface="Calibri"/>
                <a:cs typeface="Calibri"/>
              </a:rPr>
              <a:t>ma</a:t>
            </a:r>
            <a:endParaRPr sz="1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spc="-10" dirty="0">
                <a:latin typeface="Calibri"/>
                <a:cs typeface="Calibri"/>
              </a:rPr>
              <a:t>limitato </a:t>
            </a:r>
            <a:r>
              <a:rPr sz="1800" spc="-5" dirty="0">
                <a:latin typeface="Calibri"/>
                <a:cs typeface="Calibri"/>
              </a:rPr>
              <a:t>numero </a:t>
            </a:r>
            <a:r>
              <a:rPr sz="1800" dirty="0">
                <a:latin typeface="Calibri"/>
                <a:cs typeface="Calibri"/>
              </a:rPr>
              <a:t>di  </a:t>
            </a:r>
            <a:r>
              <a:rPr sz="1800" spc="-10" dirty="0">
                <a:latin typeface="Calibri"/>
                <a:cs typeface="Calibri"/>
              </a:rPr>
              <a:t>cicli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spc="-10" dirty="0">
                <a:latin typeface="Calibri"/>
                <a:cs typeface="Calibri"/>
              </a:rPr>
              <a:t>replicazione  </a:t>
            </a:r>
            <a:r>
              <a:rPr sz="1800" spc="-5" dirty="0">
                <a:latin typeface="Calibri"/>
                <a:cs typeface="Calibri"/>
              </a:rPr>
              <a:t>in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coltura.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xfrm>
            <a:off x="193705" y="57785"/>
            <a:ext cx="87553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 MONOCLONALI </a:t>
            </a:r>
            <a:r>
              <a:rPr spc="-5" dirty="0"/>
              <a:t>- </a:t>
            </a:r>
            <a:r>
              <a:rPr i="1" spc="-80" dirty="0">
                <a:solidFill>
                  <a:srgbClr val="FF0000"/>
                </a:solidFill>
                <a:latin typeface="Calibri"/>
                <a:cs typeface="Calibri"/>
              </a:rPr>
              <a:t>HAT</a:t>
            </a:r>
            <a:r>
              <a:rPr i="1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selection</a:t>
            </a:r>
          </a:p>
        </p:txBody>
      </p:sp>
      <p:sp>
        <p:nvSpPr>
          <p:cNvPr id="57" name="object 57"/>
          <p:cNvSpPr txBox="1"/>
          <p:nvPr/>
        </p:nvSpPr>
        <p:spPr>
          <a:xfrm>
            <a:off x="4339225" y="4225241"/>
            <a:ext cx="2090420" cy="2219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1879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Linea 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continua</a:t>
            </a:r>
            <a:r>
              <a:rPr sz="1800" b="1" spc="-1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e  </a:t>
            </a: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sintesi</a:t>
            </a:r>
            <a:r>
              <a:rPr sz="18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DNA</a:t>
            </a:r>
            <a:r>
              <a:rPr sz="1800" b="1" dirty="0">
                <a:latin typeface="Calibri"/>
                <a:cs typeface="Calibri"/>
              </a:rPr>
              <a:t>:</a:t>
            </a:r>
            <a:endParaRPr sz="18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sz="1800" spc="-15" dirty="0">
                <a:latin typeface="Calibri"/>
                <a:cs typeface="Calibri"/>
              </a:rPr>
              <a:t>Caratteristiche </a:t>
            </a:r>
            <a:r>
              <a:rPr sz="1800" dirty="0">
                <a:latin typeface="Calibri"/>
                <a:cs typeface="Calibri"/>
              </a:rPr>
              <a:t>di  </a:t>
            </a:r>
            <a:r>
              <a:rPr sz="1800" spc="-5" dirty="0">
                <a:latin typeface="Calibri"/>
                <a:cs typeface="Calibri"/>
              </a:rPr>
              <a:t>cellula </a:t>
            </a:r>
            <a:r>
              <a:rPr sz="1800" b="1" spc="-10" dirty="0">
                <a:solidFill>
                  <a:srgbClr val="0063F4"/>
                </a:solidFill>
                <a:latin typeface="Calibri"/>
                <a:cs typeface="Calibri"/>
              </a:rPr>
              <a:t>immortalizzata </a:t>
            </a:r>
            <a:r>
              <a:rPr sz="1800" b="1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</a:t>
            </a:r>
            <a:r>
              <a:rPr sz="1800" b="1" spc="-5" dirty="0">
                <a:solidFill>
                  <a:srgbClr val="0063F4"/>
                </a:solidFill>
                <a:latin typeface="Calibri"/>
                <a:cs typeface="Calibri"/>
              </a:rPr>
              <a:t>mieloma</a:t>
            </a:r>
            <a:r>
              <a:rPr sz="1800" spc="-5" dirty="0">
                <a:latin typeface="Calibri"/>
                <a:cs typeface="Calibri"/>
              </a:rPr>
              <a:t>)</a:t>
            </a:r>
            <a:endParaRPr sz="1800" dirty="0">
              <a:latin typeface="Calibri"/>
              <a:cs typeface="Calibri"/>
            </a:endParaRPr>
          </a:p>
          <a:p>
            <a:pPr marL="12700" marR="77470">
              <a:lnSpc>
                <a:spcPct val="100000"/>
              </a:lnSpc>
              <a:buAutoNum type="arabicParenR"/>
              <a:tabLst>
                <a:tab pos="250825" algn="l"/>
              </a:tabLst>
            </a:pPr>
            <a:r>
              <a:rPr lang="en-US" sz="1800" spc="-10" dirty="0">
                <a:latin typeface="Calibri"/>
                <a:cs typeface="Calibri"/>
              </a:rPr>
              <a:t> </a:t>
            </a:r>
            <a:r>
              <a:rPr sz="1800" spc="-10" dirty="0" err="1">
                <a:latin typeface="Calibri"/>
                <a:cs typeface="Calibri"/>
              </a:rPr>
              <a:t>Capacità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 </a:t>
            </a:r>
            <a:r>
              <a:rPr sz="1800" b="1" spc="-10" dirty="0">
                <a:solidFill>
                  <a:srgbClr val="26A907"/>
                </a:solidFill>
                <a:latin typeface="Calibri"/>
                <a:cs typeface="Calibri"/>
              </a:rPr>
              <a:t>sintesi  </a:t>
            </a:r>
            <a:r>
              <a:rPr sz="1800" b="1" dirty="0">
                <a:solidFill>
                  <a:srgbClr val="26A907"/>
                </a:solidFill>
                <a:latin typeface="Calibri"/>
                <a:cs typeface="Calibri"/>
              </a:rPr>
              <a:t>DNA </a:t>
            </a:r>
            <a:r>
              <a:rPr sz="1800" spc="-5" dirty="0">
                <a:latin typeface="Calibri"/>
                <a:cs typeface="Calibri"/>
              </a:rPr>
              <a:t>(enzima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6A907"/>
                </a:solidFill>
                <a:latin typeface="Calibri"/>
                <a:cs typeface="Calibri"/>
              </a:rPr>
              <a:t>HGPRT</a:t>
            </a:r>
            <a:r>
              <a:rPr sz="1800" spc="-5" dirty="0">
                <a:latin typeface="Calibri"/>
                <a:cs typeface="Calibri"/>
              </a:rPr>
              <a:t>; </a:t>
            </a:r>
            <a:r>
              <a:rPr sz="1800" spc="-5" dirty="0">
                <a:solidFill>
                  <a:srgbClr val="26A907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26A907"/>
                </a:solidFill>
                <a:latin typeface="Calibri"/>
                <a:cs typeface="Calibri"/>
              </a:rPr>
              <a:t>cellule </a:t>
            </a:r>
            <a:r>
              <a:rPr sz="1800" b="1" dirty="0">
                <a:solidFill>
                  <a:srgbClr val="26A907"/>
                </a:solidFill>
                <a:latin typeface="Calibri"/>
                <a:cs typeface="Calibri"/>
              </a:rPr>
              <a:t>B </a:t>
            </a:r>
            <a:r>
              <a:rPr sz="1800" dirty="0">
                <a:latin typeface="Calibri"/>
                <a:cs typeface="Calibri"/>
              </a:rPr>
              <a:t>di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milza)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186939" y="6568440"/>
            <a:ext cx="230123" cy="28955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 txBox="1"/>
          <p:nvPr/>
        </p:nvSpPr>
        <p:spPr>
          <a:xfrm>
            <a:off x="88264" y="6415257"/>
            <a:ext cx="399986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i="1" spc="-10" dirty="0">
                <a:latin typeface="Arial"/>
                <a:cs typeface="Arial"/>
              </a:rPr>
              <a:t>HGPRT </a:t>
            </a:r>
            <a:r>
              <a:rPr sz="1200" i="1" dirty="0">
                <a:latin typeface="Arial"/>
                <a:cs typeface="Arial"/>
              </a:rPr>
              <a:t>= </a:t>
            </a:r>
            <a:r>
              <a:rPr sz="1200" i="1" spc="-5" dirty="0">
                <a:latin typeface="Arial"/>
                <a:cs typeface="Arial"/>
              </a:rPr>
              <a:t>hypoxantine guanine phosphoribosyl</a:t>
            </a:r>
            <a:r>
              <a:rPr sz="1200" i="1" spc="-55" dirty="0">
                <a:latin typeface="Arial"/>
                <a:cs typeface="Arial"/>
              </a:rPr>
              <a:t> </a:t>
            </a:r>
            <a:r>
              <a:rPr sz="1200" i="1" spc="-5" dirty="0">
                <a:latin typeface="Arial"/>
                <a:cs typeface="Arial"/>
              </a:rPr>
              <a:t>transferase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100" i="1" spc="-5" dirty="0">
                <a:latin typeface="Arial"/>
                <a:cs typeface="Arial"/>
              </a:rPr>
              <a:t>(oppure anche TK-, </a:t>
            </a:r>
            <a:r>
              <a:rPr sz="1100" i="1" dirty="0">
                <a:latin typeface="Arial"/>
                <a:cs typeface="Arial"/>
              </a:rPr>
              <a:t>TK = </a:t>
            </a:r>
            <a:r>
              <a:rPr sz="1100" i="1" spc="-5" dirty="0">
                <a:latin typeface="Arial"/>
                <a:cs typeface="Arial"/>
              </a:rPr>
              <a:t>thymidine</a:t>
            </a:r>
            <a:r>
              <a:rPr sz="1100" i="1" spc="-70" dirty="0">
                <a:latin typeface="Arial"/>
                <a:cs typeface="Arial"/>
              </a:rPr>
              <a:t> </a:t>
            </a:r>
            <a:r>
              <a:rPr sz="1100" i="1" spc="-5" dirty="0">
                <a:latin typeface="Arial"/>
                <a:cs typeface="Arial"/>
              </a:rPr>
              <a:t>kinase)</a:t>
            </a:r>
            <a:endParaRPr sz="11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78741" y="592328"/>
            <a:ext cx="6057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H</a:t>
            </a:r>
            <a:r>
              <a:rPr sz="2400" b="1" spc="-195" dirty="0">
                <a:solidFill>
                  <a:srgbClr val="0063F4"/>
                </a:solidFill>
                <a:latin typeface="Calibri"/>
                <a:cs typeface="Calibri"/>
              </a:rPr>
              <a:t>A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T</a:t>
            </a:r>
            <a:r>
              <a:rPr sz="2200" b="1" spc="-5" dirty="0">
                <a:latin typeface="Calibri"/>
                <a:cs typeface="Calibri"/>
              </a:rPr>
              <a:t>: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993026" y="618236"/>
            <a:ext cx="1597025" cy="703580"/>
          </a:xfrm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 marR="5080" indent="-635">
              <a:lnSpc>
                <a:spcPct val="102299"/>
              </a:lnSpc>
              <a:spcBef>
                <a:spcPts val="35"/>
              </a:spcBef>
            </a:pPr>
            <a:r>
              <a:rPr sz="2200" b="1" u="heavy" spc="-15" dirty="0">
                <a:solidFill>
                  <a:srgbClr val="0063F4"/>
                </a:solidFill>
                <a:uFill>
                  <a:solidFill>
                    <a:srgbClr val="0063F4"/>
                  </a:solidFill>
                </a:u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p</a:t>
            </a:r>
            <a:r>
              <a:rPr sz="2200" spc="-5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2200" spc="-45" dirty="0">
                <a:solidFill>
                  <a:srgbClr val="FF0000"/>
                </a:solidFill>
                <a:latin typeface="Calibri"/>
                <a:cs typeface="Calibri"/>
              </a:rPr>
              <a:t>x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a</a:t>
            </a:r>
            <a:r>
              <a:rPr sz="2200" spc="-35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th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e  </a:t>
            </a:r>
            <a:r>
              <a:rPr sz="2200" b="1" u="heavy" spc="-10" dirty="0">
                <a:solidFill>
                  <a:srgbClr val="0063F4"/>
                </a:solidFill>
                <a:uFill>
                  <a:solidFill>
                    <a:srgbClr val="0063F4"/>
                  </a:solidFill>
                </a:uFill>
                <a:latin typeface="Calibri"/>
                <a:cs typeface="Calibri"/>
              </a:rPr>
              <a:t>A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minopterin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806701" y="602386"/>
            <a:ext cx="5984240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39700">
              <a:lnSpc>
                <a:spcPct val="118400"/>
              </a:lnSpc>
              <a:spcBef>
                <a:spcPts val="100"/>
              </a:spcBef>
            </a:pPr>
            <a:r>
              <a:rPr sz="1900" spc="-5" dirty="0">
                <a:latin typeface="Calibri"/>
                <a:cs typeface="Calibri"/>
              </a:rPr>
              <a:t>indispensabile per la </a:t>
            </a:r>
            <a:r>
              <a:rPr sz="1900" spc="-10" dirty="0">
                <a:latin typeface="Calibri"/>
                <a:cs typeface="Calibri"/>
              </a:rPr>
              <a:t>sintesi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5" dirty="0">
                <a:latin typeface="Calibri"/>
                <a:cs typeface="Calibri"/>
              </a:rPr>
              <a:t>recupero </a:t>
            </a:r>
            <a:r>
              <a:rPr sz="1900" spc="-5" dirty="0">
                <a:latin typeface="Calibri"/>
                <a:cs typeface="Calibri"/>
              </a:rPr>
              <a:t>delle basi </a:t>
            </a:r>
            <a:r>
              <a:rPr sz="1900" spc="-10" dirty="0">
                <a:latin typeface="Calibri"/>
                <a:cs typeface="Calibri"/>
              </a:rPr>
              <a:t>puriniche  blocca </a:t>
            </a:r>
            <a:r>
              <a:rPr sz="1900" spc="-5" dirty="0">
                <a:latin typeface="Calibri"/>
                <a:cs typeface="Calibri"/>
              </a:rPr>
              <a:t>la </a:t>
            </a:r>
            <a:r>
              <a:rPr sz="1900" spc="-10" dirty="0">
                <a:latin typeface="Calibri"/>
                <a:cs typeface="Calibri"/>
              </a:rPr>
              <a:t>sintesi </a:t>
            </a:r>
            <a:r>
              <a:rPr sz="1900" i="1" spc="-5" dirty="0">
                <a:latin typeface="Calibri"/>
                <a:cs typeface="Calibri"/>
              </a:rPr>
              <a:t>de </a:t>
            </a:r>
            <a:r>
              <a:rPr sz="1900" i="1" spc="-15" dirty="0">
                <a:latin typeface="Calibri"/>
                <a:cs typeface="Calibri"/>
              </a:rPr>
              <a:t>novo </a:t>
            </a:r>
            <a:r>
              <a:rPr sz="1900" spc="-5" dirty="0">
                <a:latin typeface="Calibri"/>
                <a:cs typeface="Calibri"/>
              </a:rPr>
              <a:t>delle basi </a:t>
            </a:r>
            <a:r>
              <a:rPr sz="1900" spc="-10" dirty="0">
                <a:latin typeface="Calibri"/>
                <a:cs typeface="Calibri"/>
              </a:rPr>
              <a:t>puriniche </a:t>
            </a:r>
            <a:r>
              <a:rPr sz="1900" spc="-5" dirty="0">
                <a:latin typeface="Calibri"/>
                <a:cs typeface="Calibri"/>
              </a:rPr>
              <a:t>e</a:t>
            </a:r>
            <a:r>
              <a:rPr sz="1900" spc="1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pirimidiniche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993228" y="1296416"/>
            <a:ext cx="121475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u="heavy" spc="-5" dirty="0">
                <a:solidFill>
                  <a:srgbClr val="0063F4"/>
                </a:solidFill>
                <a:uFill>
                  <a:solidFill>
                    <a:srgbClr val="0063F4"/>
                  </a:solidFill>
                </a:uFill>
                <a:latin typeface="Calibri"/>
                <a:cs typeface="Calibri"/>
              </a:rPr>
              <a:t>T</a:t>
            </a:r>
            <a:r>
              <a:rPr sz="2200" spc="-45" dirty="0">
                <a:solidFill>
                  <a:srgbClr val="FF0000"/>
                </a:solidFill>
                <a:latin typeface="Calibri"/>
                <a:cs typeface="Calibri"/>
              </a:rPr>
              <a:t>h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y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m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200" spc="-10" dirty="0">
                <a:solidFill>
                  <a:srgbClr val="FF0000"/>
                </a:solidFill>
                <a:latin typeface="Calibri"/>
                <a:cs typeface="Calibri"/>
              </a:rPr>
              <a:t>n</a:t>
            </a:r>
            <a:r>
              <a:rPr sz="2200" spc="-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2200" dirty="0">
              <a:latin typeface="Calibri"/>
              <a:cs typeface="Calibri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2562861" y="1334516"/>
            <a:ext cx="6202045" cy="3149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900" spc="-5" dirty="0">
                <a:latin typeface="Calibri"/>
                <a:cs typeface="Calibri"/>
              </a:rPr>
              <a:t>indispensabile per la </a:t>
            </a:r>
            <a:r>
              <a:rPr sz="1900" spc="-10" dirty="0">
                <a:latin typeface="Calibri"/>
                <a:cs typeface="Calibri"/>
              </a:rPr>
              <a:t>sintesi </a:t>
            </a:r>
            <a:r>
              <a:rPr sz="1900" spc="-5" dirty="0">
                <a:latin typeface="Calibri"/>
                <a:cs typeface="Calibri"/>
              </a:rPr>
              <a:t>di </a:t>
            </a:r>
            <a:r>
              <a:rPr sz="1900" spc="-15" dirty="0">
                <a:latin typeface="Calibri"/>
                <a:cs typeface="Calibri"/>
              </a:rPr>
              <a:t>recupero </a:t>
            </a:r>
            <a:r>
              <a:rPr sz="1900" spc="-5" dirty="0">
                <a:latin typeface="Calibri"/>
                <a:cs typeface="Calibri"/>
              </a:rPr>
              <a:t>delle basi</a:t>
            </a:r>
            <a:r>
              <a:rPr sz="1900" spc="12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pirimidiniche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88" name="object 88"/>
          <p:cNvSpPr/>
          <p:nvPr/>
        </p:nvSpPr>
        <p:spPr>
          <a:xfrm>
            <a:off x="2630459" y="838200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2842261" y="8000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2240279" y="1524000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2452081" y="148589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2499360" y="1188719"/>
            <a:ext cx="224790" cy="0"/>
          </a:xfrm>
          <a:custGeom>
            <a:avLst/>
            <a:gdLst/>
            <a:ahLst/>
            <a:cxnLst/>
            <a:rect l="l" t="t" r="r" b="b"/>
            <a:pathLst>
              <a:path w="224789">
                <a:moveTo>
                  <a:pt x="0" y="0"/>
                </a:moveTo>
                <a:lnTo>
                  <a:pt x="224497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2711161" y="1150617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0"/>
                </a:moveTo>
                <a:lnTo>
                  <a:pt x="0" y="76200"/>
                </a:lnTo>
                <a:lnTo>
                  <a:pt x="76200" y="3810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object 109"/>
          <p:cNvSpPr txBox="1"/>
          <p:nvPr/>
        </p:nvSpPr>
        <p:spPr>
          <a:xfrm>
            <a:off x="76332" y="400273"/>
            <a:ext cx="8987155" cy="6215380"/>
          </a:xfrm>
          <a:prstGeom prst="rect">
            <a:avLst/>
          </a:prstGeom>
        </p:spPr>
        <p:txBody>
          <a:bodyPr vert="horz" wrap="square" lIns="0" tIns="191770" rIns="0" bIns="0" rtlCol="0">
            <a:spAutoFit/>
          </a:bodyPr>
          <a:lstStyle/>
          <a:p>
            <a:pPr marL="1971675">
              <a:lnSpc>
                <a:spcPct val="100000"/>
              </a:lnSpc>
              <a:spcBef>
                <a:spcPts val="1510"/>
              </a:spcBef>
            </a:pPr>
            <a:r>
              <a:rPr sz="2400" b="1" spc="-5" dirty="0">
                <a:latin typeface="Calibri"/>
                <a:cs typeface="Calibri"/>
              </a:rPr>
              <a:t>Hybridoma selection using </a:t>
            </a:r>
            <a:r>
              <a:rPr sz="2400" b="1" spc="-70" dirty="0">
                <a:latin typeface="Calibri"/>
                <a:cs typeface="Calibri"/>
              </a:rPr>
              <a:t>HAT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medium</a:t>
            </a:r>
            <a:endParaRPr sz="2400">
              <a:latin typeface="Calibri"/>
              <a:cs typeface="Calibri"/>
            </a:endParaRPr>
          </a:p>
          <a:p>
            <a:pPr marL="13970" marR="5080" indent="635" algn="just">
              <a:lnSpc>
                <a:spcPct val="100000"/>
              </a:lnSpc>
              <a:spcBef>
                <a:spcPts val="1115"/>
              </a:spcBef>
            </a:pPr>
            <a:r>
              <a:rPr sz="1900" spc="-5" dirty="0">
                <a:latin typeface="Calibri"/>
                <a:cs typeface="Calibri"/>
              </a:rPr>
              <a:t>Hybridoma selection </a:t>
            </a:r>
            <a:r>
              <a:rPr sz="1900" spc="-10" dirty="0">
                <a:latin typeface="Calibri"/>
                <a:cs typeface="Calibri"/>
              </a:rPr>
              <a:t>after </a:t>
            </a:r>
            <a:r>
              <a:rPr sz="1900" spc="-5" dirty="0">
                <a:latin typeface="Calibri"/>
                <a:cs typeface="Calibri"/>
              </a:rPr>
              <a:t>fusion of </a:t>
            </a:r>
            <a:r>
              <a:rPr sz="1900" spc="-10" dirty="0">
                <a:latin typeface="Calibri"/>
                <a:cs typeface="Calibri"/>
              </a:rPr>
              <a:t>myelomas </a:t>
            </a:r>
            <a:r>
              <a:rPr sz="1900" spc="-5" dirty="0">
                <a:latin typeface="Calibri"/>
                <a:cs typeface="Calibri"/>
              </a:rPr>
              <a:t>and spleen cells is a critical </a:t>
            </a:r>
            <a:r>
              <a:rPr sz="1900" spc="-15" dirty="0">
                <a:latin typeface="Calibri"/>
                <a:cs typeface="Calibri"/>
              </a:rPr>
              <a:t>step </a:t>
            </a:r>
            <a:r>
              <a:rPr sz="1900" spc="-5" dirty="0">
                <a:latin typeface="Calibri"/>
                <a:cs typeface="Calibri"/>
              </a:rPr>
              <a:t>in  monoclonal </a:t>
            </a:r>
            <a:r>
              <a:rPr sz="1900" spc="-10" dirty="0">
                <a:latin typeface="Calibri"/>
                <a:cs typeface="Calibri"/>
              </a:rPr>
              <a:t>antibody</a:t>
            </a:r>
            <a:r>
              <a:rPr sz="1900" spc="4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production.</a:t>
            </a:r>
            <a:endParaRPr sz="1900">
              <a:latin typeface="Calibri"/>
              <a:cs typeface="Calibri"/>
            </a:endParaRPr>
          </a:p>
          <a:p>
            <a:pPr marL="13970">
              <a:lnSpc>
                <a:spcPct val="100000"/>
              </a:lnSpc>
            </a:pPr>
            <a:r>
              <a:rPr sz="1900" spc="-10" dirty="0">
                <a:latin typeface="Calibri"/>
                <a:cs typeface="Calibri"/>
              </a:rPr>
              <a:t>Often scientists </a:t>
            </a:r>
            <a:r>
              <a:rPr sz="1900" spc="-5" dirty="0">
                <a:latin typeface="Calibri"/>
                <a:cs typeface="Calibri"/>
              </a:rPr>
              <a:t>use the </a:t>
            </a:r>
            <a:r>
              <a:rPr sz="1900" spc="-60" dirty="0">
                <a:solidFill>
                  <a:srgbClr val="FF0000"/>
                </a:solidFill>
                <a:latin typeface="Calibri"/>
                <a:cs typeface="Calibri"/>
              </a:rPr>
              <a:t>HAT </a:t>
            </a:r>
            <a:r>
              <a:rPr sz="1900" spc="-10" dirty="0">
                <a:solidFill>
                  <a:srgbClr val="FF0000"/>
                </a:solidFill>
                <a:latin typeface="Calibri"/>
                <a:cs typeface="Calibri"/>
              </a:rPr>
              <a:t>(hypoxanthine-aminopterin-thymidine)</a:t>
            </a:r>
            <a:r>
              <a:rPr sz="1900" spc="1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0000"/>
                </a:solidFill>
                <a:latin typeface="Calibri"/>
                <a:cs typeface="Calibri"/>
              </a:rPr>
              <a:t>method</a:t>
            </a:r>
            <a:r>
              <a:rPr sz="1900" spc="-10" dirty="0">
                <a:latin typeface="Calibri"/>
                <a:cs typeface="Calibri"/>
              </a:rPr>
              <a:t>.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Times New Roman"/>
              <a:cs typeface="Times New Roman"/>
            </a:endParaRPr>
          </a:p>
          <a:p>
            <a:pPr marL="15240" marR="5080" indent="-635" algn="just">
              <a:lnSpc>
                <a:spcPct val="100000"/>
              </a:lnSpc>
            </a:pPr>
            <a:r>
              <a:rPr sz="1900" spc="-5" dirty="0">
                <a:latin typeface="Calibri"/>
                <a:cs typeface="Calibri"/>
              </a:rPr>
              <a:t>During the fusion </a:t>
            </a:r>
            <a:r>
              <a:rPr sz="1900" spc="-10" dirty="0">
                <a:latin typeface="Calibri"/>
                <a:cs typeface="Calibri"/>
              </a:rPr>
              <a:t>process, </a:t>
            </a:r>
            <a:r>
              <a:rPr sz="1900" spc="-5" dirty="0">
                <a:latin typeface="Calibri"/>
                <a:cs typeface="Calibri"/>
              </a:rPr>
              <a:t>three types of cells </a:t>
            </a:r>
            <a:r>
              <a:rPr sz="1900" spc="-15" dirty="0">
                <a:latin typeface="Calibri"/>
                <a:cs typeface="Calibri"/>
              </a:rPr>
              <a:t>are </a:t>
            </a:r>
            <a:r>
              <a:rPr sz="1900" spc="-10" dirty="0">
                <a:latin typeface="Calibri"/>
                <a:cs typeface="Calibri"/>
              </a:rPr>
              <a:t>present: (1)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unfused </a:t>
            </a:r>
            <a:r>
              <a:rPr sz="1900" spc="-15" dirty="0">
                <a:solidFill>
                  <a:srgbClr val="0063F4"/>
                </a:solidFill>
                <a:latin typeface="Calibri"/>
                <a:cs typeface="Calibri"/>
              </a:rPr>
              <a:t>myeloma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cells </a:t>
            </a:r>
            <a:r>
              <a:rPr sz="1900" spc="-10" dirty="0">
                <a:latin typeface="Calibri"/>
                <a:cs typeface="Calibri"/>
              </a:rPr>
              <a:t>that  </a:t>
            </a:r>
            <a:r>
              <a:rPr sz="1900" spc="-15" dirty="0">
                <a:latin typeface="Calibri"/>
                <a:cs typeface="Calibri"/>
              </a:rPr>
              <a:t>are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deficient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in the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HGPRT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enzyme</a:t>
            </a:r>
            <a:r>
              <a:rPr sz="1900" spc="-5" dirty="0">
                <a:latin typeface="Calibri"/>
                <a:cs typeface="Calibri"/>
              </a:rPr>
              <a:t>, (2) </a:t>
            </a:r>
            <a:r>
              <a:rPr sz="1900" spc="-10" dirty="0">
                <a:solidFill>
                  <a:srgbClr val="26A907"/>
                </a:solidFill>
                <a:latin typeface="Calibri"/>
                <a:cs typeface="Calibri"/>
              </a:rPr>
              <a:t>unfused </a:t>
            </a:r>
            <a:r>
              <a:rPr sz="1900" spc="-5" dirty="0">
                <a:solidFill>
                  <a:srgbClr val="26A907"/>
                </a:solidFill>
                <a:latin typeface="Calibri"/>
                <a:cs typeface="Calibri"/>
              </a:rPr>
              <a:t>spleen cells</a:t>
            </a:r>
            <a:r>
              <a:rPr sz="1900" spc="-5" dirty="0">
                <a:latin typeface="Calibri"/>
                <a:cs typeface="Calibri"/>
              </a:rPr>
              <a:t>, and (3) </a:t>
            </a: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fused </a:t>
            </a:r>
            <a:r>
              <a:rPr sz="1900" b="1" spc="-10" dirty="0">
                <a:solidFill>
                  <a:srgbClr val="FF0000"/>
                </a:solidFill>
                <a:latin typeface="Calibri"/>
                <a:cs typeface="Calibri"/>
              </a:rPr>
              <a:t>hybridoma</a:t>
            </a:r>
            <a:r>
              <a:rPr sz="1900" b="1" spc="2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cells</a:t>
            </a:r>
            <a:r>
              <a:rPr sz="1900" spc="-5" dirty="0">
                <a:latin typeface="Calibri"/>
                <a:cs typeface="Calibri"/>
              </a:rPr>
              <a:t>.</a:t>
            </a:r>
            <a:endParaRPr sz="1900">
              <a:latin typeface="Calibri"/>
              <a:cs typeface="Calibri"/>
            </a:endParaRPr>
          </a:p>
          <a:p>
            <a:pPr marL="14604" marR="5080" algn="just">
              <a:lnSpc>
                <a:spcPct val="200100"/>
              </a:lnSpc>
            </a:pPr>
            <a:r>
              <a:rPr sz="1900" spc="-5" dirty="0">
                <a:solidFill>
                  <a:srgbClr val="7030A0"/>
                </a:solidFill>
                <a:latin typeface="Calibri"/>
                <a:cs typeface="Calibri"/>
              </a:rPr>
              <a:t>Unfused spleen cells </a:t>
            </a:r>
            <a:r>
              <a:rPr sz="1900" spc="-15" dirty="0">
                <a:latin typeface="Calibri"/>
                <a:cs typeface="Calibri"/>
              </a:rPr>
              <a:t>are </a:t>
            </a:r>
            <a:r>
              <a:rPr sz="1900" spc="-5" dirty="0">
                <a:latin typeface="Calibri"/>
                <a:cs typeface="Calibri"/>
              </a:rPr>
              <a:t>easily </a:t>
            </a:r>
            <a:r>
              <a:rPr sz="1900" spc="-10" dirty="0">
                <a:latin typeface="Calibri"/>
                <a:cs typeface="Calibri"/>
              </a:rPr>
              <a:t>selected </a:t>
            </a:r>
            <a:r>
              <a:rPr sz="1900" spc="-15" dirty="0">
                <a:latin typeface="Calibri"/>
                <a:cs typeface="Calibri"/>
              </a:rPr>
              <a:t>against </a:t>
            </a:r>
            <a:r>
              <a:rPr sz="1900" spc="-5" dirty="0">
                <a:latin typeface="Calibri"/>
                <a:cs typeface="Calibri"/>
              </a:rPr>
              <a:t>since </a:t>
            </a:r>
            <a:r>
              <a:rPr sz="1900" spc="-10" dirty="0">
                <a:latin typeface="Calibri"/>
                <a:cs typeface="Calibri"/>
              </a:rPr>
              <a:t>they </a:t>
            </a:r>
            <a:r>
              <a:rPr sz="1900" spc="-5" dirty="0">
                <a:solidFill>
                  <a:srgbClr val="7030A0"/>
                </a:solidFill>
                <a:latin typeface="Calibri"/>
                <a:cs typeface="Calibri"/>
              </a:rPr>
              <a:t>do </a:t>
            </a:r>
            <a:r>
              <a:rPr sz="1900" spc="-10" dirty="0">
                <a:solidFill>
                  <a:srgbClr val="7030A0"/>
                </a:solidFill>
                <a:latin typeface="Calibri"/>
                <a:cs typeface="Calibri"/>
              </a:rPr>
              <a:t>not </a:t>
            </a:r>
            <a:r>
              <a:rPr sz="1900" spc="-15" dirty="0">
                <a:solidFill>
                  <a:srgbClr val="7030A0"/>
                </a:solidFill>
                <a:latin typeface="Calibri"/>
                <a:cs typeface="Calibri"/>
              </a:rPr>
              <a:t>replicate </a:t>
            </a:r>
            <a:r>
              <a:rPr sz="1900" spc="-5" dirty="0">
                <a:solidFill>
                  <a:srgbClr val="7030A0"/>
                </a:solidFill>
                <a:latin typeface="Calibri"/>
                <a:cs typeface="Calibri"/>
              </a:rPr>
              <a:t>in </a:t>
            </a:r>
            <a:r>
              <a:rPr sz="1900" spc="-10" dirty="0">
                <a:solidFill>
                  <a:srgbClr val="7030A0"/>
                </a:solidFill>
                <a:latin typeface="Calibri"/>
                <a:cs typeface="Calibri"/>
              </a:rPr>
              <a:t>culture</a:t>
            </a:r>
            <a:r>
              <a:rPr sz="1900" spc="-10" dirty="0">
                <a:latin typeface="Calibri"/>
                <a:cs typeface="Calibri"/>
              </a:rPr>
              <a:t>. 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Unfused</a:t>
            </a:r>
            <a:r>
              <a:rPr sz="1900" spc="190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0063F4"/>
                </a:solidFill>
                <a:latin typeface="Calibri"/>
                <a:cs typeface="Calibri"/>
              </a:rPr>
              <a:t>myelomas</a:t>
            </a:r>
            <a:r>
              <a:rPr sz="1900" spc="180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can</a:t>
            </a:r>
            <a:r>
              <a:rPr sz="1900" spc="1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be</a:t>
            </a:r>
            <a:r>
              <a:rPr sz="1900" spc="195" dirty="0"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selected</a:t>
            </a:r>
            <a:r>
              <a:rPr sz="1900" spc="190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against</a:t>
            </a:r>
            <a:r>
              <a:rPr sz="1900" spc="195" dirty="0"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using</a:t>
            </a:r>
            <a:r>
              <a:rPr sz="1900" spc="185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media</a:t>
            </a:r>
            <a:r>
              <a:rPr sz="1900" spc="195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containing</a:t>
            </a:r>
            <a:r>
              <a:rPr sz="1900" spc="185" dirty="0">
                <a:latin typeface="Calibri"/>
                <a:cs typeface="Calibri"/>
              </a:rPr>
              <a:t> </a:t>
            </a:r>
            <a:r>
              <a:rPr sz="1900" spc="-90" dirty="0">
                <a:solidFill>
                  <a:srgbClr val="0063F4"/>
                </a:solidFill>
                <a:latin typeface="Calibri"/>
                <a:cs typeface="Calibri"/>
              </a:rPr>
              <a:t>HAT</a:t>
            </a:r>
            <a:r>
              <a:rPr sz="1900" spc="-90" dirty="0">
                <a:latin typeface="Calibri"/>
                <a:cs typeface="Calibri"/>
              </a:rPr>
              <a:t>.</a:t>
            </a:r>
            <a:r>
              <a:rPr sz="1900" spc="19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The</a:t>
            </a:r>
            <a:r>
              <a:rPr sz="1900" spc="200" dirty="0"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0063F4"/>
                </a:solidFill>
                <a:latin typeface="Calibri"/>
                <a:cs typeface="Calibri"/>
              </a:rPr>
              <a:t>aminopterin</a:t>
            </a:r>
            <a:endParaRPr sz="1900">
              <a:latin typeface="Calibri"/>
              <a:cs typeface="Calibri"/>
            </a:endParaRPr>
          </a:p>
          <a:p>
            <a:pPr marL="13335" marR="5715" indent="1270" algn="just">
              <a:lnSpc>
                <a:spcPct val="100000"/>
              </a:lnSpc>
            </a:pPr>
            <a:r>
              <a:rPr sz="1900" spc="-15" dirty="0">
                <a:latin typeface="Calibri"/>
                <a:cs typeface="Calibri"/>
              </a:rPr>
              <a:t>found </a:t>
            </a:r>
            <a:r>
              <a:rPr sz="1900" spc="-5" dirty="0">
                <a:latin typeface="Calibri"/>
                <a:cs typeface="Calibri"/>
              </a:rPr>
              <a:t>in the </a:t>
            </a:r>
            <a:r>
              <a:rPr sz="1900" spc="-10" dirty="0">
                <a:latin typeface="Calibri"/>
                <a:cs typeface="Calibri"/>
              </a:rPr>
              <a:t>medium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blocks </a:t>
            </a:r>
            <a:r>
              <a:rPr sz="1900" spc="-10" dirty="0">
                <a:latin typeface="Calibri"/>
                <a:cs typeface="Calibri"/>
              </a:rPr>
              <a:t>the </a:t>
            </a:r>
            <a:r>
              <a:rPr sz="1900" i="1" spc="-5" dirty="0">
                <a:solidFill>
                  <a:srgbClr val="0063F4"/>
                </a:solidFill>
                <a:latin typeface="Calibri"/>
                <a:cs typeface="Calibri"/>
              </a:rPr>
              <a:t>de </a:t>
            </a:r>
            <a:r>
              <a:rPr sz="1900" i="1" spc="-10" dirty="0">
                <a:solidFill>
                  <a:srgbClr val="0063F4"/>
                </a:solidFill>
                <a:latin typeface="Calibri"/>
                <a:cs typeface="Calibri"/>
              </a:rPr>
              <a:t>novo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DNA </a:t>
            </a:r>
            <a:r>
              <a:rPr sz="1900" spc="-5" dirty="0">
                <a:latin typeface="Calibri"/>
                <a:cs typeface="Calibri"/>
              </a:rPr>
              <a:t>nucleotide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synthesis </a:t>
            </a:r>
            <a:r>
              <a:rPr sz="1900" spc="-30" dirty="0">
                <a:latin typeface="Calibri"/>
                <a:cs typeface="Calibri"/>
              </a:rPr>
              <a:t>pathway. </a:t>
            </a:r>
            <a:r>
              <a:rPr sz="1900" spc="-15" dirty="0">
                <a:latin typeface="Calibri"/>
                <a:cs typeface="Calibri"/>
              </a:rPr>
              <a:t>Typically </a:t>
            </a:r>
            <a:r>
              <a:rPr sz="1900" dirty="0">
                <a:latin typeface="Calibri"/>
                <a:cs typeface="Calibri"/>
              </a:rPr>
              <a:t>when  </a:t>
            </a:r>
            <a:r>
              <a:rPr sz="1900" spc="-5" dirty="0">
                <a:latin typeface="Calibri"/>
                <a:cs typeface="Calibri"/>
              </a:rPr>
              <a:t>the </a:t>
            </a:r>
            <a:r>
              <a:rPr sz="1900" i="1" spc="-5" dirty="0">
                <a:latin typeface="Calibri"/>
                <a:cs typeface="Calibri"/>
              </a:rPr>
              <a:t>de </a:t>
            </a:r>
            <a:r>
              <a:rPr sz="1900" i="1" spc="-10" dirty="0">
                <a:latin typeface="Calibri"/>
                <a:cs typeface="Calibri"/>
              </a:rPr>
              <a:t>novo </a:t>
            </a:r>
            <a:r>
              <a:rPr sz="1900" spc="-15" dirty="0">
                <a:latin typeface="Calibri"/>
                <a:cs typeface="Calibri"/>
              </a:rPr>
              <a:t>pathway </a:t>
            </a:r>
            <a:r>
              <a:rPr sz="1900" spc="-5" dirty="0">
                <a:latin typeface="Calibri"/>
                <a:cs typeface="Calibri"/>
              </a:rPr>
              <a:t>is </a:t>
            </a:r>
            <a:r>
              <a:rPr sz="1900" spc="-10" dirty="0">
                <a:latin typeface="Calibri"/>
                <a:cs typeface="Calibri"/>
              </a:rPr>
              <a:t>blocked, </a:t>
            </a:r>
            <a:r>
              <a:rPr sz="1900" spc="-5" dirty="0">
                <a:latin typeface="Calibri"/>
                <a:cs typeface="Calibri"/>
              </a:rPr>
              <a:t>cells will </a:t>
            </a:r>
            <a:r>
              <a:rPr sz="1900" dirty="0">
                <a:latin typeface="Calibri"/>
                <a:cs typeface="Calibri"/>
              </a:rPr>
              <a:t>then </a:t>
            </a:r>
            <a:r>
              <a:rPr sz="1900" spc="-10" dirty="0">
                <a:latin typeface="Calibri"/>
                <a:cs typeface="Calibri"/>
              </a:rPr>
              <a:t>utilize </a:t>
            </a:r>
            <a:r>
              <a:rPr sz="1900" spc="-5" dirty="0">
                <a:latin typeface="Calibri"/>
                <a:cs typeface="Calibri"/>
              </a:rPr>
              <a:t>the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salvage </a:t>
            </a:r>
            <a:r>
              <a:rPr sz="1900" spc="-15" dirty="0">
                <a:solidFill>
                  <a:srgbClr val="0063F4"/>
                </a:solidFill>
                <a:latin typeface="Calibri"/>
                <a:cs typeface="Calibri"/>
              </a:rPr>
              <a:t>pathway </a:t>
            </a:r>
            <a:r>
              <a:rPr sz="1900" spc="-5" dirty="0">
                <a:latin typeface="Calibri"/>
                <a:cs typeface="Calibri"/>
              </a:rPr>
              <a:t>as an </a:t>
            </a:r>
            <a:r>
              <a:rPr sz="1900" spc="-10" dirty="0">
                <a:latin typeface="Calibri"/>
                <a:cs typeface="Calibri"/>
              </a:rPr>
              <a:t>alternative  </a:t>
            </a:r>
            <a:r>
              <a:rPr sz="1900" spc="-5" dirty="0">
                <a:latin typeface="Calibri"/>
                <a:cs typeface="Calibri"/>
              </a:rPr>
              <a:t>means </a:t>
            </a:r>
            <a:r>
              <a:rPr sz="1900" spc="-15" dirty="0">
                <a:latin typeface="Calibri"/>
                <a:cs typeface="Calibri"/>
              </a:rPr>
              <a:t>to </a:t>
            </a:r>
            <a:r>
              <a:rPr sz="1900" spc="-10" dirty="0">
                <a:latin typeface="Calibri"/>
                <a:cs typeface="Calibri"/>
              </a:rPr>
              <a:t>replicate </a:t>
            </a:r>
            <a:r>
              <a:rPr sz="1900" spc="-5" dirty="0">
                <a:latin typeface="Calibri"/>
                <a:cs typeface="Calibri"/>
              </a:rPr>
              <a:t>(only if </a:t>
            </a:r>
            <a:r>
              <a:rPr sz="1900" spc="-15" dirty="0">
                <a:latin typeface="Calibri"/>
                <a:cs typeface="Calibri"/>
              </a:rPr>
              <a:t>hypoxanthine </a:t>
            </a:r>
            <a:r>
              <a:rPr sz="1900" spc="-5" dirty="0">
                <a:latin typeface="Calibri"/>
                <a:cs typeface="Calibri"/>
              </a:rPr>
              <a:t>and </a:t>
            </a:r>
            <a:r>
              <a:rPr sz="1900" spc="-10" dirty="0">
                <a:latin typeface="Calibri"/>
                <a:cs typeface="Calibri"/>
              </a:rPr>
              <a:t>thymidine </a:t>
            </a:r>
            <a:r>
              <a:rPr sz="1900" spc="-15" dirty="0">
                <a:latin typeface="Calibri"/>
                <a:cs typeface="Calibri"/>
              </a:rPr>
              <a:t>are </a:t>
            </a:r>
            <a:r>
              <a:rPr sz="1900" spc="-10" dirty="0">
                <a:latin typeface="Calibri"/>
                <a:cs typeface="Calibri"/>
              </a:rPr>
              <a:t>present). </a:t>
            </a:r>
            <a:r>
              <a:rPr sz="1900" spc="-30" dirty="0">
                <a:latin typeface="Calibri"/>
                <a:cs typeface="Calibri"/>
              </a:rPr>
              <a:t>However, </a:t>
            </a:r>
            <a:r>
              <a:rPr sz="1900" spc="-5" dirty="0">
                <a:latin typeface="Calibri"/>
                <a:cs typeface="Calibri"/>
              </a:rPr>
              <a:t>these  </a:t>
            </a:r>
            <a:r>
              <a:rPr sz="1900" spc="-15" dirty="0">
                <a:latin typeface="Calibri"/>
                <a:cs typeface="Calibri"/>
              </a:rPr>
              <a:t>myelomas are </a:t>
            </a:r>
            <a:r>
              <a:rPr sz="1900" spc="-5" dirty="0">
                <a:latin typeface="Calibri"/>
                <a:cs typeface="Calibri"/>
              </a:rPr>
              <a:t>unable </a:t>
            </a:r>
            <a:r>
              <a:rPr sz="1900" spc="-15" dirty="0">
                <a:latin typeface="Calibri"/>
                <a:cs typeface="Calibri"/>
              </a:rPr>
              <a:t>to </a:t>
            </a:r>
            <a:r>
              <a:rPr sz="1900" dirty="0">
                <a:latin typeface="Calibri"/>
                <a:cs typeface="Calibri"/>
              </a:rPr>
              <a:t>do </a:t>
            </a:r>
            <a:r>
              <a:rPr sz="1900" spc="-5" dirty="0">
                <a:latin typeface="Calibri"/>
                <a:cs typeface="Calibri"/>
              </a:rPr>
              <a:t>so since they </a:t>
            </a:r>
            <a:r>
              <a:rPr sz="1900" spc="-10" dirty="0">
                <a:latin typeface="Calibri"/>
                <a:cs typeface="Calibri"/>
              </a:rPr>
              <a:t>are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deficient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in the HGPRT enzyme</a:t>
            </a:r>
            <a:r>
              <a:rPr sz="1900" spc="-5" dirty="0">
                <a:latin typeface="Calibri"/>
                <a:cs typeface="Calibri"/>
              </a:rPr>
              <a:t>, which is 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required</a:t>
            </a:r>
            <a:r>
              <a:rPr sz="1900" spc="204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20" dirty="0">
                <a:solidFill>
                  <a:srgbClr val="0063F4"/>
                </a:solidFill>
                <a:latin typeface="Calibri"/>
                <a:cs typeface="Calibri"/>
              </a:rPr>
              <a:t>for</a:t>
            </a:r>
            <a:r>
              <a:rPr sz="1900" spc="204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0063F4"/>
                </a:solidFill>
                <a:latin typeface="Calibri"/>
                <a:cs typeface="Calibri"/>
              </a:rPr>
              <a:t>the</a:t>
            </a:r>
            <a:r>
              <a:rPr sz="1900" spc="215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0063F4"/>
                </a:solidFill>
                <a:latin typeface="Calibri"/>
                <a:cs typeface="Calibri"/>
              </a:rPr>
              <a:t>salvage</a:t>
            </a:r>
            <a:r>
              <a:rPr sz="1900" spc="210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1900" spc="-30" dirty="0">
                <a:solidFill>
                  <a:srgbClr val="0063F4"/>
                </a:solidFill>
                <a:latin typeface="Calibri"/>
                <a:cs typeface="Calibri"/>
              </a:rPr>
              <a:t>pathway</a:t>
            </a:r>
            <a:r>
              <a:rPr sz="1900" spc="-30" dirty="0">
                <a:latin typeface="Calibri"/>
                <a:cs typeface="Calibri"/>
              </a:rPr>
              <a:t>.</a:t>
            </a:r>
            <a:r>
              <a:rPr sz="1900" spc="210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Hence,</a:t>
            </a:r>
            <a:r>
              <a:rPr sz="1900" spc="19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myelomas</a:t>
            </a:r>
            <a:r>
              <a:rPr sz="1900" spc="2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are</a:t>
            </a:r>
            <a:r>
              <a:rPr sz="1900" spc="210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unable</a:t>
            </a:r>
            <a:r>
              <a:rPr sz="1900" spc="215" dirty="0">
                <a:latin typeface="Calibri"/>
                <a:cs typeface="Calibri"/>
              </a:rPr>
              <a:t> </a:t>
            </a:r>
            <a:r>
              <a:rPr sz="1900" spc="-15" dirty="0">
                <a:latin typeface="Calibri"/>
                <a:cs typeface="Calibri"/>
              </a:rPr>
              <a:t>to</a:t>
            </a:r>
            <a:r>
              <a:rPr sz="1900" spc="204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replicate</a:t>
            </a:r>
            <a:r>
              <a:rPr sz="1900" spc="215" dirty="0">
                <a:latin typeface="Calibri"/>
                <a:cs typeface="Calibri"/>
              </a:rPr>
              <a:t> </a:t>
            </a:r>
            <a:r>
              <a:rPr sz="1900" spc="-5" dirty="0">
                <a:latin typeface="Calibri"/>
                <a:cs typeface="Calibri"/>
              </a:rPr>
              <a:t>in</a:t>
            </a:r>
            <a:r>
              <a:rPr sz="1900" spc="204" dirty="0">
                <a:latin typeface="Calibri"/>
                <a:cs typeface="Calibri"/>
              </a:rPr>
              <a:t> </a:t>
            </a:r>
            <a:r>
              <a:rPr sz="1900" spc="-10" dirty="0">
                <a:latin typeface="Calibri"/>
                <a:cs typeface="Calibri"/>
              </a:rPr>
              <a:t>culture.</a:t>
            </a:r>
            <a:endParaRPr sz="1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95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Only hybridomas survive</a:t>
            </a:r>
            <a:r>
              <a:rPr sz="1900" spc="-5" dirty="0">
                <a:latin typeface="Calibri"/>
                <a:cs typeface="Calibri"/>
              </a:rPr>
              <a:t>. Hybridomas inherit a functioning </a:t>
            </a:r>
            <a:r>
              <a:rPr sz="1900" b="1" spc="-10" dirty="0">
                <a:solidFill>
                  <a:srgbClr val="FF0000"/>
                </a:solidFill>
                <a:latin typeface="Calibri"/>
                <a:cs typeface="Calibri"/>
              </a:rPr>
              <a:t>HGPRT </a:t>
            </a: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enzyme </a:t>
            </a:r>
            <a:r>
              <a:rPr sz="1900" b="1" spc="-15" dirty="0">
                <a:solidFill>
                  <a:srgbClr val="FF0000"/>
                </a:solidFill>
                <a:latin typeface="Calibri"/>
                <a:cs typeface="Calibri"/>
              </a:rPr>
              <a:t>from </a:t>
            </a:r>
            <a:r>
              <a:rPr sz="1900" spc="-5" dirty="0">
                <a:latin typeface="Calibri"/>
                <a:cs typeface="Calibri"/>
              </a:rPr>
              <a:t>the  </a:t>
            </a: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spleen cells</a:t>
            </a:r>
            <a:r>
              <a:rPr sz="1900" spc="-5" dirty="0">
                <a:latin typeface="Calibri"/>
                <a:cs typeface="Calibri"/>
              </a:rPr>
              <a:t>, so </a:t>
            </a:r>
            <a:r>
              <a:rPr sz="1900" spc="-10" dirty="0">
                <a:latin typeface="Calibri"/>
                <a:cs typeface="Calibri"/>
              </a:rPr>
              <a:t>even </a:t>
            </a:r>
            <a:r>
              <a:rPr sz="1900" spc="-5" dirty="0">
                <a:latin typeface="Calibri"/>
                <a:cs typeface="Calibri"/>
              </a:rPr>
              <a:t>though the </a:t>
            </a:r>
            <a:r>
              <a:rPr sz="1900" i="1" spc="-5" dirty="0">
                <a:latin typeface="Calibri"/>
                <a:cs typeface="Calibri"/>
              </a:rPr>
              <a:t>de </a:t>
            </a:r>
            <a:r>
              <a:rPr sz="1900" i="1" spc="-10" dirty="0">
                <a:latin typeface="Calibri"/>
                <a:cs typeface="Calibri"/>
              </a:rPr>
              <a:t>novo </a:t>
            </a:r>
            <a:r>
              <a:rPr sz="1900" spc="-15" dirty="0">
                <a:latin typeface="Calibri"/>
                <a:cs typeface="Calibri"/>
              </a:rPr>
              <a:t>pathway </a:t>
            </a:r>
            <a:r>
              <a:rPr sz="1900" spc="-5" dirty="0">
                <a:latin typeface="Calibri"/>
                <a:cs typeface="Calibri"/>
              </a:rPr>
              <a:t>is </a:t>
            </a:r>
            <a:r>
              <a:rPr sz="1900" spc="-10" dirty="0">
                <a:latin typeface="Calibri"/>
                <a:cs typeface="Calibri"/>
              </a:rPr>
              <a:t>blocked, </a:t>
            </a:r>
            <a:r>
              <a:rPr sz="1900" spc="-5" dirty="0">
                <a:latin typeface="Calibri"/>
                <a:cs typeface="Calibri"/>
              </a:rPr>
              <a:t>they </a:t>
            </a:r>
            <a:r>
              <a:rPr sz="1900" spc="-10" dirty="0">
                <a:latin typeface="Calibri"/>
                <a:cs typeface="Calibri"/>
              </a:rPr>
              <a:t>can still </a:t>
            </a:r>
            <a:r>
              <a:rPr sz="1900" spc="-5" dirty="0">
                <a:latin typeface="Calibri"/>
                <a:cs typeface="Calibri"/>
              </a:rPr>
              <a:t>use the </a:t>
            </a:r>
            <a:r>
              <a:rPr sz="1900" spc="-10" dirty="0">
                <a:latin typeface="Calibri"/>
                <a:cs typeface="Calibri"/>
              </a:rPr>
              <a:t>salvage  </a:t>
            </a:r>
            <a:r>
              <a:rPr sz="1900" spc="-15" dirty="0">
                <a:latin typeface="Calibri"/>
                <a:cs typeface="Calibri"/>
              </a:rPr>
              <a:t>pathway to </a:t>
            </a:r>
            <a:r>
              <a:rPr sz="1900" spc="-10" dirty="0">
                <a:latin typeface="Calibri"/>
                <a:cs typeface="Calibri"/>
              </a:rPr>
              <a:t>replicate, </a:t>
            </a:r>
            <a:r>
              <a:rPr sz="1900" spc="-5" dirty="0">
                <a:latin typeface="Calibri"/>
                <a:cs typeface="Calibri"/>
              </a:rPr>
              <a:t>and </a:t>
            </a:r>
            <a:r>
              <a:rPr sz="1900" spc="-15" dirty="0">
                <a:latin typeface="Calibri"/>
                <a:cs typeface="Calibri"/>
              </a:rPr>
              <a:t>are </a:t>
            </a:r>
            <a:r>
              <a:rPr sz="1900" spc="-5" dirty="0">
                <a:latin typeface="Calibri"/>
                <a:cs typeface="Calibri"/>
              </a:rPr>
              <a:t>"</a:t>
            </a: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immortal</a:t>
            </a:r>
            <a:r>
              <a:rPr sz="1900" spc="-5" dirty="0">
                <a:latin typeface="Calibri"/>
                <a:cs typeface="Calibri"/>
              </a:rPr>
              <a:t>" </a:t>
            </a:r>
            <a:r>
              <a:rPr sz="1900" spc="-10" dirty="0">
                <a:latin typeface="Calibri"/>
                <a:cs typeface="Calibri"/>
              </a:rPr>
              <a:t>due </a:t>
            </a:r>
            <a:r>
              <a:rPr sz="1900" spc="-15" dirty="0">
                <a:latin typeface="Calibri"/>
                <a:cs typeface="Calibri"/>
              </a:rPr>
              <a:t>to features conferred </a:t>
            </a:r>
            <a:r>
              <a:rPr sz="1900" spc="-10" dirty="0">
                <a:latin typeface="Calibri"/>
                <a:cs typeface="Calibri"/>
              </a:rPr>
              <a:t>by </a:t>
            </a:r>
            <a:r>
              <a:rPr sz="1900" b="1" spc="-15" dirty="0">
                <a:solidFill>
                  <a:srgbClr val="FF0000"/>
                </a:solidFill>
                <a:latin typeface="Calibri"/>
                <a:cs typeface="Calibri"/>
              </a:rPr>
              <a:t>myeloma</a:t>
            </a:r>
            <a:r>
              <a:rPr sz="1900" b="1" spc="1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900" b="1" spc="-5" dirty="0">
                <a:solidFill>
                  <a:srgbClr val="FF0000"/>
                </a:solidFill>
                <a:latin typeface="Calibri"/>
                <a:cs typeface="Calibri"/>
              </a:rPr>
              <a:t>cells</a:t>
            </a:r>
            <a:r>
              <a:rPr sz="1900" spc="-5" dirty="0">
                <a:latin typeface="Calibri"/>
                <a:cs typeface="Calibri"/>
              </a:rPr>
              <a:t>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110" name="object 1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 MONOCLONALI </a:t>
            </a:r>
            <a:r>
              <a:rPr spc="-5" dirty="0"/>
              <a:t>- </a:t>
            </a:r>
            <a:r>
              <a:rPr i="1" spc="-80" dirty="0">
                <a:solidFill>
                  <a:srgbClr val="FF0000"/>
                </a:solidFill>
                <a:latin typeface="Calibri"/>
                <a:cs typeface="Calibri"/>
              </a:rPr>
              <a:t>HAT</a:t>
            </a:r>
            <a:r>
              <a:rPr i="1" spc="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i="1" spc="-5" dirty="0">
                <a:solidFill>
                  <a:srgbClr val="FF0000"/>
                </a:solidFill>
                <a:latin typeface="Calibri"/>
                <a:cs typeface="Calibri"/>
              </a:rPr>
              <a:t>selection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8385" y="57785"/>
            <a:ext cx="65062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PRODUZIONE </a:t>
            </a:r>
            <a:r>
              <a:rPr spc="-5" dirty="0"/>
              <a:t>DI </a:t>
            </a:r>
            <a:r>
              <a:rPr spc="-10" dirty="0"/>
              <a:t>ANTICORPI</a:t>
            </a:r>
            <a:r>
              <a:rPr spc="35" dirty="0"/>
              <a:t> </a:t>
            </a:r>
            <a:r>
              <a:rPr spc="-10" dirty="0"/>
              <a:t>MONOCLONALI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8200" y="2819400"/>
            <a:ext cx="3872229" cy="26593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10" dirty="0">
                <a:latin typeface="Calibri"/>
                <a:cs typeface="Calibri"/>
              </a:rPr>
              <a:t>Anticorpi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monoclonali</a:t>
            </a:r>
            <a:r>
              <a:rPr sz="2400" spc="-5" dirty="0"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Calibri"/>
                <a:cs typeface="Calibri"/>
              </a:rPr>
              <a:t>-</a:t>
            </a:r>
            <a:r>
              <a:rPr sz="2400" b="1" spc="-10" dirty="0">
                <a:solidFill>
                  <a:srgbClr val="0063F4"/>
                </a:solidFill>
                <a:latin typeface="Calibri"/>
                <a:cs typeface="Calibri"/>
              </a:rPr>
              <a:t>anticorpi identici </a:t>
            </a:r>
            <a:r>
              <a:rPr sz="2400" spc="-15" dirty="0">
                <a:latin typeface="Calibri"/>
                <a:cs typeface="Calibri"/>
              </a:rPr>
              <a:t>prodotti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da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75"/>
              </a:spcBef>
            </a:pP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un 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solo 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tipo (clone) </a:t>
            </a:r>
            <a:r>
              <a:rPr sz="2400" spc="-5" dirty="0">
                <a:latin typeface="Calibri"/>
                <a:cs typeface="Calibri"/>
              </a:rPr>
              <a:t>di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cellule</a:t>
            </a:r>
          </a:p>
          <a:p>
            <a:pPr marL="12700" marR="5080">
              <a:lnSpc>
                <a:spcPct val="120000"/>
              </a:lnSpc>
            </a:pPr>
            <a:r>
              <a:rPr sz="2400" spc="-5" dirty="0">
                <a:latin typeface="Calibri"/>
                <a:cs typeface="Calibri"/>
              </a:rPr>
              <a:t>-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epitopo-specifici</a:t>
            </a:r>
            <a:r>
              <a:rPr sz="2400" spc="-5" dirty="0">
                <a:latin typeface="Calibri"/>
                <a:cs typeface="Calibri"/>
              </a:rPr>
              <a:t>: </a:t>
            </a:r>
            <a:r>
              <a:rPr sz="2400" spc="-10" dirty="0">
                <a:latin typeface="Calibri"/>
                <a:cs typeface="Calibri"/>
              </a:rPr>
              <a:t>riconoscono 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uno specifico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epitopo  </a:t>
            </a:r>
            <a:r>
              <a:rPr sz="2400" spc="-10" dirty="0">
                <a:latin typeface="Calibri"/>
                <a:cs typeface="Calibri"/>
              </a:rPr>
              <a:t>sull'antigene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06011" y="978446"/>
            <a:ext cx="3955981" cy="10925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154939" y="2099720"/>
            <a:ext cx="373951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Calibri"/>
                <a:cs typeface="Calibri"/>
              </a:rPr>
              <a:t>Köhler and Milstein. Nature.</a:t>
            </a:r>
            <a:r>
              <a:rPr sz="1400" i="1" spc="-25" dirty="0">
                <a:latin typeface="Calibri"/>
                <a:cs typeface="Calibri"/>
              </a:rPr>
              <a:t> </a:t>
            </a:r>
            <a:r>
              <a:rPr sz="1400" i="1" spc="-5" dirty="0">
                <a:latin typeface="Calibri"/>
                <a:cs typeface="Calibri"/>
              </a:rPr>
              <a:t>1975;256(5517):495-7.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163012" y="912992"/>
            <a:ext cx="1249727" cy="124974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3452" y="2099814"/>
            <a:ext cx="3924300" cy="0"/>
          </a:xfrm>
          <a:custGeom>
            <a:avLst/>
            <a:gdLst/>
            <a:ahLst/>
            <a:cxnLst/>
            <a:rect l="l" t="t" r="r" b="b"/>
            <a:pathLst>
              <a:path w="3924300">
                <a:moveTo>
                  <a:pt x="0" y="0"/>
                </a:moveTo>
                <a:lnTo>
                  <a:pt x="392399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631014" y="780838"/>
            <a:ext cx="3411745" cy="15296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564623" y="652272"/>
            <a:ext cx="43434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Calibri"/>
                <a:cs typeface="Calibri"/>
              </a:rPr>
              <a:t>1984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314299" y="2084290"/>
            <a:ext cx="943610" cy="514350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88900" marR="5080" indent="-76835">
              <a:lnSpc>
                <a:spcPct val="100699"/>
              </a:lnSpc>
              <a:spcBef>
                <a:spcPts val="80"/>
              </a:spcBef>
            </a:pPr>
            <a:r>
              <a:rPr sz="1600" spc="-5" dirty="0">
                <a:latin typeface="Calibri"/>
                <a:cs typeface="Calibri"/>
              </a:rPr>
              <a:t>Fisiologia</a:t>
            </a:r>
            <a:r>
              <a:rPr sz="1600" spc="-80" dirty="0">
                <a:latin typeface="Calibri"/>
                <a:cs typeface="Calibri"/>
              </a:rPr>
              <a:t> </a:t>
            </a:r>
            <a:r>
              <a:rPr sz="1600" spc="-5" dirty="0">
                <a:latin typeface="Calibri"/>
                <a:cs typeface="Calibri"/>
              </a:rPr>
              <a:t>o  Medicina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257800" y="3505200"/>
            <a:ext cx="2743200" cy="120964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8385" y="57785"/>
            <a:ext cx="6506209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pc="-10" dirty="0"/>
              <a:t>UTILIZZO TERAPEUTICO DEGLI ANTICORPI MONOCLONALI</a:t>
            </a:r>
            <a:endParaRPr spc="-1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9FFC2F-539D-48AB-97C0-BCA317EA7634}"/>
              </a:ext>
            </a:extLst>
          </p:cNvPr>
          <p:cNvSpPr txBox="1"/>
          <p:nvPr/>
        </p:nvSpPr>
        <p:spPr>
          <a:xfrm>
            <a:off x="381000" y="2288286"/>
            <a:ext cx="4878259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Settori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sz="2800" b="1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utilizzo</a:t>
            </a:r>
            <a:r>
              <a:rPr lang="en-US" sz="28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Comic Sans MS" panose="030F0702030302020204" pitchFamily="66" charset="0"/>
              </a:rPr>
              <a:t> di MAB:</a:t>
            </a:r>
          </a:p>
          <a:p>
            <a:endParaRPr lang="en-US" sz="28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Ricerca</a:t>
            </a:r>
          </a:p>
          <a:p>
            <a:pPr marL="285750" indent="-285750">
              <a:buFontTx/>
              <a:buChar char="-"/>
            </a:pPr>
            <a:r>
              <a:rPr lang="en-US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Diagnostica</a:t>
            </a:r>
            <a:endParaRPr lang="en-US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28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Terapia</a:t>
            </a:r>
            <a:r>
              <a:rPr lang="en-US" sz="2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1EFDB80-D34E-4832-AC5E-AF6D45796B7F}"/>
              </a:ext>
            </a:extLst>
          </p:cNvPr>
          <p:cNvSpPr txBox="1"/>
          <p:nvPr/>
        </p:nvSpPr>
        <p:spPr>
          <a:xfrm>
            <a:off x="3657600" y="3733800"/>
            <a:ext cx="523572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Cancro</a:t>
            </a:r>
            <a:endParaRPr lang="en-US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Malattie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infiammatorie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 corniche</a:t>
            </a:r>
          </a:p>
          <a:p>
            <a:pPr marL="285750" indent="-285750">
              <a:buFontTx/>
              <a:buChar char="-"/>
            </a:pP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Degenerazione</a:t>
            </a:r>
            <a:r>
              <a:rPr lang="en-US" sz="24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 </a:t>
            </a: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Maculare</a:t>
            </a:r>
            <a:endParaRPr lang="en-US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omic Sans MS" panose="030F0702030302020204" pitchFamily="66" charset="0"/>
            </a:endParaRPr>
          </a:p>
          <a:p>
            <a:pPr marL="285750" indent="-285750">
              <a:buFontTx/>
              <a:buChar char="-"/>
            </a:pPr>
            <a:r>
              <a:rPr lang="en-US" sz="24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Comic Sans MS" panose="030F0702030302020204" pitchFamily="66" charset="0"/>
              </a:rPr>
              <a:t>Osteoporosi</a:t>
            </a:r>
            <a:endParaRPr lang="en-US" sz="24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Comic Sans MS" panose="030F0702030302020204" pitchFamily="66" charset="0"/>
            </a:endParaRPr>
          </a:p>
        </p:txBody>
      </p:sp>
      <p:sp>
        <p:nvSpPr>
          <p:cNvPr id="5" name="Left Brace 4">
            <a:extLst>
              <a:ext uri="{FF2B5EF4-FFF2-40B4-BE49-F238E27FC236}">
                <a16:creationId xmlns:a16="http://schemas.microsoft.com/office/drawing/2014/main" id="{F8D846D7-8974-4928-8EA0-604F1E6A4FC2}"/>
              </a:ext>
            </a:extLst>
          </p:cNvPr>
          <p:cNvSpPr/>
          <p:nvPr/>
        </p:nvSpPr>
        <p:spPr>
          <a:xfrm>
            <a:off x="3429000" y="3810000"/>
            <a:ext cx="304800" cy="1371600"/>
          </a:xfrm>
          <a:prstGeom prst="leftBrace">
            <a:avLst>
              <a:gd name="adj1" fmla="val 71970"/>
              <a:gd name="adj2" fmla="val 4932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847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8385" y="57785"/>
            <a:ext cx="6506209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pc="-10" dirty="0"/>
              <a:t>FUNZIONAMENTO DI UN MAB TERAPEUTICO</a:t>
            </a:r>
            <a:endParaRPr spc="-1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BB595E-276E-483B-9915-03224E718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973980"/>
            <a:ext cx="7407295" cy="5884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29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18385" y="57785"/>
            <a:ext cx="650620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pc="-10" dirty="0"/>
              <a:t>ORIGINE DEI MAB A SCOPPO TERAPEUTICO</a:t>
            </a:r>
            <a:endParaRPr spc="-1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F26B45-7756-4F08-B5E6-0B597A1F3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981200"/>
            <a:ext cx="5379720" cy="375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59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101" y="39312"/>
            <a:ext cx="5464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CARATTERISTICHE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50" dirty="0"/>
              <a:t> </a:t>
            </a:r>
            <a:r>
              <a:rPr spc="-10" dirty="0"/>
              <a:t>ANTICORPO</a:t>
            </a:r>
          </a:p>
        </p:txBody>
      </p:sp>
      <p:sp>
        <p:nvSpPr>
          <p:cNvPr id="5" name="object 5"/>
          <p:cNvSpPr/>
          <p:nvPr/>
        </p:nvSpPr>
        <p:spPr>
          <a:xfrm>
            <a:off x="5591175" y="1219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38100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1175" y="1600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0"/>
                </a:moveTo>
                <a:lnTo>
                  <a:pt x="53340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4326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81527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4572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0400" y="1219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381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0400" y="1600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0"/>
                </a:moveTo>
                <a:lnTo>
                  <a:pt x="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641091" y="769620"/>
            <a:ext cx="550163" cy="789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2631948" y="1616976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40764" y="848360"/>
            <a:ext cx="6404610" cy="1304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0">
              <a:lnSpc>
                <a:spcPct val="100000"/>
              </a:lnSpc>
              <a:spcBef>
                <a:spcPts val="95"/>
              </a:spcBef>
              <a:tabLst>
                <a:tab pos="5174615" algn="l"/>
              </a:tabLst>
            </a:pPr>
            <a:r>
              <a:rPr sz="2800" b="1" spc="-15" dirty="0">
                <a:solidFill>
                  <a:srgbClr val="B4B5B4"/>
                </a:solidFill>
                <a:latin typeface="Calibri"/>
                <a:cs typeface="Calibri"/>
              </a:rPr>
              <a:t>Bivalenti	</a:t>
            </a:r>
            <a:r>
              <a:rPr sz="2800" b="1" spc="-5" dirty="0">
                <a:solidFill>
                  <a:srgbClr val="B4B5B4"/>
                </a:solidFill>
                <a:latin typeface="Calibri"/>
                <a:cs typeface="Calibri"/>
              </a:rPr>
              <a:t>Specifici</a:t>
            </a:r>
            <a:endParaRPr sz="2800" dirty="0">
              <a:latin typeface="Calibri"/>
              <a:cs typeface="Calibri"/>
            </a:endParaRPr>
          </a:p>
          <a:p>
            <a:pPr marL="2860675">
              <a:lnSpc>
                <a:spcPts val="3535"/>
              </a:lnSpc>
              <a:spcBef>
                <a:spcPts val="125"/>
              </a:spcBef>
            </a:pPr>
            <a:r>
              <a:rPr sz="3200" spc="-10" dirty="0">
                <a:solidFill>
                  <a:srgbClr val="4C4C4C"/>
                </a:solidFill>
                <a:latin typeface="Calibri"/>
                <a:cs typeface="Calibri"/>
              </a:rPr>
              <a:t>Anticorpi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055"/>
              </a:lnSpc>
              <a:tabLst>
                <a:tab pos="5174615" algn="l"/>
              </a:tabLst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Multivalenti	Sensibili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963923" y="2330208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2412650" y="2408873"/>
            <a:ext cx="2031364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3F4"/>
                </a:solidFill>
                <a:latin typeface="Calibri"/>
                <a:cs typeface="Calibri"/>
              </a:rPr>
              <a:t>Policlonali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63F4"/>
                </a:solidFill>
                <a:latin typeface="Calibri"/>
                <a:cs typeface="Calibri"/>
              </a:rPr>
              <a:t>(antigene-specifici)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6646164" y="2330208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4976338" y="2408873"/>
            <a:ext cx="1934210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0063F4"/>
                </a:solidFill>
                <a:latin typeface="Calibri"/>
                <a:cs typeface="Calibri"/>
              </a:rPr>
              <a:t>Monoclonali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0063F4"/>
                </a:solidFill>
                <a:latin typeface="Calibri"/>
                <a:cs typeface="Calibri"/>
              </a:rPr>
              <a:t>(epitopo-specifici)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3354960" y="3580017"/>
            <a:ext cx="4258562" cy="3708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204333" y="3462585"/>
            <a:ext cx="710565" cy="1611630"/>
          </a:xfrm>
          <a:custGeom>
            <a:avLst/>
            <a:gdLst/>
            <a:ahLst/>
            <a:cxnLst/>
            <a:rect l="l" t="t" r="r" b="b"/>
            <a:pathLst>
              <a:path w="710565" h="1611629">
                <a:moveTo>
                  <a:pt x="391147" y="0"/>
                </a:moveTo>
                <a:lnTo>
                  <a:pt x="0" y="81673"/>
                </a:lnTo>
                <a:lnTo>
                  <a:pt x="319341" y="1611096"/>
                </a:lnTo>
                <a:lnTo>
                  <a:pt x="710488" y="1529422"/>
                </a:lnTo>
                <a:lnTo>
                  <a:pt x="39114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204333" y="3462585"/>
            <a:ext cx="710565" cy="1611630"/>
          </a:xfrm>
          <a:custGeom>
            <a:avLst/>
            <a:gdLst/>
            <a:ahLst/>
            <a:cxnLst/>
            <a:rect l="l" t="t" r="r" b="b"/>
            <a:pathLst>
              <a:path w="710565" h="1611629">
                <a:moveTo>
                  <a:pt x="0" y="81673"/>
                </a:moveTo>
                <a:lnTo>
                  <a:pt x="391147" y="0"/>
                </a:lnTo>
                <a:lnTo>
                  <a:pt x="710488" y="1529422"/>
                </a:lnTo>
                <a:lnTo>
                  <a:pt x="319341" y="1611096"/>
                </a:lnTo>
                <a:lnTo>
                  <a:pt x="0" y="81673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319550" y="4959403"/>
            <a:ext cx="724535" cy="824865"/>
          </a:xfrm>
          <a:custGeom>
            <a:avLst/>
            <a:gdLst/>
            <a:ahLst/>
            <a:cxnLst/>
            <a:rect l="l" t="t" r="r" b="b"/>
            <a:pathLst>
              <a:path w="724534" h="824864">
                <a:moveTo>
                  <a:pt x="283413" y="0"/>
                </a:moveTo>
                <a:lnTo>
                  <a:pt x="0" y="624738"/>
                </a:lnTo>
                <a:lnTo>
                  <a:pt x="440512" y="824572"/>
                </a:lnTo>
                <a:lnTo>
                  <a:pt x="723912" y="199834"/>
                </a:lnTo>
                <a:lnTo>
                  <a:pt x="28341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319550" y="4959403"/>
            <a:ext cx="724535" cy="824865"/>
          </a:xfrm>
          <a:custGeom>
            <a:avLst/>
            <a:gdLst/>
            <a:ahLst/>
            <a:cxnLst/>
            <a:rect l="l" t="t" r="r" b="b"/>
            <a:pathLst>
              <a:path w="724534" h="824864">
                <a:moveTo>
                  <a:pt x="283413" y="0"/>
                </a:moveTo>
                <a:lnTo>
                  <a:pt x="723912" y="199834"/>
                </a:lnTo>
                <a:lnTo>
                  <a:pt x="440512" y="824572"/>
                </a:lnTo>
                <a:lnTo>
                  <a:pt x="0" y="624738"/>
                </a:lnTo>
                <a:lnTo>
                  <a:pt x="283413" y="0"/>
                </a:lnTo>
                <a:close/>
              </a:path>
            </a:pathLst>
          </a:custGeom>
          <a:ln w="253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417371" y="5599417"/>
            <a:ext cx="219075" cy="103505"/>
          </a:xfrm>
          <a:custGeom>
            <a:avLst/>
            <a:gdLst/>
            <a:ahLst/>
            <a:cxnLst/>
            <a:rect l="l" t="t" r="r" b="b"/>
            <a:pathLst>
              <a:path w="219075" h="103504">
                <a:moveTo>
                  <a:pt x="0" y="0"/>
                </a:moveTo>
                <a:lnTo>
                  <a:pt x="219011" y="0"/>
                </a:lnTo>
                <a:lnTo>
                  <a:pt x="219011" y="103276"/>
                </a:lnTo>
                <a:lnTo>
                  <a:pt x="0" y="1032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543800" y="5684824"/>
            <a:ext cx="103505" cy="219075"/>
          </a:xfrm>
          <a:custGeom>
            <a:avLst/>
            <a:gdLst/>
            <a:ahLst/>
            <a:cxnLst/>
            <a:rect l="l" t="t" r="r" b="b"/>
            <a:pathLst>
              <a:path w="103504" h="219075">
                <a:moveTo>
                  <a:pt x="103276" y="218998"/>
                </a:moveTo>
                <a:lnTo>
                  <a:pt x="0" y="218998"/>
                </a:lnTo>
                <a:lnTo>
                  <a:pt x="0" y="0"/>
                </a:lnTo>
                <a:lnTo>
                  <a:pt x="103276" y="0"/>
                </a:lnTo>
                <a:lnTo>
                  <a:pt x="103276" y="218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400988" y="5800725"/>
            <a:ext cx="219075" cy="103505"/>
          </a:xfrm>
          <a:custGeom>
            <a:avLst/>
            <a:gdLst/>
            <a:ahLst/>
            <a:cxnLst/>
            <a:rect l="l" t="t" r="r" b="b"/>
            <a:pathLst>
              <a:path w="219075" h="103504">
                <a:moveTo>
                  <a:pt x="0" y="0"/>
                </a:moveTo>
                <a:lnTo>
                  <a:pt x="219011" y="0"/>
                </a:lnTo>
                <a:lnTo>
                  <a:pt x="219011" y="103276"/>
                </a:lnTo>
                <a:lnTo>
                  <a:pt x="0" y="10327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148080" y="3307080"/>
            <a:ext cx="6844575" cy="34325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143317" y="3302317"/>
            <a:ext cx="6859905" cy="3438525"/>
          </a:xfrm>
          <a:custGeom>
            <a:avLst/>
            <a:gdLst/>
            <a:ahLst/>
            <a:cxnLst/>
            <a:rect l="l" t="t" r="r" b="b"/>
            <a:pathLst>
              <a:path w="6859905" h="3438525">
                <a:moveTo>
                  <a:pt x="0" y="0"/>
                </a:moveTo>
                <a:lnTo>
                  <a:pt x="6859485" y="0"/>
                </a:lnTo>
                <a:lnTo>
                  <a:pt x="6859485" y="3438525"/>
                </a:lnTo>
                <a:lnTo>
                  <a:pt x="0" y="3438525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38101" y="57785"/>
            <a:ext cx="5464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CARATTERISTICHE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50" dirty="0"/>
              <a:t> </a:t>
            </a:r>
            <a:r>
              <a:rPr spc="-10" dirty="0"/>
              <a:t>ANTICORPO</a:t>
            </a:r>
          </a:p>
        </p:txBody>
      </p:sp>
      <p:sp>
        <p:nvSpPr>
          <p:cNvPr id="5" name="object 5"/>
          <p:cNvSpPr/>
          <p:nvPr/>
        </p:nvSpPr>
        <p:spPr>
          <a:xfrm>
            <a:off x="5591175" y="1219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381000"/>
                </a:moveTo>
                <a:lnTo>
                  <a:pt x="5334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91175" y="1600201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0" y="0"/>
                </a:moveTo>
                <a:lnTo>
                  <a:pt x="53340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24326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0" y="457200"/>
                </a:moveTo>
                <a:lnTo>
                  <a:pt x="45720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81527" y="1981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4572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0400" y="1219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381000"/>
                </a:moveTo>
                <a:lnTo>
                  <a:pt x="0" y="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0400" y="1600200"/>
            <a:ext cx="533400" cy="381000"/>
          </a:xfrm>
          <a:custGeom>
            <a:avLst/>
            <a:gdLst/>
            <a:ahLst/>
            <a:cxnLst/>
            <a:rect l="l" t="t" r="r" b="b"/>
            <a:pathLst>
              <a:path w="533400" h="381000">
                <a:moveTo>
                  <a:pt x="533400" y="0"/>
                </a:moveTo>
                <a:lnTo>
                  <a:pt x="0" y="381000"/>
                </a:lnTo>
              </a:path>
            </a:pathLst>
          </a:custGeom>
          <a:ln w="28575">
            <a:solidFill>
              <a:srgbClr val="3F3F3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1040764" y="848360"/>
            <a:ext cx="6404610" cy="1304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0">
              <a:lnSpc>
                <a:spcPct val="100000"/>
              </a:lnSpc>
              <a:spcBef>
                <a:spcPts val="95"/>
              </a:spcBef>
              <a:tabLst>
                <a:tab pos="5174615" algn="l"/>
              </a:tabLst>
            </a:pPr>
            <a:r>
              <a:rPr sz="2800" b="1" spc="-15" dirty="0">
                <a:solidFill>
                  <a:srgbClr val="B4B5B4"/>
                </a:solidFill>
                <a:latin typeface="Calibri"/>
                <a:cs typeface="Calibri"/>
              </a:rPr>
              <a:t>Bivalenti	</a:t>
            </a:r>
            <a:r>
              <a:rPr sz="2800" b="1" spc="-5" dirty="0">
                <a:solidFill>
                  <a:srgbClr val="FF3300"/>
                </a:solidFill>
                <a:latin typeface="Calibri"/>
                <a:cs typeface="Calibri"/>
              </a:rPr>
              <a:t>Specifici</a:t>
            </a:r>
            <a:endParaRPr sz="2800" dirty="0">
              <a:latin typeface="Calibri"/>
              <a:cs typeface="Calibri"/>
            </a:endParaRPr>
          </a:p>
          <a:p>
            <a:pPr marL="2860675">
              <a:lnSpc>
                <a:spcPts val="3535"/>
              </a:lnSpc>
              <a:spcBef>
                <a:spcPts val="125"/>
              </a:spcBef>
            </a:pPr>
            <a:r>
              <a:rPr sz="3200" spc="-10" dirty="0">
                <a:solidFill>
                  <a:srgbClr val="B4B5B4"/>
                </a:solidFill>
                <a:latin typeface="Calibri"/>
                <a:cs typeface="Calibri"/>
              </a:rPr>
              <a:t>Anticorpi</a:t>
            </a:r>
            <a:endParaRPr sz="3200" dirty="0">
              <a:latin typeface="Calibri"/>
              <a:cs typeface="Calibri"/>
            </a:endParaRPr>
          </a:p>
          <a:p>
            <a:pPr marL="12700">
              <a:lnSpc>
                <a:spcPts val="3055"/>
              </a:lnSpc>
              <a:tabLst>
                <a:tab pos="5174615" algn="l"/>
              </a:tabLst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Multivalenti	</a:t>
            </a:r>
            <a:r>
              <a:rPr sz="2800" b="1" spc="-10" dirty="0">
                <a:solidFill>
                  <a:srgbClr val="FF3300"/>
                </a:solidFill>
                <a:latin typeface="Calibri"/>
                <a:cs typeface="Calibri"/>
              </a:rPr>
              <a:t>Sensibili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51459" y="4808232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51459" y="5234939"/>
            <a:ext cx="1342643" cy="789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24711" y="5234939"/>
            <a:ext cx="810767" cy="789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66087" y="5234939"/>
            <a:ext cx="550163" cy="789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 txBox="1"/>
          <p:nvPr/>
        </p:nvSpPr>
        <p:spPr>
          <a:xfrm>
            <a:off x="83145" y="3607434"/>
            <a:ext cx="7879715" cy="3012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Cross</a:t>
            </a:r>
            <a:r>
              <a:rPr sz="2800" b="1" spc="1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0066FF"/>
                </a:solidFill>
                <a:latin typeface="Calibri"/>
                <a:cs typeface="Calibri"/>
              </a:rPr>
              <a:t>reattività</a:t>
            </a:r>
            <a:endParaRPr sz="2800" dirty="0">
              <a:latin typeface="Calibri"/>
              <a:cs typeface="Calibri"/>
            </a:endParaRPr>
          </a:p>
          <a:p>
            <a:pPr marL="388620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Capacità </a:t>
            </a:r>
            <a:r>
              <a:rPr sz="2800" spc="-5" dirty="0">
                <a:latin typeface="Calibri"/>
                <a:cs typeface="Calibri"/>
              </a:rPr>
              <a:t>di un </a:t>
            </a:r>
            <a:r>
              <a:rPr sz="2800" spc="-15" dirty="0">
                <a:latin typeface="Calibri"/>
                <a:cs typeface="Calibri"/>
              </a:rPr>
              <a:t>singolo </a:t>
            </a:r>
            <a:r>
              <a:rPr sz="2800" spc="-5" dirty="0">
                <a:latin typeface="Calibri"/>
                <a:cs typeface="Calibri"/>
              </a:rPr>
              <a:t>Ab di </a:t>
            </a:r>
            <a:r>
              <a:rPr sz="2800" spc="-20" dirty="0">
                <a:latin typeface="Calibri"/>
                <a:cs typeface="Calibri"/>
              </a:rPr>
              <a:t>legarsi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10" dirty="0">
                <a:solidFill>
                  <a:srgbClr val="CC00FF"/>
                </a:solidFill>
                <a:latin typeface="Calibri"/>
                <a:cs typeface="Calibri"/>
              </a:rPr>
              <a:t>più epitopi</a:t>
            </a:r>
            <a:r>
              <a:rPr sz="2800" spc="180" dirty="0">
                <a:solidFill>
                  <a:srgbClr val="CC00FF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</a:t>
            </a:r>
            <a:endParaRPr sz="2800" dirty="0">
              <a:latin typeface="Calibri"/>
              <a:cs typeface="Calibri"/>
            </a:endParaRPr>
          </a:p>
          <a:p>
            <a:pPr marL="388620">
              <a:lnSpc>
                <a:spcPct val="100000"/>
              </a:lnSpc>
            </a:pPr>
            <a:r>
              <a:rPr sz="2800" spc="-5" dirty="0">
                <a:latin typeface="Calibri"/>
                <a:cs typeface="Calibri"/>
              </a:rPr>
              <a:t>di </a:t>
            </a:r>
            <a:r>
              <a:rPr sz="2800" spc="-10" dirty="0">
                <a:latin typeface="Calibri"/>
                <a:cs typeface="Calibri"/>
              </a:rPr>
              <a:t>una popolazione </a:t>
            </a:r>
            <a:r>
              <a:rPr sz="2800" spc="-5" dirty="0">
                <a:latin typeface="Calibri"/>
                <a:cs typeface="Calibri"/>
              </a:rPr>
              <a:t>di Ab di </a:t>
            </a:r>
            <a:r>
              <a:rPr sz="2800" spc="-20" dirty="0">
                <a:latin typeface="Calibri"/>
                <a:cs typeface="Calibri"/>
              </a:rPr>
              <a:t>reagire </a:t>
            </a:r>
            <a:r>
              <a:rPr sz="2800" spc="-10" dirty="0">
                <a:latin typeface="Calibri"/>
                <a:cs typeface="Calibri"/>
              </a:rPr>
              <a:t>con </a:t>
            </a:r>
            <a:r>
              <a:rPr sz="2800" spc="-10" dirty="0">
                <a:solidFill>
                  <a:srgbClr val="CC00FF"/>
                </a:solidFill>
                <a:latin typeface="Calibri"/>
                <a:cs typeface="Calibri"/>
              </a:rPr>
              <a:t>più</a:t>
            </a:r>
            <a:r>
              <a:rPr sz="2800" spc="215" dirty="0">
                <a:solidFill>
                  <a:srgbClr val="CC00FF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CC00FF"/>
                </a:solidFill>
                <a:latin typeface="Calibri"/>
                <a:cs typeface="Calibri"/>
              </a:rPr>
              <a:t>antigeni.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 dirty="0">
              <a:latin typeface="Times New Roman"/>
              <a:cs typeface="Times New Roman"/>
            </a:endParaRPr>
          </a:p>
          <a:p>
            <a:pPr marL="388620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latin typeface="Calibri"/>
                <a:cs typeface="Calibri"/>
              </a:rPr>
              <a:t>Cause</a:t>
            </a:r>
            <a:r>
              <a:rPr sz="2800" spc="-5" dirty="0"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  <a:p>
            <a:pPr marL="579120" indent="-190500">
              <a:lnSpc>
                <a:spcPts val="3360"/>
              </a:lnSpc>
              <a:buChar char="-"/>
              <a:tabLst>
                <a:tab pos="579755" algn="l"/>
              </a:tabLst>
            </a:pPr>
            <a:r>
              <a:rPr sz="2800" spc="-10" dirty="0">
                <a:latin typeface="Calibri"/>
                <a:cs typeface="Calibri"/>
              </a:rPr>
              <a:t>Epitopi in comune</a:t>
            </a:r>
            <a:r>
              <a:rPr sz="2800" spc="7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</a:t>
            </a:r>
            <a:r>
              <a:rPr sz="2800" b="1" spc="-5" dirty="0">
                <a:solidFill>
                  <a:srgbClr val="FF3300"/>
                </a:solidFill>
                <a:latin typeface="Calibri"/>
                <a:cs typeface="Calibri"/>
              </a:rPr>
              <a:t>1</a:t>
            </a:r>
            <a:r>
              <a:rPr sz="2800" spc="-5" dirty="0">
                <a:latin typeface="Calibri"/>
                <a:cs typeface="Calibri"/>
              </a:rPr>
              <a:t>)</a:t>
            </a:r>
            <a:endParaRPr sz="2800" dirty="0">
              <a:latin typeface="Calibri"/>
              <a:cs typeface="Calibri"/>
            </a:endParaRPr>
          </a:p>
          <a:p>
            <a:pPr marL="579755" indent="-190500">
              <a:lnSpc>
                <a:spcPts val="3360"/>
              </a:lnSpc>
              <a:buChar char="-"/>
              <a:tabLst>
                <a:tab pos="580390" algn="l"/>
              </a:tabLst>
            </a:pPr>
            <a:r>
              <a:rPr sz="2800" spc="-10" dirty="0">
                <a:latin typeface="Calibri"/>
                <a:cs typeface="Calibri"/>
              </a:rPr>
              <a:t>Epitopi </a:t>
            </a:r>
            <a:r>
              <a:rPr sz="2800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strutturalmente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simili</a:t>
            </a:r>
            <a:r>
              <a:rPr sz="2800" spc="9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(</a:t>
            </a:r>
            <a:r>
              <a:rPr sz="2800" b="1" dirty="0">
                <a:solidFill>
                  <a:srgbClr val="FF3300"/>
                </a:solidFill>
                <a:latin typeface="Calibri"/>
                <a:cs typeface="Calibri"/>
              </a:rPr>
              <a:t>2</a:t>
            </a:r>
            <a:r>
              <a:rPr sz="2800" dirty="0">
                <a:latin typeface="Calibri"/>
                <a:cs typeface="Calibri"/>
              </a:rPr>
              <a:t>)</a:t>
            </a:r>
          </a:p>
        </p:txBody>
      </p:sp>
      <p:sp>
        <p:nvSpPr>
          <p:cNvPr id="56" name="object 56"/>
          <p:cNvSpPr/>
          <p:nvPr/>
        </p:nvSpPr>
        <p:spPr>
          <a:xfrm>
            <a:off x="7772400" y="1143000"/>
            <a:ext cx="654050" cy="2577465"/>
          </a:xfrm>
          <a:custGeom>
            <a:avLst/>
            <a:gdLst/>
            <a:ahLst/>
            <a:cxnLst/>
            <a:rect l="l" t="t" r="r" b="b"/>
            <a:pathLst>
              <a:path w="654050" h="2577465">
                <a:moveTo>
                  <a:pt x="0" y="0"/>
                </a:moveTo>
                <a:lnTo>
                  <a:pt x="654050" y="0"/>
                </a:lnTo>
                <a:lnTo>
                  <a:pt x="654050" y="2577084"/>
                </a:lnTo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326437" y="3548634"/>
            <a:ext cx="200025" cy="171450"/>
          </a:xfrm>
          <a:custGeom>
            <a:avLst/>
            <a:gdLst/>
            <a:ahLst/>
            <a:cxnLst/>
            <a:rect l="l" t="t" r="r" b="b"/>
            <a:pathLst>
              <a:path w="200025" h="171450">
                <a:moveTo>
                  <a:pt x="200025" y="0"/>
                </a:moveTo>
                <a:lnTo>
                  <a:pt x="100012" y="171450"/>
                </a:lnTo>
                <a:lnTo>
                  <a:pt x="0" y="0"/>
                </a:lnTo>
              </a:path>
            </a:pathLst>
          </a:custGeom>
          <a:ln w="57150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2412650" y="2408873"/>
            <a:ext cx="2031364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Policlonali</a:t>
            </a:r>
            <a:endParaRPr sz="2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B4B5B4"/>
                </a:solidFill>
                <a:latin typeface="Calibri"/>
                <a:cs typeface="Calibri"/>
              </a:rPr>
              <a:t>(antigene-specifici)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6646164" y="2330208"/>
            <a:ext cx="550163" cy="7894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 txBox="1"/>
          <p:nvPr/>
        </p:nvSpPr>
        <p:spPr>
          <a:xfrm>
            <a:off x="4976338" y="2408873"/>
            <a:ext cx="1934210" cy="7639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B4B5B4"/>
                </a:solidFill>
                <a:latin typeface="Calibri"/>
                <a:cs typeface="Calibri"/>
              </a:rPr>
              <a:t>Monoclonali</a:t>
            </a: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2000" b="1" spc="-5" dirty="0">
                <a:solidFill>
                  <a:srgbClr val="B4B5B4"/>
                </a:solidFill>
                <a:latin typeface="Calibri"/>
                <a:cs typeface="Calibri"/>
              </a:rPr>
              <a:t>(epitopo-specifici)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0525" y="57785"/>
            <a:ext cx="27419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CROSS</a:t>
            </a:r>
            <a:r>
              <a:rPr spc="-65" dirty="0"/>
              <a:t> </a:t>
            </a:r>
            <a:r>
              <a:rPr spc="-50" dirty="0"/>
              <a:t>REATTIVITÀ</a:t>
            </a:r>
          </a:p>
        </p:txBody>
      </p:sp>
      <p:sp>
        <p:nvSpPr>
          <p:cNvPr id="3" name="object 3"/>
          <p:cNvSpPr/>
          <p:nvPr/>
        </p:nvSpPr>
        <p:spPr>
          <a:xfrm>
            <a:off x="228600" y="4394657"/>
            <a:ext cx="6857999" cy="231416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266162" y="4393247"/>
            <a:ext cx="1201420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3030">
              <a:lnSpc>
                <a:spcPct val="100000"/>
              </a:lnSpc>
              <a:spcBef>
                <a:spcPts val="95"/>
              </a:spcBef>
            </a:pPr>
            <a:r>
              <a:rPr sz="2800" spc="-40" dirty="0">
                <a:solidFill>
                  <a:srgbClr val="606060"/>
                </a:solidFill>
                <a:latin typeface="Calibri"/>
                <a:cs typeface="Calibri"/>
              </a:rPr>
              <a:t>Effetto: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12700" marR="5080" indent="1270" algn="ctr">
              <a:lnSpc>
                <a:spcPct val="100000"/>
              </a:lnSpc>
            </a:pP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falso  </a:t>
            </a:r>
            <a:r>
              <a:rPr sz="2800" spc="-10" dirty="0">
                <a:solidFill>
                  <a:srgbClr val="606060"/>
                </a:solidFill>
                <a:latin typeface="Calibri"/>
                <a:cs typeface="Calibri"/>
              </a:rPr>
              <a:t>segnale 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po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s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t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</a:t>
            </a:r>
            <a:r>
              <a:rPr sz="2800" b="1" spc="-35" dirty="0">
                <a:solidFill>
                  <a:srgbClr val="FF0000"/>
                </a:solidFill>
                <a:latin typeface="Calibri"/>
                <a:cs typeface="Calibri"/>
              </a:rPr>
              <a:t>v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71600" y="979487"/>
            <a:ext cx="685800" cy="1600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1600" y="979490"/>
            <a:ext cx="685800" cy="1600200"/>
          </a:xfrm>
          <a:custGeom>
            <a:avLst/>
            <a:gdLst/>
            <a:ahLst/>
            <a:cxnLst/>
            <a:rect l="l" t="t" r="r" b="b"/>
            <a:pathLst>
              <a:path w="685800" h="1600200">
                <a:moveTo>
                  <a:pt x="0" y="114300"/>
                </a:moveTo>
                <a:lnTo>
                  <a:pt x="8983" y="69806"/>
                </a:lnTo>
                <a:lnTo>
                  <a:pt x="33480" y="33475"/>
                </a:lnTo>
                <a:lnTo>
                  <a:pt x="69812" y="8981"/>
                </a:lnTo>
                <a:lnTo>
                  <a:pt x="114300" y="0"/>
                </a:lnTo>
                <a:lnTo>
                  <a:pt x="571500" y="0"/>
                </a:lnTo>
                <a:lnTo>
                  <a:pt x="615987" y="8981"/>
                </a:lnTo>
                <a:lnTo>
                  <a:pt x="652319" y="33475"/>
                </a:lnTo>
                <a:lnTo>
                  <a:pt x="676816" y="69806"/>
                </a:lnTo>
                <a:lnTo>
                  <a:pt x="685800" y="114300"/>
                </a:lnTo>
                <a:lnTo>
                  <a:pt x="685800" y="1485900"/>
                </a:lnTo>
                <a:lnTo>
                  <a:pt x="676816" y="1530387"/>
                </a:lnTo>
                <a:lnTo>
                  <a:pt x="652319" y="1566719"/>
                </a:lnTo>
                <a:lnTo>
                  <a:pt x="615987" y="1591216"/>
                </a:lnTo>
                <a:lnTo>
                  <a:pt x="571500" y="1600200"/>
                </a:lnTo>
                <a:lnTo>
                  <a:pt x="114300" y="1600200"/>
                </a:lnTo>
                <a:lnTo>
                  <a:pt x="69812" y="1591216"/>
                </a:lnTo>
                <a:lnTo>
                  <a:pt x="33480" y="1566719"/>
                </a:lnTo>
                <a:lnTo>
                  <a:pt x="8983" y="1530387"/>
                </a:lnTo>
                <a:lnTo>
                  <a:pt x="0" y="1485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6862" y="1992312"/>
            <a:ext cx="304800" cy="609600"/>
          </a:xfrm>
          <a:custGeom>
            <a:avLst/>
            <a:gdLst/>
            <a:ahLst/>
            <a:cxnLst/>
            <a:rect l="l" t="t" r="r" b="b"/>
            <a:pathLst>
              <a:path w="304800" h="609600">
                <a:moveTo>
                  <a:pt x="0" y="0"/>
                </a:moveTo>
                <a:lnTo>
                  <a:pt x="304800" y="0"/>
                </a:lnTo>
                <a:lnTo>
                  <a:pt x="3048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395329" y="1036954"/>
            <a:ext cx="630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208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22268"/>
                </a:solidFill>
                <a:latin typeface="Calibri"/>
                <a:cs typeface="Calibri"/>
              </a:rPr>
              <a:t>Ab  A</a:t>
            </a:r>
            <a:r>
              <a:rPr sz="1800" b="1" spc="-10" dirty="0">
                <a:solidFill>
                  <a:srgbClr val="222268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222268"/>
                </a:solidFill>
                <a:latin typeface="Calibri"/>
                <a:cs typeface="Calibri"/>
              </a:rPr>
              <a:t>ti-A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45000" y="990600"/>
            <a:ext cx="685800" cy="1600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445000" y="990602"/>
            <a:ext cx="685800" cy="1600200"/>
          </a:xfrm>
          <a:custGeom>
            <a:avLst/>
            <a:gdLst/>
            <a:ahLst/>
            <a:cxnLst/>
            <a:rect l="l" t="t" r="r" b="b"/>
            <a:pathLst>
              <a:path w="685800" h="1600200">
                <a:moveTo>
                  <a:pt x="0" y="114300"/>
                </a:moveTo>
                <a:lnTo>
                  <a:pt x="8983" y="69806"/>
                </a:lnTo>
                <a:lnTo>
                  <a:pt x="33480" y="33475"/>
                </a:lnTo>
                <a:lnTo>
                  <a:pt x="69812" y="8981"/>
                </a:lnTo>
                <a:lnTo>
                  <a:pt x="114300" y="0"/>
                </a:lnTo>
                <a:lnTo>
                  <a:pt x="571500" y="0"/>
                </a:lnTo>
                <a:lnTo>
                  <a:pt x="615987" y="8981"/>
                </a:lnTo>
                <a:lnTo>
                  <a:pt x="652319" y="33475"/>
                </a:lnTo>
                <a:lnTo>
                  <a:pt x="676816" y="69806"/>
                </a:lnTo>
                <a:lnTo>
                  <a:pt x="685800" y="114300"/>
                </a:lnTo>
                <a:lnTo>
                  <a:pt x="685800" y="1485900"/>
                </a:lnTo>
                <a:lnTo>
                  <a:pt x="676816" y="1530387"/>
                </a:lnTo>
                <a:lnTo>
                  <a:pt x="652319" y="1566719"/>
                </a:lnTo>
                <a:lnTo>
                  <a:pt x="615987" y="1591216"/>
                </a:lnTo>
                <a:lnTo>
                  <a:pt x="571500" y="1600200"/>
                </a:lnTo>
                <a:lnTo>
                  <a:pt x="114300" y="1600200"/>
                </a:lnTo>
                <a:lnTo>
                  <a:pt x="69812" y="1591216"/>
                </a:lnTo>
                <a:lnTo>
                  <a:pt x="33480" y="1566719"/>
                </a:lnTo>
                <a:lnTo>
                  <a:pt x="8983" y="1530387"/>
                </a:lnTo>
                <a:lnTo>
                  <a:pt x="0" y="1485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40262" y="2003425"/>
            <a:ext cx="304800" cy="609600"/>
          </a:xfrm>
          <a:custGeom>
            <a:avLst/>
            <a:gdLst/>
            <a:ahLst/>
            <a:cxnLst/>
            <a:rect l="l" t="t" r="r" b="b"/>
            <a:pathLst>
              <a:path w="304800" h="609600">
                <a:moveTo>
                  <a:pt x="0" y="0"/>
                </a:moveTo>
                <a:lnTo>
                  <a:pt x="304800" y="0"/>
                </a:lnTo>
                <a:lnTo>
                  <a:pt x="3048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4476667" y="978217"/>
            <a:ext cx="630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208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22268"/>
                </a:solidFill>
                <a:latin typeface="Calibri"/>
                <a:cs typeface="Calibri"/>
              </a:rPr>
              <a:t>Ab  A</a:t>
            </a:r>
            <a:r>
              <a:rPr sz="1800" b="1" spc="-10" dirty="0">
                <a:solidFill>
                  <a:srgbClr val="222268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222268"/>
                </a:solidFill>
                <a:latin typeface="Calibri"/>
                <a:cs typeface="Calibri"/>
              </a:rPr>
              <a:t>ti-A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14400" y="2014880"/>
            <a:ext cx="1600199" cy="9569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13231" y="3011423"/>
            <a:ext cx="2075687" cy="5669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3607" y="3316223"/>
            <a:ext cx="1191767" cy="5669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527047" y="3316223"/>
            <a:ext cx="394715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83435" y="3316223"/>
            <a:ext cx="629411" cy="56692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74519" y="3316223"/>
            <a:ext cx="416051" cy="56692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952244" y="3316223"/>
            <a:ext cx="822959" cy="56692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436875" y="3316223"/>
            <a:ext cx="39623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819959" y="2440025"/>
            <a:ext cx="1789430" cy="1260475"/>
          </a:xfrm>
          <a:prstGeom prst="rect">
            <a:avLst/>
          </a:prstGeom>
        </p:spPr>
        <p:txBody>
          <a:bodyPr vert="horz" wrap="square" lIns="0" tIns="172720" rIns="0" bIns="0" rtlCol="0">
            <a:spAutoFit/>
          </a:bodyPr>
          <a:lstStyle/>
          <a:p>
            <a:pPr marL="52069" indent="598170">
              <a:lnSpc>
                <a:spcPct val="100000"/>
              </a:lnSpc>
              <a:spcBef>
                <a:spcPts val="1360"/>
              </a:spcBef>
            </a:pPr>
            <a:r>
              <a:rPr sz="2000" b="1" spc="-5" dirty="0">
                <a:solidFill>
                  <a:srgbClr val="C00000"/>
                </a:solidFill>
                <a:latin typeface="Calibri"/>
                <a:cs typeface="Calibri"/>
              </a:rPr>
              <a:t>Ag</a:t>
            </a:r>
            <a:r>
              <a:rPr sz="20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  <a:p>
            <a:pPr marL="12700" marR="5080" indent="635" algn="ctr">
              <a:lnSpc>
                <a:spcPct val="100000"/>
              </a:lnSpc>
              <a:spcBef>
                <a:spcPts val="1260"/>
              </a:spcBef>
            </a:pP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Riconoscimento  </a:t>
            </a:r>
            <a:r>
              <a:rPr sz="2000" b="1" spc="-15" dirty="0">
                <a:solidFill>
                  <a:srgbClr val="0000FF"/>
                </a:solidFill>
                <a:latin typeface="Calibri"/>
                <a:cs typeface="Calibri"/>
              </a:rPr>
              <a:t>corretto </a:t>
            </a: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Ab-Ag</a:t>
            </a:r>
            <a:r>
              <a:rPr sz="2000" b="1" spc="-70" dirty="0">
                <a:solidFill>
                  <a:srgbClr val="3E3E3E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3E3E3E"/>
                </a:solidFill>
                <a:latin typeface="Calibri"/>
                <a:cs typeface="Calibri"/>
              </a:rPr>
              <a:t>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986589" y="990600"/>
            <a:ext cx="685798" cy="1600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86589" y="990602"/>
            <a:ext cx="685800" cy="1600200"/>
          </a:xfrm>
          <a:custGeom>
            <a:avLst/>
            <a:gdLst/>
            <a:ahLst/>
            <a:cxnLst/>
            <a:rect l="l" t="t" r="r" b="b"/>
            <a:pathLst>
              <a:path w="685800" h="1600200">
                <a:moveTo>
                  <a:pt x="0" y="114300"/>
                </a:moveTo>
                <a:lnTo>
                  <a:pt x="8981" y="69806"/>
                </a:lnTo>
                <a:lnTo>
                  <a:pt x="33475" y="33475"/>
                </a:lnTo>
                <a:lnTo>
                  <a:pt x="69806" y="8981"/>
                </a:lnTo>
                <a:lnTo>
                  <a:pt x="114300" y="0"/>
                </a:lnTo>
                <a:lnTo>
                  <a:pt x="571500" y="0"/>
                </a:lnTo>
                <a:lnTo>
                  <a:pt x="615993" y="8981"/>
                </a:lnTo>
                <a:lnTo>
                  <a:pt x="652324" y="33475"/>
                </a:lnTo>
                <a:lnTo>
                  <a:pt x="676818" y="69806"/>
                </a:lnTo>
                <a:lnTo>
                  <a:pt x="685800" y="114300"/>
                </a:lnTo>
                <a:lnTo>
                  <a:pt x="685800" y="1485900"/>
                </a:lnTo>
                <a:lnTo>
                  <a:pt x="676818" y="1530387"/>
                </a:lnTo>
                <a:lnTo>
                  <a:pt x="652324" y="1566719"/>
                </a:lnTo>
                <a:lnTo>
                  <a:pt x="615993" y="1591216"/>
                </a:lnTo>
                <a:lnTo>
                  <a:pt x="571500" y="1600200"/>
                </a:lnTo>
                <a:lnTo>
                  <a:pt x="114300" y="1600200"/>
                </a:lnTo>
                <a:lnTo>
                  <a:pt x="69806" y="1591216"/>
                </a:lnTo>
                <a:lnTo>
                  <a:pt x="33475" y="1566719"/>
                </a:lnTo>
                <a:lnTo>
                  <a:pt x="8981" y="1530387"/>
                </a:lnTo>
                <a:lnTo>
                  <a:pt x="0" y="1485900"/>
                </a:lnTo>
                <a:lnTo>
                  <a:pt x="0" y="11430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181850" y="2003425"/>
            <a:ext cx="304800" cy="609600"/>
          </a:xfrm>
          <a:custGeom>
            <a:avLst/>
            <a:gdLst/>
            <a:ahLst/>
            <a:cxnLst/>
            <a:rect l="l" t="t" r="r" b="b"/>
            <a:pathLst>
              <a:path w="304800" h="609600">
                <a:moveTo>
                  <a:pt x="0" y="0"/>
                </a:moveTo>
                <a:lnTo>
                  <a:pt x="304800" y="0"/>
                </a:lnTo>
                <a:lnTo>
                  <a:pt x="30480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018255" y="978217"/>
            <a:ext cx="630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208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222268"/>
                </a:solidFill>
                <a:latin typeface="Calibri"/>
                <a:cs typeface="Calibri"/>
              </a:rPr>
              <a:t>Ab  A</a:t>
            </a:r>
            <a:r>
              <a:rPr sz="1800" b="1" spc="-10" dirty="0">
                <a:solidFill>
                  <a:srgbClr val="222268"/>
                </a:solidFill>
                <a:latin typeface="Calibri"/>
                <a:cs typeface="Calibri"/>
              </a:rPr>
              <a:t>n</a:t>
            </a:r>
            <a:r>
              <a:rPr sz="1800" b="1" dirty="0">
                <a:solidFill>
                  <a:srgbClr val="222268"/>
                </a:solidFill>
                <a:latin typeface="Calibri"/>
                <a:cs typeface="Calibri"/>
              </a:rPr>
              <a:t>ti-A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014788" y="2019300"/>
            <a:ext cx="1600199" cy="9683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18076" y="2561844"/>
            <a:ext cx="813815" cy="56692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893563" y="2561844"/>
            <a:ext cx="396239" cy="5669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553200" y="2019300"/>
            <a:ext cx="1600200" cy="96520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60107" y="2558795"/>
            <a:ext cx="804671" cy="56692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426452" y="2558795"/>
            <a:ext cx="396239" cy="56692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7106348" y="2612136"/>
            <a:ext cx="49275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Ag</a:t>
            </a:r>
            <a:r>
              <a:rPr sz="2000" b="1" spc="-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334255" y="3011423"/>
            <a:ext cx="1083563" cy="56692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79491" y="3011423"/>
            <a:ext cx="39623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072128" y="3316223"/>
            <a:ext cx="1397495" cy="56692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31307" y="3316223"/>
            <a:ext cx="467867" cy="56692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5260847" y="3316223"/>
            <a:ext cx="417575" cy="56692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340095" y="3316223"/>
            <a:ext cx="39623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4217464" y="2471775"/>
            <a:ext cx="1293495" cy="1228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4320" marR="264795" indent="-103505" algn="ctr">
              <a:lnSpc>
                <a:spcPct val="1473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Ag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B  </a:t>
            </a:r>
            <a:r>
              <a:rPr sz="2000" b="1" spc="-10" dirty="0">
                <a:solidFill>
                  <a:srgbClr val="3E3E3E"/>
                </a:solidFill>
                <a:latin typeface="Calibri"/>
                <a:cs typeface="Calibri"/>
              </a:rPr>
              <a:t>E</a:t>
            </a:r>
            <a:r>
              <a:rPr sz="2000" b="1" dirty="0">
                <a:solidFill>
                  <a:srgbClr val="3E3E3E"/>
                </a:solidFill>
                <a:latin typeface="Calibri"/>
                <a:cs typeface="Calibri"/>
              </a:rPr>
              <a:t>pi</a:t>
            </a:r>
            <a:r>
              <a:rPr sz="2000" b="1" spc="-25" dirty="0">
                <a:solidFill>
                  <a:srgbClr val="3E3E3E"/>
                </a:solidFill>
                <a:latin typeface="Calibri"/>
                <a:cs typeface="Calibri"/>
              </a:rPr>
              <a:t>t</a:t>
            </a:r>
            <a:r>
              <a:rPr sz="2000" b="1" dirty="0">
                <a:solidFill>
                  <a:srgbClr val="3E3E3E"/>
                </a:solidFill>
                <a:latin typeface="Calibri"/>
                <a:cs typeface="Calibri"/>
              </a:rPr>
              <a:t>opi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condivisi</a:t>
            </a:r>
            <a:r>
              <a:rPr sz="2000" b="1" spc="-75" dirty="0">
                <a:solidFill>
                  <a:srgbClr val="3E3E3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(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1</a:t>
            </a: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752842" y="3048000"/>
            <a:ext cx="1083563" cy="56692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498079" y="3048000"/>
            <a:ext cx="39623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6675119" y="3352800"/>
            <a:ext cx="1030223" cy="56692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367015" y="3352800"/>
            <a:ext cx="467867" cy="56692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496555" y="3352800"/>
            <a:ext cx="417575" cy="56692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575803" y="3352800"/>
            <a:ext cx="39623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6821268" y="3100768"/>
            <a:ext cx="92646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7747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Epitopi  simili</a:t>
            </a:r>
            <a:r>
              <a:rPr sz="2000" b="1" spc="-95" dirty="0">
                <a:solidFill>
                  <a:srgbClr val="3E3E3E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(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r>
              <a:rPr sz="2000" b="1" spc="-5" dirty="0">
                <a:solidFill>
                  <a:srgbClr val="3E3E3E"/>
                </a:solidFill>
                <a:latin typeface="Calibri"/>
                <a:cs typeface="Calibri"/>
              </a:rPr>
              <a:t>)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228600" y="711197"/>
            <a:ext cx="2971800" cy="3200400"/>
          </a:xfrm>
          <a:custGeom>
            <a:avLst/>
            <a:gdLst/>
            <a:ahLst/>
            <a:cxnLst/>
            <a:rect l="l" t="t" r="r" b="b"/>
            <a:pathLst>
              <a:path w="2971800" h="3200400">
                <a:moveTo>
                  <a:pt x="0" y="495312"/>
                </a:moveTo>
                <a:lnTo>
                  <a:pt x="2267" y="447610"/>
                </a:lnTo>
                <a:lnTo>
                  <a:pt x="8931" y="401190"/>
                </a:lnTo>
                <a:lnTo>
                  <a:pt x="19783" y="356261"/>
                </a:lnTo>
                <a:lnTo>
                  <a:pt x="34617" y="313030"/>
                </a:lnTo>
                <a:lnTo>
                  <a:pt x="53224" y="271705"/>
                </a:lnTo>
                <a:lnTo>
                  <a:pt x="75398" y="232493"/>
                </a:lnTo>
                <a:lnTo>
                  <a:pt x="100930" y="195603"/>
                </a:lnTo>
                <a:lnTo>
                  <a:pt x="129613" y="161240"/>
                </a:lnTo>
                <a:lnTo>
                  <a:pt x="161240" y="129613"/>
                </a:lnTo>
                <a:lnTo>
                  <a:pt x="195603" y="100930"/>
                </a:lnTo>
                <a:lnTo>
                  <a:pt x="232493" y="75398"/>
                </a:lnTo>
                <a:lnTo>
                  <a:pt x="271705" y="53224"/>
                </a:lnTo>
                <a:lnTo>
                  <a:pt x="313030" y="34617"/>
                </a:lnTo>
                <a:lnTo>
                  <a:pt x="356261" y="19783"/>
                </a:lnTo>
                <a:lnTo>
                  <a:pt x="401190" y="8931"/>
                </a:lnTo>
                <a:lnTo>
                  <a:pt x="447610" y="2267"/>
                </a:lnTo>
                <a:lnTo>
                  <a:pt x="495312" y="0"/>
                </a:lnTo>
                <a:lnTo>
                  <a:pt x="2476487" y="0"/>
                </a:lnTo>
                <a:lnTo>
                  <a:pt x="2524189" y="2267"/>
                </a:lnTo>
                <a:lnTo>
                  <a:pt x="2570609" y="8931"/>
                </a:lnTo>
                <a:lnTo>
                  <a:pt x="2615538" y="19783"/>
                </a:lnTo>
                <a:lnTo>
                  <a:pt x="2658769" y="34617"/>
                </a:lnTo>
                <a:lnTo>
                  <a:pt x="2700094" y="53224"/>
                </a:lnTo>
                <a:lnTo>
                  <a:pt x="2739306" y="75398"/>
                </a:lnTo>
                <a:lnTo>
                  <a:pt x="2776196" y="100930"/>
                </a:lnTo>
                <a:lnTo>
                  <a:pt x="2810559" y="129613"/>
                </a:lnTo>
                <a:lnTo>
                  <a:pt x="2842186" y="161240"/>
                </a:lnTo>
                <a:lnTo>
                  <a:pt x="2870869" y="195603"/>
                </a:lnTo>
                <a:lnTo>
                  <a:pt x="2896401" y="232493"/>
                </a:lnTo>
                <a:lnTo>
                  <a:pt x="2918575" y="271705"/>
                </a:lnTo>
                <a:lnTo>
                  <a:pt x="2937182" y="313030"/>
                </a:lnTo>
                <a:lnTo>
                  <a:pt x="2952016" y="356261"/>
                </a:lnTo>
                <a:lnTo>
                  <a:pt x="2962868" y="401190"/>
                </a:lnTo>
                <a:lnTo>
                  <a:pt x="2969532" y="447610"/>
                </a:lnTo>
                <a:lnTo>
                  <a:pt x="2971800" y="495312"/>
                </a:lnTo>
                <a:lnTo>
                  <a:pt x="2971800" y="2705087"/>
                </a:lnTo>
                <a:lnTo>
                  <a:pt x="2969532" y="2752789"/>
                </a:lnTo>
                <a:lnTo>
                  <a:pt x="2962868" y="2799209"/>
                </a:lnTo>
                <a:lnTo>
                  <a:pt x="2952016" y="2844138"/>
                </a:lnTo>
                <a:lnTo>
                  <a:pt x="2937182" y="2887369"/>
                </a:lnTo>
                <a:lnTo>
                  <a:pt x="2918575" y="2928694"/>
                </a:lnTo>
                <a:lnTo>
                  <a:pt x="2896401" y="2967906"/>
                </a:lnTo>
                <a:lnTo>
                  <a:pt x="2870869" y="3004796"/>
                </a:lnTo>
                <a:lnTo>
                  <a:pt x="2842186" y="3039159"/>
                </a:lnTo>
                <a:lnTo>
                  <a:pt x="2810559" y="3070786"/>
                </a:lnTo>
                <a:lnTo>
                  <a:pt x="2776196" y="3099469"/>
                </a:lnTo>
                <a:lnTo>
                  <a:pt x="2739306" y="3125001"/>
                </a:lnTo>
                <a:lnTo>
                  <a:pt x="2700094" y="3147175"/>
                </a:lnTo>
                <a:lnTo>
                  <a:pt x="2658769" y="3165782"/>
                </a:lnTo>
                <a:lnTo>
                  <a:pt x="2615538" y="3180616"/>
                </a:lnTo>
                <a:lnTo>
                  <a:pt x="2570609" y="3191468"/>
                </a:lnTo>
                <a:lnTo>
                  <a:pt x="2524189" y="3198132"/>
                </a:lnTo>
                <a:lnTo>
                  <a:pt x="2476487" y="3200399"/>
                </a:lnTo>
                <a:lnTo>
                  <a:pt x="495312" y="3200399"/>
                </a:lnTo>
                <a:lnTo>
                  <a:pt x="447610" y="3198132"/>
                </a:lnTo>
                <a:lnTo>
                  <a:pt x="401190" y="3191468"/>
                </a:lnTo>
                <a:lnTo>
                  <a:pt x="356261" y="3180616"/>
                </a:lnTo>
                <a:lnTo>
                  <a:pt x="313030" y="3165782"/>
                </a:lnTo>
                <a:lnTo>
                  <a:pt x="271705" y="3147175"/>
                </a:lnTo>
                <a:lnTo>
                  <a:pt x="232493" y="3125001"/>
                </a:lnTo>
                <a:lnTo>
                  <a:pt x="195603" y="3099469"/>
                </a:lnTo>
                <a:lnTo>
                  <a:pt x="161240" y="3070786"/>
                </a:lnTo>
                <a:lnTo>
                  <a:pt x="129613" y="3039159"/>
                </a:lnTo>
                <a:lnTo>
                  <a:pt x="100930" y="3004796"/>
                </a:lnTo>
                <a:lnTo>
                  <a:pt x="75398" y="2967906"/>
                </a:lnTo>
                <a:lnTo>
                  <a:pt x="53224" y="2928694"/>
                </a:lnTo>
                <a:lnTo>
                  <a:pt x="34617" y="2887369"/>
                </a:lnTo>
                <a:lnTo>
                  <a:pt x="19783" y="2844138"/>
                </a:lnTo>
                <a:lnTo>
                  <a:pt x="8931" y="2799209"/>
                </a:lnTo>
                <a:lnTo>
                  <a:pt x="2267" y="2752789"/>
                </a:lnTo>
                <a:lnTo>
                  <a:pt x="0" y="2705087"/>
                </a:lnTo>
                <a:lnTo>
                  <a:pt x="0" y="495312"/>
                </a:lnTo>
                <a:close/>
              </a:path>
            </a:pathLst>
          </a:custGeom>
          <a:ln w="28575">
            <a:solidFill>
              <a:srgbClr val="89A4A7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92351" y="57785"/>
            <a:ext cx="5558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ESEMPIO </a:t>
            </a:r>
            <a:r>
              <a:rPr spc="-15" dirty="0"/>
              <a:t>REALE </a:t>
            </a:r>
            <a:r>
              <a:rPr spc="-5" dirty="0"/>
              <a:t>DI </a:t>
            </a:r>
            <a:r>
              <a:rPr spc="-10" dirty="0"/>
              <a:t>CROSS</a:t>
            </a:r>
            <a:r>
              <a:rPr spc="15" dirty="0"/>
              <a:t> </a:t>
            </a:r>
            <a:r>
              <a:rPr spc="-50" dirty="0"/>
              <a:t>REATTIVITÀ</a:t>
            </a:r>
          </a:p>
        </p:txBody>
      </p:sp>
      <p:sp>
        <p:nvSpPr>
          <p:cNvPr id="3" name="object 3"/>
          <p:cNvSpPr/>
          <p:nvPr/>
        </p:nvSpPr>
        <p:spPr>
          <a:xfrm>
            <a:off x="4368088" y="4248099"/>
            <a:ext cx="814069" cy="940435"/>
          </a:xfrm>
          <a:custGeom>
            <a:avLst/>
            <a:gdLst/>
            <a:ahLst/>
            <a:cxnLst/>
            <a:rect l="l" t="t" r="r" b="b"/>
            <a:pathLst>
              <a:path w="814070" h="940435">
                <a:moveTo>
                  <a:pt x="813511" y="939850"/>
                </a:moveTo>
                <a:lnTo>
                  <a:pt x="0" y="0"/>
                </a:lnTo>
              </a:path>
            </a:pathLst>
          </a:custGeom>
          <a:ln w="381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368086" y="4248094"/>
            <a:ext cx="125730" cy="130175"/>
          </a:xfrm>
          <a:custGeom>
            <a:avLst/>
            <a:gdLst/>
            <a:ahLst/>
            <a:cxnLst/>
            <a:rect l="l" t="t" r="r" b="b"/>
            <a:pathLst>
              <a:path w="125729" h="130175">
                <a:moveTo>
                  <a:pt x="24384" y="130060"/>
                </a:moveTo>
                <a:lnTo>
                  <a:pt x="0" y="0"/>
                </a:lnTo>
                <a:lnTo>
                  <a:pt x="125209" y="42798"/>
                </a:lnTo>
              </a:path>
            </a:pathLst>
          </a:custGeom>
          <a:ln w="38099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6200" y="1606550"/>
            <a:ext cx="4271972" cy="26191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19527" y="2973323"/>
            <a:ext cx="685799" cy="5135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97479" y="2973323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52472" y="3247643"/>
            <a:ext cx="591311" cy="51358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35935" y="3247643"/>
            <a:ext cx="536447" cy="5135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64535" y="3247643"/>
            <a:ext cx="359651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054095" y="2973323"/>
            <a:ext cx="679703" cy="51358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25951" y="2973323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40379" y="3247643"/>
            <a:ext cx="475487" cy="51358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8020" y="3247643"/>
            <a:ext cx="539495" cy="5135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67" y="3247643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62939" y="2973323"/>
            <a:ext cx="685799" cy="51358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040891" y="2973323"/>
            <a:ext cx="359651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95883" y="3247643"/>
            <a:ext cx="591311" cy="513587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79347" y="3247643"/>
            <a:ext cx="536447" cy="51358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07947" y="3247643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491995" y="2973323"/>
            <a:ext cx="685799" cy="513587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69947" y="2973323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24939" y="3247643"/>
            <a:ext cx="591311" cy="51358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708404" y="3247643"/>
            <a:ext cx="536447" cy="51358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937004" y="3247643"/>
            <a:ext cx="359651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27463" y="3022917"/>
            <a:ext cx="28695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9530" algn="ctr">
              <a:lnSpc>
                <a:spcPct val="100000"/>
              </a:lnSpc>
              <a:spcBef>
                <a:spcPts val="100"/>
              </a:spcBef>
              <a:tabLst>
                <a:tab pos="877569" algn="l"/>
                <a:tab pos="1704975" algn="l"/>
                <a:tab pos="2439035" algn="l"/>
              </a:tabLst>
            </a:pP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HSA	HSA	HSA	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BSA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tabLst>
                <a:tab pos="828040" algn="l"/>
                <a:tab pos="1655445" algn="l"/>
                <a:tab pos="2442845" algn="l"/>
              </a:tabLst>
            </a:pP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10</a:t>
            </a:r>
            <a:r>
              <a:rPr sz="18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ng	20</a:t>
            </a:r>
            <a:r>
              <a:rPr sz="18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ng	40</a:t>
            </a:r>
            <a:r>
              <a:rPr sz="1800" spc="-5" dirty="0">
                <a:solidFill>
                  <a:srgbClr val="002060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ng	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r>
              <a:rPr sz="18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58932" y="857885"/>
            <a:ext cx="73234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488690" algn="l"/>
                <a:tab pos="3949065" algn="l"/>
              </a:tabLst>
            </a:pPr>
            <a:r>
              <a:rPr sz="2800" spc="-10" dirty="0">
                <a:latin typeface="Calibri"/>
                <a:cs typeface="Calibri"/>
              </a:rPr>
              <a:t>Albumina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bovina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BSA</a:t>
            </a:r>
            <a:r>
              <a:rPr sz="2800" spc="-10" dirty="0">
                <a:latin typeface="Calibri"/>
                <a:cs typeface="Calibri"/>
              </a:rPr>
              <a:t>)	vs	Albumina umana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(</a:t>
            </a:r>
            <a:r>
              <a:rPr sz="2800" b="1" spc="-10" dirty="0">
                <a:solidFill>
                  <a:srgbClr val="222268"/>
                </a:solidFill>
                <a:latin typeface="Calibri"/>
                <a:cs typeface="Calibri"/>
              </a:rPr>
              <a:t>HSA</a:t>
            </a:r>
            <a:r>
              <a:rPr sz="2800" spc="-10" dirty="0">
                <a:latin typeface="Calibri"/>
                <a:cs typeface="Calibri"/>
              </a:rPr>
              <a:t>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838200" y="4724400"/>
            <a:ext cx="2834005" cy="954405"/>
          </a:xfrm>
          <a:prstGeom prst="rect">
            <a:avLst/>
          </a:prstGeom>
          <a:ln w="28575">
            <a:solidFill>
              <a:srgbClr val="00B0F0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504825" marR="259715" indent="-238125">
              <a:lnSpc>
                <a:spcPct val="100000"/>
              </a:lnSpc>
              <a:spcBef>
                <a:spcPts val="175"/>
              </a:spcBef>
            </a:pPr>
            <a:r>
              <a:rPr sz="2800" dirty="0">
                <a:latin typeface="Calibri"/>
                <a:cs typeface="Calibri"/>
              </a:rPr>
              <a:t>R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30" dirty="0">
                <a:latin typeface="Calibri"/>
                <a:cs typeface="Calibri"/>
              </a:rPr>
              <a:t>c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n</a:t>
            </a:r>
            <a:r>
              <a:rPr sz="2800" spc="-5" dirty="0">
                <a:latin typeface="Calibri"/>
                <a:cs typeface="Calibri"/>
              </a:rPr>
              <a:t>o</a:t>
            </a:r>
            <a:r>
              <a:rPr sz="2800" spc="-10" dirty="0">
                <a:latin typeface="Calibri"/>
                <a:cs typeface="Calibri"/>
              </a:rPr>
              <a:t>s</a:t>
            </a:r>
            <a:r>
              <a:rPr sz="2800" dirty="0">
                <a:latin typeface="Calibri"/>
                <a:cs typeface="Calibri"/>
              </a:rPr>
              <a:t>c</a:t>
            </a:r>
            <a:r>
              <a:rPr sz="2800" spc="-15" dirty="0">
                <a:latin typeface="Calibri"/>
                <a:cs typeface="Calibri"/>
              </a:rPr>
              <a:t>i</a:t>
            </a:r>
            <a:r>
              <a:rPr sz="2800" spc="-10" dirty="0">
                <a:latin typeface="Calibri"/>
                <a:cs typeface="Calibri"/>
              </a:rPr>
              <a:t>m</a:t>
            </a:r>
            <a:r>
              <a:rPr sz="2800" spc="-5" dirty="0">
                <a:latin typeface="Calibri"/>
                <a:cs typeface="Calibri"/>
              </a:rPr>
              <a:t>e</a:t>
            </a:r>
            <a:r>
              <a:rPr sz="2800" spc="-35" dirty="0">
                <a:latin typeface="Calibri"/>
                <a:cs typeface="Calibri"/>
              </a:rPr>
              <a:t>n</a:t>
            </a:r>
            <a:r>
              <a:rPr sz="2800" spc="-30" dirty="0">
                <a:latin typeface="Calibri"/>
                <a:cs typeface="Calibri"/>
              </a:rPr>
              <a:t>t</a:t>
            </a:r>
            <a:r>
              <a:rPr sz="2800" spc="-5" dirty="0">
                <a:latin typeface="Calibri"/>
                <a:cs typeface="Calibri"/>
              </a:rPr>
              <a:t>o  </a:t>
            </a:r>
            <a:r>
              <a:rPr sz="2800" spc="-10" dirty="0">
                <a:latin typeface="Calibri"/>
                <a:cs typeface="Calibri"/>
              </a:rPr>
              <a:t>con </a:t>
            </a:r>
            <a:r>
              <a:rPr sz="2800" spc="-15" dirty="0">
                <a:latin typeface="Calibri"/>
                <a:cs typeface="Calibri"/>
              </a:rPr>
              <a:t>anti-BSA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241925" y="4572000"/>
            <a:ext cx="2342934" cy="19905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67627" y="4201667"/>
            <a:ext cx="539495" cy="513587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399276" y="4201667"/>
            <a:ext cx="359651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603491" y="3931919"/>
            <a:ext cx="679703" cy="513587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75347" y="3931920"/>
            <a:ext cx="359651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589776" y="4206239"/>
            <a:ext cx="475487" cy="513587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757416" y="4206239"/>
            <a:ext cx="539495" cy="51358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89064" y="4206240"/>
            <a:ext cx="359651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6720583" y="3981549"/>
            <a:ext cx="42608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034">
              <a:lnSpc>
                <a:spcPct val="100000"/>
              </a:lnSpc>
              <a:spcBef>
                <a:spcPts val="100"/>
              </a:spcBef>
            </a:pP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BSA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5</a:t>
            </a:r>
            <a:r>
              <a:rPr sz="1800" b="1" spc="-10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C00000"/>
                </a:solidFill>
                <a:latin typeface="Calibri"/>
                <a:cs typeface="Calibri"/>
              </a:rPr>
              <a:t>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245607" y="4201667"/>
            <a:ext cx="539495" cy="51358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477255" y="4201667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18047" y="4201667"/>
            <a:ext cx="539495" cy="51358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949695" y="4201667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436107" y="3883151"/>
            <a:ext cx="737615" cy="51358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5865875" y="3883151"/>
            <a:ext cx="376427" cy="51358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934455" y="3883151"/>
            <a:ext cx="536447" cy="51358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163055" y="3883151"/>
            <a:ext cx="376427" cy="51358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31635" y="3883151"/>
            <a:ext cx="359663" cy="5135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5376995" y="3886058"/>
            <a:ext cx="1179195" cy="664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89865">
              <a:lnSpc>
                <a:spcPct val="116500"/>
              </a:lnSpc>
              <a:spcBef>
                <a:spcPts val="100"/>
              </a:spcBef>
              <a:tabLst>
                <a:tab pos="483870" algn="l"/>
                <a:tab pos="934085" algn="l"/>
              </a:tabLst>
            </a:pPr>
            <a:r>
              <a:rPr sz="1800" spc="-10" dirty="0">
                <a:solidFill>
                  <a:srgbClr val="002060"/>
                </a:solidFill>
                <a:latin typeface="Calibri"/>
                <a:cs typeface="Calibri"/>
              </a:rPr>
              <a:t>HSA </a:t>
            </a:r>
            <a:r>
              <a:rPr sz="1800" spc="-5" dirty="0">
                <a:solidFill>
                  <a:srgbClr val="002060"/>
                </a:solidFill>
                <a:latin typeface="Calibri"/>
                <a:cs typeface="Calibri"/>
              </a:rPr>
              <a:t>(ng)  </a:t>
            </a:r>
            <a:r>
              <a:rPr sz="1800" dirty="0">
                <a:solidFill>
                  <a:srgbClr val="002060"/>
                </a:solidFill>
                <a:latin typeface="Calibri"/>
                <a:cs typeface="Calibri"/>
              </a:rPr>
              <a:t>10	20	40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5394959" y="4267200"/>
            <a:ext cx="1152525" cy="0"/>
          </a:xfrm>
          <a:custGeom>
            <a:avLst/>
            <a:gdLst/>
            <a:ahLst/>
            <a:cxnLst/>
            <a:rect l="l" t="t" r="r" b="b"/>
            <a:pathLst>
              <a:path w="1152525">
                <a:moveTo>
                  <a:pt x="0" y="0"/>
                </a:moveTo>
                <a:lnTo>
                  <a:pt x="1152004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523162" y="4495800"/>
            <a:ext cx="1128061" cy="192467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5181600" y="4818057"/>
            <a:ext cx="2027555" cy="720725"/>
          </a:xfrm>
          <a:custGeom>
            <a:avLst/>
            <a:gdLst/>
            <a:ahLst/>
            <a:cxnLst/>
            <a:rect l="l" t="t" r="r" b="b"/>
            <a:pathLst>
              <a:path w="2027554" h="720725">
                <a:moveTo>
                  <a:pt x="0" y="120129"/>
                </a:moveTo>
                <a:lnTo>
                  <a:pt x="9440" y="73369"/>
                </a:lnTo>
                <a:lnTo>
                  <a:pt x="35183" y="35185"/>
                </a:lnTo>
                <a:lnTo>
                  <a:pt x="73364" y="9440"/>
                </a:lnTo>
                <a:lnTo>
                  <a:pt x="120116" y="0"/>
                </a:lnTo>
                <a:lnTo>
                  <a:pt x="1907120" y="0"/>
                </a:lnTo>
                <a:lnTo>
                  <a:pt x="1953872" y="9440"/>
                </a:lnTo>
                <a:lnTo>
                  <a:pt x="1992053" y="35185"/>
                </a:lnTo>
                <a:lnTo>
                  <a:pt x="2017797" y="73369"/>
                </a:lnTo>
                <a:lnTo>
                  <a:pt x="2027237" y="120129"/>
                </a:lnTo>
                <a:lnTo>
                  <a:pt x="2027237" y="600608"/>
                </a:lnTo>
                <a:lnTo>
                  <a:pt x="2017797" y="647365"/>
                </a:lnTo>
                <a:lnTo>
                  <a:pt x="1992053" y="685546"/>
                </a:lnTo>
                <a:lnTo>
                  <a:pt x="1953872" y="711286"/>
                </a:lnTo>
                <a:lnTo>
                  <a:pt x="1907120" y="720725"/>
                </a:lnTo>
                <a:lnTo>
                  <a:pt x="120116" y="720725"/>
                </a:lnTo>
                <a:lnTo>
                  <a:pt x="73364" y="711286"/>
                </a:lnTo>
                <a:lnTo>
                  <a:pt x="35183" y="685546"/>
                </a:lnTo>
                <a:lnTo>
                  <a:pt x="9440" y="647365"/>
                </a:lnTo>
                <a:lnTo>
                  <a:pt x="0" y="600608"/>
                </a:lnTo>
                <a:lnTo>
                  <a:pt x="0" y="120129"/>
                </a:lnTo>
                <a:close/>
              </a:path>
            </a:pathLst>
          </a:custGeom>
          <a:ln w="38100"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365184" y="86360"/>
            <a:ext cx="44735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TECNICHE</a:t>
            </a:r>
            <a:r>
              <a:rPr spc="-10" dirty="0"/>
              <a:t> </a:t>
            </a:r>
            <a:r>
              <a:rPr spc="-5" dirty="0"/>
              <a:t>IMMUNOCHIMICHE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1644702" y="619708"/>
            <a:ext cx="58553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4C4C4C"/>
                </a:solidFill>
                <a:latin typeface="Calibri"/>
                <a:cs typeface="Calibri"/>
              </a:rPr>
              <a:t>Si basano </a:t>
            </a:r>
            <a:r>
              <a:rPr sz="2800" spc="-20" dirty="0">
                <a:solidFill>
                  <a:srgbClr val="4C4C4C"/>
                </a:solidFill>
                <a:latin typeface="Calibri"/>
                <a:cs typeface="Calibri"/>
              </a:rPr>
              <a:t>tutte </a:t>
            </a:r>
            <a:r>
              <a:rPr sz="2800" spc="-15" dirty="0">
                <a:solidFill>
                  <a:srgbClr val="4C4C4C"/>
                </a:solidFill>
                <a:latin typeface="Calibri"/>
                <a:cs typeface="Calibri"/>
              </a:rPr>
              <a:t>sull’uso </a:t>
            </a:r>
            <a:r>
              <a:rPr sz="2800" spc="-5" dirty="0">
                <a:solidFill>
                  <a:srgbClr val="4C4C4C"/>
                </a:solidFill>
                <a:latin typeface="Calibri"/>
                <a:cs typeface="Calibri"/>
              </a:rPr>
              <a:t>di </a:t>
            </a:r>
            <a:r>
              <a:rPr sz="2800" spc="-10" dirty="0">
                <a:solidFill>
                  <a:srgbClr val="4C4C4C"/>
                </a:solidFill>
                <a:latin typeface="Calibri"/>
                <a:cs typeface="Calibri"/>
              </a:rPr>
              <a:t>anticorpi</a:t>
            </a:r>
            <a:r>
              <a:rPr sz="2800" spc="75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800" dirty="0">
                <a:solidFill>
                  <a:srgbClr val="4C4C4C"/>
                </a:solidFill>
                <a:latin typeface="Calibri"/>
                <a:cs typeface="Calibri"/>
              </a:rPr>
              <a:t>(</a:t>
            </a:r>
            <a:r>
              <a:rPr sz="2800" b="1" dirty="0">
                <a:solidFill>
                  <a:srgbClr val="4C4C4C"/>
                </a:solidFill>
                <a:latin typeface="Calibri"/>
                <a:cs typeface="Calibri"/>
              </a:rPr>
              <a:t>Ab</a:t>
            </a:r>
            <a:r>
              <a:rPr sz="2800" dirty="0">
                <a:solidFill>
                  <a:srgbClr val="4C4C4C"/>
                </a:solidFill>
                <a:latin typeface="Calibri"/>
                <a:cs typeface="Calibri"/>
              </a:rPr>
              <a:t>).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511415" y="4309347"/>
            <a:ext cx="1452245" cy="228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710"/>
              </a:lnSpc>
            </a:pPr>
            <a:r>
              <a:rPr sz="1800" spc="-5" dirty="0">
                <a:solidFill>
                  <a:srgbClr val="C00000"/>
                </a:solidFill>
                <a:latin typeface="Calibri"/>
                <a:cs typeface="Calibri"/>
              </a:rPr>
              <a:t>PM </a:t>
            </a:r>
            <a:r>
              <a:rPr sz="1800" dirty="0">
                <a:solidFill>
                  <a:srgbClr val="C00000"/>
                </a:solidFill>
                <a:latin typeface="Calibri"/>
                <a:cs typeface="Calibri"/>
              </a:rPr>
              <a:t>= ~ 150</a:t>
            </a:r>
            <a:r>
              <a:rPr sz="1800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800" spc="-5" dirty="0">
                <a:solidFill>
                  <a:srgbClr val="C00000"/>
                </a:solidFill>
                <a:latin typeface="Calibri"/>
                <a:cs typeface="Calibri"/>
              </a:rPr>
              <a:t>kDa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4391545" y="1179512"/>
            <a:ext cx="4568101" cy="47374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157337" y="5085748"/>
            <a:ext cx="702945" cy="797560"/>
          </a:xfrm>
          <a:custGeom>
            <a:avLst/>
            <a:gdLst/>
            <a:ahLst/>
            <a:cxnLst/>
            <a:rect l="l" t="t" r="r" b="b"/>
            <a:pathLst>
              <a:path w="702945" h="797560">
                <a:moveTo>
                  <a:pt x="351307" y="0"/>
                </a:moveTo>
                <a:lnTo>
                  <a:pt x="307240" y="3105"/>
                </a:lnTo>
                <a:lnTo>
                  <a:pt x="264807" y="12173"/>
                </a:lnTo>
                <a:lnTo>
                  <a:pt x="224336" y="26830"/>
                </a:lnTo>
                <a:lnTo>
                  <a:pt x="186157" y="46702"/>
                </a:lnTo>
                <a:lnTo>
                  <a:pt x="150599" y="71416"/>
                </a:lnTo>
                <a:lnTo>
                  <a:pt x="117991" y="100598"/>
                </a:lnTo>
                <a:lnTo>
                  <a:pt x="88663" y="133874"/>
                </a:lnTo>
                <a:lnTo>
                  <a:pt x="62943" y="170872"/>
                </a:lnTo>
                <a:lnTo>
                  <a:pt x="41161" y="211217"/>
                </a:lnTo>
                <a:lnTo>
                  <a:pt x="23647" y="254536"/>
                </a:lnTo>
                <a:lnTo>
                  <a:pt x="10729" y="300455"/>
                </a:lnTo>
                <a:lnTo>
                  <a:pt x="2737" y="348602"/>
                </a:lnTo>
                <a:lnTo>
                  <a:pt x="0" y="398602"/>
                </a:lnTo>
                <a:lnTo>
                  <a:pt x="2737" y="448601"/>
                </a:lnTo>
                <a:lnTo>
                  <a:pt x="10729" y="496748"/>
                </a:lnTo>
                <a:lnTo>
                  <a:pt x="23647" y="542667"/>
                </a:lnTo>
                <a:lnTo>
                  <a:pt x="41161" y="585987"/>
                </a:lnTo>
                <a:lnTo>
                  <a:pt x="62943" y="626332"/>
                </a:lnTo>
                <a:lnTo>
                  <a:pt x="88663" y="663329"/>
                </a:lnTo>
                <a:lnTo>
                  <a:pt x="117991" y="696606"/>
                </a:lnTo>
                <a:lnTo>
                  <a:pt x="150599" y="725788"/>
                </a:lnTo>
                <a:lnTo>
                  <a:pt x="186157" y="750501"/>
                </a:lnTo>
                <a:lnTo>
                  <a:pt x="224336" y="770373"/>
                </a:lnTo>
                <a:lnTo>
                  <a:pt x="264807" y="785030"/>
                </a:lnTo>
                <a:lnTo>
                  <a:pt x="307240" y="794098"/>
                </a:lnTo>
                <a:lnTo>
                  <a:pt x="351307" y="797204"/>
                </a:lnTo>
                <a:lnTo>
                  <a:pt x="395373" y="794098"/>
                </a:lnTo>
                <a:lnTo>
                  <a:pt x="437807" y="785030"/>
                </a:lnTo>
                <a:lnTo>
                  <a:pt x="478277" y="770373"/>
                </a:lnTo>
                <a:lnTo>
                  <a:pt x="516457" y="750501"/>
                </a:lnTo>
                <a:lnTo>
                  <a:pt x="552015" y="725788"/>
                </a:lnTo>
                <a:lnTo>
                  <a:pt x="584623" y="696606"/>
                </a:lnTo>
                <a:lnTo>
                  <a:pt x="613951" y="663329"/>
                </a:lnTo>
                <a:lnTo>
                  <a:pt x="639671" y="626332"/>
                </a:lnTo>
                <a:lnTo>
                  <a:pt x="661452" y="585987"/>
                </a:lnTo>
                <a:lnTo>
                  <a:pt x="678967" y="542667"/>
                </a:lnTo>
                <a:lnTo>
                  <a:pt x="691885" y="496748"/>
                </a:lnTo>
                <a:lnTo>
                  <a:pt x="699877" y="448601"/>
                </a:lnTo>
                <a:lnTo>
                  <a:pt x="702614" y="398602"/>
                </a:lnTo>
                <a:lnTo>
                  <a:pt x="699877" y="348602"/>
                </a:lnTo>
                <a:lnTo>
                  <a:pt x="691885" y="300455"/>
                </a:lnTo>
                <a:lnTo>
                  <a:pt x="678967" y="254536"/>
                </a:lnTo>
                <a:lnTo>
                  <a:pt x="661452" y="211217"/>
                </a:lnTo>
                <a:lnTo>
                  <a:pt x="639671" y="170872"/>
                </a:lnTo>
                <a:lnTo>
                  <a:pt x="613951" y="133874"/>
                </a:lnTo>
                <a:lnTo>
                  <a:pt x="584623" y="100598"/>
                </a:lnTo>
                <a:lnTo>
                  <a:pt x="552015" y="71416"/>
                </a:lnTo>
                <a:lnTo>
                  <a:pt x="516457" y="46702"/>
                </a:lnTo>
                <a:lnTo>
                  <a:pt x="478277" y="26830"/>
                </a:lnTo>
                <a:lnTo>
                  <a:pt x="437807" y="12173"/>
                </a:lnTo>
                <a:lnTo>
                  <a:pt x="395373" y="3105"/>
                </a:lnTo>
                <a:lnTo>
                  <a:pt x="35130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157337" y="5085748"/>
            <a:ext cx="702945" cy="797560"/>
          </a:xfrm>
          <a:custGeom>
            <a:avLst/>
            <a:gdLst/>
            <a:ahLst/>
            <a:cxnLst/>
            <a:rect l="l" t="t" r="r" b="b"/>
            <a:pathLst>
              <a:path w="702945" h="797560">
                <a:moveTo>
                  <a:pt x="0" y="398602"/>
                </a:moveTo>
                <a:lnTo>
                  <a:pt x="2737" y="348602"/>
                </a:lnTo>
                <a:lnTo>
                  <a:pt x="10729" y="300455"/>
                </a:lnTo>
                <a:lnTo>
                  <a:pt x="23647" y="254536"/>
                </a:lnTo>
                <a:lnTo>
                  <a:pt x="41161" y="211217"/>
                </a:lnTo>
                <a:lnTo>
                  <a:pt x="62943" y="170872"/>
                </a:lnTo>
                <a:lnTo>
                  <a:pt x="88663" y="133874"/>
                </a:lnTo>
                <a:lnTo>
                  <a:pt x="117991" y="100598"/>
                </a:lnTo>
                <a:lnTo>
                  <a:pt x="150599" y="71416"/>
                </a:lnTo>
                <a:lnTo>
                  <a:pt x="186157" y="46702"/>
                </a:lnTo>
                <a:lnTo>
                  <a:pt x="224336" y="26830"/>
                </a:lnTo>
                <a:lnTo>
                  <a:pt x="264807" y="12173"/>
                </a:lnTo>
                <a:lnTo>
                  <a:pt x="307240" y="3105"/>
                </a:lnTo>
                <a:lnTo>
                  <a:pt x="351307" y="0"/>
                </a:lnTo>
                <a:lnTo>
                  <a:pt x="395373" y="3105"/>
                </a:lnTo>
                <a:lnTo>
                  <a:pt x="437807" y="12173"/>
                </a:lnTo>
                <a:lnTo>
                  <a:pt x="478277" y="26830"/>
                </a:lnTo>
                <a:lnTo>
                  <a:pt x="516457" y="46702"/>
                </a:lnTo>
                <a:lnTo>
                  <a:pt x="552015" y="71416"/>
                </a:lnTo>
                <a:lnTo>
                  <a:pt x="584623" y="100598"/>
                </a:lnTo>
                <a:lnTo>
                  <a:pt x="613951" y="133874"/>
                </a:lnTo>
                <a:lnTo>
                  <a:pt x="639671" y="170872"/>
                </a:lnTo>
                <a:lnTo>
                  <a:pt x="661452" y="211217"/>
                </a:lnTo>
                <a:lnTo>
                  <a:pt x="678967" y="254536"/>
                </a:lnTo>
                <a:lnTo>
                  <a:pt x="691885" y="300455"/>
                </a:lnTo>
                <a:lnTo>
                  <a:pt x="699877" y="348602"/>
                </a:lnTo>
                <a:lnTo>
                  <a:pt x="702614" y="398602"/>
                </a:lnTo>
                <a:lnTo>
                  <a:pt x="699877" y="448601"/>
                </a:lnTo>
                <a:lnTo>
                  <a:pt x="691885" y="496748"/>
                </a:lnTo>
                <a:lnTo>
                  <a:pt x="678967" y="542667"/>
                </a:lnTo>
                <a:lnTo>
                  <a:pt x="661452" y="585987"/>
                </a:lnTo>
                <a:lnTo>
                  <a:pt x="639671" y="626332"/>
                </a:lnTo>
                <a:lnTo>
                  <a:pt x="613951" y="663329"/>
                </a:lnTo>
                <a:lnTo>
                  <a:pt x="584623" y="696606"/>
                </a:lnTo>
                <a:lnTo>
                  <a:pt x="552015" y="725788"/>
                </a:lnTo>
                <a:lnTo>
                  <a:pt x="516457" y="750501"/>
                </a:lnTo>
                <a:lnTo>
                  <a:pt x="478277" y="770373"/>
                </a:lnTo>
                <a:lnTo>
                  <a:pt x="437807" y="785030"/>
                </a:lnTo>
                <a:lnTo>
                  <a:pt x="395373" y="794098"/>
                </a:lnTo>
                <a:lnTo>
                  <a:pt x="351307" y="797204"/>
                </a:lnTo>
                <a:lnTo>
                  <a:pt x="307240" y="794098"/>
                </a:lnTo>
                <a:lnTo>
                  <a:pt x="264807" y="785030"/>
                </a:lnTo>
                <a:lnTo>
                  <a:pt x="224336" y="770373"/>
                </a:lnTo>
                <a:lnTo>
                  <a:pt x="186157" y="750501"/>
                </a:lnTo>
                <a:lnTo>
                  <a:pt x="150599" y="725788"/>
                </a:lnTo>
                <a:lnTo>
                  <a:pt x="117991" y="696606"/>
                </a:lnTo>
                <a:lnTo>
                  <a:pt x="88663" y="663329"/>
                </a:lnTo>
                <a:lnTo>
                  <a:pt x="62943" y="626332"/>
                </a:lnTo>
                <a:lnTo>
                  <a:pt x="41161" y="585987"/>
                </a:lnTo>
                <a:lnTo>
                  <a:pt x="23647" y="542667"/>
                </a:lnTo>
                <a:lnTo>
                  <a:pt x="10729" y="496748"/>
                </a:lnTo>
                <a:lnTo>
                  <a:pt x="2737" y="448601"/>
                </a:lnTo>
                <a:lnTo>
                  <a:pt x="0" y="398602"/>
                </a:lnTo>
                <a:close/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944077" y="1411293"/>
            <a:ext cx="295275" cy="417830"/>
          </a:xfrm>
          <a:custGeom>
            <a:avLst/>
            <a:gdLst/>
            <a:ahLst/>
            <a:cxnLst/>
            <a:rect l="l" t="t" r="r" b="b"/>
            <a:pathLst>
              <a:path w="295275" h="417830">
                <a:moveTo>
                  <a:pt x="147459" y="0"/>
                </a:moveTo>
                <a:lnTo>
                  <a:pt x="108257" y="7456"/>
                </a:lnTo>
                <a:lnTo>
                  <a:pt x="73031" y="28500"/>
                </a:lnTo>
                <a:lnTo>
                  <a:pt x="43187" y="61140"/>
                </a:lnTo>
                <a:lnTo>
                  <a:pt x="20131" y="103389"/>
                </a:lnTo>
                <a:lnTo>
                  <a:pt x="5267" y="153255"/>
                </a:lnTo>
                <a:lnTo>
                  <a:pt x="0" y="208749"/>
                </a:lnTo>
                <a:lnTo>
                  <a:pt x="5267" y="264244"/>
                </a:lnTo>
                <a:lnTo>
                  <a:pt x="20131" y="314110"/>
                </a:lnTo>
                <a:lnTo>
                  <a:pt x="43187" y="356358"/>
                </a:lnTo>
                <a:lnTo>
                  <a:pt x="73031" y="388999"/>
                </a:lnTo>
                <a:lnTo>
                  <a:pt x="108257" y="410043"/>
                </a:lnTo>
                <a:lnTo>
                  <a:pt x="147459" y="417499"/>
                </a:lnTo>
                <a:lnTo>
                  <a:pt x="186662" y="410043"/>
                </a:lnTo>
                <a:lnTo>
                  <a:pt x="221887" y="388999"/>
                </a:lnTo>
                <a:lnTo>
                  <a:pt x="251731" y="356358"/>
                </a:lnTo>
                <a:lnTo>
                  <a:pt x="274788" y="314110"/>
                </a:lnTo>
                <a:lnTo>
                  <a:pt x="289652" y="264244"/>
                </a:lnTo>
                <a:lnTo>
                  <a:pt x="294919" y="208749"/>
                </a:lnTo>
                <a:lnTo>
                  <a:pt x="289652" y="153255"/>
                </a:lnTo>
                <a:lnTo>
                  <a:pt x="274788" y="103389"/>
                </a:lnTo>
                <a:lnTo>
                  <a:pt x="251731" y="61140"/>
                </a:lnTo>
                <a:lnTo>
                  <a:pt x="221887" y="28500"/>
                </a:lnTo>
                <a:lnTo>
                  <a:pt x="186662" y="7456"/>
                </a:lnTo>
                <a:lnTo>
                  <a:pt x="14745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944077" y="1411293"/>
            <a:ext cx="295275" cy="417830"/>
          </a:xfrm>
          <a:custGeom>
            <a:avLst/>
            <a:gdLst/>
            <a:ahLst/>
            <a:cxnLst/>
            <a:rect l="l" t="t" r="r" b="b"/>
            <a:pathLst>
              <a:path w="295275" h="417830">
                <a:moveTo>
                  <a:pt x="0" y="208749"/>
                </a:moveTo>
                <a:lnTo>
                  <a:pt x="5267" y="153255"/>
                </a:lnTo>
                <a:lnTo>
                  <a:pt x="20131" y="103389"/>
                </a:lnTo>
                <a:lnTo>
                  <a:pt x="43187" y="61140"/>
                </a:lnTo>
                <a:lnTo>
                  <a:pt x="73031" y="28500"/>
                </a:lnTo>
                <a:lnTo>
                  <a:pt x="108257" y="7456"/>
                </a:lnTo>
                <a:lnTo>
                  <a:pt x="147459" y="0"/>
                </a:lnTo>
                <a:lnTo>
                  <a:pt x="186662" y="7456"/>
                </a:lnTo>
                <a:lnTo>
                  <a:pt x="221887" y="28500"/>
                </a:lnTo>
                <a:lnTo>
                  <a:pt x="251731" y="61140"/>
                </a:lnTo>
                <a:lnTo>
                  <a:pt x="274788" y="103389"/>
                </a:lnTo>
                <a:lnTo>
                  <a:pt x="289652" y="153255"/>
                </a:lnTo>
                <a:lnTo>
                  <a:pt x="294919" y="208749"/>
                </a:lnTo>
                <a:lnTo>
                  <a:pt x="289652" y="264244"/>
                </a:lnTo>
                <a:lnTo>
                  <a:pt x="274788" y="314110"/>
                </a:lnTo>
                <a:lnTo>
                  <a:pt x="251731" y="356358"/>
                </a:lnTo>
                <a:lnTo>
                  <a:pt x="221887" y="388999"/>
                </a:lnTo>
                <a:lnTo>
                  <a:pt x="186662" y="410043"/>
                </a:lnTo>
                <a:lnTo>
                  <a:pt x="147459" y="417499"/>
                </a:lnTo>
                <a:lnTo>
                  <a:pt x="108257" y="410043"/>
                </a:lnTo>
                <a:lnTo>
                  <a:pt x="73031" y="388999"/>
                </a:lnTo>
                <a:lnTo>
                  <a:pt x="43187" y="356358"/>
                </a:lnTo>
                <a:lnTo>
                  <a:pt x="20131" y="314110"/>
                </a:lnTo>
                <a:lnTo>
                  <a:pt x="5267" y="264244"/>
                </a:lnTo>
                <a:lnTo>
                  <a:pt x="0" y="208749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8291742" y="999759"/>
            <a:ext cx="56197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5-10</a:t>
            </a:r>
            <a:r>
              <a:rPr sz="1400" spc="-5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aa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8458196" y="1286708"/>
            <a:ext cx="118110" cy="542290"/>
          </a:xfrm>
          <a:custGeom>
            <a:avLst/>
            <a:gdLst/>
            <a:ahLst/>
            <a:cxnLst/>
            <a:rect l="l" t="t" r="r" b="b"/>
            <a:pathLst>
              <a:path w="118109" h="542289">
                <a:moveTo>
                  <a:pt x="118046" y="0"/>
                </a:moveTo>
                <a:lnTo>
                  <a:pt x="0" y="542086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340848" y="1295400"/>
            <a:ext cx="8835390" cy="5386731"/>
          </a:xfrm>
          <a:prstGeom prst="rect">
            <a:avLst/>
          </a:prstGeom>
          <a:effectLst/>
        </p:spPr>
        <p:txBody>
          <a:bodyPr vert="horz" wrap="square" lIns="0" tIns="10795" rIns="0" bIns="0" rtlCol="0">
            <a:spAutoFit/>
          </a:bodyPr>
          <a:lstStyle/>
          <a:p>
            <a:pPr marL="36195" marR="4681220">
              <a:lnSpc>
                <a:spcPct val="100299"/>
              </a:lnSpc>
              <a:spcBef>
                <a:spcPts val="85"/>
              </a:spcBef>
            </a:pPr>
            <a:r>
              <a:rPr sz="2800" b="1" spc="-10" dirty="0">
                <a:solidFill>
                  <a:srgbClr val="0066FF"/>
                </a:solidFill>
                <a:latin typeface="Calibri"/>
                <a:cs typeface="Calibri"/>
              </a:rPr>
              <a:t>Anticorpo </a:t>
            </a:r>
            <a:r>
              <a:rPr sz="2800" b="1" spc="-5" dirty="0">
                <a:solidFill>
                  <a:srgbClr val="0066FF"/>
                </a:solidFill>
                <a:latin typeface="Calibri"/>
                <a:cs typeface="Calibri"/>
              </a:rPr>
              <a:t>(Ab)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: 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glicoproteine  </a:t>
            </a:r>
            <a:r>
              <a:rPr sz="2400" spc="-5" dirty="0">
                <a:solidFill>
                  <a:srgbClr val="FF0000"/>
                </a:solidFill>
                <a:latin typeface="Calibri"/>
                <a:cs typeface="Calibri"/>
              </a:rPr>
              <a:t>solubili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4C4C4C"/>
                </a:solidFill>
                <a:latin typeface="Calibri"/>
                <a:cs typeface="Calibri"/>
              </a:rPr>
              <a:t>della 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classe </a:t>
            </a:r>
            <a:r>
              <a:rPr sz="2400" dirty="0">
                <a:solidFill>
                  <a:srgbClr val="4C4C4C"/>
                </a:solidFill>
                <a:latin typeface="Calibri"/>
                <a:cs typeface="Calibri"/>
              </a:rPr>
              <a:t>delle  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immunoglobuline (Ig), </a:t>
            </a:r>
            <a:r>
              <a:rPr sz="2400" spc="-20" dirty="0">
                <a:solidFill>
                  <a:srgbClr val="4C4C4C"/>
                </a:solidFill>
                <a:latin typeface="Calibri"/>
                <a:cs typeface="Calibri"/>
              </a:rPr>
              <a:t>prodotte </a:t>
            </a:r>
            <a:r>
              <a:rPr sz="2400" dirty="0">
                <a:solidFill>
                  <a:srgbClr val="4C4C4C"/>
                </a:solidFill>
                <a:latin typeface="Calibri"/>
                <a:cs typeface="Calibri"/>
              </a:rPr>
              <a:t>e  </a:t>
            </a:r>
            <a:r>
              <a:rPr sz="2400" spc="-10" dirty="0">
                <a:solidFill>
                  <a:srgbClr val="FF0000"/>
                </a:solidFill>
                <a:latin typeface="Calibri"/>
                <a:cs typeface="Calibri"/>
              </a:rPr>
              <a:t>secrete 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dai 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linfociti</a:t>
            </a:r>
            <a:r>
              <a:rPr sz="2400" spc="-4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4C4C4C"/>
                </a:solidFill>
                <a:latin typeface="Calibri"/>
                <a:cs typeface="Calibri"/>
              </a:rPr>
              <a:t>B.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3000" dirty="0">
              <a:latin typeface="Times New Roman"/>
              <a:cs typeface="Times New Roman"/>
            </a:endParaRPr>
          </a:p>
          <a:p>
            <a:pPr marL="12700" marR="4414520">
              <a:lnSpc>
                <a:spcPct val="100299"/>
              </a:lnSpc>
            </a:pP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Antigene </a:t>
            </a:r>
            <a:r>
              <a:rPr sz="2800" b="1" spc="-5" dirty="0">
                <a:solidFill>
                  <a:srgbClr val="0066FF"/>
                </a:solidFill>
                <a:latin typeface="Calibri"/>
                <a:cs typeface="Calibri"/>
              </a:rPr>
              <a:t>(Ag)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: Qualsiasi </a:t>
            </a:r>
            <a:r>
              <a:rPr sz="2400" spc="-15" dirty="0">
                <a:solidFill>
                  <a:srgbClr val="4C4C4C"/>
                </a:solidFill>
                <a:latin typeface="Calibri"/>
                <a:cs typeface="Calibri"/>
              </a:rPr>
              <a:t>sostanza  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estranea </a:t>
            </a:r>
            <a:r>
              <a:rPr sz="2400" dirty="0">
                <a:solidFill>
                  <a:srgbClr val="4C4C4C"/>
                </a:solidFill>
                <a:latin typeface="Calibri"/>
                <a:cs typeface="Calibri"/>
              </a:rPr>
              <a:t>che 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induca risposta  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immunitaria (es. </a:t>
            </a:r>
            <a:r>
              <a:rPr sz="2400" spc="-5" dirty="0">
                <a:solidFill>
                  <a:srgbClr val="CC3300"/>
                </a:solidFill>
                <a:latin typeface="Calibri"/>
                <a:cs typeface="Calibri"/>
              </a:rPr>
              <a:t>polisaccaridi,  </a:t>
            </a:r>
            <a:r>
              <a:rPr sz="2400" spc="-10" dirty="0">
                <a:solidFill>
                  <a:srgbClr val="CC3300"/>
                </a:solidFill>
                <a:latin typeface="Calibri"/>
                <a:cs typeface="Calibri"/>
              </a:rPr>
              <a:t>protein</a:t>
            </a:r>
            <a:r>
              <a:rPr lang="en-US" sz="2400" spc="-10" dirty="0">
                <a:solidFill>
                  <a:srgbClr val="CC3300"/>
                </a:solidFill>
                <a:latin typeface="Calibri"/>
                <a:cs typeface="Calibri"/>
              </a:rPr>
              <a:t>, </a:t>
            </a:r>
            <a:r>
              <a:rPr lang="en-US" sz="2400" spc="-10" dirty="0" err="1">
                <a:solidFill>
                  <a:srgbClr val="CC3300"/>
                </a:solidFill>
                <a:latin typeface="Calibri"/>
                <a:cs typeface="Calibri"/>
              </a:rPr>
              <a:t>acidi</a:t>
            </a:r>
            <a:r>
              <a:rPr lang="en-US" sz="2400" spc="-10" dirty="0">
                <a:solidFill>
                  <a:srgbClr val="CC3300"/>
                </a:solidFill>
                <a:latin typeface="Calibri"/>
                <a:cs typeface="Calibri"/>
              </a:rPr>
              <a:t> </a:t>
            </a:r>
            <a:r>
              <a:rPr lang="en-US" sz="2400" spc="-10" dirty="0" err="1">
                <a:solidFill>
                  <a:srgbClr val="CC3300"/>
                </a:solidFill>
                <a:latin typeface="Calibri"/>
                <a:cs typeface="Calibri"/>
              </a:rPr>
              <a:t>nucleici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).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5" dirty="0">
                <a:solidFill>
                  <a:srgbClr val="4C4C4C"/>
                </a:solidFill>
                <a:latin typeface="Calibri"/>
                <a:cs typeface="Calibri"/>
              </a:rPr>
              <a:t>Sostanza</a:t>
            </a:r>
            <a:r>
              <a:rPr sz="2400" spc="-3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riconosciuta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solidFill>
                  <a:srgbClr val="4C4C4C"/>
                </a:solidFill>
                <a:latin typeface="Calibri"/>
                <a:cs typeface="Calibri"/>
              </a:rPr>
              <a:t>e </a:t>
            </a:r>
            <a:r>
              <a:rPr sz="2400" b="1" spc="-20" dirty="0">
                <a:solidFill>
                  <a:srgbClr val="00B050"/>
                </a:solidFill>
                <a:latin typeface="Calibri"/>
                <a:cs typeface="Calibri"/>
              </a:rPr>
              <a:t>legata </a:t>
            </a:r>
            <a:r>
              <a:rPr sz="2400" spc="-5" dirty="0">
                <a:solidFill>
                  <a:srgbClr val="4C4C4C"/>
                </a:solidFill>
                <a:latin typeface="Calibri"/>
                <a:cs typeface="Calibri"/>
              </a:rPr>
              <a:t>da un</a:t>
            </a:r>
            <a:r>
              <a:rPr sz="2400" spc="1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400" spc="-10" dirty="0">
                <a:solidFill>
                  <a:srgbClr val="4C4C4C"/>
                </a:solidFill>
                <a:latin typeface="Calibri"/>
                <a:cs typeface="Calibri"/>
              </a:rPr>
              <a:t>anticorpo.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3128645">
              <a:lnSpc>
                <a:spcPct val="100000"/>
              </a:lnSpc>
            </a:pPr>
            <a:r>
              <a:rPr sz="2800" b="1" spc="-10" dirty="0">
                <a:solidFill>
                  <a:srgbClr val="0066FF"/>
                </a:solidFill>
                <a:latin typeface="Calibri"/>
                <a:cs typeface="Calibri"/>
              </a:rPr>
              <a:t>Epitopo </a:t>
            </a:r>
            <a:r>
              <a:rPr sz="2800" b="1" dirty="0">
                <a:solidFill>
                  <a:srgbClr val="0066FF"/>
                </a:solidFill>
                <a:latin typeface="Calibri"/>
                <a:cs typeface="Calibri"/>
              </a:rPr>
              <a:t>(o </a:t>
            </a:r>
            <a:r>
              <a:rPr sz="2800" b="1" spc="-15" dirty="0">
                <a:solidFill>
                  <a:srgbClr val="0066FF"/>
                </a:solidFill>
                <a:latin typeface="Calibri"/>
                <a:cs typeface="Calibri"/>
              </a:rPr>
              <a:t>determinante</a:t>
            </a:r>
            <a:r>
              <a:rPr sz="2800" b="1" spc="20" dirty="0">
                <a:solidFill>
                  <a:srgbClr val="0066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66FF"/>
                </a:solidFill>
                <a:latin typeface="Calibri"/>
                <a:cs typeface="Calibri"/>
              </a:rPr>
              <a:t>antigenico)</a:t>
            </a:r>
            <a:r>
              <a:rPr sz="2800" spc="-10" dirty="0">
                <a:solidFill>
                  <a:srgbClr val="4C4C4C"/>
                </a:solidFill>
                <a:latin typeface="Calibri"/>
                <a:cs typeface="Calibri"/>
              </a:rPr>
              <a:t>:</a:t>
            </a:r>
            <a:endParaRPr sz="2800" dirty="0">
              <a:latin typeface="Calibri"/>
              <a:cs typeface="Calibri"/>
            </a:endParaRPr>
          </a:p>
          <a:p>
            <a:pPr marL="3128645">
              <a:lnSpc>
                <a:spcPct val="100000"/>
              </a:lnSpc>
              <a:spcBef>
                <a:spcPts val="30"/>
              </a:spcBef>
            </a:pPr>
            <a:r>
              <a:rPr sz="2400" b="1" spc="-20" dirty="0">
                <a:solidFill>
                  <a:srgbClr val="00B050"/>
                </a:solidFill>
                <a:latin typeface="Calibri"/>
                <a:cs typeface="Calibri"/>
              </a:rPr>
              <a:t>Parte </a:t>
            </a:r>
            <a:r>
              <a:rPr sz="2400" spc="-20" dirty="0">
                <a:solidFill>
                  <a:srgbClr val="4C4C4C"/>
                </a:solidFill>
                <a:latin typeface="Calibri"/>
                <a:cs typeface="Calibri"/>
              </a:rPr>
              <a:t>dell’antigene </a:t>
            </a:r>
            <a:r>
              <a:rPr sz="2400" b="1" spc="-5" dirty="0">
                <a:solidFill>
                  <a:srgbClr val="00B050"/>
                </a:solidFill>
                <a:latin typeface="Calibri"/>
                <a:cs typeface="Calibri"/>
              </a:rPr>
              <a:t>riconosciuta</a:t>
            </a:r>
            <a:r>
              <a:rPr sz="2400" b="1" dirty="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4C4C4C"/>
                </a:solidFill>
                <a:latin typeface="Calibri"/>
                <a:cs typeface="Calibri"/>
              </a:rPr>
              <a:t>dall’anticorpo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/>
          <p:nvPr/>
        </p:nvSpPr>
        <p:spPr>
          <a:xfrm>
            <a:off x="231140" y="572135"/>
            <a:ext cx="8743315" cy="6001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612515">
              <a:lnSpc>
                <a:spcPct val="100000"/>
              </a:lnSpc>
              <a:spcBef>
                <a:spcPts val="95"/>
              </a:spcBef>
              <a:buFont typeface="Calibri"/>
              <a:buChar char="-"/>
              <a:tabLst>
                <a:tab pos="203835" algn="l"/>
              </a:tabLst>
            </a:pPr>
            <a:r>
              <a:rPr sz="2800" b="1" spc="-20" dirty="0">
                <a:solidFill>
                  <a:srgbClr val="3399FF"/>
                </a:solidFill>
                <a:latin typeface="Calibri"/>
                <a:cs typeface="Calibri"/>
              </a:rPr>
              <a:t>Forza </a:t>
            </a:r>
            <a:r>
              <a:rPr sz="2800" spc="-10" dirty="0">
                <a:latin typeface="Calibri"/>
                <a:cs typeface="Calibri"/>
              </a:rPr>
              <a:t>della reazione </a:t>
            </a:r>
            <a:r>
              <a:rPr sz="2800" spc="-25" dirty="0">
                <a:latin typeface="Calibri"/>
                <a:cs typeface="Calibri"/>
              </a:rPr>
              <a:t>fra </a:t>
            </a:r>
            <a:r>
              <a:rPr sz="2800" spc="-5" dirty="0">
                <a:latin typeface="Calibri"/>
                <a:cs typeface="Calibri"/>
              </a:rPr>
              <a:t>un </a:t>
            </a:r>
            <a:r>
              <a:rPr sz="2800" spc="-15" dirty="0">
                <a:latin typeface="Calibri"/>
                <a:cs typeface="Calibri"/>
              </a:rPr>
              <a:t>singolo  </a:t>
            </a:r>
            <a:r>
              <a:rPr sz="2800" spc="-10" dirty="0">
                <a:latin typeface="Calibri"/>
                <a:cs typeface="Calibri"/>
              </a:rPr>
              <a:t>epitopo </a:t>
            </a:r>
            <a:r>
              <a:rPr sz="2800" spc="-60" dirty="0">
                <a:latin typeface="Calibri"/>
                <a:cs typeface="Calibri"/>
              </a:rPr>
              <a:t>dell’Ag </a:t>
            </a:r>
            <a:r>
              <a:rPr sz="2800" spc="-5" dirty="0">
                <a:latin typeface="Calibri"/>
                <a:cs typeface="Calibri"/>
              </a:rPr>
              <a:t>e un </a:t>
            </a:r>
            <a:r>
              <a:rPr sz="2800" spc="-15" dirty="0">
                <a:latin typeface="Calibri"/>
                <a:cs typeface="Calibri"/>
              </a:rPr>
              <a:t>singolo sito </a:t>
            </a:r>
            <a:r>
              <a:rPr sz="2800" spc="-5" dirty="0">
                <a:latin typeface="Calibri"/>
                <a:cs typeface="Calibri"/>
              </a:rPr>
              <a:t>di  </a:t>
            </a:r>
            <a:r>
              <a:rPr sz="2800" spc="-15" dirty="0">
                <a:latin typeface="Calibri"/>
                <a:cs typeface="Calibri"/>
              </a:rPr>
              <a:t>legame </a:t>
            </a:r>
            <a:r>
              <a:rPr sz="2800" spc="-60" dirty="0">
                <a:latin typeface="Calibri"/>
                <a:cs typeface="Calibri"/>
              </a:rPr>
              <a:t>sull’Ab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(</a:t>
            </a:r>
            <a:r>
              <a:rPr sz="2800" b="1" spc="-5" dirty="0">
                <a:solidFill>
                  <a:srgbClr val="3399FF"/>
                </a:solidFill>
                <a:latin typeface="Calibri"/>
                <a:cs typeface="Calibri"/>
              </a:rPr>
              <a:t>affinità</a:t>
            </a:r>
            <a:r>
              <a:rPr sz="2800" spc="-5" dirty="0">
                <a:latin typeface="Calibri"/>
                <a:cs typeface="Calibri"/>
              </a:rPr>
              <a:t>).</a:t>
            </a:r>
            <a:endParaRPr sz="2800" dirty="0">
              <a:latin typeface="Calibri"/>
              <a:cs typeface="Calibri"/>
            </a:endParaRPr>
          </a:p>
          <a:p>
            <a:pPr marL="22225" marR="3735070">
              <a:lnSpc>
                <a:spcPct val="100000"/>
              </a:lnSpc>
              <a:spcBef>
                <a:spcPts val="2295"/>
              </a:spcBef>
              <a:buClr>
                <a:srgbClr val="000000"/>
              </a:buClr>
              <a:buChar char="-"/>
              <a:tabLst>
                <a:tab pos="213360" algn="l"/>
              </a:tabLst>
            </a:pPr>
            <a:r>
              <a:rPr sz="2800" spc="-15" dirty="0">
                <a:solidFill>
                  <a:srgbClr val="0000FF"/>
                </a:solidFill>
                <a:latin typeface="Calibri"/>
                <a:cs typeface="Calibri"/>
              </a:rPr>
              <a:t>Equilibrio </a:t>
            </a:r>
            <a:r>
              <a:rPr sz="2800" spc="-25" dirty="0">
                <a:latin typeface="Calibri"/>
                <a:cs typeface="Calibri"/>
              </a:rPr>
              <a:t>fra </a:t>
            </a:r>
            <a:r>
              <a:rPr sz="2800" spc="-30" dirty="0">
                <a:latin typeface="Calibri"/>
                <a:cs typeface="Calibri"/>
              </a:rPr>
              <a:t>forze </a:t>
            </a:r>
            <a:r>
              <a:rPr sz="2800" spc="-5" dirty="0">
                <a:latin typeface="Calibri"/>
                <a:cs typeface="Calibri"/>
              </a:rPr>
              <a:t>di </a:t>
            </a:r>
            <a:r>
              <a:rPr sz="2800" spc="-20" dirty="0">
                <a:latin typeface="Calibri"/>
                <a:cs typeface="Calibri"/>
              </a:rPr>
              <a:t>attrazione </a:t>
            </a:r>
            <a:r>
              <a:rPr sz="2800" spc="-5" dirty="0">
                <a:latin typeface="Calibri"/>
                <a:cs typeface="Calibri"/>
              </a:rPr>
              <a:t>e  di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repulsione.</a:t>
            </a:r>
            <a:endParaRPr sz="2800" dirty="0">
              <a:latin typeface="Calibri"/>
              <a:cs typeface="Calibri"/>
            </a:endParaRPr>
          </a:p>
          <a:p>
            <a:pPr marL="203200" indent="-190500">
              <a:lnSpc>
                <a:spcPct val="100000"/>
              </a:lnSpc>
              <a:spcBef>
                <a:spcPts val="1680"/>
              </a:spcBef>
              <a:buChar char="-"/>
              <a:tabLst>
                <a:tab pos="203835" algn="l"/>
              </a:tabLst>
            </a:pPr>
            <a:r>
              <a:rPr sz="2800" spc="-15" dirty="0">
                <a:latin typeface="Calibri"/>
                <a:cs typeface="Calibri"/>
              </a:rPr>
              <a:t>Legami </a:t>
            </a:r>
            <a:r>
              <a:rPr sz="2800" b="1" spc="-10" dirty="0">
                <a:solidFill>
                  <a:srgbClr val="FF3300"/>
                </a:solidFill>
                <a:latin typeface="Calibri"/>
                <a:cs typeface="Calibri"/>
              </a:rPr>
              <a:t>non </a:t>
            </a:r>
            <a:r>
              <a:rPr sz="2800" b="1" spc="-15" dirty="0">
                <a:solidFill>
                  <a:srgbClr val="FF3300"/>
                </a:solidFill>
                <a:latin typeface="Calibri"/>
                <a:cs typeface="Calibri"/>
              </a:rPr>
              <a:t>covalenti</a:t>
            </a:r>
            <a:r>
              <a:rPr sz="2800" b="1" spc="25" dirty="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3300"/>
                </a:solidFill>
                <a:latin typeface="Calibri"/>
                <a:cs typeface="Calibri"/>
              </a:rPr>
              <a:t>multipli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buFont typeface="Calibri"/>
              <a:buChar char="-"/>
            </a:pPr>
            <a:endParaRPr sz="28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Calibri"/>
              <a:buChar char="-"/>
            </a:pPr>
            <a:endParaRPr sz="3200" dirty="0">
              <a:latin typeface="Times New Roman"/>
              <a:cs typeface="Times New Roman"/>
            </a:endParaRPr>
          </a:p>
          <a:p>
            <a:pPr marL="4413250" lvl="1" indent="14604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Font typeface="Calibri"/>
              <a:buChar char="-"/>
              <a:tabLst>
                <a:tab pos="4618355" algn="l"/>
              </a:tabLst>
            </a:pPr>
            <a:r>
              <a:rPr sz="2800" b="1" spc="-20" dirty="0">
                <a:solidFill>
                  <a:srgbClr val="C00000"/>
                </a:solidFill>
                <a:latin typeface="Calibri"/>
                <a:cs typeface="Calibri"/>
              </a:rPr>
              <a:t>Reversibilità </a:t>
            </a:r>
            <a:r>
              <a:rPr sz="2800" spc="-5" dirty="0">
                <a:latin typeface="Calibri"/>
                <a:cs typeface="Calibri"/>
              </a:rPr>
              <a:t>del</a:t>
            </a:r>
            <a:r>
              <a:rPr sz="2800" spc="5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legame.</a:t>
            </a:r>
            <a:endParaRPr sz="2800" dirty="0">
              <a:latin typeface="Calibri"/>
              <a:cs typeface="Calibri"/>
            </a:endParaRPr>
          </a:p>
          <a:p>
            <a:pPr lvl="1">
              <a:lnSpc>
                <a:spcPct val="100000"/>
              </a:lnSpc>
              <a:spcBef>
                <a:spcPts val="50"/>
              </a:spcBef>
              <a:buFont typeface="Calibri"/>
              <a:buChar char="-"/>
            </a:pPr>
            <a:endParaRPr sz="2150" dirty="0">
              <a:latin typeface="Times New Roman"/>
              <a:cs typeface="Times New Roman"/>
            </a:endParaRPr>
          </a:p>
          <a:p>
            <a:pPr marL="4413250" marR="5080" lvl="1">
              <a:lnSpc>
                <a:spcPct val="100000"/>
              </a:lnSpc>
              <a:spcBef>
                <a:spcPts val="5"/>
              </a:spcBef>
              <a:buChar char="-"/>
              <a:tabLst>
                <a:tab pos="4604385" algn="l"/>
              </a:tabLst>
            </a:pPr>
            <a:r>
              <a:rPr sz="2800" spc="-15" dirty="0">
                <a:latin typeface="Calibri"/>
                <a:cs typeface="Calibri"/>
              </a:rPr>
              <a:t>Matematicamente </a:t>
            </a:r>
            <a:r>
              <a:rPr sz="2800" spc="-5" dirty="0">
                <a:latin typeface="Calibri"/>
                <a:cs typeface="Calibri"/>
              </a:rPr>
              <a:t>è </a:t>
            </a:r>
            <a:r>
              <a:rPr sz="2800" spc="-25" dirty="0">
                <a:latin typeface="Calibri"/>
                <a:cs typeface="Calibri"/>
              </a:rPr>
              <a:t>dato  </a:t>
            </a:r>
            <a:r>
              <a:rPr sz="2800" spc="-10" dirty="0">
                <a:latin typeface="Calibri"/>
                <a:cs typeface="Calibri"/>
              </a:rPr>
              <a:t>dalla </a:t>
            </a:r>
            <a:r>
              <a:rPr sz="2800" b="1" spc="-20" dirty="0">
                <a:solidFill>
                  <a:srgbClr val="009999"/>
                </a:solidFill>
                <a:latin typeface="Calibri"/>
                <a:cs typeface="Calibri"/>
              </a:rPr>
              <a:t>costante </a:t>
            </a:r>
            <a:r>
              <a:rPr sz="2800" b="1" spc="-5" dirty="0">
                <a:solidFill>
                  <a:srgbClr val="009999"/>
                </a:solidFill>
                <a:latin typeface="Calibri"/>
                <a:cs typeface="Calibri"/>
              </a:rPr>
              <a:t>di associazione 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(</a:t>
            </a:r>
            <a:r>
              <a:rPr sz="2800" b="1" spc="-20" dirty="0">
                <a:solidFill>
                  <a:srgbClr val="009999"/>
                </a:solidFill>
                <a:latin typeface="Calibri"/>
                <a:cs typeface="Calibri"/>
              </a:rPr>
              <a:t>Ka </a:t>
            </a:r>
            <a:r>
              <a:rPr sz="2800" spc="-5" dirty="0">
                <a:latin typeface="Calibri"/>
                <a:cs typeface="Calibri"/>
              </a:rPr>
              <a:t>o </a:t>
            </a:r>
            <a:r>
              <a:rPr sz="2800" spc="-10" dirty="0">
                <a:latin typeface="Calibri"/>
                <a:cs typeface="Calibri"/>
              </a:rPr>
              <a:t>dalla</a:t>
            </a:r>
            <a:r>
              <a:rPr sz="2800" spc="45" dirty="0"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9999"/>
                </a:solidFill>
                <a:latin typeface="Calibri"/>
                <a:cs typeface="Calibri"/>
              </a:rPr>
              <a:t>Kd</a:t>
            </a:r>
            <a:r>
              <a:rPr sz="2800" spc="-15" dirty="0">
                <a:latin typeface="Calibri"/>
                <a:cs typeface="Calibri"/>
              </a:rPr>
              <a:t>).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5695950" y="22225"/>
            <a:ext cx="3420389" cy="34196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143000" y="5638800"/>
            <a:ext cx="2146592" cy="9373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123950" y="5619750"/>
            <a:ext cx="2180590" cy="973455"/>
          </a:xfrm>
          <a:custGeom>
            <a:avLst/>
            <a:gdLst/>
            <a:ahLst/>
            <a:cxnLst/>
            <a:rect l="l" t="t" r="r" b="b"/>
            <a:pathLst>
              <a:path w="2180590" h="973454">
                <a:moveTo>
                  <a:pt x="0" y="0"/>
                </a:moveTo>
                <a:lnTo>
                  <a:pt x="2180399" y="0"/>
                </a:lnTo>
                <a:lnTo>
                  <a:pt x="2180399" y="972832"/>
                </a:lnTo>
                <a:lnTo>
                  <a:pt x="0" y="972832"/>
                </a:lnTo>
                <a:lnTo>
                  <a:pt x="0" y="0"/>
                </a:lnTo>
                <a:close/>
              </a:path>
            </a:pathLst>
          </a:custGeom>
          <a:ln w="38100">
            <a:solidFill>
              <a:srgbClr val="26A90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61925" y="4114800"/>
            <a:ext cx="4014533" cy="13477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>
            <a:spLocks noGrp="1"/>
          </p:cNvSpPr>
          <p:nvPr>
            <p:ph type="title"/>
          </p:nvPr>
        </p:nvSpPr>
        <p:spPr>
          <a:xfrm>
            <a:off x="3797966" y="45212"/>
            <a:ext cx="154813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dirty="0"/>
              <a:t>A</a:t>
            </a:r>
            <a:r>
              <a:rPr sz="3200" spc="5" dirty="0"/>
              <a:t>FF</a:t>
            </a:r>
            <a:r>
              <a:rPr sz="3200" spc="-5" dirty="0"/>
              <a:t>I</a:t>
            </a:r>
            <a:r>
              <a:rPr sz="3200" dirty="0"/>
              <a:t>N</a:t>
            </a:r>
            <a:r>
              <a:rPr sz="3200" spc="-5" dirty="0"/>
              <a:t>I</a:t>
            </a:r>
            <a:r>
              <a:rPr sz="3200" spc="-254" dirty="0"/>
              <a:t>T</a:t>
            </a:r>
            <a:r>
              <a:rPr sz="3200" dirty="0"/>
              <a:t>À</a:t>
            </a:r>
            <a:endParaRPr sz="32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81754" y="45212"/>
            <a:ext cx="138049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65" dirty="0"/>
              <a:t>AVIDITÀ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025809" y="6204584"/>
            <a:ext cx="7092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Forza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Ionica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- pH - 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Temperatura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contano</a:t>
            </a:r>
            <a:r>
              <a:rPr sz="2800" b="1" spc="1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sempre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44296" y="4259592"/>
            <a:ext cx="925067" cy="111860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07947" y="4259592"/>
            <a:ext cx="775715" cy="11186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085850" y="4410075"/>
            <a:ext cx="177800" cy="155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0559" y="3375659"/>
            <a:ext cx="1347203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12391" y="3375659"/>
            <a:ext cx="473951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9158" y="3442207"/>
            <a:ext cx="14077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7030A0"/>
                </a:solidFill>
                <a:latin typeface="Calibri"/>
                <a:cs typeface="Calibri"/>
              </a:rPr>
              <a:t>Affinità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Kd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-5" dirty="0">
                <a:latin typeface="Calibri"/>
                <a:cs typeface="Calibri"/>
              </a:rPr>
              <a:t>10</a:t>
            </a:r>
            <a:r>
              <a:rPr sz="2400" spc="-7" baseline="24305" dirty="0">
                <a:latin typeface="Calibri"/>
                <a:cs typeface="Calibri"/>
              </a:rPr>
              <a:t>-4</a:t>
            </a:r>
            <a:r>
              <a:rPr sz="2400" spc="-120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38188" y="2903219"/>
            <a:ext cx="1316735" cy="14005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737603" y="3025139"/>
            <a:ext cx="1184147" cy="13304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50952" y="3515828"/>
            <a:ext cx="284480" cy="352425"/>
          </a:xfrm>
          <a:custGeom>
            <a:avLst/>
            <a:gdLst/>
            <a:ahLst/>
            <a:cxnLst/>
            <a:rect l="l" t="t" r="r" b="b"/>
            <a:pathLst>
              <a:path w="284479" h="352425">
                <a:moveTo>
                  <a:pt x="52171" y="0"/>
                </a:moveTo>
                <a:lnTo>
                  <a:pt x="15138" y="15405"/>
                </a:lnTo>
                <a:lnTo>
                  <a:pt x="0" y="31114"/>
                </a:lnTo>
                <a:lnTo>
                  <a:pt x="203" y="32689"/>
                </a:lnTo>
                <a:lnTo>
                  <a:pt x="52679" y="134340"/>
                </a:lnTo>
                <a:lnTo>
                  <a:pt x="54952" y="336613"/>
                </a:lnTo>
                <a:lnTo>
                  <a:pt x="55346" y="341553"/>
                </a:lnTo>
                <a:lnTo>
                  <a:pt x="56769" y="348627"/>
                </a:lnTo>
                <a:lnTo>
                  <a:pt x="58356" y="350735"/>
                </a:lnTo>
                <a:lnTo>
                  <a:pt x="63322" y="352069"/>
                </a:lnTo>
                <a:lnTo>
                  <a:pt x="66979" y="351396"/>
                </a:lnTo>
                <a:lnTo>
                  <a:pt x="102857" y="333857"/>
                </a:lnTo>
                <a:lnTo>
                  <a:pt x="118224" y="317233"/>
                </a:lnTo>
                <a:lnTo>
                  <a:pt x="118173" y="314883"/>
                </a:lnTo>
                <a:lnTo>
                  <a:pt x="117690" y="312165"/>
                </a:lnTo>
                <a:lnTo>
                  <a:pt x="113042" y="226440"/>
                </a:lnTo>
                <a:lnTo>
                  <a:pt x="109072" y="187005"/>
                </a:lnTo>
                <a:lnTo>
                  <a:pt x="107264" y="173088"/>
                </a:lnTo>
                <a:lnTo>
                  <a:pt x="107696" y="172872"/>
                </a:lnTo>
                <a:lnTo>
                  <a:pt x="205014" y="172872"/>
                </a:lnTo>
                <a:lnTo>
                  <a:pt x="110807" y="104330"/>
                </a:lnTo>
                <a:lnTo>
                  <a:pt x="58343" y="2679"/>
                </a:lnTo>
                <a:lnTo>
                  <a:pt x="57213" y="1587"/>
                </a:lnTo>
                <a:lnTo>
                  <a:pt x="54241" y="139"/>
                </a:lnTo>
                <a:lnTo>
                  <a:pt x="52171" y="0"/>
                </a:lnTo>
                <a:close/>
              </a:path>
              <a:path w="284479" h="352425">
                <a:moveTo>
                  <a:pt x="205014" y="172872"/>
                </a:moveTo>
                <a:lnTo>
                  <a:pt x="107696" y="172872"/>
                </a:lnTo>
                <a:lnTo>
                  <a:pt x="113149" y="177777"/>
                </a:lnTo>
                <a:lnTo>
                  <a:pt x="144208" y="204409"/>
                </a:lnTo>
                <a:lnTo>
                  <a:pt x="217017" y="262013"/>
                </a:lnTo>
                <a:lnTo>
                  <a:pt x="226885" y="266357"/>
                </a:lnTo>
                <a:lnTo>
                  <a:pt x="232410" y="265544"/>
                </a:lnTo>
                <a:lnTo>
                  <a:pt x="270776" y="247129"/>
                </a:lnTo>
                <a:lnTo>
                  <a:pt x="283908" y="234314"/>
                </a:lnTo>
                <a:lnTo>
                  <a:pt x="283184" y="231813"/>
                </a:lnTo>
                <a:lnTo>
                  <a:pt x="278460" y="226618"/>
                </a:lnTo>
                <a:lnTo>
                  <a:pt x="274485" y="223329"/>
                </a:lnTo>
                <a:lnTo>
                  <a:pt x="268884" y="219341"/>
                </a:lnTo>
                <a:lnTo>
                  <a:pt x="205014" y="172872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690591" y="3728678"/>
            <a:ext cx="174721" cy="15947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7422159" y="3878043"/>
            <a:ext cx="173422" cy="15919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492239" y="2743200"/>
            <a:ext cx="1281683" cy="113385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548628" y="2631947"/>
            <a:ext cx="1249679" cy="98755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865788" y="3151258"/>
            <a:ext cx="344170" cy="249554"/>
          </a:xfrm>
          <a:custGeom>
            <a:avLst/>
            <a:gdLst/>
            <a:ahLst/>
            <a:cxnLst/>
            <a:rect l="l" t="t" r="r" b="b"/>
            <a:pathLst>
              <a:path w="344170" h="249554">
                <a:moveTo>
                  <a:pt x="57302" y="0"/>
                </a:moveTo>
                <a:lnTo>
                  <a:pt x="42938" y="39420"/>
                </a:lnTo>
                <a:lnTo>
                  <a:pt x="40601" y="57010"/>
                </a:lnTo>
                <a:lnTo>
                  <a:pt x="41465" y="62280"/>
                </a:lnTo>
                <a:lnTo>
                  <a:pt x="42316" y="64363"/>
                </a:lnTo>
                <a:lnTo>
                  <a:pt x="44856" y="67462"/>
                </a:lnTo>
                <a:lnTo>
                  <a:pt x="46697" y="68922"/>
                </a:lnTo>
                <a:lnTo>
                  <a:pt x="49098" y="70294"/>
                </a:lnTo>
                <a:lnTo>
                  <a:pt x="118033" y="121450"/>
                </a:lnTo>
                <a:lnTo>
                  <a:pt x="150914" y="143578"/>
                </a:lnTo>
                <a:lnTo>
                  <a:pt x="162775" y="151066"/>
                </a:lnTo>
                <a:lnTo>
                  <a:pt x="162674" y="151549"/>
                </a:lnTo>
                <a:lnTo>
                  <a:pt x="121434" y="158254"/>
                </a:lnTo>
                <a:lnTo>
                  <a:pt x="24269" y="178752"/>
                </a:lnTo>
                <a:lnTo>
                  <a:pt x="2705" y="222643"/>
                </a:lnTo>
                <a:lnTo>
                  <a:pt x="0" y="239814"/>
                </a:lnTo>
                <a:lnTo>
                  <a:pt x="292" y="243471"/>
                </a:lnTo>
                <a:lnTo>
                  <a:pt x="2870" y="247916"/>
                </a:lnTo>
                <a:lnTo>
                  <a:pt x="5257" y="248958"/>
                </a:lnTo>
                <a:lnTo>
                  <a:pt x="12268" y="248627"/>
                </a:lnTo>
                <a:lnTo>
                  <a:pt x="17335" y="247675"/>
                </a:lnTo>
                <a:lnTo>
                  <a:pt x="213423" y="197700"/>
                </a:lnTo>
                <a:lnTo>
                  <a:pt x="339523" y="197700"/>
                </a:lnTo>
                <a:lnTo>
                  <a:pt x="342074" y="186029"/>
                </a:lnTo>
                <a:lnTo>
                  <a:pt x="342963" y="180860"/>
                </a:lnTo>
                <a:lnTo>
                  <a:pt x="343801" y="172415"/>
                </a:lnTo>
                <a:lnTo>
                  <a:pt x="343877" y="169011"/>
                </a:lnTo>
                <a:lnTo>
                  <a:pt x="343319" y="163817"/>
                </a:lnTo>
                <a:lnTo>
                  <a:pt x="342658" y="161848"/>
                </a:lnTo>
                <a:lnTo>
                  <a:pt x="340537" y="159181"/>
                </a:lnTo>
                <a:lnTo>
                  <a:pt x="339191" y="158343"/>
                </a:lnTo>
                <a:lnTo>
                  <a:pt x="227456" y="133807"/>
                </a:lnTo>
                <a:lnTo>
                  <a:pt x="70459" y="6489"/>
                </a:lnTo>
                <a:lnTo>
                  <a:pt x="66293" y="3543"/>
                </a:lnTo>
                <a:lnTo>
                  <a:pt x="59943" y="114"/>
                </a:lnTo>
                <a:lnTo>
                  <a:pt x="57302" y="0"/>
                </a:lnTo>
                <a:close/>
              </a:path>
              <a:path w="344170" h="249554">
                <a:moveTo>
                  <a:pt x="339523" y="197700"/>
                </a:moveTo>
                <a:lnTo>
                  <a:pt x="213423" y="197700"/>
                </a:lnTo>
                <a:lnTo>
                  <a:pt x="325170" y="222237"/>
                </a:lnTo>
                <a:lnTo>
                  <a:pt x="339523" y="19770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677105" y="3294264"/>
            <a:ext cx="155414" cy="17580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6740473" y="2995855"/>
            <a:ext cx="155680" cy="17890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518147" y="2845307"/>
            <a:ext cx="1388351" cy="142951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426708" y="2778251"/>
            <a:ext cx="1267967" cy="133959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982386" y="3493199"/>
            <a:ext cx="313055" cy="346075"/>
          </a:xfrm>
          <a:custGeom>
            <a:avLst/>
            <a:gdLst/>
            <a:ahLst/>
            <a:cxnLst/>
            <a:rect l="l" t="t" r="r" b="b"/>
            <a:pathLst>
              <a:path w="313054" h="346075">
                <a:moveTo>
                  <a:pt x="239544" y="159753"/>
                </a:moveTo>
                <a:lnTo>
                  <a:pt x="180987" y="159753"/>
                </a:lnTo>
                <a:lnTo>
                  <a:pt x="181394" y="160058"/>
                </a:lnTo>
                <a:lnTo>
                  <a:pt x="179281" y="167525"/>
                </a:lnTo>
                <a:lnTo>
                  <a:pt x="169198" y="206731"/>
                </a:lnTo>
                <a:lnTo>
                  <a:pt x="149644" y="297484"/>
                </a:lnTo>
                <a:lnTo>
                  <a:pt x="149021" y="302272"/>
                </a:lnTo>
                <a:lnTo>
                  <a:pt x="149250" y="306133"/>
                </a:lnTo>
                <a:lnTo>
                  <a:pt x="180886" y="335102"/>
                </a:lnTo>
                <a:lnTo>
                  <a:pt x="198894" y="345820"/>
                </a:lnTo>
                <a:lnTo>
                  <a:pt x="204012" y="345287"/>
                </a:lnTo>
                <a:lnTo>
                  <a:pt x="205943" y="343534"/>
                </a:lnTo>
                <a:lnTo>
                  <a:pt x="208508" y="337007"/>
                </a:lnTo>
                <a:lnTo>
                  <a:pt x="209702" y="331977"/>
                </a:lnTo>
                <a:lnTo>
                  <a:pt x="210824" y="325170"/>
                </a:lnTo>
                <a:lnTo>
                  <a:pt x="239544" y="159753"/>
                </a:lnTo>
                <a:close/>
              </a:path>
              <a:path w="313054" h="346075">
                <a:moveTo>
                  <a:pt x="264363" y="0"/>
                </a:moveTo>
                <a:lnTo>
                  <a:pt x="261061" y="850"/>
                </a:lnTo>
                <a:lnTo>
                  <a:pt x="259753" y="1727"/>
                </a:lnTo>
                <a:lnTo>
                  <a:pt x="191681" y="93675"/>
                </a:lnTo>
                <a:lnTo>
                  <a:pt x="11302" y="184899"/>
                </a:lnTo>
                <a:lnTo>
                  <a:pt x="6908" y="187515"/>
                </a:lnTo>
                <a:lnTo>
                  <a:pt x="1193" y="191909"/>
                </a:lnTo>
                <a:lnTo>
                  <a:pt x="0" y="194271"/>
                </a:lnTo>
                <a:lnTo>
                  <a:pt x="990" y="199313"/>
                </a:lnTo>
                <a:lnTo>
                  <a:pt x="34797" y="226758"/>
                </a:lnTo>
                <a:lnTo>
                  <a:pt x="52628" y="234251"/>
                </a:lnTo>
                <a:lnTo>
                  <a:pt x="56489" y="233197"/>
                </a:lnTo>
                <a:lnTo>
                  <a:pt x="58572" y="232117"/>
                </a:lnTo>
                <a:lnTo>
                  <a:pt x="60807" y="230492"/>
                </a:lnTo>
                <a:lnTo>
                  <a:pt x="135674" y="188493"/>
                </a:lnTo>
                <a:lnTo>
                  <a:pt x="169310" y="167525"/>
                </a:lnTo>
                <a:lnTo>
                  <a:pt x="180987" y="159753"/>
                </a:lnTo>
                <a:lnTo>
                  <a:pt x="239544" y="159753"/>
                </a:lnTo>
                <a:lnTo>
                  <a:pt x="244259" y="132600"/>
                </a:lnTo>
                <a:lnTo>
                  <a:pt x="312331" y="40652"/>
                </a:lnTo>
                <a:lnTo>
                  <a:pt x="312813" y="39166"/>
                </a:lnTo>
                <a:lnTo>
                  <a:pt x="286207" y="10413"/>
                </a:lnTo>
                <a:lnTo>
                  <a:pt x="266433" y="203"/>
                </a:lnTo>
                <a:lnTo>
                  <a:pt x="264363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086345" y="3831778"/>
            <a:ext cx="168783" cy="16440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36512" y="3658163"/>
            <a:ext cx="166796" cy="16397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6657600" y="2643768"/>
            <a:ext cx="1341120" cy="1456055"/>
          </a:xfrm>
          <a:custGeom>
            <a:avLst/>
            <a:gdLst/>
            <a:ahLst/>
            <a:cxnLst/>
            <a:rect l="l" t="t" r="r" b="b"/>
            <a:pathLst>
              <a:path w="1341120" h="1456054">
                <a:moveTo>
                  <a:pt x="719239" y="0"/>
                </a:moveTo>
                <a:lnTo>
                  <a:pt x="668726" y="2348"/>
                </a:lnTo>
                <a:lnTo>
                  <a:pt x="618845" y="8099"/>
                </a:lnTo>
                <a:lnTo>
                  <a:pt x="569750" y="17175"/>
                </a:lnTo>
                <a:lnTo>
                  <a:pt x="521600" y="29502"/>
                </a:lnTo>
                <a:lnTo>
                  <a:pt x="474552" y="45002"/>
                </a:lnTo>
                <a:lnTo>
                  <a:pt x="428761" y="63599"/>
                </a:lnTo>
                <a:lnTo>
                  <a:pt x="384384" y="85216"/>
                </a:lnTo>
                <a:lnTo>
                  <a:pt x="341580" y="109777"/>
                </a:lnTo>
                <a:lnTo>
                  <a:pt x="300504" y="137206"/>
                </a:lnTo>
                <a:lnTo>
                  <a:pt x="261313" y="167427"/>
                </a:lnTo>
                <a:lnTo>
                  <a:pt x="224164" y="200362"/>
                </a:lnTo>
                <a:lnTo>
                  <a:pt x="189214" y="235936"/>
                </a:lnTo>
                <a:lnTo>
                  <a:pt x="156620" y="274072"/>
                </a:lnTo>
                <a:lnTo>
                  <a:pt x="126538" y="314693"/>
                </a:lnTo>
                <a:lnTo>
                  <a:pt x="100725" y="354985"/>
                </a:lnTo>
                <a:lnTo>
                  <a:pt x="77910" y="396317"/>
                </a:lnTo>
                <a:lnTo>
                  <a:pt x="58068" y="438558"/>
                </a:lnTo>
                <a:lnTo>
                  <a:pt x="41173" y="481574"/>
                </a:lnTo>
                <a:lnTo>
                  <a:pt x="27199" y="525230"/>
                </a:lnTo>
                <a:lnTo>
                  <a:pt x="16120" y="569395"/>
                </a:lnTo>
                <a:lnTo>
                  <a:pt x="7911" y="613933"/>
                </a:lnTo>
                <a:lnTo>
                  <a:pt x="2546" y="658713"/>
                </a:lnTo>
                <a:lnTo>
                  <a:pt x="0" y="703599"/>
                </a:lnTo>
                <a:lnTo>
                  <a:pt x="246" y="748460"/>
                </a:lnTo>
                <a:lnTo>
                  <a:pt x="3259" y="793161"/>
                </a:lnTo>
                <a:lnTo>
                  <a:pt x="9013" y="837569"/>
                </a:lnTo>
                <a:lnTo>
                  <a:pt x="17482" y="881551"/>
                </a:lnTo>
                <a:lnTo>
                  <a:pt x="28642" y="924973"/>
                </a:lnTo>
                <a:lnTo>
                  <a:pt x="42466" y="967701"/>
                </a:lnTo>
                <a:lnTo>
                  <a:pt x="58928" y="1009603"/>
                </a:lnTo>
                <a:lnTo>
                  <a:pt x="78002" y="1050544"/>
                </a:lnTo>
                <a:lnTo>
                  <a:pt x="99664" y="1090392"/>
                </a:lnTo>
                <a:lnTo>
                  <a:pt x="123887" y="1129012"/>
                </a:lnTo>
                <a:lnTo>
                  <a:pt x="150645" y="1166272"/>
                </a:lnTo>
                <a:lnTo>
                  <a:pt x="179914" y="1202038"/>
                </a:lnTo>
                <a:lnTo>
                  <a:pt x="211666" y="1236177"/>
                </a:lnTo>
                <a:lnTo>
                  <a:pt x="245877" y="1268554"/>
                </a:lnTo>
                <a:lnTo>
                  <a:pt x="282521" y="1299037"/>
                </a:lnTo>
                <a:lnTo>
                  <a:pt x="321572" y="1327493"/>
                </a:lnTo>
                <a:lnTo>
                  <a:pt x="362377" y="1353398"/>
                </a:lnTo>
                <a:lnTo>
                  <a:pt x="404209" y="1376337"/>
                </a:lnTo>
                <a:lnTo>
                  <a:pt x="446935" y="1396333"/>
                </a:lnTo>
                <a:lnTo>
                  <a:pt x="490420" y="1413412"/>
                </a:lnTo>
                <a:lnTo>
                  <a:pt x="534529" y="1427597"/>
                </a:lnTo>
                <a:lnTo>
                  <a:pt x="579129" y="1438913"/>
                </a:lnTo>
                <a:lnTo>
                  <a:pt x="624086" y="1447386"/>
                </a:lnTo>
                <a:lnTo>
                  <a:pt x="669264" y="1453038"/>
                </a:lnTo>
                <a:lnTo>
                  <a:pt x="714530" y="1455895"/>
                </a:lnTo>
                <a:lnTo>
                  <a:pt x="759749" y="1455982"/>
                </a:lnTo>
                <a:lnTo>
                  <a:pt x="804786" y="1453322"/>
                </a:lnTo>
                <a:lnTo>
                  <a:pt x="849508" y="1447941"/>
                </a:lnTo>
                <a:lnTo>
                  <a:pt x="893781" y="1439863"/>
                </a:lnTo>
                <a:lnTo>
                  <a:pt x="937469" y="1429112"/>
                </a:lnTo>
                <a:lnTo>
                  <a:pt x="978136" y="1416430"/>
                </a:lnTo>
                <a:lnTo>
                  <a:pt x="763225" y="1416430"/>
                </a:lnTo>
                <a:lnTo>
                  <a:pt x="712529" y="1416329"/>
                </a:lnTo>
                <a:lnTo>
                  <a:pt x="665045" y="1412931"/>
                </a:lnTo>
                <a:lnTo>
                  <a:pt x="618517" y="1406458"/>
                </a:lnTo>
                <a:lnTo>
                  <a:pt x="573045" y="1397017"/>
                </a:lnTo>
                <a:lnTo>
                  <a:pt x="528728" y="1384714"/>
                </a:lnTo>
                <a:lnTo>
                  <a:pt x="485669" y="1369655"/>
                </a:lnTo>
                <a:lnTo>
                  <a:pt x="443965" y="1351948"/>
                </a:lnTo>
                <a:lnTo>
                  <a:pt x="403719" y="1331699"/>
                </a:lnTo>
                <a:lnTo>
                  <a:pt x="365029" y="1309013"/>
                </a:lnTo>
                <a:lnTo>
                  <a:pt x="327997" y="1283998"/>
                </a:lnTo>
                <a:lnTo>
                  <a:pt x="292722" y="1256761"/>
                </a:lnTo>
                <a:lnTo>
                  <a:pt x="259305" y="1227406"/>
                </a:lnTo>
                <a:lnTo>
                  <a:pt x="227846" y="1196041"/>
                </a:lnTo>
                <a:lnTo>
                  <a:pt x="198445" y="1162773"/>
                </a:lnTo>
                <a:lnTo>
                  <a:pt x="171203" y="1127708"/>
                </a:lnTo>
                <a:lnTo>
                  <a:pt x="146219" y="1090951"/>
                </a:lnTo>
                <a:lnTo>
                  <a:pt x="123594" y="1052611"/>
                </a:lnTo>
                <a:lnTo>
                  <a:pt x="103428" y="1012792"/>
                </a:lnTo>
                <a:lnTo>
                  <a:pt x="85822" y="971602"/>
                </a:lnTo>
                <a:lnTo>
                  <a:pt x="70875" y="929147"/>
                </a:lnTo>
                <a:lnTo>
                  <a:pt x="58688" y="885534"/>
                </a:lnTo>
                <a:lnTo>
                  <a:pt x="49361" y="840868"/>
                </a:lnTo>
                <a:lnTo>
                  <a:pt x="42995" y="795257"/>
                </a:lnTo>
                <a:lnTo>
                  <a:pt x="39689" y="748807"/>
                </a:lnTo>
                <a:lnTo>
                  <a:pt x="39543" y="701624"/>
                </a:lnTo>
                <a:lnTo>
                  <a:pt x="42601" y="654563"/>
                </a:lnTo>
                <a:lnTo>
                  <a:pt x="48767" y="608474"/>
                </a:lnTo>
                <a:lnTo>
                  <a:pt x="57935" y="563455"/>
                </a:lnTo>
                <a:lnTo>
                  <a:pt x="69998" y="519605"/>
                </a:lnTo>
                <a:lnTo>
                  <a:pt x="84849" y="477022"/>
                </a:lnTo>
                <a:lnTo>
                  <a:pt x="102382" y="435805"/>
                </a:lnTo>
                <a:lnTo>
                  <a:pt x="122490" y="396053"/>
                </a:lnTo>
                <a:lnTo>
                  <a:pt x="145067" y="357863"/>
                </a:lnTo>
                <a:lnTo>
                  <a:pt x="170005" y="321335"/>
                </a:lnTo>
                <a:lnTo>
                  <a:pt x="197200" y="286568"/>
                </a:lnTo>
                <a:lnTo>
                  <a:pt x="226543" y="253659"/>
                </a:lnTo>
                <a:lnTo>
                  <a:pt x="257929" y="222707"/>
                </a:lnTo>
                <a:lnTo>
                  <a:pt x="291251" y="193811"/>
                </a:lnTo>
                <a:lnTo>
                  <a:pt x="326402" y="167070"/>
                </a:lnTo>
                <a:lnTo>
                  <a:pt x="363275" y="142581"/>
                </a:lnTo>
                <a:lnTo>
                  <a:pt x="401765" y="120444"/>
                </a:lnTo>
                <a:lnTo>
                  <a:pt x="441764" y="100757"/>
                </a:lnTo>
                <a:lnTo>
                  <a:pt x="483167" y="83618"/>
                </a:lnTo>
                <a:lnTo>
                  <a:pt x="525865" y="69127"/>
                </a:lnTo>
                <a:lnTo>
                  <a:pt x="569754" y="57381"/>
                </a:lnTo>
                <a:lnTo>
                  <a:pt x="614725" y="48480"/>
                </a:lnTo>
                <a:lnTo>
                  <a:pt x="660673" y="42521"/>
                </a:lnTo>
                <a:lnTo>
                  <a:pt x="707492" y="39604"/>
                </a:lnTo>
                <a:lnTo>
                  <a:pt x="895096" y="39604"/>
                </a:lnTo>
                <a:lnTo>
                  <a:pt x="770225" y="1130"/>
                </a:lnTo>
                <a:lnTo>
                  <a:pt x="719239" y="0"/>
                </a:lnTo>
                <a:close/>
              </a:path>
              <a:path w="1341120" h="1456054">
                <a:moveTo>
                  <a:pt x="1308515" y="1119302"/>
                </a:moveTo>
                <a:lnTo>
                  <a:pt x="1278535" y="1159611"/>
                </a:lnTo>
                <a:lnTo>
                  <a:pt x="1245931" y="1197324"/>
                </a:lnTo>
                <a:lnTo>
                  <a:pt x="1210876" y="1232358"/>
                </a:lnTo>
                <a:lnTo>
                  <a:pt x="1173539" y="1264625"/>
                </a:lnTo>
                <a:lnTo>
                  <a:pt x="1134094" y="1294040"/>
                </a:lnTo>
                <a:lnTo>
                  <a:pt x="1092712" y="1320518"/>
                </a:lnTo>
                <a:lnTo>
                  <a:pt x="1049565" y="1343973"/>
                </a:lnTo>
                <a:lnTo>
                  <a:pt x="1004824" y="1364319"/>
                </a:lnTo>
                <a:lnTo>
                  <a:pt x="958661" y="1381472"/>
                </a:lnTo>
                <a:lnTo>
                  <a:pt x="911248" y="1395345"/>
                </a:lnTo>
                <a:lnTo>
                  <a:pt x="862756" y="1405852"/>
                </a:lnTo>
                <a:lnTo>
                  <a:pt x="813358" y="1412909"/>
                </a:lnTo>
                <a:lnTo>
                  <a:pt x="763225" y="1416430"/>
                </a:lnTo>
                <a:lnTo>
                  <a:pt x="978136" y="1416430"/>
                </a:lnTo>
                <a:lnTo>
                  <a:pt x="1022555" y="1399689"/>
                </a:lnTo>
                <a:lnTo>
                  <a:pt x="1063685" y="1381067"/>
                </a:lnTo>
                <a:lnTo>
                  <a:pt x="1103693" y="1359871"/>
                </a:lnTo>
                <a:lnTo>
                  <a:pt x="1142445" y="1336124"/>
                </a:lnTo>
                <a:lnTo>
                  <a:pt x="1179808" y="1309851"/>
                </a:lnTo>
                <a:lnTo>
                  <a:pt x="1215645" y="1281078"/>
                </a:lnTo>
                <a:lnTo>
                  <a:pt x="1249824" y="1249828"/>
                </a:lnTo>
                <a:lnTo>
                  <a:pt x="1282210" y="1216126"/>
                </a:lnTo>
                <a:lnTo>
                  <a:pt x="1312668" y="1179996"/>
                </a:lnTo>
                <a:lnTo>
                  <a:pt x="1341065" y="1141463"/>
                </a:lnTo>
                <a:lnTo>
                  <a:pt x="1308515" y="1119302"/>
                </a:lnTo>
                <a:close/>
              </a:path>
              <a:path w="1341120" h="1456054">
                <a:moveTo>
                  <a:pt x="895096" y="39604"/>
                </a:moveTo>
                <a:lnTo>
                  <a:pt x="707492" y="39604"/>
                </a:lnTo>
                <a:lnTo>
                  <a:pt x="755074" y="39827"/>
                </a:lnTo>
                <a:lnTo>
                  <a:pt x="991611" y="69342"/>
                </a:lnTo>
                <a:lnTo>
                  <a:pt x="895096" y="39604"/>
                </a:lnTo>
                <a:close/>
              </a:path>
            </a:pathLst>
          </a:custGeom>
          <a:solidFill>
            <a:srgbClr val="BBE0E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657600" y="2643767"/>
            <a:ext cx="1341120" cy="1456055"/>
          </a:xfrm>
          <a:custGeom>
            <a:avLst/>
            <a:gdLst/>
            <a:ahLst/>
            <a:cxnLst/>
            <a:rect l="l" t="t" r="r" b="b"/>
            <a:pathLst>
              <a:path w="1341120" h="1456054">
                <a:moveTo>
                  <a:pt x="1341065" y="1141463"/>
                </a:moveTo>
                <a:lnTo>
                  <a:pt x="1312668" y="1179996"/>
                </a:lnTo>
                <a:lnTo>
                  <a:pt x="1282210" y="1216126"/>
                </a:lnTo>
                <a:lnTo>
                  <a:pt x="1249824" y="1249828"/>
                </a:lnTo>
                <a:lnTo>
                  <a:pt x="1215645" y="1281078"/>
                </a:lnTo>
                <a:lnTo>
                  <a:pt x="1179808" y="1309851"/>
                </a:lnTo>
                <a:lnTo>
                  <a:pt x="1142445" y="1336124"/>
                </a:lnTo>
                <a:lnTo>
                  <a:pt x="1103693" y="1359871"/>
                </a:lnTo>
                <a:lnTo>
                  <a:pt x="1063685" y="1381067"/>
                </a:lnTo>
                <a:lnTo>
                  <a:pt x="1022555" y="1399689"/>
                </a:lnTo>
                <a:lnTo>
                  <a:pt x="980438" y="1415712"/>
                </a:lnTo>
                <a:lnTo>
                  <a:pt x="937469" y="1429112"/>
                </a:lnTo>
                <a:lnTo>
                  <a:pt x="893781" y="1439863"/>
                </a:lnTo>
                <a:lnTo>
                  <a:pt x="849508" y="1447941"/>
                </a:lnTo>
                <a:lnTo>
                  <a:pt x="804786" y="1453322"/>
                </a:lnTo>
                <a:lnTo>
                  <a:pt x="759749" y="1455982"/>
                </a:lnTo>
                <a:lnTo>
                  <a:pt x="714530" y="1455895"/>
                </a:lnTo>
                <a:lnTo>
                  <a:pt x="669264" y="1453038"/>
                </a:lnTo>
                <a:lnTo>
                  <a:pt x="624086" y="1447386"/>
                </a:lnTo>
                <a:lnTo>
                  <a:pt x="579129" y="1438913"/>
                </a:lnTo>
                <a:lnTo>
                  <a:pt x="534529" y="1427597"/>
                </a:lnTo>
                <a:lnTo>
                  <a:pt x="490420" y="1413412"/>
                </a:lnTo>
                <a:lnTo>
                  <a:pt x="446935" y="1396333"/>
                </a:lnTo>
                <a:lnTo>
                  <a:pt x="404209" y="1376337"/>
                </a:lnTo>
                <a:lnTo>
                  <a:pt x="362377" y="1353398"/>
                </a:lnTo>
                <a:lnTo>
                  <a:pt x="321572" y="1327493"/>
                </a:lnTo>
                <a:lnTo>
                  <a:pt x="282521" y="1299037"/>
                </a:lnTo>
                <a:lnTo>
                  <a:pt x="245877" y="1268554"/>
                </a:lnTo>
                <a:lnTo>
                  <a:pt x="211666" y="1236177"/>
                </a:lnTo>
                <a:lnTo>
                  <a:pt x="179914" y="1202038"/>
                </a:lnTo>
                <a:lnTo>
                  <a:pt x="150645" y="1166272"/>
                </a:lnTo>
                <a:lnTo>
                  <a:pt x="123887" y="1129012"/>
                </a:lnTo>
                <a:lnTo>
                  <a:pt x="99664" y="1090392"/>
                </a:lnTo>
                <a:lnTo>
                  <a:pt x="78002" y="1050544"/>
                </a:lnTo>
                <a:lnTo>
                  <a:pt x="58928" y="1009603"/>
                </a:lnTo>
                <a:lnTo>
                  <a:pt x="42466" y="967701"/>
                </a:lnTo>
                <a:lnTo>
                  <a:pt x="28642" y="924973"/>
                </a:lnTo>
                <a:lnTo>
                  <a:pt x="17482" y="881551"/>
                </a:lnTo>
                <a:lnTo>
                  <a:pt x="9013" y="837569"/>
                </a:lnTo>
                <a:lnTo>
                  <a:pt x="3259" y="793161"/>
                </a:lnTo>
                <a:lnTo>
                  <a:pt x="246" y="748460"/>
                </a:lnTo>
                <a:lnTo>
                  <a:pt x="0" y="703599"/>
                </a:lnTo>
                <a:lnTo>
                  <a:pt x="2546" y="658713"/>
                </a:lnTo>
                <a:lnTo>
                  <a:pt x="7911" y="613933"/>
                </a:lnTo>
                <a:lnTo>
                  <a:pt x="16120" y="569395"/>
                </a:lnTo>
                <a:lnTo>
                  <a:pt x="27199" y="525230"/>
                </a:lnTo>
                <a:lnTo>
                  <a:pt x="41173" y="481574"/>
                </a:lnTo>
                <a:lnTo>
                  <a:pt x="58068" y="438558"/>
                </a:lnTo>
                <a:lnTo>
                  <a:pt x="77910" y="396317"/>
                </a:lnTo>
                <a:lnTo>
                  <a:pt x="100725" y="354985"/>
                </a:lnTo>
                <a:lnTo>
                  <a:pt x="126538" y="314693"/>
                </a:lnTo>
                <a:lnTo>
                  <a:pt x="156620" y="274072"/>
                </a:lnTo>
                <a:lnTo>
                  <a:pt x="189214" y="235936"/>
                </a:lnTo>
                <a:lnTo>
                  <a:pt x="224164" y="200362"/>
                </a:lnTo>
                <a:lnTo>
                  <a:pt x="261313" y="167427"/>
                </a:lnTo>
                <a:lnTo>
                  <a:pt x="300504" y="137206"/>
                </a:lnTo>
                <a:lnTo>
                  <a:pt x="341580" y="109777"/>
                </a:lnTo>
                <a:lnTo>
                  <a:pt x="384384" y="85216"/>
                </a:lnTo>
                <a:lnTo>
                  <a:pt x="428761" y="63599"/>
                </a:lnTo>
                <a:lnTo>
                  <a:pt x="474552" y="45002"/>
                </a:lnTo>
                <a:lnTo>
                  <a:pt x="521600" y="29502"/>
                </a:lnTo>
                <a:lnTo>
                  <a:pt x="569750" y="17175"/>
                </a:lnTo>
                <a:lnTo>
                  <a:pt x="618845" y="8099"/>
                </a:lnTo>
                <a:lnTo>
                  <a:pt x="668726" y="2348"/>
                </a:lnTo>
                <a:lnTo>
                  <a:pt x="719239" y="0"/>
                </a:lnTo>
                <a:lnTo>
                  <a:pt x="770225" y="1130"/>
                </a:lnTo>
                <a:lnTo>
                  <a:pt x="991611" y="69342"/>
                </a:lnTo>
                <a:lnTo>
                  <a:pt x="755074" y="39827"/>
                </a:lnTo>
                <a:lnTo>
                  <a:pt x="707492" y="39604"/>
                </a:lnTo>
                <a:lnTo>
                  <a:pt x="660673" y="42521"/>
                </a:lnTo>
                <a:lnTo>
                  <a:pt x="614725" y="48480"/>
                </a:lnTo>
                <a:lnTo>
                  <a:pt x="569754" y="57381"/>
                </a:lnTo>
                <a:lnTo>
                  <a:pt x="525865" y="69127"/>
                </a:lnTo>
                <a:lnTo>
                  <a:pt x="483167" y="83618"/>
                </a:lnTo>
                <a:lnTo>
                  <a:pt x="441764" y="100757"/>
                </a:lnTo>
                <a:lnTo>
                  <a:pt x="401765" y="120444"/>
                </a:lnTo>
                <a:lnTo>
                  <a:pt x="363275" y="142581"/>
                </a:lnTo>
                <a:lnTo>
                  <a:pt x="326402" y="167070"/>
                </a:lnTo>
                <a:lnTo>
                  <a:pt x="291251" y="193811"/>
                </a:lnTo>
                <a:lnTo>
                  <a:pt x="257929" y="222707"/>
                </a:lnTo>
                <a:lnTo>
                  <a:pt x="226543" y="253659"/>
                </a:lnTo>
                <a:lnTo>
                  <a:pt x="197200" y="286568"/>
                </a:lnTo>
                <a:lnTo>
                  <a:pt x="170005" y="321335"/>
                </a:lnTo>
                <a:lnTo>
                  <a:pt x="145067" y="357863"/>
                </a:lnTo>
                <a:lnTo>
                  <a:pt x="122490" y="396053"/>
                </a:lnTo>
                <a:lnTo>
                  <a:pt x="102382" y="435805"/>
                </a:lnTo>
                <a:lnTo>
                  <a:pt x="84849" y="477022"/>
                </a:lnTo>
                <a:lnTo>
                  <a:pt x="69998" y="519605"/>
                </a:lnTo>
                <a:lnTo>
                  <a:pt x="57935" y="563455"/>
                </a:lnTo>
                <a:lnTo>
                  <a:pt x="48767" y="608474"/>
                </a:lnTo>
                <a:lnTo>
                  <a:pt x="42601" y="654563"/>
                </a:lnTo>
                <a:lnTo>
                  <a:pt x="39543" y="701624"/>
                </a:lnTo>
                <a:lnTo>
                  <a:pt x="39689" y="748807"/>
                </a:lnTo>
                <a:lnTo>
                  <a:pt x="42995" y="795257"/>
                </a:lnTo>
                <a:lnTo>
                  <a:pt x="49361" y="840868"/>
                </a:lnTo>
                <a:lnTo>
                  <a:pt x="58688" y="885534"/>
                </a:lnTo>
                <a:lnTo>
                  <a:pt x="70875" y="929147"/>
                </a:lnTo>
                <a:lnTo>
                  <a:pt x="85822" y="971602"/>
                </a:lnTo>
                <a:lnTo>
                  <a:pt x="103428" y="1012792"/>
                </a:lnTo>
                <a:lnTo>
                  <a:pt x="123594" y="1052611"/>
                </a:lnTo>
                <a:lnTo>
                  <a:pt x="146219" y="1090951"/>
                </a:lnTo>
                <a:lnTo>
                  <a:pt x="171203" y="1127708"/>
                </a:lnTo>
                <a:lnTo>
                  <a:pt x="198445" y="1162773"/>
                </a:lnTo>
                <a:lnTo>
                  <a:pt x="227846" y="1196041"/>
                </a:lnTo>
                <a:lnTo>
                  <a:pt x="259305" y="1227406"/>
                </a:lnTo>
                <a:lnTo>
                  <a:pt x="292722" y="1256761"/>
                </a:lnTo>
                <a:lnTo>
                  <a:pt x="327997" y="1283998"/>
                </a:lnTo>
                <a:lnTo>
                  <a:pt x="365029" y="1309013"/>
                </a:lnTo>
                <a:lnTo>
                  <a:pt x="403719" y="1331699"/>
                </a:lnTo>
                <a:lnTo>
                  <a:pt x="443965" y="1351948"/>
                </a:lnTo>
                <a:lnTo>
                  <a:pt x="485669" y="1369655"/>
                </a:lnTo>
                <a:lnTo>
                  <a:pt x="528728" y="1384714"/>
                </a:lnTo>
                <a:lnTo>
                  <a:pt x="573045" y="1397017"/>
                </a:lnTo>
                <a:lnTo>
                  <a:pt x="618517" y="1406458"/>
                </a:lnTo>
                <a:lnTo>
                  <a:pt x="665045" y="1412931"/>
                </a:lnTo>
                <a:lnTo>
                  <a:pt x="712529" y="1416329"/>
                </a:lnTo>
                <a:lnTo>
                  <a:pt x="763225" y="1416430"/>
                </a:lnTo>
                <a:lnTo>
                  <a:pt x="813358" y="1412909"/>
                </a:lnTo>
                <a:lnTo>
                  <a:pt x="862756" y="1405852"/>
                </a:lnTo>
                <a:lnTo>
                  <a:pt x="911248" y="1395345"/>
                </a:lnTo>
                <a:lnTo>
                  <a:pt x="958661" y="1381472"/>
                </a:lnTo>
                <a:lnTo>
                  <a:pt x="1004824" y="1364319"/>
                </a:lnTo>
                <a:lnTo>
                  <a:pt x="1049565" y="1343973"/>
                </a:lnTo>
                <a:lnTo>
                  <a:pt x="1092712" y="1320518"/>
                </a:lnTo>
                <a:lnTo>
                  <a:pt x="1134094" y="1294040"/>
                </a:lnTo>
                <a:lnTo>
                  <a:pt x="1173539" y="1264625"/>
                </a:lnTo>
                <a:lnTo>
                  <a:pt x="1210876" y="1232358"/>
                </a:lnTo>
                <a:lnTo>
                  <a:pt x="1245931" y="1197324"/>
                </a:lnTo>
                <a:lnTo>
                  <a:pt x="1278535" y="1159611"/>
                </a:lnTo>
                <a:lnTo>
                  <a:pt x="1308515" y="1119302"/>
                </a:lnTo>
                <a:lnTo>
                  <a:pt x="1341065" y="1141463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7227887" y="3216275"/>
            <a:ext cx="322580" cy="304800"/>
          </a:xfrm>
          <a:custGeom>
            <a:avLst/>
            <a:gdLst/>
            <a:ahLst/>
            <a:cxnLst/>
            <a:rect l="l" t="t" r="r" b="b"/>
            <a:pathLst>
              <a:path w="322579" h="304800">
                <a:moveTo>
                  <a:pt x="161137" y="0"/>
                </a:moveTo>
                <a:lnTo>
                  <a:pt x="110202" y="7769"/>
                </a:lnTo>
                <a:lnTo>
                  <a:pt x="65968" y="29405"/>
                </a:lnTo>
                <a:lnTo>
                  <a:pt x="31087" y="62396"/>
                </a:lnTo>
                <a:lnTo>
                  <a:pt x="8214" y="104231"/>
                </a:lnTo>
                <a:lnTo>
                  <a:pt x="0" y="152400"/>
                </a:lnTo>
                <a:lnTo>
                  <a:pt x="8214" y="200568"/>
                </a:lnTo>
                <a:lnTo>
                  <a:pt x="31087" y="242403"/>
                </a:lnTo>
                <a:lnTo>
                  <a:pt x="65968" y="275394"/>
                </a:lnTo>
                <a:lnTo>
                  <a:pt x="110202" y="297030"/>
                </a:lnTo>
                <a:lnTo>
                  <a:pt x="161137" y="304800"/>
                </a:lnTo>
                <a:lnTo>
                  <a:pt x="212066" y="297030"/>
                </a:lnTo>
                <a:lnTo>
                  <a:pt x="256296" y="275394"/>
                </a:lnTo>
                <a:lnTo>
                  <a:pt x="291175" y="242403"/>
                </a:lnTo>
                <a:lnTo>
                  <a:pt x="314048" y="200568"/>
                </a:lnTo>
                <a:lnTo>
                  <a:pt x="322262" y="152400"/>
                </a:lnTo>
                <a:lnTo>
                  <a:pt x="314048" y="104231"/>
                </a:lnTo>
                <a:lnTo>
                  <a:pt x="291175" y="62396"/>
                </a:lnTo>
                <a:lnTo>
                  <a:pt x="256296" y="29405"/>
                </a:lnTo>
                <a:lnTo>
                  <a:pt x="212066" y="7769"/>
                </a:lnTo>
                <a:lnTo>
                  <a:pt x="161137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227887" y="3216275"/>
            <a:ext cx="322580" cy="304800"/>
          </a:xfrm>
          <a:custGeom>
            <a:avLst/>
            <a:gdLst/>
            <a:ahLst/>
            <a:cxnLst/>
            <a:rect l="l" t="t" r="r" b="b"/>
            <a:pathLst>
              <a:path w="322579" h="304800">
                <a:moveTo>
                  <a:pt x="0" y="152400"/>
                </a:moveTo>
                <a:lnTo>
                  <a:pt x="8214" y="104231"/>
                </a:lnTo>
                <a:lnTo>
                  <a:pt x="31087" y="62396"/>
                </a:lnTo>
                <a:lnTo>
                  <a:pt x="65968" y="29405"/>
                </a:lnTo>
                <a:lnTo>
                  <a:pt x="110202" y="7769"/>
                </a:lnTo>
                <a:lnTo>
                  <a:pt x="161137" y="0"/>
                </a:lnTo>
                <a:lnTo>
                  <a:pt x="212066" y="7769"/>
                </a:lnTo>
                <a:lnTo>
                  <a:pt x="256296" y="29405"/>
                </a:lnTo>
                <a:lnTo>
                  <a:pt x="291175" y="62396"/>
                </a:lnTo>
                <a:lnTo>
                  <a:pt x="314048" y="104231"/>
                </a:lnTo>
                <a:lnTo>
                  <a:pt x="322262" y="152400"/>
                </a:lnTo>
                <a:lnTo>
                  <a:pt x="314048" y="200568"/>
                </a:lnTo>
                <a:lnTo>
                  <a:pt x="291175" y="242403"/>
                </a:lnTo>
                <a:lnTo>
                  <a:pt x="256296" y="275394"/>
                </a:lnTo>
                <a:lnTo>
                  <a:pt x="212066" y="297030"/>
                </a:lnTo>
                <a:lnTo>
                  <a:pt x="161137" y="304800"/>
                </a:lnTo>
                <a:lnTo>
                  <a:pt x="110202" y="297030"/>
                </a:lnTo>
                <a:lnTo>
                  <a:pt x="65968" y="275394"/>
                </a:lnTo>
                <a:lnTo>
                  <a:pt x="31087" y="242403"/>
                </a:lnTo>
                <a:lnTo>
                  <a:pt x="8214" y="200568"/>
                </a:lnTo>
                <a:lnTo>
                  <a:pt x="0" y="152400"/>
                </a:lnTo>
                <a:close/>
              </a:path>
            </a:pathLst>
          </a:custGeom>
          <a:ln w="25400">
            <a:solidFill>
              <a:srgbClr val="2222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908290" y="2528315"/>
            <a:ext cx="982979" cy="116585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171942" y="2522219"/>
            <a:ext cx="833627" cy="1158239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242791" y="2862202"/>
            <a:ext cx="254635" cy="329565"/>
          </a:xfrm>
          <a:custGeom>
            <a:avLst/>
            <a:gdLst/>
            <a:ahLst/>
            <a:cxnLst/>
            <a:rect l="l" t="t" r="r" b="b"/>
            <a:pathLst>
              <a:path w="254634" h="329564">
                <a:moveTo>
                  <a:pt x="47383" y="10477"/>
                </a:moveTo>
                <a:lnTo>
                  <a:pt x="7391" y="13576"/>
                </a:lnTo>
                <a:lnTo>
                  <a:pt x="0" y="21107"/>
                </a:lnTo>
                <a:lnTo>
                  <a:pt x="2184" y="27762"/>
                </a:lnTo>
                <a:lnTo>
                  <a:pt x="4470" y="32397"/>
                </a:lnTo>
                <a:lnTo>
                  <a:pt x="7950" y="38328"/>
                </a:lnTo>
                <a:lnTo>
                  <a:pt x="105270" y="207860"/>
                </a:lnTo>
                <a:lnTo>
                  <a:pt x="111645" y="322084"/>
                </a:lnTo>
                <a:lnTo>
                  <a:pt x="133070" y="329412"/>
                </a:lnTo>
                <a:lnTo>
                  <a:pt x="138353" y="329361"/>
                </a:lnTo>
                <a:lnTo>
                  <a:pt x="176504" y="319951"/>
                </a:lnTo>
                <a:lnTo>
                  <a:pt x="176961" y="318439"/>
                </a:lnTo>
                <a:lnTo>
                  <a:pt x="170586" y="204215"/>
                </a:lnTo>
                <a:lnTo>
                  <a:pt x="195614" y="146570"/>
                </a:lnTo>
                <a:lnTo>
                  <a:pt x="136093" y="146570"/>
                </a:lnTo>
                <a:lnTo>
                  <a:pt x="133084" y="139780"/>
                </a:lnTo>
                <a:lnTo>
                  <a:pt x="130081" y="133105"/>
                </a:lnTo>
                <a:lnTo>
                  <a:pt x="112750" y="97256"/>
                </a:lnTo>
                <a:lnTo>
                  <a:pt x="72720" y="20561"/>
                </a:lnTo>
                <a:lnTo>
                  <a:pt x="56489" y="10629"/>
                </a:lnTo>
                <a:lnTo>
                  <a:pt x="47383" y="10477"/>
                </a:lnTo>
                <a:close/>
              </a:path>
              <a:path w="254634" h="329564">
                <a:moveTo>
                  <a:pt x="235750" y="0"/>
                </a:moveTo>
                <a:lnTo>
                  <a:pt x="197726" y="2743"/>
                </a:lnTo>
                <a:lnTo>
                  <a:pt x="183870" y="15354"/>
                </a:lnTo>
                <a:lnTo>
                  <a:pt x="153098" y="95491"/>
                </a:lnTo>
                <a:lnTo>
                  <a:pt x="140554" y="133318"/>
                </a:lnTo>
                <a:lnTo>
                  <a:pt x="136588" y="146545"/>
                </a:lnTo>
                <a:lnTo>
                  <a:pt x="136093" y="146570"/>
                </a:lnTo>
                <a:lnTo>
                  <a:pt x="195614" y="146570"/>
                </a:lnTo>
                <a:lnTo>
                  <a:pt x="248437" y="24904"/>
                </a:lnTo>
                <a:lnTo>
                  <a:pt x="251066" y="18795"/>
                </a:lnTo>
                <a:lnTo>
                  <a:pt x="252793" y="13982"/>
                </a:lnTo>
                <a:lnTo>
                  <a:pt x="254381" y="6946"/>
                </a:lnTo>
                <a:lnTo>
                  <a:pt x="253784" y="4368"/>
                </a:lnTo>
                <a:lnTo>
                  <a:pt x="249796" y="1117"/>
                </a:lnTo>
                <a:lnTo>
                  <a:pt x="246189" y="253"/>
                </a:lnTo>
                <a:lnTo>
                  <a:pt x="23575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102595" y="2697270"/>
            <a:ext cx="179146" cy="156959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7426442" y="2692507"/>
            <a:ext cx="177571" cy="155371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6981443" y="2750819"/>
            <a:ext cx="1307591" cy="1171955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050023" y="3005327"/>
            <a:ext cx="1269491" cy="1027175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550725" y="3135499"/>
            <a:ext cx="347345" cy="246379"/>
          </a:xfrm>
          <a:custGeom>
            <a:avLst/>
            <a:gdLst/>
            <a:ahLst/>
            <a:cxnLst/>
            <a:rect l="l" t="t" r="r" b="b"/>
            <a:pathLst>
              <a:path w="347345" h="246379">
                <a:moveTo>
                  <a:pt x="339163" y="204698"/>
                </a:moveTo>
                <a:lnTo>
                  <a:pt x="131597" y="204698"/>
                </a:lnTo>
                <a:lnTo>
                  <a:pt x="329578" y="245440"/>
                </a:lnTo>
                <a:lnTo>
                  <a:pt x="334645" y="246138"/>
                </a:lnTo>
                <a:lnTo>
                  <a:pt x="341859" y="246252"/>
                </a:lnTo>
                <a:lnTo>
                  <a:pt x="344259" y="245148"/>
                </a:lnTo>
                <a:lnTo>
                  <a:pt x="346621" y="240576"/>
                </a:lnTo>
                <a:lnTo>
                  <a:pt x="346735" y="236867"/>
                </a:lnTo>
                <a:lnTo>
                  <a:pt x="344830" y="226593"/>
                </a:lnTo>
                <a:lnTo>
                  <a:pt x="343141" y="219481"/>
                </a:lnTo>
                <a:lnTo>
                  <a:pt x="339163" y="204698"/>
                </a:lnTo>
                <a:close/>
              </a:path>
              <a:path w="347345" h="246379">
                <a:moveTo>
                  <a:pt x="278435" y="0"/>
                </a:moveTo>
                <a:lnTo>
                  <a:pt x="275831" y="177"/>
                </a:lnTo>
                <a:lnTo>
                  <a:pt x="269761" y="3695"/>
                </a:lnTo>
                <a:lnTo>
                  <a:pt x="265697" y="6883"/>
                </a:lnTo>
                <a:lnTo>
                  <a:pt x="260604" y="11493"/>
                </a:lnTo>
                <a:lnTo>
                  <a:pt x="114630" y="141516"/>
                </a:lnTo>
                <a:lnTo>
                  <a:pt x="4140" y="171183"/>
                </a:lnTo>
                <a:lnTo>
                  <a:pt x="0" y="182575"/>
                </a:lnTo>
                <a:lnTo>
                  <a:pt x="191" y="185419"/>
                </a:lnTo>
                <a:lnTo>
                  <a:pt x="10541" y="223989"/>
                </a:lnTo>
                <a:lnTo>
                  <a:pt x="21107" y="234365"/>
                </a:lnTo>
                <a:lnTo>
                  <a:pt x="131597" y="204698"/>
                </a:lnTo>
                <a:lnTo>
                  <a:pt x="339163" y="204698"/>
                </a:lnTo>
                <a:lnTo>
                  <a:pt x="319176" y="178968"/>
                </a:lnTo>
                <a:lnTo>
                  <a:pt x="234417" y="165290"/>
                </a:lnTo>
                <a:lnTo>
                  <a:pt x="208699" y="162191"/>
                </a:lnTo>
                <a:lnTo>
                  <a:pt x="195048" y="160786"/>
                </a:lnTo>
                <a:lnTo>
                  <a:pt x="181064" y="159600"/>
                </a:lnTo>
                <a:lnTo>
                  <a:pt x="180937" y="159118"/>
                </a:lnTo>
                <a:lnTo>
                  <a:pt x="214457" y="134180"/>
                </a:lnTo>
                <a:lnTo>
                  <a:pt x="291275" y="71246"/>
                </a:lnTo>
                <a:lnTo>
                  <a:pt x="298006" y="56959"/>
                </a:lnTo>
                <a:lnTo>
                  <a:pt x="297675" y="53327"/>
                </a:lnTo>
                <a:lnTo>
                  <a:pt x="288163" y="15557"/>
                </a:lnTo>
                <a:lnTo>
                  <a:pt x="282766" y="2768"/>
                </a:lnTo>
                <a:lnTo>
                  <a:pt x="278435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104449" y="4336186"/>
            <a:ext cx="6727190" cy="1323340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53340">
              <a:lnSpc>
                <a:spcPct val="100000"/>
              </a:lnSpc>
              <a:spcBef>
                <a:spcPts val="409"/>
              </a:spcBef>
            </a:pPr>
            <a:r>
              <a:rPr sz="4000" b="1" spc="-5" dirty="0">
                <a:solidFill>
                  <a:srgbClr val="0000FF"/>
                </a:solidFill>
                <a:latin typeface="Calibri"/>
                <a:cs typeface="Calibri"/>
              </a:rPr>
              <a:t>Y</a:t>
            </a: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310"/>
              </a:spcBef>
            </a:pPr>
            <a:r>
              <a:rPr sz="2800" spc="-35" dirty="0">
                <a:latin typeface="Calibri"/>
                <a:cs typeface="Calibri"/>
              </a:rPr>
              <a:t>L’</a:t>
            </a:r>
            <a:r>
              <a:rPr sz="2800" b="1" spc="-35" dirty="0">
                <a:latin typeface="Calibri"/>
                <a:cs typeface="Calibri"/>
              </a:rPr>
              <a:t>avidità </a:t>
            </a:r>
            <a:r>
              <a:rPr sz="2800" spc="-5" dirty="0">
                <a:latin typeface="Calibri"/>
                <a:cs typeface="Calibri"/>
              </a:rPr>
              <a:t>è </a:t>
            </a:r>
            <a:r>
              <a:rPr sz="4000" b="1" spc="-5" dirty="0">
                <a:solidFill>
                  <a:srgbClr val="F83B08"/>
                </a:solidFill>
                <a:latin typeface="Calibri"/>
                <a:cs typeface="Calibri"/>
              </a:rPr>
              <a:t>&gt; </a:t>
            </a:r>
            <a:r>
              <a:rPr sz="2800" spc="-10" dirty="0">
                <a:latin typeface="Calibri"/>
                <a:cs typeface="Calibri"/>
              </a:rPr>
              <a:t>della somma delle </a:t>
            </a:r>
            <a:r>
              <a:rPr sz="2800" spc="-15" dirty="0">
                <a:latin typeface="Calibri"/>
                <a:cs typeface="Calibri"/>
              </a:rPr>
              <a:t>singole</a:t>
            </a:r>
            <a:r>
              <a:rPr sz="2800" spc="-7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affinità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1131891" y="4178300"/>
            <a:ext cx="6694483" cy="914399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131887" y="4178298"/>
            <a:ext cx="6694805" cy="914400"/>
          </a:xfrm>
          <a:custGeom>
            <a:avLst/>
            <a:gdLst/>
            <a:ahLst/>
            <a:cxnLst/>
            <a:rect l="l" t="t" r="r" b="b"/>
            <a:pathLst>
              <a:path w="6694805" h="914400">
                <a:moveTo>
                  <a:pt x="6694487" y="914399"/>
                </a:moveTo>
                <a:lnTo>
                  <a:pt x="0" y="914399"/>
                </a:lnTo>
                <a:lnTo>
                  <a:pt x="6694487" y="0"/>
                </a:lnTo>
                <a:lnTo>
                  <a:pt x="6694487" y="914399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665976" y="1793747"/>
            <a:ext cx="1292351" cy="679703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7552942" y="1793747"/>
            <a:ext cx="473963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373919" y="692912"/>
            <a:ext cx="8402955" cy="19253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405255" marR="5080" indent="-1393190">
              <a:lnSpc>
                <a:spcPct val="100000"/>
              </a:lnSpc>
              <a:spcBef>
                <a:spcPts val="105"/>
              </a:spcBef>
            </a:pPr>
            <a:r>
              <a:rPr sz="3200" spc="-15" dirty="0">
                <a:latin typeface="Calibri"/>
                <a:cs typeface="Calibri"/>
              </a:rPr>
              <a:t>Misura </a:t>
            </a:r>
            <a:r>
              <a:rPr sz="3200" spc="-5" dirty="0">
                <a:latin typeface="Calibri"/>
                <a:cs typeface="Calibri"/>
              </a:rPr>
              <a:t>la </a:t>
            </a:r>
            <a:r>
              <a:rPr sz="3200" spc="-30" dirty="0">
                <a:latin typeface="Calibri"/>
                <a:cs typeface="Calibri"/>
              </a:rPr>
              <a:t>forza </a:t>
            </a:r>
            <a:r>
              <a:rPr sz="3200" spc="-5" dirty="0">
                <a:latin typeface="Calibri"/>
                <a:cs typeface="Calibri"/>
              </a:rPr>
              <a:t>di </a:t>
            </a:r>
            <a:r>
              <a:rPr sz="3200" spc="-15" dirty="0">
                <a:latin typeface="Calibri"/>
                <a:cs typeface="Calibri"/>
              </a:rPr>
              <a:t>legame </a:t>
            </a:r>
            <a:r>
              <a:rPr sz="3200" spc="-15" dirty="0">
                <a:solidFill>
                  <a:srgbClr val="F83B08"/>
                </a:solidFill>
                <a:latin typeface="Calibri"/>
                <a:cs typeface="Calibri"/>
              </a:rPr>
              <a:t>totale </a:t>
            </a:r>
            <a:r>
              <a:rPr sz="3200" spc="-5" dirty="0">
                <a:latin typeface="Calibri"/>
                <a:cs typeface="Calibri"/>
              </a:rPr>
              <a:t>di un Ab </a:t>
            </a:r>
            <a:r>
              <a:rPr sz="3200" spc="-10" dirty="0">
                <a:latin typeface="Calibri"/>
                <a:cs typeface="Calibri"/>
              </a:rPr>
              <a:t>con </a:t>
            </a:r>
            <a:r>
              <a:rPr sz="3200" spc="-5" dirty="0">
                <a:latin typeface="Calibri"/>
                <a:cs typeface="Calibri"/>
              </a:rPr>
              <a:t>un Ag  </a:t>
            </a:r>
            <a:r>
              <a:rPr sz="3200" spc="-10" dirty="0">
                <a:latin typeface="Calibri"/>
                <a:cs typeface="Calibri"/>
              </a:rPr>
              <a:t>con </a:t>
            </a:r>
            <a:r>
              <a:rPr sz="3200" spc="-5" dirty="0">
                <a:latin typeface="Calibri"/>
                <a:cs typeface="Calibri"/>
              </a:rPr>
              <a:t>molti </a:t>
            </a:r>
            <a:r>
              <a:rPr sz="3200" spc="-10" dirty="0">
                <a:latin typeface="Calibri"/>
                <a:cs typeface="Calibri"/>
              </a:rPr>
              <a:t>determinanti</a:t>
            </a:r>
            <a:r>
              <a:rPr sz="3200" spc="35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antigenici.</a:t>
            </a:r>
            <a:endParaRPr sz="3200">
              <a:latin typeface="Calibri"/>
              <a:cs typeface="Calibri"/>
            </a:endParaRPr>
          </a:p>
          <a:p>
            <a:pPr marR="1024890" algn="r">
              <a:lnSpc>
                <a:spcPct val="100000"/>
              </a:lnSpc>
              <a:spcBef>
                <a:spcPts val="1510"/>
              </a:spcBef>
            </a:pPr>
            <a:r>
              <a:rPr sz="2400" b="1" spc="-65" dirty="0">
                <a:solidFill>
                  <a:srgbClr val="00B050"/>
                </a:solidFill>
                <a:latin typeface="Calibri"/>
                <a:cs typeface="Calibri"/>
              </a:rPr>
              <a:t>A</a:t>
            </a:r>
            <a:r>
              <a:rPr sz="2400" b="1" dirty="0">
                <a:solidFill>
                  <a:srgbClr val="00B050"/>
                </a:solidFill>
                <a:latin typeface="Calibri"/>
                <a:cs typeface="Calibri"/>
              </a:rPr>
              <a:t>v</a:t>
            </a:r>
            <a:r>
              <a:rPr sz="2400" b="1" spc="-5" dirty="0">
                <a:solidFill>
                  <a:srgbClr val="00B050"/>
                </a:solidFill>
                <a:latin typeface="Calibri"/>
                <a:cs typeface="Calibri"/>
              </a:rPr>
              <a:t>idi</a:t>
            </a:r>
            <a:r>
              <a:rPr sz="2400" b="1" spc="-30" dirty="0">
                <a:solidFill>
                  <a:srgbClr val="00B050"/>
                </a:solidFill>
                <a:latin typeface="Calibri"/>
                <a:cs typeface="Calibri"/>
              </a:rPr>
              <a:t>t</a:t>
            </a:r>
            <a:r>
              <a:rPr sz="2400" b="1" dirty="0">
                <a:solidFill>
                  <a:srgbClr val="00B050"/>
                </a:solidFill>
                <a:latin typeface="Calibri"/>
                <a:cs typeface="Calibri"/>
              </a:rPr>
              <a:t>à</a:t>
            </a:r>
            <a:endParaRPr sz="2400">
              <a:latin typeface="Calibri"/>
              <a:cs typeface="Calibri"/>
            </a:endParaRPr>
          </a:p>
          <a:p>
            <a:pPr marR="723900" algn="r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Kd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-5" dirty="0">
                <a:latin typeface="Calibri"/>
                <a:cs typeface="Calibri"/>
              </a:rPr>
              <a:t>10</a:t>
            </a:r>
            <a:r>
              <a:rPr sz="2400" spc="-7" baseline="24305" dirty="0">
                <a:latin typeface="Calibri"/>
                <a:cs typeface="Calibri"/>
              </a:rPr>
              <a:t>-10</a:t>
            </a:r>
            <a:r>
              <a:rPr sz="2400" spc="-112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914400" y="4396583"/>
            <a:ext cx="838200" cy="0"/>
          </a:xfrm>
          <a:custGeom>
            <a:avLst/>
            <a:gdLst/>
            <a:ahLst/>
            <a:cxnLst/>
            <a:rect l="l" t="t" r="r" b="b"/>
            <a:pathLst>
              <a:path w="838200">
                <a:moveTo>
                  <a:pt x="0" y="0"/>
                </a:moveTo>
                <a:lnTo>
                  <a:pt x="838200" y="0"/>
                </a:lnTo>
              </a:path>
            </a:pathLst>
          </a:custGeom>
          <a:ln w="46037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914400" y="4373565"/>
            <a:ext cx="838200" cy="46355"/>
          </a:xfrm>
          <a:custGeom>
            <a:avLst/>
            <a:gdLst/>
            <a:ahLst/>
            <a:cxnLst/>
            <a:rect l="l" t="t" r="r" b="b"/>
            <a:pathLst>
              <a:path w="838200" h="46354">
                <a:moveTo>
                  <a:pt x="0" y="7670"/>
                </a:moveTo>
                <a:lnTo>
                  <a:pt x="0" y="3429"/>
                </a:lnTo>
                <a:lnTo>
                  <a:pt x="3441" y="0"/>
                </a:lnTo>
                <a:lnTo>
                  <a:pt x="7670" y="0"/>
                </a:lnTo>
                <a:lnTo>
                  <a:pt x="830529" y="0"/>
                </a:lnTo>
                <a:lnTo>
                  <a:pt x="834771" y="0"/>
                </a:lnTo>
                <a:lnTo>
                  <a:pt x="838200" y="3429"/>
                </a:lnTo>
                <a:lnTo>
                  <a:pt x="838200" y="7670"/>
                </a:lnTo>
                <a:lnTo>
                  <a:pt x="838200" y="38366"/>
                </a:lnTo>
                <a:lnTo>
                  <a:pt x="838200" y="42595"/>
                </a:lnTo>
                <a:lnTo>
                  <a:pt x="834771" y="46037"/>
                </a:lnTo>
                <a:lnTo>
                  <a:pt x="830529" y="46037"/>
                </a:lnTo>
                <a:lnTo>
                  <a:pt x="7670" y="46037"/>
                </a:lnTo>
                <a:lnTo>
                  <a:pt x="3441" y="46037"/>
                </a:lnTo>
                <a:lnTo>
                  <a:pt x="0" y="42595"/>
                </a:lnTo>
                <a:lnTo>
                  <a:pt x="0" y="38366"/>
                </a:lnTo>
                <a:lnTo>
                  <a:pt x="0" y="767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895344" y="3802392"/>
            <a:ext cx="925067" cy="1118603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158996" y="3802392"/>
            <a:ext cx="775703" cy="11186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4196715" y="3918965"/>
            <a:ext cx="2895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0000FF"/>
                </a:solidFill>
                <a:latin typeface="Calibri"/>
                <a:cs typeface="Calibri"/>
              </a:rPr>
              <a:t>Y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4137025" y="3952875"/>
            <a:ext cx="177800" cy="1555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440238" y="3949701"/>
            <a:ext cx="177800" cy="155575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745991" y="2842272"/>
            <a:ext cx="1292351" cy="679691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4632959" y="2842272"/>
            <a:ext cx="473963" cy="6796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 txBox="1"/>
          <p:nvPr/>
        </p:nvSpPr>
        <p:spPr>
          <a:xfrm>
            <a:off x="3677158" y="2908808"/>
            <a:ext cx="14077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400" b="1" spc="-20" dirty="0">
                <a:solidFill>
                  <a:srgbClr val="00B050"/>
                </a:solidFill>
                <a:latin typeface="Calibri"/>
                <a:cs typeface="Calibri"/>
              </a:rPr>
              <a:t>Avidità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Kd </a:t>
            </a:r>
            <a:r>
              <a:rPr sz="2400" dirty="0">
                <a:latin typeface="Calibri"/>
                <a:cs typeface="Calibri"/>
              </a:rPr>
              <a:t>= </a:t>
            </a:r>
            <a:r>
              <a:rPr sz="2400" spc="-5" dirty="0">
                <a:latin typeface="Calibri"/>
                <a:cs typeface="Calibri"/>
              </a:rPr>
              <a:t>10</a:t>
            </a:r>
            <a:r>
              <a:rPr sz="2400" spc="-7" baseline="24305" dirty="0">
                <a:latin typeface="Calibri"/>
                <a:cs typeface="Calibri"/>
              </a:rPr>
              <a:t>-6</a:t>
            </a:r>
            <a:r>
              <a:rPr sz="2400" spc="-120" baseline="2430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M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3962401" y="3939383"/>
            <a:ext cx="838200" cy="0"/>
          </a:xfrm>
          <a:custGeom>
            <a:avLst/>
            <a:gdLst/>
            <a:ahLst/>
            <a:cxnLst/>
            <a:rect l="l" t="t" r="r" b="b"/>
            <a:pathLst>
              <a:path w="838200">
                <a:moveTo>
                  <a:pt x="0" y="0"/>
                </a:moveTo>
                <a:lnTo>
                  <a:pt x="838200" y="0"/>
                </a:lnTo>
              </a:path>
            </a:pathLst>
          </a:custGeom>
          <a:ln w="46037">
            <a:solidFill>
              <a:srgbClr val="BBE0E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962401" y="3916365"/>
            <a:ext cx="838200" cy="46355"/>
          </a:xfrm>
          <a:custGeom>
            <a:avLst/>
            <a:gdLst/>
            <a:ahLst/>
            <a:cxnLst/>
            <a:rect l="l" t="t" r="r" b="b"/>
            <a:pathLst>
              <a:path w="838200" h="46354">
                <a:moveTo>
                  <a:pt x="0" y="7670"/>
                </a:moveTo>
                <a:lnTo>
                  <a:pt x="0" y="3429"/>
                </a:lnTo>
                <a:lnTo>
                  <a:pt x="3441" y="0"/>
                </a:lnTo>
                <a:lnTo>
                  <a:pt x="7670" y="0"/>
                </a:lnTo>
                <a:lnTo>
                  <a:pt x="830529" y="0"/>
                </a:lnTo>
                <a:lnTo>
                  <a:pt x="834771" y="0"/>
                </a:lnTo>
                <a:lnTo>
                  <a:pt x="838200" y="3429"/>
                </a:lnTo>
                <a:lnTo>
                  <a:pt x="838200" y="7670"/>
                </a:lnTo>
                <a:lnTo>
                  <a:pt x="838200" y="38366"/>
                </a:lnTo>
                <a:lnTo>
                  <a:pt x="838200" y="42595"/>
                </a:lnTo>
                <a:lnTo>
                  <a:pt x="834771" y="46037"/>
                </a:lnTo>
                <a:lnTo>
                  <a:pt x="830529" y="46037"/>
                </a:lnTo>
                <a:lnTo>
                  <a:pt x="7670" y="46037"/>
                </a:lnTo>
                <a:lnTo>
                  <a:pt x="3441" y="46037"/>
                </a:lnTo>
                <a:lnTo>
                  <a:pt x="0" y="42595"/>
                </a:lnTo>
                <a:lnTo>
                  <a:pt x="0" y="38366"/>
                </a:lnTo>
                <a:lnTo>
                  <a:pt x="0" y="7670"/>
                </a:lnTo>
                <a:close/>
              </a:path>
            </a:pathLst>
          </a:custGeom>
          <a:ln w="25400">
            <a:solidFill>
              <a:srgbClr val="89A4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8870" y="57785"/>
            <a:ext cx="384365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IMMUNOPRECIPITAZIONE</a:t>
            </a:r>
          </a:p>
        </p:txBody>
      </p:sp>
      <p:sp>
        <p:nvSpPr>
          <p:cNvPr id="3" name="object 3"/>
          <p:cNvSpPr/>
          <p:nvPr/>
        </p:nvSpPr>
        <p:spPr>
          <a:xfrm>
            <a:off x="1202328" y="3342931"/>
            <a:ext cx="200025" cy="155575"/>
          </a:xfrm>
          <a:custGeom>
            <a:avLst/>
            <a:gdLst/>
            <a:ahLst/>
            <a:cxnLst/>
            <a:rect l="l" t="t" r="r" b="b"/>
            <a:pathLst>
              <a:path w="200025" h="155575">
                <a:moveTo>
                  <a:pt x="0" y="155244"/>
                </a:moveTo>
                <a:lnTo>
                  <a:pt x="200025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72571" y="3304592"/>
            <a:ext cx="200025" cy="155575"/>
          </a:xfrm>
          <a:custGeom>
            <a:avLst/>
            <a:gdLst/>
            <a:ahLst/>
            <a:cxnLst/>
            <a:rect l="l" t="t" r="r" b="b"/>
            <a:pathLst>
              <a:path w="200025" h="155575">
                <a:moveTo>
                  <a:pt x="0" y="155244"/>
                </a:moveTo>
                <a:lnTo>
                  <a:pt x="200025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3034" y="3459836"/>
            <a:ext cx="259715" cy="78740"/>
          </a:xfrm>
          <a:custGeom>
            <a:avLst/>
            <a:gdLst/>
            <a:ahLst/>
            <a:cxnLst/>
            <a:rect l="l" t="t" r="r" b="b"/>
            <a:pathLst>
              <a:path w="259715" h="78739">
                <a:moveTo>
                  <a:pt x="259537" y="0"/>
                </a:moveTo>
                <a:lnTo>
                  <a:pt x="0" y="78562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1802" y="3498176"/>
            <a:ext cx="140970" cy="232410"/>
          </a:xfrm>
          <a:custGeom>
            <a:avLst/>
            <a:gdLst/>
            <a:ahLst/>
            <a:cxnLst/>
            <a:rect l="l" t="t" r="r" b="b"/>
            <a:pathLst>
              <a:path w="140969" h="232410">
                <a:moveTo>
                  <a:pt x="140525" y="0"/>
                </a:moveTo>
                <a:lnTo>
                  <a:pt x="0" y="23192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83278" y="3421495"/>
            <a:ext cx="259715" cy="78740"/>
          </a:xfrm>
          <a:custGeom>
            <a:avLst/>
            <a:gdLst/>
            <a:ahLst/>
            <a:cxnLst/>
            <a:rect l="l" t="t" r="r" b="b"/>
            <a:pathLst>
              <a:path w="259715" h="78739">
                <a:moveTo>
                  <a:pt x="259537" y="0"/>
                </a:moveTo>
                <a:lnTo>
                  <a:pt x="0" y="78562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91558" y="3536517"/>
            <a:ext cx="140970" cy="232410"/>
          </a:xfrm>
          <a:custGeom>
            <a:avLst/>
            <a:gdLst/>
            <a:ahLst/>
            <a:cxnLst/>
            <a:rect l="l" t="t" r="r" b="b"/>
            <a:pathLst>
              <a:path w="140969" h="232410">
                <a:moveTo>
                  <a:pt x="140525" y="0"/>
                </a:moveTo>
                <a:lnTo>
                  <a:pt x="0" y="23192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331244" y="4207780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5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377029" y="4191682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5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377029" y="3920613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19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155692" y="4001100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4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422814" y="3904515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19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09908" y="4017196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4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688675" y="3034280"/>
            <a:ext cx="213360" cy="137160"/>
          </a:xfrm>
          <a:custGeom>
            <a:avLst/>
            <a:gdLst/>
            <a:ahLst/>
            <a:cxnLst/>
            <a:rect l="l" t="t" r="r" b="b"/>
            <a:pathLst>
              <a:path w="213360" h="137160">
                <a:moveTo>
                  <a:pt x="0" y="0"/>
                </a:moveTo>
                <a:lnTo>
                  <a:pt x="212979" y="136931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714922" y="2993458"/>
            <a:ext cx="213360" cy="137160"/>
          </a:xfrm>
          <a:custGeom>
            <a:avLst/>
            <a:gdLst/>
            <a:ahLst/>
            <a:cxnLst/>
            <a:rect l="l" t="t" r="r" b="b"/>
            <a:pathLst>
              <a:path w="213360" h="137160">
                <a:moveTo>
                  <a:pt x="0" y="0"/>
                </a:moveTo>
                <a:lnTo>
                  <a:pt x="212979" y="136931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554434" y="2774878"/>
            <a:ext cx="160655" cy="219075"/>
          </a:xfrm>
          <a:custGeom>
            <a:avLst/>
            <a:gdLst/>
            <a:ahLst/>
            <a:cxnLst/>
            <a:rect l="l" t="t" r="r" b="b"/>
            <a:pathLst>
              <a:path w="160655" h="219075">
                <a:moveTo>
                  <a:pt x="160489" y="2185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23196" y="2978985"/>
            <a:ext cx="266065" cy="55880"/>
          </a:xfrm>
          <a:custGeom>
            <a:avLst/>
            <a:gdLst/>
            <a:ahLst/>
            <a:cxnLst/>
            <a:rect l="l" t="t" r="r" b="b"/>
            <a:pathLst>
              <a:path w="266064" h="55880">
                <a:moveTo>
                  <a:pt x="265480" y="55295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580680" y="2734055"/>
            <a:ext cx="160655" cy="219075"/>
          </a:xfrm>
          <a:custGeom>
            <a:avLst/>
            <a:gdLst/>
            <a:ahLst/>
            <a:cxnLst/>
            <a:rect l="l" t="t" r="r" b="b"/>
            <a:pathLst>
              <a:path w="160655" h="219075">
                <a:moveTo>
                  <a:pt x="160489" y="2185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96949" y="3019808"/>
            <a:ext cx="266065" cy="55880"/>
          </a:xfrm>
          <a:custGeom>
            <a:avLst/>
            <a:gdLst/>
            <a:ahLst/>
            <a:cxnLst/>
            <a:rect l="l" t="t" r="r" b="b"/>
            <a:pathLst>
              <a:path w="266064" h="55880">
                <a:moveTo>
                  <a:pt x="265480" y="55295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06462" y="3690937"/>
            <a:ext cx="381000" cy="38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51328" y="279559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319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02795" y="279559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319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05729" y="304879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97066" y="0"/>
                </a:moveTo>
                <a:lnTo>
                  <a:pt x="0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51328" y="304879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0" y="0"/>
                </a:moveTo>
                <a:lnTo>
                  <a:pt x="97066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7197" y="304879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97066" y="0"/>
                </a:moveTo>
                <a:lnTo>
                  <a:pt x="0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99860" y="304879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0" y="0"/>
                </a:moveTo>
                <a:lnTo>
                  <a:pt x="97066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12594" y="4411981"/>
            <a:ext cx="245745" cy="61594"/>
          </a:xfrm>
          <a:custGeom>
            <a:avLst/>
            <a:gdLst/>
            <a:ahLst/>
            <a:cxnLst/>
            <a:rect l="l" t="t" r="r" b="b"/>
            <a:pathLst>
              <a:path w="245745" h="61595">
                <a:moveTo>
                  <a:pt x="245732" y="61061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0891" y="4459081"/>
            <a:ext cx="245745" cy="61594"/>
          </a:xfrm>
          <a:custGeom>
            <a:avLst/>
            <a:gdLst/>
            <a:ahLst/>
            <a:cxnLst/>
            <a:rect l="l" t="t" r="r" b="b"/>
            <a:pathLst>
              <a:path w="245745" h="61595">
                <a:moveTo>
                  <a:pt x="245732" y="61061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46622" y="4520143"/>
            <a:ext cx="222885" cy="155575"/>
          </a:xfrm>
          <a:custGeom>
            <a:avLst/>
            <a:gdLst/>
            <a:ahLst/>
            <a:cxnLst/>
            <a:rect l="l" t="t" r="r" b="b"/>
            <a:pathLst>
              <a:path w="222884" h="155575">
                <a:moveTo>
                  <a:pt x="0" y="0"/>
                </a:moveTo>
                <a:lnTo>
                  <a:pt x="222326" y="15525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758325" y="4439896"/>
            <a:ext cx="269240" cy="33655"/>
          </a:xfrm>
          <a:custGeom>
            <a:avLst/>
            <a:gdLst/>
            <a:ahLst/>
            <a:cxnLst/>
            <a:rect l="l" t="t" r="r" b="b"/>
            <a:pathLst>
              <a:path w="269240" h="33654">
                <a:moveTo>
                  <a:pt x="0" y="33147"/>
                </a:moveTo>
                <a:lnTo>
                  <a:pt x="269138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734919" y="4567243"/>
            <a:ext cx="222885" cy="155575"/>
          </a:xfrm>
          <a:custGeom>
            <a:avLst/>
            <a:gdLst/>
            <a:ahLst/>
            <a:cxnLst/>
            <a:rect l="l" t="t" r="r" b="b"/>
            <a:pathLst>
              <a:path w="222884" h="155575">
                <a:moveTo>
                  <a:pt x="0" y="0"/>
                </a:moveTo>
                <a:lnTo>
                  <a:pt x="222326" y="15525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70028" y="4392796"/>
            <a:ext cx="269240" cy="33655"/>
          </a:xfrm>
          <a:custGeom>
            <a:avLst/>
            <a:gdLst/>
            <a:ahLst/>
            <a:cxnLst/>
            <a:rect l="l" t="t" r="r" b="b"/>
            <a:pathLst>
              <a:path w="269240" h="33654">
                <a:moveTo>
                  <a:pt x="0" y="33147"/>
                </a:moveTo>
                <a:lnTo>
                  <a:pt x="269138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6918516" y="3722485"/>
            <a:ext cx="229235" cy="107950"/>
          </a:xfrm>
          <a:custGeom>
            <a:avLst/>
            <a:gdLst/>
            <a:ahLst/>
            <a:cxnLst/>
            <a:rect l="l" t="t" r="r" b="b"/>
            <a:pathLst>
              <a:path w="229234" h="107950">
                <a:moveTo>
                  <a:pt x="229196" y="10761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6897889" y="3766415"/>
            <a:ext cx="229235" cy="107950"/>
          </a:xfrm>
          <a:custGeom>
            <a:avLst/>
            <a:gdLst/>
            <a:ahLst/>
            <a:cxnLst/>
            <a:rect l="l" t="t" r="r" b="b"/>
            <a:pathLst>
              <a:path w="229234" h="107950">
                <a:moveTo>
                  <a:pt x="229196" y="10761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27086" y="3874034"/>
            <a:ext cx="187960" cy="195580"/>
          </a:xfrm>
          <a:custGeom>
            <a:avLst/>
            <a:gdLst/>
            <a:ahLst/>
            <a:cxnLst/>
            <a:rect l="l" t="t" r="r" b="b"/>
            <a:pathLst>
              <a:path w="187959" h="195579">
                <a:moveTo>
                  <a:pt x="0" y="0"/>
                </a:moveTo>
                <a:lnTo>
                  <a:pt x="187947" y="195478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147713" y="3830104"/>
            <a:ext cx="270510" cy="20320"/>
          </a:xfrm>
          <a:custGeom>
            <a:avLst/>
            <a:gdLst/>
            <a:ahLst/>
            <a:cxnLst/>
            <a:rect l="l" t="t" r="r" b="b"/>
            <a:pathLst>
              <a:path w="270509" h="20320">
                <a:moveTo>
                  <a:pt x="0" y="0"/>
                </a:moveTo>
                <a:lnTo>
                  <a:pt x="270459" y="19761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106459" y="3917966"/>
            <a:ext cx="187960" cy="195580"/>
          </a:xfrm>
          <a:custGeom>
            <a:avLst/>
            <a:gdLst/>
            <a:ahLst/>
            <a:cxnLst/>
            <a:rect l="l" t="t" r="r" b="b"/>
            <a:pathLst>
              <a:path w="187959" h="195579">
                <a:moveTo>
                  <a:pt x="0" y="0"/>
                </a:moveTo>
                <a:lnTo>
                  <a:pt x="187947" y="195478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168340" y="3786174"/>
            <a:ext cx="270510" cy="20320"/>
          </a:xfrm>
          <a:custGeom>
            <a:avLst/>
            <a:gdLst/>
            <a:ahLst/>
            <a:cxnLst/>
            <a:rect l="l" t="t" r="r" b="b"/>
            <a:pathLst>
              <a:path w="270509" h="20320">
                <a:moveTo>
                  <a:pt x="0" y="0"/>
                </a:moveTo>
                <a:lnTo>
                  <a:pt x="270459" y="19761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8172026" y="4767831"/>
            <a:ext cx="213360" cy="137160"/>
          </a:xfrm>
          <a:custGeom>
            <a:avLst/>
            <a:gdLst/>
            <a:ahLst/>
            <a:cxnLst/>
            <a:rect l="l" t="t" r="r" b="b"/>
            <a:pathLst>
              <a:path w="213359" h="137160">
                <a:moveTo>
                  <a:pt x="0" y="0"/>
                </a:moveTo>
                <a:lnTo>
                  <a:pt x="212979" y="136931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8198273" y="4727009"/>
            <a:ext cx="213360" cy="137160"/>
          </a:xfrm>
          <a:custGeom>
            <a:avLst/>
            <a:gdLst/>
            <a:ahLst/>
            <a:cxnLst/>
            <a:rect l="l" t="t" r="r" b="b"/>
            <a:pathLst>
              <a:path w="213359" h="137160">
                <a:moveTo>
                  <a:pt x="0" y="0"/>
                </a:moveTo>
                <a:lnTo>
                  <a:pt x="212979" y="136931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8037784" y="4508430"/>
            <a:ext cx="160655" cy="219075"/>
          </a:xfrm>
          <a:custGeom>
            <a:avLst/>
            <a:gdLst/>
            <a:ahLst/>
            <a:cxnLst/>
            <a:rect l="l" t="t" r="r" b="b"/>
            <a:pathLst>
              <a:path w="160654" h="219075">
                <a:moveTo>
                  <a:pt x="160489" y="2185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906546" y="4712535"/>
            <a:ext cx="266065" cy="55880"/>
          </a:xfrm>
          <a:custGeom>
            <a:avLst/>
            <a:gdLst/>
            <a:ahLst/>
            <a:cxnLst/>
            <a:rect l="l" t="t" r="r" b="b"/>
            <a:pathLst>
              <a:path w="266065" h="55879">
                <a:moveTo>
                  <a:pt x="265480" y="55295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8064030" y="4467605"/>
            <a:ext cx="160655" cy="219075"/>
          </a:xfrm>
          <a:custGeom>
            <a:avLst/>
            <a:gdLst/>
            <a:ahLst/>
            <a:cxnLst/>
            <a:rect l="l" t="t" r="r" b="b"/>
            <a:pathLst>
              <a:path w="160654" h="219075">
                <a:moveTo>
                  <a:pt x="160489" y="2185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880298" y="4753359"/>
            <a:ext cx="266065" cy="55880"/>
          </a:xfrm>
          <a:custGeom>
            <a:avLst/>
            <a:gdLst/>
            <a:ahLst/>
            <a:cxnLst/>
            <a:rect l="l" t="t" r="r" b="b"/>
            <a:pathLst>
              <a:path w="266065" h="55879">
                <a:moveTo>
                  <a:pt x="265480" y="55295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7769223" y="4159251"/>
            <a:ext cx="381000" cy="381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7397748" y="3359151"/>
            <a:ext cx="1143000" cy="685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7169148" y="4044951"/>
            <a:ext cx="38100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092950" y="2459038"/>
            <a:ext cx="1371598" cy="9763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64348" y="2978151"/>
            <a:ext cx="38100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8235948" y="4197351"/>
            <a:ext cx="38100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550148" y="4578351"/>
            <a:ext cx="381000" cy="3810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195594" y="3342594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4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241380" y="3326496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4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8241380" y="3055428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20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020042" y="3135914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5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287165" y="3039329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20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7974258" y="3152011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5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4036015" y="2890494"/>
            <a:ext cx="200025" cy="155575"/>
          </a:xfrm>
          <a:custGeom>
            <a:avLst/>
            <a:gdLst/>
            <a:ahLst/>
            <a:cxnLst/>
            <a:rect l="l" t="t" r="r" b="b"/>
            <a:pathLst>
              <a:path w="200025" h="155575">
                <a:moveTo>
                  <a:pt x="0" y="155244"/>
                </a:moveTo>
                <a:lnTo>
                  <a:pt x="200025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006259" y="2852154"/>
            <a:ext cx="200025" cy="155575"/>
          </a:xfrm>
          <a:custGeom>
            <a:avLst/>
            <a:gdLst/>
            <a:ahLst/>
            <a:cxnLst/>
            <a:rect l="l" t="t" r="r" b="b"/>
            <a:pathLst>
              <a:path w="200025" h="155575">
                <a:moveTo>
                  <a:pt x="0" y="155244"/>
                </a:moveTo>
                <a:lnTo>
                  <a:pt x="200025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3746722" y="3007399"/>
            <a:ext cx="259715" cy="78740"/>
          </a:xfrm>
          <a:custGeom>
            <a:avLst/>
            <a:gdLst/>
            <a:ahLst/>
            <a:cxnLst/>
            <a:rect l="l" t="t" r="r" b="b"/>
            <a:pathLst>
              <a:path w="259714" h="78739">
                <a:moveTo>
                  <a:pt x="259537" y="0"/>
                </a:moveTo>
                <a:lnTo>
                  <a:pt x="0" y="78562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3895490" y="3045739"/>
            <a:ext cx="140970" cy="232410"/>
          </a:xfrm>
          <a:custGeom>
            <a:avLst/>
            <a:gdLst/>
            <a:ahLst/>
            <a:cxnLst/>
            <a:rect l="l" t="t" r="r" b="b"/>
            <a:pathLst>
              <a:path w="140970" h="232410">
                <a:moveTo>
                  <a:pt x="140525" y="0"/>
                </a:moveTo>
                <a:lnTo>
                  <a:pt x="0" y="23192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3716966" y="2969059"/>
            <a:ext cx="259715" cy="78740"/>
          </a:xfrm>
          <a:custGeom>
            <a:avLst/>
            <a:gdLst/>
            <a:ahLst/>
            <a:cxnLst/>
            <a:rect l="l" t="t" r="r" b="b"/>
            <a:pathLst>
              <a:path w="259714" h="78739">
                <a:moveTo>
                  <a:pt x="259537" y="0"/>
                </a:moveTo>
                <a:lnTo>
                  <a:pt x="0" y="78562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3925246" y="3084079"/>
            <a:ext cx="140970" cy="232410"/>
          </a:xfrm>
          <a:custGeom>
            <a:avLst/>
            <a:gdLst/>
            <a:ahLst/>
            <a:cxnLst/>
            <a:rect l="l" t="t" r="r" b="b"/>
            <a:pathLst>
              <a:path w="140970" h="232410">
                <a:moveTo>
                  <a:pt x="140525" y="0"/>
                </a:moveTo>
                <a:lnTo>
                  <a:pt x="0" y="23192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4191919" y="3755342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4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237704" y="3739244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4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237704" y="3468175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20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016367" y="3548663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5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283488" y="3452078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20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3970582" y="3564760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5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412795" y="436324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0"/>
                </a:moveTo>
                <a:lnTo>
                  <a:pt x="0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461329" y="436324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0"/>
                </a:moveTo>
                <a:lnTo>
                  <a:pt x="0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461329" y="41100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0" y="253199"/>
                </a:moveTo>
                <a:lnTo>
                  <a:pt x="97066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315729" y="41100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97066" y="25319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509861" y="41100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0" y="253199"/>
                </a:moveTo>
                <a:lnTo>
                  <a:pt x="97066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267198" y="41100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97066" y="25319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740150" y="3238500"/>
            <a:ext cx="381000" cy="381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3255796" y="3440432"/>
            <a:ext cx="245745" cy="61594"/>
          </a:xfrm>
          <a:custGeom>
            <a:avLst/>
            <a:gdLst/>
            <a:ahLst/>
            <a:cxnLst/>
            <a:rect l="l" t="t" r="r" b="b"/>
            <a:pathLst>
              <a:path w="245745" h="61595">
                <a:moveTo>
                  <a:pt x="245732" y="61061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244093" y="3487532"/>
            <a:ext cx="245745" cy="61594"/>
          </a:xfrm>
          <a:custGeom>
            <a:avLst/>
            <a:gdLst/>
            <a:ahLst/>
            <a:cxnLst/>
            <a:rect l="l" t="t" r="r" b="b"/>
            <a:pathLst>
              <a:path w="245745" h="61595">
                <a:moveTo>
                  <a:pt x="245732" y="61061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489824" y="3548594"/>
            <a:ext cx="222885" cy="155575"/>
          </a:xfrm>
          <a:custGeom>
            <a:avLst/>
            <a:gdLst/>
            <a:ahLst/>
            <a:cxnLst/>
            <a:rect l="l" t="t" r="r" b="b"/>
            <a:pathLst>
              <a:path w="222885" h="155575">
                <a:moveTo>
                  <a:pt x="0" y="0"/>
                </a:moveTo>
                <a:lnTo>
                  <a:pt x="222326" y="15525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501526" y="3468347"/>
            <a:ext cx="269240" cy="33655"/>
          </a:xfrm>
          <a:custGeom>
            <a:avLst/>
            <a:gdLst/>
            <a:ahLst/>
            <a:cxnLst/>
            <a:rect l="l" t="t" r="r" b="b"/>
            <a:pathLst>
              <a:path w="269239" h="33654">
                <a:moveTo>
                  <a:pt x="0" y="33147"/>
                </a:moveTo>
                <a:lnTo>
                  <a:pt x="269138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3478121" y="3595693"/>
            <a:ext cx="222885" cy="155575"/>
          </a:xfrm>
          <a:custGeom>
            <a:avLst/>
            <a:gdLst/>
            <a:ahLst/>
            <a:cxnLst/>
            <a:rect l="l" t="t" r="r" b="b"/>
            <a:pathLst>
              <a:path w="222885" h="155575">
                <a:moveTo>
                  <a:pt x="0" y="0"/>
                </a:moveTo>
                <a:lnTo>
                  <a:pt x="222326" y="15525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3513230" y="3421246"/>
            <a:ext cx="269240" cy="33655"/>
          </a:xfrm>
          <a:custGeom>
            <a:avLst/>
            <a:gdLst/>
            <a:ahLst/>
            <a:cxnLst/>
            <a:rect l="l" t="t" r="r" b="b"/>
            <a:pathLst>
              <a:path w="269239" h="33654">
                <a:moveTo>
                  <a:pt x="0" y="33147"/>
                </a:moveTo>
                <a:lnTo>
                  <a:pt x="269138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255215" y="3203230"/>
            <a:ext cx="200025" cy="155575"/>
          </a:xfrm>
          <a:custGeom>
            <a:avLst/>
            <a:gdLst/>
            <a:ahLst/>
            <a:cxnLst/>
            <a:rect l="l" t="t" r="r" b="b"/>
            <a:pathLst>
              <a:path w="200025" h="155575">
                <a:moveTo>
                  <a:pt x="0" y="155244"/>
                </a:moveTo>
                <a:lnTo>
                  <a:pt x="200025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225459" y="3164890"/>
            <a:ext cx="200025" cy="155575"/>
          </a:xfrm>
          <a:custGeom>
            <a:avLst/>
            <a:gdLst/>
            <a:ahLst/>
            <a:cxnLst/>
            <a:rect l="l" t="t" r="r" b="b"/>
            <a:pathLst>
              <a:path w="200025" h="155575">
                <a:moveTo>
                  <a:pt x="0" y="155244"/>
                </a:moveTo>
                <a:lnTo>
                  <a:pt x="200025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965922" y="3320135"/>
            <a:ext cx="259715" cy="78740"/>
          </a:xfrm>
          <a:custGeom>
            <a:avLst/>
            <a:gdLst/>
            <a:ahLst/>
            <a:cxnLst/>
            <a:rect l="l" t="t" r="r" b="b"/>
            <a:pathLst>
              <a:path w="259714" h="78739">
                <a:moveTo>
                  <a:pt x="259537" y="0"/>
                </a:moveTo>
                <a:lnTo>
                  <a:pt x="0" y="78562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114690" y="3358476"/>
            <a:ext cx="140970" cy="232410"/>
          </a:xfrm>
          <a:custGeom>
            <a:avLst/>
            <a:gdLst/>
            <a:ahLst/>
            <a:cxnLst/>
            <a:rect l="l" t="t" r="r" b="b"/>
            <a:pathLst>
              <a:path w="140970" h="232410">
                <a:moveTo>
                  <a:pt x="140525" y="0"/>
                </a:moveTo>
                <a:lnTo>
                  <a:pt x="0" y="23192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4936166" y="3281795"/>
            <a:ext cx="259715" cy="78740"/>
          </a:xfrm>
          <a:custGeom>
            <a:avLst/>
            <a:gdLst/>
            <a:ahLst/>
            <a:cxnLst/>
            <a:rect l="l" t="t" r="r" b="b"/>
            <a:pathLst>
              <a:path w="259714" h="78739">
                <a:moveTo>
                  <a:pt x="259537" y="0"/>
                </a:moveTo>
                <a:lnTo>
                  <a:pt x="0" y="78562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144446" y="3396817"/>
            <a:ext cx="140970" cy="232410"/>
          </a:xfrm>
          <a:custGeom>
            <a:avLst/>
            <a:gdLst/>
            <a:ahLst/>
            <a:cxnLst/>
            <a:rect l="l" t="t" r="r" b="b"/>
            <a:pathLst>
              <a:path w="140970" h="232410">
                <a:moveTo>
                  <a:pt x="140525" y="0"/>
                </a:moveTo>
                <a:lnTo>
                  <a:pt x="0" y="231927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411119" y="4068079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4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456904" y="4051982"/>
            <a:ext cx="84455" cy="239395"/>
          </a:xfrm>
          <a:custGeom>
            <a:avLst/>
            <a:gdLst/>
            <a:ahLst/>
            <a:cxnLst/>
            <a:rect l="l" t="t" r="r" b="b"/>
            <a:pathLst>
              <a:path w="84454" h="239395">
                <a:moveTo>
                  <a:pt x="0" y="0"/>
                </a:moveTo>
                <a:lnTo>
                  <a:pt x="83985" y="238874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456904" y="3780913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20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235567" y="3861399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5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5502688" y="3764814"/>
            <a:ext cx="7620" cy="271145"/>
          </a:xfrm>
          <a:custGeom>
            <a:avLst/>
            <a:gdLst/>
            <a:ahLst/>
            <a:cxnLst/>
            <a:rect l="l" t="t" r="r" b="b"/>
            <a:pathLst>
              <a:path w="7620" h="271145">
                <a:moveTo>
                  <a:pt x="0" y="271068"/>
                </a:moveTo>
                <a:lnTo>
                  <a:pt x="7581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5189782" y="3877496"/>
            <a:ext cx="175895" cy="207010"/>
          </a:xfrm>
          <a:custGeom>
            <a:avLst/>
            <a:gdLst/>
            <a:ahLst/>
            <a:cxnLst/>
            <a:rect l="l" t="t" r="r" b="b"/>
            <a:pathLst>
              <a:path w="175895" h="207010">
                <a:moveTo>
                  <a:pt x="175552" y="20667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4959348" y="3551237"/>
            <a:ext cx="381000" cy="3810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4597852" y="267494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319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4549319" y="2674943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319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4452253" y="29281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97066" y="0"/>
                </a:moveTo>
                <a:lnTo>
                  <a:pt x="0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597853" y="29281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0" y="0"/>
                </a:moveTo>
                <a:lnTo>
                  <a:pt x="97066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4403721" y="29281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97066" y="0"/>
                </a:moveTo>
                <a:lnTo>
                  <a:pt x="0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4646384" y="2928143"/>
            <a:ext cx="97155" cy="253365"/>
          </a:xfrm>
          <a:custGeom>
            <a:avLst/>
            <a:gdLst/>
            <a:ahLst/>
            <a:cxnLst/>
            <a:rect l="l" t="t" r="r" b="b"/>
            <a:pathLst>
              <a:path w="97154" h="253364">
                <a:moveTo>
                  <a:pt x="0" y="0"/>
                </a:moveTo>
                <a:lnTo>
                  <a:pt x="97066" y="253199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5030489" y="4186539"/>
            <a:ext cx="94615" cy="235585"/>
          </a:xfrm>
          <a:custGeom>
            <a:avLst/>
            <a:gdLst/>
            <a:ahLst/>
            <a:cxnLst/>
            <a:rect l="l" t="t" r="r" b="b"/>
            <a:pathLst>
              <a:path w="94614" h="235585">
                <a:moveTo>
                  <a:pt x="0" y="0"/>
                </a:moveTo>
                <a:lnTo>
                  <a:pt x="94272" y="23500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5075532" y="4168471"/>
            <a:ext cx="94615" cy="235585"/>
          </a:xfrm>
          <a:custGeom>
            <a:avLst/>
            <a:gdLst/>
            <a:ahLst/>
            <a:cxnLst/>
            <a:rect l="l" t="t" r="r" b="b"/>
            <a:pathLst>
              <a:path w="94614" h="235585">
                <a:moveTo>
                  <a:pt x="0" y="0"/>
                </a:moveTo>
                <a:lnTo>
                  <a:pt x="94272" y="23500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5071354" y="3897326"/>
            <a:ext cx="4445" cy="271145"/>
          </a:xfrm>
          <a:custGeom>
            <a:avLst/>
            <a:gdLst/>
            <a:ahLst/>
            <a:cxnLst/>
            <a:rect l="l" t="t" r="r" b="b"/>
            <a:pathLst>
              <a:path w="4445" h="271145">
                <a:moveTo>
                  <a:pt x="4178" y="271144"/>
                </a:moveTo>
                <a:lnTo>
                  <a:pt x="0" y="0"/>
                </a:lnTo>
              </a:path>
            </a:pathLst>
          </a:custGeom>
          <a:ln w="31749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4846135" y="3987670"/>
            <a:ext cx="184785" cy="199390"/>
          </a:xfrm>
          <a:custGeom>
            <a:avLst/>
            <a:gdLst/>
            <a:ahLst/>
            <a:cxnLst/>
            <a:rect l="l" t="t" r="r" b="b"/>
            <a:pathLst>
              <a:path w="184785" h="199389">
                <a:moveTo>
                  <a:pt x="184353" y="19886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5116397" y="3879258"/>
            <a:ext cx="4445" cy="271145"/>
          </a:xfrm>
          <a:custGeom>
            <a:avLst/>
            <a:gdLst/>
            <a:ahLst/>
            <a:cxnLst/>
            <a:rect l="l" t="t" r="r" b="b"/>
            <a:pathLst>
              <a:path w="4445" h="271145">
                <a:moveTo>
                  <a:pt x="4178" y="271145"/>
                </a:moveTo>
                <a:lnTo>
                  <a:pt x="0" y="0"/>
                </a:lnTo>
              </a:path>
            </a:pathLst>
          </a:custGeom>
          <a:ln w="31749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4801091" y="4005738"/>
            <a:ext cx="184785" cy="199390"/>
          </a:xfrm>
          <a:custGeom>
            <a:avLst/>
            <a:gdLst/>
            <a:ahLst/>
            <a:cxnLst/>
            <a:rect l="l" t="t" r="r" b="b"/>
            <a:pathLst>
              <a:path w="184785" h="199389">
                <a:moveTo>
                  <a:pt x="184353" y="198869"/>
                </a:moveTo>
                <a:lnTo>
                  <a:pt x="0" y="0"/>
                </a:lnTo>
              </a:path>
            </a:pathLst>
          </a:custGeom>
          <a:ln w="3175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4613273" y="3162300"/>
            <a:ext cx="381000" cy="381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156073" y="3162300"/>
            <a:ext cx="381000" cy="381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460873" y="3771900"/>
            <a:ext cx="381000" cy="38100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 txBox="1"/>
          <p:nvPr/>
        </p:nvSpPr>
        <p:spPr>
          <a:xfrm>
            <a:off x="154939" y="4645786"/>
            <a:ext cx="8712200" cy="2105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98755" algn="ctr">
              <a:lnSpc>
                <a:spcPts val="3504"/>
              </a:lnSpc>
              <a:spcBef>
                <a:spcPts val="100"/>
              </a:spcBef>
            </a:pPr>
            <a:r>
              <a:rPr sz="3200" b="1" spc="-15" dirty="0">
                <a:solidFill>
                  <a:srgbClr val="FF0000"/>
                </a:solidFill>
                <a:latin typeface="Calibri"/>
                <a:cs typeface="Calibri"/>
              </a:rPr>
              <a:t>Equivalenza</a:t>
            </a:r>
            <a:endParaRPr sz="3200">
              <a:latin typeface="Calibri"/>
              <a:cs typeface="Calibri"/>
            </a:endParaRPr>
          </a:p>
          <a:p>
            <a:pPr marR="89535" algn="ctr">
              <a:lnSpc>
                <a:spcPts val="3025"/>
              </a:lnSpc>
              <a:tabLst>
                <a:tab pos="6673850" algn="l"/>
              </a:tabLst>
            </a:pPr>
            <a:r>
              <a:rPr sz="2800" spc="-10" dirty="0">
                <a:solidFill>
                  <a:srgbClr val="4C4C4C"/>
                </a:solidFill>
                <a:latin typeface="Calibri"/>
                <a:cs typeface="Calibri"/>
              </a:rPr>
              <a:t>Eccesso</a:t>
            </a:r>
            <a:r>
              <a:rPr sz="2800" spc="5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4C4C4C"/>
                </a:solidFill>
                <a:latin typeface="Calibri"/>
                <a:cs typeface="Calibri"/>
              </a:rPr>
              <a:t>di</a:t>
            </a:r>
            <a:r>
              <a:rPr sz="2800" spc="1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00FF"/>
                </a:solidFill>
                <a:latin typeface="Calibri"/>
                <a:cs typeface="Calibri"/>
              </a:rPr>
              <a:t>Ab	</a:t>
            </a:r>
            <a:r>
              <a:rPr sz="2800" spc="-10" dirty="0">
                <a:solidFill>
                  <a:srgbClr val="4C4C4C"/>
                </a:solidFill>
                <a:latin typeface="Calibri"/>
                <a:cs typeface="Calibri"/>
              </a:rPr>
              <a:t>Eccesso </a:t>
            </a:r>
            <a:r>
              <a:rPr sz="2800" spc="-5" dirty="0">
                <a:solidFill>
                  <a:srgbClr val="4C4C4C"/>
                </a:solidFill>
                <a:latin typeface="Calibri"/>
                <a:cs typeface="Calibri"/>
              </a:rPr>
              <a:t>di</a:t>
            </a:r>
            <a:r>
              <a:rPr sz="2800" spc="-50" dirty="0">
                <a:solidFill>
                  <a:srgbClr val="4C4C4C"/>
                </a:solidFill>
                <a:latin typeface="Calibri"/>
                <a:cs typeface="Calibri"/>
              </a:rPr>
              <a:t> </a:t>
            </a:r>
            <a:r>
              <a:rPr sz="2800" spc="-5" dirty="0">
                <a:solidFill>
                  <a:srgbClr val="00B050"/>
                </a:solidFill>
                <a:latin typeface="Calibri"/>
                <a:cs typeface="Calibri"/>
              </a:rPr>
              <a:t>Ag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00">
              <a:latin typeface="Times New Roman"/>
              <a:cs typeface="Times New Roman"/>
            </a:endParaRPr>
          </a:p>
          <a:p>
            <a:pPr marL="304800" algn="ctr">
              <a:lnSpc>
                <a:spcPct val="100000"/>
              </a:lnSpc>
            </a:pPr>
            <a:r>
              <a:rPr sz="28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Non</a:t>
            </a:r>
            <a:r>
              <a:rPr sz="2800" b="1" spc="-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può </a:t>
            </a:r>
            <a:r>
              <a:rPr sz="2800" spc="-20" dirty="0">
                <a:latin typeface="Calibri"/>
                <a:cs typeface="Calibri"/>
              </a:rPr>
              <a:t>avvenire </a:t>
            </a:r>
            <a:r>
              <a:rPr sz="2800" spc="-10" dirty="0">
                <a:latin typeface="Calibri"/>
                <a:cs typeface="Calibri"/>
              </a:rPr>
              <a:t>con </a:t>
            </a:r>
            <a:r>
              <a:rPr sz="2800" spc="-5" dirty="0">
                <a:latin typeface="Calibri"/>
                <a:cs typeface="Calibri"/>
              </a:rPr>
              <a:t>Ab monoclonali che </a:t>
            </a:r>
            <a:r>
              <a:rPr sz="2800" spc="-10" dirty="0">
                <a:latin typeface="Calibri"/>
                <a:cs typeface="Calibri"/>
              </a:rPr>
              <a:t>riconoscano</a:t>
            </a:r>
            <a:r>
              <a:rPr sz="2800" spc="17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un</a:t>
            </a:r>
            <a:endParaRPr sz="2800">
              <a:latin typeface="Calibri"/>
              <a:cs typeface="Calibri"/>
            </a:endParaRPr>
          </a:p>
          <a:p>
            <a:pPr marL="304800" algn="ctr">
              <a:lnSpc>
                <a:spcPct val="100000"/>
              </a:lnSpc>
            </a:pPr>
            <a:r>
              <a:rPr sz="2800" spc="-10" dirty="0">
                <a:latin typeface="Calibri"/>
                <a:cs typeface="Calibri"/>
              </a:rPr>
              <a:t>solo epitopo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sull’antigene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6" name="object 126"/>
          <p:cNvSpPr/>
          <p:nvPr/>
        </p:nvSpPr>
        <p:spPr>
          <a:xfrm>
            <a:off x="2851150" y="2365375"/>
            <a:ext cx="3429000" cy="3352800"/>
          </a:xfrm>
          <a:custGeom>
            <a:avLst/>
            <a:gdLst/>
            <a:ahLst/>
            <a:cxnLst/>
            <a:rect l="l" t="t" r="r" b="b"/>
            <a:pathLst>
              <a:path w="3429000" h="3352800">
                <a:moveTo>
                  <a:pt x="0" y="1676400"/>
                </a:moveTo>
                <a:lnTo>
                  <a:pt x="681" y="1628670"/>
                </a:lnTo>
                <a:lnTo>
                  <a:pt x="2714" y="1581270"/>
                </a:lnTo>
                <a:lnTo>
                  <a:pt x="6079" y="1534219"/>
                </a:lnTo>
                <a:lnTo>
                  <a:pt x="10759" y="1487533"/>
                </a:lnTo>
                <a:lnTo>
                  <a:pt x="16736" y="1441231"/>
                </a:lnTo>
                <a:lnTo>
                  <a:pt x="23992" y="1395330"/>
                </a:lnTo>
                <a:lnTo>
                  <a:pt x="32508" y="1349848"/>
                </a:lnTo>
                <a:lnTo>
                  <a:pt x="42267" y="1304802"/>
                </a:lnTo>
                <a:lnTo>
                  <a:pt x="53250" y="1260211"/>
                </a:lnTo>
                <a:lnTo>
                  <a:pt x="65440" y="1216091"/>
                </a:lnTo>
                <a:lnTo>
                  <a:pt x="78817" y="1172461"/>
                </a:lnTo>
                <a:lnTo>
                  <a:pt x="93365" y="1129338"/>
                </a:lnTo>
                <a:lnTo>
                  <a:pt x="109064" y="1086740"/>
                </a:lnTo>
                <a:lnTo>
                  <a:pt x="125898" y="1044685"/>
                </a:lnTo>
                <a:lnTo>
                  <a:pt x="143847" y="1003190"/>
                </a:lnTo>
                <a:lnTo>
                  <a:pt x="162894" y="962274"/>
                </a:lnTo>
                <a:lnTo>
                  <a:pt x="183021" y="921953"/>
                </a:lnTo>
                <a:lnTo>
                  <a:pt x="204209" y="882245"/>
                </a:lnTo>
                <a:lnTo>
                  <a:pt x="226441" y="843168"/>
                </a:lnTo>
                <a:lnTo>
                  <a:pt x="249698" y="804740"/>
                </a:lnTo>
                <a:lnTo>
                  <a:pt x="273962" y="766979"/>
                </a:lnTo>
                <a:lnTo>
                  <a:pt x="299216" y="729902"/>
                </a:lnTo>
                <a:lnTo>
                  <a:pt x="325440" y="693526"/>
                </a:lnTo>
                <a:lnTo>
                  <a:pt x="352618" y="657871"/>
                </a:lnTo>
                <a:lnTo>
                  <a:pt x="380730" y="622952"/>
                </a:lnTo>
                <a:lnTo>
                  <a:pt x="409759" y="588788"/>
                </a:lnTo>
                <a:lnTo>
                  <a:pt x="439687" y="555397"/>
                </a:lnTo>
                <a:lnTo>
                  <a:pt x="470496" y="522797"/>
                </a:lnTo>
                <a:lnTo>
                  <a:pt x="502167" y="491004"/>
                </a:lnTo>
                <a:lnTo>
                  <a:pt x="534683" y="460037"/>
                </a:lnTo>
                <a:lnTo>
                  <a:pt x="568024" y="429913"/>
                </a:lnTo>
                <a:lnTo>
                  <a:pt x="602174" y="400650"/>
                </a:lnTo>
                <a:lnTo>
                  <a:pt x="637115" y="372266"/>
                </a:lnTo>
                <a:lnTo>
                  <a:pt x="672827" y="344779"/>
                </a:lnTo>
                <a:lnTo>
                  <a:pt x="709293" y="318205"/>
                </a:lnTo>
                <a:lnTo>
                  <a:pt x="746495" y="292564"/>
                </a:lnTo>
                <a:lnTo>
                  <a:pt x="784415" y="267872"/>
                </a:lnTo>
                <a:lnTo>
                  <a:pt x="823035" y="244147"/>
                </a:lnTo>
                <a:lnTo>
                  <a:pt x="862336" y="221407"/>
                </a:lnTo>
                <a:lnTo>
                  <a:pt x="902301" y="199669"/>
                </a:lnTo>
                <a:lnTo>
                  <a:pt x="942911" y="178952"/>
                </a:lnTo>
                <a:lnTo>
                  <a:pt x="984148" y="159273"/>
                </a:lnTo>
                <a:lnTo>
                  <a:pt x="1025995" y="140649"/>
                </a:lnTo>
                <a:lnTo>
                  <a:pt x="1068433" y="123099"/>
                </a:lnTo>
                <a:lnTo>
                  <a:pt x="1111444" y="106639"/>
                </a:lnTo>
                <a:lnTo>
                  <a:pt x="1155009" y="91289"/>
                </a:lnTo>
                <a:lnTo>
                  <a:pt x="1199112" y="77065"/>
                </a:lnTo>
                <a:lnTo>
                  <a:pt x="1243733" y="63985"/>
                </a:lnTo>
                <a:lnTo>
                  <a:pt x="1288856" y="52066"/>
                </a:lnTo>
                <a:lnTo>
                  <a:pt x="1334460" y="41327"/>
                </a:lnTo>
                <a:lnTo>
                  <a:pt x="1380529" y="31786"/>
                </a:lnTo>
                <a:lnTo>
                  <a:pt x="1427045" y="23459"/>
                </a:lnTo>
                <a:lnTo>
                  <a:pt x="1473989" y="16364"/>
                </a:lnTo>
                <a:lnTo>
                  <a:pt x="1521343" y="10520"/>
                </a:lnTo>
                <a:lnTo>
                  <a:pt x="1569089" y="5944"/>
                </a:lnTo>
                <a:lnTo>
                  <a:pt x="1617209" y="2653"/>
                </a:lnTo>
                <a:lnTo>
                  <a:pt x="1665685" y="666"/>
                </a:lnTo>
                <a:lnTo>
                  <a:pt x="1714500" y="0"/>
                </a:lnTo>
                <a:lnTo>
                  <a:pt x="1763314" y="666"/>
                </a:lnTo>
                <a:lnTo>
                  <a:pt x="1811790" y="2653"/>
                </a:lnTo>
                <a:lnTo>
                  <a:pt x="1859910" y="5944"/>
                </a:lnTo>
                <a:lnTo>
                  <a:pt x="1907656" y="10520"/>
                </a:lnTo>
                <a:lnTo>
                  <a:pt x="1955010" y="16364"/>
                </a:lnTo>
                <a:lnTo>
                  <a:pt x="2001954" y="23459"/>
                </a:lnTo>
                <a:lnTo>
                  <a:pt x="2048470" y="31786"/>
                </a:lnTo>
                <a:lnTo>
                  <a:pt x="2094539" y="41327"/>
                </a:lnTo>
                <a:lnTo>
                  <a:pt x="2140143" y="52066"/>
                </a:lnTo>
                <a:lnTo>
                  <a:pt x="2185266" y="63985"/>
                </a:lnTo>
                <a:lnTo>
                  <a:pt x="2229887" y="77065"/>
                </a:lnTo>
                <a:lnTo>
                  <a:pt x="2273990" y="91289"/>
                </a:lnTo>
                <a:lnTo>
                  <a:pt x="2317555" y="106639"/>
                </a:lnTo>
                <a:lnTo>
                  <a:pt x="2360566" y="123099"/>
                </a:lnTo>
                <a:lnTo>
                  <a:pt x="2403004" y="140649"/>
                </a:lnTo>
                <a:lnTo>
                  <a:pt x="2444851" y="159273"/>
                </a:lnTo>
                <a:lnTo>
                  <a:pt x="2486088" y="178952"/>
                </a:lnTo>
                <a:lnTo>
                  <a:pt x="2526698" y="199669"/>
                </a:lnTo>
                <a:lnTo>
                  <a:pt x="2566663" y="221407"/>
                </a:lnTo>
                <a:lnTo>
                  <a:pt x="2605964" y="244147"/>
                </a:lnTo>
                <a:lnTo>
                  <a:pt x="2644584" y="267872"/>
                </a:lnTo>
                <a:lnTo>
                  <a:pt x="2682504" y="292564"/>
                </a:lnTo>
                <a:lnTo>
                  <a:pt x="2719706" y="318205"/>
                </a:lnTo>
                <a:lnTo>
                  <a:pt x="2756172" y="344779"/>
                </a:lnTo>
                <a:lnTo>
                  <a:pt x="2791884" y="372266"/>
                </a:lnTo>
                <a:lnTo>
                  <a:pt x="2826825" y="400650"/>
                </a:lnTo>
                <a:lnTo>
                  <a:pt x="2860975" y="429913"/>
                </a:lnTo>
                <a:lnTo>
                  <a:pt x="2894316" y="460037"/>
                </a:lnTo>
                <a:lnTo>
                  <a:pt x="2926832" y="491004"/>
                </a:lnTo>
                <a:lnTo>
                  <a:pt x="2958503" y="522797"/>
                </a:lnTo>
                <a:lnTo>
                  <a:pt x="2989312" y="555397"/>
                </a:lnTo>
                <a:lnTo>
                  <a:pt x="3019240" y="588788"/>
                </a:lnTo>
                <a:lnTo>
                  <a:pt x="3048269" y="622952"/>
                </a:lnTo>
                <a:lnTo>
                  <a:pt x="3076381" y="657871"/>
                </a:lnTo>
                <a:lnTo>
                  <a:pt x="3103559" y="693526"/>
                </a:lnTo>
                <a:lnTo>
                  <a:pt x="3129783" y="729902"/>
                </a:lnTo>
                <a:lnTo>
                  <a:pt x="3155037" y="766979"/>
                </a:lnTo>
                <a:lnTo>
                  <a:pt x="3179301" y="804740"/>
                </a:lnTo>
                <a:lnTo>
                  <a:pt x="3202558" y="843168"/>
                </a:lnTo>
                <a:lnTo>
                  <a:pt x="3224790" y="882245"/>
                </a:lnTo>
                <a:lnTo>
                  <a:pt x="3245978" y="921953"/>
                </a:lnTo>
                <a:lnTo>
                  <a:pt x="3266105" y="962274"/>
                </a:lnTo>
                <a:lnTo>
                  <a:pt x="3285152" y="1003190"/>
                </a:lnTo>
                <a:lnTo>
                  <a:pt x="3303101" y="1044685"/>
                </a:lnTo>
                <a:lnTo>
                  <a:pt x="3319935" y="1086740"/>
                </a:lnTo>
                <a:lnTo>
                  <a:pt x="3335634" y="1129338"/>
                </a:lnTo>
                <a:lnTo>
                  <a:pt x="3350182" y="1172461"/>
                </a:lnTo>
                <a:lnTo>
                  <a:pt x="3363559" y="1216091"/>
                </a:lnTo>
                <a:lnTo>
                  <a:pt x="3375749" y="1260211"/>
                </a:lnTo>
                <a:lnTo>
                  <a:pt x="3386732" y="1304802"/>
                </a:lnTo>
                <a:lnTo>
                  <a:pt x="3396491" y="1349848"/>
                </a:lnTo>
                <a:lnTo>
                  <a:pt x="3405007" y="1395330"/>
                </a:lnTo>
                <a:lnTo>
                  <a:pt x="3412263" y="1441231"/>
                </a:lnTo>
                <a:lnTo>
                  <a:pt x="3418240" y="1487533"/>
                </a:lnTo>
                <a:lnTo>
                  <a:pt x="3422920" y="1534219"/>
                </a:lnTo>
                <a:lnTo>
                  <a:pt x="3426285" y="1581270"/>
                </a:lnTo>
                <a:lnTo>
                  <a:pt x="3428318" y="1628670"/>
                </a:lnTo>
                <a:lnTo>
                  <a:pt x="3429000" y="1676400"/>
                </a:lnTo>
                <a:lnTo>
                  <a:pt x="3428318" y="1724129"/>
                </a:lnTo>
                <a:lnTo>
                  <a:pt x="3426285" y="1771529"/>
                </a:lnTo>
                <a:lnTo>
                  <a:pt x="3422920" y="1818580"/>
                </a:lnTo>
                <a:lnTo>
                  <a:pt x="3418240" y="1865266"/>
                </a:lnTo>
                <a:lnTo>
                  <a:pt x="3412263" y="1911568"/>
                </a:lnTo>
                <a:lnTo>
                  <a:pt x="3405007" y="1957469"/>
                </a:lnTo>
                <a:lnTo>
                  <a:pt x="3396491" y="2002951"/>
                </a:lnTo>
                <a:lnTo>
                  <a:pt x="3386732" y="2047997"/>
                </a:lnTo>
                <a:lnTo>
                  <a:pt x="3375749" y="2092588"/>
                </a:lnTo>
                <a:lnTo>
                  <a:pt x="3363559" y="2136708"/>
                </a:lnTo>
                <a:lnTo>
                  <a:pt x="3350182" y="2180338"/>
                </a:lnTo>
                <a:lnTo>
                  <a:pt x="3335634" y="2223461"/>
                </a:lnTo>
                <a:lnTo>
                  <a:pt x="3319935" y="2266059"/>
                </a:lnTo>
                <a:lnTo>
                  <a:pt x="3303101" y="2308114"/>
                </a:lnTo>
                <a:lnTo>
                  <a:pt x="3285152" y="2349609"/>
                </a:lnTo>
                <a:lnTo>
                  <a:pt x="3266105" y="2390525"/>
                </a:lnTo>
                <a:lnTo>
                  <a:pt x="3245978" y="2430846"/>
                </a:lnTo>
                <a:lnTo>
                  <a:pt x="3224790" y="2470554"/>
                </a:lnTo>
                <a:lnTo>
                  <a:pt x="3202558" y="2509631"/>
                </a:lnTo>
                <a:lnTo>
                  <a:pt x="3179301" y="2548059"/>
                </a:lnTo>
                <a:lnTo>
                  <a:pt x="3155037" y="2585820"/>
                </a:lnTo>
                <a:lnTo>
                  <a:pt x="3129783" y="2622897"/>
                </a:lnTo>
                <a:lnTo>
                  <a:pt x="3103559" y="2659273"/>
                </a:lnTo>
                <a:lnTo>
                  <a:pt x="3076381" y="2694928"/>
                </a:lnTo>
                <a:lnTo>
                  <a:pt x="3048269" y="2729847"/>
                </a:lnTo>
                <a:lnTo>
                  <a:pt x="3019240" y="2764011"/>
                </a:lnTo>
                <a:lnTo>
                  <a:pt x="2989312" y="2797402"/>
                </a:lnTo>
                <a:lnTo>
                  <a:pt x="2958503" y="2830002"/>
                </a:lnTo>
                <a:lnTo>
                  <a:pt x="2926832" y="2861795"/>
                </a:lnTo>
                <a:lnTo>
                  <a:pt x="2894316" y="2892762"/>
                </a:lnTo>
                <a:lnTo>
                  <a:pt x="2860975" y="2922886"/>
                </a:lnTo>
                <a:lnTo>
                  <a:pt x="2826825" y="2952149"/>
                </a:lnTo>
                <a:lnTo>
                  <a:pt x="2791884" y="2980533"/>
                </a:lnTo>
                <a:lnTo>
                  <a:pt x="2756172" y="3008020"/>
                </a:lnTo>
                <a:lnTo>
                  <a:pt x="2719706" y="3034594"/>
                </a:lnTo>
                <a:lnTo>
                  <a:pt x="2682504" y="3060235"/>
                </a:lnTo>
                <a:lnTo>
                  <a:pt x="2644584" y="3084927"/>
                </a:lnTo>
                <a:lnTo>
                  <a:pt x="2605964" y="3108652"/>
                </a:lnTo>
                <a:lnTo>
                  <a:pt x="2566663" y="3131392"/>
                </a:lnTo>
                <a:lnTo>
                  <a:pt x="2526698" y="3153130"/>
                </a:lnTo>
                <a:lnTo>
                  <a:pt x="2486088" y="3173847"/>
                </a:lnTo>
                <a:lnTo>
                  <a:pt x="2444851" y="3193526"/>
                </a:lnTo>
                <a:lnTo>
                  <a:pt x="2403004" y="3212150"/>
                </a:lnTo>
                <a:lnTo>
                  <a:pt x="2360566" y="3229700"/>
                </a:lnTo>
                <a:lnTo>
                  <a:pt x="2317555" y="3246160"/>
                </a:lnTo>
                <a:lnTo>
                  <a:pt x="2273990" y="3261510"/>
                </a:lnTo>
                <a:lnTo>
                  <a:pt x="2229887" y="3275734"/>
                </a:lnTo>
                <a:lnTo>
                  <a:pt x="2185266" y="3288814"/>
                </a:lnTo>
                <a:lnTo>
                  <a:pt x="2140143" y="3300733"/>
                </a:lnTo>
                <a:lnTo>
                  <a:pt x="2094539" y="3311472"/>
                </a:lnTo>
                <a:lnTo>
                  <a:pt x="2048470" y="3321013"/>
                </a:lnTo>
                <a:lnTo>
                  <a:pt x="2001954" y="3329340"/>
                </a:lnTo>
                <a:lnTo>
                  <a:pt x="1955010" y="3336435"/>
                </a:lnTo>
                <a:lnTo>
                  <a:pt x="1907656" y="3342279"/>
                </a:lnTo>
                <a:lnTo>
                  <a:pt x="1859910" y="3346855"/>
                </a:lnTo>
                <a:lnTo>
                  <a:pt x="1811790" y="3350146"/>
                </a:lnTo>
                <a:lnTo>
                  <a:pt x="1763314" y="3352133"/>
                </a:lnTo>
                <a:lnTo>
                  <a:pt x="1714500" y="3352800"/>
                </a:lnTo>
                <a:lnTo>
                  <a:pt x="1665685" y="3352133"/>
                </a:lnTo>
                <a:lnTo>
                  <a:pt x="1617209" y="3350146"/>
                </a:lnTo>
                <a:lnTo>
                  <a:pt x="1569089" y="3346855"/>
                </a:lnTo>
                <a:lnTo>
                  <a:pt x="1521343" y="3342279"/>
                </a:lnTo>
                <a:lnTo>
                  <a:pt x="1473989" y="3336435"/>
                </a:lnTo>
                <a:lnTo>
                  <a:pt x="1427045" y="3329340"/>
                </a:lnTo>
                <a:lnTo>
                  <a:pt x="1380529" y="3321013"/>
                </a:lnTo>
                <a:lnTo>
                  <a:pt x="1334460" y="3311472"/>
                </a:lnTo>
                <a:lnTo>
                  <a:pt x="1288856" y="3300733"/>
                </a:lnTo>
                <a:lnTo>
                  <a:pt x="1243733" y="3288814"/>
                </a:lnTo>
                <a:lnTo>
                  <a:pt x="1199112" y="3275734"/>
                </a:lnTo>
                <a:lnTo>
                  <a:pt x="1155009" y="3261510"/>
                </a:lnTo>
                <a:lnTo>
                  <a:pt x="1111444" y="3246160"/>
                </a:lnTo>
                <a:lnTo>
                  <a:pt x="1068433" y="3229700"/>
                </a:lnTo>
                <a:lnTo>
                  <a:pt x="1025995" y="3212150"/>
                </a:lnTo>
                <a:lnTo>
                  <a:pt x="984148" y="3193526"/>
                </a:lnTo>
                <a:lnTo>
                  <a:pt x="942911" y="3173847"/>
                </a:lnTo>
                <a:lnTo>
                  <a:pt x="902301" y="3153130"/>
                </a:lnTo>
                <a:lnTo>
                  <a:pt x="862336" y="3131392"/>
                </a:lnTo>
                <a:lnTo>
                  <a:pt x="823035" y="3108652"/>
                </a:lnTo>
                <a:lnTo>
                  <a:pt x="784415" y="3084927"/>
                </a:lnTo>
                <a:lnTo>
                  <a:pt x="746495" y="3060235"/>
                </a:lnTo>
                <a:lnTo>
                  <a:pt x="709293" y="3034594"/>
                </a:lnTo>
                <a:lnTo>
                  <a:pt x="672827" y="3008020"/>
                </a:lnTo>
                <a:lnTo>
                  <a:pt x="637115" y="2980533"/>
                </a:lnTo>
                <a:lnTo>
                  <a:pt x="602174" y="2952149"/>
                </a:lnTo>
                <a:lnTo>
                  <a:pt x="568024" y="2922886"/>
                </a:lnTo>
                <a:lnTo>
                  <a:pt x="534683" y="2892762"/>
                </a:lnTo>
                <a:lnTo>
                  <a:pt x="502167" y="2861795"/>
                </a:lnTo>
                <a:lnTo>
                  <a:pt x="470496" y="2830002"/>
                </a:lnTo>
                <a:lnTo>
                  <a:pt x="439687" y="2797402"/>
                </a:lnTo>
                <a:lnTo>
                  <a:pt x="409759" y="2764011"/>
                </a:lnTo>
                <a:lnTo>
                  <a:pt x="380730" y="2729847"/>
                </a:lnTo>
                <a:lnTo>
                  <a:pt x="352618" y="2694928"/>
                </a:lnTo>
                <a:lnTo>
                  <a:pt x="325440" y="2659273"/>
                </a:lnTo>
                <a:lnTo>
                  <a:pt x="299216" y="2622897"/>
                </a:lnTo>
                <a:lnTo>
                  <a:pt x="273962" y="2585820"/>
                </a:lnTo>
                <a:lnTo>
                  <a:pt x="249698" y="2548059"/>
                </a:lnTo>
                <a:lnTo>
                  <a:pt x="226441" y="2509631"/>
                </a:lnTo>
                <a:lnTo>
                  <a:pt x="204209" y="2470554"/>
                </a:lnTo>
                <a:lnTo>
                  <a:pt x="183021" y="2430846"/>
                </a:lnTo>
                <a:lnTo>
                  <a:pt x="162894" y="2390525"/>
                </a:lnTo>
                <a:lnTo>
                  <a:pt x="143847" y="2349609"/>
                </a:lnTo>
                <a:lnTo>
                  <a:pt x="125898" y="2308114"/>
                </a:lnTo>
                <a:lnTo>
                  <a:pt x="109064" y="2266059"/>
                </a:lnTo>
                <a:lnTo>
                  <a:pt x="93365" y="2223461"/>
                </a:lnTo>
                <a:lnTo>
                  <a:pt x="78817" y="2180338"/>
                </a:lnTo>
                <a:lnTo>
                  <a:pt x="65440" y="2136708"/>
                </a:lnTo>
                <a:lnTo>
                  <a:pt x="53250" y="2092588"/>
                </a:lnTo>
                <a:lnTo>
                  <a:pt x="42267" y="2047997"/>
                </a:lnTo>
                <a:lnTo>
                  <a:pt x="32508" y="2002951"/>
                </a:lnTo>
                <a:lnTo>
                  <a:pt x="23992" y="1957469"/>
                </a:lnTo>
                <a:lnTo>
                  <a:pt x="16736" y="1911568"/>
                </a:lnTo>
                <a:lnTo>
                  <a:pt x="10759" y="1865266"/>
                </a:lnTo>
                <a:lnTo>
                  <a:pt x="6079" y="1818580"/>
                </a:lnTo>
                <a:lnTo>
                  <a:pt x="2714" y="1771529"/>
                </a:lnTo>
                <a:lnTo>
                  <a:pt x="681" y="1724129"/>
                </a:lnTo>
                <a:lnTo>
                  <a:pt x="0" y="1676400"/>
                </a:lnTo>
                <a:close/>
              </a:path>
            </a:pathLst>
          </a:custGeom>
          <a:ln w="571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 txBox="1"/>
          <p:nvPr/>
        </p:nvSpPr>
        <p:spPr>
          <a:xfrm>
            <a:off x="127920" y="848360"/>
            <a:ext cx="888492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Molti </a:t>
            </a:r>
            <a:r>
              <a:rPr sz="2800" spc="-5" dirty="0">
                <a:latin typeface="Calibri"/>
                <a:cs typeface="Calibri"/>
              </a:rPr>
              <a:t>Ab </a:t>
            </a:r>
            <a:r>
              <a:rPr sz="2800" spc="-15" dirty="0">
                <a:latin typeface="Calibri"/>
                <a:cs typeface="Calibri"/>
              </a:rPr>
              <a:t>divalenti </a:t>
            </a:r>
            <a:r>
              <a:rPr sz="2800" dirty="0">
                <a:latin typeface="Calibri"/>
                <a:cs typeface="Calibri"/>
              </a:rPr>
              <a:t>(IgG) </a:t>
            </a:r>
            <a:r>
              <a:rPr sz="2800" spc="-5" dirty="0">
                <a:latin typeface="Calibri"/>
                <a:cs typeface="Calibri"/>
              </a:rPr>
              <a:t>e </a:t>
            </a:r>
            <a:r>
              <a:rPr sz="2800" spc="-15" dirty="0">
                <a:latin typeface="Calibri"/>
                <a:cs typeface="Calibri"/>
              </a:rPr>
              <a:t>multivalenti </a:t>
            </a:r>
            <a:r>
              <a:rPr sz="2800" dirty="0">
                <a:latin typeface="Calibri"/>
                <a:cs typeface="Calibri"/>
              </a:rPr>
              <a:t>(IgM) </a:t>
            </a:r>
            <a:r>
              <a:rPr sz="2800" spc="-5" dirty="0">
                <a:latin typeface="Calibri"/>
                <a:cs typeface="Calibri"/>
              </a:rPr>
              <a:t>hanno </a:t>
            </a:r>
            <a:r>
              <a:rPr sz="2800" spc="-10" dirty="0">
                <a:latin typeface="Calibri"/>
                <a:cs typeface="Calibri"/>
              </a:rPr>
              <a:t>la capacità  </a:t>
            </a:r>
            <a:r>
              <a:rPr sz="2800" spc="-5" dirty="0">
                <a:latin typeface="Calibri"/>
                <a:cs typeface="Calibri"/>
              </a:rPr>
              <a:t>di </a:t>
            </a:r>
            <a:r>
              <a:rPr sz="2800" spc="-25" dirty="0">
                <a:latin typeface="Calibri"/>
                <a:cs typeface="Calibri"/>
              </a:rPr>
              <a:t>far </a:t>
            </a:r>
            <a:r>
              <a:rPr sz="2800" spc="-20" dirty="0">
                <a:solidFill>
                  <a:srgbClr val="C00000"/>
                </a:solidFill>
                <a:latin typeface="Calibri"/>
                <a:cs typeface="Calibri"/>
              </a:rPr>
              <a:t>precipitare </a:t>
            </a:r>
            <a:r>
              <a:rPr sz="2800" spc="-15" dirty="0">
                <a:latin typeface="Calibri"/>
                <a:cs typeface="Calibri"/>
              </a:rPr>
              <a:t>antigeni </a:t>
            </a:r>
            <a:r>
              <a:rPr sz="2800" spc="-10" dirty="0">
                <a:solidFill>
                  <a:srgbClr val="0000FF"/>
                </a:solidFill>
                <a:latin typeface="Calibri"/>
                <a:cs typeface="Calibri"/>
              </a:rPr>
              <a:t>in soluzione</a:t>
            </a:r>
            <a:r>
              <a:rPr sz="2800" spc="-10" dirty="0">
                <a:latin typeface="Calibri"/>
                <a:cs typeface="Calibri"/>
              </a:rPr>
              <a:t>, </a:t>
            </a:r>
            <a:r>
              <a:rPr sz="2800" spc="-5" dirty="0">
                <a:latin typeface="Calibri"/>
                <a:cs typeface="Calibri"/>
              </a:rPr>
              <a:t>per </a:t>
            </a:r>
            <a:r>
              <a:rPr sz="2800" spc="-15" dirty="0">
                <a:latin typeface="Calibri"/>
                <a:cs typeface="Calibri"/>
              </a:rPr>
              <a:t>formazione </a:t>
            </a:r>
            <a:r>
              <a:rPr sz="2800" spc="-5" dirty="0">
                <a:latin typeface="Calibri"/>
                <a:cs typeface="Calibri"/>
              </a:rPr>
              <a:t>di un  </a:t>
            </a:r>
            <a:r>
              <a:rPr sz="2800" spc="-15" dirty="0">
                <a:latin typeface="Calibri"/>
                <a:cs typeface="Calibri"/>
              </a:rPr>
              <a:t>grande </a:t>
            </a:r>
            <a:r>
              <a:rPr sz="2800" spc="-15" dirty="0">
                <a:solidFill>
                  <a:srgbClr val="FF2A07"/>
                </a:solidFill>
                <a:latin typeface="Calibri"/>
                <a:cs typeface="Calibri"/>
              </a:rPr>
              <a:t>reticolo</a:t>
            </a:r>
            <a:r>
              <a:rPr sz="2800" spc="25" dirty="0">
                <a:solidFill>
                  <a:srgbClr val="FF2A07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FF2A07"/>
                </a:solidFill>
                <a:latin typeface="Calibri"/>
                <a:cs typeface="Calibri"/>
              </a:rPr>
              <a:t>macromolecolare</a:t>
            </a:r>
            <a:r>
              <a:rPr sz="2800" spc="-15" dirty="0">
                <a:solidFill>
                  <a:srgbClr val="4C4C4C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0"/>
            <a:ext cx="6216015" cy="994410"/>
          </a:xfrm>
          <a:prstGeom prst="rect">
            <a:avLst/>
          </a:prstGeom>
        </p:spPr>
        <p:txBody>
          <a:bodyPr vert="horz" wrap="square" lIns="0" tIns="107314" rIns="0" bIns="0" rtlCol="0">
            <a:spAutoFit/>
          </a:bodyPr>
          <a:lstStyle/>
          <a:p>
            <a:pPr marL="2781935">
              <a:lnSpc>
                <a:spcPct val="100000"/>
              </a:lnSpc>
              <a:spcBef>
                <a:spcPts val="844"/>
              </a:spcBef>
            </a:pPr>
            <a:r>
              <a:rPr sz="2800" b="1" spc="-15" dirty="0">
                <a:solidFill>
                  <a:srgbClr val="333399"/>
                </a:solidFill>
                <a:latin typeface="Calibri"/>
                <a:cs typeface="Calibri"/>
              </a:rPr>
              <a:t>ZONA </a:t>
            </a:r>
            <a:r>
              <a:rPr sz="2800" b="1" spc="-5" dirty="0">
                <a:solidFill>
                  <a:srgbClr val="333399"/>
                </a:solidFill>
                <a:latin typeface="Calibri"/>
                <a:cs typeface="Calibri"/>
              </a:rPr>
              <a:t>DI</a:t>
            </a:r>
            <a:r>
              <a:rPr sz="2800" b="1" spc="-40" dirty="0">
                <a:solidFill>
                  <a:srgbClr val="333399"/>
                </a:solidFill>
                <a:latin typeface="Calibri"/>
                <a:cs typeface="Calibri"/>
              </a:rPr>
              <a:t> </a:t>
            </a:r>
            <a:r>
              <a:rPr sz="2800" b="1" spc="-25" dirty="0">
                <a:solidFill>
                  <a:srgbClr val="333399"/>
                </a:solidFill>
                <a:latin typeface="Calibri"/>
                <a:cs typeface="Calibri"/>
              </a:rPr>
              <a:t>EQUIVALENZA</a:t>
            </a:r>
            <a:endParaRPr sz="28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645"/>
              </a:spcBef>
            </a:pPr>
            <a:r>
              <a:rPr sz="2400" spc="-5" dirty="0">
                <a:latin typeface="Calibri"/>
                <a:cs typeface="Calibri"/>
              </a:rPr>
              <a:t>Non si </a:t>
            </a:r>
            <a:r>
              <a:rPr sz="2400" spc="-10" dirty="0">
                <a:latin typeface="Calibri"/>
                <a:cs typeface="Calibri"/>
              </a:rPr>
              <a:t>raggiunge </a:t>
            </a:r>
            <a:r>
              <a:rPr sz="2400" b="1" spc="-5" dirty="0">
                <a:latin typeface="Calibri"/>
                <a:cs typeface="Calibri"/>
              </a:rPr>
              <a:t>MAI </a:t>
            </a:r>
            <a:r>
              <a:rPr sz="2400" spc="-5" dirty="0">
                <a:latin typeface="Calibri"/>
                <a:cs typeface="Calibri"/>
              </a:rPr>
              <a:t>un </a:t>
            </a:r>
            <a:r>
              <a:rPr sz="2400" spc="-15" dirty="0">
                <a:latin typeface="Calibri"/>
                <a:cs typeface="Calibri"/>
              </a:rPr>
              <a:t>vero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plateau.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14400" y="2366746"/>
            <a:ext cx="990600" cy="476884"/>
          </a:xfrm>
          <a:custGeom>
            <a:avLst/>
            <a:gdLst/>
            <a:ahLst/>
            <a:cxnLst/>
            <a:rect l="l" t="t" r="r" b="b"/>
            <a:pathLst>
              <a:path w="990600" h="476885">
                <a:moveTo>
                  <a:pt x="0" y="0"/>
                </a:moveTo>
                <a:lnTo>
                  <a:pt x="990600" y="0"/>
                </a:lnTo>
                <a:lnTo>
                  <a:pt x="990600" y="476478"/>
                </a:lnTo>
                <a:lnTo>
                  <a:pt x="0" y="4764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95475" y="2338514"/>
            <a:ext cx="1790700" cy="276225"/>
          </a:xfrm>
          <a:custGeom>
            <a:avLst/>
            <a:gdLst/>
            <a:ahLst/>
            <a:cxnLst/>
            <a:rect l="l" t="t" r="r" b="b"/>
            <a:pathLst>
              <a:path w="1790700" h="276225">
                <a:moveTo>
                  <a:pt x="0" y="0"/>
                </a:moveTo>
                <a:lnTo>
                  <a:pt x="1790700" y="0"/>
                </a:lnTo>
                <a:lnTo>
                  <a:pt x="1790700" y="275996"/>
                </a:lnTo>
                <a:lnTo>
                  <a:pt x="0" y="2759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95475" y="2338514"/>
            <a:ext cx="1790700" cy="276225"/>
          </a:xfrm>
          <a:custGeom>
            <a:avLst/>
            <a:gdLst/>
            <a:ahLst/>
            <a:cxnLst/>
            <a:rect l="l" t="t" r="r" b="b"/>
            <a:pathLst>
              <a:path w="1790700" h="276225">
                <a:moveTo>
                  <a:pt x="0" y="0"/>
                </a:moveTo>
                <a:lnTo>
                  <a:pt x="1790700" y="0"/>
                </a:lnTo>
                <a:lnTo>
                  <a:pt x="1790700" y="275996"/>
                </a:lnTo>
                <a:lnTo>
                  <a:pt x="0" y="275996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407" y="2547604"/>
            <a:ext cx="330200" cy="34937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-10" dirty="0">
                <a:latin typeface="Calibri"/>
                <a:cs typeface="Calibri"/>
              </a:rPr>
              <a:t>Quantità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spc="-15" dirty="0">
                <a:latin typeface="Calibri"/>
                <a:cs typeface="Calibri"/>
              </a:rPr>
              <a:t>precipitato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(ppt)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41315" y="6261622"/>
            <a:ext cx="543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[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g</a:t>
            </a:r>
            <a:r>
              <a:rPr sz="2400" b="1" dirty="0">
                <a:latin typeface="Calibri"/>
                <a:cs typeface="Calibri"/>
              </a:rPr>
              <a:t>]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953000" y="2546337"/>
            <a:ext cx="561555" cy="36456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00" y="2843225"/>
            <a:ext cx="4829175" cy="3347720"/>
          </a:xfrm>
          <a:custGeom>
            <a:avLst/>
            <a:gdLst/>
            <a:ahLst/>
            <a:cxnLst/>
            <a:rect l="l" t="t" r="r" b="b"/>
            <a:pathLst>
              <a:path w="4829175" h="3347720">
                <a:moveTo>
                  <a:pt x="0" y="0"/>
                </a:moveTo>
                <a:lnTo>
                  <a:pt x="4829175" y="0"/>
                </a:lnTo>
                <a:lnTo>
                  <a:pt x="4829175" y="3347567"/>
                </a:lnTo>
                <a:lnTo>
                  <a:pt x="0" y="3347567"/>
                </a:lnTo>
                <a:lnTo>
                  <a:pt x="0" y="0"/>
                </a:lnTo>
                <a:close/>
              </a:path>
            </a:pathLst>
          </a:custGeom>
          <a:solidFill>
            <a:srgbClr val="BBE0E3">
              <a:alpha val="25881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1583" y="2828556"/>
            <a:ext cx="1866899" cy="6796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943100" y="2828556"/>
            <a:ext cx="473963" cy="679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33400" y="2843225"/>
            <a:ext cx="4829175" cy="3347720"/>
          </a:xfrm>
          <a:prstGeom prst="rect">
            <a:avLst/>
          </a:prstGeom>
          <a:ln w="25400">
            <a:solidFill>
              <a:srgbClr val="89A4A7"/>
            </a:solidFill>
          </a:ln>
        </p:spPr>
        <p:txBody>
          <a:bodyPr vert="horz" wrap="square" lIns="0" tIns="64135" rIns="0" bIns="0" rtlCol="0">
            <a:spAutoFit/>
          </a:bodyPr>
          <a:lstStyle/>
          <a:p>
            <a:pPr marL="138430">
              <a:lnSpc>
                <a:spcPct val="100000"/>
              </a:lnSpc>
              <a:spcBef>
                <a:spcPts val="505"/>
              </a:spcBef>
            </a:pPr>
            <a:r>
              <a:rPr sz="2400" dirty="0">
                <a:solidFill>
                  <a:srgbClr val="224B50"/>
                </a:solidFill>
                <a:latin typeface="Calibri"/>
                <a:cs typeface="Calibri"/>
              </a:rPr>
              <a:t>Ab</a:t>
            </a:r>
            <a:r>
              <a:rPr sz="2400" spc="-10" dirty="0">
                <a:solidFill>
                  <a:srgbClr val="224B50"/>
                </a:solidFill>
                <a:latin typeface="Calibri"/>
                <a:cs typeface="Calibri"/>
              </a:rPr>
              <a:t> </a:t>
            </a:r>
            <a:r>
              <a:rPr sz="2400" spc="-20" dirty="0">
                <a:solidFill>
                  <a:srgbClr val="224B50"/>
                </a:solidFill>
                <a:latin typeface="Calibri"/>
                <a:cs typeface="Calibri"/>
              </a:rPr>
              <a:t>costante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7825" y="2305071"/>
            <a:ext cx="5859272" cy="41055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94109" y="2514612"/>
            <a:ext cx="797560" cy="367030"/>
          </a:xfrm>
          <a:custGeom>
            <a:avLst/>
            <a:gdLst/>
            <a:ahLst/>
            <a:cxnLst/>
            <a:rect l="l" t="t" r="r" b="b"/>
            <a:pathLst>
              <a:path w="797560" h="367030">
                <a:moveTo>
                  <a:pt x="0" y="0"/>
                </a:moveTo>
                <a:lnTo>
                  <a:pt x="797115" y="0"/>
                </a:lnTo>
                <a:lnTo>
                  <a:pt x="797115" y="366712"/>
                </a:lnTo>
                <a:lnTo>
                  <a:pt x="0" y="366712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848514" y="38735"/>
            <a:ext cx="34461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ZONA </a:t>
            </a:r>
            <a:r>
              <a:rPr spc="-5" dirty="0"/>
              <a:t>DI</a:t>
            </a:r>
            <a:r>
              <a:rPr spc="-40" dirty="0"/>
              <a:t> </a:t>
            </a:r>
            <a:r>
              <a:rPr spc="-25" dirty="0"/>
              <a:t>EQUIVALENZA</a:t>
            </a:r>
          </a:p>
        </p:txBody>
      </p:sp>
      <p:sp>
        <p:nvSpPr>
          <p:cNvPr id="12" name="object 12"/>
          <p:cNvSpPr/>
          <p:nvPr/>
        </p:nvSpPr>
        <p:spPr>
          <a:xfrm>
            <a:off x="3967365" y="1506960"/>
            <a:ext cx="630470" cy="8995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14400" y="2366746"/>
            <a:ext cx="990600" cy="476884"/>
          </a:xfrm>
          <a:custGeom>
            <a:avLst/>
            <a:gdLst/>
            <a:ahLst/>
            <a:cxnLst/>
            <a:rect l="l" t="t" r="r" b="b"/>
            <a:pathLst>
              <a:path w="990600" h="476885">
                <a:moveTo>
                  <a:pt x="0" y="0"/>
                </a:moveTo>
                <a:lnTo>
                  <a:pt x="990600" y="0"/>
                </a:lnTo>
                <a:lnTo>
                  <a:pt x="990600" y="476478"/>
                </a:lnTo>
                <a:lnTo>
                  <a:pt x="0" y="47647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95475" y="2338514"/>
            <a:ext cx="1790700" cy="276225"/>
          </a:xfrm>
          <a:custGeom>
            <a:avLst/>
            <a:gdLst/>
            <a:ahLst/>
            <a:cxnLst/>
            <a:rect l="l" t="t" r="r" b="b"/>
            <a:pathLst>
              <a:path w="1790700" h="276225">
                <a:moveTo>
                  <a:pt x="0" y="0"/>
                </a:moveTo>
                <a:lnTo>
                  <a:pt x="1790700" y="0"/>
                </a:lnTo>
                <a:lnTo>
                  <a:pt x="1790700" y="275996"/>
                </a:lnTo>
                <a:lnTo>
                  <a:pt x="0" y="275996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95475" y="2338514"/>
            <a:ext cx="1790700" cy="276225"/>
          </a:xfrm>
          <a:custGeom>
            <a:avLst/>
            <a:gdLst/>
            <a:ahLst/>
            <a:cxnLst/>
            <a:rect l="l" t="t" r="r" b="b"/>
            <a:pathLst>
              <a:path w="1790700" h="276225">
                <a:moveTo>
                  <a:pt x="0" y="0"/>
                </a:moveTo>
                <a:lnTo>
                  <a:pt x="1790700" y="0"/>
                </a:lnTo>
                <a:lnTo>
                  <a:pt x="1790700" y="275996"/>
                </a:lnTo>
                <a:lnTo>
                  <a:pt x="0" y="275996"/>
                </a:lnTo>
                <a:lnTo>
                  <a:pt x="0" y="0"/>
                </a:lnTo>
                <a:close/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2514600" y="2604987"/>
            <a:ext cx="0" cy="173990"/>
          </a:xfrm>
          <a:custGeom>
            <a:avLst/>
            <a:gdLst/>
            <a:ahLst/>
            <a:cxnLst/>
            <a:rect l="l" t="t" r="r" b="b"/>
            <a:pathLst>
              <a:path h="173989">
                <a:moveTo>
                  <a:pt x="0" y="0"/>
                </a:moveTo>
                <a:lnTo>
                  <a:pt x="0" y="173595"/>
                </a:lnTo>
              </a:path>
            </a:pathLst>
          </a:custGeom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025395" y="2724912"/>
            <a:ext cx="1901951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521963" y="2724912"/>
            <a:ext cx="473963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89407" y="2547604"/>
            <a:ext cx="330200" cy="349377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400" spc="-10" dirty="0">
                <a:latin typeface="Calibri"/>
                <a:cs typeface="Calibri"/>
              </a:rPr>
              <a:t>Quantità </a:t>
            </a:r>
            <a:r>
              <a:rPr sz="2400" spc="-5" dirty="0">
                <a:latin typeface="Calibri"/>
                <a:cs typeface="Calibri"/>
              </a:rPr>
              <a:t>di </a:t>
            </a:r>
            <a:r>
              <a:rPr sz="2400" spc="-15" dirty="0">
                <a:latin typeface="Calibri"/>
                <a:cs typeface="Calibri"/>
              </a:rPr>
              <a:t>precipitato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(ppt)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5441315" y="6261622"/>
            <a:ext cx="5435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[</a:t>
            </a:r>
            <a:r>
              <a:rPr sz="2400" dirty="0">
                <a:latin typeface="Calibri"/>
                <a:cs typeface="Calibri"/>
              </a:rPr>
              <a:t>A</a:t>
            </a:r>
            <a:r>
              <a:rPr sz="2400" spc="-5" dirty="0">
                <a:latin typeface="Calibri"/>
                <a:cs typeface="Calibri"/>
              </a:rPr>
              <a:t>g</a:t>
            </a:r>
            <a:r>
              <a:rPr sz="2400" b="1" dirty="0">
                <a:latin typeface="Calibri"/>
                <a:cs typeface="Calibri"/>
              </a:rPr>
              <a:t>]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88022" y="4741875"/>
            <a:ext cx="413287" cy="6961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8739" y="546608"/>
            <a:ext cx="8849995" cy="170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64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Non si </a:t>
            </a:r>
            <a:r>
              <a:rPr sz="2400" spc="-10" dirty="0">
                <a:latin typeface="Calibri"/>
                <a:cs typeface="Calibri"/>
              </a:rPr>
              <a:t>raggiunge </a:t>
            </a:r>
            <a:r>
              <a:rPr sz="2400" b="1" spc="-5" dirty="0">
                <a:latin typeface="Calibri"/>
                <a:cs typeface="Calibri"/>
              </a:rPr>
              <a:t>MAI </a:t>
            </a:r>
            <a:r>
              <a:rPr sz="2400" spc="-5" dirty="0">
                <a:latin typeface="Calibri"/>
                <a:cs typeface="Calibri"/>
              </a:rPr>
              <a:t>un </a:t>
            </a:r>
            <a:r>
              <a:rPr sz="2400" spc="-15" dirty="0">
                <a:latin typeface="Calibri"/>
                <a:cs typeface="Calibri"/>
              </a:rPr>
              <a:t>vero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plateau.</a:t>
            </a:r>
            <a:endParaRPr sz="2400" dirty="0">
              <a:latin typeface="Calibri"/>
              <a:cs typeface="Calibri"/>
            </a:endParaRPr>
          </a:p>
          <a:p>
            <a:pPr marL="6183630">
              <a:lnSpc>
                <a:spcPts val="2640"/>
              </a:lnSpc>
            </a:pPr>
            <a:r>
              <a:rPr sz="2400" spc="-20" dirty="0">
                <a:latin typeface="Calibri"/>
                <a:cs typeface="Calibri"/>
              </a:rPr>
              <a:t>Per </a:t>
            </a:r>
            <a:r>
              <a:rPr sz="2400" spc="-10" dirty="0">
                <a:latin typeface="Calibri"/>
                <a:cs typeface="Calibri"/>
              </a:rPr>
              <a:t>determinare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la</a:t>
            </a:r>
          </a:p>
          <a:p>
            <a:pPr marL="5835015" marR="5080" algn="ctr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presenza </a:t>
            </a:r>
            <a:r>
              <a:rPr sz="2400" dirty="0">
                <a:latin typeface="Calibri"/>
                <a:cs typeface="Calibri"/>
              </a:rPr>
              <a:t>o </a:t>
            </a:r>
            <a:r>
              <a:rPr sz="2400" spc="-10" dirty="0">
                <a:latin typeface="Calibri"/>
                <a:cs typeface="Calibri"/>
              </a:rPr>
              <a:t>isolare </a:t>
            </a:r>
            <a:r>
              <a:rPr sz="2400" spc="-5" dirty="0">
                <a:latin typeface="Calibri"/>
                <a:cs typeface="Calibri"/>
              </a:rPr>
              <a:t>un</a:t>
            </a:r>
            <a:r>
              <a:rPr sz="2400" spc="-6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  </a:t>
            </a:r>
            <a:r>
              <a:rPr sz="2400" dirty="0">
                <a:latin typeface="Calibri"/>
                <a:cs typeface="Calibri"/>
              </a:rPr>
              <a:t>Ag </a:t>
            </a:r>
            <a:r>
              <a:rPr sz="2400" spc="-5" dirty="0">
                <a:latin typeface="Calibri"/>
                <a:cs typeface="Calibri"/>
              </a:rPr>
              <a:t>in/da un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campione.</a:t>
            </a:r>
            <a:endParaRPr sz="2400" dirty="0">
              <a:latin typeface="Calibri"/>
              <a:cs typeface="Calibri"/>
            </a:endParaRPr>
          </a:p>
          <a:p>
            <a:pPr marR="81280" algn="r">
              <a:lnSpc>
                <a:spcPct val="100000"/>
              </a:lnSpc>
              <a:spcBef>
                <a:spcPts val="35"/>
              </a:spcBef>
            </a:pPr>
            <a:r>
              <a:rPr sz="1800" spc="-5" dirty="0">
                <a:latin typeface="Calibri"/>
                <a:cs typeface="Calibri"/>
              </a:rPr>
              <a:t>(es. tossine,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immunoglobuline,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054902" y="2227579"/>
            <a:ext cx="27197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Calibri"/>
                <a:cs typeface="Calibri"/>
              </a:rPr>
              <a:t>prodotti </a:t>
            </a:r>
            <a:r>
              <a:rPr sz="1800" spc="-5" dirty="0">
                <a:latin typeface="Calibri"/>
                <a:cs typeface="Calibri"/>
              </a:rPr>
              <a:t>solubili </a:t>
            </a:r>
            <a:r>
              <a:rPr sz="1800" dirty="0">
                <a:latin typeface="Calibri"/>
                <a:cs typeface="Calibri"/>
              </a:rPr>
              <a:t>da </a:t>
            </a:r>
            <a:r>
              <a:rPr sz="1800" spc="-10" dirty="0">
                <a:latin typeface="Calibri"/>
                <a:cs typeface="Calibri"/>
              </a:rPr>
              <a:t>patogeni)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2690" algn="l"/>
              </a:tabLst>
            </a:pPr>
            <a:r>
              <a:rPr dirty="0"/>
              <a:t>E	</a:t>
            </a:r>
            <a:r>
              <a:rPr b="0" dirty="0">
                <a:solidFill>
                  <a:srgbClr val="00B050"/>
                </a:solidFill>
                <a:latin typeface="Calibri"/>
                <a:cs typeface="Calibri"/>
              </a:rPr>
              <a:t>o</a:t>
            </a:r>
          </a:p>
          <a:p>
            <a:pPr>
              <a:lnSpc>
                <a:spcPct val="100000"/>
              </a:lnSpc>
            </a:pPr>
            <a:endParaRPr b="0" dirty="0">
              <a:solidFill>
                <a:srgbClr val="00B050"/>
              </a:solidFill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 dirty="0">
              <a:latin typeface="Times New Roman"/>
              <a:cs typeface="Times New Roman"/>
            </a:endParaRPr>
          </a:p>
          <a:p>
            <a:pPr marL="5664200" marR="43180" indent="-634365">
              <a:lnSpc>
                <a:spcPct val="100000"/>
              </a:lnSpc>
            </a:pPr>
            <a:r>
              <a:rPr sz="2200" spc="-20" dirty="0">
                <a:solidFill>
                  <a:srgbClr val="333399"/>
                </a:solidFill>
              </a:rPr>
              <a:t>IMMUNOPRECIPITAZONE  </a:t>
            </a:r>
            <a:r>
              <a:rPr sz="2200" spc="-5" dirty="0">
                <a:solidFill>
                  <a:srgbClr val="333399"/>
                </a:solidFill>
              </a:rPr>
              <a:t>IN</a:t>
            </a:r>
            <a:r>
              <a:rPr sz="2200" spc="-10" dirty="0">
                <a:solidFill>
                  <a:srgbClr val="333399"/>
                </a:solidFill>
              </a:rPr>
              <a:t> SOLUZIONE</a:t>
            </a:r>
            <a:endParaRPr sz="2200" dirty="0"/>
          </a:p>
          <a:p>
            <a:pPr marL="4992370">
              <a:lnSpc>
                <a:spcPct val="100000"/>
              </a:lnSpc>
            </a:pPr>
            <a:r>
              <a:rPr sz="2200" spc="-10" dirty="0">
                <a:solidFill>
                  <a:srgbClr val="333399"/>
                </a:solidFill>
              </a:rPr>
              <a:t>PER </a:t>
            </a:r>
            <a:r>
              <a:rPr sz="2200" spc="-5" dirty="0">
                <a:solidFill>
                  <a:srgbClr val="333399"/>
                </a:solidFill>
              </a:rPr>
              <a:t>ANALISI</a:t>
            </a:r>
            <a:r>
              <a:rPr sz="2200" spc="-20" dirty="0">
                <a:solidFill>
                  <a:srgbClr val="333399"/>
                </a:solidFill>
              </a:rPr>
              <a:t> </a:t>
            </a:r>
            <a:r>
              <a:rPr sz="2200" spc="-40" dirty="0">
                <a:solidFill>
                  <a:srgbClr val="C00000"/>
                </a:solidFill>
              </a:rPr>
              <a:t>QUALITATIVE</a:t>
            </a:r>
            <a:endParaRPr sz="2200" dirty="0"/>
          </a:p>
        </p:txBody>
      </p:sp>
      <p:graphicFrame>
        <p:nvGraphicFramePr>
          <p:cNvPr id="29" name="object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060474"/>
              </p:ext>
            </p:extLst>
          </p:nvPr>
        </p:nvGraphicFramePr>
        <p:xfrm>
          <a:off x="1060183" y="2590800"/>
          <a:ext cx="3685540" cy="38504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9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6032">
                <a:tc gridSpan="2">
                  <a:txBody>
                    <a:bodyPr/>
                    <a:lstStyle/>
                    <a:p>
                      <a:pPr marR="85090">
                        <a:lnSpc>
                          <a:spcPts val="1380"/>
                        </a:lnSpc>
                      </a:pPr>
                      <a:r>
                        <a:rPr sz="2400" b="1" dirty="0">
                          <a:solidFill>
                            <a:srgbClr val="0063F4"/>
                          </a:solidFill>
                          <a:latin typeface="Calibri"/>
                          <a:cs typeface="Calibri"/>
                        </a:rPr>
                        <a:t>ccesso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  <a:p>
                      <a:pPr marL="9525">
                        <a:lnSpc>
                          <a:spcPct val="100000"/>
                        </a:lnSpc>
                        <a:spcBef>
                          <a:spcPts val="114"/>
                        </a:spcBef>
                        <a:tabLst>
                          <a:tab pos="1142365" algn="l"/>
                        </a:tabLst>
                      </a:pPr>
                      <a:r>
                        <a:rPr sz="3600" b="1" spc="-7" baseline="2314" dirty="0">
                          <a:solidFill>
                            <a:srgbClr val="0063F4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3600" b="1" baseline="2314" dirty="0">
                          <a:solidFill>
                            <a:srgbClr val="0063F4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3600" b="1" spc="-7" baseline="2314" dirty="0">
                          <a:solidFill>
                            <a:srgbClr val="0063F4"/>
                          </a:solidFill>
                          <a:latin typeface="Calibri"/>
                          <a:cs typeface="Calibri"/>
                        </a:rPr>
                        <a:t> A</a:t>
                      </a:r>
                      <a:r>
                        <a:rPr sz="3600" b="1" baseline="2314" dirty="0">
                          <a:solidFill>
                            <a:srgbClr val="0063F4"/>
                          </a:solidFill>
                          <a:latin typeface="Calibri"/>
                          <a:cs typeface="Calibri"/>
                        </a:rPr>
                        <a:t>b	</a:t>
                      </a:r>
                      <a:r>
                        <a:rPr sz="2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qui</a:t>
                      </a:r>
                      <a:r>
                        <a:rPr sz="2400" b="1" spc="-3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v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l</a:t>
                      </a:r>
                      <a:r>
                        <a:rPr sz="24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4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n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510540">
                        <a:lnSpc>
                          <a:spcPts val="1375"/>
                        </a:lnSpc>
                      </a:pPr>
                      <a:r>
                        <a:rPr sz="2400" spc="-3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2400" spc="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cce</a:t>
                      </a:r>
                      <a:r>
                        <a:rPr sz="2400" spc="-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s</a:t>
                      </a:r>
                      <a:r>
                        <a:rPr sz="24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s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tabLst>
                          <a:tab pos="678180" algn="l"/>
                        </a:tabLst>
                      </a:pPr>
                      <a:r>
                        <a:rPr sz="3600" b="1" spc="-22" baseline="-2314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za	</a:t>
                      </a:r>
                      <a:r>
                        <a:rPr sz="2400" spc="-5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di</a:t>
                      </a:r>
                      <a:r>
                        <a:rPr sz="2400" spc="-1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solidFill>
                            <a:srgbClr val="00B050"/>
                          </a:solidFill>
                          <a:latin typeface="Calibri"/>
                          <a:cs typeface="Calibri"/>
                        </a:rPr>
                        <a:t>Ag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5148C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78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5148C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85090">
                        <a:lnSpc>
                          <a:spcPct val="100000"/>
                        </a:lnSpc>
                      </a:pPr>
                      <a:endParaRPr sz="2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R w="28575">
                      <a:solidFill>
                        <a:srgbClr val="FF0000"/>
                      </a:solidFill>
                      <a:prstDash val="solid"/>
                    </a:lnR>
                    <a:lnB w="28575">
                      <a:solidFill>
                        <a:srgbClr val="5148CC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FF0000"/>
                      </a:solidFill>
                      <a:prstDash val="solid"/>
                    </a:lnL>
                    <a:lnB w="28575">
                      <a:solidFill>
                        <a:srgbClr val="5148C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46048"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5148CC"/>
                      </a:solidFill>
                      <a:prstDash val="solid"/>
                    </a:lnL>
                    <a:lnR w="28575">
                      <a:solidFill>
                        <a:srgbClr val="5148CC"/>
                      </a:solidFill>
                      <a:prstDash val="solid"/>
                    </a:lnR>
                    <a:lnT w="28575">
                      <a:solidFill>
                        <a:srgbClr val="5148CC"/>
                      </a:solidFill>
                      <a:prstDash val="solid"/>
                    </a:lnT>
                    <a:lnB w="28575">
                      <a:solidFill>
                        <a:srgbClr val="5148C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0" name="object 30"/>
          <p:cNvSpPr/>
          <p:nvPr/>
        </p:nvSpPr>
        <p:spPr>
          <a:xfrm>
            <a:off x="824052" y="4306125"/>
            <a:ext cx="409300" cy="6961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362328" y="3531425"/>
            <a:ext cx="413289" cy="69611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2626805" y="3161921"/>
            <a:ext cx="409306" cy="69611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743325" y="3294826"/>
            <a:ext cx="413289" cy="69612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191000" y="3680574"/>
            <a:ext cx="413289" cy="69612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67332" y="4298124"/>
            <a:ext cx="413289" cy="69612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036243" y="1438986"/>
            <a:ext cx="746912" cy="100885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07374" y="1344856"/>
            <a:ext cx="1128850" cy="122374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953000" y="2546337"/>
            <a:ext cx="561555" cy="3645605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072883" y="5418950"/>
            <a:ext cx="3594735" cy="1046480"/>
          </a:xfrm>
          <a:custGeom>
            <a:avLst/>
            <a:gdLst/>
            <a:ahLst/>
            <a:cxnLst/>
            <a:rect l="l" t="t" r="r" b="b"/>
            <a:pathLst>
              <a:path w="3594735" h="1046479">
                <a:moveTo>
                  <a:pt x="0" y="0"/>
                </a:moveTo>
                <a:lnTo>
                  <a:pt x="3594366" y="0"/>
                </a:lnTo>
                <a:lnTo>
                  <a:pt x="3594366" y="1046048"/>
                </a:lnTo>
                <a:lnTo>
                  <a:pt x="0" y="104604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148284" y="5548503"/>
            <a:ext cx="3451372" cy="85945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3302" y="60833"/>
            <a:ext cx="607758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215" marR="5080" indent="-1073150" algn="ctr">
              <a:lnSpc>
                <a:spcPct val="100000"/>
              </a:lnSpc>
              <a:spcBef>
                <a:spcPts val="100"/>
              </a:spcBef>
            </a:pPr>
            <a:r>
              <a:rPr lang="en-US" sz="2400" spc="-15" dirty="0">
                <a:solidFill>
                  <a:srgbClr val="00B050"/>
                </a:solidFill>
              </a:rPr>
              <a:t>DETERMINAZIONE DEL GRUPPO SANGUIGNO TRAMITE IMMUNOPRECIPITAZIONE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1C9144-8DEA-4E34-B553-EF5C1E3FD3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143000"/>
            <a:ext cx="6562134" cy="535759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33D82A9-9D0C-4498-8A15-5B5EA65036A1}"/>
              </a:ext>
            </a:extLst>
          </p:cNvPr>
          <p:cNvSpPr/>
          <p:nvPr/>
        </p:nvSpPr>
        <p:spPr>
          <a:xfrm>
            <a:off x="5410200" y="2590800"/>
            <a:ext cx="990600" cy="3733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427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7337" y="1241425"/>
            <a:ext cx="8485450" cy="28516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3302" y="60833"/>
            <a:ext cx="60775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215" marR="5080" indent="-107315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00B050"/>
                </a:solidFill>
              </a:rPr>
              <a:t>IMMUNOPRECIPITAZIONE </a:t>
            </a:r>
            <a:r>
              <a:rPr sz="2400" spc="-5" dirty="0"/>
              <a:t>IN </a:t>
            </a:r>
            <a:r>
              <a:rPr sz="2400" spc="-10" dirty="0"/>
              <a:t>SOLUZIONE </a:t>
            </a:r>
            <a:r>
              <a:rPr sz="2400" dirty="0"/>
              <a:t>- </a:t>
            </a:r>
            <a:r>
              <a:rPr sz="2400" spc="-10" dirty="0">
                <a:solidFill>
                  <a:srgbClr val="FF0000"/>
                </a:solidFill>
              </a:rPr>
              <a:t>OGGI  </a:t>
            </a:r>
            <a:r>
              <a:rPr sz="2400" spc="-15" dirty="0"/>
              <a:t>AUMENTO DELL’EFFICIENZA</a:t>
            </a:r>
            <a:r>
              <a:rPr sz="2400" spc="-70" dirty="0"/>
              <a:t> </a:t>
            </a:r>
            <a:r>
              <a:rPr sz="2400" b="0" spc="-5" dirty="0">
                <a:solidFill>
                  <a:srgbClr val="FF0000"/>
                </a:solidFill>
                <a:latin typeface="Calibri"/>
                <a:cs typeface="Calibri"/>
              </a:rPr>
              <a:t>(1)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6600" y="1084262"/>
            <a:ext cx="2517775" cy="708025"/>
          </a:xfrm>
          <a:custGeom>
            <a:avLst/>
            <a:gdLst/>
            <a:ahLst/>
            <a:cxnLst/>
            <a:rect l="l" t="t" r="r" b="b"/>
            <a:pathLst>
              <a:path w="2517775" h="708025">
                <a:moveTo>
                  <a:pt x="0" y="0"/>
                </a:moveTo>
                <a:lnTo>
                  <a:pt x="2517775" y="0"/>
                </a:lnTo>
                <a:lnTo>
                  <a:pt x="2517775" y="708025"/>
                </a:lnTo>
                <a:lnTo>
                  <a:pt x="0" y="7080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31919" y="1353312"/>
            <a:ext cx="1226819" cy="5669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820411" y="1353312"/>
            <a:ext cx="396239" cy="5669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56559" y="1100518"/>
            <a:ext cx="21577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4365" marR="5080" indent="-6223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Aggiunta Ab-biglia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 </a:t>
            </a:r>
            <a:r>
              <a:rPr sz="2000" spc="-15" dirty="0">
                <a:solidFill>
                  <a:srgbClr val="7030A0"/>
                </a:solidFill>
                <a:latin typeface="Calibri"/>
                <a:cs typeface="Calibri"/>
              </a:rPr>
              <a:t>Sefaroso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943850" y="3603625"/>
            <a:ext cx="781050" cy="533400"/>
          </a:xfrm>
          <a:custGeom>
            <a:avLst/>
            <a:gdLst/>
            <a:ahLst/>
            <a:cxnLst/>
            <a:rect l="l" t="t" r="r" b="b"/>
            <a:pathLst>
              <a:path w="781050" h="533400">
                <a:moveTo>
                  <a:pt x="0" y="0"/>
                </a:moveTo>
                <a:lnTo>
                  <a:pt x="781050" y="0"/>
                </a:lnTo>
                <a:lnTo>
                  <a:pt x="78105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4800" y="1066800"/>
            <a:ext cx="2517775" cy="708025"/>
          </a:xfrm>
          <a:custGeom>
            <a:avLst/>
            <a:gdLst/>
            <a:ahLst/>
            <a:cxnLst/>
            <a:rect l="l" t="t" r="r" b="b"/>
            <a:pathLst>
              <a:path w="2517775" h="708025">
                <a:moveTo>
                  <a:pt x="0" y="0"/>
                </a:moveTo>
                <a:lnTo>
                  <a:pt x="2517775" y="0"/>
                </a:lnTo>
                <a:lnTo>
                  <a:pt x="2517775" y="708025"/>
                </a:lnTo>
                <a:lnTo>
                  <a:pt x="0" y="7080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8630" y="1083056"/>
            <a:ext cx="19888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Lisato </a:t>
            </a:r>
            <a:r>
              <a:rPr sz="2000" spc="-5" dirty="0">
                <a:latin typeface="Calibri"/>
                <a:cs typeface="Calibri"/>
              </a:rPr>
              <a:t>cellulare </a:t>
            </a:r>
            <a:r>
              <a:rPr sz="2000" dirty="0">
                <a:latin typeface="Calibri"/>
                <a:cs typeface="Calibri"/>
              </a:rPr>
              <a:t>o  </a:t>
            </a:r>
            <a:r>
              <a:rPr sz="2000" spc="-5" dirty="0">
                <a:latin typeface="Calibri"/>
                <a:cs typeface="Calibri"/>
              </a:rPr>
              <a:t>miscela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proteine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3954" y="5714217"/>
            <a:ext cx="78346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Calibri"/>
                <a:cs typeface="Calibri"/>
              </a:rPr>
              <a:t>In </a:t>
            </a:r>
            <a:r>
              <a:rPr sz="2400" spc="-15" dirty="0">
                <a:latin typeface="Calibri"/>
                <a:cs typeface="Calibri"/>
              </a:rPr>
              <a:t>questo </a:t>
            </a:r>
            <a:r>
              <a:rPr sz="2400" spc="-20" dirty="0">
                <a:latin typeface="Calibri"/>
                <a:cs typeface="Calibri"/>
              </a:rPr>
              <a:t>caso, </a:t>
            </a:r>
            <a:r>
              <a:rPr sz="2400" dirty="0">
                <a:latin typeface="Calibri"/>
                <a:cs typeface="Calibri"/>
              </a:rPr>
              <a:t>l'Ab </a:t>
            </a:r>
            <a:r>
              <a:rPr sz="2400" spc="-5" dirty="0">
                <a:latin typeface="Calibri"/>
                <a:cs typeface="Calibri"/>
              </a:rPr>
              <a:t>può </a:t>
            </a:r>
            <a:r>
              <a:rPr sz="2400" spc="-10" dirty="0">
                <a:latin typeface="Calibri"/>
                <a:cs typeface="Calibri"/>
              </a:rPr>
              <a:t>essere </a:t>
            </a:r>
            <a:r>
              <a:rPr sz="2400" spc="-5" dirty="0">
                <a:latin typeface="Calibri"/>
                <a:cs typeface="Calibri"/>
              </a:rPr>
              <a:t>sia policlonale </a:t>
            </a:r>
            <a:r>
              <a:rPr sz="2400" dirty="0">
                <a:latin typeface="Calibri"/>
                <a:cs typeface="Calibri"/>
              </a:rPr>
              <a:t>che</a:t>
            </a:r>
            <a:r>
              <a:rPr sz="2400" spc="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monoclonale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1500" y="4067175"/>
            <a:ext cx="1762124" cy="64016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6887" y="4135847"/>
            <a:ext cx="149225" cy="533400"/>
          </a:xfrm>
          <a:custGeom>
            <a:avLst/>
            <a:gdLst/>
            <a:ahLst/>
            <a:cxnLst/>
            <a:rect l="l" t="t" r="r" b="b"/>
            <a:pathLst>
              <a:path w="149225" h="533400">
                <a:moveTo>
                  <a:pt x="149225" y="533400"/>
                </a:moveTo>
                <a:lnTo>
                  <a:pt x="102060" y="526695"/>
                </a:lnTo>
                <a:lnTo>
                  <a:pt x="61096" y="508027"/>
                </a:lnTo>
                <a:lnTo>
                  <a:pt x="28793" y="479561"/>
                </a:lnTo>
                <a:lnTo>
                  <a:pt x="7608" y="443465"/>
                </a:lnTo>
                <a:lnTo>
                  <a:pt x="0" y="401904"/>
                </a:lnTo>
                <a:lnTo>
                  <a:pt x="0" y="131495"/>
                </a:lnTo>
                <a:lnTo>
                  <a:pt x="7608" y="89934"/>
                </a:lnTo>
                <a:lnTo>
                  <a:pt x="28793" y="53838"/>
                </a:lnTo>
                <a:lnTo>
                  <a:pt x="61096" y="25372"/>
                </a:lnTo>
                <a:lnTo>
                  <a:pt x="102060" y="6704"/>
                </a:lnTo>
                <a:lnTo>
                  <a:pt x="1492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36800" y="4135847"/>
            <a:ext cx="149225" cy="533400"/>
          </a:xfrm>
          <a:custGeom>
            <a:avLst/>
            <a:gdLst/>
            <a:ahLst/>
            <a:cxnLst/>
            <a:rect l="l" t="t" r="r" b="b"/>
            <a:pathLst>
              <a:path w="149225" h="533400">
                <a:moveTo>
                  <a:pt x="0" y="533400"/>
                </a:moveTo>
                <a:lnTo>
                  <a:pt x="47164" y="526695"/>
                </a:lnTo>
                <a:lnTo>
                  <a:pt x="88128" y="508027"/>
                </a:lnTo>
                <a:lnTo>
                  <a:pt x="120431" y="479561"/>
                </a:lnTo>
                <a:lnTo>
                  <a:pt x="141616" y="443465"/>
                </a:lnTo>
                <a:lnTo>
                  <a:pt x="149225" y="401904"/>
                </a:lnTo>
                <a:lnTo>
                  <a:pt x="149225" y="131495"/>
                </a:lnTo>
                <a:lnTo>
                  <a:pt x="141616" y="89934"/>
                </a:lnTo>
                <a:lnTo>
                  <a:pt x="120431" y="53838"/>
                </a:lnTo>
                <a:lnTo>
                  <a:pt x="88128" y="25372"/>
                </a:lnTo>
                <a:lnTo>
                  <a:pt x="47164" y="6704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5090" y="4897037"/>
            <a:ext cx="1212225" cy="33064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276600" y="4067175"/>
            <a:ext cx="5565203" cy="143270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014462" y="1391031"/>
            <a:ext cx="95376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-5" dirty="0">
                <a:latin typeface="Calibri"/>
                <a:cs typeface="Calibri"/>
              </a:rPr>
              <a:t>io</a:t>
            </a:r>
            <a:r>
              <a:rPr sz="2000" dirty="0">
                <a:latin typeface="Calibri"/>
                <a:cs typeface="Calibri"/>
              </a:rPr>
              <a:t>ne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7337" y="1241425"/>
            <a:ext cx="8485450" cy="285165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33302" y="60833"/>
            <a:ext cx="60775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85215" marR="5080" indent="-107315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solidFill>
                  <a:srgbClr val="00B050"/>
                </a:solidFill>
              </a:rPr>
              <a:t>IMMUNOPRECIPITAZIONE </a:t>
            </a:r>
            <a:r>
              <a:rPr sz="2400" spc="-5" dirty="0"/>
              <a:t>IN </a:t>
            </a:r>
            <a:r>
              <a:rPr sz="2400" spc="-10" dirty="0"/>
              <a:t>SOLUZIONE </a:t>
            </a:r>
            <a:r>
              <a:rPr sz="2400" dirty="0"/>
              <a:t>- </a:t>
            </a:r>
            <a:r>
              <a:rPr sz="2400" spc="-10" dirty="0">
                <a:solidFill>
                  <a:srgbClr val="FF0000"/>
                </a:solidFill>
              </a:rPr>
              <a:t>OGGI  </a:t>
            </a:r>
            <a:r>
              <a:rPr sz="2400" spc="-15" dirty="0"/>
              <a:t>AUMENTO DELL’EFFICIENZA</a:t>
            </a:r>
            <a:r>
              <a:rPr sz="2400" spc="-70" dirty="0"/>
              <a:t> </a:t>
            </a:r>
            <a:r>
              <a:rPr sz="2400" b="0" spc="-5" dirty="0">
                <a:solidFill>
                  <a:srgbClr val="FF0000"/>
                </a:solidFill>
                <a:latin typeface="Calibri"/>
                <a:cs typeface="Calibri"/>
              </a:rPr>
              <a:t>(1)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76600" y="1084262"/>
            <a:ext cx="2517775" cy="708025"/>
          </a:xfrm>
          <a:custGeom>
            <a:avLst/>
            <a:gdLst/>
            <a:ahLst/>
            <a:cxnLst/>
            <a:rect l="l" t="t" r="r" b="b"/>
            <a:pathLst>
              <a:path w="2517775" h="708025">
                <a:moveTo>
                  <a:pt x="0" y="0"/>
                </a:moveTo>
                <a:lnTo>
                  <a:pt x="2517775" y="0"/>
                </a:lnTo>
                <a:lnTo>
                  <a:pt x="2517775" y="708025"/>
                </a:lnTo>
                <a:lnTo>
                  <a:pt x="0" y="7080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456559" y="1100518"/>
            <a:ext cx="21577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4365" marR="5080" indent="-6223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Aggiunta Ab-biglia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 </a:t>
            </a:r>
            <a:r>
              <a:rPr sz="2000" spc="-15" dirty="0">
                <a:solidFill>
                  <a:srgbClr val="7030A0"/>
                </a:solidFill>
                <a:latin typeface="Calibri"/>
                <a:cs typeface="Calibri"/>
              </a:rPr>
              <a:t>Sefaroso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943850" y="3603625"/>
            <a:ext cx="781050" cy="533400"/>
          </a:xfrm>
          <a:custGeom>
            <a:avLst/>
            <a:gdLst/>
            <a:ahLst/>
            <a:cxnLst/>
            <a:rect l="l" t="t" r="r" b="b"/>
            <a:pathLst>
              <a:path w="781050" h="533400">
                <a:moveTo>
                  <a:pt x="0" y="0"/>
                </a:moveTo>
                <a:lnTo>
                  <a:pt x="781050" y="0"/>
                </a:lnTo>
                <a:lnTo>
                  <a:pt x="78105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04800" y="1066800"/>
            <a:ext cx="2517775" cy="708025"/>
          </a:xfrm>
          <a:custGeom>
            <a:avLst/>
            <a:gdLst/>
            <a:ahLst/>
            <a:cxnLst/>
            <a:rect l="l" t="t" r="r" b="b"/>
            <a:pathLst>
              <a:path w="2517775" h="708025">
                <a:moveTo>
                  <a:pt x="0" y="0"/>
                </a:moveTo>
                <a:lnTo>
                  <a:pt x="2517775" y="0"/>
                </a:lnTo>
                <a:lnTo>
                  <a:pt x="2517775" y="708025"/>
                </a:lnTo>
                <a:lnTo>
                  <a:pt x="0" y="708025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68630" y="1083056"/>
            <a:ext cx="19888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Lisato </a:t>
            </a:r>
            <a:r>
              <a:rPr sz="2000" spc="-5" dirty="0">
                <a:latin typeface="Calibri"/>
                <a:cs typeface="Calibri"/>
              </a:rPr>
              <a:t>cellulare </a:t>
            </a:r>
            <a:r>
              <a:rPr sz="2000" dirty="0">
                <a:latin typeface="Calibri"/>
                <a:cs typeface="Calibri"/>
              </a:rPr>
              <a:t>o  </a:t>
            </a:r>
            <a:r>
              <a:rPr sz="2000" spc="-5" dirty="0">
                <a:latin typeface="Calibri"/>
                <a:cs typeface="Calibri"/>
              </a:rPr>
              <a:t>miscela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proteine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3562" y="5734050"/>
            <a:ext cx="8037830" cy="39624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02870">
              <a:lnSpc>
                <a:spcPts val="2825"/>
              </a:lnSpc>
            </a:pPr>
            <a:r>
              <a:rPr sz="2400" spc="-5" dirty="0">
                <a:latin typeface="Calibri"/>
                <a:cs typeface="Calibri"/>
              </a:rPr>
              <a:t>In </a:t>
            </a:r>
            <a:r>
              <a:rPr sz="2400" spc="-15" dirty="0">
                <a:latin typeface="Calibri"/>
                <a:cs typeface="Calibri"/>
              </a:rPr>
              <a:t>questo </a:t>
            </a:r>
            <a:r>
              <a:rPr sz="2400" spc="-20" dirty="0">
                <a:latin typeface="Calibri"/>
                <a:cs typeface="Calibri"/>
              </a:rPr>
              <a:t>caso, </a:t>
            </a:r>
            <a:r>
              <a:rPr sz="2400" dirty="0">
                <a:latin typeface="Calibri"/>
                <a:cs typeface="Calibri"/>
              </a:rPr>
              <a:t>l'Ab </a:t>
            </a:r>
            <a:r>
              <a:rPr sz="2400" spc="-5" dirty="0">
                <a:latin typeface="Calibri"/>
                <a:cs typeface="Calibri"/>
              </a:rPr>
              <a:t>può </a:t>
            </a:r>
            <a:r>
              <a:rPr sz="2400" spc="-10" dirty="0">
                <a:latin typeface="Calibri"/>
                <a:cs typeface="Calibri"/>
              </a:rPr>
              <a:t>essere </a:t>
            </a:r>
            <a:r>
              <a:rPr sz="2400" spc="-5" dirty="0">
                <a:latin typeface="Calibri"/>
                <a:cs typeface="Calibri"/>
              </a:rPr>
              <a:t>sia policlonale </a:t>
            </a:r>
            <a:r>
              <a:rPr sz="2400" dirty="0">
                <a:latin typeface="Calibri"/>
                <a:cs typeface="Calibri"/>
              </a:rPr>
              <a:t>che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monoclonale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71500" y="4067175"/>
            <a:ext cx="1762124" cy="6401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96887" y="4135847"/>
            <a:ext cx="149225" cy="533400"/>
          </a:xfrm>
          <a:custGeom>
            <a:avLst/>
            <a:gdLst/>
            <a:ahLst/>
            <a:cxnLst/>
            <a:rect l="l" t="t" r="r" b="b"/>
            <a:pathLst>
              <a:path w="149225" h="533400">
                <a:moveTo>
                  <a:pt x="149225" y="533400"/>
                </a:moveTo>
                <a:lnTo>
                  <a:pt x="102060" y="526695"/>
                </a:lnTo>
                <a:lnTo>
                  <a:pt x="61096" y="508027"/>
                </a:lnTo>
                <a:lnTo>
                  <a:pt x="28793" y="479561"/>
                </a:lnTo>
                <a:lnTo>
                  <a:pt x="7608" y="443465"/>
                </a:lnTo>
                <a:lnTo>
                  <a:pt x="0" y="401904"/>
                </a:lnTo>
                <a:lnTo>
                  <a:pt x="0" y="131495"/>
                </a:lnTo>
                <a:lnTo>
                  <a:pt x="7608" y="89934"/>
                </a:lnTo>
                <a:lnTo>
                  <a:pt x="28793" y="53838"/>
                </a:lnTo>
                <a:lnTo>
                  <a:pt x="61096" y="25372"/>
                </a:lnTo>
                <a:lnTo>
                  <a:pt x="102060" y="6704"/>
                </a:lnTo>
                <a:lnTo>
                  <a:pt x="1492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336800" y="4135847"/>
            <a:ext cx="149225" cy="533400"/>
          </a:xfrm>
          <a:custGeom>
            <a:avLst/>
            <a:gdLst/>
            <a:ahLst/>
            <a:cxnLst/>
            <a:rect l="l" t="t" r="r" b="b"/>
            <a:pathLst>
              <a:path w="149225" h="533400">
                <a:moveTo>
                  <a:pt x="0" y="533400"/>
                </a:moveTo>
                <a:lnTo>
                  <a:pt x="47164" y="526695"/>
                </a:lnTo>
                <a:lnTo>
                  <a:pt x="88128" y="508027"/>
                </a:lnTo>
                <a:lnTo>
                  <a:pt x="120431" y="479561"/>
                </a:lnTo>
                <a:lnTo>
                  <a:pt x="141616" y="443465"/>
                </a:lnTo>
                <a:lnTo>
                  <a:pt x="149225" y="401904"/>
                </a:lnTo>
                <a:lnTo>
                  <a:pt x="149225" y="131495"/>
                </a:lnTo>
                <a:lnTo>
                  <a:pt x="141616" y="89934"/>
                </a:lnTo>
                <a:lnTo>
                  <a:pt x="120431" y="53838"/>
                </a:lnTo>
                <a:lnTo>
                  <a:pt x="88128" y="25372"/>
                </a:lnTo>
                <a:lnTo>
                  <a:pt x="47164" y="6704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25090" y="4897037"/>
            <a:ext cx="1212225" cy="33064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232525" y="4067175"/>
            <a:ext cx="2603538" cy="1432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014462" y="1391031"/>
            <a:ext cx="95376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5" dirty="0">
                <a:latin typeface="Calibri"/>
                <a:cs typeface="Calibri"/>
              </a:rPr>
              <a:t>E</a:t>
            </a:r>
            <a:r>
              <a:rPr sz="2000" spc="-5" dirty="0">
                <a:latin typeface="Calibri"/>
                <a:cs typeface="Calibri"/>
              </a:rPr>
              <a:t>l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5" dirty="0">
                <a:latin typeface="Calibri"/>
                <a:cs typeface="Calibri"/>
              </a:rPr>
              <a:t>i</a:t>
            </a:r>
            <a:r>
              <a:rPr sz="2000" dirty="0">
                <a:latin typeface="Calibri"/>
                <a:cs typeface="Calibri"/>
              </a:rPr>
              <a:t>z</a:t>
            </a:r>
            <a:r>
              <a:rPr sz="2000" spc="-5" dirty="0">
                <a:latin typeface="Calibri"/>
                <a:cs typeface="Calibri"/>
              </a:rPr>
              <a:t>io</a:t>
            </a:r>
            <a:r>
              <a:rPr sz="2000" dirty="0">
                <a:latin typeface="Calibri"/>
                <a:cs typeface="Calibri"/>
              </a:rPr>
              <a:t>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595530" y="4674107"/>
            <a:ext cx="32200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2090" marR="5080" indent="-200025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Calibri"/>
                <a:cs typeface="Calibri"/>
              </a:rPr>
              <a:t>Per </a:t>
            </a:r>
            <a:r>
              <a:rPr sz="2400" spc="-10" dirty="0">
                <a:latin typeface="Calibri"/>
                <a:cs typeface="Calibri"/>
              </a:rPr>
              <a:t>individuare/isolare </a:t>
            </a:r>
            <a:r>
              <a:rPr sz="2400" spc="-5" dirty="0">
                <a:latin typeface="Calibri"/>
                <a:cs typeface="Calibri"/>
              </a:rPr>
              <a:t>un  </a:t>
            </a:r>
            <a:r>
              <a:rPr sz="2400" dirty="0">
                <a:latin typeface="Calibri"/>
                <a:cs typeface="Calibri"/>
              </a:rPr>
              <a:t>Ag </a:t>
            </a:r>
            <a:r>
              <a:rPr sz="2400" spc="-5" dirty="0">
                <a:latin typeface="Calibri"/>
                <a:cs typeface="Calibri"/>
              </a:rPr>
              <a:t>in/da un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campione.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533400" y="6320134"/>
            <a:ext cx="8305800" cy="46166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719455" y="6333342"/>
            <a:ext cx="79305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Ab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già </a:t>
            </a:r>
            <a:r>
              <a:rPr sz="2400" spc="-20" dirty="0">
                <a:solidFill>
                  <a:srgbClr val="C00000"/>
                </a:solidFill>
                <a:latin typeface="Calibri"/>
                <a:cs typeface="Calibri"/>
              </a:rPr>
              <a:t>coniugato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ad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una biglia,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facile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da 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separare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dalla</a:t>
            </a:r>
            <a:r>
              <a:rPr sz="2400" spc="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soluzione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95576-FF5D-446D-8BD3-2B0C533031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2438400"/>
            <a:ext cx="8004175" cy="738664"/>
          </a:xfrm>
        </p:spPr>
        <p:txBody>
          <a:bodyPr/>
          <a:lstStyle/>
          <a:p>
            <a:pPr algn="ctr"/>
            <a:r>
              <a:rPr lang="en-US" dirty="0"/>
              <a:t>RIVELAZIONE DI INTERAZIONI PROTEICHE:</a:t>
            </a:r>
          </a:p>
          <a:p>
            <a:pPr algn="ctr"/>
            <a:r>
              <a:rPr lang="en-US" dirty="0"/>
              <a:t>CO-IMMUNOPRECIPITATION </a:t>
            </a:r>
          </a:p>
        </p:txBody>
      </p:sp>
    </p:spTree>
    <p:extLst>
      <p:ext uri="{BB962C8B-B14F-4D97-AF65-F5344CB8AC3E}">
        <p14:creationId xmlns:p14="http://schemas.microsoft.com/office/powerpoint/2010/main" val="23164994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11619" y="89408"/>
            <a:ext cx="579183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7430" marR="5080" indent="-1015365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ESTENSIONE </a:t>
            </a:r>
            <a:r>
              <a:rPr sz="2400" dirty="0"/>
              <a:t>DELLA</a:t>
            </a:r>
            <a:r>
              <a:rPr sz="2400" spc="-100" dirty="0"/>
              <a:t> </a:t>
            </a:r>
            <a:r>
              <a:rPr sz="2400" spc="-15" dirty="0"/>
              <a:t>IMMUNOPRECIPITAZIONE  </a:t>
            </a:r>
            <a:r>
              <a:rPr sz="2400" spc="-15" dirty="0">
                <a:solidFill>
                  <a:srgbClr val="DA8508"/>
                </a:solidFill>
              </a:rPr>
              <a:t>CO-IMMUNOPRECIPITAZIONE</a:t>
            </a:r>
            <a:endParaRPr sz="2400" dirty="0"/>
          </a:p>
        </p:txBody>
      </p:sp>
      <p:sp>
        <p:nvSpPr>
          <p:cNvPr id="5" name="object 5"/>
          <p:cNvSpPr txBox="1"/>
          <p:nvPr/>
        </p:nvSpPr>
        <p:spPr>
          <a:xfrm>
            <a:off x="3456559" y="1033843"/>
            <a:ext cx="215773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4365" marR="5080" indent="-6223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Aggiunta Ab-biglia</a:t>
            </a:r>
            <a:r>
              <a:rPr sz="2000" spc="-6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di  </a:t>
            </a:r>
            <a:r>
              <a:rPr sz="2000" spc="-15" dirty="0">
                <a:solidFill>
                  <a:srgbClr val="7030A0"/>
                </a:solidFill>
                <a:latin typeface="Calibri"/>
                <a:cs typeface="Calibri"/>
              </a:rPr>
              <a:t>Sefaroso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63943" y="1324356"/>
            <a:ext cx="16529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alibri"/>
                <a:cs typeface="Calibri"/>
              </a:rPr>
              <a:t>Ce</a:t>
            </a:r>
            <a:r>
              <a:rPr sz="2000" spc="-25" dirty="0">
                <a:latin typeface="Calibri"/>
                <a:cs typeface="Calibri"/>
              </a:rPr>
              <a:t>n</a:t>
            </a:r>
            <a:r>
              <a:rPr sz="2000" dirty="0">
                <a:latin typeface="Calibri"/>
                <a:cs typeface="Calibri"/>
              </a:rPr>
              <a:t>t</a:t>
            </a:r>
            <a:r>
              <a:rPr sz="2000" spc="-5" dirty="0">
                <a:latin typeface="Calibri"/>
                <a:cs typeface="Calibri"/>
              </a:rPr>
              <a:t>rif</a:t>
            </a:r>
            <a:r>
              <a:rPr sz="2000" dirty="0">
                <a:latin typeface="Calibri"/>
                <a:cs typeface="Calibri"/>
              </a:rPr>
              <a:t>u</a:t>
            </a:r>
            <a:r>
              <a:rPr sz="2000" spc="-35" dirty="0">
                <a:latin typeface="Calibri"/>
                <a:cs typeface="Calibri"/>
              </a:rPr>
              <a:t>g</a:t>
            </a:r>
            <a:r>
              <a:rPr sz="2000" dirty="0">
                <a:latin typeface="Calibri"/>
                <a:cs typeface="Calibri"/>
              </a:rPr>
              <a:t>az</a:t>
            </a:r>
            <a:r>
              <a:rPr sz="2000" spc="-5" dirty="0">
                <a:latin typeface="Calibri"/>
                <a:cs typeface="Calibri"/>
              </a:rPr>
              <a:t>io</a:t>
            </a:r>
            <a:r>
              <a:rPr sz="2000" dirty="0">
                <a:latin typeface="Calibri"/>
                <a:cs typeface="Calibri"/>
              </a:rPr>
              <a:t>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13141" y="5943600"/>
            <a:ext cx="5678258" cy="830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78379" y="5890259"/>
            <a:ext cx="473963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346960" y="5890259"/>
            <a:ext cx="1292351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374135" y="5890259"/>
            <a:ext cx="473963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442715" y="5890259"/>
            <a:ext cx="2342387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579363" y="5890259"/>
            <a:ext cx="725423" cy="67970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992367" y="5890259"/>
            <a:ext cx="470915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104643" y="6256019"/>
            <a:ext cx="2116835" cy="6019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51476" y="6256019"/>
            <a:ext cx="2069591" cy="6019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046748" y="5956808"/>
            <a:ext cx="50088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8285" marR="5080" indent="-23622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solidFill>
                  <a:srgbClr val="0000FF"/>
                </a:solidFill>
                <a:latin typeface="Calibri"/>
                <a:cs typeface="Calibri"/>
              </a:rPr>
              <a:t>Per </a:t>
            </a:r>
            <a:r>
              <a:rPr sz="2400" spc="-10" dirty="0">
                <a:solidFill>
                  <a:srgbClr val="C00000"/>
                </a:solidFill>
                <a:latin typeface="Calibri"/>
                <a:cs typeface="Calibri"/>
              </a:rPr>
              <a:t>isolare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il </a:t>
            </a:r>
            <a:r>
              <a:rPr sz="2400" spc="-20" dirty="0">
                <a:solidFill>
                  <a:srgbClr val="C00000"/>
                </a:solidFill>
                <a:latin typeface="Calibri"/>
                <a:cs typeface="Calibri"/>
              </a:rPr>
              <a:t>target </a:t>
            </a: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primario </a:t>
            </a:r>
            <a:r>
              <a:rPr sz="2400" spc="-55" dirty="0">
                <a:solidFill>
                  <a:srgbClr val="0000FF"/>
                </a:solidFill>
                <a:latin typeface="Calibri"/>
                <a:cs typeface="Calibri"/>
              </a:rPr>
              <a:t>(l’</a:t>
            </a:r>
            <a:r>
              <a:rPr sz="2400" spc="-55" dirty="0">
                <a:solidFill>
                  <a:srgbClr val="C00000"/>
                </a:solidFill>
                <a:latin typeface="Calibri"/>
                <a:cs typeface="Calibri"/>
              </a:rPr>
              <a:t>Ag</a:t>
            </a:r>
            <a:r>
              <a:rPr sz="2400" spc="-55" dirty="0">
                <a:solidFill>
                  <a:srgbClr val="0000FF"/>
                </a:solidFill>
                <a:latin typeface="Calibri"/>
                <a:cs typeface="Calibri"/>
              </a:rPr>
              <a:t>)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e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altre  </a:t>
            </a:r>
            <a:r>
              <a:rPr sz="2400" spc="-5" dirty="0">
                <a:solidFill>
                  <a:srgbClr val="C00000"/>
                </a:solidFill>
                <a:latin typeface="Calibri"/>
                <a:cs typeface="Calibri"/>
              </a:rPr>
              <a:t>molecole </a:t>
            </a:r>
            <a:r>
              <a:rPr sz="2400" dirty="0">
                <a:solidFill>
                  <a:srgbClr val="C00000"/>
                </a:solidFill>
                <a:latin typeface="Calibri"/>
                <a:cs typeface="Calibri"/>
              </a:rPr>
              <a:t>che </a:t>
            </a:r>
            <a:r>
              <a:rPr sz="2400" spc="-10" dirty="0">
                <a:solidFill>
                  <a:srgbClr val="0000FF"/>
                </a:solidFill>
                <a:latin typeface="Calibri"/>
                <a:cs typeface="Calibri"/>
              </a:rPr>
              <a:t>con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esso</a:t>
            </a:r>
            <a:r>
              <a:rPr sz="2400" spc="-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C00000"/>
                </a:solidFill>
                <a:latin typeface="Calibri"/>
                <a:cs typeface="Calibri"/>
              </a:rPr>
              <a:t>interagiscono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883535" y="1680443"/>
            <a:ext cx="5900457" cy="37759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24800" y="3460750"/>
            <a:ext cx="781050" cy="533400"/>
          </a:xfrm>
          <a:custGeom>
            <a:avLst/>
            <a:gdLst/>
            <a:ahLst/>
            <a:cxnLst/>
            <a:rect l="l" t="t" r="r" b="b"/>
            <a:pathLst>
              <a:path w="781050" h="533400">
                <a:moveTo>
                  <a:pt x="0" y="0"/>
                </a:moveTo>
                <a:lnTo>
                  <a:pt x="781050" y="0"/>
                </a:lnTo>
                <a:lnTo>
                  <a:pt x="781050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32927" y="1768471"/>
            <a:ext cx="161290" cy="161290"/>
          </a:xfrm>
          <a:custGeom>
            <a:avLst/>
            <a:gdLst/>
            <a:ahLst/>
            <a:cxnLst/>
            <a:rect l="l" t="t" r="r" b="b"/>
            <a:pathLst>
              <a:path w="161289" h="161289">
                <a:moveTo>
                  <a:pt x="0" y="161251"/>
                </a:moveTo>
                <a:lnTo>
                  <a:pt x="161251" y="0"/>
                </a:lnTo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65580" y="1875843"/>
            <a:ext cx="121285" cy="121285"/>
          </a:xfrm>
          <a:custGeom>
            <a:avLst/>
            <a:gdLst/>
            <a:ahLst/>
            <a:cxnLst/>
            <a:rect l="l" t="t" r="r" b="b"/>
            <a:pathLst>
              <a:path w="121285" h="121285">
                <a:moveTo>
                  <a:pt x="40411" y="0"/>
                </a:moveTo>
                <a:lnTo>
                  <a:pt x="0" y="121234"/>
                </a:lnTo>
                <a:lnTo>
                  <a:pt x="121234" y="80822"/>
                </a:lnTo>
                <a:lnTo>
                  <a:pt x="4041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29590" y="1016381"/>
            <a:ext cx="198882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Calibri"/>
                <a:cs typeface="Calibri"/>
              </a:rPr>
              <a:t>Lisato </a:t>
            </a:r>
            <a:r>
              <a:rPr sz="2000" spc="-5" dirty="0">
                <a:latin typeface="Calibri"/>
                <a:cs typeface="Calibri"/>
              </a:rPr>
              <a:t>cellulare </a:t>
            </a:r>
            <a:r>
              <a:rPr sz="2000" dirty="0">
                <a:latin typeface="Calibri"/>
                <a:cs typeface="Calibri"/>
              </a:rPr>
              <a:t>o  </a:t>
            </a:r>
            <a:r>
              <a:rPr sz="2000" spc="-5" dirty="0">
                <a:latin typeface="Calibri"/>
                <a:cs typeface="Calibri"/>
              </a:rPr>
              <a:t>miscela </a:t>
            </a:r>
            <a:r>
              <a:rPr sz="2000" dirty="0">
                <a:latin typeface="Calibri"/>
                <a:cs typeface="Calibri"/>
              </a:rPr>
              <a:t>di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proteine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51192" y="4656449"/>
            <a:ext cx="1364585" cy="36444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9166" y="1680444"/>
            <a:ext cx="2496718" cy="235709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513219" y="5105400"/>
            <a:ext cx="1984851" cy="682337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70804" y="5105403"/>
            <a:ext cx="2027555" cy="636905"/>
          </a:xfrm>
          <a:custGeom>
            <a:avLst/>
            <a:gdLst/>
            <a:ahLst/>
            <a:cxnLst/>
            <a:rect l="l" t="t" r="r" b="b"/>
            <a:pathLst>
              <a:path w="2027555" h="636904">
                <a:moveTo>
                  <a:pt x="0" y="106133"/>
                </a:moveTo>
                <a:lnTo>
                  <a:pt x="8341" y="64818"/>
                </a:lnTo>
                <a:lnTo>
                  <a:pt x="31088" y="31083"/>
                </a:lnTo>
                <a:lnTo>
                  <a:pt x="64824" y="8339"/>
                </a:lnTo>
                <a:lnTo>
                  <a:pt x="106133" y="0"/>
                </a:lnTo>
                <a:lnTo>
                  <a:pt x="1921332" y="0"/>
                </a:lnTo>
                <a:lnTo>
                  <a:pt x="1962641" y="8339"/>
                </a:lnTo>
                <a:lnTo>
                  <a:pt x="1996378" y="31083"/>
                </a:lnTo>
                <a:lnTo>
                  <a:pt x="2019124" y="64818"/>
                </a:lnTo>
                <a:lnTo>
                  <a:pt x="2027466" y="106133"/>
                </a:lnTo>
                <a:lnTo>
                  <a:pt x="2027466" y="530669"/>
                </a:lnTo>
                <a:lnTo>
                  <a:pt x="2019124" y="571986"/>
                </a:lnTo>
                <a:lnTo>
                  <a:pt x="1996378" y="605726"/>
                </a:lnTo>
                <a:lnTo>
                  <a:pt x="1962641" y="628474"/>
                </a:lnTo>
                <a:lnTo>
                  <a:pt x="1921332" y="636816"/>
                </a:lnTo>
                <a:lnTo>
                  <a:pt x="106133" y="636816"/>
                </a:lnTo>
                <a:lnTo>
                  <a:pt x="64824" y="628474"/>
                </a:lnTo>
                <a:lnTo>
                  <a:pt x="31088" y="605726"/>
                </a:lnTo>
                <a:lnTo>
                  <a:pt x="8341" y="571986"/>
                </a:lnTo>
                <a:lnTo>
                  <a:pt x="0" y="530669"/>
                </a:lnTo>
                <a:lnTo>
                  <a:pt x="0" y="106133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981200" y="2393951"/>
            <a:ext cx="304800" cy="408305"/>
          </a:xfrm>
          <a:custGeom>
            <a:avLst/>
            <a:gdLst/>
            <a:ahLst/>
            <a:cxnLst/>
            <a:rect l="l" t="t" r="r" b="b"/>
            <a:pathLst>
              <a:path w="304800" h="408305">
                <a:moveTo>
                  <a:pt x="0" y="50800"/>
                </a:moveTo>
                <a:lnTo>
                  <a:pt x="3992" y="31027"/>
                </a:lnTo>
                <a:lnTo>
                  <a:pt x="14879" y="14879"/>
                </a:lnTo>
                <a:lnTo>
                  <a:pt x="31027" y="3992"/>
                </a:lnTo>
                <a:lnTo>
                  <a:pt x="50800" y="0"/>
                </a:lnTo>
                <a:lnTo>
                  <a:pt x="254000" y="0"/>
                </a:lnTo>
                <a:lnTo>
                  <a:pt x="273772" y="3992"/>
                </a:lnTo>
                <a:lnTo>
                  <a:pt x="289920" y="14879"/>
                </a:lnTo>
                <a:lnTo>
                  <a:pt x="300807" y="31027"/>
                </a:lnTo>
                <a:lnTo>
                  <a:pt x="304800" y="50800"/>
                </a:lnTo>
                <a:lnTo>
                  <a:pt x="304800" y="357416"/>
                </a:lnTo>
                <a:lnTo>
                  <a:pt x="300807" y="377189"/>
                </a:lnTo>
                <a:lnTo>
                  <a:pt x="289920" y="393336"/>
                </a:lnTo>
                <a:lnTo>
                  <a:pt x="273772" y="404223"/>
                </a:lnTo>
                <a:lnTo>
                  <a:pt x="254000" y="408216"/>
                </a:lnTo>
                <a:lnTo>
                  <a:pt x="50800" y="408216"/>
                </a:lnTo>
                <a:lnTo>
                  <a:pt x="31027" y="404223"/>
                </a:lnTo>
                <a:lnTo>
                  <a:pt x="14879" y="393336"/>
                </a:lnTo>
                <a:lnTo>
                  <a:pt x="3992" y="377189"/>
                </a:lnTo>
                <a:lnTo>
                  <a:pt x="0" y="357416"/>
                </a:lnTo>
                <a:lnTo>
                  <a:pt x="0" y="50800"/>
                </a:lnTo>
                <a:close/>
              </a:path>
            </a:pathLst>
          </a:custGeom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646113" y="3988980"/>
            <a:ext cx="1762124" cy="640168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71500" y="4057650"/>
            <a:ext cx="149225" cy="533400"/>
          </a:xfrm>
          <a:custGeom>
            <a:avLst/>
            <a:gdLst/>
            <a:ahLst/>
            <a:cxnLst/>
            <a:rect l="l" t="t" r="r" b="b"/>
            <a:pathLst>
              <a:path w="149225" h="533400">
                <a:moveTo>
                  <a:pt x="149225" y="533400"/>
                </a:moveTo>
                <a:lnTo>
                  <a:pt x="102060" y="526695"/>
                </a:lnTo>
                <a:lnTo>
                  <a:pt x="61096" y="508027"/>
                </a:lnTo>
                <a:lnTo>
                  <a:pt x="28793" y="479561"/>
                </a:lnTo>
                <a:lnTo>
                  <a:pt x="7608" y="443465"/>
                </a:lnTo>
                <a:lnTo>
                  <a:pt x="0" y="401904"/>
                </a:lnTo>
                <a:lnTo>
                  <a:pt x="0" y="131495"/>
                </a:lnTo>
                <a:lnTo>
                  <a:pt x="7608" y="89934"/>
                </a:lnTo>
                <a:lnTo>
                  <a:pt x="28793" y="53838"/>
                </a:lnTo>
                <a:lnTo>
                  <a:pt x="61096" y="25372"/>
                </a:lnTo>
                <a:lnTo>
                  <a:pt x="102060" y="6704"/>
                </a:lnTo>
                <a:lnTo>
                  <a:pt x="149225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411412" y="4057650"/>
            <a:ext cx="149225" cy="533400"/>
          </a:xfrm>
          <a:custGeom>
            <a:avLst/>
            <a:gdLst/>
            <a:ahLst/>
            <a:cxnLst/>
            <a:rect l="l" t="t" r="r" b="b"/>
            <a:pathLst>
              <a:path w="149225" h="533400">
                <a:moveTo>
                  <a:pt x="0" y="533400"/>
                </a:moveTo>
                <a:lnTo>
                  <a:pt x="47164" y="526695"/>
                </a:lnTo>
                <a:lnTo>
                  <a:pt x="88128" y="508027"/>
                </a:lnTo>
                <a:lnTo>
                  <a:pt x="120431" y="479561"/>
                </a:lnTo>
                <a:lnTo>
                  <a:pt x="141616" y="443465"/>
                </a:lnTo>
                <a:lnTo>
                  <a:pt x="149225" y="401904"/>
                </a:lnTo>
                <a:lnTo>
                  <a:pt x="149225" y="131495"/>
                </a:lnTo>
                <a:lnTo>
                  <a:pt x="141616" y="89934"/>
                </a:lnTo>
                <a:lnTo>
                  <a:pt x="120431" y="53838"/>
                </a:lnTo>
                <a:lnTo>
                  <a:pt x="88128" y="25372"/>
                </a:lnTo>
                <a:lnTo>
                  <a:pt x="47164" y="6704"/>
                </a:ln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5939" y="53022"/>
            <a:ext cx="45319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SCHEMATIZZAZIONE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110" dirty="0"/>
              <a:t> </a:t>
            </a:r>
            <a:r>
              <a:rPr spc="-15" dirty="0"/>
              <a:t>IgG</a:t>
            </a:r>
          </a:p>
        </p:txBody>
      </p:sp>
      <p:sp>
        <p:nvSpPr>
          <p:cNvPr id="3" name="object 3"/>
          <p:cNvSpPr/>
          <p:nvPr/>
        </p:nvSpPr>
        <p:spPr>
          <a:xfrm>
            <a:off x="533400" y="1112837"/>
            <a:ext cx="5430837" cy="463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15939" y="937259"/>
            <a:ext cx="2511551" cy="679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722106" y="937259"/>
            <a:ext cx="473963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906768" y="1470672"/>
            <a:ext cx="1968995" cy="6796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64323" y="1836432"/>
            <a:ext cx="1644394" cy="6796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403335" y="1836432"/>
            <a:ext cx="473963" cy="679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793740" y="836168"/>
            <a:ext cx="2814320" cy="145796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b="1" spc="-10" dirty="0">
                <a:solidFill>
                  <a:srgbClr val="0063F4"/>
                </a:solidFill>
                <a:latin typeface="Calibri"/>
                <a:cs typeface="Calibri"/>
              </a:rPr>
              <a:t>Porzioni</a:t>
            </a:r>
            <a:r>
              <a:rPr sz="2400" b="1" spc="-35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3F4"/>
                </a:solidFill>
                <a:latin typeface="Calibri"/>
                <a:cs typeface="Calibri"/>
              </a:rPr>
              <a:t>variabili</a:t>
            </a:r>
            <a:endParaRPr sz="2400">
              <a:latin typeface="Calibri"/>
              <a:cs typeface="Calibri"/>
            </a:endParaRPr>
          </a:p>
          <a:p>
            <a:pPr marL="1560830" marR="5080" indent="-257810">
              <a:lnSpc>
                <a:spcPct val="100000"/>
              </a:lnSpc>
              <a:spcBef>
                <a:spcPts val="1320"/>
              </a:spcBef>
            </a:pP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Legame</a:t>
            </a:r>
            <a:r>
              <a:rPr sz="2400" b="1" spc="-114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con  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l</a:t>
            </a:r>
            <a:r>
              <a:rPr sz="2400" b="1" spc="-140" dirty="0">
                <a:solidFill>
                  <a:srgbClr val="0063F4"/>
                </a:solidFill>
                <a:latin typeface="Calibri"/>
                <a:cs typeface="Calibri"/>
              </a:rPr>
              <a:t>’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0063F4"/>
                </a:solidFill>
                <a:latin typeface="Calibri"/>
                <a:cs typeface="Calibri"/>
              </a:rPr>
              <a:t>n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ti</a:t>
            </a:r>
            <a:r>
              <a:rPr sz="2400" b="1" spc="-25" dirty="0">
                <a:solidFill>
                  <a:srgbClr val="0063F4"/>
                </a:solidFill>
                <a:latin typeface="Calibri"/>
                <a:cs typeface="Calibri"/>
              </a:rPr>
              <a:t>g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67200" y="1219194"/>
            <a:ext cx="1595755" cy="1586230"/>
          </a:xfrm>
          <a:custGeom>
            <a:avLst/>
            <a:gdLst/>
            <a:ahLst/>
            <a:cxnLst/>
            <a:rect l="l" t="t" r="r" b="b"/>
            <a:pathLst>
              <a:path w="1595754" h="1586230">
                <a:moveTo>
                  <a:pt x="0" y="792962"/>
                </a:moveTo>
                <a:lnTo>
                  <a:pt x="1455" y="744658"/>
                </a:lnTo>
                <a:lnTo>
                  <a:pt x="5767" y="697119"/>
                </a:lnTo>
                <a:lnTo>
                  <a:pt x="12852" y="650428"/>
                </a:lnTo>
                <a:lnTo>
                  <a:pt x="22625" y="604668"/>
                </a:lnTo>
                <a:lnTo>
                  <a:pt x="35005" y="559923"/>
                </a:lnTo>
                <a:lnTo>
                  <a:pt x="49907" y="516275"/>
                </a:lnTo>
                <a:lnTo>
                  <a:pt x="67247" y="473806"/>
                </a:lnTo>
                <a:lnTo>
                  <a:pt x="86943" y="432601"/>
                </a:lnTo>
                <a:lnTo>
                  <a:pt x="108911" y="392742"/>
                </a:lnTo>
                <a:lnTo>
                  <a:pt x="133068" y="354311"/>
                </a:lnTo>
                <a:lnTo>
                  <a:pt x="159330" y="317393"/>
                </a:lnTo>
                <a:lnTo>
                  <a:pt x="187613" y="282069"/>
                </a:lnTo>
                <a:lnTo>
                  <a:pt x="217835" y="248423"/>
                </a:lnTo>
                <a:lnTo>
                  <a:pt x="249911" y="216538"/>
                </a:lnTo>
                <a:lnTo>
                  <a:pt x="283759" y="186497"/>
                </a:lnTo>
                <a:lnTo>
                  <a:pt x="319294" y="158382"/>
                </a:lnTo>
                <a:lnTo>
                  <a:pt x="356434" y="132276"/>
                </a:lnTo>
                <a:lnTo>
                  <a:pt x="395096" y="108264"/>
                </a:lnTo>
                <a:lnTo>
                  <a:pt x="435194" y="86426"/>
                </a:lnTo>
                <a:lnTo>
                  <a:pt x="476647" y="66848"/>
                </a:lnTo>
                <a:lnTo>
                  <a:pt x="519371" y="49610"/>
                </a:lnTo>
                <a:lnTo>
                  <a:pt x="563282" y="34797"/>
                </a:lnTo>
                <a:lnTo>
                  <a:pt x="608296" y="22491"/>
                </a:lnTo>
                <a:lnTo>
                  <a:pt x="654331" y="12775"/>
                </a:lnTo>
                <a:lnTo>
                  <a:pt x="701303" y="5733"/>
                </a:lnTo>
                <a:lnTo>
                  <a:pt x="749129" y="1447"/>
                </a:lnTo>
                <a:lnTo>
                  <a:pt x="797725" y="0"/>
                </a:lnTo>
                <a:lnTo>
                  <a:pt x="846319" y="1447"/>
                </a:lnTo>
                <a:lnTo>
                  <a:pt x="894143" y="5733"/>
                </a:lnTo>
                <a:lnTo>
                  <a:pt x="941114" y="12775"/>
                </a:lnTo>
                <a:lnTo>
                  <a:pt x="987148" y="22491"/>
                </a:lnTo>
                <a:lnTo>
                  <a:pt x="1032162" y="34797"/>
                </a:lnTo>
                <a:lnTo>
                  <a:pt x="1076072" y="49610"/>
                </a:lnTo>
                <a:lnTo>
                  <a:pt x="1118795" y="66848"/>
                </a:lnTo>
                <a:lnTo>
                  <a:pt x="1160247" y="86426"/>
                </a:lnTo>
                <a:lnTo>
                  <a:pt x="1200345" y="108264"/>
                </a:lnTo>
                <a:lnTo>
                  <a:pt x="1239005" y="132276"/>
                </a:lnTo>
                <a:lnTo>
                  <a:pt x="1276145" y="158382"/>
                </a:lnTo>
                <a:lnTo>
                  <a:pt x="1311680" y="186497"/>
                </a:lnTo>
                <a:lnTo>
                  <a:pt x="1345527" y="216538"/>
                </a:lnTo>
                <a:lnTo>
                  <a:pt x="1377603" y="248423"/>
                </a:lnTo>
                <a:lnTo>
                  <a:pt x="1407825" y="282069"/>
                </a:lnTo>
                <a:lnTo>
                  <a:pt x="1436108" y="317393"/>
                </a:lnTo>
                <a:lnTo>
                  <a:pt x="1462369" y="354311"/>
                </a:lnTo>
                <a:lnTo>
                  <a:pt x="1486526" y="392742"/>
                </a:lnTo>
                <a:lnTo>
                  <a:pt x="1508493" y="432601"/>
                </a:lnTo>
                <a:lnTo>
                  <a:pt x="1528189" y="473806"/>
                </a:lnTo>
                <a:lnTo>
                  <a:pt x="1545530" y="516275"/>
                </a:lnTo>
                <a:lnTo>
                  <a:pt x="1560432" y="559923"/>
                </a:lnTo>
                <a:lnTo>
                  <a:pt x="1572811" y="604668"/>
                </a:lnTo>
                <a:lnTo>
                  <a:pt x="1582585" y="650428"/>
                </a:lnTo>
                <a:lnTo>
                  <a:pt x="1589669" y="697119"/>
                </a:lnTo>
                <a:lnTo>
                  <a:pt x="1593981" y="744658"/>
                </a:lnTo>
                <a:lnTo>
                  <a:pt x="1595437" y="792962"/>
                </a:lnTo>
                <a:lnTo>
                  <a:pt x="1593981" y="841266"/>
                </a:lnTo>
                <a:lnTo>
                  <a:pt x="1589669" y="888805"/>
                </a:lnTo>
                <a:lnTo>
                  <a:pt x="1582585" y="935496"/>
                </a:lnTo>
                <a:lnTo>
                  <a:pt x="1572811" y="981256"/>
                </a:lnTo>
                <a:lnTo>
                  <a:pt x="1560432" y="1026001"/>
                </a:lnTo>
                <a:lnTo>
                  <a:pt x="1545530" y="1069650"/>
                </a:lnTo>
                <a:lnTo>
                  <a:pt x="1528189" y="1112118"/>
                </a:lnTo>
                <a:lnTo>
                  <a:pt x="1508493" y="1153323"/>
                </a:lnTo>
                <a:lnTo>
                  <a:pt x="1486526" y="1193182"/>
                </a:lnTo>
                <a:lnTo>
                  <a:pt x="1462369" y="1231613"/>
                </a:lnTo>
                <a:lnTo>
                  <a:pt x="1436108" y="1268531"/>
                </a:lnTo>
                <a:lnTo>
                  <a:pt x="1407825" y="1303855"/>
                </a:lnTo>
                <a:lnTo>
                  <a:pt x="1377603" y="1337501"/>
                </a:lnTo>
                <a:lnTo>
                  <a:pt x="1345527" y="1369386"/>
                </a:lnTo>
                <a:lnTo>
                  <a:pt x="1311680" y="1399428"/>
                </a:lnTo>
                <a:lnTo>
                  <a:pt x="1276145" y="1427542"/>
                </a:lnTo>
                <a:lnTo>
                  <a:pt x="1239005" y="1453648"/>
                </a:lnTo>
                <a:lnTo>
                  <a:pt x="1200345" y="1477660"/>
                </a:lnTo>
                <a:lnTo>
                  <a:pt x="1160247" y="1499498"/>
                </a:lnTo>
                <a:lnTo>
                  <a:pt x="1118795" y="1519077"/>
                </a:lnTo>
                <a:lnTo>
                  <a:pt x="1076072" y="1536314"/>
                </a:lnTo>
                <a:lnTo>
                  <a:pt x="1032162" y="1551127"/>
                </a:lnTo>
                <a:lnTo>
                  <a:pt x="987148" y="1563433"/>
                </a:lnTo>
                <a:lnTo>
                  <a:pt x="941114" y="1573149"/>
                </a:lnTo>
                <a:lnTo>
                  <a:pt x="894143" y="1580191"/>
                </a:lnTo>
                <a:lnTo>
                  <a:pt x="846319" y="1584478"/>
                </a:lnTo>
                <a:lnTo>
                  <a:pt x="797725" y="1585925"/>
                </a:lnTo>
                <a:lnTo>
                  <a:pt x="749129" y="1584478"/>
                </a:lnTo>
                <a:lnTo>
                  <a:pt x="701303" y="1580191"/>
                </a:lnTo>
                <a:lnTo>
                  <a:pt x="654331" y="1573149"/>
                </a:lnTo>
                <a:lnTo>
                  <a:pt x="608296" y="1563433"/>
                </a:lnTo>
                <a:lnTo>
                  <a:pt x="563282" y="1551127"/>
                </a:lnTo>
                <a:lnTo>
                  <a:pt x="519371" y="1536314"/>
                </a:lnTo>
                <a:lnTo>
                  <a:pt x="476647" y="1519077"/>
                </a:lnTo>
                <a:lnTo>
                  <a:pt x="435194" y="1499498"/>
                </a:lnTo>
                <a:lnTo>
                  <a:pt x="395096" y="1477660"/>
                </a:lnTo>
                <a:lnTo>
                  <a:pt x="356434" y="1453648"/>
                </a:lnTo>
                <a:lnTo>
                  <a:pt x="319294" y="1427542"/>
                </a:lnTo>
                <a:lnTo>
                  <a:pt x="283759" y="1399428"/>
                </a:lnTo>
                <a:lnTo>
                  <a:pt x="249911" y="1369386"/>
                </a:lnTo>
                <a:lnTo>
                  <a:pt x="217835" y="1337501"/>
                </a:lnTo>
                <a:lnTo>
                  <a:pt x="187613" y="1303855"/>
                </a:lnTo>
                <a:lnTo>
                  <a:pt x="159330" y="1268531"/>
                </a:lnTo>
                <a:lnTo>
                  <a:pt x="133068" y="1231613"/>
                </a:lnTo>
                <a:lnTo>
                  <a:pt x="108911" y="1193182"/>
                </a:lnTo>
                <a:lnTo>
                  <a:pt x="86943" y="1153323"/>
                </a:lnTo>
                <a:lnTo>
                  <a:pt x="67247" y="1112118"/>
                </a:lnTo>
                <a:lnTo>
                  <a:pt x="49907" y="1069650"/>
                </a:lnTo>
                <a:lnTo>
                  <a:pt x="35005" y="1026001"/>
                </a:lnTo>
                <a:lnTo>
                  <a:pt x="22625" y="981256"/>
                </a:lnTo>
                <a:lnTo>
                  <a:pt x="12852" y="935496"/>
                </a:lnTo>
                <a:lnTo>
                  <a:pt x="5767" y="888805"/>
                </a:lnTo>
                <a:lnTo>
                  <a:pt x="1455" y="841266"/>
                </a:lnTo>
                <a:lnTo>
                  <a:pt x="0" y="792962"/>
                </a:lnTo>
                <a:close/>
              </a:path>
            </a:pathLst>
          </a:custGeom>
          <a:ln w="7620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08000" y="1211257"/>
            <a:ext cx="1595755" cy="1586230"/>
          </a:xfrm>
          <a:custGeom>
            <a:avLst/>
            <a:gdLst/>
            <a:ahLst/>
            <a:cxnLst/>
            <a:rect l="l" t="t" r="r" b="b"/>
            <a:pathLst>
              <a:path w="1595755" h="1586230">
                <a:moveTo>
                  <a:pt x="0" y="792962"/>
                </a:moveTo>
                <a:lnTo>
                  <a:pt x="1455" y="744658"/>
                </a:lnTo>
                <a:lnTo>
                  <a:pt x="5767" y="697119"/>
                </a:lnTo>
                <a:lnTo>
                  <a:pt x="12852" y="650428"/>
                </a:lnTo>
                <a:lnTo>
                  <a:pt x="22625" y="604668"/>
                </a:lnTo>
                <a:lnTo>
                  <a:pt x="35005" y="559923"/>
                </a:lnTo>
                <a:lnTo>
                  <a:pt x="49907" y="516275"/>
                </a:lnTo>
                <a:lnTo>
                  <a:pt x="67247" y="473806"/>
                </a:lnTo>
                <a:lnTo>
                  <a:pt x="86943" y="432601"/>
                </a:lnTo>
                <a:lnTo>
                  <a:pt x="108911" y="392742"/>
                </a:lnTo>
                <a:lnTo>
                  <a:pt x="133068" y="354311"/>
                </a:lnTo>
                <a:lnTo>
                  <a:pt x="159330" y="317393"/>
                </a:lnTo>
                <a:lnTo>
                  <a:pt x="187613" y="282069"/>
                </a:lnTo>
                <a:lnTo>
                  <a:pt x="217835" y="248423"/>
                </a:lnTo>
                <a:lnTo>
                  <a:pt x="249911" y="216538"/>
                </a:lnTo>
                <a:lnTo>
                  <a:pt x="283759" y="186497"/>
                </a:lnTo>
                <a:lnTo>
                  <a:pt x="319294" y="158382"/>
                </a:lnTo>
                <a:lnTo>
                  <a:pt x="356434" y="132276"/>
                </a:lnTo>
                <a:lnTo>
                  <a:pt x="395096" y="108264"/>
                </a:lnTo>
                <a:lnTo>
                  <a:pt x="435194" y="86426"/>
                </a:lnTo>
                <a:lnTo>
                  <a:pt x="476647" y="66848"/>
                </a:lnTo>
                <a:lnTo>
                  <a:pt x="519371" y="49610"/>
                </a:lnTo>
                <a:lnTo>
                  <a:pt x="563282" y="34797"/>
                </a:lnTo>
                <a:lnTo>
                  <a:pt x="608296" y="22491"/>
                </a:lnTo>
                <a:lnTo>
                  <a:pt x="654331" y="12775"/>
                </a:lnTo>
                <a:lnTo>
                  <a:pt x="701303" y="5733"/>
                </a:lnTo>
                <a:lnTo>
                  <a:pt x="749129" y="1447"/>
                </a:lnTo>
                <a:lnTo>
                  <a:pt x="797725" y="0"/>
                </a:lnTo>
                <a:lnTo>
                  <a:pt x="846319" y="1447"/>
                </a:lnTo>
                <a:lnTo>
                  <a:pt x="894143" y="5733"/>
                </a:lnTo>
                <a:lnTo>
                  <a:pt x="941114" y="12775"/>
                </a:lnTo>
                <a:lnTo>
                  <a:pt x="987148" y="22491"/>
                </a:lnTo>
                <a:lnTo>
                  <a:pt x="1032162" y="34797"/>
                </a:lnTo>
                <a:lnTo>
                  <a:pt x="1076072" y="49610"/>
                </a:lnTo>
                <a:lnTo>
                  <a:pt x="1118795" y="66848"/>
                </a:lnTo>
                <a:lnTo>
                  <a:pt x="1160247" y="86426"/>
                </a:lnTo>
                <a:lnTo>
                  <a:pt x="1200345" y="108264"/>
                </a:lnTo>
                <a:lnTo>
                  <a:pt x="1239005" y="132276"/>
                </a:lnTo>
                <a:lnTo>
                  <a:pt x="1276145" y="158382"/>
                </a:lnTo>
                <a:lnTo>
                  <a:pt x="1311680" y="186497"/>
                </a:lnTo>
                <a:lnTo>
                  <a:pt x="1345527" y="216538"/>
                </a:lnTo>
                <a:lnTo>
                  <a:pt x="1377603" y="248423"/>
                </a:lnTo>
                <a:lnTo>
                  <a:pt x="1407825" y="282069"/>
                </a:lnTo>
                <a:lnTo>
                  <a:pt x="1436108" y="317393"/>
                </a:lnTo>
                <a:lnTo>
                  <a:pt x="1462369" y="354311"/>
                </a:lnTo>
                <a:lnTo>
                  <a:pt x="1486526" y="392742"/>
                </a:lnTo>
                <a:lnTo>
                  <a:pt x="1508493" y="432601"/>
                </a:lnTo>
                <a:lnTo>
                  <a:pt x="1528189" y="473806"/>
                </a:lnTo>
                <a:lnTo>
                  <a:pt x="1545530" y="516275"/>
                </a:lnTo>
                <a:lnTo>
                  <a:pt x="1560432" y="559923"/>
                </a:lnTo>
                <a:lnTo>
                  <a:pt x="1572811" y="604668"/>
                </a:lnTo>
                <a:lnTo>
                  <a:pt x="1582585" y="650428"/>
                </a:lnTo>
                <a:lnTo>
                  <a:pt x="1589669" y="697119"/>
                </a:lnTo>
                <a:lnTo>
                  <a:pt x="1593981" y="744658"/>
                </a:lnTo>
                <a:lnTo>
                  <a:pt x="1595437" y="792962"/>
                </a:lnTo>
                <a:lnTo>
                  <a:pt x="1593981" y="841266"/>
                </a:lnTo>
                <a:lnTo>
                  <a:pt x="1589669" y="888805"/>
                </a:lnTo>
                <a:lnTo>
                  <a:pt x="1582585" y="935496"/>
                </a:lnTo>
                <a:lnTo>
                  <a:pt x="1572811" y="981256"/>
                </a:lnTo>
                <a:lnTo>
                  <a:pt x="1560432" y="1026001"/>
                </a:lnTo>
                <a:lnTo>
                  <a:pt x="1545530" y="1069650"/>
                </a:lnTo>
                <a:lnTo>
                  <a:pt x="1528189" y="1112118"/>
                </a:lnTo>
                <a:lnTo>
                  <a:pt x="1508493" y="1153323"/>
                </a:lnTo>
                <a:lnTo>
                  <a:pt x="1486526" y="1193182"/>
                </a:lnTo>
                <a:lnTo>
                  <a:pt x="1462369" y="1231613"/>
                </a:lnTo>
                <a:lnTo>
                  <a:pt x="1436108" y="1268531"/>
                </a:lnTo>
                <a:lnTo>
                  <a:pt x="1407825" y="1303855"/>
                </a:lnTo>
                <a:lnTo>
                  <a:pt x="1377603" y="1337501"/>
                </a:lnTo>
                <a:lnTo>
                  <a:pt x="1345527" y="1369386"/>
                </a:lnTo>
                <a:lnTo>
                  <a:pt x="1311680" y="1399428"/>
                </a:lnTo>
                <a:lnTo>
                  <a:pt x="1276145" y="1427542"/>
                </a:lnTo>
                <a:lnTo>
                  <a:pt x="1239005" y="1453648"/>
                </a:lnTo>
                <a:lnTo>
                  <a:pt x="1200345" y="1477660"/>
                </a:lnTo>
                <a:lnTo>
                  <a:pt x="1160247" y="1499498"/>
                </a:lnTo>
                <a:lnTo>
                  <a:pt x="1118795" y="1519077"/>
                </a:lnTo>
                <a:lnTo>
                  <a:pt x="1076072" y="1536314"/>
                </a:lnTo>
                <a:lnTo>
                  <a:pt x="1032162" y="1551127"/>
                </a:lnTo>
                <a:lnTo>
                  <a:pt x="987148" y="1563433"/>
                </a:lnTo>
                <a:lnTo>
                  <a:pt x="941114" y="1573149"/>
                </a:lnTo>
                <a:lnTo>
                  <a:pt x="894143" y="1580191"/>
                </a:lnTo>
                <a:lnTo>
                  <a:pt x="846319" y="1584478"/>
                </a:lnTo>
                <a:lnTo>
                  <a:pt x="797725" y="1585925"/>
                </a:lnTo>
                <a:lnTo>
                  <a:pt x="749129" y="1584478"/>
                </a:lnTo>
                <a:lnTo>
                  <a:pt x="701303" y="1580191"/>
                </a:lnTo>
                <a:lnTo>
                  <a:pt x="654331" y="1573149"/>
                </a:lnTo>
                <a:lnTo>
                  <a:pt x="608296" y="1563433"/>
                </a:lnTo>
                <a:lnTo>
                  <a:pt x="563282" y="1551127"/>
                </a:lnTo>
                <a:lnTo>
                  <a:pt x="519371" y="1536314"/>
                </a:lnTo>
                <a:lnTo>
                  <a:pt x="476647" y="1519077"/>
                </a:lnTo>
                <a:lnTo>
                  <a:pt x="435194" y="1499498"/>
                </a:lnTo>
                <a:lnTo>
                  <a:pt x="395096" y="1477660"/>
                </a:lnTo>
                <a:lnTo>
                  <a:pt x="356434" y="1453648"/>
                </a:lnTo>
                <a:lnTo>
                  <a:pt x="319294" y="1427542"/>
                </a:lnTo>
                <a:lnTo>
                  <a:pt x="283759" y="1399428"/>
                </a:lnTo>
                <a:lnTo>
                  <a:pt x="249911" y="1369386"/>
                </a:lnTo>
                <a:lnTo>
                  <a:pt x="217835" y="1337501"/>
                </a:lnTo>
                <a:lnTo>
                  <a:pt x="187613" y="1303855"/>
                </a:lnTo>
                <a:lnTo>
                  <a:pt x="159330" y="1268531"/>
                </a:lnTo>
                <a:lnTo>
                  <a:pt x="133068" y="1231613"/>
                </a:lnTo>
                <a:lnTo>
                  <a:pt x="108911" y="1193182"/>
                </a:lnTo>
                <a:lnTo>
                  <a:pt x="86943" y="1153323"/>
                </a:lnTo>
                <a:lnTo>
                  <a:pt x="67247" y="1112118"/>
                </a:lnTo>
                <a:lnTo>
                  <a:pt x="49907" y="1069650"/>
                </a:lnTo>
                <a:lnTo>
                  <a:pt x="35005" y="1026001"/>
                </a:lnTo>
                <a:lnTo>
                  <a:pt x="22625" y="981256"/>
                </a:lnTo>
                <a:lnTo>
                  <a:pt x="12852" y="935496"/>
                </a:lnTo>
                <a:lnTo>
                  <a:pt x="5767" y="888805"/>
                </a:lnTo>
                <a:lnTo>
                  <a:pt x="1455" y="841266"/>
                </a:lnTo>
                <a:lnTo>
                  <a:pt x="0" y="792962"/>
                </a:lnTo>
                <a:close/>
              </a:path>
            </a:pathLst>
          </a:custGeom>
          <a:ln w="7620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064919" y="3200400"/>
            <a:ext cx="3344188" cy="190645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477000" y="3048000"/>
            <a:ext cx="533400" cy="382905"/>
          </a:xfrm>
          <a:custGeom>
            <a:avLst/>
            <a:gdLst/>
            <a:ahLst/>
            <a:cxnLst/>
            <a:rect l="l" t="t" r="r" b="b"/>
            <a:pathLst>
              <a:path w="533400" h="382904">
                <a:moveTo>
                  <a:pt x="0" y="0"/>
                </a:moveTo>
                <a:lnTo>
                  <a:pt x="533400" y="0"/>
                </a:lnTo>
                <a:lnTo>
                  <a:pt x="533400" y="382587"/>
                </a:lnTo>
                <a:lnTo>
                  <a:pt x="0" y="382587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5867400"/>
            <a:ext cx="8763000" cy="830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23644" y="5814072"/>
            <a:ext cx="647699" cy="6796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965960" y="5814072"/>
            <a:ext cx="475487" cy="679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64664" y="5814072"/>
            <a:ext cx="731519" cy="67969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90800" y="5814072"/>
            <a:ext cx="498347" cy="6796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83764" y="5814072"/>
            <a:ext cx="647699" cy="6796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926079" y="5814072"/>
            <a:ext cx="473963" cy="679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17976" y="5814072"/>
            <a:ext cx="3092195" cy="6796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1455" y="6179819"/>
            <a:ext cx="472439" cy="678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48511" y="6179819"/>
            <a:ext cx="2977895" cy="6781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781043" y="6179819"/>
            <a:ext cx="473963" cy="678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49623" y="6179819"/>
            <a:ext cx="4773167" cy="67817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217406" y="6179819"/>
            <a:ext cx="473963" cy="6781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629538" y="5880608"/>
            <a:ext cx="7960359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1610" marR="5080" indent="-169545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parla di </a:t>
            </a:r>
            <a:r>
              <a:rPr sz="2400" b="1" spc="-5" dirty="0">
                <a:solidFill>
                  <a:srgbClr val="00B050"/>
                </a:solidFill>
                <a:latin typeface="Calibri"/>
                <a:cs typeface="Calibri"/>
              </a:rPr>
              <a:t>IP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o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Co-IP </a:t>
            </a:r>
            <a:r>
              <a:rPr sz="2400" spc="-5" dirty="0">
                <a:solidFill>
                  <a:srgbClr val="0000FF"/>
                </a:solidFill>
                <a:latin typeface="Calibri"/>
                <a:cs typeface="Calibri"/>
              </a:rPr>
              <a:t>se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la </a:t>
            </a:r>
            <a:r>
              <a:rPr sz="2400" spc="-5" dirty="0">
                <a:latin typeface="Calibri"/>
                <a:cs typeface="Calibri"/>
              </a:rPr>
              <a:t>molecola di </a:t>
            </a:r>
            <a:r>
              <a:rPr sz="2400" spc="-10" dirty="0">
                <a:latin typeface="Calibri"/>
                <a:cs typeface="Calibri"/>
              </a:rPr>
              <a:t>interesse </a:t>
            </a:r>
            <a:r>
              <a:rPr sz="2400" spc="-15" dirty="0">
                <a:solidFill>
                  <a:srgbClr val="0000FF"/>
                </a:solidFill>
                <a:latin typeface="Calibri"/>
                <a:cs typeface="Calibri"/>
              </a:rPr>
              <a:t>nell’esperimento 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è il </a:t>
            </a:r>
            <a:r>
              <a:rPr sz="2400" b="1" spc="-20" dirty="0">
                <a:solidFill>
                  <a:srgbClr val="00B050"/>
                </a:solidFill>
                <a:latin typeface="Calibri"/>
                <a:cs typeface="Calibri"/>
              </a:rPr>
              <a:t>target </a:t>
            </a:r>
            <a:r>
              <a:rPr sz="2400" b="1" spc="-5" dirty="0">
                <a:solidFill>
                  <a:srgbClr val="00B050"/>
                </a:solidFill>
                <a:latin typeface="Calibri"/>
                <a:cs typeface="Calibri"/>
              </a:rPr>
              <a:t>primario (Ag) </a:t>
            </a:r>
            <a:r>
              <a:rPr sz="2400" dirty="0">
                <a:solidFill>
                  <a:srgbClr val="0000FF"/>
                </a:solidFill>
                <a:latin typeface="Calibri"/>
                <a:cs typeface="Calibri"/>
              </a:rPr>
              <a:t>o 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secondario </a:t>
            </a:r>
            <a:r>
              <a:rPr sz="2400" b="1" spc="-10" dirty="0">
                <a:solidFill>
                  <a:srgbClr val="C00000"/>
                </a:solidFill>
                <a:latin typeface="Calibri"/>
                <a:cs typeface="Calibri"/>
              </a:rPr>
              <a:t>(proteina complessata)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41177" y="78358"/>
            <a:ext cx="8062595" cy="4222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600" spc="-15" dirty="0">
                <a:solidFill>
                  <a:srgbClr val="00B050"/>
                </a:solidFill>
              </a:rPr>
              <a:t>IMMUNOPRECIPITAZIONE </a:t>
            </a:r>
            <a:r>
              <a:rPr sz="2600" spc="-5" dirty="0"/>
              <a:t>vs</a:t>
            </a:r>
            <a:r>
              <a:rPr sz="2600" spc="-45" dirty="0"/>
              <a:t> </a:t>
            </a:r>
            <a:r>
              <a:rPr sz="2600" spc="-15" dirty="0">
                <a:solidFill>
                  <a:srgbClr val="DA8508"/>
                </a:solidFill>
              </a:rPr>
              <a:t>CO-IMMUNOPRECIPITAZIONE</a:t>
            </a:r>
            <a:endParaRPr sz="2600"/>
          </a:p>
        </p:txBody>
      </p:sp>
      <p:sp>
        <p:nvSpPr>
          <p:cNvPr id="17" name="object 17"/>
          <p:cNvSpPr/>
          <p:nvPr/>
        </p:nvSpPr>
        <p:spPr>
          <a:xfrm>
            <a:off x="1612391" y="861060"/>
            <a:ext cx="647687" cy="6797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854707" y="861060"/>
            <a:ext cx="473951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09600" y="1434160"/>
            <a:ext cx="2676971" cy="391486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5826889" y="1396060"/>
            <a:ext cx="2728719" cy="400546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621779" y="861059"/>
            <a:ext cx="731519" cy="679703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947915" y="861059"/>
            <a:ext cx="498347" cy="679703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7040878" y="861059"/>
            <a:ext cx="647699" cy="67970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283194" y="861059"/>
            <a:ext cx="473963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1790096" y="927608"/>
            <a:ext cx="56965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21580" algn="l"/>
              </a:tabLst>
            </a:pPr>
            <a:r>
              <a:rPr sz="2400" b="1" spc="-5" dirty="0">
                <a:solidFill>
                  <a:srgbClr val="00B050"/>
                </a:solidFill>
                <a:latin typeface="Calibri"/>
                <a:cs typeface="Calibri"/>
              </a:rPr>
              <a:t>I</a:t>
            </a:r>
            <a:r>
              <a:rPr sz="2400" b="1" dirty="0">
                <a:solidFill>
                  <a:srgbClr val="00B050"/>
                </a:solidFill>
                <a:latin typeface="Calibri"/>
                <a:cs typeface="Calibri"/>
              </a:rPr>
              <a:t>P	</a:t>
            </a:r>
            <a:r>
              <a:rPr sz="2400" b="1" dirty="0">
                <a:solidFill>
                  <a:srgbClr val="C00000"/>
                </a:solidFill>
                <a:latin typeface="Calibri"/>
                <a:cs typeface="Calibri"/>
              </a:rPr>
              <a:t>C</a:t>
            </a:r>
            <a:r>
              <a:rPr sz="2400" b="1" spc="5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2400" b="1" spc="-5" dirty="0">
                <a:solidFill>
                  <a:srgbClr val="C00000"/>
                </a:solidFill>
                <a:latin typeface="Calibri"/>
                <a:cs typeface="Calibri"/>
              </a:rPr>
              <a:t>-IP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721899" y="2343798"/>
            <a:ext cx="1663248" cy="15773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717125" y="2299436"/>
            <a:ext cx="1671955" cy="1623060"/>
          </a:xfrm>
          <a:custGeom>
            <a:avLst/>
            <a:gdLst/>
            <a:ahLst/>
            <a:cxnLst/>
            <a:rect l="l" t="t" r="r" b="b"/>
            <a:pathLst>
              <a:path w="1671954" h="1623060">
                <a:moveTo>
                  <a:pt x="0" y="0"/>
                </a:moveTo>
                <a:lnTo>
                  <a:pt x="1671637" y="0"/>
                </a:lnTo>
                <a:lnTo>
                  <a:pt x="1671637" y="1622996"/>
                </a:lnTo>
                <a:lnTo>
                  <a:pt x="0" y="1622996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567B0-8F67-47E3-8674-998BDC578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05" y="57785"/>
            <a:ext cx="8755380" cy="430887"/>
          </a:xfrm>
        </p:spPr>
        <p:txBody>
          <a:bodyPr/>
          <a:lstStyle/>
          <a:p>
            <a:pPr algn="ctr"/>
            <a:r>
              <a:rPr lang="en-US" dirty="0"/>
              <a:t>OVERVIEW CO-IP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FF89902-8B4C-45D3-B59C-7E673D8E1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762000"/>
            <a:ext cx="5502117" cy="59060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348896-4AAC-4FAA-BF71-F1BBA0B306F0}"/>
              </a:ext>
            </a:extLst>
          </p:cNvPr>
          <p:cNvSpPr txBox="1"/>
          <p:nvPr/>
        </p:nvSpPr>
        <p:spPr>
          <a:xfrm>
            <a:off x="838200" y="1066800"/>
            <a:ext cx="137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Generazione</a:t>
            </a:r>
            <a:r>
              <a:rPr lang="en-US" dirty="0"/>
              <a:t> del </a:t>
            </a:r>
            <a:r>
              <a:rPr lang="en-US" dirty="0" err="1"/>
              <a:t>lisato</a:t>
            </a:r>
            <a:r>
              <a:rPr lang="en-US" dirty="0"/>
              <a:t> </a:t>
            </a:r>
            <a:r>
              <a:rPr lang="en-US" dirty="0" err="1"/>
              <a:t>cellulare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5E35FF-2327-48A4-B198-C6210657D0B0}"/>
              </a:ext>
            </a:extLst>
          </p:cNvPr>
          <p:cNvSpPr txBox="1"/>
          <p:nvPr/>
        </p:nvSpPr>
        <p:spPr>
          <a:xfrm>
            <a:off x="7162800" y="12192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Formazione</a:t>
            </a:r>
            <a:r>
              <a:rPr lang="en-US" dirty="0"/>
              <a:t> </a:t>
            </a:r>
            <a:r>
              <a:rPr lang="en-US" dirty="0" err="1"/>
              <a:t>immunocomplesso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C11C24-2E17-4CFB-85B7-F4AEABDDF5CC}"/>
              </a:ext>
            </a:extLst>
          </p:cNvPr>
          <p:cNvSpPr txBox="1"/>
          <p:nvPr/>
        </p:nvSpPr>
        <p:spPr>
          <a:xfrm>
            <a:off x="4191000" y="129540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59BDB3-7F17-42CB-9910-BC4D01D1A7E5}"/>
              </a:ext>
            </a:extLst>
          </p:cNvPr>
          <p:cNvSpPr txBox="1"/>
          <p:nvPr/>
        </p:nvSpPr>
        <p:spPr>
          <a:xfrm>
            <a:off x="5486400" y="5791200"/>
            <a:ext cx="35052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*: PRE-CLEARING</a:t>
            </a:r>
          </a:p>
          <a:p>
            <a:r>
              <a:rPr lang="en-US" dirty="0" err="1">
                <a:solidFill>
                  <a:srgbClr val="FF0000"/>
                </a:solidFill>
              </a:rPr>
              <a:t>Simulare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l’IP</a:t>
            </a:r>
            <a:r>
              <a:rPr lang="en-US" dirty="0">
                <a:solidFill>
                  <a:srgbClr val="FF0000"/>
                </a:solidFill>
              </a:rPr>
              <a:t> con </a:t>
            </a:r>
            <a:r>
              <a:rPr lang="en-US" dirty="0" err="1">
                <a:solidFill>
                  <a:srgbClr val="FF0000"/>
                </a:solidFill>
              </a:rPr>
              <a:t>biglie</a:t>
            </a:r>
            <a:r>
              <a:rPr lang="en-US" dirty="0">
                <a:solidFill>
                  <a:srgbClr val="FF0000"/>
                </a:solidFill>
              </a:rPr>
              <a:t> ed un </a:t>
            </a:r>
            <a:r>
              <a:rPr lang="en-US" dirty="0" err="1">
                <a:solidFill>
                  <a:srgbClr val="FF0000"/>
                </a:solidFill>
              </a:rPr>
              <a:t>anticorpo</a:t>
            </a:r>
            <a:r>
              <a:rPr lang="en-US" dirty="0">
                <a:solidFill>
                  <a:srgbClr val="FF0000"/>
                </a:solidFill>
              </a:rPr>
              <a:t> NON anti-bait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8D0DAE-5DA7-4A33-AB2A-5733BD3EC927}"/>
              </a:ext>
            </a:extLst>
          </p:cNvPr>
          <p:cNvSpPr txBox="1"/>
          <p:nvPr/>
        </p:nvSpPr>
        <p:spPr>
          <a:xfrm>
            <a:off x="7239000" y="3733800"/>
            <a:ext cx="2057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Cattura</a:t>
            </a:r>
            <a:r>
              <a:rPr lang="en-US" dirty="0"/>
              <a:t> </a:t>
            </a:r>
            <a:r>
              <a:rPr lang="en-US" dirty="0" err="1"/>
              <a:t>immunocomplesso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B2B40A-D016-456D-A64E-5C6D3564D909}"/>
              </a:ext>
            </a:extLst>
          </p:cNvPr>
          <p:cNvSpPr txBox="1"/>
          <p:nvPr/>
        </p:nvSpPr>
        <p:spPr>
          <a:xfrm>
            <a:off x="1066800" y="38100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Isolamento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E1BAE3-8068-486D-868C-27C543E410AA}"/>
              </a:ext>
            </a:extLst>
          </p:cNvPr>
          <p:cNvSpPr txBox="1"/>
          <p:nvPr/>
        </p:nvSpPr>
        <p:spPr>
          <a:xfrm>
            <a:off x="3657600" y="648866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Rivelazione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B81410-D388-453C-ABB0-6FEC7663A48D}"/>
              </a:ext>
            </a:extLst>
          </p:cNvPr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rgbClr val="FF0000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6481B05-2468-42A4-A114-58AD22A72457}"/>
              </a:ext>
            </a:extLst>
          </p:cNvPr>
          <p:cNvSpPr/>
          <p:nvPr/>
        </p:nvSpPr>
        <p:spPr>
          <a:xfrm>
            <a:off x="-9236" y="762000"/>
            <a:ext cx="9144000" cy="4419600"/>
          </a:xfrm>
          <a:prstGeom prst="rect">
            <a:avLst/>
          </a:prstGeom>
          <a:solidFill>
            <a:schemeClr val="accent3">
              <a:alpha val="2509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BA394A9-AA2C-49DC-8B1F-EB16E5D1E828}"/>
              </a:ext>
            </a:extLst>
          </p:cNvPr>
          <p:cNvSpPr txBox="1"/>
          <p:nvPr/>
        </p:nvSpPr>
        <p:spPr>
          <a:xfrm rot="16200000">
            <a:off x="-1185581" y="2709581"/>
            <a:ext cx="2740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Condizioni</a:t>
            </a:r>
            <a:r>
              <a:rPr lang="en-US" dirty="0"/>
              <a:t> non </a:t>
            </a:r>
            <a:r>
              <a:rPr lang="en-US" dirty="0" err="1"/>
              <a:t>denaturanti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8D7EC8-339F-43EF-80BB-B0AC87E222DD}"/>
              </a:ext>
            </a:extLst>
          </p:cNvPr>
          <p:cNvSpPr txBox="1"/>
          <p:nvPr/>
        </p:nvSpPr>
        <p:spPr>
          <a:xfrm rot="16200000">
            <a:off x="-334238" y="5668238"/>
            <a:ext cx="1314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Condizioni</a:t>
            </a:r>
            <a:r>
              <a:rPr lang="en-US" dirty="0"/>
              <a:t> </a:t>
            </a:r>
            <a:r>
              <a:rPr lang="en-US" dirty="0" err="1"/>
              <a:t>denaturanti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0703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567B0-8F67-47E3-8674-998BDC578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05" y="57785"/>
            <a:ext cx="8755380" cy="430887"/>
          </a:xfrm>
        </p:spPr>
        <p:txBody>
          <a:bodyPr/>
          <a:lstStyle/>
          <a:p>
            <a:pPr algn="ctr"/>
            <a:r>
              <a:rPr lang="en-US" dirty="0" err="1"/>
              <a:t>Scelta</a:t>
            </a:r>
            <a:r>
              <a:rPr lang="en-US" dirty="0"/>
              <a:t> del buffer di </a:t>
            </a:r>
            <a:r>
              <a:rPr lang="en-US" dirty="0" err="1"/>
              <a:t>lisi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D4F906-BF64-494B-AE64-273F3367D9EF}"/>
              </a:ext>
            </a:extLst>
          </p:cNvPr>
          <p:cNvSpPr/>
          <p:nvPr/>
        </p:nvSpPr>
        <p:spPr>
          <a:xfrm>
            <a:off x="72057" y="2971800"/>
            <a:ext cx="31710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3333"/>
                </a:solidFill>
                <a:latin typeface="Century Gothic" panose="020B0502020202020204" pitchFamily="34" charset="0"/>
              </a:rPr>
              <a:t>Non-denaturing lysis buffer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3AA6564-7D05-41A3-93F6-0EF3D718195D}"/>
              </a:ext>
            </a:extLst>
          </p:cNvPr>
          <p:cNvSpPr/>
          <p:nvPr/>
        </p:nvSpPr>
        <p:spPr>
          <a:xfrm>
            <a:off x="72057" y="336012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inherit"/>
              </a:rPr>
              <a:t>20 mM Tris HCl pH 8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inherit"/>
              </a:rPr>
              <a:t>137 mM NaCl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inherit"/>
              </a:rPr>
              <a:t>1% </a:t>
            </a:r>
            <a:r>
              <a:rPr lang="en-US" dirty="0" err="1">
                <a:solidFill>
                  <a:srgbClr val="333333"/>
                </a:solidFill>
                <a:latin typeface="inherit"/>
              </a:rPr>
              <a:t>Nonidet</a:t>
            </a:r>
            <a:r>
              <a:rPr lang="en-US" dirty="0">
                <a:solidFill>
                  <a:srgbClr val="333333"/>
                </a:solidFill>
                <a:latin typeface="inherit"/>
              </a:rPr>
              <a:t> P-40 (NP-40)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inherit"/>
              </a:rPr>
              <a:t>2 mM EDTA</a:t>
            </a:r>
            <a:endParaRPr lang="en-US" u="none" strike="noStrike" dirty="0">
              <a:solidFill>
                <a:srgbClr val="333333"/>
              </a:solidFill>
              <a:effectLst/>
              <a:latin typeface="inherit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BFC124-3996-432A-A8B0-659F76CE2896}"/>
              </a:ext>
            </a:extLst>
          </p:cNvPr>
          <p:cNvSpPr/>
          <p:nvPr/>
        </p:nvSpPr>
        <p:spPr>
          <a:xfrm>
            <a:off x="72057" y="4840069"/>
            <a:ext cx="5105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/>
              <a:t>Denaturing lysis buffer for hardly soluble antigens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252EA83-314F-48A1-9E9A-C5CC3934B99A}"/>
              </a:ext>
            </a:extLst>
          </p:cNvPr>
          <p:cNvSpPr/>
          <p:nvPr/>
        </p:nvSpPr>
        <p:spPr>
          <a:xfrm>
            <a:off x="72057" y="514486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333333"/>
                </a:solidFill>
                <a:latin typeface="inherit"/>
              </a:rPr>
              <a:t>1% SDS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333333"/>
                </a:solidFill>
                <a:latin typeface="inherit"/>
              </a:rPr>
              <a:t>5 mM EDTA</a:t>
            </a:r>
            <a:endParaRPr lang="da-DK" u="none" strike="noStrike" dirty="0">
              <a:solidFill>
                <a:srgbClr val="333333"/>
              </a:solidFill>
              <a:effectLst/>
              <a:latin typeface="inheri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7F42035-7076-4A6F-BD49-58E332B5C1E7}"/>
              </a:ext>
            </a:extLst>
          </p:cNvPr>
          <p:cNvSpPr/>
          <p:nvPr/>
        </p:nvSpPr>
        <p:spPr>
          <a:xfrm>
            <a:off x="72057" y="106680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Century Gothic" panose="020B0502020202020204" pitchFamily="34" charset="0"/>
              </a:rPr>
              <a:t>Detergent-free lysis buffer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F2E4B84-7DCE-435B-A857-C9841549BC67}"/>
              </a:ext>
            </a:extLst>
          </p:cNvPr>
          <p:cNvSpPr/>
          <p:nvPr/>
        </p:nvSpPr>
        <p:spPr>
          <a:xfrm>
            <a:off x="72057" y="137160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>
                <a:solidFill>
                  <a:srgbClr val="333333"/>
                </a:solidFill>
                <a:latin typeface="inherit"/>
              </a:rPr>
              <a:t>PBS containing: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inherit"/>
              </a:rPr>
              <a:t>5 mM EDTA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inherit"/>
              </a:rPr>
              <a:t>0.02% sodium </a:t>
            </a:r>
            <a:r>
              <a:rPr lang="en-US" dirty="0" err="1">
                <a:solidFill>
                  <a:srgbClr val="333333"/>
                </a:solidFill>
                <a:latin typeface="inherit"/>
              </a:rPr>
              <a:t>azide</a:t>
            </a:r>
            <a:endParaRPr lang="en-US" u="none" strike="noStrike" dirty="0">
              <a:solidFill>
                <a:srgbClr val="333333"/>
              </a:solidFill>
              <a:effectLst/>
              <a:latin typeface="inherit"/>
            </a:endParaRPr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B49528D9-A7E8-4433-A191-8D41B89AF6CA}"/>
              </a:ext>
            </a:extLst>
          </p:cNvPr>
          <p:cNvSpPr/>
          <p:nvPr/>
        </p:nvSpPr>
        <p:spPr>
          <a:xfrm>
            <a:off x="5025058" y="1143000"/>
            <a:ext cx="533400" cy="4648200"/>
          </a:xfrm>
          <a:prstGeom prst="triangle">
            <a:avLst>
              <a:gd name="adj" fmla="val 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1DEED04-9DC7-431F-8C8E-CF2DBEFD6212}"/>
              </a:ext>
            </a:extLst>
          </p:cNvPr>
          <p:cNvSpPr txBox="1"/>
          <p:nvPr/>
        </p:nvSpPr>
        <p:spPr>
          <a:xfrm rot="5400000">
            <a:off x="4270364" y="4717094"/>
            <a:ext cx="1878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Materiale</a:t>
            </a:r>
            <a:r>
              <a:rPr lang="en-US" dirty="0"/>
              <a:t> </a:t>
            </a:r>
            <a:r>
              <a:rPr lang="en-US" dirty="0" err="1"/>
              <a:t>estratto</a:t>
            </a:r>
            <a:endParaRPr lang="en-US" dirty="0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B9AC6DE-728B-4490-90AC-A0805B7E39C4}"/>
              </a:ext>
            </a:extLst>
          </p:cNvPr>
          <p:cNvSpPr/>
          <p:nvPr/>
        </p:nvSpPr>
        <p:spPr>
          <a:xfrm rot="10800000">
            <a:off x="5253658" y="1143000"/>
            <a:ext cx="533400" cy="4648200"/>
          </a:xfrm>
          <a:prstGeom prst="triangle">
            <a:avLst>
              <a:gd name="adj" fmla="val 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FF000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AECB286-3842-460F-BBAE-579F2EB265C4}"/>
              </a:ext>
            </a:extLst>
          </p:cNvPr>
          <p:cNvSpPr txBox="1"/>
          <p:nvPr/>
        </p:nvSpPr>
        <p:spPr>
          <a:xfrm rot="5400000">
            <a:off x="4453963" y="2171295"/>
            <a:ext cx="24259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Integrita</a:t>
            </a:r>
            <a:r>
              <a:rPr lang="en-US" dirty="0"/>
              <a:t>’ del </a:t>
            </a:r>
            <a:r>
              <a:rPr lang="en-US" dirty="0" err="1"/>
              <a:t>complesso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C2C0C93-07EA-459C-B26A-407DFD0A2387}"/>
              </a:ext>
            </a:extLst>
          </p:cNvPr>
          <p:cNvSpPr txBox="1"/>
          <p:nvPr/>
        </p:nvSpPr>
        <p:spPr>
          <a:xfrm>
            <a:off x="5863258" y="1066800"/>
            <a:ext cx="20340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Proteine</a:t>
            </a:r>
            <a:r>
              <a:rPr lang="en-US" dirty="0"/>
              <a:t> </a:t>
            </a:r>
            <a:r>
              <a:rPr lang="en-US" dirty="0" err="1"/>
              <a:t>citosoliche</a:t>
            </a:r>
            <a:endParaRPr lang="en-US" dirty="0"/>
          </a:p>
          <a:p>
            <a:r>
              <a:rPr lang="en-US" dirty="0"/>
              <a:t>(e.g. GAPDH)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797C9A6-B35B-4B46-B451-E40395851C5D}"/>
              </a:ext>
            </a:extLst>
          </p:cNvPr>
          <p:cNvSpPr txBox="1"/>
          <p:nvPr/>
        </p:nvSpPr>
        <p:spPr>
          <a:xfrm>
            <a:off x="5939458" y="2819400"/>
            <a:ext cx="27193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 </a:t>
            </a:r>
            <a:r>
              <a:rPr lang="en-US" dirty="0" err="1"/>
              <a:t>Proteine</a:t>
            </a:r>
            <a:r>
              <a:rPr lang="en-US" dirty="0"/>
              <a:t> transmembrane,</a:t>
            </a:r>
          </a:p>
          <a:p>
            <a:r>
              <a:rPr lang="en-US" dirty="0"/>
              <a:t>- </a:t>
            </a:r>
            <a:r>
              <a:rPr lang="en-US" dirty="0" err="1"/>
              <a:t>Proteine</a:t>
            </a:r>
            <a:r>
              <a:rPr lang="en-US" dirty="0"/>
              <a:t> </a:t>
            </a:r>
            <a:r>
              <a:rPr lang="en-US" dirty="0" err="1"/>
              <a:t>nucleari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57D942-C0AA-4441-A1C6-E24F7C388FA7}"/>
              </a:ext>
            </a:extLst>
          </p:cNvPr>
          <p:cNvSpPr txBox="1"/>
          <p:nvPr/>
        </p:nvSpPr>
        <p:spPr>
          <a:xfrm>
            <a:off x="5863257" y="5181600"/>
            <a:ext cx="2975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Proteine</a:t>
            </a:r>
            <a:r>
              <a:rPr lang="en-US" dirty="0"/>
              <a:t> transmembrane</a:t>
            </a:r>
          </a:p>
          <a:p>
            <a:r>
              <a:rPr lang="en-US" dirty="0"/>
              <a:t>In </a:t>
            </a:r>
            <a:r>
              <a:rPr lang="en-US" dirty="0" err="1"/>
              <a:t>grossi</a:t>
            </a:r>
            <a:r>
              <a:rPr lang="en-US" dirty="0"/>
              <a:t> </a:t>
            </a:r>
            <a:r>
              <a:rPr lang="en-US" dirty="0" err="1"/>
              <a:t>complessi</a:t>
            </a:r>
            <a:r>
              <a:rPr lang="en-US" dirty="0"/>
              <a:t> </a:t>
            </a:r>
            <a:r>
              <a:rPr lang="en-US" dirty="0" err="1"/>
              <a:t>molecolari</a:t>
            </a:r>
            <a:endParaRPr lang="en-US" dirty="0"/>
          </a:p>
          <a:p>
            <a:r>
              <a:rPr lang="en-US" dirty="0"/>
              <a:t>(e.g. C ring ATP synthase)</a:t>
            </a:r>
          </a:p>
        </p:txBody>
      </p:sp>
    </p:spTree>
    <p:extLst>
      <p:ext uri="{BB962C8B-B14F-4D97-AF65-F5344CB8AC3E}">
        <p14:creationId xmlns:p14="http://schemas.microsoft.com/office/powerpoint/2010/main" val="257059378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E377B65-4546-47C9-A54C-56D4E770F9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643193"/>
            <a:ext cx="4119563" cy="6024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itle 1">
            <a:extLst>
              <a:ext uri="{FF2B5EF4-FFF2-40B4-BE49-F238E27FC236}">
                <a16:creationId xmlns:a16="http://schemas.microsoft.com/office/drawing/2014/main" id="{B92FF079-4809-422B-BD65-81E2D3458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05" y="57785"/>
            <a:ext cx="8755380" cy="430887"/>
          </a:xfrm>
        </p:spPr>
        <p:txBody>
          <a:bodyPr/>
          <a:lstStyle/>
          <a:p>
            <a:pPr algn="ctr"/>
            <a:r>
              <a:rPr lang="en-US" dirty="0"/>
              <a:t>I step: ANTICORPO o BIGLIA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4B8D1F2-4D19-4B76-B208-99C37FABDE17}"/>
              </a:ext>
            </a:extLst>
          </p:cNvPr>
          <p:cNvSpPr txBox="1"/>
          <p:nvPr/>
        </p:nvSpPr>
        <p:spPr>
          <a:xfrm>
            <a:off x="6305594" y="5934670"/>
            <a:ext cx="28384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Ideale</a:t>
            </a:r>
            <a:r>
              <a:rPr lang="en-US" dirty="0"/>
              <a:t> per:</a:t>
            </a:r>
          </a:p>
          <a:p>
            <a:pPr marL="285750" indent="-285750">
              <a:buFontTx/>
              <a:buChar char="-"/>
            </a:pPr>
            <a:r>
              <a:rPr lang="en-US" dirty="0" err="1"/>
              <a:t>Anticorpi</a:t>
            </a:r>
            <a:r>
              <a:rPr lang="en-US" dirty="0"/>
              <a:t> a </a:t>
            </a:r>
            <a:r>
              <a:rPr lang="en-US" dirty="0" err="1"/>
              <a:t>bassa</a:t>
            </a:r>
            <a:r>
              <a:rPr lang="en-US" dirty="0"/>
              <a:t> </a:t>
            </a:r>
            <a:r>
              <a:rPr lang="en-US" dirty="0" err="1"/>
              <a:t>affinita</a:t>
            </a:r>
            <a:r>
              <a:rPr lang="en-US" dirty="0"/>
              <a:t>’</a:t>
            </a:r>
          </a:p>
          <a:p>
            <a:pPr marL="285750" indent="-285750">
              <a:buFontTx/>
              <a:buChar char="-"/>
            </a:pPr>
            <a:r>
              <a:rPr lang="en-US" dirty="0"/>
              <a:t>Bait molto </a:t>
            </a:r>
            <a:r>
              <a:rPr lang="en-US" dirty="0" err="1"/>
              <a:t>diluite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8A1639E4-6C02-4196-9050-9A9158A0E240}"/>
              </a:ext>
            </a:extLst>
          </p:cNvPr>
          <p:cNvSpPr txBox="1"/>
          <p:nvPr/>
        </p:nvSpPr>
        <p:spPr>
          <a:xfrm>
            <a:off x="304800" y="5715000"/>
            <a:ext cx="2376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Ideale</a:t>
            </a:r>
            <a:r>
              <a:rPr lang="en-US" dirty="0"/>
              <a:t> per:</a:t>
            </a:r>
          </a:p>
          <a:p>
            <a:pPr marL="285750" indent="-285750">
              <a:buFontTx/>
              <a:buChar char="-"/>
            </a:pPr>
            <a:r>
              <a:rPr lang="en-US" dirty="0"/>
              <a:t>Cross-Link </a:t>
            </a:r>
            <a:r>
              <a:rPr lang="en-US" dirty="0" err="1"/>
              <a:t>anticorpo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217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8BBC6A-9874-4825-92A3-1FE4D819D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38200"/>
            <a:ext cx="5562600" cy="55626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EF64C77-0F98-4AB7-91A1-AF2F9FFF2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05" y="57785"/>
            <a:ext cx="8755380" cy="430887"/>
          </a:xfrm>
        </p:spPr>
        <p:txBody>
          <a:bodyPr/>
          <a:lstStyle/>
          <a:p>
            <a:pPr algn="ctr"/>
            <a:r>
              <a:rPr lang="en-US" dirty="0"/>
              <a:t>CROSS-LINK ANTICORPO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28E8995-047E-4E2C-ABF4-75D89C9C388C}"/>
              </a:ext>
            </a:extLst>
          </p:cNvPr>
          <p:cNvSpPr/>
          <p:nvPr/>
        </p:nvSpPr>
        <p:spPr>
          <a:xfrm>
            <a:off x="4267200" y="838200"/>
            <a:ext cx="4876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dirty="0">
                <a:latin typeface="&amp;quot"/>
              </a:rPr>
              <a:t>CROSS-LINKER: catene corte di carbonio con gruppi estere N-</a:t>
            </a:r>
            <a:r>
              <a:rPr lang="it-IT" dirty="0" err="1">
                <a:latin typeface="&amp;quot"/>
              </a:rPr>
              <a:t>idrossisuccinimidile</a:t>
            </a:r>
            <a:r>
              <a:rPr lang="it-IT" dirty="0">
                <a:latin typeface="&amp;quot"/>
              </a:rPr>
              <a:t> (NHS) che reagiscono con le ammine primarie (catena laterale dei residui di lisina nelle proteine) per formare legami ammidici covalenti.</a:t>
            </a:r>
            <a:r>
              <a:rPr lang="it-IT" dirty="0">
                <a:latin typeface="Roboto"/>
              </a:rPr>
              <a:t> 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7D4BB3-BE5C-42B7-A152-651B64556CB8}"/>
              </a:ext>
            </a:extLst>
          </p:cNvPr>
          <p:cNvSpPr txBox="1"/>
          <p:nvPr/>
        </p:nvSpPr>
        <p:spPr>
          <a:xfrm>
            <a:off x="5791200" y="4202668"/>
            <a:ext cx="3200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Pro VS cons:</a:t>
            </a:r>
          </a:p>
          <a:p>
            <a:pPr marL="285750" indent="-285750">
              <a:buFontTx/>
              <a:buChar char="-"/>
            </a:pPr>
            <a:r>
              <a:rPr lang="en-US" sz="1400" dirty="0" err="1"/>
              <a:t>l’anticorpo</a:t>
            </a:r>
            <a:r>
              <a:rPr lang="en-US" sz="1400" dirty="0"/>
              <a:t> non </a:t>
            </a:r>
            <a:r>
              <a:rPr lang="en-US" sz="1400" dirty="0" err="1"/>
              <a:t>viene</a:t>
            </a:r>
            <a:r>
              <a:rPr lang="en-US" sz="1400" dirty="0"/>
              <a:t> </a:t>
            </a:r>
            <a:r>
              <a:rPr lang="en-US" sz="1400" dirty="0" err="1"/>
              <a:t>eluito</a:t>
            </a:r>
            <a:r>
              <a:rPr lang="en-US" sz="1400" dirty="0"/>
              <a:t> (</a:t>
            </a:r>
            <a:r>
              <a:rPr lang="en-US" sz="1400" dirty="0" err="1"/>
              <a:t>riciclabile</a:t>
            </a:r>
            <a:r>
              <a:rPr lang="en-US" sz="1400" dirty="0"/>
              <a:t>, </a:t>
            </a:r>
            <a:r>
              <a:rPr lang="en-US" sz="1400" dirty="0" err="1"/>
              <a:t>invisibile</a:t>
            </a:r>
            <a:r>
              <a:rPr lang="en-US" sz="1400" dirty="0"/>
              <a:t> </a:t>
            </a:r>
            <a:r>
              <a:rPr lang="en-US" sz="1400" dirty="0" err="1"/>
              <a:t>negli</a:t>
            </a:r>
            <a:r>
              <a:rPr lang="en-US" sz="1400" dirty="0"/>
              <a:t> step </a:t>
            </a:r>
            <a:r>
              <a:rPr lang="en-US" sz="1400" dirty="0" err="1"/>
              <a:t>successivi</a:t>
            </a:r>
            <a:endParaRPr lang="en-US" sz="1400"/>
          </a:p>
          <a:p>
            <a:pPr marL="285750" indent="-285750">
              <a:buFontTx/>
              <a:buChar char="-"/>
            </a:pPr>
            <a:endParaRPr lang="en-US" sz="1400" dirty="0"/>
          </a:p>
          <a:p>
            <a:pPr marL="285750" indent="-285750">
              <a:buFontTx/>
              <a:buChar char="-"/>
            </a:pPr>
            <a:r>
              <a:rPr lang="en-US" sz="1400" dirty="0" err="1"/>
              <a:t>Parte</a:t>
            </a:r>
            <a:r>
              <a:rPr lang="en-US" sz="1400" dirty="0"/>
              <a:t> </a:t>
            </a:r>
            <a:r>
              <a:rPr lang="en-US" sz="1400" dirty="0" err="1"/>
              <a:t>dell’anticorpo</a:t>
            </a:r>
            <a:r>
              <a:rPr lang="en-US" sz="1400" dirty="0"/>
              <a:t> </a:t>
            </a:r>
            <a:r>
              <a:rPr lang="en-US" sz="1400" dirty="0" err="1"/>
              <a:t>viene</a:t>
            </a:r>
            <a:r>
              <a:rPr lang="en-US" sz="1400" dirty="0"/>
              <a:t> </a:t>
            </a:r>
            <a:r>
              <a:rPr lang="en-US" sz="1400" dirty="0" err="1"/>
              <a:t>inattivato</a:t>
            </a:r>
            <a:r>
              <a:rPr lang="en-US" sz="1400" dirty="0"/>
              <a:t> (</a:t>
            </a:r>
            <a:r>
              <a:rPr lang="en-US" sz="1400" dirty="0" err="1"/>
              <a:t>riduzione</a:t>
            </a:r>
            <a:r>
              <a:rPr lang="en-US" sz="1400" dirty="0"/>
              <a:t> </a:t>
            </a:r>
            <a:r>
              <a:rPr lang="en-US" sz="1400" dirty="0" err="1"/>
              <a:t>avidita</a:t>
            </a:r>
            <a:r>
              <a:rPr lang="en-US" sz="1400" dirty="0"/>
              <a:t>’)</a:t>
            </a:r>
          </a:p>
          <a:p>
            <a:pPr marL="285750" indent="-285750">
              <a:buFontTx/>
              <a:buChar char="-"/>
            </a:pPr>
            <a:r>
              <a:rPr lang="en-US" sz="1400" dirty="0"/>
              <a:t>Cross-linker </a:t>
            </a:r>
            <a:r>
              <a:rPr lang="en-US" sz="1400" dirty="0" err="1"/>
              <a:t>contaminante</a:t>
            </a:r>
            <a:r>
              <a:rPr lang="en-US" sz="1400" dirty="0"/>
              <a:t> </a:t>
            </a:r>
            <a:r>
              <a:rPr lang="en-US" sz="1400" dirty="0" err="1"/>
              <a:t>puo</a:t>
            </a:r>
            <a:r>
              <a:rPr lang="en-US" sz="1400" dirty="0"/>
              <a:t>’ </a:t>
            </a:r>
            <a:r>
              <a:rPr lang="en-US" sz="1400" dirty="0" err="1"/>
              <a:t>compromettere</a:t>
            </a:r>
            <a:r>
              <a:rPr lang="en-US" sz="1400" dirty="0"/>
              <a:t> </a:t>
            </a:r>
            <a:r>
              <a:rPr lang="en-US" sz="1400" dirty="0" err="1"/>
              <a:t>il</a:t>
            </a:r>
            <a:r>
              <a:rPr lang="en-US" sz="1400" dirty="0"/>
              <a:t> </a:t>
            </a:r>
            <a:r>
              <a:rPr lang="en-US" sz="1400" dirty="0" err="1"/>
              <a:t>risultato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91719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EF64C77-0F98-4AB7-91A1-AF2F9FFF2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05" y="57785"/>
            <a:ext cx="8755380" cy="430887"/>
          </a:xfrm>
        </p:spPr>
        <p:txBody>
          <a:bodyPr/>
          <a:lstStyle/>
          <a:p>
            <a:pPr algn="ctr"/>
            <a:r>
              <a:rPr lang="en-US" dirty="0"/>
              <a:t>CROSS-LINK ANTICORPO</a:t>
            </a:r>
          </a:p>
        </p:txBody>
      </p:sp>
      <p:pic>
        <p:nvPicPr>
          <p:cNvPr id="1026" name="Picture 2" descr="Risultati immagini per co-ip cross link igg detection">
            <a:extLst>
              <a:ext uri="{FF2B5EF4-FFF2-40B4-BE49-F238E27FC236}">
                <a16:creationId xmlns:a16="http://schemas.microsoft.com/office/drawing/2014/main" id="{BE7CE7D8-FBEA-459D-BDFF-EF8ED6B89F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65988"/>
            <a:ext cx="8739166" cy="565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52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05939" y="53022"/>
            <a:ext cx="45319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5" dirty="0"/>
              <a:t>SCHEMATIZZAZIONE </a:t>
            </a:r>
            <a:r>
              <a:rPr spc="-5" dirty="0"/>
              <a:t>DI </a:t>
            </a:r>
            <a:r>
              <a:rPr spc="-10" dirty="0"/>
              <a:t>UN</a:t>
            </a:r>
            <a:r>
              <a:rPr spc="110" dirty="0"/>
              <a:t> </a:t>
            </a:r>
            <a:r>
              <a:rPr spc="-15" dirty="0"/>
              <a:t>IgG</a:t>
            </a:r>
          </a:p>
        </p:txBody>
      </p:sp>
      <p:sp>
        <p:nvSpPr>
          <p:cNvPr id="3" name="object 3"/>
          <p:cNvSpPr/>
          <p:nvPr/>
        </p:nvSpPr>
        <p:spPr>
          <a:xfrm>
            <a:off x="533400" y="1112837"/>
            <a:ext cx="5430837" cy="4635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9200" y="1952625"/>
            <a:ext cx="3877310" cy="3990975"/>
          </a:xfrm>
          <a:custGeom>
            <a:avLst/>
            <a:gdLst/>
            <a:ahLst/>
            <a:cxnLst/>
            <a:rect l="l" t="t" r="r" b="b"/>
            <a:pathLst>
              <a:path w="3877310" h="3990975">
                <a:moveTo>
                  <a:pt x="0" y="1995487"/>
                </a:moveTo>
                <a:lnTo>
                  <a:pt x="577" y="1946282"/>
                </a:lnTo>
                <a:lnTo>
                  <a:pt x="2302" y="1897369"/>
                </a:lnTo>
                <a:lnTo>
                  <a:pt x="5160" y="1848763"/>
                </a:lnTo>
                <a:lnTo>
                  <a:pt x="9138" y="1800476"/>
                </a:lnTo>
                <a:lnTo>
                  <a:pt x="14223" y="1752524"/>
                </a:lnTo>
                <a:lnTo>
                  <a:pt x="20402" y="1704918"/>
                </a:lnTo>
                <a:lnTo>
                  <a:pt x="27661" y="1657673"/>
                </a:lnTo>
                <a:lnTo>
                  <a:pt x="35987" y="1610803"/>
                </a:lnTo>
                <a:lnTo>
                  <a:pt x="45368" y="1564321"/>
                </a:lnTo>
                <a:lnTo>
                  <a:pt x="55788" y="1518240"/>
                </a:lnTo>
                <a:lnTo>
                  <a:pt x="67236" y="1472576"/>
                </a:lnTo>
                <a:lnTo>
                  <a:pt x="79698" y="1427340"/>
                </a:lnTo>
                <a:lnTo>
                  <a:pt x="93161" y="1382547"/>
                </a:lnTo>
                <a:lnTo>
                  <a:pt x="107612" y="1338211"/>
                </a:lnTo>
                <a:lnTo>
                  <a:pt x="123036" y="1294345"/>
                </a:lnTo>
                <a:lnTo>
                  <a:pt x="139422" y="1250963"/>
                </a:lnTo>
                <a:lnTo>
                  <a:pt x="156755" y="1208078"/>
                </a:lnTo>
                <a:lnTo>
                  <a:pt x="175023" y="1165704"/>
                </a:lnTo>
                <a:lnTo>
                  <a:pt x="194212" y="1123855"/>
                </a:lnTo>
                <a:lnTo>
                  <a:pt x="214308" y="1082545"/>
                </a:lnTo>
                <a:lnTo>
                  <a:pt x="235300" y="1041787"/>
                </a:lnTo>
                <a:lnTo>
                  <a:pt x="257172" y="1001594"/>
                </a:lnTo>
                <a:lnTo>
                  <a:pt x="279913" y="961981"/>
                </a:lnTo>
                <a:lnTo>
                  <a:pt x="303509" y="922961"/>
                </a:lnTo>
                <a:lnTo>
                  <a:pt x="327946" y="884548"/>
                </a:lnTo>
                <a:lnTo>
                  <a:pt x="353211" y="846755"/>
                </a:lnTo>
                <a:lnTo>
                  <a:pt x="379291" y="809596"/>
                </a:lnTo>
                <a:lnTo>
                  <a:pt x="406173" y="773085"/>
                </a:lnTo>
                <a:lnTo>
                  <a:pt x="433844" y="737236"/>
                </a:lnTo>
                <a:lnTo>
                  <a:pt x="462290" y="702061"/>
                </a:lnTo>
                <a:lnTo>
                  <a:pt x="491497" y="667575"/>
                </a:lnTo>
                <a:lnTo>
                  <a:pt x="521453" y="633791"/>
                </a:lnTo>
                <a:lnTo>
                  <a:pt x="552145" y="600724"/>
                </a:lnTo>
                <a:lnTo>
                  <a:pt x="583559" y="568386"/>
                </a:lnTo>
                <a:lnTo>
                  <a:pt x="615681" y="536792"/>
                </a:lnTo>
                <a:lnTo>
                  <a:pt x="648500" y="505954"/>
                </a:lnTo>
                <a:lnTo>
                  <a:pt x="682000" y="475888"/>
                </a:lnTo>
                <a:lnTo>
                  <a:pt x="716170" y="446605"/>
                </a:lnTo>
                <a:lnTo>
                  <a:pt x="750995" y="418121"/>
                </a:lnTo>
                <a:lnTo>
                  <a:pt x="786462" y="390448"/>
                </a:lnTo>
                <a:lnTo>
                  <a:pt x="822559" y="363600"/>
                </a:lnTo>
                <a:lnTo>
                  <a:pt x="859272" y="337592"/>
                </a:lnTo>
                <a:lnTo>
                  <a:pt x="896588" y="312436"/>
                </a:lnTo>
                <a:lnTo>
                  <a:pt x="934493" y="288146"/>
                </a:lnTo>
                <a:lnTo>
                  <a:pt x="972974" y="264737"/>
                </a:lnTo>
                <a:lnTo>
                  <a:pt x="1012018" y="242221"/>
                </a:lnTo>
                <a:lnTo>
                  <a:pt x="1051612" y="220612"/>
                </a:lnTo>
                <a:lnTo>
                  <a:pt x="1091741" y="199924"/>
                </a:lnTo>
                <a:lnTo>
                  <a:pt x="1132394" y="180171"/>
                </a:lnTo>
                <a:lnTo>
                  <a:pt x="1173557" y="161366"/>
                </a:lnTo>
                <a:lnTo>
                  <a:pt x="1215217" y="143523"/>
                </a:lnTo>
                <a:lnTo>
                  <a:pt x="1257359" y="126655"/>
                </a:lnTo>
                <a:lnTo>
                  <a:pt x="1299972" y="110777"/>
                </a:lnTo>
                <a:lnTo>
                  <a:pt x="1343041" y="95902"/>
                </a:lnTo>
                <a:lnTo>
                  <a:pt x="1386554" y="82043"/>
                </a:lnTo>
                <a:lnTo>
                  <a:pt x="1430496" y="69214"/>
                </a:lnTo>
                <a:lnTo>
                  <a:pt x="1474856" y="57429"/>
                </a:lnTo>
                <a:lnTo>
                  <a:pt x="1519620" y="46702"/>
                </a:lnTo>
                <a:lnTo>
                  <a:pt x="1564773" y="37046"/>
                </a:lnTo>
                <a:lnTo>
                  <a:pt x="1610304" y="28475"/>
                </a:lnTo>
                <a:lnTo>
                  <a:pt x="1656199" y="21002"/>
                </a:lnTo>
                <a:lnTo>
                  <a:pt x="1702444" y="14642"/>
                </a:lnTo>
                <a:lnTo>
                  <a:pt x="1749027" y="9407"/>
                </a:lnTo>
                <a:lnTo>
                  <a:pt x="1795933" y="5312"/>
                </a:lnTo>
                <a:lnTo>
                  <a:pt x="1843150" y="2370"/>
                </a:lnTo>
                <a:lnTo>
                  <a:pt x="1890665" y="594"/>
                </a:lnTo>
                <a:lnTo>
                  <a:pt x="1938464" y="0"/>
                </a:lnTo>
                <a:lnTo>
                  <a:pt x="1986263" y="594"/>
                </a:lnTo>
                <a:lnTo>
                  <a:pt x="2033778" y="2370"/>
                </a:lnTo>
                <a:lnTo>
                  <a:pt x="2080995" y="5312"/>
                </a:lnTo>
                <a:lnTo>
                  <a:pt x="2127901" y="9407"/>
                </a:lnTo>
                <a:lnTo>
                  <a:pt x="2174484" y="14642"/>
                </a:lnTo>
                <a:lnTo>
                  <a:pt x="2220729" y="21002"/>
                </a:lnTo>
                <a:lnTo>
                  <a:pt x="2266624" y="28475"/>
                </a:lnTo>
                <a:lnTo>
                  <a:pt x="2312155" y="37046"/>
                </a:lnTo>
                <a:lnTo>
                  <a:pt x="2357308" y="46702"/>
                </a:lnTo>
                <a:lnTo>
                  <a:pt x="2402072" y="57429"/>
                </a:lnTo>
                <a:lnTo>
                  <a:pt x="2446432" y="69214"/>
                </a:lnTo>
                <a:lnTo>
                  <a:pt x="2490374" y="82043"/>
                </a:lnTo>
                <a:lnTo>
                  <a:pt x="2533887" y="95902"/>
                </a:lnTo>
                <a:lnTo>
                  <a:pt x="2576956" y="110777"/>
                </a:lnTo>
                <a:lnTo>
                  <a:pt x="2619569" y="126655"/>
                </a:lnTo>
                <a:lnTo>
                  <a:pt x="2661711" y="143523"/>
                </a:lnTo>
                <a:lnTo>
                  <a:pt x="2703371" y="161366"/>
                </a:lnTo>
                <a:lnTo>
                  <a:pt x="2744534" y="180171"/>
                </a:lnTo>
                <a:lnTo>
                  <a:pt x="2785187" y="199924"/>
                </a:lnTo>
                <a:lnTo>
                  <a:pt x="2825316" y="220612"/>
                </a:lnTo>
                <a:lnTo>
                  <a:pt x="2864910" y="242221"/>
                </a:lnTo>
                <a:lnTo>
                  <a:pt x="2903954" y="264737"/>
                </a:lnTo>
                <a:lnTo>
                  <a:pt x="2942435" y="288146"/>
                </a:lnTo>
                <a:lnTo>
                  <a:pt x="2980340" y="312436"/>
                </a:lnTo>
                <a:lnTo>
                  <a:pt x="3017656" y="337592"/>
                </a:lnTo>
                <a:lnTo>
                  <a:pt x="3054369" y="363600"/>
                </a:lnTo>
                <a:lnTo>
                  <a:pt x="3090466" y="390448"/>
                </a:lnTo>
                <a:lnTo>
                  <a:pt x="3125933" y="418121"/>
                </a:lnTo>
                <a:lnTo>
                  <a:pt x="3160758" y="446605"/>
                </a:lnTo>
                <a:lnTo>
                  <a:pt x="3194928" y="475888"/>
                </a:lnTo>
                <a:lnTo>
                  <a:pt x="3228428" y="505954"/>
                </a:lnTo>
                <a:lnTo>
                  <a:pt x="3261247" y="536792"/>
                </a:lnTo>
                <a:lnTo>
                  <a:pt x="3293369" y="568386"/>
                </a:lnTo>
                <a:lnTo>
                  <a:pt x="3324783" y="600724"/>
                </a:lnTo>
                <a:lnTo>
                  <a:pt x="3355475" y="633791"/>
                </a:lnTo>
                <a:lnTo>
                  <a:pt x="3385431" y="667575"/>
                </a:lnTo>
                <a:lnTo>
                  <a:pt x="3414638" y="702061"/>
                </a:lnTo>
                <a:lnTo>
                  <a:pt x="3443084" y="737236"/>
                </a:lnTo>
                <a:lnTo>
                  <a:pt x="3470755" y="773085"/>
                </a:lnTo>
                <a:lnTo>
                  <a:pt x="3497637" y="809596"/>
                </a:lnTo>
                <a:lnTo>
                  <a:pt x="3523717" y="846755"/>
                </a:lnTo>
                <a:lnTo>
                  <a:pt x="3548982" y="884548"/>
                </a:lnTo>
                <a:lnTo>
                  <a:pt x="3573419" y="922961"/>
                </a:lnTo>
                <a:lnTo>
                  <a:pt x="3597015" y="961981"/>
                </a:lnTo>
                <a:lnTo>
                  <a:pt x="3619756" y="1001594"/>
                </a:lnTo>
                <a:lnTo>
                  <a:pt x="3641628" y="1041787"/>
                </a:lnTo>
                <a:lnTo>
                  <a:pt x="3662620" y="1082545"/>
                </a:lnTo>
                <a:lnTo>
                  <a:pt x="3682716" y="1123855"/>
                </a:lnTo>
                <a:lnTo>
                  <a:pt x="3701905" y="1165704"/>
                </a:lnTo>
                <a:lnTo>
                  <a:pt x="3720173" y="1208078"/>
                </a:lnTo>
                <a:lnTo>
                  <a:pt x="3737506" y="1250963"/>
                </a:lnTo>
                <a:lnTo>
                  <a:pt x="3753892" y="1294345"/>
                </a:lnTo>
                <a:lnTo>
                  <a:pt x="3769316" y="1338211"/>
                </a:lnTo>
                <a:lnTo>
                  <a:pt x="3783767" y="1382547"/>
                </a:lnTo>
                <a:lnTo>
                  <a:pt x="3797230" y="1427340"/>
                </a:lnTo>
                <a:lnTo>
                  <a:pt x="3809692" y="1472576"/>
                </a:lnTo>
                <a:lnTo>
                  <a:pt x="3821140" y="1518240"/>
                </a:lnTo>
                <a:lnTo>
                  <a:pt x="3831560" y="1564321"/>
                </a:lnTo>
                <a:lnTo>
                  <a:pt x="3840941" y="1610803"/>
                </a:lnTo>
                <a:lnTo>
                  <a:pt x="3849267" y="1657673"/>
                </a:lnTo>
                <a:lnTo>
                  <a:pt x="3856526" y="1704918"/>
                </a:lnTo>
                <a:lnTo>
                  <a:pt x="3862705" y="1752524"/>
                </a:lnTo>
                <a:lnTo>
                  <a:pt x="3867790" y="1800476"/>
                </a:lnTo>
                <a:lnTo>
                  <a:pt x="3871768" y="1848763"/>
                </a:lnTo>
                <a:lnTo>
                  <a:pt x="3874626" y="1897369"/>
                </a:lnTo>
                <a:lnTo>
                  <a:pt x="3876351" y="1946282"/>
                </a:lnTo>
                <a:lnTo>
                  <a:pt x="3876929" y="1995487"/>
                </a:lnTo>
                <a:lnTo>
                  <a:pt x="3876351" y="2044692"/>
                </a:lnTo>
                <a:lnTo>
                  <a:pt x="3874626" y="2093605"/>
                </a:lnTo>
                <a:lnTo>
                  <a:pt x="3871768" y="2142211"/>
                </a:lnTo>
                <a:lnTo>
                  <a:pt x="3867790" y="2190498"/>
                </a:lnTo>
                <a:lnTo>
                  <a:pt x="3862705" y="2238450"/>
                </a:lnTo>
                <a:lnTo>
                  <a:pt x="3856526" y="2286056"/>
                </a:lnTo>
                <a:lnTo>
                  <a:pt x="3849267" y="2333301"/>
                </a:lnTo>
                <a:lnTo>
                  <a:pt x="3840941" y="2380171"/>
                </a:lnTo>
                <a:lnTo>
                  <a:pt x="3831560" y="2426653"/>
                </a:lnTo>
                <a:lnTo>
                  <a:pt x="3821140" y="2472734"/>
                </a:lnTo>
                <a:lnTo>
                  <a:pt x="3809692" y="2518398"/>
                </a:lnTo>
                <a:lnTo>
                  <a:pt x="3797230" y="2563634"/>
                </a:lnTo>
                <a:lnTo>
                  <a:pt x="3783767" y="2608427"/>
                </a:lnTo>
                <a:lnTo>
                  <a:pt x="3769316" y="2652763"/>
                </a:lnTo>
                <a:lnTo>
                  <a:pt x="3753892" y="2696629"/>
                </a:lnTo>
                <a:lnTo>
                  <a:pt x="3737506" y="2740011"/>
                </a:lnTo>
                <a:lnTo>
                  <a:pt x="3720173" y="2782896"/>
                </a:lnTo>
                <a:lnTo>
                  <a:pt x="3701905" y="2825270"/>
                </a:lnTo>
                <a:lnTo>
                  <a:pt x="3682716" y="2867119"/>
                </a:lnTo>
                <a:lnTo>
                  <a:pt x="3662620" y="2908429"/>
                </a:lnTo>
                <a:lnTo>
                  <a:pt x="3641628" y="2949187"/>
                </a:lnTo>
                <a:lnTo>
                  <a:pt x="3619756" y="2989380"/>
                </a:lnTo>
                <a:lnTo>
                  <a:pt x="3597015" y="3028993"/>
                </a:lnTo>
                <a:lnTo>
                  <a:pt x="3573419" y="3068013"/>
                </a:lnTo>
                <a:lnTo>
                  <a:pt x="3548982" y="3106426"/>
                </a:lnTo>
                <a:lnTo>
                  <a:pt x="3523717" y="3144219"/>
                </a:lnTo>
                <a:lnTo>
                  <a:pt x="3497637" y="3181378"/>
                </a:lnTo>
                <a:lnTo>
                  <a:pt x="3470755" y="3217889"/>
                </a:lnTo>
                <a:lnTo>
                  <a:pt x="3443084" y="3253738"/>
                </a:lnTo>
                <a:lnTo>
                  <a:pt x="3414638" y="3288913"/>
                </a:lnTo>
                <a:lnTo>
                  <a:pt x="3385431" y="3323399"/>
                </a:lnTo>
                <a:lnTo>
                  <a:pt x="3355475" y="3357183"/>
                </a:lnTo>
                <a:lnTo>
                  <a:pt x="3324783" y="3390250"/>
                </a:lnTo>
                <a:lnTo>
                  <a:pt x="3293369" y="3422588"/>
                </a:lnTo>
                <a:lnTo>
                  <a:pt x="3261247" y="3454182"/>
                </a:lnTo>
                <a:lnTo>
                  <a:pt x="3228428" y="3485020"/>
                </a:lnTo>
                <a:lnTo>
                  <a:pt x="3194928" y="3515086"/>
                </a:lnTo>
                <a:lnTo>
                  <a:pt x="3160758" y="3544369"/>
                </a:lnTo>
                <a:lnTo>
                  <a:pt x="3125933" y="3572853"/>
                </a:lnTo>
                <a:lnTo>
                  <a:pt x="3090466" y="3600526"/>
                </a:lnTo>
                <a:lnTo>
                  <a:pt x="3054369" y="3627374"/>
                </a:lnTo>
                <a:lnTo>
                  <a:pt x="3017656" y="3653382"/>
                </a:lnTo>
                <a:lnTo>
                  <a:pt x="2980340" y="3678538"/>
                </a:lnTo>
                <a:lnTo>
                  <a:pt x="2942435" y="3702828"/>
                </a:lnTo>
                <a:lnTo>
                  <a:pt x="2903954" y="3726237"/>
                </a:lnTo>
                <a:lnTo>
                  <a:pt x="2864910" y="3748753"/>
                </a:lnTo>
                <a:lnTo>
                  <a:pt x="2825316" y="3770362"/>
                </a:lnTo>
                <a:lnTo>
                  <a:pt x="2785187" y="3791050"/>
                </a:lnTo>
                <a:lnTo>
                  <a:pt x="2744534" y="3810803"/>
                </a:lnTo>
                <a:lnTo>
                  <a:pt x="2703371" y="3829608"/>
                </a:lnTo>
                <a:lnTo>
                  <a:pt x="2661711" y="3847451"/>
                </a:lnTo>
                <a:lnTo>
                  <a:pt x="2619569" y="3864319"/>
                </a:lnTo>
                <a:lnTo>
                  <a:pt x="2576956" y="3880197"/>
                </a:lnTo>
                <a:lnTo>
                  <a:pt x="2533887" y="3895072"/>
                </a:lnTo>
                <a:lnTo>
                  <a:pt x="2490374" y="3908931"/>
                </a:lnTo>
                <a:lnTo>
                  <a:pt x="2446432" y="3921760"/>
                </a:lnTo>
                <a:lnTo>
                  <a:pt x="2402072" y="3933545"/>
                </a:lnTo>
                <a:lnTo>
                  <a:pt x="2357308" y="3944272"/>
                </a:lnTo>
                <a:lnTo>
                  <a:pt x="2312155" y="3953928"/>
                </a:lnTo>
                <a:lnTo>
                  <a:pt x="2266624" y="3962499"/>
                </a:lnTo>
                <a:lnTo>
                  <a:pt x="2220729" y="3969972"/>
                </a:lnTo>
                <a:lnTo>
                  <a:pt x="2174484" y="3976332"/>
                </a:lnTo>
                <a:lnTo>
                  <a:pt x="2127901" y="3981567"/>
                </a:lnTo>
                <a:lnTo>
                  <a:pt x="2080995" y="3985662"/>
                </a:lnTo>
                <a:lnTo>
                  <a:pt x="2033778" y="3988604"/>
                </a:lnTo>
                <a:lnTo>
                  <a:pt x="1986263" y="3990380"/>
                </a:lnTo>
                <a:lnTo>
                  <a:pt x="1938464" y="3990975"/>
                </a:lnTo>
                <a:lnTo>
                  <a:pt x="1890665" y="3990380"/>
                </a:lnTo>
                <a:lnTo>
                  <a:pt x="1843150" y="3988604"/>
                </a:lnTo>
                <a:lnTo>
                  <a:pt x="1795933" y="3985662"/>
                </a:lnTo>
                <a:lnTo>
                  <a:pt x="1749027" y="3981567"/>
                </a:lnTo>
                <a:lnTo>
                  <a:pt x="1702444" y="3976332"/>
                </a:lnTo>
                <a:lnTo>
                  <a:pt x="1656199" y="3969972"/>
                </a:lnTo>
                <a:lnTo>
                  <a:pt x="1610304" y="3962499"/>
                </a:lnTo>
                <a:lnTo>
                  <a:pt x="1564773" y="3953928"/>
                </a:lnTo>
                <a:lnTo>
                  <a:pt x="1519620" y="3944272"/>
                </a:lnTo>
                <a:lnTo>
                  <a:pt x="1474856" y="3933545"/>
                </a:lnTo>
                <a:lnTo>
                  <a:pt x="1430496" y="3921760"/>
                </a:lnTo>
                <a:lnTo>
                  <a:pt x="1386554" y="3908931"/>
                </a:lnTo>
                <a:lnTo>
                  <a:pt x="1343041" y="3895072"/>
                </a:lnTo>
                <a:lnTo>
                  <a:pt x="1299972" y="3880197"/>
                </a:lnTo>
                <a:lnTo>
                  <a:pt x="1257359" y="3864319"/>
                </a:lnTo>
                <a:lnTo>
                  <a:pt x="1215217" y="3847451"/>
                </a:lnTo>
                <a:lnTo>
                  <a:pt x="1173557" y="3829608"/>
                </a:lnTo>
                <a:lnTo>
                  <a:pt x="1132394" y="3810803"/>
                </a:lnTo>
                <a:lnTo>
                  <a:pt x="1091741" y="3791050"/>
                </a:lnTo>
                <a:lnTo>
                  <a:pt x="1051612" y="3770362"/>
                </a:lnTo>
                <a:lnTo>
                  <a:pt x="1012018" y="3748753"/>
                </a:lnTo>
                <a:lnTo>
                  <a:pt x="972974" y="3726237"/>
                </a:lnTo>
                <a:lnTo>
                  <a:pt x="934493" y="3702828"/>
                </a:lnTo>
                <a:lnTo>
                  <a:pt x="896588" y="3678538"/>
                </a:lnTo>
                <a:lnTo>
                  <a:pt x="859272" y="3653382"/>
                </a:lnTo>
                <a:lnTo>
                  <a:pt x="822559" y="3627374"/>
                </a:lnTo>
                <a:lnTo>
                  <a:pt x="786462" y="3600526"/>
                </a:lnTo>
                <a:lnTo>
                  <a:pt x="750995" y="3572853"/>
                </a:lnTo>
                <a:lnTo>
                  <a:pt x="716170" y="3544369"/>
                </a:lnTo>
                <a:lnTo>
                  <a:pt x="682000" y="3515086"/>
                </a:lnTo>
                <a:lnTo>
                  <a:pt x="648500" y="3485020"/>
                </a:lnTo>
                <a:lnTo>
                  <a:pt x="615681" y="3454182"/>
                </a:lnTo>
                <a:lnTo>
                  <a:pt x="583559" y="3422588"/>
                </a:lnTo>
                <a:lnTo>
                  <a:pt x="552145" y="3390250"/>
                </a:lnTo>
                <a:lnTo>
                  <a:pt x="521453" y="3357183"/>
                </a:lnTo>
                <a:lnTo>
                  <a:pt x="491497" y="3323399"/>
                </a:lnTo>
                <a:lnTo>
                  <a:pt x="462290" y="3288913"/>
                </a:lnTo>
                <a:lnTo>
                  <a:pt x="433844" y="3253738"/>
                </a:lnTo>
                <a:lnTo>
                  <a:pt x="406173" y="3217889"/>
                </a:lnTo>
                <a:lnTo>
                  <a:pt x="379291" y="3181378"/>
                </a:lnTo>
                <a:lnTo>
                  <a:pt x="353211" y="3144219"/>
                </a:lnTo>
                <a:lnTo>
                  <a:pt x="327946" y="3106426"/>
                </a:lnTo>
                <a:lnTo>
                  <a:pt x="303509" y="3068013"/>
                </a:lnTo>
                <a:lnTo>
                  <a:pt x="279913" y="3028993"/>
                </a:lnTo>
                <a:lnTo>
                  <a:pt x="257172" y="2989380"/>
                </a:lnTo>
                <a:lnTo>
                  <a:pt x="235300" y="2949187"/>
                </a:lnTo>
                <a:lnTo>
                  <a:pt x="214308" y="2908429"/>
                </a:lnTo>
                <a:lnTo>
                  <a:pt x="194212" y="2867119"/>
                </a:lnTo>
                <a:lnTo>
                  <a:pt x="175023" y="2825270"/>
                </a:lnTo>
                <a:lnTo>
                  <a:pt x="156755" y="2782896"/>
                </a:lnTo>
                <a:lnTo>
                  <a:pt x="139422" y="2740011"/>
                </a:lnTo>
                <a:lnTo>
                  <a:pt x="123036" y="2696629"/>
                </a:lnTo>
                <a:lnTo>
                  <a:pt x="107612" y="2652763"/>
                </a:lnTo>
                <a:lnTo>
                  <a:pt x="93161" y="2608427"/>
                </a:lnTo>
                <a:lnTo>
                  <a:pt x="79698" y="2563634"/>
                </a:lnTo>
                <a:lnTo>
                  <a:pt x="67236" y="2518398"/>
                </a:lnTo>
                <a:lnTo>
                  <a:pt x="55788" y="2472734"/>
                </a:lnTo>
                <a:lnTo>
                  <a:pt x="45368" y="2426653"/>
                </a:lnTo>
                <a:lnTo>
                  <a:pt x="35987" y="2380171"/>
                </a:lnTo>
                <a:lnTo>
                  <a:pt x="27661" y="2333301"/>
                </a:lnTo>
                <a:lnTo>
                  <a:pt x="20402" y="2286056"/>
                </a:lnTo>
                <a:lnTo>
                  <a:pt x="14223" y="2238450"/>
                </a:lnTo>
                <a:lnTo>
                  <a:pt x="9138" y="2190498"/>
                </a:lnTo>
                <a:lnTo>
                  <a:pt x="5160" y="2142211"/>
                </a:lnTo>
                <a:lnTo>
                  <a:pt x="2302" y="2093605"/>
                </a:lnTo>
                <a:lnTo>
                  <a:pt x="577" y="2044692"/>
                </a:lnTo>
                <a:lnTo>
                  <a:pt x="0" y="1995487"/>
                </a:lnTo>
                <a:close/>
              </a:path>
            </a:pathLst>
          </a:custGeom>
          <a:ln w="76200">
            <a:solidFill>
              <a:srgbClr val="45BFF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269991" y="3459492"/>
            <a:ext cx="2726434" cy="6796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591043" y="3459492"/>
            <a:ext cx="473962" cy="679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5409565" y="3526406"/>
            <a:ext cx="3425190" cy="26847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16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B0F0"/>
                </a:solidFill>
                <a:latin typeface="Calibri"/>
                <a:cs typeface="Calibri"/>
              </a:rPr>
              <a:t>Porzione</a:t>
            </a:r>
            <a:r>
              <a:rPr sz="2400" b="1" spc="-35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B0F0"/>
                </a:solidFill>
                <a:latin typeface="Calibri"/>
                <a:cs typeface="Calibri"/>
              </a:rPr>
              <a:t>costante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Times New Roman"/>
              <a:cs typeface="Times New Roman"/>
            </a:endParaRPr>
          </a:p>
          <a:p>
            <a:pPr marL="12700" marR="5080" indent="687070">
              <a:lnSpc>
                <a:spcPct val="10000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Mantiene </a:t>
            </a:r>
            <a:r>
              <a:rPr sz="2400" b="1" spc="-5" dirty="0">
                <a:solidFill>
                  <a:srgbClr val="00B0F0"/>
                </a:solidFill>
                <a:latin typeface="Calibri"/>
                <a:cs typeface="Calibri"/>
              </a:rPr>
              <a:t>la </a:t>
            </a:r>
            <a:r>
              <a:rPr sz="2400" b="1" spc="-15" dirty="0">
                <a:solidFill>
                  <a:srgbClr val="00B0F0"/>
                </a:solidFill>
                <a:latin typeface="Calibri"/>
                <a:cs typeface="Calibri"/>
              </a:rPr>
              <a:t>struttura  </a:t>
            </a:r>
            <a:r>
              <a:rPr sz="2400" b="1" spc="-5" dirty="0">
                <a:solidFill>
                  <a:srgbClr val="00B0F0"/>
                </a:solidFill>
                <a:latin typeface="Calibri"/>
                <a:cs typeface="Calibri"/>
              </a:rPr>
              <a:t>3D </a:t>
            </a:r>
            <a:r>
              <a:rPr sz="2400" b="1" spc="-40" dirty="0">
                <a:solidFill>
                  <a:srgbClr val="00B0F0"/>
                </a:solidFill>
                <a:latin typeface="Calibri"/>
                <a:cs typeface="Calibri"/>
              </a:rPr>
              <a:t>dell’Ab, </a:t>
            </a:r>
            <a:r>
              <a:rPr sz="2400" b="1" spc="-20" dirty="0">
                <a:solidFill>
                  <a:srgbClr val="00B0F0"/>
                </a:solidFill>
                <a:latin typeface="Calibri"/>
                <a:cs typeface="Calibri"/>
              </a:rPr>
              <a:t>attiva </a:t>
            </a:r>
            <a:r>
              <a:rPr sz="2400" b="1" spc="-5" dirty="0">
                <a:solidFill>
                  <a:srgbClr val="00B0F0"/>
                </a:solidFill>
                <a:latin typeface="Calibri"/>
                <a:cs typeface="Calibri"/>
              </a:rPr>
              <a:t>il</a:t>
            </a:r>
            <a:r>
              <a:rPr sz="2400" b="1" spc="15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sistema</a:t>
            </a:r>
            <a:endParaRPr sz="2400">
              <a:latin typeface="Calibri"/>
              <a:cs typeface="Calibri"/>
            </a:endParaRPr>
          </a:p>
          <a:p>
            <a:pPr marL="364490" marR="5080" indent="751205">
              <a:lnSpc>
                <a:spcPct val="100000"/>
              </a:lnSpc>
            </a:pP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del</a:t>
            </a:r>
            <a:r>
              <a:rPr sz="2400" b="1" spc="-9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complemento,  </a:t>
            </a:r>
            <a:r>
              <a:rPr sz="2400" b="1" spc="-15" dirty="0">
                <a:solidFill>
                  <a:srgbClr val="00B0F0"/>
                </a:solidFill>
                <a:latin typeface="Calibri"/>
                <a:cs typeface="Calibri"/>
              </a:rPr>
              <a:t>interagisce </a:t>
            </a:r>
            <a:r>
              <a:rPr sz="2400" b="1" spc="-5" dirty="0">
                <a:solidFill>
                  <a:srgbClr val="00B0F0"/>
                </a:solidFill>
                <a:latin typeface="Calibri"/>
                <a:cs typeface="Calibri"/>
              </a:rPr>
              <a:t>con</a:t>
            </a:r>
            <a:r>
              <a:rPr sz="2400" b="1" spc="-2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00B0F0"/>
                </a:solidFill>
                <a:latin typeface="Calibri"/>
                <a:cs typeface="Calibri"/>
              </a:rPr>
              <a:t>recettori</a:t>
            </a:r>
            <a:endParaRPr sz="2400">
              <a:latin typeface="Calibri"/>
              <a:cs typeface="Calibri"/>
            </a:endParaRPr>
          </a:p>
          <a:p>
            <a:pPr marL="2165985">
              <a:lnSpc>
                <a:spcPct val="100000"/>
              </a:lnSpc>
            </a:pPr>
            <a:r>
              <a:rPr sz="2400" b="1" spc="-5" dirty="0">
                <a:solidFill>
                  <a:srgbClr val="00B0F0"/>
                </a:solidFill>
                <a:latin typeface="Calibri"/>
                <a:cs typeface="Calibri"/>
              </a:rPr>
              <a:t>cellulari...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615939" y="937259"/>
            <a:ext cx="2511551" cy="67970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22106" y="937259"/>
            <a:ext cx="473963" cy="679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906768" y="1470672"/>
            <a:ext cx="1968995" cy="67969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7164323" y="1836432"/>
            <a:ext cx="1644394" cy="67969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403335" y="1836432"/>
            <a:ext cx="473963" cy="6796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5793740" y="836168"/>
            <a:ext cx="2814320" cy="1457960"/>
          </a:xfrm>
          <a:prstGeom prst="rect">
            <a:avLst/>
          </a:prstGeom>
        </p:spPr>
        <p:txBody>
          <a:bodyPr vert="horz" wrap="square" lIns="0" tIns="1803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20"/>
              </a:spcBef>
            </a:pPr>
            <a:r>
              <a:rPr sz="2400" b="1" spc="-10" dirty="0">
                <a:solidFill>
                  <a:srgbClr val="0063F4"/>
                </a:solidFill>
                <a:latin typeface="Calibri"/>
                <a:cs typeface="Calibri"/>
              </a:rPr>
              <a:t>Porzioni</a:t>
            </a:r>
            <a:r>
              <a:rPr sz="2400" b="1" spc="-35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3F4"/>
                </a:solidFill>
                <a:latin typeface="Calibri"/>
                <a:cs typeface="Calibri"/>
              </a:rPr>
              <a:t>variabili</a:t>
            </a:r>
            <a:endParaRPr sz="2400">
              <a:latin typeface="Calibri"/>
              <a:cs typeface="Calibri"/>
            </a:endParaRPr>
          </a:p>
          <a:p>
            <a:pPr marL="1560830" marR="5080" indent="-257810">
              <a:lnSpc>
                <a:spcPct val="100000"/>
              </a:lnSpc>
              <a:spcBef>
                <a:spcPts val="1320"/>
              </a:spcBef>
            </a:pP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Legame</a:t>
            </a:r>
            <a:r>
              <a:rPr sz="2400" b="1" spc="-114" dirty="0">
                <a:solidFill>
                  <a:srgbClr val="0063F4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con  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l</a:t>
            </a:r>
            <a:r>
              <a:rPr sz="2400" b="1" spc="-140" dirty="0">
                <a:solidFill>
                  <a:srgbClr val="0063F4"/>
                </a:solidFill>
                <a:latin typeface="Calibri"/>
                <a:cs typeface="Calibri"/>
              </a:rPr>
              <a:t>’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a</a:t>
            </a:r>
            <a:r>
              <a:rPr sz="2400" b="1" spc="-30" dirty="0">
                <a:solidFill>
                  <a:srgbClr val="0063F4"/>
                </a:solidFill>
                <a:latin typeface="Calibri"/>
                <a:cs typeface="Calibri"/>
              </a:rPr>
              <a:t>n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ti</a:t>
            </a:r>
            <a:r>
              <a:rPr sz="2400" b="1" spc="-25" dirty="0">
                <a:solidFill>
                  <a:srgbClr val="0063F4"/>
                </a:solidFill>
                <a:latin typeface="Calibri"/>
                <a:cs typeface="Calibri"/>
              </a:rPr>
              <a:t>g</a:t>
            </a:r>
            <a:r>
              <a:rPr sz="2400" b="1" dirty="0">
                <a:solidFill>
                  <a:srgbClr val="0063F4"/>
                </a:solidFill>
                <a:latin typeface="Calibri"/>
                <a:cs typeface="Calibri"/>
              </a:rPr>
              <a:t>e</a:t>
            </a:r>
            <a:r>
              <a:rPr sz="2400" b="1" spc="-5" dirty="0">
                <a:solidFill>
                  <a:srgbClr val="0063F4"/>
                </a:solidFill>
                <a:latin typeface="Calibri"/>
                <a:cs typeface="Calibri"/>
              </a:rPr>
              <a:t>ne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267200" y="1219194"/>
            <a:ext cx="1595755" cy="1586230"/>
          </a:xfrm>
          <a:custGeom>
            <a:avLst/>
            <a:gdLst/>
            <a:ahLst/>
            <a:cxnLst/>
            <a:rect l="l" t="t" r="r" b="b"/>
            <a:pathLst>
              <a:path w="1595754" h="1586230">
                <a:moveTo>
                  <a:pt x="0" y="792962"/>
                </a:moveTo>
                <a:lnTo>
                  <a:pt x="1455" y="744658"/>
                </a:lnTo>
                <a:lnTo>
                  <a:pt x="5767" y="697119"/>
                </a:lnTo>
                <a:lnTo>
                  <a:pt x="12852" y="650428"/>
                </a:lnTo>
                <a:lnTo>
                  <a:pt x="22625" y="604668"/>
                </a:lnTo>
                <a:lnTo>
                  <a:pt x="35005" y="559923"/>
                </a:lnTo>
                <a:lnTo>
                  <a:pt x="49907" y="516275"/>
                </a:lnTo>
                <a:lnTo>
                  <a:pt x="67247" y="473806"/>
                </a:lnTo>
                <a:lnTo>
                  <a:pt x="86943" y="432601"/>
                </a:lnTo>
                <a:lnTo>
                  <a:pt x="108911" y="392742"/>
                </a:lnTo>
                <a:lnTo>
                  <a:pt x="133068" y="354311"/>
                </a:lnTo>
                <a:lnTo>
                  <a:pt x="159330" y="317393"/>
                </a:lnTo>
                <a:lnTo>
                  <a:pt x="187613" y="282069"/>
                </a:lnTo>
                <a:lnTo>
                  <a:pt x="217835" y="248423"/>
                </a:lnTo>
                <a:lnTo>
                  <a:pt x="249911" y="216538"/>
                </a:lnTo>
                <a:lnTo>
                  <a:pt x="283759" y="186497"/>
                </a:lnTo>
                <a:lnTo>
                  <a:pt x="319294" y="158382"/>
                </a:lnTo>
                <a:lnTo>
                  <a:pt x="356434" y="132276"/>
                </a:lnTo>
                <a:lnTo>
                  <a:pt x="395096" y="108264"/>
                </a:lnTo>
                <a:lnTo>
                  <a:pt x="435194" y="86426"/>
                </a:lnTo>
                <a:lnTo>
                  <a:pt x="476647" y="66848"/>
                </a:lnTo>
                <a:lnTo>
                  <a:pt x="519371" y="49610"/>
                </a:lnTo>
                <a:lnTo>
                  <a:pt x="563282" y="34797"/>
                </a:lnTo>
                <a:lnTo>
                  <a:pt x="608296" y="22491"/>
                </a:lnTo>
                <a:lnTo>
                  <a:pt x="654331" y="12775"/>
                </a:lnTo>
                <a:lnTo>
                  <a:pt x="701303" y="5733"/>
                </a:lnTo>
                <a:lnTo>
                  <a:pt x="749129" y="1447"/>
                </a:lnTo>
                <a:lnTo>
                  <a:pt x="797725" y="0"/>
                </a:lnTo>
                <a:lnTo>
                  <a:pt x="846319" y="1447"/>
                </a:lnTo>
                <a:lnTo>
                  <a:pt x="894143" y="5733"/>
                </a:lnTo>
                <a:lnTo>
                  <a:pt x="941114" y="12775"/>
                </a:lnTo>
                <a:lnTo>
                  <a:pt x="987148" y="22491"/>
                </a:lnTo>
                <a:lnTo>
                  <a:pt x="1032162" y="34797"/>
                </a:lnTo>
                <a:lnTo>
                  <a:pt x="1076072" y="49610"/>
                </a:lnTo>
                <a:lnTo>
                  <a:pt x="1118795" y="66848"/>
                </a:lnTo>
                <a:lnTo>
                  <a:pt x="1160247" y="86426"/>
                </a:lnTo>
                <a:lnTo>
                  <a:pt x="1200345" y="108264"/>
                </a:lnTo>
                <a:lnTo>
                  <a:pt x="1239005" y="132276"/>
                </a:lnTo>
                <a:lnTo>
                  <a:pt x="1276145" y="158382"/>
                </a:lnTo>
                <a:lnTo>
                  <a:pt x="1311680" y="186497"/>
                </a:lnTo>
                <a:lnTo>
                  <a:pt x="1345527" y="216538"/>
                </a:lnTo>
                <a:lnTo>
                  <a:pt x="1377603" y="248423"/>
                </a:lnTo>
                <a:lnTo>
                  <a:pt x="1407825" y="282069"/>
                </a:lnTo>
                <a:lnTo>
                  <a:pt x="1436108" y="317393"/>
                </a:lnTo>
                <a:lnTo>
                  <a:pt x="1462369" y="354311"/>
                </a:lnTo>
                <a:lnTo>
                  <a:pt x="1486526" y="392742"/>
                </a:lnTo>
                <a:lnTo>
                  <a:pt x="1508493" y="432601"/>
                </a:lnTo>
                <a:lnTo>
                  <a:pt x="1528189" y="473806"/>
                </a:lnTo>
                <a:lnTo>
                  <a:pt x="1545530" y="516275"/>
                </a:lnTo>
                <a:lnTo>
                  <a:pt x="1560432" y="559923"/>
                </a:lnTo>
                <a:lnTo>
                  <a:pt x="1572811" y="604668"/>
                </a:lnTo>
                <a:lnTo>
                  <a:pt x="1582585" y="650428"/>
                </a:lnTo>
                <a:lnTo>
                  <a:pt x="1589669" y="697119"/>
                </a:lnTo>
                <a:lnTo>
                  <a:pt x="1593981" y="744658"/>
                </a:lnTo>
                <a:lnTo>
                  <a:pt x="1595437" y="792962"/>
                </a:lnTo>
                <a:lnTo>
                  <a:pt x="1593981" y="841266"/>
                </a:lnTo>
                <a:lnTo>
                  <a:pt x="1589669" y="888805"/>
                </a:lnTo>
                <a:lnTo>
                  <a:pt x="1582585" y="935496"/>
                </a:lnTo>
                <a:lnTo>
                  <a:pt x="1572811" y="981256"/>
                </a:lnTo>
                <a:lnTo>
                  <a:pt x="1560432" y="1026001"/>
                </a:lnTo>
                <a:lnTo>
                  <a:pt x="1545530" y="1069650"/>
                </a:lnTo>
                <a:lnTo>
                  <a:pt x="1528189" y="1112118"/>
                </a:lnTo>
                <a:lnTo>
                  <a:pt x="1508493" y="1153323"/>
                </a:lnTo>
                <a:lnTo>
                  <a:pt x="1486526" y="1193182"/>
                </a:lnTo>
                <a:lnTo>
                  <a:pt x="1462369" y="1231613"/>
                </a:lnTo>
                <a:lnTo>
                  <a:pt x="1436108" y="1268531"/>
                </a:lnTo>
                <a:lnTo>
                  <a:pt x="1407825" y="1303855"/>
                </a:lnTo>
                <a:lnTo>
                  <a:pt x="1377603" y="1337501"/>
                </a:lnTo>
                <a:lnTo>
                  <a:pt x="1345527" y="1369386"/>
                </a:lnTo>
                <a:lnTo>
                  <a:pt x="1311680" y="1399428"/>
                </a:lnTo>
                <a:lnTo>
                  <a:pt x="1276145" y="1427542"/>
                </a:lnTo>
                <a:lnTo>
                  <a:pt x="1239005" y="1453648"/>
                </a:lnTo>
                <a:lnTo>
                  <a:pt x="1200345" y="1477660"/>
                </a:lnTo>
                <a:lnTo>
                  <a:pt x="1160247" y="1499498"/>
                </a:lnTo>
                <a:lnTo>
                  <a:pt x="1118795" y="1519077"/>
                </a:lnTo>
                <a:lnTo>
                  <a:pt x="1076072" y="1536314"/>
                </a:lnTo>
                <a:lnTo>
                  <a:pt x="1032162" y="1551127"/>
                </a:lnTo>
                <a:lnTo>
                  <a:pt x="987148" y="1563433"/>
                </a:lnTo>
                <a:lnTo>
                  <a:pt x="941114" y="1573149"/>
                </a:lnTo>
                <a:lnTo>
                  <a:pt x="894143" y="1580191"/>
                </a:lnTo>
                <a:lnTo>
                  <a:pt x="846319" y="1584478"/>
                </a:lnTo>
                <a:lnTo>
                  <a:pt x="797725" y="1585925"/>
                </a:lnTo>
                <a:lnTo>
                  <a:pt x="749129" y="1584478"/>
                </a:lnTo>
                <a:lnTo>
                  <a:pt x="701303" y="1580191"/>
                </a:lnTo>
                <a:lnTo>
                  <a:pt x="654331" y="1573149"/>
                </a:lnTo>
                <a:lnTo>
                  <a:pt x="608296" y="1563433"/>
                </a:lnTo>
                <a:lnTo>
                  <a:pt x="563282" y="1551127"/>
                </a:lnTo>
                <a:lnTo>
                  <a:pt x="519371" y="1536314"/>
                </a:lnTo>
                <a:lnTo>
                  <a:pt x="476647" y="1519077"/>
                </a:lnTo>
                <a:lnTo>
                  <a:pt x="435194" y="1499498"/>
                </a:lnTo>
                <a:lnTo>
                  <a:pt x="395096" y="1477660"/>
                </a:lnTo>
                <a:lnTo>
                  <a:pt x="356434" y="1453648"/>
                </a:lnTo>
                <a:lnTo>
                  <a:pt x="319294" y="1427542"/>
                </a:lnTo>
                <a:lnTo>
                  <a:pt x="283759" y="1399428"/>
                </a:lnTo>
                <a:lnTo>
                  <a:pt x="249911" y="1369386"/>
                </a:lnTo>
                <a:lnTo>
                  <a:pt x="217835" y="1337501"/>
                </a:lnTo>
                <a:lnTo>
                  <a:pt x="187613" y="1303855"/>
                </a:lnTo>
                <a:lnTo>
                  <a:pt x="159330" y="1268531"/>
                </a:lnTo>
                <a:lnTo>
                  <a:pt x="133068" y="1231613"/>
                </a:lnTo>
                <a:lnTo>
                  <a:pt x="108911" y="1193182"/>
                </a:lnTo>
                <a:lnTo>
                  <a:pt x="86943" y="1153323"/>
                </a:lnTo>
                <a:lnTo>
                  <a:pt x="67247" y="1112118"/>
                </a:lnTo>
                <a:lnTo>
                  <a:pt x="49907" y="1069650"/>
                </a:lnTo>
                <a:lnTo>
                  <a:pt x="35005" y="1026001"/>
                </a:lnTo>
                <a:lnTo>
                  <a:pt x="22625" y="981256"/>
                </a:lnTo>
                <a:lnTo>
                  <a:pt x="12852" y="935496"/>
                </a:lnTo>
                <a:lnTo>
                  <a:pt x="5767" y="888805"/>
                </a:lnTo>
                <a:lnTo>
                  <a:pt x="1455" y="841266"/>
                </a:lnTo>
                <a:lnTo>
                  <a:pt x="0" y="792962"/>
                </a:lnTo>
                <a:close/>
              </a:path>
            </a:pathLst>
          </a:custGeom>
          <a:ln w="7620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08000" y="1211257"/>
            <a:ext cx="1595755" cy="1586230"/>
          </a:xfrm>
          <a:custGeom>
            <a:avLst/>
            <a:gdLst/>
            <a:ahLst/>
            <a:cxnLst/>
            <a:rect l="l" t="t" r="r" b="b"/>
            <a:pathLst>
              <a:path w="1595755" h="1586230">
                <a:moveTo>
                  <a:pt x="0" y="792962"/>
                </a:moveTo>
                <a:lnTo>
                  <a:pt x="1455" y="744658"/>
                </a:lnTo>
                <a:lnTo>
                  <a:pt x="5767" y="697119"/>
                </a:lnTo>
                <a:lnTo>
                  <a:pt x="12852" y="650428"/>
                </a:lnTo>
                <a:lnTo>
                  <a:pt x="22625" y="604668"/>
                </a:lnTo>
                <a:lnTo>
                  <a:pt x="35005" y="559923"/>
                </a:lnTo>
                <a:lnTo>
                  <a:pt x="49907" y="516275"/>
                </a:lnTo>
                <a:lnTo>
                  <a:pt x="67247" y="473806"/>
                </a:lnTo>
                <a:lnTo>
                  <a:pt x="86943" y="432601"/>
                </a:lnTo>
                <a:lnTo>
                  <a:pt x="108911" y="392742"/>
                </a:lnTo>
                <a:lnTo>
                  <a:pt x="133068" y="354311"/>
                </a:lnTo>
                <a:lnTo>
                  <a:pt x="159330" y="317393"/>
                </a:lnTo>
                <a:lnTo>
                  <a:pt x="187613" y="282069"/>
                </a:lnTo>
                <a:lnTo>
                  <a:pt x="217835" y="248423"/>
                </a:lnTo>
                <a:lnTo>
                  <a:pt x="249911" y="216538"/>
                </a:lnTo>
                <a:lnTo>
                  <a:pt x="283759" y="186497"/>
                </a:lnTo>
                <a:lnTo>
                  <a:pt x="319294" y="158382"/>
                </a:lnTo>
                <a:lnTo>
                  <a:pt x="356434" y="132276"/>
                </a:lnTo>
                <a:lnTo>
                  <a:pt x="395096" y="108264"/>
                </a:lnTo>
                <a:lnTo>
                  <a:pt x="435194" y="86426"/>
                </a:lnTo>
                <a:lnTo>
                  <a:pt x="476647" y="66848"/>
                </a:lnTo>
                <a:lnTo>
                  <a:pt x="519371" y="49610"/>
                </a:lnTo>
                <a:lnTo>
                  <a:pt x="563282" y="34797"/>
                </a:lnTo>
                <a:lnTo>
                  <a:pt x="608296" y="22491"/>
                </a:lnTo>
                <a:lnTo>
                  <a:pt x="654331" y="12775"/>
                </a:lnTo>
                <a:lnTo>
                  <a:pt x="701303" y="5733"/>
                </a:lnTo>
                <a:lnTo>
                  <a:pt x="749129" y="1447"/>
                </a:lnTo>
                <a:lnTo>
                  <a:pt x="797725" y="0"/>
                </a:lnTo>
                <a:lnTo>
                  <a:pt x="846319" y="1447"/>
                </a:lnTo>
                <a:lnTo>
                  <a:pt x="894143" y="5733"/>
                </a:lnTo>
                <a:lnTo>
                  <a:pt x="941114" y="12775"/>
                </a:lnTo>
                <a:lnTo>
                  <a:pt x="987148" y="22491"/>
                </a:lnTo>
                <a:lnTo>
                  <a:pt x="1032162" y="34797"/>
                </a:lnTo>
                <a:lnTo>
                  <a:pt x="1076072" y="49610"/>
                </a:lnTo>
                <a:lnTo>
                  <a:pt x="1118795" y="66848"/>
                </a:lnTo>
                <a:lnTo>
                  <a:pt x="1160247" y="86426"/>
                </a:lnTo>
                <a:lnTo>
                  <a:pt x="1200345" y="108264"/>
                </a:lnTo>
                <a:lnTo>
                  <a:pt x="1239005" y="132276"/>
                </a:lnTo>
                <a:lnTo>
                  <a:pt x="1276145" y="158382"/>
                </a:lnTo>
                <a:lnTo>
                  <a:pt x="1311680" y="186497"/>
                </a:lnTo>
                <a:lnTo>
                  <a:pt x="1345527" y="216538"/>
                </a:lnTo>
                <a:lnTo>
                  <a:pt x="1377603" y="248423"/>
                </a:lnTo>
                <a:lnTo>
                  <a:pt x="1407825" y="282069"/>
                </a:lnTo>
                <a:lnTo>
                  <a:pt x="1436108" y="317393"/>
                </a:lnTo>
                <a:lnTo>
                  <a:pt x="1462369" y="354311"/>
                </a:lnTo>
                <a:lnTo>
                  <a:pt x="1486526" y="392742"/>
                </a:lnTo>
                <a:lnTo>
                  <a:pt x="1508493" y="432601"/>
                </a:lnTo>
                <a:lnTo>
                  <a:pt x="1528189" y="473806"/>
                </a:lnTo>
                <a:lnTo>
                  <a:pt x="1545530" y="516275"/>
                </a:lnTo>
                <a:lnTo>
                  <a:pt x="1560432" y="559923"/>
                </a:lnTo>
                <a:lnTo>
                  <a:pt x="1572811" y="604668"/>
                </a:lnTo>
                <a:lnTo>
                  <a:pt x="1582585" y="650428"/>
                </a:lnTo>
                <a:lnTo>
                  <a:pt x="1589669" y="697119"/>
                </a:lnTo>
                <a:lnTo>
                  <a:pt x="1593981" y="744658"/>
                </a:lnTo>
                <a:lnTo>
                  <a:pt x="1595437" y="792962"/>
                </a:lnTo>
                <a:lnTo>
                  <a:pt x="1593981" y="841266"/>
                </a:lnTo>
                <a:lnTo>
                  <a:pt x="1589669" y="888805"/>
                </a:lnTo>
                <a:lnTo>
                  <a:pt x="1582585" y="935496"/>
                </a:lnTo>
                <a:lnTo>
                  <a:pt x="1572811" y="981256"/>
                </a:lnTo>
                <a:lnTo>
                  <a:pt x="1560432" y="1026001"/>
                </a:lnTo>
                <a:lnTo>
                  <a:pt x="1545530" y="1069650"/>
                </a:lnTo>
                <a:lnTo>
                  <a:pt x="1528189" y="1112118"/>
                </a:lnTo>
                <a:lnTo>
                  <a:pt x="1508493" y="1153323"/>
                </a:lnTo>
                <a:lnTo>
                  <a:pt x="1486526" y="1193182"/>
                </a:lnTo>
                <a:lnTo>
                  <a:pt x="1462369" y="1231613"/>
                </a:lnTo>
                <a:lnTo>
                  <a:pt x="1436108" y="1268531"/>
                </a:lnTo>
                <a:lnTo>
                  <a:pt x="1407825" y="1303855"/>
                </a:lnTo>
                <a:lnTo>
                  <a:pt x="1377603" y="1337501"/>
                </a:lnTo>
                <a:lnTo>
                  <a:pt x="1345527" y="1369386"/>
                </a:lnTo>
                <a:lnTo>
                  <a:pt x="1311680" y="1399428"/>
                </a:lnTo>
                <a:lnTo>
                  <a:pt x="1276145" y="1427542"/>
                </a:lnTo>
                <a:lnTo>
                  <a:pt x="1239005" y="1453648"/>
                </a:lnTo>
                <a:lnTo>
                  <a:pt x="1200345" y="1477660"/>
                </a:lnTo>
                <a:lnTo>
                  <a:pt x="1160247" y="1499498"/>
                </a:lnTo>
                <a:lnTo>
                  <a:pt x="1118795" y="1519077"/>
                </a:lnTo>
                <a:lnTo>
                  <a:pt x="1076072" y="1536314"/>
                </a:lnTo>
                <a:lnTo>
                  <a:pt x="1032162" y="1551127"/>
                </a:lnTo>
                <a:lnTo>
                  <a:pt x="987148" y="1563433"/>
                </a:lnTo>
                <a:lnTo>
                  <a:pt x="941114" y="1573149"/>
                </a:lnTo>
                <a:lnTo>
                  <a:pt x="894143" y="1580191"/>
                </a:lnTo>
                <a:lnTo>
                  <a:pt x="846319" y="1584478"/>
                </a:lnTo>
                <a:lnTo>
                  <a:pt x="797725" y="1585925"/>
                </a:lnTo>
                <a:lnTo>
                  <a:pt x="749129" y="1584478"/>
                </a:lnTo>
                <a:lnTo>
                  <a:pt x="701303" y="1580191"/>
                </a:lnTo>
                <a:lnTo>
                  <a:pt x="654331" y="1573149"/>
                </a:lnTo>
                <a:lnTo>
                  <a:pt x="608296" y="1563433"/>
                </a:lnTo>
                <a:lnTo>
                  <a:pt x="563282" y="1551127"/>
                </a:lnTo>
                <a:lnTo>
                  <a:pt x="519371" y="1536314"/>
                </a:lnTo>
                <a:lnTo>
                  <a:pt x="476647" y="1519077"/>
                </a:lnTo>
                <a:lnTo>
                  <a:pt x="435194" y="1499498"/>
                </a:lnTo>
                <a:lnTo>
                  <a:pt x="395096" y="1477660"/>
                </a:lnTo>
                <a:lnTo>
                  <a:pt x="356434" y="1453648"/>
                </a:lnTo>
                <a:lnTo>
                  <a:pt x="319294" y="1427542"/>
                </a:lnTo>
                <a:lnTo>
                  <a:pt x="283759" y="1399428"/>
                </a:lnTo>
                <a:lnTo>
                  <a:pt x="249911" y="1369386"/>
                </a:lnTo>
                <a:lnTo>
                  <a:pt x="217835" y="1337501"/>
                </a:lnTo>
                <a:lnTo>
                  <a:pt x="187613" y="1303855"/>
                </a:lnTo>
                <a:lnTo>
                  <a:pt x="159330" y="1268531"/>
                </a:lnTo>
                <a:lnTo>
                  <a:pt x="133068" y="1231613"/>
                </a:lnTo>
                <a:lnTo>
                  <a:pt x="108911" y="1193182"/>
                </a:lnTo>
                <a:lnTo>
                  <a:pt x="86943" y="1153323"/>
                </a:lnTo>
                <a:lnTo>
                  <a:pt x="67247" y="1112118"/>
                </a:lnTo>
                <a:lnTo>
                  <a:pt x="49907" y="1069650"/>
                </a:lnTo>
                <a:lnTo>
                  <a:pt x="35005" y="1026001"/>
                </a:lnTo>
                <a:lnTo>
                  <a:pt x="22625" y="981256"/>
                </a:lnTo>
                <a:lnTo>
                  <a:pt x="12852" y="935496"/>
                </a:lnTo>
                <a:lnTo>
                  <a:pt x="5767" y="888805"/>
                </a:lnTo>
                <a:lnTo>
                  <a:pt x="1455" y="841266"/>
                </a:lnTo>
                <a:lnTo>
                  <a:pt x="0" y="792962"/>
                </a:lnTo>
                <a:close/>
              </a:path>
            </a:pathLst>
          </a:custGeom>
          <a:ln w="76200">
            <a:solidFill>
              <a:srgbClr val="0063F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90600" y="828021"/>
            <a:ext cx="2731008" cy="35896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85417" y="53022"/>
            <a:ext cx="11728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20" dirty="0"/>
              <a:t>EPITOPI</a:t>
            </a:r>
          </a:p>
        </p:txBody>
      </p:sp>
      <p:sp>
        <p:nvSpPr>
          <p:cNvPr id="4" name="object 4"/>
          <p:cNvSpPr/>
          <p:nvPr/>
        </p:nvSpPr>
        <p:spPr>
          <a:xfrm>
            <a:off x="1476375" y="4562475"/>
            <a:ext cx="1888655" cy="11610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90700" y="4562475"/>
            <a:ext cx="557286" cy="774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505451" y="4546825"/>
            <a:ext cx="2585350" cy="11610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238875" y="4546825"/>
            <a:ext cx="557286" cy="774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52288" y="828020"/>
            <a:ext cx="2724911" cy="35896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7879079" y="5716523"/>
            <a:ext cx="396239" cy="5669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441315" y="5769296"/>
            <a:ext cx="26092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Calibri"/>
                <a:cs typeface="Calibri"/>
              </a:rPr>
              <a:t>Epitopo</a:t>
            </a:r>
            <a:r>
              <a:rPr sz="2000" spc="-80" dirty="0">
                <a:latin typeface="Calibri"/>
                <a:cs typeface="Calibri"/>
              </a:rPr>
              <a:t> </a:t>
            </a:r>
            <a:r>
              <a:rPr sz="2000" spc="-5" dirty="0">
                <a:solidFill>
                  <a:srgbClr val="0063F4"/>
                </a:solidFill>
                <a:latin typeface="Calibri"/>
                <a:cs typeface="Calibri"/>
              </a:rPr>
              <a:t>conformazionale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76400" y="152400"/>
            <a:ext cx="57912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-20" dirty="0"/>
              <a:t>GENETICA DELLE IMMUNOGLOBLULINE</a:t>
            </a:r>
            <a:endParaRPr spc="-2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C411C2-8F3E-4DE7-AAA8-D14D5BE6D025}"/>
              </a:ext>
            </a:extLst>
          </p:cNvPr>
          <p:cNvSpPr txBox="1"/>
          <p:nvPr/>
        </p:nvSpPr>
        <p:spPr>
          <a:xfrm>
            <a:off x="838200" y="990600"/>
            <a:ext cx="259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STIMATO 10</a:t>
            </a:r>
            <a:r>
              <a:rPr lang="en-US" baseline="30000" dirty="0"/>
              <a:t>10 </a:t>
            </a:r>
            <a:r>
              <a:rPr lang="en-US" dirty="0"/>
              <a:t>POTENZIALI DIVERSI ANTICORPI PER INDIVIDIO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B10E28-4E6B-45B1-92BE-E1E5247144F7}"/>
              </a:ext>
            </a:extLst>
          </p:cNvPr>
          <p:cNvSpPr txBox="1"/>
          <p:nvPr/>
        </p:nvSpPr>
        <p:spPr>
          <a:xfrm>
            <a:off x="5410200" y="11430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GENOMA UMANO 30-35K GENES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160CCAD-0FC4-4F18-BB1E-EE24C3E42CDF}"/>
              </a:ext>
            </a:extLst>
          </p:cNvPr>
          <p:cNvCxnSpPr/>
          <p:nvPr/>
        </p:nvCxnSpPr>
        <p:spPr>
          <a:xfrm>
            <a:off x="3733800" y="1524000"/>
            <a:ext cx="16764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6ACFE6B-46FD-4A37-B691-7E93D41EEBFC}"/>
              </a:ext>
            </a:extLst>
          </p:cNvPr>
          <p:cNvSpPr txBox="1"/>
          <p:nvPr/>
        </p:nvSpPr>
        <p:spPr>
          <a:xfrm>
            <a:off x="533400" y="2133600"/>
            <a:ext cx="700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IL DOGMA 1 GENE 1 PROTEINA NON SPIEGA IL POTENZIALE ANTICORPALE</a:t>
            </a:r>
          </a:p>
        </p:txBody>
      </p:sp>
      <p:pic>
        <p:nvPicPr>
          <p:cNvPr id="16" name="Picture 15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FEC2D825-C4D1-49E5-939C-F2F86EB02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124200"/>
            <a:ext cx="7172325" cy="353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7478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00200" y="152400"/>
            <a:ext cx="601980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lang="en-US" spc="-20" dirty="0"/>
              <a:t>GENETICA DELLE IMMUNOGLOBLULINE:</a:t>
            </a:r>
            <a:br>
              <a:rPr lang="en-US" spc="-20" dirty="0"/>
            </a:br>
            <a:r>
              <a:rPr lang="en-US" spc="-20" dirty="0"/>
              <a:t>RICOMBINAZIONE V(D)J</a:t>
            </a:r>
            <a:endParaRPr spc="-20" dirty="0"/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59619257-4792-45C8-A500-121163E19E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2472799" cy="5087305"/>
          </a:xfrm>
          <a:prstGeom prst="rect">
            <a:avLst/>
          </a:prstGeom>
        </p:spPr>
      </p:pic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28132956-79B2-4ADE-9CF8-80287C39C8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981200"/>
            <a:ext cx="6372225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6310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944" y="1102233"/>
            <a:ext cx="7296150" cy="4867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09345">
              <a:lnSpc>
                <a:spcPts val="2655"/>
              </a:lnSpc>
            </a:pPr>
            <a:r>
              <a:rPr sz="2800" b="1" spc="-20" dirty="0">
                <a:latin typeface="Calibri"/>
                <a:cs typeface="Calibri"/>
              </a:rPr>
              <a:t>Forces Involved </a:t>
            </a:r>
            <a:r>
              <a:rPr sz="2800" b="1" spc="-5" dirty="0">
                <a:latin typeface="Calibri"/>
                <a:cs typeface="Calibri"/>
              </a:rPr>
              <a:t>in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Antigen-binding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The binding of </a:t>
            </a:r>
            <a:r>
              <a:rPr sz="2400" dirty="0">
                <a:latin typeface="Calibri"/>
                <a:cs typeface="Calibri"/>
              </a:rPr>
              <a:t>an </a:t>
            </a:r>
            <a:r>
              <a:rPr sz="2400" spc="-10" dirty="0">
                <a:latin typeface="Calibri"/>
                <a:cs typeface="Calibri"/>
              </a:rPr>
              <a:t>antigen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dirty="0">
                <a:latin typeface="Calibri"/>
                <a:cs typeface="Calibri"/>
              </a:rPr>
              <a:t>an </a:t>
            </a:r>
            <a:r>
              <a:rPr sz="2400" spc="-10" dirty="0">
                <a:latin typeface="Calibri"/>
                <a:cs typeface="Calibri"/>
              </a:rPr>
              <a:t>antibody </a:t>
            </a:r>
            <a:r>
              <a:rPr sz="2400" spc="-20" dirty="0">
                <a:latin typeface="Calibri"/>
                <a:cs typeface="Calibri"/>
              </a:rPr>
              <a:t>takes </a:t>
            </a:r>
            <a:r>
              <a:rPr sz="2400" dirty="0">
                <a:latin typeface="Calibri"/>
                <a:cs typeface="Calibri"/>
              </a:rPr>
              <a:t>place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dirty="0">
                <a:latin typeface="Calibri"/>
                <a:cs typeface="Calibri"/>
              </a:rPr>
              <a:t>the  </a:t>
            </a:r>
            <a:r>
              <a:rPr sz="2400" spc="-15" dirty="0">
                <a:latin typeface="Calibri"/>
                <a:cs typeface="Calibri"/>
              </a:rPr>
              <a:t>formation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800" b="1" spc="-5" dirty="0">
                <a:solidFill>
                  <a:srgbClr val="FF0000"/>
                </a:solidFill>
                <a:latin typeface="Calibri"/>
                <a:cs typeface="Calibri"/>
              </a:rPr>
              <a:t>multiple 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noncovalent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bonds </a:t>
            </a:r>
            <a:r>
              <a:rPr sz="2400" spc="-5" dirty="0">
                <a:latin typeface="Calibri"/>
                <a:cs typeface="Calibri"/>
              </a:rPr>
              <a:t>between  theantigen and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amino </a:t>
            </a:r>
            <a:r>
              <a:rPr sz="2400" dirty="0">
                <a:latin typeface="Calibri"/>
                <a:cs typeface="Calibri"/>
              </a:rPr>
              <a:t>acids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5" dirty="0">
                <a:latin typeface="Calibri"/>
                <a:cs typeface="Calibri"/>
              </a:rPr>
              <a:t>binding site. </a:t>
            </a:r>
            <a:r>
              <a:rPr sz="2400" spc="-10" dirty="0">
                <a:latin typeface="Calibri"/>
                <a:cs typeface="Calibri"/>
              </a:rPr>
              <a:t>The  </a:t>
            </a:r>
            <a:r>
              <a:rPr sz="2400" spc="-15" dirty="0">
                <a:latin typeface="Calibri"/>
                <a:cs typeface="Calibri"/>
              </a:rPr>
              <a:t>strength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a </a:t>
            </a:r>
            <a:r>
              <a:rPr sz="2400" spc="-5" dirty="0">
                <a:latin typeface="Calibri"/>
                <a:cs typeface="Calibri"/>
              </a:rPr>
              <a:t>single </a:t>
            </a:r>
            <a:r>
              <a:rPr sz="2400" spc="-10" dirty="0">
                <a:latin typeface="Calibri"/>
                <a:cs typeface="Calibri"/>
              </a:rPr>
              <a:t>antigen–antibody </a:t>
            </a:r>
            <a:r>
              <a:rPr sz="2400" spc="-5" dirty="0">
                <a:latin typeface="Calibri"/>
                <a:cs typeface="Calibri"/>
              </a:rPr>
              <a:t>bond </a:t>
            </a:r>
            <a:r>
              <a:rPr sz="2400" dirty="0">
                <a:latin typeface="Calibri"/>
                <a:cs typeface="Calibri"/>
              </a:rPr>
              <a:t>is the </a:t>
            </a:r>
            <a:r>
              <a:rPr sz="2400" spc="-10" dirty="0">
                <a:latin typeface="Calibri"/>
                <a:cs typeface="Calibri"/>
              </a:rPr>
              <a:t>antibody  </a:t>
            </a:r>
            <a:r>
              <a:rPr sz="2400" spc="-25" dirty="0">
                <a:latin typeface="Calibri"/>
                <a:cs typeface="Calibri"/>
              </a:rPr>
              <a:t>aﬃnity. </a:t>
            </a:r>
            <a:r>
              <a:rPr sz="2400" spc="-5" dirty="0">
                <a:latin typeface="Calibri"/>
                <a:cs typeface="Calibri"/>
              </a:rPr>
              <a:t>It </a:t>
            </a:r>
            <a:r>
              <a:rPr sz="2400" dirty="0">
                <a:latin typeface="Calibri"/>
                <a:cs typeface="Calibri"/>
              </a:rPr>
              <a:t>is </a:t>
            </a:r>
            <a:r>
              <a:rPr sz="2400" spc="-10" dirty="0">
                <a:latin typeface="Calibri"/>
                <a:cs typeface="Calibri"/>
              </a:rPr>
              <a:t>produced by </a:t>
            </a:r>
            <a:r>
              <a:rPr sz="2400" spc="-5" dirty="0">
                <a:latin typeface="Calibri"/>
                <a:cs typeface="Calibri"/>
              </a:rPr>
              <a:t>summation 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attractive </a:t>
            </a:r>
            <a:r>
              <a:rPr sz="2400" spc="-5" dirty="0">
                <a:latin typeface="Calibri"/>
                <a:cs typeface="Calibri"/>
              </a:rPr>
              <a:t>and  </a:t>
            </a:r>
            <a:r>
              <a:rPr sz="2400" spc="-10" dirty="0">
                <a:latin typeface="Calibri"/>
                <a:cs typeface="Calibri"/>
              </a:rPr>
              <a:t>repulsive </a:t>
            </a:r>
            <a:r>
              <a:rPr sz="2400" spc="-15" dirty="0">
                <a:latin typeface="Calibri"/>
                <a:cs typeface="Calibri"/>
              </a:rPr>
              <a:t>forces </a:t>
            </a:r>
            <a:r>
              <a:rPr sz="2400" spc="-10" dirty="0">
                <a:latin typeface="Calibri"/>
                <a:cs typeface="Calibri"/>
              </a:rPr>
              <a:t>(van </a:t>
            </a:r>
            <a:r>
              <a:rPr sz="2400" dirty="0">
                <a:latin typeface="Calibri"/>
                <a:cs typeface="Calibri"/>
              </a:rPr>
              <a:t>der </a:t>
            </a:r>
            <a:r>
              <a:rPr sz="2400" spc="-20" dirty="0">
                <a:latin typeface="Calibri"/>
                <a:cs typeface="Calibri"/>
              </a:rPr>
              <a:t>Waals </a:t>
            </a:r>
            <a:r>
              <a:rPr sz="2400" spc="-10" dirty="0">
                <a:latin typeface="Calibri"/>
                <a:cs typeface="Calibri"/>
              </a:rPr>
              <a:t>interactions, </a:t>
            </a:r>
            <a:r>
              <a:rPr sz="2400" spc="-20" dirty="0">
                <a:latin typeface="Calibri"/>
                <a:cs typeface="Calibri"/>
              </a:rPr>
              <a:t>hydrogen  </a:t>
            </a:r>
            <a:r>
              <a:rPr sz="2400" spc="-5" dirty="0">
                <a:latin typeface="Calibri"/>
                <a:cs typeface="Calibri"/>
              </a:rPr>
              <a:t>bonds, salt bridges and </a:t>
            </a:r>
            <a:r>
              <a:rPr sz="2400" spc="-15" dirty="0">
                <a:latin typeface="Calibri"/>
                <a:cs typeface="Calibri"/>
              </a:rPr>
              <a:t>hydrophobic force).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interaction  </a:t>
            </a:r>
            <a:r>
              <a:rPr sz="2400" spc="-5" dirty="0">
                <a:latin typeface="Calibri"/>
                <a:cs typeface="Calibri"/>
              </a:rPr>
              <a:t>of </a:t>
            </a:r>
            <a:r>
              <a:rPr sz="2400" dirty="0">
                <a:latin typeface="Calibri"/>
                <a:cs typeface="Calibri"/>
              </a:rPr>
              <a:t>the </a:t>
            </a:r>
            <a:r>
              <a:rPr sz="2400" spc="-10" dirty="0">
                <a:latin typeface="Calibri"/>
                <a:cs typeface="Calibri"/>
              </a:rPr>
              <a:t>antibody-combining site </a:t>
            </a:r>
            <a:r>
              <a:rPr sz="2400" dirty="0">
                <a:latin typeface="Calibri"/>
                <a:cs typeface="Calibri"/>
              </a:rPr>
              <a:t>with </a:t>
            </a:r>
            <a:r>
              <a:rPr sz="2400" spc="-10" dirty="0">
                <a:latin typeface="Calibri"/>
                <a:cs typeface="Calibri"/>
              </a:rPr>
              <a:t>antigen can </a:t>
            </a:r>
            <a:r>
              <a:rPr sz="2400" spc="-5" dirty="0">
                <a:latin typeface="Calibri"/>
                <a:cs typeface="Calibri"/>
              </a:rPr>
              <a:t>be  </a:t>
            </a:r>
            <a:r>
              <a:rPr sz="2400" spc="-20" dirty="0">
                <a:latin typeface="Calibri"/>
                <a:cs typeface="Calibri"/>
              </a:rPr>
              <a:t>investigated </a:t>
            </a:r>
            <a:r>
              <a:rPr sz="2400" spc="-5" dirty="0">
                <a:latin typeface="Calibri"/>
                <a:cs typeface="Calibri"/>
              </a:rPr>
              <a:t>thermodynamically </a:t>
            </a:r>
            <a:r>
              <a:rPr sz="2400" dirty="0">
                <a:latin typeface="Calibri"/>
                <a:cs typeface="Calibri"/>
              </a:rPr>
              <a:t>and </a:t>
            </a:r>
            <a:r>
              <a:rPr sz="2400" spc="-5" dirty="0">
                <a:latin typeface="Calibri"/>
                <a:cs typeface="Calibri"/>
              </a:rPr>
              <a:t>kinetically </a:t>
            </a:r>
            <a:r>
              <a:rPr sz="2400" spc="-10" dirty="0">
                <a:latin typeface="Calibri"/>
                <a:cs typeface="Calibri"/>
              </a:rPr>
              <a:t>by </a:t>
            </a:r>
            <a:r>
              <a:rPr sz="2400" spc="-5" dirty="0">
                <a:latin typeface="Calibri"/>
                <a:cs typeface="Calibri"/>
              </a:rPr>
              <a:t>using  </a:t>
            </a:r>
            <a:r>
              <a:rPr sz="2400" spc="-10" dirty="0">
                <a:latin typeface="Calibri"/>
                <a:cs typeface="Calibri"/>
              </a:rPr>
              <a:t>monovalent antibody fragments (fragments </a:t>
            </a:r>
            <a:r>
              <a:rPr sz="2400" spc="-5" dirty="0">
                <a:latin typeface="Calibri"/>
                <a:cs typeface="Calibri"/>
              </a:rPr>
              <a:t>of variable  </a:t>
            </a:r>
            <a:r>
              <a:rPr sz="2400" spc="-10" dirty="0">
                <a:latin typeface="Calibri"/>
                <a:cs typeface="Calibri"/>
              </a:rPr>
              <a:t>regions </a:t>
            </a:r>
            <a:r>
              <a:rPr sz="2400" spc="-5" dirty="0">
                <a:latin typeface="Calibri"/>
                <a:cs typeface="Calibri"/>
              </a:rPr>
              <a:t>or </a:t>
            </a:r>
            <a:r>
              <a:rPr sz="2400" spc="-15" dirty="0">
                <a:latin typeface="Calibri"/>
                <a:cs typeface="Calibri"/>
              </a:rPr>
              <a:t>Fab).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56842" y="46354"/>
            <a:ext cx="68287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BASI MOLECOLARI</a:t>
            </a:r>
            <a:r>
              <a:rPr spc="20" dirty="0"/>
              <a:t> </a:t>
            </a:r>
            <a:r>
              <a:rPr spc="-20" dirty="0"/>
              <a:t>DELL’IMMUNOCOMPLESSO</a:t>
            </a:r>
          </a:p>
        </p:txBody>
      </p:sp>
      <p:sp>
        <p:nvSpPr>
          <p:cNvPr id="4" name="object 4"/>
          <p:cNvSpPr/>
          <p:nvPr/>
        </p:nvSpPr>
        <p:spPr>
          <a:xfrm>
            <a:off x="675558" y="845432"/>
            <a:ext cx="7767483" cy="58383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3389</TotalTime>
  <Words>1674</Words>
  <Application>Microsoft Office PowerPoint</Application>
  <PresentationFormat>On-screen Show (4:3)</PresentationFormat>
  <Paragraphs>333</Paragraphs>
  <Slides>45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&amp;quot</vt:lpstr>
      <vt:lpstr>Arial</vt:lpstr>
      <vt:lpstr>Calibri</vt:lpstr>
      <vt:lpstr>Century Gothic</vt:lpstr>
      <vt:lpstr>Comic Sans MS</vt:lpstr>
      <vt:lpstr>inherit</vt:lpstr>
      <vt:lpstr>Roboto</vt:lpstr>
      <vt:lpstr>Times New Roman</vt:lpstr>
      <vt:lpstr>Office Theme</vt:lpstr>
      <vt:lpstr>ANTICORPI,  IMMUNOCHIMICA E IMMUNOPRECIPITAZIONE</vt:lpstr>
      <vt:lpstr>Metodi colorimetrici</vt:lpstr>
      <vt:lpstr>TECNICHE IMMUNOCHIMICHE</vt:lpstr>
      <vt:lpstr>SCHEMATIZZAZIONE DI UN IgG</vt:lpstr>
      <vt:lpstr>SCHEMATIZZAZIONE DI UN IgG</vt:lpstr>
      <vt:lpstr>EPITOPI</vt:lpstr>
      <vt:lpstr>GENETICA DELLE IMMUNOGLOBLULINE</vt:lpstr>
      <vt:lpstr>GENETICA DELLE IMMUNOGLOBLULINE: RICOMBINAZIONE V(D)J</vt:lpstr>
      <vt:lpstr>BASI MOLECOLARI DELL’IMMUNOCOMPLESSO</vt:lpstr>
      <vt:lpstr>SIGNIFICATO PRATICO DEL TIPO DI LEGAME</vt:lpstr>
      <vt:lpstr>CARATTERISTICHE DI UN ANTICORPO</vt:lpstr>
      <vt:lpstr>CARATTERISTICHE DI UN ANTICORPO</vt:lpstr>
      <vt:lpstr>CARATTERISTICHE DI UN ANTICORPO</vt:lpstr>
      <vt:lpstr>PRODUZIONE DI ANTICORPI POLICLONALI</vt:lpstr>
      <vt:lpstr>PRODUZIONE DI ANTICORPI MONOCLONALI</vt:lpstr>
      <vt:lpstr>PRODUZIONE DI ANTICORPI MONOCLONALI</vt:lpstr>
      <vt:lpstr>PRODUZIONE DI ANTICORPI MONOCLONALI - HAT selection</vt:lpstr>
      <vt:lpstr>PRODUZIONE DI ANTICORPI MONOCLONALI - HAT selection</vt:lpstr>
      <vt:lpstr>PRODUZIONE DI ANTICORPI MONOCLONALI - HAT selection</vt:lpstr>
      <vt:lpstr>PRODUZIONE DI ANTICORPI MONOCLONALI - HAT selection</vt:lpstr>
      <vt:lpstr>PRODUZIONE DI ANTICORPI MONOCLONALI - HAT selection</vt:lpstr>
      <vt:lpstr>PRODUZIONE DI ANTICORPI MONOCLONALI</vt:lpstr>
      <vt:lpstr>UTILIZZO TERAPEUTICO DEGLI ANTICORPI MONOCLONALI</vt:lpstr>
      <vt:lpstr>FUNZIONAMENTO DI UN MAB TERAPEUTICO</vt:lpstr>
      <vt:lpstr>ORIGINE DEI MAB A SCOPPO TERAPEUTICO</vt:lpstr>
      <vt:lpstr>CARATTERISTICHE DI UN ANTICORPO</vt:lpstr>
      <vt:lpstr>CARATTERISTICHE DI UN ANTICORPO</vt:lpstr>
      <vt:lpstr>CROSS REATTIVITÀ</vt:lpstr>
      <vt:lpstr>ESEMPIO REALE DI CROSS REATTIVITÀ</vt:lpstr>
      <vt:lpstr>AFFINITÀ</vt:lpstr>
      <vt:lpstr>AVIDITÀ</vt:lpstr>
      <vt:lpstr>IMMUNOPRECIPITAZIONE</vt:lpstr>
      <vt:lpstr>PowerPoint Presentation</vt:lpstr>
      <vt:lpstr>ZONA DI EQUIVALENZA</vt:lpstr>
      <vt:lpstr>DETERMINAZIONE DEL GRUPPO SANGUIGNO TRAMITE IMMUNOPRECIPITAZIONE</vt:lpstr>
      <vt:lpstr>IMMUNOPRECIPITAZIONE IN SOLUZIONE - OGGI  AUMENTO DELL’EFFICIENZA (1)</vt:lpstr>
      <vt:lpstr>IMMUNOPRECIPITAZIONE IN SOLUZIONE - OGGI  AUMENTO DELL’EFFICIENZA (1)</vt:lpstr>
      <vt:lpstr>PowerPoint Presentation</vt:lpstr>
      <vt:lpstr>ESTENSIONE DELLA IMMUNOPRECIPITAZIONE  CO-IMMUNOPRECIPITAZIONE</vt:lpstr>
      <vt:lpstr>IMMUNOPRECIPITAZIONE vs CO-IMMUNOPRECIPITAZIONE</vt:lpstr>
      <vt:lpstr>OVERVIEW CO-IP</vt:lpstr>
      <vt:lpstr>Scelta del buffer di lisi</vt:lpstr>
      <vt:lpstr>I step: ANTICORPO o BIGLIA</vt:lpstr>
      <vt:lpstr>CROSS-LINK ANTICORPO</vt:lpstr>
      <vt:lpstr>CROSS-LINK ANTICORPO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Marcello</dc:creator>
  <cp:lastModifiedBy>MASSIMO BONORA</cp:lastModifiedBy>
  <cp:revision>45</cp:revision>
  <dcterms:created xsi:type="dcterms:W3CDTF">2019-10-03T16:09:08Z</dcterms:created>
  <dcterms:modified xsi:type="dcterms:W3CDTF">2019-10-07T07:27:55Z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2018-10-19T00:00:00Z</vt:filetime>
  </property>
  <property fmtid="{D5CDD505-2E9C-101B-9397-08002B2CF9AE}" pid="3" name="Creator">
    <vt:lpwstr>Acrobat PDFMaker 11 per PowerPoint</vt:lpwstr>
  </property>
  <property fmtid="{D5CDD505-2E9C-101B-9397-08002B2CF9AE}" pid="4" name="LastSaved">
    <vt:filetime>2019-10-03T00:00:00Z</vt:filetime>
  </property>
</Properties>
</file>