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1EF48-AF77-4603-93D8-71E412A4B023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DC8A-C202-4C17-BA90-32AB34BC5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04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DC8A-C202-4C17-BA90-32AB34BC574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22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41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4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09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92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58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74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32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49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41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9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6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F841-4852-48AF-B8C7-F59EFC3B60CF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F8C8-415D-4C20-BA80-AE63DFE92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5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tiff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2.tiff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tiff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ttangolo 119"/>
          <p:cNvSpPr/>
          <p:nvPr/>
        </p:nvSpPr>
        <p:spPr>
          <a:xfrm>
            <a:off x="0" y="1988840"/>
            <a:ext cx="1506720" cy="991004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1" name="Gruppo 120"/>
          <p:cNvGrpSpPr/>
          <p:nvPr/>
        </p:nvGrpSpPr>
        <p:grpSpPr>
          <a:xfrm>
            <a:off x="0" y="-27384"/>
            <a:ext cx="9204532" cy="2167776"/>
            <a:chOff x="0" y="-27384"/>
            <a:chExt cx="9204532" cy="2167776"/>
          </a:xfrm>
        </p:grpSpPr>
        <p:grpSp>
          <p:nvGrpSpPr>
            <p:cNvPr id="57" name="Gruppo 56"/>
            <p:cNvGrpSpPr/>
            <p:nvPr/>
          </p:nvGrpSpPr>
          <p:grpSpPr>
            <a:xfrm>
              <a:off x="86048" y="348694"/>
              <a:ext cx="8345591" cy="1791698"/>
              <a:chOff x="86048" y="-83354"/>
              <a:chExt cx="8345591" cy="1791698"/>
            </a:xfrm>
          </p:grpSpPr>
          <p:pic>
            <p:nvPicPr>
              <p:cNvPr id="4" name="Picture 2" descr="C:\Documents and Settings\utente\Documenti\LIBRI BOTANICA\LIBRO\TUTTE IMMAGINI LIBRO\14 cicli ontogenetici\Fig. 6 (2)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773" t="38558" r="88842" b="38494"/>
              <a:stretch/>
            </p:blipFill>
            <p:spPr bwMode="auto">
              <a:xfrm>
                <a:off x="86048" y="121368"/>
                <a:ext cx="492428" cy="1061895"/>
              </a:xfrm>
              <a:prstGeom prst="rect">
                <a:avLst/>
              </a:prstGeom>
              <a:noFill/>
            </p:spPr>
          </p:pic>
          <p:pic>
            <p:nvPicPr>
              <p:cNvPr id="5" name="Picture 2" descr="C:\Documents and Settings\utente\Documenti\LIBRI BOTANICA\LIBRO\TUTTE IMMAGINI LIBRO\14 cicli ontogenetici\Fig. 6 (2)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5850" t="45638" r="79656" b="46133"/>
              <a:stretch/>
            </p:blipFill>
            <p:spPr bwMode="auto">
              <a:xfrm>
                <a:off x="1002664" y="336424"/>
                <a:ext cx="504056" cy="553784"/>
              </a:xfrm>
              <a:prstGeom prst="rect">
                <a:avLst/>
              </a:prstGeom>
              <a:noFill/>
            </p:spPr>
          </p:pic>
          <p:cxnSp>
            <p:nvCxnSpPr>
              <p:cNvPr id="7" name="Connettore 2 6"/>
              <p:cNvCxnSpPr/>
              <p:nvPr/>
            </p:nvCxnSpPr>
            <p:spPr>
              <a:xfrm>
                <a:off x="669920" y="469136"/>
                <a:ext cx="216024" cy="7200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ttore 2 7"/>
              <p:cNvCxnSpPr/>
              <p:nvPr/>
            </p:nvCxnSpPr>
            <p:spPr>
              <a:xfrm flipV="1">
                <a:off x="669920" y="674378"/>
                <a:ext cx="216024" cy="8279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2" descr="C:\Documents and Settings\utente\Documenti\LIBRI BOTANICA\LIBRO\TUTTE IMMAGINI LIBRO\14 cicli ontogenetici\Fig. 6 (2)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7695" t="34338" r="46127" b="32756"/>
              <a:stretch/>
            </p:blipFill>
            <p:spPr bwMode="auto">
              <a:xfrm>
                <a:off x="4427984" y="196887"/>
                <a:ext cx="323251" cy="1033084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C:\Documents and Settings\utente\Documenti\LIBRI BOTANICA\LIBRO\TUTTE IMMAGINI LIBRO\14 cicli ontogenetici\Fig. 6 (2)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3795" t="45196" r="53178" b="45334"/>
              <a:stretch/>
            </p:blipFill>
            <p:spPr bwMode="auto">
              <a:xfrm>
                <a:off x="2130850" y="350900"/>
                <a:ext cx="2232248" cy="550803"/>
              </a:xfrm>
              <a:prstGeom prst="rect">
                <a:avLst/>
              </a:prstGeom>
              <a:noFill/>
            </p:spPr>
          </p:pic>
          <p:cxnSp>
            <p:nvCxnSpPr>
              <p:cNvPr id="14" name="Connettore 2 13"/>
              <p:cNvCxnSpPr/>
              <p:nvPr/>
            </p:nvCxnSpPr>
            <p:spPr>
              <a:xfrm>
                <a:off x="1633320" y="593392"/>
                <a:ext cx="469598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2 34"/>
              <p:cNvCxnSpPr/>
              <p:nvPr/>
            </p:nvCxnSpPr>
            <p:spPr>
              <a:xfrm>
                <a:off x="5243029" y="528898"/>
                <a:ext cx="265075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2 35"/>
              <p:cNvCxnSpPr/>
              <p:nvPr/>
            </p:nvCxnSpPr>
            <p:spPr>
              <a:xfrm>
                <a:off x="5233720" y="134047"/>
                <a:ext cx="265075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/>
              <p:cNvCxnSpPr/>
              <p:nvPr/>
            </p:nvCxnSpPr>
            <p:spPr>
              <a:xfrm>
                <a:off x="5223840" y="974615"/>
                <a:ext cx="265075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2 37"/>
              <p:cNvCxnSpPr/>
              <p:nvPr/>
            </p:nvCxnSpPr>
            <p:spPr>
              <a:xfrm>
                <a:off x="5229380" y="1375119"/>
                <a:ext cx="265075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2 42"/>
              <p:cNvCxnSpPr/>
              <p:nvPr/>
            </p:nvCxnSpPr>
            <p:spPr>
              <a:xfrm>
                <a:off x="7677653" y="106752"/>
                <a:ext cx="265075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2 43"/>
              <p:cNvCxnSpPr/>
              <p:nvPr/>
            </p:nvCxnSpPr>
            <p:spPr>
              <a:xfrm>
                <a:off x="7677653" y="610807"/>
                <a:ext cx="265075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2 44"/>
              <p:cNvCxnSpPr/>
              <p:nvPr/>
            </p:nvCxnSpPr>
            <p:spPr>
              <a:xfrm>
                <a:off x="7664005" y="1042855"/>
                <a:ext cx="265075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2 45"/>
              <p:cNvCxnSpPr/>
              <p:nvPr/>
            </p:nvCxnSpPr>
            <p:spPr>
              <a:xfrm>
                <a:off x="7693573" y="1519615"/>
                <a:ext cx="265075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Picture 2" descr="C:\Documents and Settings\utente\Documenti\LIBRI BOTANICA\LIBRO\TUTTE IMMAGINI LIBRO\14 cicli ontogenetici\Fig. 6 (2)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773" t="38589" r="88842" b="38494"/>
              <a:stretch/>
            </p:blipFill>
            <p:spPr bwMode="auto">
              <a:xfrm>
                <a:off x="7982179" y="-83354"/>
                <a:ext cx="406245" cy="874851"/>
              </a:xfrm>
              <a:prstGeom prst="rect">
                <a:avLst/>
              </a:prstGeom>
              <a:noFill/>
            </p:spPr>
          </p:pic>
          <p:pic>
            <p:nvPicPr>
              <p:cNvPr id="48" name="Picture 2" descr="C:\Documents and Settings\utente\Documenti\LIBRI BOTANICA\LIBRO\TUTTE IMMAGINI LIBRO\14 cicli ontogenetici\Fig. 6 (2)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773" t="38558" r="88842" b="38494"/>
              <a:stretch/>
            </p:blipFill>
            <p:spPr bwMode="auto">
              <a:xfrm>
                <a:off x="8025394" y="832298"/>
                <a:ext cx="406245" cy="876046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C:\Users\MARTINA\Documents\Documents\Modulistica\Bando per adattamento vegetali all'ambiente\Adattamento AA2014-2015\gametofitosporofito b&amp;w.t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-61340"/>
                <a:ext cx="2007145" cy="48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C:\Users\MARTINA\Documents\Documents\Modulistica\Bando per adattamento vegetali all'ambiente\Adattamento AA2014-2015\gametofitosporofito b&amp;w.t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0831" y="351560"/>
                <a:ext cx="2007145" cy="48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C:\Users\MARTINA\Documents\Documents\Modulistica\Bando per adattamento vegetali all'ambiente\Adattamento AA2014-2015\gametofitosporofito b&amp;w.t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9455" y="783608"/>
                <a:ext cx="2007145" cy="48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C:\Users\MARTINA\Documents\Documents\Modulistica\Bando per adattamento vegetali all'ambiente\Adattamento AA2014-2015\gametofitosporofito b&amp;w.t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1727" y="1215656"/>
                <a:ext cx="2007145" cy="48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MARTINA\Documents\Documents\Modulistica\Bando per adattamento vegetali all'ambiente\Adattamento AA2014-2015\meiospora b&amp;w.t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90" y="-64064"/>
                <a:ext cx="398951" cy="452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3" descr="C:\Users\MARTINA\Documents\Documents\Modulistica\Bando per adattamento vegetali all'ambiente\Adattamento AA2014-2015\meiospora b&amp;w.t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4562" y="323163"/>
                <a:ext cx="419854" cy="476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3" descr="C:\Users\MARTINA\Documents\Documents\Modulistica\Bando per adattamento vegetali all'ambiente\Adattamento AA2014-2015\meiospora b&amp;w.t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90" y="715083"/>
                <a:ext cx="415814" cy="471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3" descr="C:\Users\MARTINA\Documents\Documents\Modulistica\Bando per adattamento vegetali all'ambiente\Adattamento AA2014-2015\meiospora b&amp;w.t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250" y="1147131"/>
                <a:ext cx="415814" cy="471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CasellaDiTesto 48"/>
            <p:cNvSpPr txBox="1"/>
            <p:nvPr/>
          </p:nvSpPr>
          <p:spPr>
            <a:xfrm>
              <a:off x="0" y="28532"/>
              <a:ext cx="1236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Arial Narrow" panose="020B0606020202030204" pitchFamily="34" charset="0"/>
                </a:rPr>
                <a:t>Gameti</a:t>
              </a:r>
              <a:endParaRPr lang="it-IT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201019" y="29090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Arial Narrow" panose="020B0606020202030204" pitchFamily="34" charset="0"/>
                </a:rPr>
                <a:t>(n)</a:t>
              </a:r>
              <a:endParaRPr lang="it-IT" b="1" dirty="0">
                <a:latin typeface="Arial Narrow" panose="020B0606020202030204" pitchFamily="34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899592" y="28647"/>
              <a:ext cx="1236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Arial Narrow" panose="020B0606020202030204" pitchFamily="34" charset="0"/>
                </a:rPr>
                <a:t>Zigote</a:t>
              </a:r>
              <a:endParaRPr lang="it-IT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971147" y="276778"/>
              <a:ext cx="785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Arial Narrow" panose="020B0606020202030204" pitchFamily="34" charset="0"/>
                </a:rPr>
                <a:t>(2n)</a:t>
              </a:r>
              <a:endParaRPr lang="it-IT" b="1" dirty="0">
                <a:latin typeface="Arial Narrow" panose="020B0606020202030204" pitchFamily="34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862123" y="40856"/>
              <a:ext cx="1236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Arial Narrow" panose="020B0606020202030204" pitchFamily="34" charset="0"/>
                </a:rPr>
                <a:t>Sporofito</a:t>
              </a:r>
              <a:endParaRPr lang="it-IT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906382" y="276778"/>
              <a:ext cx="785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 Narrow" panose="020B0606020202030204" pitchFamily="34" charset="0"/>
                </a:rPr>
                <a:t>(2n)</a:t>
              </a:r>
              <a:endParaRPr lang="it-IT" b="1" dirty="0">
                <a:latin typeface="Arial Narrow" panose="020B0606020202030204" pitchFamily="34" charset="0"/>
              </a:endParaRPr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4271219" y="24879"/>
              <a:ext cx="1236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>
                  <a:latin typeface="Arial Narrow" panose="020B0606020202030204" pitchFamily="34" charset="0"/>
                </a:rPr>
                <a:t>Meiospore</a:t>
              </a:r>
              <a:endParaRPr lang="it-IT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4" name="CasellaDiTesto 73"/>
            <p:cNvSpPr txBox="1"/>
            <p:nvPr/>
          </p:nvSpPr>
          <p:spPr>
            <a:xfrm>
              <a:off x="5096330" y="1376"/>
              <a:ext cx="785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Arial Narrow" panose="020B0606020202030204" pitchFamily="34" charset="0"/>
                </a:rPr>
                <a:t>(n)</a:t>
              </a:r>
              <a:endParaRPr lang="it-IT" b="1" dirty="0">
                <a:latin typeface="Arial Narrow" panose="020B0606020202030204" pitchFamily="34" charset="0"/>
              </a:endParaRP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5796136" y="17891"/>
              <a:ext cx="1236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Arial Narrow" panose="020B0606020202030204" pitchFamily="34" charset="0"/>
                </a:rPr>
                <a:t>Gametofito</a:t>
              </a:r>
              <a:endParaRPr lang="it-IT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6621247" y="-5612"/>
              <a:ext cx="785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Arial Narrow" panose="020B0606020202030204" pitchFamily="34" charset="0"/>
                </a:rPr>
                <a:t>(n)</a:t>
              </a:r>
              <a:endParaRPr lang="it-IT" b="1" dirty="0">
                <a:latin typeface="Arial Narrow" panose="020B0606020202030204" pitchFamily="34" charset="0"/>
              </a:endParaRPr>
            </a:p>
          </p:txBody>
        </p:sp>
        <p:sp>
          <p:nvSpPr>
            <p:cNvPr id="77" name="CasellaDiTesto 76"/>
            <p:cNvSpPr txBox="1"/>
            <p:nvPr/>
          </p:nvSpPr>
          <p:spPr>
            <a:xfrm>
              <a:off x="7858389" y="9767"/>
              <a:ext cx="1236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Arial Narrow" panose="020B0606020202030204" pitchFamily="34" charset="0"/>
                </a:rPr>
                <a:t>Gameti</a:t>
              </a:r>
              <a:endParaRPr lang="it-IT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8419488" y="-27384"/>
              <a:ext cx="785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Arial Narrow" panose="020B0606020202030204" pitchFamily="34" charset="0"/>
                </a:rPr>
                <a:t>(n)</a:t>
              </a:r>
              <a:endParaRPr lang="it-IT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8" name="CasellaDiTesto 57"/>
          <p:cNvSpPr txBox="1"/>
          <p:nvPr/>
        </p:nvSpPr>
        <p:spPr>
          <a:xfrm>
            <a:off x="3793580" y="2371223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Briofite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3800500" y="433780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Pteridofite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3460995" y="2396220"/>
            <a:ext cx="344664" cy="4489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it-IT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Embriofite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Rettangolo 78"/>
          <p:cNvSpPr/>
          <p:nvPr/>
        </p:nvSpPr>
        <p:spPr>
          <a:xfrm>
            <a:off x="3561014" y="3833752"/>
            <a:ext cx="245599" cy="3051632"/>
          </a:xfrm>
          <a:prstGeom prst="rect">
            <a:avLst/>
          </a:prstGeom>
          <a:solidFill>
            <a:srgbClr val="FFC000"/>
          </a:solidFill>
          <a:ln>
            <a:solidFill>
              <a:srgbClr val="ED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it-IT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Tracheofite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3806030" y="599399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Spermatofite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5796136" y="2564904"/>
            <a:ext cx="22910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Dipendente dal gametofito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Sporangi semplici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Omosporee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pic>
        <p:nvPicPr>
          <p:cNvPr id="116" name="Picture 2" descr="C:\Documents and Settings\utente\Documenti\LIBRI BOTANICA\LIBRO\TUTTE IMMAGINI LIBRO\14 cicli ontogenetici\Fig. 6 (2).jpg"/>
          <p:cNvPicPr>
            <a:picLocks noChangeAspect="1" noChangeArrowheads="1"/>
          </p:cNvPicPr>
          <p:nvPr/>
        </p:nvPicPr>
        <p:blipFill rotWithShape="1">
          <a:blip r:embed="rId3" cstate="print"/>
          <a:srcRect l="23795" t="45196" r="53178" b="45334"/>
          <a:stretch/>
        </p:blipFill>
        <p:spPr bwMode="auto">
          <a:xfrm>
            <a:off x="0" y="3323569"/>
            <a:ext cx="2232248" cy="550803"/>
          </a:xfrm>
          <a:prstGeom prst="rect">
            <a:avLst/>
          </a:prstGeom>
          <a:noFill/>
        </p:spPr>
      </p:pic>
      <p:sp>
        <p:nvSpPr>
          <p:cNvPr id="117" name="CasellaDiTesto 116"/>
          <p:cNvSpPr txBox="1"/>
          <p:nvPr/>
        </p:nvSpPr>
        <p:spPr>
          <a:xfrm>
            <a:off x="166763" y="2174082"/>
            <a:ext cx="123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Sporofito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238187" y="2481859"/>
            <a:ext cx="78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 Narrow" panose="020B0606020202030204" pitchFamily="34" charset="0"/>
              </a:rPr>
              <a:t>(2n)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87" name="Ovale 86"/>
          <p:cNvSpPr/>
          <p:nvPr/>
        </p:nvSpPr>
        <p:spPr>
          <a:xfrm>
            <a:off x="1756190" y="3241384"/>
            <a:ext cx="655569" cy="69218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CasellaDiTesto 87"/>
          <p:cNvSpPr txBox="1"/>
          <p:nvPr/>
        </p:nvSpPr>
        <p:spPr>
          <a:xfrm>
            <a:off x="811814" y="4358134"/>
            <a:ext cx="2628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 Narrow" panose="020B0606020202030204" pitchFamily="34" charset="0"/>
              </a:rPr>
              <a:t>Sporangi (2n)</a:t>
            </a:r>
          </a:p>
          <a:p>
            <a:pPr algn="ctr"/>
            <a:r>
              <a:rPr lang="it-IT" sz="1400" b="1" dirty="0" smtClean="0">
                <a:latin typeface="Arial Narrow" panose="020B0606020202030204" pitchFamily="34" charset="0"/>
              </a:rPr>
              <a:t>Strutture contenenti le cellule madri delle </a:t>
            </a:r>
            <a:r>
              <a:rPr lang="it-IT" sz="1400" b="1" dirty="0" err="1" smtClean="0">
                <a:latin typeface="Arial Narrow" panose="020B0606020202030204" pitchFamily="34" charset="0"/>
              </a:rPr>
              <a:t>meiospore</a:t>
            </a:r>
            <a:r>
              <a:rPr lang="it-IT" sz="1400" b="1" dirty="0" smtClean="0">
                <a:latin typeface="Arial Narrow" panose="020B0606020202030204" pitchFamily="34" charset="0"/>
              </a:rPr>
              <a:t> (2n), che dividendosi per meiosi danno origine alle </a:t>
            </a:r>
            <a:r>
              <a:rPr lang="it-IT" sz="1400" b="1" dirty="0" err="1" smtClean="0">
                <a:latin typeface="Arial Narrow" panose="020B0606020202030204" pitchFamily="34" charset="0"/>
              </a:rPr>
              <a:t>meiospore</a:t>
            </a:r>
            <a:r>
              <a:rPr lang="it-IT" sz="1400" b="1" dirty="0" smtClean="0">
                <a:latin typeface="Arial Narrow" panose="020B0606020202030204" pitchFamily="34" charset="0"/>
              </a:rPr>
              <a:t> (n)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cxnSp>
        <p:nvCxnSpPr>
          <p:cNvPr id="119" name="Connettore 2 118"/>
          <p:cNvCxnSpPr>
            <a:stCxn id="87" idx="4"/>
          </p:cNvCxnSpPr>
          <p:nvPr/>
        </p:nvCxnSpPr>
        <p:spPr>
          <a:xfrm flipH="1">
            <a:off x="2083974" y="3933564"/>
            <a:ext cx="1" cy="41086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www.astolinto.it/80Piante_file/Muschiow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t="17233" b="15382"/>
          <a:stretch/>
        </p:blipFill>
        <p:spPr bwMode="auto">
          <a:xfrm>
            <a:off x="4801308" y="2400904"/>
            <a:ext cx="994828" cy="13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62" y="4106101"/>
            <a:ext cx="1428016" cy="13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" name="CasellaDiTesto 126"/>
          <p:cNvSpPr txBox="1"/>
          <p:nvPr/>
        </p:nvSpPr>
        <p:spPr>
          <a:xfrm>
            <a:off x="6403732" y="4284791"/>
            <a:ext cx="24208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Indipendente dal gametofito</a:t>
            </a:r>
          </a:p>
          <a:p>
            <a:pPr>
              <a:spcAft>
                <a:spcPts val="600"/>
              </a:spcAft>
            </a:pPr>
            <a:r>
              <a:rPr lang="it-IT" sz="1600" b="1" dirty="0" err="1" smtClean="0">
                <a:latin typeface="Arial Narrow" panose="020B0606020202030204" pitchFamily="34" charset="0"/>
              </a:rPr>
              <a:t>Polisporangiofite</a:t>
            </a:r>
            <a:endParaRPr lang="it-IT" sz="1600" b="1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Omosporee / eterosporee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40" y="5686425"/>
            <a:ext cx="15906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CasellaDiTesto 128"/>
          <p:cNvSpPr txBox="1"/>
          <p:nvPr/>
        </p:nvSpPr>
        <p:spPr>
          <a:xfrm>
            <a:off x="6814966" y="5856088"/>
            <a:ext cx="24208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Indipendente dal gametofito</a:t>
            </a:r>
          </a:p>
          <a:p>
            <a:pPr>
              <a:spcAft>
                <a:spcPts val="600"/>
              </a:spcAft>
            </a:pPr>
            <a:r>
              <a:rPr lang="it-IT" sz="1600" b="1" dirty="0" err="1" smtClean="0">
                <a:latin typeface="Arial Narrow" panose="020B0606020202030204" pitchFamily="34" charset="0"/>
              </a:rPr>
              <a:t>Polisporangiofite</a:t>
            </a:r>
            <a:endParaRPr lang="it-IT" sz="1600" b="1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Eterosporee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122" name="Arco 121"/>
          <p:cNvSpPr/>
          <p:nvPr/>
        </p:nvSpPr>
        <p:spPr>
          <a:xfrm rot="19518713">
            <a:off x="380552" y="1543853"/>
            <a:ext cx="2087066" cy="488668"/>
          </a:xfrm>
          <a:prstGeom prst="arc">
            <a:avLst>
              <a:gd name="adj1" fmla="val 11808606"/>
              <a:gd name="adj2" fmla="val 21325396"/>
            </a:avLst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4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asellaDiTesto 93"/>
          <p:cNvSpPr txBox="1"/>
          <p:nvPr/>
        </p:nvSpPr>
        <p:spPr>
          <a:xfrm>
            <a:off x="3249795" y="5425479"/>
            <a:ext cx="14792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latin typeface="Arial Narrow" panose="020B0606020202030204" pitchFamily="34" charset="0"/>
              </a:rPr>
              <a:t>Meiospore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3722802" y="42846"/>
            <a:ext cx="186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Germinazione</a:t>
            </a:r>
            <a:br>
              <a:rPr lang="it-IT" sz="1400" b="1" dirty="0" smtClean="0">
                <a:latin typeface="Arial Narrow" panose="020B0606020202030204" pitchFamily="34" charset="0"/>
              </a:rPr>
            </a:br>
            <a:r>
              <a:rPr lang="it-IT" sz="1400" b="1" dirty="0" smtClean="0">
                <a:latin typeface="Arial Narrow" panose="020B0606020202030204" pitchFamily="34" charset="0"/>
              </a:rPr>
              <a:t>(mitosi)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0" y="0"/>
            <a:ext cx="1506720" cy="991004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Meiospore</a:t>
            </a:r>
            <a:endParaRPr lang="it-IT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(n)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2" descr="C:\Documents and Settings\utente\Documenti\LIBRI BOTANICA\LIBRO\TUTTE IMMAGINI LIBRO\14 cicli ontogenetici\Fig. 6 (2).jpg"/>
          <p:cNvPicPr>
            <a:picLocks noChangeAspect="1" noChangeArrowheads="1"/>
          </p:cNvPicPr>
          <p:nvPr/>
        </p:nvPicPr>
        <p:blipFill rotWithShape="1">
          <a:blip r:embed="rId2" cstate="print"/>
          <a:srcRect l="41385" t="45196" r="53178" b="45334"/>
          <a:stretch/>
        </p:blipFill>
        <p:spPr bwMode="auto">
          <a:xfrm>
            <a:off x="2081341" y="534450"/>
            <a:ext cx="527059" cy="550803"/>
          </a:xfrm>
          <a:prstGeom prst="rect">
            <a:avLst/>
          </a:prstGeom>
          <a:noFill/>
        </p:spPr>
      </p:pic>
      <p:pic>
        <p:nvPicPr>
          <p:cNvPr id="47" name="Picture 2" descr="C:\Documents and Settings\utente\Documenti\LIBRI BOTANICA\LIBRO\TUTTE IMMAGINI LIBRO\14 cicli ontogenetici\Fig. 6 (2).jpg"/>
          <p:cNvPicPr>
            <a:picLocks noChangeAspect="1" noChangeArrowheads="1"/>
          </p:cNvPicPr>
          <p:nvPr/>
        </p:nvPicPr>
        <p:blipFill rotWithShape="1">
          <a:blip r:embed="rId2" cstate="print"/>
          <a:srcRect l="47695" t="34338" r="46127" b="32756"/>
          <a:stretch/>
        </p:blipFill>
        <p:spPr bwMode="auto">
          <a:xfrm>
            <a:off x="2725141" y="214479"/>
            <a:ext cx="411869" cy="1316299"/>
          </a:xfrm>
          <a:prstGeom prst="rect">
            <a:avLst/>
          </a:prstGeom>
          <a:noFill/>
        </p:spPr>
      </p:pic>
      <p:pic>
        <p:nvPicPr>
          <p:cNvPr id="48" name="Picture 3" descr="C:\Users\MARTINA\Documents\Documents\Modulistica\Bando per adattamento vegetali all'ambiente\Adattamento AA2014-2015\meiospora b&amp;w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67" y="42846"/>
            <a:ext cx="398951" cy="4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MARTINA\Documents\Documents\Modulistica\Bando per adattamento vegetali all'ambiente\Adattamento AA2014-2015\meiospora b&amp;w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07" y="439385"/>
            <a:ext cx="419854" cy="47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MARTINA\Documents\Documents\Modulistica\Bando per adattamento vegetali all'ambiente\Adattamento AA2014-2015\meiospora b&amp;w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35" y="831305"/>
            <a:ext cx="415814" cy="4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MARTINA\Documents\Documents\Modulistica\Bando per adattamento vegetali all'ambiente\Adattamento AA2014-2015\meiospora b&amp;w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95" y="1263353"/>
            <a:ext cx="415814" cy="4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Connettore 2 52"/>
          <p:cNvCxnSpPr/>
          <p:nvPr/>
        </p:nvCxnSpPr>
        <p:spPr>
          <a:xfrm>
            <a:off x="3722802" y="631877"/>
            <a:ext cx="9159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/>
          <p:cNvSpPr/>
          <p:nvPr/>
        </p:nvSpPr>
        <p:spPr>
          <a:xfrm>
            <a:off x="3192602" y="400839"/>
            <a:ext cx="530200" cy="4717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8" name="Picture 2" descr="C:\Users\MARTINA\Documents\Documents\Modulistica\Bando per adattamento vegetali all'ambiente\Adattamento AA2014-2015\gametofitosporofito b&amp;w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78" y="478406"/>
            <a:ext cx="2007145" cy="4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5041533" y="909419"/>
            <a:ext cx="1236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Gametofito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5859200" y="868244"/>
            <a:ext cx="78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(n)</a:t>
            </a:r>
            <a:endParaRPr lang="it-IT" b="1" dirty="0">
              <a:latin typeface="Arial Narrow" panose="020B0606020202030204" pitchFamily="34" charset="0"/>
            </a:endParaRPr>
          </a:p>
        </p:txBody>
      </p:sp>
      <p:pic>
        <p:nvPicPr>
          <p:cNvPr id="70" name="Picture 4" descr="C:\Documents and Settings\utente\Documenti\LIBRI BOTANICA\LIBRO\TUTTE IMMAGINI LIBRO\14 cicli ontogenetici\Fig. 1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018" y="2387388"/>
            <a:ext cx="1583592" cy="11342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1" name="Picture 5" descr="C:\Documents and Settings\utente\Documenti\LIBRI BOTANICA\LIBRO\TUTTE IMMAGINI LIBRO\14 cicli ontogenetici\Fig. 11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9900" y="2383793"/>
            <a:ext cx="1583592" cy="11342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2" name="CasellaDiTesto 71"/>
          <p:cNvSpPr txBox="1"/>
          <p:nvPr/>
        </p:nvSpPr>
        <p:spPr>
          <a:xfrm>
            <a:off x="412925" y="277163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Briofite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390649" y="457183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Pteridofite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0" y="2015277"/>
            <a:ext cx="344664" cy="485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it-IT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Embriofite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100020" y="3452809"/>
            <a:ext cx="232566" cy="3412656"/>
          </a:xfrm>
          <a:prstGeom prst="rect">
            <a:avLst/>
          </a:prstGeom>
          <a:solidFill>
            <a:srgbClr val="FFC000"/>
          </a:solidFill>
          <a:ln>
            <a:solidFill>
              <a:srgbClr val="ED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it-IT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Tracheofite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77" name="Picture 2" descr="C:\Documents and Settings\utente\Documenti\LIBRI BOTANICA\LIBRO\TUTTE IMMAGINI LIBRO\14 cicli ontogenetici\selezione felce\Fig. 19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2934" y="4242421"/>
            <a:ext cx="1583592" cy="11342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8" name="Picture 3" descr="C:\Documents and Settings\utente\Documenti\LIBRI BOTANICA\LIBRO\TUTTE IMMAGINI LIBRO\14 cicli ontogenetici\selezione felce\Fig. 22 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9900" y="4242421"/>
            <a:ext cx="1583592" cy="11342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0" name="CasellaDiTesto 79"/>
          <p:cNvSpPr txBox="1"/>
          <p:nvPr/>
        </p:nvSpPr>
        <p:spPr>
          <a:xfrm>
            <a:off x="1538252" y="3575139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Sporangio semplice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3570672" y="354554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Arial Narrow" panose="020B0606020202030204" pitchFamily="34" charset="0"/>
              </a:rPr>
              <a:t>Meiospore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cxnSp>
        <p:nvCxnSpPr>
          <p:cNvPr id="82" name="Connettore 2 81"/>
          <p:cNvCxnSpPr/>
          <p:nvPr/>
        </p:nvCxnSpPr>
        <p:spPr>
          <a:xfrm>
            <a:off x="4823492" y="2950504"/>
            <a:ext cx="494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7"/>
          <a:stretch/>
        </p:blipFill>
        <p:spPr bwMode="auto">
          <a:xfrm>
            <a:off x="5426063" y="2359672"/>
            <a:ext cx="1704709" cy="12214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5" name="CasellaDiTesto 84"/>
          <p:cNvSpPr txBox="1"/>
          <p:nvPr/>
        </p:nvSpPr>
        <p:spPr>
          <a:xfrm>
            <a:off x="1547664" y="539394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Arial Narrow" panose="020B0606020202030204" pitchFamily="34" charset="0"/>
              </a:rPr>
              <a:t>Polisporangiofite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483310" y="4893871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 Narrow" panose="020B0606020202030204" pitchFamily="34" charset="0"/>
              </a:rPr>
              <a:t>(Es: felce)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cxnSp>
        <p:nvCxnSpPr>
          <p:cNvPr id="86" name="Connettore 2 85"/>
          <p:cNvCxnSpPr/>
          <p:nvPr/>
        </p:nvCxnSpPr>
        <p:spPr>
          <a:xfrm>
            <a:off x="4270014" y="4519319"/>
            <a:ext cx="2783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sellaDiTesto 88"/>
          <p:cNvSpPr txBox="1"/>
          <p:nvPr/>
        </p:nvSpPr>
        <p:spPr>
          <a:xfrm>
            <a:off x="4566223" y="4365430"/>
            <a:ext cx="14792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Sporangio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cxnSp>
        <p:nvCxnSpPr>
          <p:cNvPr id="92" name="Connettore 2 91"/>
          <p:cNvCxnSpPr/>
          <p:nvPr/>
        </p:nvCxnSpPr>
        <p:spPr>
          <a:xfrm flipH="1">
            <a:off x="3754334" y="4848049"/>
            <a:ext cx="216856" cy="6682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/>
          <p:cNvCxnSpPr/>
          <p:nvPr/>
        </p:nvCxnSpPr>
        <p:spPr>
          <a:xfrm>
            <a:off x="4860032" y="4981645"/>
            <a:ext cx="5687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utoShape 5" descr="Image result for protallo fel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0" name="AutoShape 7" descr="Image result for protallo felc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7" name="Picture 9" descr="http://www.dipbot.unict.it/sistematica/Immagini/210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21" y="4098941"/>
            <a:ext cx="1255805" cy="176540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CasellaDiTesto 102"/>
          <p:cNvSpPr txBox="1"/>
          <p:nvPr/>
        </p:nvSpPr>
        <p:spPr>
          <a:xfrm>
            <a:off x="442560" y="1645945"/>
            <a:ext cx="341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OMOSPORIA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109" name="CasellaDiTesto 108"/>
          <p:cNvSpPr txBox="1"/>
          <p:nvPr/>
        </p:nvSpPr>
        <p:spPr>
          <a:xfrm>
            <a:off x="5652120" y="1993034"/>
            <a:ext cx="1236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Gametofito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sp>
        <p:nvSpPr>
          <p:cNvPr id="110" name="CasellaDiTesto 109"/>
          <p:cNvSpPr txBox="1"/>
          <p:nvPr/>
        </p:nvSpPr>
        <p:spPr>
          <a:xfrm>
            <a:off x="5663716" y="6015348"/>
            <a:ext cx="1236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Gametofito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1" y="0"/>
            <a:ext cx="2817093" cy="495502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Meiospore</a:t>
            </a:r>
            <a:r>
              <a:rPr lang="it-IT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(n)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:\Documents and Settings\utente\Documenti\LIBRI BOTANICA\LIBRO\TUTTE IMMAGINI LIBRO\14 cicli ontogenetici\Fig. 6 (2).jpg"/>
          <p:cNvPicPr>
            <a:picLocks noChangeAspect="1" noChangeArrowheads="1"/>
          </p:cNvPicPr>
          <p:nvPr/>
        </p:nvPicPr>
        <p:blipFill rotWithShape="1">
          <a:blip r:embed="rId2" cstate="print"/>
          <a:srcRect l="41385" t="45196" r="53178" b="45334"/>
          <a:stretch/>
        </p:blipFill>
        <p:spPr bwMode="auto">
          <a:xfrm>
            <a:off x="557451" y="1410958"/>
            <a:ext cx="527059" cy="550803"/>
          </a:xfrm>
          <a:prstGeom prst="rect">
            <a:avLst/>
          </a:prstGeom>
          <a:noFill/>
        </p:spPr>
      </p:pic>
      <p:sp>
        <p:nvSpPr>
          <p:cNvPr id="17" name="Rettangolo 16"/>
          <p:cNvSpPr/>
          <p:nvPr/>
        </p:nvSpPr>
        <p:spPr>
          <a:xfrm>
            <a:off x="43971" y="864834"/>
            <a:ext cx="351780" cy="599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27109" y="1124744"/>
            <a:ext cx="261526" cy="5740721"/>
          </a:xfrm>
          <a:prstGeom prst="rect">
            <a:avLst/>
          </a:prstGeom>
          <a:solidFill>
            <a:srgbClr val="FFC000"/>
          </a:solidFill>
          <a:ln>
            <a:solidFill>
              <a:srgbClr val="ED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123782" y="63085"/>
            <a:ext cx="341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ETEROSPORIA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16303" y="1418090"/>
            <a:ext cx="179448" cy="5439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-364644" y="601289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Spermatofite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88635" y="1960834"/>
            <a:ext cx="197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Microsporangi</a:t>
            </a:r>
            <a:endParaRPr lang="it-IT" b="1" dirty="0">
              <a:latin typeface="Arial Narrow" panose="020B0606020202030204" pitchFamily="34" charset="0"/>
            </a:endParaRPr>
          </a:p>
        </p:txBody>
      </p:sp>
      <p:pic>
        <p:nvPicPr>
          <p:cNvPr id="23" name="Picture 8" descr="C:\Documents and Settings\utente\Documenti\LIBRI BOTANICA\LIBRO\TUTTE IMMAGINI LIBRO\15 il fiore\fiore selezione 1\Fig. 14 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574" y="2044548"/>
            <a:ext cx="1666851" cy="12504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498" y="981320"/>
            <a:ext cx="783313" cy="10574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11" y="981320"/>
            <a:ext cx="886614" cy="1057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8" name="Connettore 2 27"/>
          <p:cNvCxnSpPr/>
          <p:nvPr/>
        </p:nvCxnSpPr>
        <p:spPr>
          <a:xfrm>
            <a:off x="3179118" y="1554222"/>
            <a:ext cx="967450" cy="3410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V="1">
            <a:off x="3315740" y="2044548"/>
            <a:ext cx="830828" cy="4546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4066129" y="1630541"/>
            <a:ext cx="117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(Sacche </a:t>
            </a:r>
            <a:br>
              <a:rPr lang="it-IT" b="1" dirty="0" smtClean="0">
                <a:latin typeface="Arial Narrow" panose="020B0606020202030204" pitchFamily="34" charset="0"/>
              </a:rPr>
            </a:br>
            <a:r>
              <a:rPr lang="it-IT" b="1" dirty="0" smtClean="0">
                <a:latin typeface="Arial Narrow" panose="020B0606020202030204" pitchFamily="34" charset="0"/>
              </a:rPr>
              <a:t>polliniche)</a:t>
            </a:r>
            <a:endParaRPr lang="it-IT" b="1" dirty="0">
              <a:latin typeface="Arial Narrow" panose="020B0606020202030204" pitchFamily="34" charset="0"/>
            </a:endParaRPr>
          </a:p>
        </p:txBody>
      </p:sp>
      <p:pic>
        <p:nvPicPr>
          <p:cNvPr id="32" name="Picture 2" descr="C:\Documents and Settings\utente\Documenti\LIBRI BOTANICA\LIBRO\TUTTE IMMAGINI LIBRO\14 cicli ontogenetici\Fig. 6 (2).jpg"/>
          <p:cNvPicPr>
            <a:picLocks noChangeAspect="1" noChangeArrowheads="1"/>
          </p:cNvPicPr>
          <p:nvPr/>
        </p:nvPicPr>
        <p:blipFill rotWithShape="1">
          <a:blip r:embed="rId2" cstate="print"/>
          <a:srcRect l="47695" t="34338" r="46127" b="32756"/>
          <a:stretch/>
        </p:blipFill>
        <p:spPr bwMode="auto">
          <a:xfrm>
            <a:off x="5220072" y="1440393"/>
            <a:ext cx="411869" cy="1316299"/>
          </a:xfrm>
          <a:prstGeom prst="rect">
            <a:avLst/>
          </a:prstGeom>
          <a:noFill/>
        </p:spPr>
      </p:pic>
      <p:pic>
        <p:nvPicPr>
          <p:cNvPr id="33" name="Picture 3" descr="C:\Users\MARTINA\Documents\Documents\Modulistica\Bando per adattamento vegetali all'ambiente\Adattamento AA2014-2015\meiospora b&amp;w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98" y="1268760"/>
            <a:ext cx="398951" cy="4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MARTINA\Documents\Documents\Modulistica\Bando per adattamento vegetali all'ambiente\Adattamento AA2014-2015\meiospora b&amp;w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38" y="1665299"/>
            <a:ext cx="419854" cy="47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ARTINA\Documents\Documents\Modulistica\Bando per adattamento vegetali all'ambiente\Adattamento AA2014-2015\meiospora b&amp;w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66" y="2057219"/>
            <a:ext cx="415814" cy="4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MARTINA\Documents\Documents\Modulistica\Bando per adattamento vegetali all'ambiente\Adattamento AA2014-2015\meiospora b&amp;w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26" y="2489267"/>
            <a:ext cx="415814" cy="4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5457538" y="2913758"/>
            <a:ext cx="217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Microspore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160265" y="1687841"/>
            <a:ext cx="186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Germinazione</a:t>
            </a:r>
            <a:br>
              <a:rPr lang="it-IT" sz="1400" b="1" dirty="0" smtClean="0">
                <a:latin typeface="Arial Narrow" panose="020B0606020202030204" pitchFamily="34" charset="0"/>
              </a:rPr>
            </a:br>
            <a:r>
              <a:rPr lang="it-IT" sz="1400" b="1" dirty="0" smtClean="0">
                <a:latin typeface="Arial Narrow" panose="020B0606020202030204" pitchFamily="34" charset="0"/>
              </a:rPr>
              <a:t>(mitosi)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cxnSp>
        <p:nvCxnSpPr>
          <p:cNvPr id="39" name="Connettore 2 38"/>
          <p:cNvCxnSpPr/>
          <p:nvPr/>
        </p:nvCxnSpPr>
        <p:spPr>
          <a:xfrm>
            <a:off x="6160265" y="2276872"/>
            <a:ext cx="9159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/>
          <p:cNvSpPr/>
          <p:nvPr/>
        </p:nvSpPr>
        <p:spPr>
          <a:xfrm>
            <a:off x="5673274" y="2021107"/>
            <a:ext cx="530200" cy="4717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9232" r="38683" b="50000"/>
          <a:stretch/>
        </p:blipFill>
        <p:spPr bwMode="auto">
          <a:xfrm>
            <a:off x="7619612" y="1495089"/>
            <a:ext cx="901342" cy="704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36" y="2211061"/>
            <a:ext cx="903518" cy="677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CasellaDiTesto 42"/>
          <p:cNvSpPr txBox="1"/>
          <p:nvPr/>
        </p:nvSpPr>
        <p:spPr>
          <a:xfrm>
            <a:off x="7296625" y="2961056"/>
            <a:ext cx="180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Gametofito maschile</a:t>
            </a:r>
            <a:br>
              <a:rPr lang="it-IT" sz="1400" b="1" dirty="0" smtClean="0">
                <a:latin typeface="Arial Narrow" panose="020B0606020202030204" pitchFamily="34" charset="0"/>
              </a:rPr>
            </a:br>
            <a:r>
              <a:rPr lang="it-IT" sz="1400" b="1" dirty="0" smtClean="0">
                <a:latin typeface="Arial Narrow" panose="020B0606020202030204" pitchFamily="34" charset="0"/>
              </a:rPr>
              <a:t>(granulo pollinico)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pic>
        <p:nvPicPr>
          <p:cNvPr id="44" name="Picture 2" descr="C:\Documents and Settings\utente\Documenti\LIBRI BOTANICA\LIBRO\TUTTE IMMAGINI LIBRO\14 cicli ontogenetici\Fig. 6 (2).jpg"/>
          <p:cNvPicPr>
            <a:picLocks noChangeAspect="1" noChangeArrowheads="1"/>
          </p:cNvPicPr>
          <p:nvPr/>
        </p:nvPicPr>
        <p:blipFill rotWithShape="1">
          <a:blip r:embed="rId2" cstate="print"/>
          <a:srcRect l="41385" t="45196" r="53178" b="45334"/>
          <a:stretch/>
        </p:blipFill>
        <p:spPr bwMode="auto">
          <a:xfrm>
            <a:off x="705769" y="4377734"/>
            <a:ext cx="527059" cy="550803"/>
          </a:xfrm>
          <a:prstGeom prst="rect">
            <a:avLst/>
          </a:prstGeom>
          <a:noFill/>
        </p:spPr>
      </p:pic>
      <p:sp>
        <p:nvSpPr>
          <p:cNvPr id="45" name="CasellaDiTesto 44"/>
          <p:cNvSpPr txBox="1"/>
          <p:nvPr/>
        </p:nvSpPr>
        <p:spPr>
          <a:xfrm>
            <a:off x="459507" y="5296184"/>
            <a:ext cx="1884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Macrosporangio</a:t>
            </a:r>
            <a:br>
              <a:rPr lang="it-IT" b="1" dirty="0" smtClean="0">
                <a:latin typeface="Arial Narrow" panose="020B0606020202030204" pitchFamily="34" charset="0"/>
              </a:rPr>
            </a:br>
            <a:r>
              <a:rPr lang="it-IT" dirty="0" smtClean="0">
                <a:latin typeface="Arial Narrow" panose="020B0606020202030204" pitchFamily="34" charset="0"/>
              </a:rPr>
              <a:t>Contenuto all’interno dell’OVULO</a:t>
            </a:r>
            <a:endParaRPr lang="it-IT" dirty="0">
              <a:latin typeface="Arial Narrow" panose="020B0606020202030204" pitchFamily="34" charset="0"/>
            </a:endParaRPr>
          </a:p>
        </p:txBody>
      </p:sp>
      <p:pic>
        <p:nvPicPr>
          <p:cNvPr id="47" name="Picture 2" descr="C:\Documents and Settings\utente\Documenti\LIBRI BOTANICA\LIBRO BIS\cap 9 gimno\schemi col scritte\ovulo pino colore scritte copia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9997" y="4377734"/>
            <a:ext cx="1827119" cy="925043"/>
          </a:xfrm>
          <a:prstGeom prst="rect">
            <a:avLst/>
          </a:prstGeom>
          <a:noFill/>
        </p:spPr>
      </p:pic>
      <p:pic>
        <p:nvPicPr>
          <p:cNvPr id="48" name="Picture 2" descr="C:\Documents and Settings\utente\Documenti\LIBRI BOTANICA\LIBRO BIS\cap 9 gimno\schemi col scritte\ovulo pino colore scritte copia.jpg"/>
          <p:cNvPicPr>
            <a:picLocks noChangeAspect="1" noChangeArrowheads="1"/>
          </p:cNvPicPr>
          <p:nvPr/>
        </p:nvPicPr>
        <p:blipFill rotWithShape="1">
          <a:blip r:embed="rId10" cstate="screen"/>
          <a:srcRect l="32306" t="36223" r="34371" b="50422"/>
          <a:stretch/>
        </p:blipFill>
        <p:spPr bwMode="auto">
          <a:xfrm>
            <a:off x="4353141" y="4653135"/>
            <a:ext cx="2299556" cy="720080"/>
          </a:xfrm>
          <a:prstGeom prst="rect">
            <a:avLst/>
          </a:prstGeom>
          <a:noFill/>
        </p:spPr>
      </p:pic>
      <p:sp>
        <p:nvSpPr>
          <p:cNvPr id="41" name="CasellaDiTesto 40"/>
          <p:cNvSpPr txBox="1"/>
          <p:nvPr/>
        </p:nvSpPr>
        <p:spPr>
          <a:xfrm>
            <a:off x="1714338" y="3996353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Arial Narrow" panose="020B0606020202030204" pitchFamily="34" charset="0"/>
              </a:rPr>
              <a:t>Macrosporangio</a:t>
            </a:r>
            <a:br>
              <a:rPr lang="it-IT" sz="1600" b="1" dirty="0" smtClean="0">
                <a:latin typeface="Arial Narrow" panose="020B0606020202030204" pitchFamily="34" charset="0"/>
              </a:rPr>
            </a:br>
            <a:r>
              <a:rPr lang="it-IT" sz="1600" b="1" dirty="0" smtClean="0">
                <a:latin typeface="Arial Narrow" panose="020B0606020202030204" pitchFamily="34" charset="0"/>
              </a:rPr>
              <a:t>(nocella) 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3892171" y="1331476"/>
            <a:ext cx="197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Microsporangi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244236" y="4068361"/>
            <a:ext cx="1800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 Narrow" panose="020B0606020202030204" pitchFamily="34" charset="0"/>
              </a:rPr>
              <a:t>Cellula madre delle macrospore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pic>
        <p:nvPicPr>
          <p:cNvPr id="52" name="Picture 2" descr="C:\Documents and Settings\utente\Documenti\LIBRI BOTANICA\LIBRO BIS\cap 9 gimno\schemi col scritte\ovulo pino colore scritte copia.jpg"/>
          <p:cNvPicPr>
            <a:picLocks noChangeAspect="1" noChangeArrowheads="1"/>
          </p:cNvPicPr>
          <p:nvPr/>
        </p:nvPicPr>
        <p:blipFill rotWithShape="1">
          <a:blip r:embed="rId10" cstate="screen"/>
          <a:srcRect l="67805" t="29318" r="809" b="-587"/>
          <a:stretch/>
        </p:blipFill>
        <p:spPr bwMode="auto">
          <a:xfrm>
            <a:off x="6849968" y="4200208"/>
            <a:ext cx="893314" cy="1584917"/>
          </a:xfrm>
          <a:prstGeom prst="rect">
            <a:avLst/>
          </a:prstGeom>
          <a:noFill/>
        </p:spPr>
      </p:pic>
      <p:cxnSp>
        <p:nvCxnSpPr>
          <p:cNvPr id="53" name="Connettore 2 52"/>
          <p:cNvCxnSpPr>
            <a:endCxn id="48" idx="1"/>
          </p:cNvCxnSpPr>
          <p:nvPr/>
        </p:nvCxnSpPr>
        <p:spPr>
          <a:xfrm flipV="1">
            <a:off x="3622425" y="5013175"/>
            <a:ext cx="730716" cy="13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3606659" y="471620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meiosi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cxnSp>
        <p:nvCxnSpPr>
          <p:cNvPr id="57" name="Connettore 2 56"/>
          <p:cNvCxnSpPr>
            <a:endCxn id="48" idx="3"/>
          </p:cNvCxnSpPr>
          <p:nvPr/>
        </p:nvCxnSpPr>
        <p:spPr>
          <a:xfrm flipV="1">
            <a:off x="5173971" y="5013175"/>
            <a:ext cx="1478726" cy="13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e 57"/>
          <p:cNvSpPr/>
          <p:nvPr/>
        </p:nvSpPr>
        <p:spPr>
          <a:xfrm>
            <a:off x="7119676" y="5371718"/>
            <a:ext cx="903589" cy="3698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asellaDiTesto 60"/>
          <p:cNvSpPr txBox="1"/>
          <p:nvPr/>
        </p:nvSpPr>
        <p:spPr>
          <a:xfrm>
            <a:off x="8023265" y="5478676"/>
            <a:ext cx="1331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Gametofito femminile</a:t>
            </a:r>
            <a:br>
              <a:rPr lang="it-IT" sz="1400" b="1" dirty="0" smtClean="0">
                <a:latin typeface="Arial Narrow" panose="020B0606020202030204" pitchFamily="34" charset="0"/>
              </a:rPr>
            </a:br>
            <a:endParaRPr lang="it-IT" sz="1400" b="1" dirty="0">
              <a:latin typeface="Arial Narrow" panose="020B0606020202030204" pitchFamily="34" charset="0"/>
            </a:endParaRPr>
          </a:p>
        </p:txBody>
      </p:sp>
      <p:pic>
        <p:nvPicPr>
          <p:cNvPr id="62" name="Picture 2" descr="F:\Lezioni\Fig. 5A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r="64471" b="59806"/>
          <a:stretch/>
        </p:blipFill>
        <p:spPr bwMode="auto">
          <a:xfrm>
            <a:off x="2495969" y="5374928"/>
            <a:ext cx="1415757" cy="134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:\Lezioni\Fig. 5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1" t="50000" r="3266" b="9516"/>
          <a:stretch/>
        </p:blipFill>
        <p:spPr bwMode="auto">
          <a:xfrm>
            <a:off x="6749602" y="5737009"/>
            <a:ext cx="1094045" cy="10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:\Lezioni\Fig. 5A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 r="36135" b="58050"/>
          <a:stretch/>
        </p:blipFill>
        <p:spPr bwMode="auto">
          <a:xfrm>
            <a:off x="4520036" y="5449429"/>
            <a:ext cx="1307869" cy="13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Connettore 2 64"/>
          <p:cNvCxnSpPr/>
          <p:nvPr/>
        </p:nvCxnSpPr>
        <p:spPr>
          <a:xfrm flipV="1">
            <a:off x="5088542" y="6197561"/>
            <a:ext cx="1478726" cy="13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e 65"/>
          <p:cNvSpPr/>
          <p:nvPr/>
        </p:nvSpPr>
        <p:spPr>
          <a:xfrm>
            <a:off x="7164288" y="5795500"/>
            <a:ext cx="903589" cy="3698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/>
          <p:cNvSpPr txBox="1"/>
          <p:nvPr/>
        </p:nvSpPr>
        <p:spPr>
          <a:xfrm>
            <a:off x="1835696" y="611988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Gimnosperme</a:t>
            </a:r>
            <a:endParaRPr lang="it-IT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1936148" y="3318405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Angiosperme</a:t>
            </a:r>
            <a:endParaRPr lang="it-IT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547664" y="3717032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Gimnosperme</a:t>
            </a:r>
            <a:endParaRPr lang="it-IT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1515133" y="6482933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Angiosperme</a:t>
            </a:r>
            <a:endParaRPr lang="it-IT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7" name="Connettore 1 66"/>
          <p:cNvCxnSpPr/>
          <p:nvPr/>
        </p:nvCxnSpPr>
        <p:spPr>
          <a:xfrm>
            <a:off x="395751" y="3717032"/>
            <a:ext cx="87482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TINA\Documents\Documents\Modulistica\Bando per adattamento vegetali all'ambiente\Adattamento AA2014-2015\gametofitosporofito b&amp;w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310"/>
            <a:ext cx="2007145" cy="4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0"/>
            <a:ext cx="2195737" cy="495502"/>
          </a:xfrm>
          <a:prstGeom prst="rect">
            <a:avLst/>
          </a:prstGeom>
          <a:solidFill>
            <a:schemeClr val="accent5">
              <a:lumMod val="75000"/>
              <a:alpha val="57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Gametofito (n)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022" y="697131"/>
            <a:ext cx="458747" cy="616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it-IT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Embriofite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3712" y="2572451"/>
            <a:ext cx="354057" cy="4289984"/>
          </a:xfrm>
          <a:prstGeom prst="rect">
            <a:avLst/>
          </a:prstGeom>
          <a:solidFill>
            <a:srgbClr val="FFC000"/>
          </a:solidFill>
          <a:ln>
            <a:solidFill>
              <a:srgbClr val="ED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it-IT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Tracheofite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0636" y="3770913"/>
            <a:ext cx="217133" cy="3087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-300555" y="598938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Spermatofite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74514" y="135006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Briofite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55128" y="278092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Pteridofite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1621847" y="416603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Gimnosperme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4668685" y="4163627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Angiosperme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465587" y="1182277"/>
            <a:ext cx="35919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Organismo prevalente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Autotrofo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Legato alla disponibilità di acqua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136633" y="2780928"/>
            <a:ext cx="57691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Organismo non prevalente, degenera rapidamente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Autotrofo, nutre lo sporofito nello stadio iniziale di crescita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Legato alla disponibilità di acqua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cxnSp>
        <p:nvCxnSpPr>
          <p:cNvPr id="52" name="Connettore 2 51"/>
          <p:cNvCxnSpPr/>
          <p:nvPr/>
        </p:nvCxnSpPr>
        <p:spPr>
          <a:xfrm>
            <a:off x="4536148" y="378770"/>
            <a:ext cx="26507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C:\Documents and Settings\utente\Documenti\LIBRI BOTANICA\LIBRO\TUTTE IMMAGINI LIBRO\14 cicli ontogenetici\Fig. 6 (2).jpg"/>
          <p:cNvPicPr>
            <a:picLocks noChangeAspect="1" noChangeArrowheads="1"/>
          </p:cNvPicPr>
          <p:nvPr/>
        </p:nvPicPr>
        <p:blipFill rotWithShape="1">
          <a:blip r:embed="rId3" cstate="print"/>
          <a:srcRect l="4773" t="38589" r="88842" b="38494"/>
          <a:stretch/>
        </p:blipFill>
        <p:spPr bwMode="auto">
          <a:xfrm rot="2568109">
            <a:off x="4779273" y="58076"/>
            <a:ext cx="406245" cy="874851"/>
          </a:xfrm>
          <a:prstGeom prst="rect">
            <a:avLst/>
          </a:prstGeom>
          <a:noFill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7"/>
          <a:stretch/>
        </p:blipFill>
        <p:spPr bwMode="auto">
          <a:xfrm>
            <a:off x="2014182" y="1202477"/>
            <a:ext cx="1442900" cy="10338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Picture 9" descr="http://www.dipbot.unict.it/sistematica/Immagini/21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60" y="2625298"/>
            <a:ext cx="922000" cy="12961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Documents and Settings\utente\Documenti\LIBRI BOTANICA\LIBRO BIS\cap 9 gimno\schemi col scritte\ovulo pino colore scritte copia.jpg"/>
          <p:cNvPicPr>
            <a:picLocks noChangeAspect="1" noChangeArrowheads="1"/>
          </p:cNvPicPr>
          <p:nvPr/>
        </p:nvPicPr>
        <p:blipFill rotWithShape="1">
          <a:blip r:embed="rId6" cstate="screen"/>
          <a:srcRect l="67805" t="29318" r="809" b="-587"/>
          <a:stretch/>
        </p:blipFill>
        <p:spPr bwMode="auto">
          <a:xfrm>
            <a:off x="986669" y="4848674"/>
            <a:ext cx="1027513" cy="1823013"/>
          </a:xfrm>
          <a:prstGeom prst="rect">
            <a:avLst/>
          </a:prstGeom>
          <a:noFill/>
        </p:spPr>
      </p:pic>
      <p:sp>
        <p:nvSpPr>
          <p:cNvPr id="2" name="Ovale 1"/>
          <p:cNvSpPr/>
          <p:nvPr/>
        </p:nvSpPr>
        <p:spPr>
          <a:xfrm>
            <a:off x="1468893" y="6174051"/>
            <a:ext cx="513757" cy="49763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919586" y="6422869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Gametofito femminile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cxnSp>
        <p:nvCxnSpPr>
          <p:cNvPr id="62" name="Connettore 2 61"/>
          <p:cNvCxnSpPr/>
          <p:nvPr/>
        </p:nvCxnSpPr>
        <p:spPr>
          <a:xfrm flipH="1">
            <a:off x="930280" y="6312905"/>
            <a:ext cx="226884" cy="1972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500087" y="6422868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Arial Narrow" panose="020B0606020202030204" pitchFamily="34" charset="0"/>
              </a:rPr>
              <a:t>S</a:t>
            </a:r>
            <a:r>
              <a:rPr lang="it-IT" sz="1400" b="1" dirty="0" smtClean="0">
                <a:latin typeface="Arial Narrow" panose="020B0606020202030204" pitchFamily="34" charset="0"/>
              </a:rPr>
              <a:t>porofito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9232" r="38683" b="50000"/>
          <a:stretch/>
        </p:blipFill>
        <p:spPr bwMode="auto">
          <a:xfrm>
            <a:off x="2853497" y="4943363"/>
            <a:ext cx="901342" cy="704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7" name="CasellaDiTesto 66"/>
          <p:cNvSpPr txBox="1"/>
          <p:nvPr/>
        </p:nvSpPr>
        <p:spPr>
          <a:xfrm>
            <a:off x="2627784" y="5764746"/>
            <a:ext cx="230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Gametofito maschile</a:t>
            </a:r>
            <a:br>
              <a:rPr lang="it-IT" sz="1400" b="1" dirty="0" smtClean="0">
                <a:latin typeface="Arial Narrow" panose="020B0606020202030204" pitchFamily="34" charset="0"/>
              </a:rPr>
            </a:br>
            <a:r>
              <a:rPr lang="it-IT" sz="1400" b="1" dirty="0" smtClean="0">
                <a:latin typeface="Arial Narrow" panose="020B0606020202030204" pitchFamily="34" charset="0"/>
              </a:rPr>
              <a:t>(granulo </a:t>
            </a:r>
            <a:r>
              <a:rPr lang="it-IT" sz="1400" b="1" smtClean="0">
                <a:latin typeface="Arial Narrow" panose="020B0606020202030204" pitchFamily="34" charset="0"/>
              </a:rPr>
              <a:t>pollinico germinato)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pic>
        <p:nvPicPr>
          <p:cNvPr id="68" name="Picture 2" descr="F:\Lezioni\Fig. 5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1" t="50000" r="3266" b="9516"/>
          <a:stretch/>
        </p:blipFill>
        <p:spPr bwMode="auto">
          <a:xfrm>
            <a:off x="4947806" y="4605357"/>
            <a:ext cx="1750789" cy="163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Ovale 68"/>
          <p:cNvSpPr/>
          <p:nvPr/>
        </p:nvSpPr>
        <p:spPr>
          <a:xfrm>
            <a:off x="5974657" y="4736371"/>
            <a:ext cx="708172" cy="4167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9"/>
          <p:cNvSpPr txBox="1"/>
          <p:nvPr/>
        </p:nvSpPr>
        <p:spPr>
          <a:xfrm>
            <a:off x="5652120" y="4455000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 Narrow" panose="020B0606020202030204" pitchFamily="34" charset="0"/>
              </a:rPr>
              <a:t>Gametofito femminile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2" y="4943363"/>
            <a:ext cx="939706" cy="704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2" name="Connettore 2 71"/>
          <p:cNvCxnSpPr/>
          <p:nvPr/>
        </p:nvCxnSpPr>
        <p:spPr>
          <a:xfrm flipH="1">
            <a:off x="5146209" y="5998700"/>
            <a:ext cx="226884" cy="1972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4716016" y="6140195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Arial Narrow" panose="020B0606020202030204" pitchFamily="34" charset="0"/>
              </a:rPr>
              <a:t>S</a:t>
            </a:r>
            <a:r>
              <a:rPr lang="it-IT" sz="1400" b="1" dirty="0" smtClean="0">
                <a:latin typeface="Arial Narrow" panose="020B0606020202030204" pitchFamily="34" charset="0"/>
              </a:rPr>
              <a:t>porofito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6016321" y="5105194"/>
            <a:ext cx="323393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Organismo </a:t>
            </a:r>
            <a:r>
              <a:rPr lang="it-IT" sz="1600" b="1" dirty="0" err="1" smtClean="0">
                <a:latin typeface="Arial Narrow" panose="020B0606020202030204" pitchFamily="34" charset="0"/>
              </a:rPr>
              <a:t>dipedendente</a:t>
            </a:r>
            <a:r>
              <a:rPr lang="it-IT" sz="1600" b="1" dirty="0" smtClean="0">
                <a:latin typeface="Arial Narrow" panose="020B0606020202030204" pitchFamily="34" charset="0"/>
              </a:rPr>
              <a:t> e protetto dallo sporofito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Si sviluppa all’interno della megaspora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Nutre l’embrione all’interno del seme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latin typeface="Arial Narrow" panose="020B0606020202030204" pitchFamily="34" charset="0"/>
              </a:rPr>
              <a:t>NON legato alla disponibilità di acqua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o 45"/>
          <p:cNvGrpSpPr/>
          <p:nvPr/>
        </p:nvGrpSpPr>
        <p:grpSpPr>
          <a:xfrm>
            <a:off x="7410749" y="4681684"/>
            <a:ext cx="1105680" cy="1885707"/>
            <a:chOff x="3709528" y="4949558"/>
            <a:chExt cx="1105680" cy="1885707"/>
          </a:xfrm>
        </p:grpSpPr>
        <p:pic>
          <p:nvPicPr>
            <p:cNvPr id="45" name="Picture 2" descr="C:\Documents and Settings\utente\Documenti\LIBRI BOTANICA\LIBRO BIS\cap 9 gimno\schemi col scritte\polline pino colore scritte copia.jpg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 l="32644" t="64873" r="49414"/>
            <a:stretch/>
          </p:blipFill>
          <p:spPr bwMode="auto">
            <a:xfrm>
              <a:off x="3860866" y="5048559"/>
              <a:ext cx="954342" cy="1786706"/>
            </a:xfrm>
            <a:prstGeom prst="rect">
              <a:avLst/>
            </a:prstGeom>
            <a:noFill/>
          </p:spPr>
        </p:pic>
        <p:sp>
          <p:nvSpPr>
            <p:cNvPr id="42" name="Rettangolo 41"/>
            <p:cNvSpPr/>
            <p:nvPr/>
          </p:nvSpPr>
          <p:spPr>
            <a:xfrm>
              <a:off x="3709528" y="4949558"/>
              <a:ext cx="361553" cy="567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Picture 2" descr="C:\Users\MARTINA\Documents\Documents\Modulistica\Bando per adattamento vegetali all'ambiente\Adattamento AA2014-2015\gametofitosporofito b&amp;w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84591" y="1324418"/>
            <a:ext cx="2007145" cy="4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0"/>
            <a:ext cx="2195737" cy="495502"/>
          </a:xfrm>
          <a:prstGeom prst="rect">
            <a:avLst/>
          </a:prstGeom>
          <a:solidFill>
            <a:schemeClr val="accent5">
              <a:lumMod val="75000"/>
              <a:alpha val="57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Gametofito (n)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198576" y="2125685"/>
            <a:ext cx="655569" cy="69218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3228732"/>
            <a:ext cx="15476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Gametangi (n)</a:t>
            </a:r>
          </a:p>
          <a:p>
            <a:r>
              <a:rPr lang="it-IT" sz="1400" b="1" dirty="0" smtClean="0">
                <a:latin typeface="Arial Narrow" panose="020B0606020202030204" pitchFamily="34" charset="0"/>
              </a:rPr>
              <a:t>Strutture contenenti i gameti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cxnSp>
        <p:nvCxnSpPr>
          <p:cNvPr id="8" name="Connettore 2 7"/>
          <p:cNvCxnSpPr>
            <a:stCxn id="6" idx="4"/>
          </p:cNvCxnSpPr>
          <p:nvPr/>
        </p:nvCxnSpPr>
        <p:spPr>
          <a:xfrm flipH="1">
            <a:off x="526360" y="2817865"/>
            <a:ext cx="1" cy="41086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481026" y="692696"/>
            <a:ext cx="458747" cy="616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it-IT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Embriofite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584791" y="2572451"/>
            <a:ext cx="354057" cy="4289984"/>
          </a:xfrm>
          <a:prstGeom prst="rect">
            <a:avLst/>
          </a:prstGeom>
          <a:solidFill>
            <a:srgbClr val="FFC000"/>
          </a:solidFill>
          <a:ln>
            <a:solidFill>
              <a:srgbClr val="ED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it-IT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Tracheofite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723089" y="3775347"/>
            <a:ext cx="217133" cy="3087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1164505" y="6085943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Spermatofite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muschio arche-anter scritte copia 0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123381" y="696733"/>
            <a:ext cx="2749089" cy="177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1979712" y="98072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Briofite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011020" y="294731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Pteridofite</a:t>
            </a:r>
            <a:endParaRPr lang="it-IT" b="1" dirty="0">
              <a:latin typeface="Arial Narrow" panose="020B0606020202030204" pitchFamily="34" charset="0"/>
            </a:endParaRPr>
          </a:p>
        </p:txBody>
      </p:sp>
      <p:pic>
        <p:nvPicPr>
          <p:cNvPr id="21" name="Picture 2" descr="muschio arche-anter scritte copia 0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50000"/>
          <a:stretch/>
        </p:blipFill>
        <p:spPr bwMode="auto">
          <a:xfrm>
            <a:off x="3363465" y="738730"/>
            <a:ext cx="2590331" cy="194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3275856" y="116632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Gametangi maschili</a:t>
            </a:r>
            <a:br>
              <a:rPr lang="it-IT" b="1" dirty="0" smtClean="0">
                <a:latin typeface="Arial Narrow" panose="020B0606020202030204" pitchFamily="34" charset="0"/>
              </a:rPr>
            </a:br>
            <a:r>
              <a:rPr lang="it-IT" b="1" dirty="0" smtClean="0">
                <a:latin typeface="Arial Narrow" panose="020B0606020202030204" pitchFamily="34" charset="0"/>
              </a:rPr>
              <a:t>(anteridi)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228184" y="116632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Gametangi femminili</a:t>
            </a:r>
            <a:br>
              <a:rPr lang="it-IT" b="1" dirty="0" smtClean="0">
                <a:latin typeface="Arial Narrow" panose="020B0606020202030204" pitchFamily="34" charset="0"/>
              </a:rPr>
            </a:br>
            <a:r>
              <a:rPr lang="it-IT" b="1" dirty="0" smtClean="0">
                <a:latin typeface="Arial Narrow" panose="020B0606020202030204" pitchFamily="34" charset="0"/>
              </a:rPr>
              <a:t>(archegoni)</a:t>
            </a:r>
            <a:endParaRPr lang="it-IT" b="1" dirty="0">
              <a:latin typeface="Arial Narrow" panose="020B0606020202030204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2559064" y="3317211"/>
            <a:ext cx="1512017" cy="1114384"/>
            <a:chOff x="2111056" y="3302034"/>
            <a:chExt cx="1961781" cy="1415409"/>
          </a:xfrm>
        </p:grpSpPr>
        <p:grpSp>
          <p:nvGrpSpPr>
            <p:cNvPr id="26" name="Gruppo 25"/>
            <p:cNvGrpSpPr/>
            <p:nvPr/>
          </p:nvGrpSpPr>
          <p:grpSpPr>
            <a:xfrm>
              <a:off x="2111056" y="3302034"/>
              <a:ext cx="1961781" cy="1361611"/>
              <a:chOff x="3098508" y="2736620"/>
              <a:chExt cx="1961781" cy="1361611"/>
            </a:xfrm>
          </p:grpSpPr>
          <p:grpSp>
            <p:nvGrpSpPr>
              <p:cNvPr id="25" name="Gruppo 24"/>
              <p:cNvGrpSpPr/>
              <p:nvPr/>
            </p:nvGrpSpPr>
            <p:grpSpPr>
              <a:xfrm>
                <a:off x="3098508" y="2736620"/>
                <a:ext cx="1862587" cy="1361610"/>
                <a:chOff x="3098508" y="2736620"/>
                <a:chExt cx="1862587" cy="1361610"/>
              </a:xfrm>
            </p:grpSpPr>
            <p:pic>
              <p:nvPicPr>
                <p:cNvPr id="9" name="Picture 2" descr="C:\Documents and Settings\utente\Documenti\LIBRI BOTANICA\LIBRO\TUTTE IMMAGINI LIBRO\14 cicli ontogenetici\selezione felce\Fig. 13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10744" t="41718" r="71354" b="22484"/>
                <a:stretch/>
              </p:blipFill>
              <p:spPr bwMode="auto">
                <a:xfrm rot="5400000">
                  <a:off x="3450550" y="2587686"/>
                  <a:ext cx="1280365" cy="1740724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Rettangolo 21"/>
                <p:cNvSpPr/>
                <p:nvPr/>
              </p:nvSpPr>
              <p:spPr>
                <a:xfrm>
                  <a:off x="3098508" y="2736620"/>
                  <a:ext cx="328021" cy="4203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27" name="Rettangolo 26"/>
              <p:cNvSpPr/>
              <p:nvPr/>
            </p:nvSpPr>
            <p:spPr>
              <a:xfrm>
                <a:off x="4591188" y="3458048"/>
                <a:ext cx="469101" cy="640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3363465" y="4343553"/>
              <a:ext cx="474821" cy="373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4071081" y="2976000"/>
            <a:ext cx="1181597" cy="1320255"/>
            <a:chOff x="4071082" y="3383279"/>
            <a:chExt cx="932966" cy="960274"/>
          </a:xfrm>
        </p:grpSpPr>
        <p:pic>
          <p:nvPicPr>
            <p:cNvPr id="24" name="Picture 2" descr="C:\Documents and Settings\utente\Documenti\LIBRI BOTANICA\LIBRO\TUTTE IMMAGINI LIBRO\14 cicli ontogenetici\selezione felce\Fig. 13.jp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21644" t="30447" r="67613" b="51509"/>
            <a:stretch/>
          </p:blipFill>
          <p:spPr bwMode="auto">
            <a:xfrm>
              <a:off x="4071082" y="3383279"/>
              <a:ext cx="770834" cy="880266"/>
            </a:xfrm>
            <a:prstGeom prst="rect">
              <a:avLst/>
            </a:prstGeom>
            <a:noFill/>
          </p:spPr>
        </p:pic>
        <p:sp>
          <p:nvSpPr>
            <p:cNvPr id="33" name="Rettangolo 32"/>
            <p:cNvSpPr/>
            <p:nvPr/>
          </p:nvSpPr>
          <p:spPr>
            <a:xfrm>
              <a:off x="4658630" y="4028951"/>
              <a:ext cx="345418" cy="314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6515199" y="3131979"/>
            <a:ext cx="982726" cy="1649204"/>
            <a:chOff x="6515199" y="3131979"/>
            <a:chExt cx="982726" cy="1649204"/>
          </a:xfrm>
        </p:grpSpPr>
        <p:pic>
          <p:nvPicPr>
            <p:cNvPr id="36" name="Picture 2" descr="C:\Documents and Settings\utente\Documenti\LIBRI BOTANICA\LIBRO\TUTTE IMMAGINI LIBRO\14 cicli ontogenetici\Fig. 8.jpg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29452" t="15309" r="61527" b="55960"/>
            <a:stretch/>
          </p:blipFill>
          <p:spPr bwMode="auto">
            <a:xfrm>
              <a:off x="6515199" y="3131979"/>
              <a:ext cx="863063" cy="1649204"/>
            </a:xfrm>
            <a:prstGeom prst="rect">
              <a:avLst/>
            </a:prstGeom>
            <a:noFill/>
          </p:spPr>
        </p:pic>
        <p:sp>
          <p:nvSpPr>
            <p:cNvPr id="35" name="Rettangolo 34"/>
            <p:cNvSpPr/>
            <p:nvPr/>
          </p:nvSpPr>
          <p:spPr>
            <a:xfrm>
              <a:off x="7252663" y="3722416"/>
              <a:ext cx="245262" cy="4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7327253" y="4293096"/>
            <a:ext cx="1527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Arial Narrow" panose="020B0606020202030204" pitchFamily="34" charset="0"/>
              </a:rPr>
              <a:t>Oosfera (gamete femminile)</a:t>
            </a:r>
            <a:endParaRPr lang="it-IT" sz="1200" b="1" dirty="0">
              <a:latin typeface="Arial Narrow" panose="020B060602020203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716016" y="3679582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Arial Narrow" panose="020B0606020202030204" pitchFamily="34" charset="0"/>
              </a:rPr>
              <a:t>Spermatozoidi</a:t>
            </a:r>
            <a:br>
              <a:rPr lang="it-IT" sz="1200" b="1" dirty="0" smtClean="0">
                <a:latin typeface="Arial Narrow" panose="020B0606020202030204" pitchFamily="34" charset="0"/>
              </a:rPr>
            </a:br>
            <a:r>
              <a:rPr lang="it-IT" sz="1200" b="1" dirty="0" smtClean="0">
                <a:latin typeface="Arial Narrow" panose="020B0606020202030204" pitchFamily="34" charset="0"/>
              </a:rPr>
              <a:t>(gameti maschili)</a:t>
            </a:r>
            <a:endParaRPr lang="it-IT" sz="1200" b="1" dirty="0">
              <a:latin typeface="Arial Narrow" panose="020B0606020202030204" pitchFamily="34" charset="0"/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4768549" y="3217854"/>
            <a:ext cx="405743" cy="4587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2032826" y="500388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Gimnosperme</a:t>
            </a:r>
            <a:endParaRPr lang="it-IT" b="1" dirty="0">
              <a:latin typeface="Arial Narrow" panose="020B0606020202030204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3352765" y="4256205"/>
            <a:ext cx="3076705" cy="0"/>
          </a:xfrm>
          <a:prstGeom prst="line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e 46"/>
          <p:cNvSpPr/>
          <p:nvPr/>
        </p:nvSpPr>
        <p:spPr>
          <a:xfrm>
            <a:off x="7593247" y="5270255"/>
            <a:ext cx="780888" cy="5473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2 48"/>
          <p:cNvCxnSpPr/>
          <p:nvPr/>
        </p:nvCxnSpPr>
        <p:spPr>
          <a:xfrm flipH="1" flipV="1">
            <a:off x="7328287" y="5374351"/>
            <a:ext cx="297310" cy="120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5940152" y="5157192"/>
            <a:ext cx="142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latin typeface="Arial Narrow" panose="020B0606020202030204" pitchFamily="34" charset="0"/>
              </a:rPr>
              <a:t> Archegoni fortemente ridotti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8374135" y="4929266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Arial Narrow" panose="020B0606020202030204" pitchFamily="34" charset="0"/>
              </a:rPr>
              <a:t>Oosfera</a:t>
            </a:r>
            <a:endParaRPr lang="it-IT" sz="1200" b="1" dirty="0">
              <a:latin typeface="Arial Narrow" panose="020B0606020202030204" pitchFamily="34" charset="0"/>
            </a:endParaRPr>
          </a:p>
        </p:txBody>
      </p:sp>
      <p:cxnSp>
        <p:nvCxnSpPr>
          <p:cNvPr id="56" name="Connettore 2 55"/>
          <p:cNvCxnSpPr/>
          <p:nvPr/>
        </p:nvCxnSpPr>
        <p:spPr>
          <a:xfrm flipH="1">
            <a:off x="8104027" y="5143548"/>
            <a:ext cx="391352" cy="4616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3994630" y="5517232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Arial Narrow" panose="020B0606020202030204" pitchFamily="34" charset="0"/>
              </a:rPr>
              <a:t>Anteridi assenti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2024938" y="6444044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Narrow" panose="020B0606020202030204" pitchFamily="34" charset="0"/>
              </a:rPr>
              <a:t>Angiosperme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5088380" y="6474822"/>
            <a:ext cx="167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Arial Narrow" panose="020B0606020202030204" pitchFamily="34" charset="0"/>
              </a:rPr>
              <a:t>Gametangi assenti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cxnSp>
        <p:nvCxnSpPr>
          <p:cNvPr id="4096" name="Connettore 1 4095"/>
          <p:cNvCxnSpPr/>
          <p:nvPr/>
        </p:nvCxnSpPr>
        <p:spPr>
          <a:xfrm>
            <a:off x="5953796" y="0"/>
            <a:ext cx="0" cy="62706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9" name="Connettore 1 4098"/>
          <p:cNvCxnSpPr/>
          <p:nvPr/>
        </p:nvCxnSpPr>
        <p:spPr>
          <a:xfrm>
            <a:off x="1988656" y="6270609"/>
            <a:ext cx="712381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526361" y="4149080"/>
            <a:ext cx="0" cy="3746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C:\Documents and Settings\utente\Documenti\LIBRI BOTANICA\LIBRO\TUTTE IMMAGINI LIBRO\14 cicli ontogenetici\Fig. 6 (2).jpg"/>
          <p:cNvPicPr>
            <a:picLocks noChangeAspect="1" noChangeArrowheads="1"/>
          </p:cNvPicPr>
          <p:nvPr/>
        </p:nvPicPr>
        <p:blipFill rotWithShape="1">
          <a:blip r:embed="rId8" cstate="print"/>
          <a:srcRect l="4773" t="38589" r="88842" b="38494"/>
          <a:stretch/>
        </p:blipFill>
        <p:spPr bwMode="auto">
          <a:xfrm rot="4096421">
            <a:off x="332000" y="4399852"/>
            <a:ext cx="406245" cy="874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2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239</Words>
  <Application>Microsoft Office PowerPoint</Application>
  <PresentationFormat>Presentazione su schermo (4:3)</PresentationFormat>
  <Paragraphs>108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GIOVANARDI</dc:creator>
  <cp:lastModifiedBy>MARTINA GIOVANARDI</cp:lastModifiedBy>
  <cp:revision>36</cp:revision>
  <dcterms:created xsi:type="dcterms:W3CDTF">2015-03-03T13:35:17Z</dcterms:created>
  <dcterms:modified xsi:type="dcterms:W3CDTF">2015-03-04T09:38:38Z</dcterms:modified>
</cp:coreProperties>
</file>