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92" r:id="rId2"/>
    <p:sldId id="258" r:id="rId3"/>
    <p:sldId id="259" r:id="rId4"/>
    <p:sldId id="260" r:id="rId5"/>
    <p:sldId id="261" r:id="rId6"/>
    <p:sldId id="262" r:id="rId7"/>
    <p:sldId id="263" r:id="rId8"/>
    <p:sldId id="264" r:id="rId9"/>
    <p:sldId id="266" r:id="rId10"/>
    <p:sldId id="293"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5" r:id="rId28"/>
    <p:sldId id="287" r:id="rId29"/>
    <p:sldId id="288" r:id="rId30"/>
    <p:sldId id="289" r:id="rId31"/>
    <p:sldId id="291" r:id="rId32"/>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434" autoAdjust="0"/>
  </p:normalViewPr>
  <p:slideViewPr>
    <p:cSldViewPr>
      <p:cViewPr varScale="1">
        <p:scale>
          <a:sx n="74" d="100"/>
          <a:sy n="74" d="100"/>
        </p:scale>
        <p:origin x="126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BD018A-BA43-40C3-B4D4-54DFA51F6E38}" type="datetimeFigureOut">
              <a:rPr lang="it-IT" smtClean="0"/>
              <a:t>06/05/2016</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DA4B01-BC51-4C85-9D23-2C408DB050FF}" type="slidenum">
              <a:rPr lang="it-IT" smtClean="0"/>
              <a:t>‹#›</a:t>
            </a:fld>
            <a:endParaRPr lang="it-IT"/>
          </a:p>
        </p:txBody>
      </p:sp>
    </p:spTree>
    <p:extLst>
      <p:ext uri="{BB962C8B-B14F-4D97-AF65-F5344CB8AC3E}">
        <p14:creationId xmlns:p14="http://schemas.microsoft.com/office/powerpoint/2010/main" val="1543558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B8D424A4-F103-5646-860F-827DE96FF861}" type="slidenum">
              <a:rPr lang="it-IT" smtClean="0"/>
              <a:pPr/>
              <a:t>2</a:t>
            </a:fld>
            <a:endParaRPr lang="it-IT"/>
          </a:p>
        </p:txBody>
      </p:sp>
    </p:spTree>
    <p:extLst>
      <p:ext uri="{BB962C8B-B14F-4D97-AF65-F5344CB8AC3E}">
        <p14:creationId xmlns:p14="http://schemas.microsoft.com/office/powerpoint/2010/main" val="1620744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B8D424A4-F103-5646-860F-827DE96FF861}" type="slidenum">
              <a:rPr lang="it-IT" smtClean="0"/>
              <a:pPr/>
              <a:t>12</a:t>
            </a:fld>
            <a:endParaRPr lang="it-IT"/>
          </a:p>
        </p:txBody>
      </p:sp>
    </p:spTree>
    <p:extLst>
      <p:ext uri="{BB962C8B-B14F-4D97-AF65-F5344CB8AC3E}">
        <p14:creationId xmlns:p14="http://schemas.microsoft.com/office/powerpoint/2010/main" val="3035786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B8D424A4-F103-5646-860F-827DE96FF861}" type="slidenum">
              <a:rPr lang="it-IT" smtClean="0"/>
              <a:pPr/>
              <a:t>13</a:t>
            </a:fld>
            <a:endParaRPr lang="it-IT"/>
          </a:p>
        </p:txBody>
      </p:sp>
    </p:spTree>
    <p:extLst>
      <p:ext uri="{BB962C8B-B14F-4D97-AF65-F5344CB8AC3E}">
        <p14:creationId xmlns:p14="http://schemas.microsoft.com/office/powerpoint/2010/main" val="3536640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B8D424A4-F103-5646-860F-827DE96FF861}" type="slidenum">
              <a:rPr lang="it-IT" smtClean="0"/>
              <a:pPr/>
              <a:t>14</a:t>
            </a:fld>
            <a:endParaRPr lang="it-IT"/>
          </a:p>
        </p:txBody>
      </p:sp>
    </p:spTree>
    <p:extLst>
      <p:ext uri="{BB962C8B-B14F-4D97-AF65-F5344CB8AC3E}">
        <p14:creationId xmlns:p14="http://schemas.microsoft.com/office/powerpoint/2010/main" val="4072389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B8D424A4-F103-5646-860F-827DE96FF861}" type="slidenum">
              <a:rPr lang="it-IT" smtClean="0"/>
              <a:pPr/>
              <a:t>15</a:t>
            </a:fld>
            <a:endParaRPr lang="it-IT"/>
          </a:p>
        </p:txBody>
      </p:sp>
    </p:spTree>
    <p:extLst>
      <p:ext uri="{BB962C8B-B14F-4D97-AF65-F5344CB8AC3E}">
        <p14:creationId xmlns:p14="http://schemas.microsoft.com/office/powerpoint/2010/main" val="1874989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dirty="0" smtClean="0"/>
              <a:t>The diagrams illustrate three floral designs that differ in the spatial arrangement of female (pistil) and male (stamen) sexual organs and in the location where pollen is deposited on visiting insect pollinators. The costs (red boxes) and benefits (green boxes) of these alternative arrangements are indicated with regard to the likelihood of sexual interference and self-pollination and to the precision of cross-pollen transfer. </a:t>
            </a:r>
            <a:r>
              <a:rPr lang="en-US" sz="1200" b="1" dirty="0" smtClean="0"/>
              <a:t>a</a:t>
            </a:r>
            <a:r>
              <a:rPr lang="en-US" sz="1200" dirty="0" smtClean="0"/>
              <a:t> | A population with a single floral phenotype in which anthers and stigmas are of equivalent height. </a:t>
            </a:r>
            <a:r>
              <a:rPr lang="en-US" sz="1200" b="1" dirty="0" smtClean="0"/>
              <a:t>b</a:t>
            </a:r>
            <a:r>
              <a:rPr lang="en-US" sz="1200" dirty="0" smtClean="0"/>
              <a:t> | A population with a single floral phenotype in which stigmas and anthers are spatially separated (</a:t>
            </a:r>
            <a:r>
              <a:rPr lang="en-US" sz="1200" dirty="0" err="1" smtClean="0"/>
              <a:t>herkogamy</a:t>
            </a:r>
            <a:r>
              <a:rPr lang="en-US" sz="1200" dirty="0" smtClean="0"/>
              <a:t>).</a:t>
            </a:r>
            <a:r>
              <a:rPr lang="en-US" sz="1200" b="1" dirty="0" smtClean="0"/>
              <a:t>c</a:t>
            </a:r>
            <a:r>
              <a:rPr lang="en-US" sz="1200" dirty="0" smtClean="0"/>
              <a:t> | A </a:t>
            </a:r>
            <a:r>
              <a:rPr lang="en-US" sz="1200" dirty="0" err="1" smtClean="0"/>
              <a:t>distylous</a:t>
            </a:r>
            <a:r>
              <a:rPr lang="en-US" sz="1200" dirty="0" smtClean="0"/>
              <a:t> population with two floral morphs that differ reciprocally in stigma and anther position. </a:t>
            </a:r>
            <a:r>
              <a:rPr lang="en-US" sz="1200" dirty="0" err="1" smtClean="0"/>
              <a:t>Distyly</a:t>
            </a:r>
            <a:r>
              <a:rPr lang="en-US" sz="1200" dirty="0" smtClean="0"/>
              <a:t> provides precise pollen transfer without the costs that are associated with sexual interference and self-pollination. Quantitative variation between plants in style and stamen length, as commonly occurs in conditions </a:t>
            </a:r>
            <a:r>
              <a:rPr lang="en-US" sz="1200" b="1" dirty="0" smtClean="0"/>
              <a:t>a</a:t>
            </a:r>
            <a:r>
              <a:rPr lang="en-US" sz="1200" dirty="0" smtClean="0"/>
              <a:t> and </a:t>
            </a:r>
            <a:r>
              <a:rPr lang="en-US" sz="1200" b="1" dirty="0" smtClean="0"/>
              <a:t>b</a:t>
            </a:r>
            <a:r>
              <a:rPr lang="en-US" sz="1200" dirty="0" smtClean="0"/>
              <a:t>, is usually governed by many genes of small effect. By contrast, the inheritance of </a:t>
            </a:r>
            <a:r>
              <a:rPr lang="en-US" sz="1200" dirty="0" err="1" smtClean="0"/>
              <a:t>distyly</a:t>
            </a:r>
            <a:r>
              <a:rPr lang="en-US" sz="1200" dirty="0" smtClean="0"/>
              <a:t> is governed by a major </a:t>
            </a:r>
            <a:r>
              <a:rPr lang="en-US" sz="1200" dirty="0" err="1" smtClean="0"/>
              <a:t>diallelic</a:t>
            </a:r>
            <a:r>
              <a:rPr lang="en-US" sz="1200" dirty="0" smtClean="0"/>
              <a:t> </a:t>
            </a:r>
            <a:r>
              <a:rPr lang="en-US" sz="1200" dirty="0" err="1" smtClean="0"/>
              <a:t>Mendelian</a:t>
            </a:r>
            <a:r>
              <a:rPr lang="en-US" sz="1200" dirty="0" smtClean="0"/>
              <a:t> locus</a:t>
            </a:r>
            <a:endParaRPr lang="it-IT" dirty="0"/>
          </a:p>
        </p:txBody>
      </p:sp>
      <p:sp>
        <p:nvSpPr>
          <p:cNvPr id="4" name="Segnaposto numero diapositiva 3"/>
          <p:cNvSpPr>
            <a:spLocks noGrp="1"/>
          </p:cNvSpPr>
          <p:nvPr>
            <p:ph type="sldNum" sz="quarter" idx="10"/>
          </p:nvPr>
        </p:nvSpPr>
        <p:spPr/>
        <p:txBody>
          <a:bodyPr/>
          <a:lstStyle/>
          <a:p>
            <a:fld id="{B8D424A4-F103-5646-860F-827DE96FF861}" type="slidenum">
              <a:rPr lang="it-IT" smtClean="0"/>
              <a:pPr/>
              <a:t>16</a:t>
            </a:fld>
            <a:endParaRPr lang="it-IT"/>
          </a:p>
        </p:txBody>
      </p:sp>
    </p:spTree>
    <p:extLst>
      <p:ext uri="{BB962C8B-B14F-4D97-AF65-F5344CB8AC3E}">
        <p14:creationId xmlns:p14="http://schemas.microsoft.com/office/powerpoint/2010/main" val="41853361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B8D424A4-F103-5646-860F-827DE96FF861}" type="slidenum">
              <a:rPr lang="it-IT" smtClean="0"/>
              <a:pPr/>
              <a:t>17</a:t>
            </a:fld>
            <a:endParaRPr lang="it-IT"/>
          </a:p>
        </p:txBody>
      </p:sp>
    </p:spTree>
    <p:extLst>
      <p:ext uri="{BB962C8B-B14F-4D97-AF65-F5344CB8AC3E}">
        <p14:creationId xmlns:p14="http://schemas.microsoft.com/office/powerpoint/2010/main" val="2274660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B8D424A4-F103-5646-860F-827DE96FF861}" type="slidenum">
              <a:rPr lang="it-IT" smtClean="0"/>
              <a:pPr/>
              <a:t>18</a:t>
            </a:fld>
            <a:endParaRPr lang="it-IT"/>
          </a:p>
        </p:txBody>
      </p:sp>
    </p:spTree>
    <p:extLst>
      <p:ext uri="{BB962C8B-B14F-4D97-AF65-F5344CB8AC3E}">
        <p14:creationId xmlns:p14="http://schemas.microsoft.com/office/powerpoint/2010/main" val="704477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B8D424A4-F103-5646-860F-827DE96FF861}" type="slidenum">
              <a:rPr lang="it-IT" smtClean="0"/>
              <a:pPr/>
              <a:t>19</a:t>
            </a:fld>
            <a:endParaRPr lang="it-IT"/>
          </a:p>
        </p:txBody>
      </p:sp>
    </p:spTree>
    <p:extLst>
      <p:ext uri="{BB962C8B-B14F-4D97-AF65-F5344CB8AC3E}">
        <p14:creationId xmlns:p14="http://schemas.microsoft.com/office/powerpoint/2010/main" val="15330014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B8D424A4-F103-5646-860F-827DE96FF861}" type="slidenum">
              <a:rPr lang="it-IT" smtClean="0"/>
              <a:pPr/>
              <a:t>20</a:t>
            </a:fld>
            <a:endParaRPr lang="it-IT"/>
          </a:p>
        </p:txBody>
      </p:sp>
    </p:spTree>
    <p:extLst>
      <p:ext uri="{BB962C8B-B14F-4D97-AF65-F5344CB8AC3E}">
        <p14:creationId xmlns:p14="http://schemas.microsoft.com/office/powerpoint/2010/main" val="36542379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B8D424A4-F103-5646-860F-827DE96FF861}" type="slidenum">
              <a:rPr lang="it-IT" smtClean="0"/>
              <a:pPr/>
              <a:t>21</a:t>
            </a:fld>
            <a:endParaRPr lang="it-IT"/>
          </a:p>
        </p:txBody>
      </p:sp>
    </p:spTree>
    <p:extLst>
      <p:ext uri="{BB962C8B-B14F-4D97-AF65-F5344CB8AC3E}">
        <p14:creationId xmlns:p14="http://schemas.microsoft.com/office/powerpoint/2010/main" val="756769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B8D424A4-F103-5646-860F-827DE96FF861}" type="slidenum">
              <a:rPr lang="it-IT" smtClean="0"/>
              <a:pPr/>
              <a:t>3</a:t>
            </a:fld>
            <a:endParaRPr lang="it-IT"/>
          </a:p>
        </p:txBody>
      </p:sp>
    </p:spTree>
    <p:extLst>
      <p:ext uri="{BB962C8B-B14F-4D97-AF65-F5344CB8AC3E}">
        <p14:creationId xmlns:p14="http://schemas.microsoft.com/office/powerpoint/2010/main" val="17545004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B8D424A4-F103-5646-860F-827DE96FF861}" type="slidenum">
              <a:rPr lang="it-IT" smtClean="0"/>
              <a:pPr/>
              <a:t>22</a:t>
            </a:fld>
            <a:endParaRPr lang="it-IT"/>
          </a:p>
        </p:txBody>
      </p:sp>
    </p:spTree>
    <p:extLst>
      <p:ext uri="{BB962C8B-B14F-4D97-AF65-F5344CB8AC3E}">
        <p14:creationId xmlns:p14="http://schemas.microsoft.com/office/powerpoint/2010/main" val="1485190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B8D424A4-F103-5646-860F-827DE96FF861}" type="slidenum">
              <a:rPr lang="it-IT" smtClean="0"/>
              <a:pPr/>
              <a:t>23</a:t>
            </a:fld>
            <a:endParaRPr lang="it-IT"/>
          </a:p>
        </p:txBody>
      </p:sp>
    </p:spTree>
    <p:extLst>
      <p:ext uri="{BB962C8B-B14F-4D97-AF65-F5344CB8AC3E}">
        <p14:creationId xmlns:p14="http://schemas.microsoft.com/office/powerpoint/2010/main" val="6368718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B8D424A4-F103-5646-860F-827DE96FF861}" type="slidenum">
              <a:rPr lang="it-IT" smtClean="0"/>
              <a:pPr/>
              <a:t>24</a:t>
            </a:fld>
            <a:endParaRPr lang="it-IT"/>
          </a:p>
        </p:txBody>
      </p:sp>
    </p:spTree>
    <p:extLst>
      <p:ext uri="{BB962C8B-B14F-4D97-AF65-F5344CB8AC3E}">
        <p14:creationId xmlns:p14="http://schemas.microsoft.com/office/powerpoint/2010/main" val="34617198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B8D424A4-F103-5646-860F-827DE96FF861}" type="slidenum">
              <a:rPr lang="it-IT" smtClean="0"/>
              <a:pPr/>
              <a:t>25</a:t>
            </a:fld>
            <a:endParaRPr lang="it-IT"/>
          </a:p>
        </p:txBody>
      </p:sp>
    </p:spTree>
    <p:extLst>
      <p:ext uri="{BB962C8B-B14F-4D97-AF65-F5344CB8AC3E}">
        <p14:creationId xmlns:p14="http://schemas.microsoft.com/office/powerpoint/2010/main" val="38172336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B8D424A4-F103-5646-860F-827DE96FF861}" type="slidenum">
              <a:rPr lang="it-IT" smtClean="0"/>
              <a:pPr/>
              <a:t>26</a:t>
            </a:fld>
            <a:endParaRPr lang="it-IT"/>
          </a:p>
        </p:txBody>
      </p:sp>
    </p:spTree>
    <p:extLst>
      <p:ext uri="{BB962C8B-B14F-4D97-AF65-F5344CB8AC3E}">
        <p14:creationId xmlns:p14="http://schemas.microsoft.com/office/powerpoint/2010/main" val="18232793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B8D424A4-F103-5646-860F-827DE96FF861}" type="slidenum">
              <a:rPr lang="it-IT" smtClean="0"/>
              <a:pPr/>
              <a:t>27</a:t>
            </a:fld>
            <a:endParaRPr lang="it-IT"/>
          </a:p>
        </p:txBody>
      </p:sp>
    </p:spTree>
    <p:extLst>
      <p:ext uri="{BB962C8B-B14F-4D97-AF65-F5344CB8AC3E}">
        <p14:creationId xmlns:p14="http://schemas.microsoft.com/office/powerpoint/2010/main" val="918529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B8D424A4-F103-5646-860F-827DE96FF861}" type="slidenum">
              <a:rPr lang="it-IT" smtClean="0"/>
              <a:pPr/>
              <a:t>28</a:t>
            </a:fld>
            <a:endParaRPr lang="it-IT"/>
          </a:p>
        </p:txBody>
      </p:sp>
    </p:spTree>
    <p:extLst>
      <p:ext uri="{BB962C8B-B14F-4D97-AF65-F5344CB8AC3E}">
        <p14:creationId xmlns:p14="http://schemas.microsoft.com/office/powerpoint/2010/main" val="26986612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B8D424A4-F103-5646-860F-827DE96FF861}" type="slidenum">
              <a:rPr lang="it-IT" smtClean="0"/>
              <a:pPr/>
              <a:t>29</a:t>
            </a:fld>
            <a:endParaRPr lang="it-IT"/>
          </a:p>
        </p:txBody>
      </p:sp>
    </p:spTree>
    <p:extLst>
      <p:ext uri="{BB962C8B-B14F-4D97-AF65-F5344CB8AC3E}">
        <p14:creationId xmlns:p14="http://schemas.microsoft.com/office/powerpoint/2010/main" val="39712734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B8D424A4-F103-5646-860F-827DE96FF861}" type="slidenum">
              <a:rPr lang="it-IT" smtClean="0"/>
              <a:pPr/>
              <a:t>30</a:t>
            </a:fld>
            <a:endParaRPr lang="it-IT"/>
          </a:p>
        </p:txBody>
      </p:sp>
    </p:spTree>
    <p:extLst>
      <p:ext uri="{BB962C8B-B14F-4D97-AF65-F5344CB8AC3E}">
        <p14:creationId xmlns:p14="http://schemas.microsoft.com/office/powerpoint/2010/main" val="11715559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8D424A4-F103-5646-860F-827DE96FF861}" type="slidenum">
              <a:rPr lang="it-IT" smtClean="0"/>
              <a:pPr/>
              <a:t>31</a:t>
            </a:fld>
            <a:endParaRPr lang="it-IT"/>
          </a:p>
        </p:txBody>
      </p:sp>
    </p:spTree>
    <p:extLst>
      <p:ext uri="{BB962C8B-B14F-4D97-AF65-F5344CB8AC3E}">
        <p14:creationId xmlns:p14="http://schemas.microsoft.com/office/powerpoint/2010/main" val="4185336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B8D424A4-F103-5646-860F-827DE96FF861}" type="slidenum">
              <a:rPr lang="it-IT" smtClean="0"/>
              <a:pPr/>
              <a:t>4</a:t>
            </a:fld>
            <a:endParaRPr lang="it-IT"/>
          </a:p>
        </p:txBody>
      </p:sp>
    </p:spTree>
    <p:extLst>
      <p:ext uri="{BB962C8B-B14F-4D97-AF65-F5344CB8AC3E}">
        <p14:creationId xmlns:p14="http://schemas.microsoft.com/office/powerpoint/2010/main" val="3612452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B8D424A4-F103-5646-860F-827DE96FF861}" type="slidenum">
              <a:rPr lang="it-IT" smtClean="0"/>
              <a:pPr/>
              <a:t>5</a:t>
            </a:fld>
            <a:endParaRPr lang="it-IT"/>
          </a:p>
        </p:txBody>
      </p:sp>
    </p:spTree>
    <p:extLst>
      <p:ext uri="{BB962C8B-B14F-4D97-AF65-F5344CB8AC3E}">
        <p14:creationId xmlns:p14="http://schemas.microsoft.com/office/powerpoint/2010/main" val="4115364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B8D424A4-F103-5646-860F-827DE96FF861}" type="slidenum">
              <a:rPr lang="it-IT" smtClean="0"/>
              <a:pPr/>
              <a:t>6</a:t>
            </a:fld>
            <a:endParaRPr lang="it-IT"/>
          </a:p>
        </p:txBody>
      </p:sp>
    </p:spTree>
    <p:extLst>
      <p:ext uri="{BB962C8B-B14F-4D97-AF65-F5344CB8AC3E}">
        <p14:creationId xmlns:p14="http://schemas.microsoft.com/office/powerpoint/2010/main" val="3959744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B8D424A4-F103-5646-860F-827DE96FF861}" type="slidenum">
              <a:rPr lang="it-IT" smtClean="0"/>
              <a:pPr/>
              <a:t>7</a:t>
            </a:fld>
            <a:endParaRPr lang="it-IT"/>
          </a:p>
        </p:txBody>
      </p:sp>
    </p:spTree>
    <p:extLst>
      <p:ext uri="{BB962C8B-B14F-4D97-AF65-F5344CB8AC3E}">
        <p14:creationId xmlns:p14="http://schemas.microsoft.com/office/powerpoint/2010/main" val="695757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B8D424A4-F103-5646-860F-827DE96FF861}" type="slidenum">
              <a:rPr lang="it-IT" smtClean="0"/>
              <a:pPr/>
              <a:t>8</a:t>
            </a:fld>
            <a:endParaRPr lang="it-IT"/>
          </a:p>
        </p:txBody>
      </p:sp>
    </p:spTree>
    <p:extLst>
      <p:ext uri="{BB962C8B-B14F-4D97-AF65-F5344CB8AC3E}">
        <p14:creationId xmlns:p14="http://schemas.microsoft.com/office/powerpoint/2010/main" val="1882603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B8D424A4-F103-5646-860F-827DE96FF861}" type="slidenum">
              <a:rPr lang="it-IT" smtClean="0"/>
              <a:pPr/>
              <a:t>9</a:t>
            </a:fld>
            <a:endParaRPr lang="it-IT"/>
          </a:p>
        </p:txBody>
      </p:sp>
    </p:spTree>
    <p:extLst>
      <p:ext uri="{BB962C8B-B14F-4D97-AF65-F5344CB8AC3E}">
        <p14:creationId xmlns:p14="http://schemas.microsoft.com/office/powerpoint/2010/main" val="1978578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B8D424A4-F103-5646-860F-827DE96FF861}" type="slidenum">
              <a:rPr lang="it-IT" smtClean="0"/>
              <a:pPr/>
              <a:t>11</a:t>
            </a:fld>
            <a:endParaRPr lang="it-IT"/>
          </a:p>
        </p:txBody>
      </p:sp>
    </p:spTree>
    <p:extLst>
      <p:ext uri="{BB962C8B-B14F-4D97-AF65-F5344CB8AC3E}">
        <p14:creationId xmlns:p14="http://schemas.microsoft.com/office/powerpoint/2010/main" val="1881169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7F49D355-16BD-4E45-BD9A-5EA878CF7CBD}" type="datetimeFigureOut">
              <a:rPr lang="it-IT" smtClean="0"/>
              <a:t>06/05/2016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t>‹#›</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F49D355-16BD-4E45-BD9A-5EA878CF7CBD}" type="datetimeFigureOut">
              <a:rPr lang="it-IT" smtClean="0"/>
              <a:t>06/05/2016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t>‹#›</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F49D355-16BD-4E45-BD9A-5EA878CF7CBD}" type="datetimeFigureOut">
              <a:rPr lang="it-IT" smtClean="0"/>
              <a:t>06/05/2016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t>‹#›</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F49D355-16BD-4E45-BD9A-5EA878CF7CBD}" type="datetimeFigureOut">
              <a:rPr lang="it-IT" smtClean="0"/>
              <a:t>06/05/2016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t>‹#›</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7F49D355-16BD-4E45-BD9A-5EA878CF7CBD}" type="datetimeFigureOut">
              <a:rPr lang="it-IT" smtClean="0"/>
              <a:t>06/05/2016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t>‹#›</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7F49D355-16BD-4E45-BD9A-5EA878CF7CBD}" type="datetimeFigureOut">
              <a:rPr lang="it-IT" smtClean="0"/>
              <a:t>06/05/2016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7A41E1B-4F70-4964-A407-84C68BE8251C}" type="slidenum">
              <a:rPr lang="it-IT" smtClean="0"/>
              <a:t>‹#›</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7F49D355-16BD-4E45-BD9A-5EA878CF7CBD}" type="datetimeFigureOut">
              <a:rPr lang="it-IT" smtClean="0"/>
              <a:t>06/05/2016</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E7A41E1B-4F70-4964-A407-84C68BE8251C}" type="slidenum">
              <a:rPr lang="it-IT" smtClean="0"/>
              <a:t>‹#›</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7F49D355-16BD-4E45-BD9A-5EA878CF7CBD}" type="datetimeFigureOut">
              <a:rPr lang="it-IT" smtClean="0"/>
              <a:t>06/05/2016</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E7A41E1B-4F70-4964-A407-84C68BE8251C}" type="slidenum">
              <a:rPr lang="it-IT" smtClean="0"/>
              <a:t>‹#›</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F49D355-16BD-4E45-BD9A-5EA878CF7CBD}" type="datetimeFigureOut">
              <a:rPr lang="it-IT" smtClean="0"/>
              <a:t>06/05/2016</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E7A41E1B-4F70-4964-A407-84C68BE8251C}" type="slidenum">
              <a:rPr lang="it-IT" smtClean="0"/>
              <a:t>‹#›</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F49D355-16BD-4E45-BD9A-5EA878CF7CBD}" type="datetimeFigureOut">
              <a:rPr lang="it-IT" smtClean="0"/>
              <a:t>06/05/2016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7A41E1B-4F70-4964-A407-84C68BE8251C}" type="slidenum">
              <a:rPr lang="it-IT" smtClean="0"/>
              <a:t>‹#›</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F49D355-16BD-4E45-BD9A-5EA878CF7CBD}" type="datetimeFigureOut">
              <a:rPr lang="it-IT" smtClean="0"/>
              <a:t>06/05/2016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7A41E1B-4F70-4964-A407-84C68BE8251C}" type="slidenum">
              <a:rPr lang="it-IT" smtClean="0"/>
              <a:t>‹#›</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49D355-16BD-4E45-BD9A-5EA878CF7CBD}" type="datetimeFigureOut">
              <a:rPr lang="it-IT" smtClean="0"/>
              <a:t>06/05/2016</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A41E1B-4F70-4964-A407-84C68BE8251C}" type="slidenum">
              <a:rPr lang="it-IT" smtClean="0"/>
              <a:t>‹#›</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hyperlink" Target="http://4.bp.blogspot.com/-_5uCGdJRsnw/UTN-mpUjhbI/AAAAAAAAA7U/0AR2jD5C6O0/s1600/campo+elettrico+fiore.jpg"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hyperlink" Target="http://dx.doi.org/10.1126/science.1230883" TargetMode="External"/><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hyperlink" Target="http://www.ted.com/talks/jonathan_drori_the_beautiful_tricks_of_flowers.html" TargetMode="External"/><Relationship Id="rId7" Type="http://schemas.openxmlformats.org/officeDocument/2006/relationships/hyperlink" Target="http://www.pnas.org/search?author1=David+Winship+Taylor&amp;sortspec=date&amp;submit=Submit"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hyperlink" Target="http://www.pnas.org/search?author1=David+M.+Jarzen&amp;sortspec=date&amp;submit=Submit" TargetMode="External"/><Relationship Id="rId5" Type="http://schemas.openxmlformats.org/officeDocument/2006/relationships/hyperlink" Target="http://www.pnas.org/search?author1=David+L.+Dilcher&amp;sortspec=date&amp;submit=Submit" TargetMode="External"/><Relationship Id="rId4" Type="http://schemas.openxmlformats.org/officeDocument/2006/relationships/hyperlink" Target="http://www.pnas.org/search?author1=Shusheng+Hu&amp;sortspec=date&amp;submit=Submi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15516" y="2260029"/>
            <a:ext cx="8748972" cy="2262158"/>
          </a:xfrm>
          <a:prstGeom prst="rect">
            <a:avLst/>
          </a:prstGeom>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2800" dirty="0" smtClean="0">
                <a:solidFill>
                  <a:srgbClr val="FF0000"/>
                </a:solidFill>
                <a:latin typeface="Comic Sans MS" panose="030F0702030302020204" pitchFamily="66" charset="0"/>
              </a:rPr>
              <a:t>ADATTAMENTI DEI VEGETALI AI DIVERSI FATTORI AMBIENTALI:</a:t>
            </a:r>
          </a:p>
          <a:p>
            <a:pPr algn="ctr"/>
            <a:endParaRPr lang="it-IT" sz="2800" dirty="0" smtClean="0">
              <a:solidFill>
                <a:srgbClr val="FF0000"/>
              </a:solidFill>
              <a:latin typeface="Comic Sans MS" panose="030F0702030302020204" pitchFamily="66" charset="0"/>
            </a:endParaRPr>
          </a:p>
          <a:p>
            <a:pPr algn="ctr">
              <a:spcAft>
                <a:spcPts val="600"/>
              </a:spcAft>
            </a:pPr>
            <a:r>
              <a:rPr lang="it-IT" sz="2800" dirty="0" smtClean="0">
                <a:latin typeface="Comic Sans MS" panose="030F0702030302020204" pitchFamily="66" charset="0"/>
              </a:rPr>
              <a:t>V. Interazioni con altri organismi viventi</a:t>
            </a:r>
          </a:p>
          <a:p>
            <a:pPr algn="ctr">
              <a:tabLst>
                <a:tab pos="7629525" algn="l"/>
                <a:tab pos="7720013" algn="l"/>
              </a:tabLst>
            </a:pPr>
            <a:r>
              <a:rPr lang="it-IT" sz="2400" dirty="0" smtClean="0">
                <a:latin typeface="Comic Sans MS" panose="030F0702030302020204" pitchFamily="66" charset="0"/>
              </a:rPr>
              <a:t>COEVOLUZIONE FIORI-IMPOLLINATORI</a:t>
            </a:r>
            <a:endParaRPr lang="it-IT" sz="2400" dirty="0">
              <a:latin typeface="Comic Sans MS" panose="030F0702030302020204" pitchFamily="66" charset="0"/>
            </a:endParaRPr>
          </a:p>
        </p:txBody>
      </p:sp>
    </p:spTree>
    <p:extLst>
      <p:ext uri="{BB962C8B-B14F-4D97-AF65-F5344CB8AC3E}">
        <p14:creationId xmlns:p14="http://schemas.microsoft.com/office/powerpoint/2010/main" val="40286529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251520" y="764704"/>
            <a:ext cx="8568952" cy="1600438"/>
          </a:xfrm>
          <a:prstGeom prst="rect">
            <a:avLst/>
          </a:prstGeom>
          <a:noFill/>
        </p:spPr>
        <p:txBody>
          <a:bodyPr wrap="square" rtlCol="0">
            <a:spAutoFit/>
          </a:bodyPr>
          <a:lstStyle/>
          <a:p>
            <a:r>
              <a:rPr lang="it-IT" b="1" dirty="0" smtClean="0">
                <a:solidFill>
                  <a:srgbClr val="FF0000"/>
                </a:solidFill>
                <a:latin typeface="Comic Sans MS" panose="030F0702030302020204" pitchFamily="66" charset="0"/>
              </a:rPr>
              <a:t>Teorie evolutive:</a:t>
            </a:r>
          </a:p>
          <a:p>
            <a:endParaRPr lang="it-IT" sz="1600" dirty="0">
              <a:solidFill>
                <a:srgbClr val="FF0000"/>
              </a:solidFill>
              <a:latin typeface="Comic Sans MS" panose="030F0702030302020204" pitchFamily="66" charset="0"/>
            </a:endParaRPr>
          </a:p>
          <a:p>
            <a:pPr algn="just"/>
            <a:endParaRPr lang="it-IT" sz="1600" dirty="0" smtClean="0">
              <a:latin typeface="Comic Sans MS" panose="030F0702030302020204" pitchFamily="66" charset="0"/>
            </a:endParaRPr>
          </a:p>
          <a:p>
            <a:pPr marL="342900" indent="-342900" algn="ctr">
              <a:buFont typeface="+mj-lt"/>
              <a:buAutoNum type="arabicPeriod"/>
            </a:pPr>
            <a:endParaRPr lang="it-IT" sz="1600" dirty="0">
              <a:latin typeface="Comic Sans MS" panose="030F0702030302020204" pitchFamily="66" charset="0"/>
            </a:endParaRPr>
          </a:p>
          <a:p>
            <a:pPr marL="457200" indent="-457200" algn="just">
              <a:buAutoNum type="arabicPeriod"/>
            </a:pPr>
            <a:r>
              <a:rPr lang="it-IT" sz="1600" b="1" u="sng" dirty="0" smtClean="0">
                <a:latin typeface="Comic Sans MS" panose="030F0702030302020204" pitchFamily="66" charset="0"/>
              </a:rPr>
              <a:t>Coleotteri</a:t>
            </a:r>
            <a:r>
              <a:rPr lang="it-IT" sz="1600" b="1" dirty="0" smtClean="0">
                <a:latin typeface="Comic Sans MS" panose="030F0702030302020204" pitchFamily="66" charset="0"/>
              </a:rPr>
              <a:t>, primi impollinatori, attirati dal secreto vischioso e nutriente prodotto dagli stigmi.</a:t>
            </a:r>
          </a:p>
        </p:txBody>
      </p:sp>
      <p:cxnSp>
        <p:nvCxnSpPr>
          <p:cNvPr id="6" name="Connettore 1 5"/>
          <p:cNvCxnSpPr/>
          <p:nvPr/>
        </p:nvCxnSpPr>
        <p:spPr>
          <a:xfrm>
            <a:off x="0" y="620688"/>
            <a:ext cx="9144000"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7" name="Rettangolo 6"/>
          <p:cNvSpPr/>
          <p:nvPr/>
        </p:nvSpPr>
        <p:spPr>
          <a:xfrm>
            <a:off x="1205880" y="87015"/>
            <a:ext cx="6750496" cy="461665"/>
          </a:xfrm>
          <a:prstGeom prst="rect">
            <a:avLst/>
          </a:prstGeom>
        </p:spPr>
        <p:txBody>
          <a:bodyPr wrap="square">
            <a:spAutoFit/>
          </a:bodyPr>
          <a:lstStyle/>
          <a:p>
            <a:pPr algn="ctr"/>
            <a:r>
              <a:rPr lang="it-IT" sz="2400" dirty="0" smtClean="0">
                <a:solidFill>
                  <a:srgbClr val="FF0000"/>
                </a:solidFill>
                <a:latin typeface="Comic Sans MS" panose="030F0702030302020204" pitchFamily="66" charset="0"/>
              </a:rPr>
              <a:t>Coevoluzione</a:t>
            </a:r>
            <a:endParaRPr lang="it-IT" sz="2400" dirty="0">
              <a:solidFill>
                <a:srgbClr val="FF0000"/>
              </a:solidFill>
              <a:latin typeface="Comic Sans MS" panose="030F0702030302020204" pitchFamily="66" charset="0"/>
            </a:endParaRPr>
          </a:p>
        </p:txBody>
      </p:sp>
      <p:grpSp>
        <p:nvGrpSpPr>
          <p:cNvPr id="8" name="Gruppo 7"/>
          <p:cNvGrpSpPr/>
          <p:nvPr/>
        </p:nvGrpSpPr>
        <p:grpSpPr>
          <a:xfrm>
            <a:off x="4355976" y="2780928"/>
            <a:ext cx="4231283" cy="3456384"/>
            <a:chOff x="-73799" y="3212976"/>
            <a:chExt cx="4639375" cy="3890591"/>
          </a:xfrm>
        </p:grpSpPr>
        <p:pic>
          <p:nvPicPr>
            <p:cNvPr id="9" name="Immagine 8"/>
            <p:cNvPicPr>
              <a:picLocks noChangeAspect="1"/>
            </p:cNvPicPr>
            <p:nvPr/>
          </p:nvPicPr>
          <p:blipFill>
            <a:blip r:embed="rId2" cstate="print"/>
            <a:stretch>
              <a:fillRect/>
            </a:stretch>
          </p:blipFill>
          <p:spPr>
            <a:xfrm>
              <a:off x="-73799" y="3212976"/>
              <a:ext cx="4639375" cy="3890591"/>
            </a:xfrm>
            <a:prstGeom prst="rect">
              <a:avLst/>
            </a:prstGeom>
            <a:ln>
              <a:solidFill>
                <a:srgbClr val="006600"/>
              </a:solidFill>
            </a:ln>
          </p:spPr>
        </p:pic>
        <p:sp>
          <p:nvSpPr>
            <p:cNvPr id="10" name="CasellaDiTesto 9"/>
            <p:cNvSpPr txBox="1"/>
            <p:nvPr/>
          </p:nvSpPr>
          <p:spPr>
            <a:xfrm>
              <a:off x="-73799" y="6556409"/>
              <a:ext cx="2448272" cy="547158"/>
            </a:xfrm>
            <a:prstGeom prst="rect">
              <a:avLst/>
            </a:prstGeom>
            <a:noFill/>
          </p:spPr>
          <p:txBody>
            <a:bodyPr wrap="square" rtlCol="0">
              <a:spAutoFit/>
            </a:bodyPr>
            <a:lstStyle/>
            <a:p>
              <a:r>
                <a:rPr lang="it-IT" sz="1000" dirty="0" err="1" smtClean="0"/>
                <a:t>www.funsci.com</a:t>
              </a:r>
              <a:r>
                <a:rPr lang="it-IT" sz="1000" dirty="0"/>
                <a:t>/</a:t>
              </a:r>
            </a:p>
          </p:txBody>
        </p:sp>
      </p:grpSp>
      <p:pic>
        <p:nvPicPr>
          <p:cNvPr id="1026" name="Picture 2" descr="D:\Documents\Modulistica\Bando per adattamento vegetali all'ambiente\Files per lezioni\TUTTE IMMAGINI LIBRO\15 il fiore\fiore selezione 1\Fig. 20 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88" y="2996952"/>
            <a:ext cx="4276028" cy="3207315"/>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35496" y="6290156"/>
            <a:ext cx="4824536" cy="523220"/>
          </a:xfrm>
          <a:prstGeom prst="rect">
            <a:avLst/>
          </a:prstGeom>
          <a:noFill/>
        </p:spPr>
        <p:txBody>
          <a:bodyPr wrap="square" rtlCol="0">
            <a:spAutoFit/>
          </a:bodyPr>
          <a:lstStyle/>
          <a:p>
            <a:pPr algn="just"/>
            <a:r>
              <a:rPr lang="it-IT" sz="1400" dirty="0" smtClean="0">
                <a:latin typeface="Comic Sans MS" panose="030F0702030302020204" pitchFamily="66" charset="0"/>
              </a:rPr>
              <a:t>Superficie dello stigma allo </a:t>
            </a:r>
            <a:r>
              <a:rPr lang="it-IT" sz="1400" dirty="0" err="1" smtClean="0">
                <a:latin typeface="Comic Sans MS" panose="030F0702030302020204" pitchFamily="66" charset="0"/>
              </a:rPr>
              <a:t>stereomicroscopio</a:t>
            </a:r>
            <a:r>
              <a:rPr lang="it-IT" sz="1400" dirty="0" smtClean="0">
                <a:latin typeface="Comic Sans MS" panose="030F0702030302020204" pitchFamily="66" charset="0"/>
              </a:rPr>
              <a:t>, assicura aderenza dei granuli pollinici trasportati su di esso</a:t>
            </a:r>
            <a:endParaRPr lang="it-IT" sz="1400" dirty="0">
              <a:latin typeface="Comic Sans MS" panose="030F0702030302020204" pitchFamily="66" charset="0"/>
            </a:endParaRPr>
          </a:p>
        </p:txBody>
      </p:sp>
    </p:spTree>
    <p:extLst>
      <p:ext uri="{BB962C8B-B14F-4D97-AF65-F5344CB8AC3E}">
        <p14:creationId xmlns:p14="http://schemas.microsoft.com/office/powerpoint/2010/main" val="2123592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179512" y="692696"/>
            <a:ext cx="8568952" cy="1107996"/>
          </a:xfrm>
          <a:prstGeom prst="rect">
            <a:avLst/>
          </a:prstGeom>
          <a:noFill/>
        </p:spPr>
        <p:txBody>
          <a:bodyPr wrap="square" rtlCol="0">
            <a:spAutoFit/>
          </a:bodyPr>
          <a:lstStyle/>
          <a:p>
            <a:r>
              <a:rPr lang="it-IT" b="1" dirty="0" smtClean="0">
                <a:solidFill>
                  <a:srgbClr val="FF0000"/>
                </a:solidFill>
                <a:latin typeface="Comic Sans MS" panose="030F0702030302020204" pitchFamily="66" charset="0"/>
              </a:rPr>
              <a:t>Teorie:</a:t>
            </a:r>
          </a:p>
          <a:p>
            <a:pPr marL="342900" indent="-342900">
              <a:buFont typeface="+mj-lt"/>
              <a:buAutoNum type="arabicPeriod"/>
            </a:pPr>
            <a:endParaRPr lang="it-IT" sz="1600" dirty="0" smtClean="0">
              <a:latin typeface="Comic Sans MS" panose="030F0702030302020204" pitchFamily="66" charset="0"/>
            </a:endParaRPr>
          </a:p>
          <a:p>
            <a:pPr marL="342900" indent="-342900">
              <a:buFont typeface="+mj-lt"/>
              <a:buAutoNum type="arabicPeriod"/>
            </a:pPr>
            <a:endParaRPr lang="it-IT" sz="1600" dirty="0">
              <a:latin typeface="Comic Sans MS" panose="030F0702030302020204" pitchFamily="66" charset="0"/>
            </a:endParaRPr>
          </a:p>
          <a:p>
            <a:r>
              <a:rPr lang="it-IT" sz="1600" dirty="0" smtClean="0">
                <a:latin typeface="Comic Sans MS" panose="030F0702030302020204" pitchFamily="66" charset="0"/>
              </a:rPr>
              <a:t>2. </a:t>
            </a:r>
            <a:r>
              <a:rPr lang="it-IT" sz="1600" b="1" dirty="0" smtClean="0">
                <a:latin typeface="Comic Sans MS" panose="030F0702030302020204" pitchFamily="66" charset="0"/>
              </a:rPr>
              <a:t>Sviluppo/evoluzione dei nettàri</a:t>
            </a:r>
          </a:p>
        </p:txBody>
      </p:sp>
      <p:cxnSp>
        <p:nvCxnSpPr>
          <p:cNvPr id="10" name="Connettore 1 9"/>
          <p:cNvCxnSpPr/>
          <p:nvPr/>
        </p:nvCxnSpPr>
        <p:spPr>
          <a:xfrm>
            <a:off x="-4432" y="620688"/>
            <a:ext cx="9144000"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1" name="Rettangolo 10"/>
          <p:cNvSpPr/>
          <p:nvPr/>
        </p:nvSpPr>
        <p:spPr>
          <a:xfrm>
            <a:off x="1205880" y="87015"/>
            <a:ext cx="6750496" cy="461665"/>
          </a:xfrm>
          <a:prstGeom prst="rect">
            <a:avLst/>
          </a:prstGeom>
        </p:spPr>
        <p:txBody>
          <a:bodyPr wrap="square">
            <a:spAutoFit/>
          </a:bodyPr>
          <a:lstStyle/>
          <a:p>
            <a:pPr algn="ctr"/>
            <a:r>
              <a:rPr lang="it-IT" sz="2400" dirty="0" smtClean="0">
                <a:solidFill>
                  <a:srgbClr val="FF0000"/>
                </a:solidFill>
                <a:latin typeface="Comic Sans MS" panose="030F0702030302020204" pitchFamily="66" charset="0"/>
              </a:rPr>
              <a:t>Coevoluzione</a:t>
            </a:r>
            <a:endParaRPr lang="it-IT" sz="2400" dirty="0">
              <a:solidFill>
                <a:srgbClr val="FF0000"/>
              </a:solidFill>
              <a:latin typeface="Comic Sans MS" panose="030F0702030302020204" pitchFamily="66" charset="0"/>
            </a:endParaRPr>
          </a:p>
        </p:txBody>
      </p:sp>
      <p:sp>
        <p:nvSpPr>
          <p:cNvPr id="3" name="CasellaDiTesto 2"/>
          <p:cNvSpPr txBox="1"/>
          <p:nvPr/>
        </p:nvSpPr>
        <p:spPr>
          <a:xfrm>
            <a:off x="179513" y="5859269"/>
            <a:ext cx="8784976" cy="954107"/>
          </a:xfrm>
          <a:prstGeom prst="rect">
            <a:avLst/>
          </a:prstGeom>
          <a:noFill/>
        </p:spPr>
        <p:txBody>
          <a:bodyPr wrap="square" rtlCol="0">
            <a:spAutoFit/>
          </a:bodyPr>
          <a:lstStyle/>
          <a:p>
            <a:pPr algn="just"/>
            <a:r>
              <a:rPr lang="it-IT" sz="1400" dirty="0" err="1" smtClean="0">
                <a:latin typeface="Comic Sans MS" panose="030F0702030302020204" pitchFamily="66" charset="0"/>
              </a:rPr>
              <a:t>Nettàri</a:t>
            </a:r>
            <a:r>
              <a:rPr lang="it-IT" sz="1400" dirty="0" smtClean="0">
                <a:latin typeface="Comic Sans MS" panose="030F0702030302020204" pitchFamily="66" charset="0"/>
              </a:rPr>
              <a:t>: ghiandole secretrici di nettare, sostanza zuccherina con funzione di attrazione degli insetti impollinatori. Possono trovarsi sotto forma di superfici ghiandolari o tricomi ghiandolari all’interno dei fiori (</a:t>
            </a:r>
            <a:r>
              <a:rPr lang="it-IT" sz="1400" dirty="0" err="1" smtClean="0">
                <a:latin typeface="Comic Sans MS" panose="030F0702030302020204" pitchFamily="66" charset="0"/>
              </a:rPr>
              <a:t>nettàri</a:t>
            </a:r>
            <a:r>
              <a:rPr lang="it-IT" sz="1400" dirty="0" smtClean="0">
                <a:latin typeface="Comic Sans MS" panose="030F0702030302020204" pitchFamily="66" charset="0"/>
              </a:rPr>
              <a:t> fiorali) o su elementi fogliari come stipole, piccioli, o tra le nervature della lamina (</a:t>
            </a:r>
            <a:r>
              <a:rPr lang="it-IT" sz="1400" dirty="0" err="1" smtClean="0">
                <a:latin typeface="Comic Sans MS" panose="030F0702030302020204" pitchFamily="66" charset="0"/>
              </a:rPr>
              <a:t>nettàri</a:t>
            </a:r>
            <a:r>
              <a:rPr lang="it-IT" sz="1400" dirty="0" smtClean="0">
                <a:latin typeface="Comic Sans MS" panose="030F0702030302020204" pitchFamily="66" charset="0"/>
              </a:rPr>
              <a:t> extrafiorali)</a:t>
            </a:r>
            <a:endParaRPr lang="it-IT" sz="1400" dirty="0">
              <a:latin typeface="Comic Sans MS" panose="030F0702030302020204" pitchFamily="66" charset="0"/>
            </a:endParaRPr>
          </a:p>
        </p:txBody>
      </p:sp>
      <p:grpSp>
        <p:nvGrpSpPr>
          <p:cNvPr id="5" name="Gruppo 4"/>
          <p:cNvGrpSpPr/>
          <p:nvPr/>
        </p:nvGrpSpPr>
        <p:grpSpPr>
          <a:xfrm>
            <a:off x="4147385" y="692696"/>
            <a:ext cx="2959583" cy="3074566"/>
            <a:chOff x="5140809" y="930498"/>
            <a:chExt cx="3853958" cy="3877692"/>
          </a:xfrm>
        </p:grpSpPr>
        <p:pic>
          <p:nvPicPr>
            <p:cNvPr id="1026" name="Picture 2" descr="http://upload.wikimedia.org/wikipedia/commons/2/21/Necta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0809" y="954232"/>
              <a:ext cx="3853958" cy="3853958"/>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5140809" y="930498"/>
              <a:ext cx="1266693" cy="276999"/>
            </a:xfrm>
            <a:prstGeom prst="rect">
              <a:avLst/>
            </a:prstGeom>
            <a:noFill/>
          </p:spPr>
          <p:txBody>
            <a:bodyPr wrap="none" rtlCol="0">
              <a:spAutoFit/>
            </a:bodyPr>
            <a:lstStyle/>
            <a:p>
              <a:r>
                <a:rPr lang="it-IT" sz="1200" dirty="0" smtClean="0">
                  <a:latin typeface="Comic Sans MS" panose="030F0702030302020204" pitchFamily="66" charset="0"/>
                </a:rPr>
                <a:t>it.wikipedia.org</a:t>
              </a:r>
              <a:endParaRPr lang="it-IT" sz="1200" dirty="0">
                <a:latin typeface="Comic Sans MS" panose="030F0702030302020204" pitchFamily="66" charset="0"/>
              </a:endParaRPr>
            </a:p>
          </p:txBody>
        </p:sp>
      </p:grpSp>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2852936"/>
            <a:ext cx="2787774" cy="2787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65940" b="59605"/>
          <a:stretch/>
        </p:blipFill>
        <p:spPr bwMode="auto">
          <a:xfrm>
            <a:off x="170136" y="2708920"/>
            <a:ext cx="1904112" cy="2478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40526" r="65883" b="40164"/>
          <a:stretch/>
        </p:blipFill>
        <p:spPr bwMode="auto">
          <a:xfrm>
            <a:off x="2075552" y="3854857"/>
            <a:ext cx="2196772" cy="1364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68382" t="40672" b="40345"/>
          <a:stretch/>
        </p:blipFill>
        <p:spPr bwMode="auto">
          <a:xfrm>
            <a:off x="4131397" y="3815528"/>
            <a:ext cx="2035871" cy="1341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ttangolo 5"/>
          <p:cNvSpPr/>
          <p:nvPr/>
        </p:nvSpPr>
        <p:spPr>
          <a:xfrm>
            <a:off x="35496" y="5157192"/>
            <a:ext cx="6661898" cy="246221"/>
          </a:xfrm>
          <a:prstGeom prst="rect">
            <a:avLst/>
          </a:prstGeom>
        </p:spPr>
        <p:txBody>
          <a:bodyPr wrap="square">
            <a:spAutoFit/>
          </a:bodyPr>
          <a:lstStyle/>
          <a:p>
            <a:r>
              <a:rPr lang="en-GB" altLang="it-IT" sz="1000" b="1" dirty="0" err="1" smtClean="0">
                <a:latin typeface="Arial" charset="0"/>
              </a:rPr>
              <a:t>Sviluppo</a:t>
            </a:r>
            <a:r>
              <a:rPr lang="en-GB" altLang="it-IT" sz="1000" b="1" dirty="0" smtClean="0">
                <a:latin typeface="Arial" charset="0"/>
              </a:rPr>
              <a:t> </a:t>
            </a:r>
            <a:r>
              <a:rPr lang="en-GB" altLang="it-IT" sz="1000" b="1" dirty="0" err="1" smtClean="0">
                <a:latin typeface="Arial" charset="0"/>
              </a:rPr>
              <a:t>dei</a:t>
            </a:r>
            <a:r>
              <a:rPr lang="en-GB" altLang="it-IT" sz="1000" b="1" dirty="0" smtClean="0">
                <a:latin typeface="Arial" charset="0"/>
              </a:rPr>
              <a:t> </a:t>
            </a:r>
            <a:r>
              <a:rPr lang="en-GB" altLang="it-IT" sz="1000" b="1" dirty="0" err="1" smtClean="0">
                <a:latin typeface="Arial" charset="0"/>
              </a:rPr>
              <a:t>nettàri</a:t>
            </a:r>
            <a:r>
              <a:rPr lang="en-GB" altLang="it-IT" sz="1000" b="1" dirty="0" smtClean="0">
                <a:latin typeface="Arial" charset="0"/>
              </a:rPr>
              <a:t> in </a:t>
            </a:r>
            <a:r>
              <a:rPr lang="en-GB" altLang="it-IT" sz="1000" b="1" i="1" dirty="0" smtClean="0">
                <a:latin typeface="Arial" charset="0"/>
              </a:rPr>
              <a:t>Arabidopsis thaliana. </a:t>
            </a:r>
            <a:r>
              <a:rPr lang="en-GB" altLang="it-IT" sz="1000" b="1" dirty="0" smtClean="0">
                <a:latin typeface="Arial" charset="0"/>
              </a:rPr>
              <a:t>Da Stuart </a:t>
            </a:r>
            <a:r>
              <a:rPr lang="en-GB" altLang="it-IT" sz="1000" b="1" dirty="0">
                <a:latin typeface="Arial" charset="0"/>
              </a:rPr>
              <a:t>F. Baum et al. Development 2001;128:4657-4667</a:t>
            </a:r>
          </a:p>
        </p:txBody>
      </p:sp>
    </p:spTree>
    <p:extLst>
      <p:ext uri="{BB962C8B-B14F-4D97-AF65-F5344CB8AC3E}">
        <p14:creationId xmlns:p14="http://schemas.microsoft.com/office/powerpoint/2010/main" val="14916493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76978" y="848633"/>
            <a:ext cx="8568952" cy="1723549"/>
          </a:xfrm>
          <a:prstGeom prst="rect">
            <a:avLst/>
          </a:prstGeom>
          <a:noFill/>
        </p:spPr>
        <p:txBody>
          <a:bodyPr wrap="square" rtlCol="0">
            <a:spAutoFit/>
          </a:bodyPr>
          <a:lstStyle/>
          <a:p>
            <a:r>
              <a:rPr lang="it-IT" b="1" dirty="0" smtClean="0">
                <a:solidFill>
                  <a:srgbClr val="FF0000"/>
                </a:solidFill>
                <a:latin typeface="Comic Sans MS" panose="030F0702030302020204" pitchFamily="66" charset="0"/>
              </a:rPr>
              <a:t>Teorie:</a:t>
            </a:r>
          </a:p>
          <a:p>
            <a:pPr marL="457200" indent="-457200" algn="ctr">
              <a:buFont typeface="+mj-lt"/>
              <a:buAutoNum type="arabicPeriod"/>
            </a:pPr>
            <a:endParaRPr lang="it-IT" sz="2000" dirty="0" smtClean="0">
              <a:latin typeface="Comic Sans MS" panose="030F0702030302020204" pitchFamily="66" charset="0"/>
            </a:endParaRPr>
          </a:p>
          <a:p>
            <a:pPr marL="457200" indent="-457200" algn="ctr">
              <a:buFont typeface="+mj-lt"/>
              <a:buAutoNum type="arabicPeriod"/>
            </a:pPr>
            <a:endParaRPr lang="it-IT" sz="2000" dirty="0">
              <a:latin typeface="Comic Sans MS" panose="030F0702030302020204" pitchFamily="66" charset="0"/>
            </a:endParaRPr>
          </a:p>
          <a:p>
            <a:pPr algn="just"/>
            <a:endParaRPr lang="it-IT" sz="1600" dirty="0">
              <a:solidFill>
                <a:schemeClr val="bg1">
                  <a:lumMod val="75000"/>
                </a:schemeClr>
              </a:solidFill>
              <a:latin typeface="Comic Sans MS" panose="030F0702030302020204" pitchFamily="66" charset="0"/>
            </a:endParaRPr>
          </a:p>
          <a:p>
            <a:pPr marL="457200" indent="-457200" algn="just">
              <a:buAutoNum type="arabicPeriod"/>
            </a:pPr>
            <a:r>
              <a:rPr lang="it-IT" sz="1600" b="1" dirty="0" smtClean="0">
                <a:latin typeface="Comic Sans MS" panose="030F0702030302020204" pitchFamily="66" charset="0"/>
              </a:rPr>
              <a:t>Protezione degli ovuli (ovario da supero a infero) </a:t>
            </a:r>
          </a:p>
          <a:p>
            <a:pPr algn="just"/>
            <a:endParaRPr lang="it-IT" sz="1600" dirty="0">
              <a:solidFill>
                <a:schemeClr val="bg1">
                  <a:lumMod val="75000"/>
                </a:schemeClr>
              </a:solidFill>
              <a:latin typeface="Comic Sans MS" panose="030F0702030302020204" pitchFamily="66" charset="0"/>
            </a:endParaRPr>
          </a:p>
        </p:txBody>
      </p:sp>
      <p:cxnSp>
        <p:nvCxnSpPr>
          <p:cNvPr id="9" name="Connettore 1 8"/>
          <p:cNvCxnSpPr/>
          <p:nvPr/>
        </p:nvCxnSpPr>
        <p:spPr>
          <a:xfrm>
            <a:off x="0" y="620688"/>
            <a:ext cx="9144000"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0" name="Rettangolo 9"/>
          <p:cNvSpPr/>
          <p:nvPr/>
        </p:nvSpPr>
        <p:spPr>
          <a:xfrm>
            <a:off x="1205880" y="87015"/>
            <a:ext cx="6750496" cy="461665"/>
          </a:xfrm>
          <a:prstGeom prst="rect">
            <a:avLst/>
          </a:prstGeom>
        </p:spPr>
        <p:txBody>
          <a:bodyPr wrap="square">
            <a:spAutoFit/>
          </a:bodyPr>
          <a:lstStyle/>
          <a:p>
            <a:pPr algn="ctr"/>
            <a:r>
              <a:rPr lang="it-IT" sz="2400" dirty="0" smtClean="0">
                <a:solidFill>
                  <a:srgbClr val="FF0000"/>
                </a:solidFill>
                <a:latin typeface="Comic Sans MS" panose="030F0702030302020204" pitchFamily="66" charset="0"/>
              </a:rPr>
              <a:t>Coevoluzione</a:t>
            </a:r>
            <a:endParaRPr lang="it-IT" sz="2400" dirty="0">
              <a:solidFill>
                <a:srgbClr val="FF0000"/>
              </a:solidFill>
              <a:latin typeface="Comic Sans MS" panose="030F0702030302020204" pitchFamily="66" charset="0"/>
            </a:endParaRPr>
          </a:p>
        </p:txBody>
      </p:sp>
      <p:pic>
        <p:nvPicPr>
          <p:cNvPr id="11" name="Immagine 10" descr="Fig. 5 A.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3608" y="2708920"/>
            <a:ext cx="7602322" cy="3602906"/>
          </a:xfrm>
          <a:prstGeom prst="rect">
            <a:avLst/>
          </a:prstGeom>
        </p:spPr>
      </p:pic>
      <p:sp>
        <p:nvSpPr>
          <p:cNvPr id="2" name="CasellaDiTesto 1"/>
          <p:cNvSpPr txBox="1"/>
          <p:nvPr/>
        </p:nvSpPr>
        <p:spPr>
          <a:xfrm>
            <a:off x="24235" y="6611779"/>
            <a:ext cx="3780202" cy="246221"/>
          </a:xfrm>
          <a:prstGeom prst="rect">
            <a:avLst/>
          </a:prstGeom>
          <a:noFill/>
        </p:spPr>
        <p:txBody>
          <a:bodyPr wrap="none" rtlCol="0">
            <a:spAutoFit/>
          </a:bodyPr>
          <a:lstStyle/>
          <a:p>
            <a:r>
              <a:rPr lang="it-IT" sz="1000" dirty="0" smtClean="0">
                <a:latin typeface="Comic Sans MS" panose="030F0702030302020204" pitchFamily="66" charset="0"/>
              </a:rPr>
              <a:t>Pancaldi et al., Fondamenti di Botanica generale. McGraw-Hill</a:t>
            </a:r>
            <a:endParaRPr lang="it-IT" sz="1000" dirty="0">
              <a:latin typeface="Comic Sans MS" panose="030F0702030302020204" pitchFamily="66" charset="0"/>
            </a:endParaRPr>
          </a:p>
        </p:txBody>
      </p:sp>
    </p:spTree>
    <p:extLst>
      <p:ext uri="{BB962C8B-B14F-4D97-AF65-F5344CB8AC3E}">
        <p14:creationId xmlns:p14="http://schemas.microsoft.com/office/powerpoint/2010/main" val="19437178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179512" y="713811"/>
            <a:ext cx="8568952" cy="1107996"/>
          </a:xfrm>
          <a:prstGeom prst="rect">
            <a:avLst/>
          </a:prstGeom>
          <a:noFill/>
        </p:spPr>
        <p:txBody>
          <a:bodyPr wrap="square" rtlCol="0">
            <a:spAutoFit/>
          </a:bodyPr>
          <a:lstStyle/>
          <a:p>
            <a:r>
              <a:rPr lang="it-IT" b="1" dirty="0" smtClean="0">
                <a:solidFill>
                  <a:srgbClr val="FF0000"/>
                </a:solidFill>
                <a:latin typeface="Comic Sans MS" panose="030F0702030302020204" pitchFamily="66" charset="0"/>
              </a:rPr>
              <a:t>Teorie:</a:t>
            </a:r>
            <a:endParaRPr lang="it-IT" sz="1600" dirty="0" smtClean="0">
              <a:latin typeface="Comic Sans MS" panose="030F0702030302020204" pitchFamily="66" charset="0"/>
            </a:endParaRPr>
          </a:p>
          <a:p>
            <a:pPr marL="342900" indent="-342900" algn="ctr">
              <a:buFont typeface="+mj-lt"/>
              <a:buAutoNum type="arabicPeriod"/>
            </a:pPr>
            <a:endParaRPr lang="it-IT" sz="1600" dirty="0">
              <a:latin typeface="Comic Sans MS" panose="030F0702030302020204" pitchFamily="66" charset="0"/>
            </a:endParaRPr>
          </a:p>
          <a:p>
            <a:pPr algn="just"/>
            <a:r>
              <a:rPr lang="it-IT" sz="1600" dirty="0" smtClean="0">
                <a:latin typeface="Comic Sans MS" panose="030F0702030302020204" pitchFamily="66" charset="0"/>
              </a:rPr>
              <a:t>4. </a:t>
            </a:r>
            <a:r>
              <a:rPr lang="it-IT" sz="1600" b="1" dirty="0" smtClean="0">
                <a:latin typeface="Comic Sans MS" panose="030F0702030302020204" pitchFamily="66" charset="0"/>
              </a:rPr>
              <a:t>Sviluppo </a:t>
            </a:r>
            <a:r>
              <a:rPr lang="it-IT" sz="1600" b="1" dirty="0">
                <a:latin typeface="Comic Sans MS" panose="030F0702030302020204" pitchFamily="66" charset="0"/>
              </a:rPr>
              <a:t>di foglie </a:t>
            </a:r>
            <a:r>
              <a:rPr lang="it-IT" sz="1600" b="1" dirty="0" smtClean="0">
                <a:latin typeface="Comic Sans MS" panose="030F0702030302020204" pitchFamily="66" charset="0"/>
              </a:rPr>
              <a:t>vessillari</a:t>
            </a:r>
          </a:p>
          <a:p>
            <a:pPr algn="just"/>
            <a:endParaRPr lang="it-IT" sz="1600" dirty="0">
              <a:solidFill>
                <a:schemeClr val="bg1">
                  <a:lumMod val="75000"/>
                </a:schemeClr>
              </a:solidFill>
              <a:latin typeface="Comic Sans MS" panose="030F0702030302020204" pitchFamily="66" charset="0"/>
            </a:endParaRPr>
          </a:p>
        </p:txBody>
      </p:sp>
      <p:cxnSp>
        <p:nvCxnSpPr>
          <p:cNvPr id="10" name="Connettore 1 9"/>
          <p:cNvCxnSpPr/>
          <p:nvPr/>
        </p:nvCxnSpPr>
        <p:spPr>
          <a:xfrm>
            <a:off x="0" y="650305"/>
            <a:ext cx="9144000"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1" name="Rettangolo 10"/>
          <p:cNvSpPr/>
          <p:nvPr/>
        </p:nvSpPr>
        <p:spPr>
          <a:xfrm>
            <a:off x="1205880" y="116632"/>
            <a:ext cx="6750496" cy="461665"/>
          </a:xfrm>
          <a:prstGeom prst="rect">
            <a:avLst/>
          </a:prstGeom>
        </p:spPr>
        <p:txBody>
          <a:bodyPr wrap="square">
            <a:spAutoFit/>
          </a:bodyPr>
          <a:lstStyle/>
          <a:p>
            <a:pPr algn="ctr"/>
            <a:r>
              <a:rPr lang="it-IT" sz="2400" dirty="0" smtClean="0">
                <a:solidFill>
                  <a:srgbClr val="FF0000"/>
                </a:solidFill>
                <a:latin typeface="Comic Sans MS" panose="030F0702030302020204" pitchFamily="66" charset="0"/>
              </a:rPr>
              <a:t>Coevoluzione</a:t>
            </a:r>
            <a:endParaRPr lang="it-IT" sz="2400" dirty="0">
              <a:solidFill>
                <a:srgbClr val="FF0000"/>
              </a:solidFill>
              <a:latin typeface="Comic Sans MS" panose="030F0702030302020204" pitchFamily="66" charset="0"/>
            </a:endParaRPr>
          </a:p>
        </p:txBody>
      </p:sp>
      <p:pic>
        <p:nvPicPr>
          <p:cNvPr id="2051" name="Picture 3" descr="D:\Documents\Modulistica\Bando per adattamento vegetali all'ambiente\Files per lezioni\TUTTE IMMAGINI LIBRO\15 il fiore\fiore selezione 1\Fig. 4 C.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773" t="10235" r="18070" b="9103"/>
          <a:stretch/>
        </p:blipFill>
        <p:spPr bwMode="auto">
          <a:xfrm>
            <a:off x="6300192" y="2060848"/>
            <a:ext cx="2764352" cy="245391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Downloads\Fig. 7 .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9563" y="4653136"/>
            <a:ext cx="2735796" cy="2051847"/>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0" y="4276834"/>
            <a:ext cx="6167454" cy="1600438"/>
          </a:xfrm>
          <a:prstGeom prst="rect">
            <a:avLst/>
          </a:prstGeom>
          <a:noFill/>
        </p:spPr>
        <p:txBody>
          <a:bodyPr wrap="square" rtlCol="0">
            <a:spAutoFit/>
          </a:bodyPr>
          <a:lstStyle/>
          <a:p>
            <a:pPr algn="just"/>
            <a:r>
              <a:rPr lang="it-IT" sz="1400" dirty="0" smtClean="0">
                <a:latin typeface="Comic Sans MS" panose="030F0702030302020204" pitchFamily="66" charset="0"/>
              </a:rPr>
              <a:t>Elementi fertili del fiore (petali e/o sepali) con vacuoli contenenti molecole come antociani, flavonoidi o plastidi contenenti carotenoidi ecc. che conferiscono una colorazione specifica per l’attrazione degli animali impollinatori.</a:t>
            </a:r>
          </a:p>
          <a:p>
            <a:pPr algn="just"/>
            <a:r>
              <a:rPr lang="it-IT" sz="1400" dirty="0" smtClean="0">
                <a:latin typeface="Comic Sans MS" panose="030F0702030302020204" pitchFamily="66" charset="0"/>
              </a:rPr>
              <a:t>Il profumo è dato dalla sintesi di sostanze chimiche all’interno di osmofori, cellule presenti all’interno del mesofillo dei petali, ed è rilasciato da formazioni epidermiche come i peli ghiandolari.</a:t>
            </a:r>
            <a:endParaRPr lang="it-IT" sz="1400" dirty="0">
              <a:latin typeface="Comic Sans MS" panose="030F0702030302020204" pitchFamily="66" charset="0"/>
            </a:endParaRPr>
          </a:p>
        </p:txBody>
      </p:sp>
      <p:sp>
        <p:nvSpPr>
          <p:cNvPr id="3" name="Arco 2"/>
          <p:cNvSpPr/>
          <p:nvPr/>
        </p:nvSpPr>
        <p:spPr>
          <a:xfrm rot="7540460">
            <a:off x="5009334" y="4403475"/>
            <a:ext cx="3376921" cy="1493584"/>
          </a:xfrm>
          <a:prstGeom prst="arc">
            <a:avLst>
              <a:gd name="adj1" fmla="val 14301595"/>
              <a:gd name="adj2" fmla="val 21375190"/>
            </a:avLst>
          </a:prstGeom>
          <a:noFill/>
          <a:ln w="28575">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4" name="CasellaDiTesto 3"/>
          <p:cNvSpPr txBox="1"/>
          <p:nvPr/>
        </p:nvSpPr>
        <p:spPr>
          <a:xfrm>
            <a:off x="395536" y="6218148"/>
            <a:ext cx="5544616" cy="523220"/>
          </a:xfrm>
          <a:prstGeom prst="rect">
            <a:avLst/>
          </a:prstGeom>
          <a:noFill/>
        </p:spPr>
        <p:txBody>
          <a:bodyPr wrap="square" rtlCol="0">
            <a:spAutoFit/>
          </a:bodyPr>
          <a:lstStyle/>
          <a:p>
            <a:pPr algn="just"/>
            <a:r>
              <a:rPr lang="it-IT" sz="1400" dirty="0" smtClean="0">
                <a:latin typeface="Comic Sans MS" panose="030F0702030302020204" pitchFamily="66" charset="0"/>
              </a:rPr>
              <a:t>Papille </a:t>
            </a:r>
            <a:r>
              <a:rPr lang="it-IT" sz="1400" dirty="0" smtClean="0">
                <a:latin typeface="Comic Sans MS" panose="030F0702030302020204" pitchFamily="66" charset="0"/>
                <a:sym typeface="Wingdings" panose="05000000000000000000" pitchFamily="2" charset="2"/>
              </a:rPr>
              <a:t> escrescenze epidermiche «digitiformi» che tappezzano i peli di molti fiori e conferiscono un aspetto vellutato </a:t>
            </a:r>
            <a:endParaRPr lang="it-IT" sz="1400" dirty="0">
              <a:latin typeface="Comic Sans MS" panose="030F0702030302020204" pitchFamily="66" charset="0"/>
            </a:endParaRPr>
          </a:p>
        </p:txBody>
      </p:sp>
      <p:pic>
        <p:nvPicPr>
          <p:cNvPr id="2050" name="Picture 2" descr="D:\Documents\Modulistica\Bando per adattamento vegetali all'ambiente\Files per lezioni\TUTTE IMMAGINI LIBRO\15 il fiore\fiore selezione 1\Fig 28 B.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3937435" y="935504"/>
            <a:ext cx="2726435" cy="25216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4005" y="1700808"/>
            <a:ext cx="3177356" cy="2383018"/>
          </a:xfrm>
          <a:prstGeom prst="rect">
            <a:avLst/>
          </a:prstGeom>
        </p:spPr>
      </p:pic>
    </p:spTree>
    <p:extLst>
      <p:ext uri="{BB962C8B-B14F-4D97-AF65-F5344CB8AC3E}">
        <p14:creationId xmlns:p14="http://schemas.microsoft.com/office/powerpoint/2010/main" val="32006132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179512" y="908720"/>
            <a:ext cx="8568952" cy="1077218"/>
          </a:xfrm>
          <a:prstGeom prst="rect">
            <a:avLst/>
          </a:prstGeom>
          <a:noFill/>
        </p:spPr>
        <p:txBody>
          <a:bodyPr wrap="square" rtlCol="0">
            <a:spAutoFit/>
          </a:bodyPr>
          <a:lstStyle/>
          <a:p>
            <a:r>
              <a:rPr lang="it-IT" sz="1600" b="1" dirty="0" smtClean="0">
                <a:solidFill>
                  <a:srgbClr val="FF0000"/>
                </a:solidFill>
                <a:latin typeface="Comic Sans MS" panose="030F0702030302020204" pitchFamily="66" charset="0"/>
              </a:rPr>
              <a:t>Teorie:</a:t>
            </a:r>
          </a:p>
          <a:p>
            <a:pPr algn="just"/>
            <a:endParaRPr lang="it-IT" sz="1600" dirty="0">
              <a:solidFill>
                <a:schemeClr val="bg1">
                  <a:lumMod val="75000"/>
                </a:schemeClr>
              </a:solidFill>
              <a:latin typeface="Comic Sans MS" panose="030F0702030302020204" pitchFamily="66" charset="0"/>
            </a:endParaRPr>
          </a:p>
          <a:p>
            <a:pPr algn="just"/>
            <a:r>
              <a:rPr lang="it-IT" sz="1600" b="1" dirty="0" smtClean="0">
                <a:latin typeface="Comic Sans MS" panose="030F0702030302020204" pitchFamily="66" charset="0"/>
              </a:rPr>
              <a:t>5. Evoluzione di fiori ermafroditi, con stami e pistilli sullo stesso fiore</a:t>
            </a:r>
          </a:p>
          <a:p>
            <a:pPr marL="457200" indent="-457200" algn="just">
              <a:buAutoNum type="arabicPeriod"/>
            </a:pPr>
            <a:endParaRPr lang="it-IT" sz="1600" dirty="0">
              <a:latin typeface="Comic Sans MS" panose="030F0702030302020204" pitchFamily="66" charset="0"/>
            </a:endParaRPr>
          </a:p>
        </p:txBody>
      </p:sp>
      <p:cxnSp>
        <p:nvCxnSpPr>
          <p:cNvPr id="9" name="Connettore 1 8"/>
          <p:cNvCxnSpPr/>
          <p:nvPr/>
        </p:nvCxnSpPr>
        <p:spPr>
          <a:xfrm>
            <a:off x="0" y="620688"/>
            <a:ext cx="9144000"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0" name="Rettangolo 9"/>
          <p:cNvSpPr/>
          <p:nvPr/>
        </p:nvSpPr>
        <p:spPr>
          <a:xfrm>
            <a:off x="1205880" y="87015"/>
            <a:ext cx="6750496" cy="461665"/>
          </a:xfrm>
          <a:prstGeom prst="rect">
            <a:avLst/>
          </a:prstGeom>
        </p:spPr>
        <p:txBody>
          <a:bodyPr wrap="square">
            <a:spAutoFit/>
          </a:bodyPr>
          <a:lstStyle/>
          <a:p>
            <a:pPr algn="ctr"/>
            <a:r>
              <a:rPr lang="it-IT" sz="2400" dirty="0" smtClean="0">
                <a:solidFill>
                  <a:srgbClr val="FF0000"/>
                </a:solidFill>
                <a:latin typeface="Comic Sans MS" panose="030F0702030302020204" pitchFamily="66" charset="0"/>
              </a:rPr>
              <a:t>Coevoluzione</a:t>
            </a:r>
            <a:endParaRPr lang="it-IT" sz="2400" dirty="0">
              <a:solidFill>
                <a:srgbClr val="FF0000"/>
              </a:solidFill>
              <a:latin typeface="Comic Sans MS" panose="030F0702030302020204" pitchFamily="66" charset="0"/>
            </a:endParaRPr>
          </a:p>
        </p:txBody>
      </p:sp>
      <p:pic>
        <p:nvPicPr>
          <p:cNvPr id="3074" name="Picture 2" descr="D:\Pictures\fiori\Immagine 05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86550" y="4437112"/>
            <a:ext cx="3011596" cy="230425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po 2"/>
          <p:cNvGrpSpPr/>
          <p:nvPr/>
        </p:nvGrpSpPr>
        <p:grpSpPr>
          <a:xfrm>
            <a:off x="186550" y="2048504"/>
            <a:ext cx="6840760" cy="2272557"/>
            <a:chOff x="759746" y="4653136"/>
            <a:chExt cx="6305703" cy="1954721"/>
          </a:xfrm>
        </p:grpSpPr>
        <p:pic>
          <p:nvPicPr>
            <p:cNvPr id="3076" name="Picture 4" descr="https://encrypted-tbn2.gstatic.com/images?q=tbn:ANd9GcTM8hfq4jjm6xXuLZ5oTvmZdmpOI_uIYFiLfnq2f3ZaBD4rSZLNF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9486" y="3413396"/>
              <a:ext cx="1954721" cy="4434201"/>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5220072" y="4941168"/>
              <a:ext cx="1758815" cy="276999"/>
            </a:xfrm>
            <a:prstGeom prst="rect">
              <a:avLst/>
            </a:prstGeom>
            <a:noFill/>
          </p:spPr>
          <p:txBody>
            <a:bodyPr wrap="none" rtlCol="0">
              <a:spAutoFit/>
            </a:bodyPr>
            <a:lstStyle/>
            <a:p>
              <a:r>
                <a:rPr lang="it-IT" sz="1200" dirty="0" smtClean="0">
                  <a:latin typeface="Comic Sans MS" panose="030F0702030302020204" pitchFamily="66" charset="0"/>
                </a:rPr>
                <a:t>Fiori di zucca maschili</a:t>
              </a:r>
              <a:endParaRPr lang="it-IT" sz="1200" dirty="0">
                <a:latin typeface="Comic Sans MS" panose="030F0702030302020204" pitchFamily="66" charset="0"/>
              </a:endParaRPr>
            </a:p>
          </p:txBody>
        </p:sp>
        <p:sp>
          <p:nvSpPr>
            <p:cNvPr id="11" name="CasellaDiTesto 10"/>
            <p:cNvSpPr txBox="1"/>
            <p:nvPr/>
          </p:nvSpPr>
          <p:spPr>
            <a:xfrm>
              <a:off x="5220072" y="5960313"/>
              <a:ext cx="1845377" cy="276999"/>
            </a:xfrm>
            <a:prstGeom prst="rect">
              <a:avLst/>
            </a:prstGeom>
            <a:noFill/>
          </p:spPr>
          <p:txBody>
            <a:bodyPr wrap="none" rtlCol="0">
              <a:spAutoFit/>
            </a:bodyPr>
            <a:lstStyle/>
            <a:p>
              <a:r>
                <a:rPr lang="it-IT" sz="1200" dirty="0" smtClean="0">
                  <a:latin typeface="Comic Sans MS" panose="030F0702030302020204" pitchFamily="66" charset="0"/>
                </a:rPr>
                <a:t>Fiori di zucca femminili</a:t>
              </a:r>
              <a:endParaRPr lang="it-IT" sz="1200" dirty="0">
                <a:latin typeface="Comic Sans MS" panose="030F0702030302020204" pitchFamily="66" charset="0"/>
              </a:endParaRPr>
            </a:p>
          </p:txBody>
        </p:sp>
      </p:grpSp>
      <p:pic>
        <p:nvPicPr>
          <p:cNvPr id="4" name="Picture 3"/>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242576" y="4437112"/>
            <a:ext cx="2932692" cy="2304256"/>
          </a:xfrm>
          <a:prstGeom prst="rect">
            <a:avLst/>
          </a:prstGeom>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a:ext>
            </a:extLst>
          </a:blip>
          <a:srcRect r="-2"/>
          <a:stretch/>
        </p:blipFill>
        <p:spPr>
          <a:xfrm>
            <a:off x="6197870" y="4437113"/>
            <a:ext cx="2898687" cy="2304256"/>
          </a:xfrm>
          <a:prstGeom prst="rect">
            <a:avLst/>
          </a:prstGeom>
        </p:spPr>
      </p:pic>
    </p:spTree>
    <p:extLst>
      <p:ext uri="{BB962C8B-B14F-4D97-AF65-F5344CB8AC3E}">
        <p14:creationId xmlns:p14="http://schemas.microsoft.com/office/powerpoint/2010/main" val="18748812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po 12"/>
          <p:cNvGrpSpPr/>
          <p:nvPr/>
        </p:nvGrpSpPr>
        <p:grpSpPr>
          <a:xfrm>
            <a:off x="2720330" y="1772816"/>
            <a:ext cx="6388174" cy="3933056"/>
            <a:chOff x="1640210" y="1196752"/>
            <a:chExt cx="7324278" cy="4941168"/>
          </a:xfrm>
        </p:grpSpPr>
        <p:grpSp>
          <p:nvGrpSpPr>
            <p:cNvPr id="10" name="Gruppo 9"/>
            <p:cNvGrpSpPr/>
            <p:nvPr/>
          </p:nvGrpSpPr>
          <p:grpSpPr>
            <a:xfrm>
              <a:off x="5312618" y="1196752"/>
              <a:ext cx="3651870" cy="4869160"/>
              <a:chOff x="4427984" y="1196752"/>
              <a:chExt cx="3651870" cy="4869160"/>
            </a:xfrm>
          </p:grpSpPr>
          <p:pic>
            <p:nvPicPr>
              <p:cNvPr id="8" name="Immagin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27984" y="1196752"/>
                <a:ext cx="3651870" cy="4869160"/>
              </a:xfrm>
              <a:prstGeom prst="rect">
                <a:avLst/>
              </a:prstGeom>
            </p:spPr>
          </p:pic>
          <p:sp>
            <p:nvSpPr>
              <p:cNvPr id="9" name="CasellaDiTesto 8"/>
              <p:cNvSpPr txBox="1"/>
              <p:nvPr/>
            </p:nvSpPr>
            <p:spPr>
              <a:xfrm>
                <a:off x="5580112" y="1268760"/>
                <a:ext cx="1595797" cy="369332"/>
              </a:xfrm>
              <a:prstGeom prst="rect">
                <a:avLst/>
              </a:prstGeom>
              <a:noFill/>
            </p:spPr>
            <p:txBody>
              <a:bodyPr wrap="none" rtlCol="0">
                <a:spAutoFit/>
              </a:bodyPr>
              <a:lstStyle/>
              <a:p>
                <a:r>
                  <a:rPr lang="it-IT" i="1" dirty="0" err="1" smtClean="0">
                    <a:solidFill>
                      <a:srgbClr val="BFBFBF"/>
                    </a:solidFill>
                  </a:rPr>
                  <a:t>Angraecum</a:t>
                </a:r>
                <a:r>
                  <a:rPr lang="it-IT" dirty="0" smtClean="0">
                    <a:solidFill>
                      <a:srgbClr val="BFBFBF"/>
                    </a:solidFill>
                  </a:rPr>
                  <a:t> </a:t>
                </a:r>
                <a:r>
                  <a:rPr lang="it-IT" dirty="0" err="1" smtClean="0">
                    <a:solidFill>
                      <a:srgbClr val="BFBFBF"/>
                    </a:solidFill>
                  </a:rPr>
                  <a:t>sp</a:t>
                </a:r>
                <a:r>
                  <a:rPr lang="it-IT" dirty="0" smtClean="0">
                    <a:solidFill>
                      <a:srgbClr val="BFBFBF"/>
                    </a:solidFill>
                  </a:rPr>
                  <a:t>.</a:t>
                </a:r>
                <a:endParaRPr lang="it-IT" dirty="0">
                  <a:solidFill>
                    <a:srgbClr val="BFBFBF"/>
                  </a:solidFill>
                </a:endParaRPr>
              </a:p>
            </p:txBody>
          </p:sp>
        </p:grpSp>
        <p:pic>
          <p:nvPicPr>
            <p:cNvPr id="11" name="Immagine 10"/>
            <p:cNvPicPr>
              <a:picLocks noChangeAspect="1"/>
            </p:cNvPicPr>
            <p:nvPr/>
          </p:nvPicPr>
          <p:blipFill>
            <a:blip r:embed="rId4" cstate="print"/>
            <a:stretch>
              <a:fillRect/>
            </a:stretch>
          </p:blipFill>
          <p:spPr>
            <a:xfrm>
              <a:off x="1640210" y="1196752"/>
              <a:ext cx="3623523" cy="4941168"/>
            </a:xfrm>
            <a:prstGeom prst="rect">
              <a:avLst/>
            </a:prstGeom>
          </p:spPr>
        </p:pic>
      </p:grpSp>
      <p:sp>
        <p:nvSpPr>
          <p:cNvPr id="12" name="CasellaDiTesto 11"/>
          <p:cNvSpPr txBox="1"/>
          <p:nvPr/>
        </p:nvSpPr>
        <p:spPr>
          <a:xfrm>
            <a:off x="7424071" y="6093296"/>
            <a:ext cx="1719929" cy="307777"/>
          </a:xfrm>
          <a:prstGeom prst="rect">
            <a:avLst/>
          </a:prstGeom>
          <a:noFill/>
        </p:spPr>
        <p:txBody>
          <a:bodyPr wrap="none" rtlCol="0">
            <a:spAutoFit/>
          </a:bodyPr>
          <a:lstStyle/>
          <a:p>
            <a:r>
              <a:rPr lang="it-IT" sz="1400" dirty="0" err="1" smtClean="0">
                <a:solidFill>
                  <a:srgbClr val="003300"/>
                </a:solidFill>
              </a:rPr>
              <a:t>Wikimedia</a:t>
            </a:r>
            <a:r>
              <a:rPr lang="it-IT" sz="1400" dirty="0" smtClean="0">
                <a:solidFill>
                  <a:srgbClr val="003300"/>
                </a:solidFill>
              </a:rPr>
              <a:t> </a:t>
            </a:r>
            <a:r>
              <a:rPr lang="it-IT" sz="1400" dirty="0" err="1" smtClean="0">
                <a:solidFill>
                  <a:srgbClr val="003300"/>
                </a:solidFill>
              </a:rPr>
              <a:t>commons</a:t>
            </a:r>
            <a:endParaRPr lang="it-IT" sz="1400" dirty="0">
              <a:solidFill>
                <a:srgbClr val="003300"/>
              </a:solidFill>
            </a:endParaRPr>
          </a:p>
        </p:txBody>
      </p:sp>
      <p:pic>
        <p:nvPicPr>
          <p:cNvPr id="19" name="Immagine 18"/>
          <p:cNvPicPr>
            <a:picLocks noChangeAspect="1"/>
          </p:cNvPicPr>
          <p:nvPr/>
        </p:nvPicPr>
        <p:blipFill>
          <a:blip r:embed="rId5" cstate="print"/>
          <a:stretch>
            <a:fillRect/>
          </a:stretch>
        </p:blipFill>
        <p:spPr>
          <a:xfrm>
            <a:off x="179512" y="1124744"/>
            <a:ext cx="2696811" cy="3996184"/>
          </a:xfrm>
          <a:prstGeom prst="rect">
            <a:avLst/>
          </a:prstGeom>
        </p:spPr>
      </p:pic>
      <p:sp>
        <p:nvSpPr>
          <p:cNvPr id="20" name="Rettangolo 19"/>
          <p:cNvSpPr/>
          <p:nvPr/>
        </p:nvSpPr>
        <p:spPr>
          <a:xfrm>
            <a:off x="107504" y="5157192"/>
            <a:ext cx="2881017" cy="276999"/>
          </a:xfrm>
          <a:prstGeom prst="rect">
            <a:avLst/>
          </a:prstGeom>
        </p:spPr>
        <p:txBody>
          <a:bodyPr wrap="none">
            <a:spAutoFit/>
          </a:bodyPr>
          <a:lstStyle/>
          <a:p>
            <a:r>
              <a:rPr lang="it-IT" sz="1200" dirty="0" err="1">
                <a:solidFill>
                  <a:srgbClr val="003300"/>
                </a:solidFill>
              </a:rPr>
              <a:t>llustrazione</a:t>
            </a:r>
            <a:r>
              <a:rPr lang="it-IT" sz="1200" dirty="0">
                <a:solidFill>
                  <a:srgbClr val="003300"/>
                </a:solidFill>
              </a:rPr>
              <a:t> </a:t>
            </a:r>
            <a:r>
              <a:rPr lang="it-IT" sz="1200" dirty="0" smtClean="0">
                <a:solidFill>
                  <a:srgbClr val="003300"/>
                </a:solidFill>
              </a:rPr>
              <a:t>di Alfred </a:t>
            </a:r>
            <a:r>
              <a:rPr lang="it-IT" sz="1200" dirty="0" err="1" smtClean="0">
                <a:solidFill>
                  <a:srgbClr val="003300"/>
                </a:solidFill>
              </a:rPr>
              <a:t>Russel</a:t>
            </a:r>
            <a:r>
              <a:rPr lang="it-IT" sz="1200" dirty="0" smtClean="0">
                <a:solidFill>
                  <a:srgbClr val="003300"/>
                </a:solidFill>
              </a:rPr>
              <a:t> Wallace (1871)</a:t>
            </a:r>
            <a:endParaRPr lang="it-IT" sz="1200" dirty="0">
              <a:solidFill>
                <a:srgbClr val="003300"/>
              </a:solidFill>
            </a:endParaRPr>
          </a:p>
        </p:txBody>
      </p:sp>
      <p:sp>
        <p:nvSpPr>
          <p:cNvPr id="21" name="CasellaDiTesto 20"/>
          <p:cNvSpPr txBox="1"/>
          <p:nvPr/>
        </p:nvSpPr>
        <p:spPr>
          <a:xfrm>
            <a:off x="4644008" y="1124744"/>
            <a:ext cx="2736304" cy="400110"/>
          </a:xfrm>
          <a:prstGeom prst="rect">
            <a:avLst/>
          </a:prstGeom>
          <a:noFill/>
        </p:spPr>
        <p:txBody>
          <a:bodyPr wrap="square" rtlCol="0">
            <a:spAutoFit/>
          </a:bodyPr>
          <a:lstStyle/>
          <a:p>
            <a:r>
              <a:rPr lang="it-IT" sz="2000" b="1" dirty="0" smtClean="0"/>
              <a:t>ORCHIDEA DI DARWIN</a:t>
            </a:r>
            <a:endParaRPr lang="it-IT" sz="2000" b="1" dirty="0"/>
          </a:p>
        </p:txBody>
      </p:sp>
      <p:cxnSp>
        <p:nvCxnSpPr>
          <p:cNvPr id="16" name="Connettore 1 15"/>
          <p:cNvCxnSpPr/>
          <p:nvPr/>
        </p:nvCxnSpPr>
        <p:spPr>
          <a:xfrm>
            <a:off x="0" y="620688"/>
            <a:ext cx="9144000"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7" name="Rettangolo 16"/>
          <p:cNvSpPr/>
          <p:nvPr/>
        </p:nvSpPr>
        <p:spPr>
          <a:xfrm>
            <a:off x="1205880" y="87015"/>
            <a:ext cx="6750496" cy="461665"/>
          </a:xfrm>
          <a:prstGeom prst="rect">
            <a:avLst/>
          </a:prstGeom>
        </p:spPr>
        <p:txBody>
          <a:bodyPr wrap="square">
            <a:spAutoFit/>
          </a:bodyPr>
          <a:lstStyle/>
          <a:p>
            <a:pPr algn="ctr"/>
            <a:r>
              <a:rPr lang="it-IT" sz="2400" dirty="0" smtClean="0">
                <a:solidFill>
                  <a:srgbClr val="FF0000"/>
                </a:solidFill>
                <a:latin typeface="Comic Sans MS" panose="030F0702030302020204" pitchFamily="66" charset="0"/>
              </a:rPr>
              <a:t>Coevoluzione</a:t>
            </a:r>
            <a:endParaRPr lang="it-IT"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6001032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4" descr="The evolution of plant sexual diversity"/>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239161" y="980728"/>
            <a:ext cx="3869344" cy="5814858"/>
          </a:xfrm>
          <a:prstGeom prst="rect">
            <a:avLst/>
          </a:prstGeom>
          <a:noFill/>
        </p:spPr>
      </p:pic>
      <p:cxnSp>
        <p:nvCxnSpPr>
          <p:cNvPr id="10" name="Connettore 1 9"/>
          <p:cNvCxnSpPr/>
          <p:nvPr/>
        </p:nvCxnSpPr>
        <p:spPr>
          <a:xfrm>
            <a:off x="0" y="620688"/>
            <a:ext cx="9144000"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1" name="Rettangolo 10"/>
          <p:cNvSpPr/>
          <p:nvPr/>
        </p:nvSpPr>
        <p:spPr>
          <a:xfrm>
            <a:off x="1205880" y="87015"/>
            <a:ext cx="6750496" cy="461665"/>
          </a:xfrm>
          <a:prstGeom prst="rect">
            <a:avLst/>
          </a:prstGeom>
        </p:spPr>
        <p:txBody>
          <a:bodyPr wrap="square">
            <a:spAutoFit/>
          </a:bodyPr>
          <a:lstStyle/>
          <a:p>
            <a:pPr algn="ctr"/>
            <a:r>
              <a:rPr lang="it-IT" sz="2400" dirty="0" smtClean="0">
                <a:solidFill>
                  <a:srgbClr val="FF0000"/>
                </a:solidFill>
                <a:latin typeface="Comic Sans MS" panose="030F0702030302020204" pitchFamily="66" charset="0"/>
              </a:rPr>
              <a:t>Coevoluzione</a:t>
            </a:r>
            <a:endParaRPr lang="it-IT" sz="2400" dirty="0">
              <a:solidFill>
                <a:srgbClr val="FF0000"/>
              </a:solidFill>
              <a:latin typeface="Comic Sans MS" panose="030F0702030302020204" pitchFamily="66" charset="0"/>
            </a:endParaRPr>
          </a:p>
        </p:txBody>
      </p:sp>
      <p:sp>
        <p:nvSpPr>
          <p:cNvPr id="2" name="CasellaDiTesto 1"/>
          <p:cNvSpPr txBox="1"/>
          <p:nvPr/>
        </p:nvSpPr>
        <p:spPr>
          <a:xfrm>
            <a:off x="172884" y="980728"/>
            <a:ext cx="4752529" cy="4170372"/>
          </a:xfrm>
          <a:prstGeom prst="rect">
            <a:avLst/>
          </a:prstGeom>
          <a:noFill/>
        </p:spPr>
        <p:txBody>
          <a:bodyPr wrap="square" rtlCol="0">
            <a:spAutoFit/>
          </a:bodyPr>
          <a:lstStyle/>
          <a:p>
            <a:pPr algn="just"/>
            <a:r>
              <a:rPr lang="it-IT" sz="1600" dirty="0" smtClean="0">
                <a:latin typeface="Comic Sans MS" panose="030F0702030302020204" pitchFamily="66" charset="0"/>
              </a:rPr>
              <a:t>L’organizzazione spaziale degli elementi fertili dei fiori e la zona in cui il polline è depositato sul corpo dell’insetto influenzano:</a:t>
            </a:r>
          </a:p>
          <a:p>
            <a:pPr marL="285750" indent="-285750" algn="just">
              <a:spcAft>
                <a:spcPts val="600"/>
              </a:spcAft>
              <a:buFont typeface="Arial" panose="020B0604020202020204" pitchFamily="34" charset="0"/>
              <a:buChar char="•"/>
            </a:pPr>
            <a:r>
              <a:rPr lang="it-IT" sz="1600" dirty="0" smtClean="0">
                <a:latin typeface="Comic Sans MS" panose="030F0702030302020204" pitchFamily="66" charset="0"/>
              </a:rPr>
              <a:t>l’efficienza di trasferimento del polline da un fiore all’altro </a:t>
            </a:r>
          </a:p>
          <a:p>
            <a:pPr marL="285750" indent="-285750" algn="just">
              <a:spcAft>
                <a:spcPts val="1200"/>
              </a:spcAft>
              <a:buFont typeface="Arial" panose="020B0604020202020204" pitchFamily="34" charset="0"/>
              <a:buChar char="•"/>
            </a:pPr>
            <a:r>
              <a:rPr lang="it-IT" sz="1600" dirty="0" smtClean="0">
                <a:latin typeface="Comic Sans MS" panose="030F0702030302020204" pitchFamily="66" charset="0"/>
              </a:rPr>
              <a:t>l’energia spesa dalla pianta per evitare l’autoimpollinazione</a:t>
            </a:r>
          </a:p>
          <a:p>
            <a:pPr marL="285750" indent="-285750" algn="just">
              <a:buFont typeface="Arial" panose="020B0604020202020204" pitchFamily="34" charset="0"/>
              <a:buChar char="•"/>
            </a:pPr>
            <a:endParaRPr lang="it-IT" sz="1600" dirty="0">
              <a:latin typeface="Comic Sans MS" panose="030F0702030302020204" pitchFamily="66" charset="0"/>
            </a:endParaRPr>
          </a:p>
          <a:p>
            <a:pPr marL="342900" indent="-342900" algn="just">
              <a:spcAft>
                <a:spcPts val="600"/>
              </a:spcAft>
              <a:buFont typeface="+mj-lt"/>
              <a:buAutoNum type="alphaLcParenR"/>
            </a:pPr>
            <a:r>
              <a:rPr lang="it-IT" sz="1600" dirty="0" smtClean="0">
                <a:latin typeface="Comic Sans MS" panose="030F0702030302020204" pitchFamily="66" charset="0"/>
              </a:rPr>
              <a:t>Popolazione con fiori con singolo fenotipo, stami e pistillo della stessa lunghezza</a:t>
            </a:r>
          </a:p>
          <a:p>
            <a:pPr marL="342900" indent="-342900" algn="just">
              <a:spcAft>
                <a:spcPts val="600"/>
              </a:spcAft>
              <a:buFont typeface="+mj-lt"/>
              <a:buAutoNum type="alphaLcParenR"/>
            </a:pPr>
            <a:r>
              <a:rPr lang="it-IT" sz="1600" dirty="0" smtClean="0">
                <a:latin typeface="Comic Sans MS" panose="030F0702030302020204" pitchFamily="66" charset="0"/>
              </a:rPr>
              <a:t>Popolazione con fiori con singolo fenotipo, stami e pistillo di lunghezza differente</a:t>
            </a:r>
          </a:p>
          <a:p>
            <a:pPr marL="342900" indent="-342900" algn="just">
              <a:buFont typeface="+mj-lt"/>
              <a:buAutoNum type="alphaLcParenR"/>
            </a:pPr>
            <a:r>
              <a:rPr lang="it-IT" sz="1600" dirty="0" smtClean="0">
                <a:latin typeface="Comic Sans MS" panose="030F0702030302020204" pitchFamily="66" charset="0"/>
              </a:rPr>
              <a:t>Popolazione con due diversi fenotipi fiorali che differiscono reciprocamente nella lunghezza di stami e pistillo</a:t>
            </a:r>
            <a:endParaRPr lang="it-IT" sz="1600" dirty="0">
              <a:latin typeface="Comic Sans MS" panose="030F0702030302020204" pitchFamily="66" charset="0"/>
            </a:endParaRPr>
          </a:p>
        </p:txBody>
      </p:sp>
    </p:spTree>
    <p:extLst>
      <p:ext uri="{BB962C8B-B14F-4D97-AF65-F5344CB8AC3E}">
        <p14:creationId xmlns:p14="http://schemas.microsoft.com/office/powerpoint/2010/main" val="25967166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763688" y="1803588"/>
            <a:ext cx="5256584" cy="2862322"/>
          </a:xfrm>
          <a:prstGeom prst="rect">
            <a:avLst/>
          </a:prstGeom>
          <a:noFill/>
        </p:spPr>
        <p:txBody>
          <a:bodyPr wrap="square" rtlCol="0">
            <a:spAutoFit/>
          </a:bodyPr>
          <a:lstStyle/>
          <a:p>
            <a:pPr marL="285750" indent="-285750" algn="ctr">
              <a:buFont typeface="Arial"/>
              <a:buChar char="•"/>
            </a:pPr>
            <a:r>
              <a:rPr lang="it-IT" dirty="0" smtClean="0">
                <a:latin typeface="Comic Sans MS" panose="030F0702030302020204" pitchFamily="66" charset="0"/>
              </a:rPr>
              <a:t>Coleotteri</a:t>
            </a:r>
          </a:p>
          <a:p>
            <a:pPr marL="285750" indent="-285750" algn="ctr">
              <a:buFont typeface="Arial"/>
              <a:buChar char="•"/>
            </a:pPr>
            <a:endParaRPr lang="it-IT" dirty="0">
              <a:latin typeface="Comic Sans MS" panose="030F0702030302020204" pitchFamily="66" charset="0"/>
            </a:endParaRPr>
          </a:p>
          <a:p>
            <a:pPr marL="285750" indent="-285750" algn="ctr">
              <a:buFont typeface="Arial"/>
              <a:buChar char="•"/>
            </a:pPr>
            <a:r>
              <a:rPr lang="it-IT" dirty="0" smtClean="0">
                <a:latin typeface="Comic Sans MS" panose="030F0702030302020204" pitchFamily="66" charset="0"/>
              </a:rPr>
              <a:t>Imenotteri</a:t>
            </a:r>
          </a:p>
          <a:p>
            <a:pPr marL="285750" indent="-285750" algn="ctr">
              <a:buFont typeface="Arial"/>
              <a:buChar char="•"/>
            </a:pPr>
            <a:endParaRPr lang="it-IT" dirty="0">
              <a:latin typeface="Comic Sans MS" panose="030F0702030302020204" pitchFamily="66" charset="0"/>
            </a:endParaRPr>
          </a:p>
          <a:p>
            <a:pPr marL="285750" indent="-285750" algn="ctr">
              <a:buFont typeface="Arial"/>
              <a:buChar char="•"/>
            </a:pPr>
            <a:r>
              <a:rPr lang="it-IT" dirty="0" smtClean="0">
                <a:latin typeface="Comic Sans MS" panose="030F0702030302020204" pitchFamily="66" charset="0"/>
              </a:rPr>
              <a:t>Lepidotteri</a:t>
            </a:r>
          </a:p>
          <a:p>
            <a:pPr marL="285750" indent="-285750" algn="ctr">
              <a:buFont typeface="Arial"/>
              <a:buChar char="•"/>
            </a:pPr>
            <a:endParaRPr lang="it-IT" dirty="0">
              <a:latin typeface="Comic Sans MS" panose="030F0702030302020204" pitchFamily="66" charset="0"/>
            </a:endParaRPr>
          </a:p>
          <a:p>
            <a:pPr marL="285750" indent="-285750" algn="ctr">
              <a:buFont typeface="Arial"/>
              <a:buChar char="•"/>
            </a:pPr>
            <a:r>
              <a:rPr lang="it-IT" dirty="0" smtClean="0">
                <a:latin typeface="Comic Sans MS" panose="030F0702030302020204" pitchFamily="66" charset="0"/>
              </a:rPr>
              <a:t>Uccelli</a:t>
            </a:r>
          </a:p>
          <a:p>
            <a:pPr marL="285750" indent="-285750" algn="ctr">
              <a:buFont typeface="Arial"/>
              <a:buChar char="•"/>
            </a:pPr>
            <a:endParaRPr lang="it-IT" dirty="0">
              <a:latin typeface="Comic Sans MS" panose="030F0702030302020204" pitchFamily="66" charset="0"/>
            </a:endParaRPr>
          </a:p>
          <a:p>
            <a:pPr marL="285750" indent="-285750" algn="ctr">
              <a:buFont typeface="Arial"/>
              <a:buChar char="•"/>
            </a:pPr>
            <a:r>
              <a:rPr lang="it-IT" dirty="0" smtClean="0">
                <a:latin typeface="Comic Sans MS" panose="030F0702030302020204" pitchFamily="66" charset="0"/>
              </a:rPr>
              <a:t>Pipistrelli</a:t>
            </a:r>
          </a:p>
          <a:p>
            <a:pPr marL="285750" indent="-285750" algn="ctr">
              <a:buFont typeface="Arial"/>
              <a:buChar char="•"/>
            </a:pPr>
            <a:endParaRPr lang="it-IT" dirty="0">
              <a:latin typeface="Comic Sans MS" panose="030F0702030302020204" pitchFamily="66" charset="0"/>
            </a:endParaRPr>
          </a:p>
        </p:txBody>
      </p:sp>
      <p:cxnSp>
        <p:nvCxnSpPr>
          <p:cNvPr id="8" name="Connettore 1 7"/>
          <p:cNvCxnSpPr/>
          <p:nvPr/>
        </p:nvCxnSpPr>
        <p:spPr>
          <a:xfrm>
            <a:off x="0" y="620688"/>
            <a:ext cx="9144000"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9" name="Rettangolo 8"/>
          <p:cNvSpPr/>
          <p:nvPr/>
        </p:nvSpPr>
        <p:spPr>
          <a:xfrm>
            <a:off x="1205880" y="87015"/>
            <a:ext cx="6750496" cy="461665"/>
          </a:xfrm>
          <a:prstGeom prst="rect">
            <a:avLst/>
          </a:prstGeom>
        </p:spPr>
        <p:txBody>
          <a:bodyPr wrap="square">
            <a:spAutoFit/>
          </a:bodyPr>
          <a:lstStyle/>
          <a:p>
            <a:pPr algn="ctr"/>
            <a:r>
              <a:rPr lang="it-IT" sz="2400" dirty="0" smtClean="0">
                <a:solidFill>
                  <a:srgbClr val="FF0000"/>
                </a:solidFill>
                <a:latin typeface="Comic Sans MS" panose="030F0702030302020204" pitchFamily="66" charset="0"/>
              </a:rPr>
              <a:t>Coevoluzione</a:t>
            </a:r>
            <a:endParaRPr lang="it-IT" sz="2400" dirty="0">
              <a:solidFill>
                <a:srgbClr val="FF0000"/>
              </a:solidFill>
              <a:latin typeface="Comic Sans MS" panose="030F0702030302020204" pitchFamily="66" charset="0"/>
            </a:endParaRPr>
          </a:p>
        </p:txBody>
      </p:sp>
      <p:sp>
        <p:nvSpPr>
          <p:cNvPr id="10" name="CasellaDiTesto 9"/>
          <p:cNvSpPr txBox="1"/>
          <p:nvPr/>
        </p:nvSpPr>
        <p:spPr>
          <a:xfrm>
            <a:off x="304915" y="1052736"/>
            <a:ext cx="1579278" cy="369332"/>
          </a:xfrm>
          <a:prstGeom prst="rect">
            <a:avLst/>
          </a:prstGeom>
          <a:noFill/>
        </p:spPr>
        <p:txBody>
          <a:bodyPr wrap="none" rtlCol="0">
            <a:spAutoFit/>
          </a:bodyPr>
          <a:lstStyle/>
          <a:p>
            <a:r>
              <a:rPr lang="it-IT" b="1" dirty="0" smtClean="0">
                <a:solidFill>
                  <a:srgbClr val="FF0000"/>
                </a:solidFill>
                <a:latin typeface="Comic Sans MS" panose="030F0702030302020204" pitchFamily="66" charset="0"/>
              </a:rPr>
              <a:t>Impollinatori</a:t>
            </a:r>
            <a:endParaRPr lang="it-IT" b="1"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2236015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620688"/>
            <a:ext cx="4608512" cy="3785652"/>
          </a:xfrm>
          <a:prstGeom prst="rect">
            <a:avLst/>
          </a:prstGeom>
          <a:noFill/>
        </p:spPr>
        <p:txBody>
          <a:bodyPr wrap="square" rtlCol="0">
            <a:spAutoFit/>
          </a:bodyPr>
          <a:lstStyle/>
          <a:p>
            <a:pPr algn="just"/>
            <a:r>
              <a:rPr lang="it-IT" sz="1600" b="1" u="sng" dirty="0" smtClean="0">
                <a:latin typeface="Comic Sans MS" panose="030F0702030302020204" pitchFamily="66" charset="0"/>
              </a:rPr>
              <a:t>Coleotteri</a:t>
            </a:r>
          </a:p>
          <a:p>
            <a:pPr algn="just"/>
            <a:endParaRPr lang="it-IT" sz="1600" dirty="0">
              <a:latin typeface="Comic Sans MS" panose="030F0702030302020204" pitchFamily="66" charset="0"/>
            </a:endParaRPr>
          </a:p>
          <a:p>
            <a:pPr marL="342900" indent="-342900" algn="just">
              <a:buFont typeface="Arial"/>
              <a:buChar char="•"/>
            </a:pPr>
            <a:r>
              <a:rPr lang="it-IT" sz="1600" dirty="0" smtClean="0">
                <a:latin typeface="Comic Sans MS" panose="030F0702030302020204" pitchFamily="66" charset="0"/>
              </a:rPr>
              <a:t>Olfatto molto sviluppato</a:t>
            </a:r>
          </a:p>
          <a:p>
            <a:pPr marL="342900" indent="-342900" algn="just">
              <a:buFont typeface="Arial"/>
              <a:buChar char="•"/>
            </a:pPr>
            <a:r>
              <a:rPr lang="it-IT" sz="1600" dirty="0" smtClean="0">
                <a:latin typeface="Comic Sans MS" panose="030F0702030302020204" pitchFamily="66" charset="0"/>
              </a:rPr>
              <a:t>Vista poco sviluppata</a:t>
            </a:r>
          </a:p>
          <a:p>
            <a:pPr marL="342900" indent="-342900" algn="just">
              <a:buFont typeface="Arial"/>
              <a:buChar char="•"/>
            </a:pPr>
            <a:r>
              <a:rPr lang="it-IT" sz="1600" dirty="0" smtClean="0">
                <a:latin typeface="Comic Sans MS" panose="030F0702030302020204" pitchFamily="66" charset="0"/>
              </a:rPr>
              <a:t>Corti apparati boccali </a:t>
            </a:r>
          </a:p>
          <a:p>
            <a:pPr marL="342900" indent="-342900" algn="just">
              <a:buFont typeface="Arial"/>
              <a:buChar char="•"/>
            </a:pPr>
            <a:r>
              <a:rPr lang="it-IT" sz="1600" dirty="0" smtClean="0">
                <a:latin typeface="Comic Sans MS" panose="030F0702030302020204" pitchFamily="66" charset="0"/>
              </a:rPr>
              <a:t>Si nutrono di polline, ma contribuiscono anche alla dispersione di parte di esso da un fiore all’altro</a:t>
            </a:r>
          </a:p>
          <a:p>
            <a:pPr marL="342900" indent="-342900" algn="just">
              <a:buFont typeface="Arial"/>
              <a:buChar char="•"/>
            </a:pPr>
            <a:endParaRPr lang="it-IT" sz="1600" dirty="0">
              <a:latin typeface="Comic Sans MS" panose="030F0702030302020204" pitchFamily="66" charset="0"/>
            </a:endParaRPr>
          </a:p>
          <a:p>
            <a:pPr algn="just"/>
            <a:r>
              <a:rPr lang="it-IT" sz="1600" b="1" u="sng" dirty="0" smtClean="0">
                <a:latin typeface="Comic Sans MS" panose="030F0702030302020204" pitchFamily="66" charset="0"/>
              </a:rPr>
              <a:t>Fiore</a:t>
            </a:r>
          </a:p>
          <a:p>
            <a:pPr algn="just"/>
            <a:endParaRPr lang="it-IT" sz="1600" b="1" u="sng" dirty="0">
              <a:latin typeface="Comic Sans MS" panose="030F0702030302020204" pitchFamily="66" charset="0"/>
            </a:endParaRPr>
          </a:p>
          <a:p>
            <a:pPr marL="342900" indent="-342900" algn="just">
              <a:buFont typeface="Arial"/>
              <a:buChar char="•"/>
            </a:pPr>
            <a:r>
              <a:rPr lang="it-IT" sz="1600" dirty="0" smtClean="0">
                <a:latin typeface="Comic Sans MS" panose="030F0702030302020204" pitchFamily="66" charset="0"/>
              </a:rPr>
              <a:t>Profumazioni/odori intensi</a:t>
            </a:r>
          </a:p>
          <a:p>
            <a:pPr marL="342900" indent="-342900" algn="just">
              <a:buFont typeface="Arial"/>
              <a:buChar char="•"/>
            </a:pPr>
            <a:r>
              <a:rPr lang="it-IT" sz="1600" dirty="0" smtClean="0">
                <a:latin typeface="Comic Sans MS" panose="030F0702030302020204" pitchFamily="66" charset="0"/>
              </a:rPr>
              <a:t>Ovuli ben protetti</a:t>
            </a:r>
          </a:p>
          <a:p>
            <a:pPr marL="342900" indent="-342900" algn="just">
              <a:buFont typeface="Arial"/>
              <a:buChar char="•"/>
            </a:pPr>
            <a:r>
              <a:rPr lang="it-IT" sz="1600" dirty="0" smtClean="0">
                <a:latin typeface="Comic Sans MS" panose="030F0702030302020204" pitchFamily="66" charset="0"/>
              </a:rPr>
              <a:t>Grandi dimensioni e strutture aperte</a:t>
            </a:r>
          </a:p>
          <a:p>
            <a:pPr marL="342900" indent="-342900" algn="just">
              <a:buFont typeface="Arial"/>
              <a:buChar char="•"/>
            </a:pPr>
            <a:r>
              <a:rPr lang="it-IT" sz="1600" dirty="0" smtClean="0">
                <a:latin typeface="Comic Sans MS" panose="030F0702030302020204" pitchFamily="66" charset="0"/>
              </a:rPr>
              <a:t>Colorazione poco appariscente</a:t>
            </a:r>
            <a:endParaRPr lang="it-IT" sz="1600" dirty="0">
              <a:latin typeface="Comic Sans MS" panose="030F0702030302020204" pitchFamily="66" charset="0"/>
            </a:endParaRPr>
          </a:p>
        </p:txBody>
      </p:sp>
      <p:cxnSp>
        <p:nvCxnSpPr>
          <p:cNvPr id="8" name="Connettore 1 7"/>
          <p:cNvCxnSpPr/>
          <p:nvPr/>
        </p:nvCxnSpPr>
        <p:spPr>
          <a:xfrm>
            <a:off x="0" y="620688"/>
            <a:ext cx="9144000"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9" name="Rettangolo 8"/>
          <p:cNvSpPr/>
          <p:nvPr/>
        </p:nvSpPr>
        <p:spPr>
          <a:xfrm>
            <a:off x="1205880" y="87015"/>
            <a:ext cx="6750496" cy="461665"/>
          </a:xfrm>
          <a:prstGeom prst="rect">
            <a:avLst/>
          </a:prstGeom>
        </p:spPr>
        <p:txBody>
          <a:bodyPr wrap="square">
            <a:spAutoFit/>
          </a:bodyPr>
          <a:lstStyle/>
          <a:p>
            <a:pPr algn="ctr"/>
            <a:r>
              <a:rPr lang="it-IT" sz="2400" dirty="0" smtClean="0">
                <a:solidFill>
                  <a:srgbClr val="FF0000"/>
                </a:solidFill>
                <a:latin typeface="Comic Sans MS" panose="030F0702030302020204" pitchFamily="66" charset="0"/>
              </a:rPr>
              <a:t>Coevoluzione</a:t>
            </a:r>
            <a:endParaRPr lang="it-IT" sz="2400" dirty="0">
              <a:solidFill>
                <a:srgbClr val="FF0000"/>
              </a:solidFill>
              <a:latin typeface="Comic Sans MS" panose="030F0702030302020204" pitchFamily="66" charset="0"/>
            </a:endParaRPr>
          </a:p>
        </p:txBody>
      </p:sp>
      <p:pic>
        <p:nvPicPr>
          <p:cNvPr id="1026" name="Picture 2" descr="D:\Pictures\fiori\fiori 04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919601"/>
            <a:ext cx="3987366" cy="299052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oleotter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4006736"/>
            <a:ext cx="3993933" cy="2662624"/>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http://www.alessiodileo.com/Web_album/Macrofotografia/Immagini_macro/Coleotteri/Oedemer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5304" y="4509120"/>
            <a:ext cx="3076858" cy="2307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1184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ortodelsole.files.wordpress.com/2013/04/thr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7038" y="4293096"/>
            <a:ext cx="3089178" cy="2553720"/>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35496" y="980728"/>
            <a:ext cx="7272808" cy="3293209"/>
          </a:xfrm>
          <a:prstGeom prst="rect">
            <a:avLst/>
          </a:prstGeom>
          <a:noFill/>
        </p:spPr>
        <p:txBody>
          <a:bodyPr wrap="square" rtlCol="0">
            <a:spAutoFit/>
          </a:bodyPr>
          <a:lstStyle/>
          <a:p>
            <a:r>
              <a:rPr lang="it-IT" sz="1600" b="1" u="sng" dirty="0" smtClean="0">
                <a:latin typeface="Comic Sans MS" panose="030F0702030302020204" pitchFamily="66" charset="0"/>
              </a:rPr>
              <a:t>Imenotteri (es. api)</a:t>
            </a:r>
          </a:p>
          <a:p>
            <a:endParaRPr lang="it-IT" sz="1600" dirty="0">
              <a:latin typeface="Comic Sans MS" panose="030F0702030302020204" pitchFamily="66" charset="0"/>
            </a:endParaRPr>
          </a:p>
          <a:p>
            <a:pPr marL="342900" indent="-342900">
              <a:buFont typeface="Arial"/>
              <a:buChar char="•"/>
            </a:pPr>
            <a:r>
              <a:rPr lang="it-IT" sz="1600" dirty="0" smtClean="0">
                <a:latin typeface="Comic Sans MS" panose="030F0702030302020204" pitchFamily="66" charset="0"/>
              </a:rPr>
              <a:t>Non vedono il rosso</a:t>
            </a:r>
          </a:p>
          <a:p>
            <a:pPr marL="342900" indent="-342900">
              <a:buFont typeface="Arial"/>
              <a:buChar char="•"/>
            </a:pPr>
            <a:r>
              <a:rPr lang="it-IT" sz="1600" dirty="0" smtClean="0">
                <a:latin typeface="Comic Sans MS" panose="030F0702030302020204" pitchFamily="66" charset="0"/>
              </a:rPr>
              <a:t>Vedono il blu, il giallo e l’UV</a:t>
            </a:r>
          </a:p>
          <a:p>
            <a:pPr marL="342900" indent="-342900">
              <a:buFont typeface="Arial"/>
              <a:buChar char="•"/>
            </a:pPr>
            <a:r>
              <a:rPr lang="it-IT" sz="1600" dirty="0" smtClean="0">
                <a:latin typeface="Comic Sans MS" panose="030F0702030302020204" pitchFamily="66" charset="0"/>
              </a:rPr>
              <a:t>Si nutrono di nettare</a:t>
            </a:r>
          </a:p>
          <a:p>
            <a:endParaRPr lang="it-IT" sz="1600" dirty="0" smtClean="0">
              <a:latin typeface="Comic Sans MS" panose="030F0702030302020204" pitchFamily="66" charset="0"/>
            </a:endParaRPr>
          </a:p>
          <a:p>
            <a:pPr marL="342900" indent="-342900">
              <a:buFont typeface="Arial"/>
              <a:buChar char="•"/>
            </a:pPr>
            <a:endParaRPr lang="it-IT" sz="1600" dirty="0">
              <a:latin typeface="Comic Sans MS" panose="030F0702030302020204" pitchFamily="66" charset="0"/>
            </a:endParaRPr>
          </a:p>
          <a:p>
            <a:r>
              <a:rPr lang="it-IT" sz="1600" b="1" u="sng" dirty="0" smtClean="0">
                <a:latin typeface="Comic Sans MS" panose="030F0702030302020204" pitchFamily="66" charset="0"/>
              </a:rPr>
              <a:t>Fiore</a:t>
            </a:r>
          </a:p>
          <a:p>
            <a:endParaRPr lang="it-IT" sz="1600" b="1" u="sng" dirty="0">
              <a:latin typeface="Comic Sans MS" panose="030F0702030302020204" pitchFamily="66" charset="0"/>
            </a:endParaRPr>
          </a:p>
          <a:p>
            <a:pPr marL="342900" indent="-342900">
              <a:buFont typeface="Arial"/>
              <a:buChar char="•"/>
            </a:pPr>
            <a:r>
              <a:rPr lang="it-IT" sz="1600" dirty="0" smtClean="0">
                <a:latin typeface="Comic Sans MS" panose="030F0702030302020204" pitchFamily="66" charset="0"/>
              </a:rPr>
              <a:t>Colore per lo più blu, giallo, bianco</a:t>
            </a:r>
          </a:p>
          <a:p>
            <a:pPr marL="342900" indent="-342900">
              <a:buFont typeface="Arial"/>
              <a:buChar char="•"/>
            </a:pPr>
            <a:r>
              <a:rPr lang="it-IT" sz="1600" dirty="0" smtClean="0">
                <a:latin typeface="Comic Sans MS" panose="030F0702030302020204" pitchFamily="66" charset="0"/>
              </a:rPr>
              <a:t>Profumazioni delicate – produzione di feromoni da parte dei fiori </a:t>
            </a:r>
          </a:p>
          <a:p>
            <a:pPr marL="342900" indent="-342900">
              <a:buFont typeface="Arial"/>
              <a:buChar char="•"/>
            </a:pPr>
            <a:r>
              <a:rPr lang="it-IT" sz="1600" dirty="0" smtClean="0">
                <a:latin typeface="Comic Sans MS" panose="030F0702030302020204" pitchFamily="66" charset="0"/>
              </a:rPr>
              <a:t>“indicatori” (es. flavonoidi)</a:t>
            </a:r>
          </a:p>
          <a:p>
            <a:pPr marL="342900" indent="-342900">
              <a:buFont typeface="Arial"/>
              <a:buChar char="•"/>
            </a:pPr>
            <a:r>
              <a:rPr lang="it-IT" sz="1600" dirty="0" smtClean="0">
                <a:latin typeface="Comic Sans MS" panose="030F0702030302020204" pitchFamily="66" charset="0"/>
              </a:rPr>
              <a:t>Forme specifiche (tubulari, nettari evidenti)</a:t>
            </a:r>
            <a:endParaRPr lang="it-IT" sz="1600" dirty="0">
              <a:latin typeface="Comic Sans MS" panose="030F0702030302020204" pitchFamily="66" charset="0"/>
            </a:endParaRPr>
          </a:p>
        </p:txBody>
      </p:sp>
      <p:cxnSp>
        <p:nvCxnSpPr>
          <p:cNvPr id="8" name="Connettore 1 7"/>
          <p:cNvCxnSpPr/>
          <p:nvPr/>
        </p:nvCxnSpPr>
        <p:spPr>
          <a:xfrm>
            <a:off x="0" y="548680"/>
            <a:ext cx="9144000"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9" name="Rettangolo 8"/>
          <p:cNvSpPr/>
          <p:nvPr/>
        </p:nvSpPr>
        <p:spPr>
          <a:xfrm>
            <a:off x="1205880" y="44624"/>
            <a:ext cx="6750496" cy="461665"/>
          </a:xfrm>
          <a:prstGeom prst="rect">
            <a:avLst/>
          </a:prstGeom>
        </p:spPr>
        <p:txBody>
          <a:bodyPr wrap="square">
            <a:spAutoFit/>
          </a:bodyPr>
          <a:lstStyle/>
          <a:p>
            <a:pPr algn="ctr"/>
            <a:r>
              <a:rPr lang="it-IT" sz="2400" dirty="0" smtClean="0">
                <a:solidFill>
                  <a:srgbClr val="FF0000"/>
                </a:solidFill>
                <a:latin typeface="Comic Sans MS" panose="030F0702030302020204" pitchFamily="66" charset="0"/>
              </a:rPr>
              <a:t>Coevoluzione</a:t>
            </a:r>
            <a:endParaRPr lang="it-IT" sz="2400" dirty="0">
              <a:solidFill>
                <a:srgbClr val="FF0000"/>
              </a:solidFill>
              <a:latin typeface="Comic Sans MS" panose="030F0702030302020204" pitchFamily="66" charset="0"/>
            </a:endParaRPr>
          </a:p>
        </p:txBody>
      </p:sp>
      <p:grpSp>
        <p:nvGrpSpPr>
          <p:cNvPr id="11" name="Gruppo 10"/>
          <p:cNvGrpSpPr/>
          <p:nvPr/>
        </p:nvGrpSpPr>
        <p:grpSpPr>
          <a:xfrm>
            <a:off x="4971627" y="691440"/>
            <a:ext cx="4100724" cy="2559264"/>
            <a:chOff x="4287700" y="606093"/>
            <a:chExt cx="4486968" cy="2991312"/>
          </a:xfrm>
        </p:grpSpPr>
        <p:pic>
          <p:nvPicPr>
            <p:cNvPr id="2050" name="Picture 2" descr="http://www.aralonline.org/sites/default/files/styles/medium/public/field/image/Covered_in_Pumpkin_Pollen_by_dalantech.jpg?itok=FqY_WLS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7700" y="606093"/>
              <a:ext cx="4486968" cy="2991312"/>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9"/>
            <p:cNvSpPr txBox="1"/>
            <p:nvPr/>
          </p:nvSpPr>
          <p:spPr>
            <a:xfrm>
              <a:off x="4287700" y="647904"/>
              <a:ext cx="1180131" cy="246221"/>
            </a:xfrm>
            <a:prstGeom prst="rect">
              <a:avLst/>
            </a:prstGeom>
            <a:noFill/>
          </p:spPr>
          <p:txBody>
            <a:bodyPr wrap="none" rtlCol="0">
              <a:spAutoFit/>
            </a:bodyPr>
            <a:lstStyle/>
            <a:p>
              <a:r>
                <a:rPr lang="it-IT" sz="1000" dirty="0" smtClean="0">
                  <a:solidFill>
                    <a:schemeClr val="bg1"/>
                  </a:solidFill>
                  <a:latin typeface="Comic Sans MS" panose="030F0702030302020204" pitchFamily="66" charset="0"/>
                </a:rPr>
                <a:t>www.aralonline.it</a:t>
              </a:r>
              <a:endParaRPr lang="it-IT" sz="1000" dirty="0">
                <a:solidFill>
                  <a:schemeClr val="bg1"/>
                </a:solidFill>
                <a:latin typeface="Comic Sans MS" panose="030F0702030302020204" pitchFamily="66" charset="0"/>
              </a:endParaRPr>
            </a:p>
          </p:txBody>
        </p:sp>
      </p:grpSp>
      <p:pic>
        <p:nvPicPr>
          <p:cNvPr id="2054" name="Picture 6" descr="http://www.acremar.it/Articoli/Impollinatori/Grandi/ape_bee_impollinatore_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404" y="3794982"/>
            <a:ext cx="2297264" cy="3063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0998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2304094" y="1844824"/>
            <a:ext cx="3948517" cy="3046988"/>
          </a:xfrm>
          <a:prstGeom prst="rect">
            <a:avLst/>
          </a:prstGeom>
          <a:noFill/>
        </p:spPr>
        <p:txBody>
          <a:bodyPr wrap="none" rtlCol="0">
            <a:spAutoFit/>
          </a:bodyPr>
          <a:lstStyle/>
          <a:p>
            <a:pPr marL="285750" indent="-285750" algn="ctr">
              <a:lnSpc>
                <a:spcPct val="200000"/>
              </a:lnSpc>
              <a:buFont typeface="Arial"/>
              <a:buChar char="•"/>
            </a:pPr>
            <a:r>
              <a:rPr lang="it-IT" sz="2400" dirty="0" smtClean="0">
                <a:latin typeface="Comic Sans MS" panose="030F0702030302020204" pitchFamily="66" charset="0"/>
              </a:rPr>
              <a:t>ANEMOFILA (vento)</a:t>
            </a:r>
          </a:p>
          <a:p>
            <a:pPr marL="285750" indent="-285750" algn="ctr">
              <a:lnSpc>
                <a:spcPct val="200000"/>
              </a:lnSpc>
              <a:buFont typeface="Arial"/>
              <a:buChar char="•"/>
            </a:pPr>
            <a:r>
              <a:rPr lang="it-IT" sz="2400" dirty="0" smtClean="0">
                <a:latin typeface="Comic Sans MS" panose="030F0702030302020204" pitchFamily="66" charset="0"/>
              </a:rPr>
              <a:t>ENTOMOFILA (insetti)</a:t>
            </a:r>
          </a:p>
          <a:p>
            <a:pPr marL="285750" indent="-285750" algn="ctr">
              <a:lnSpc>
                <a:spcPct val="200000"/>
              </a:lnSpc>
              <a:buFont typeface="Arial"/>
              <a:buChar char="•"/>
            </a:pPr>
            <a:r>
              <a:rPr lang="it-IT" sz="2400" dirty="0" smtClean="0">
                <a:latin typeface="Comic Sans MS" panose="030F0702030302020204" pitchFamily="66" charset="0"/>
              </a:rPr>
              <a:t>ZOOFILA (animali)</a:t>
            </a:r>
          </a:p>
          <a:p>
            <a:pPr marL="285750" indent="-285750" algn="ctr">
              <a:lnSpc>
                <a:spcPct val="200000"/>
              </a:lnSpc>
              <a:buFont typeface="Arial"/>
              <a:buChar char="•"/>
            </a:pPr>
            <a:r>
              <a:rPr lang="it-IT" sz="2400" dirty="0" smtClean="0">
                <a:latin typeface="Comic Sans MS" panose="030F0702030302020204" pitchFamily="66" charset="0"/>
              </a:rPr>
              <a:t>IDROFILA (acqua)</a:t>
            </a:r>
          </a:p>
        </p:txBody>
      </p:sp>
      <p:cxnSp>
        <p:nvCxnSpPr>
          <p:cNvPr id="9" name="Connettore 1 8"/>
          <p:cNvCxnSpPr/>
          <p:nvPr/>
        </p:nvCxnSpPr>
        <p:spPr>
          <a:xfrm>
            <a:off x="0" y="620688"/>
            <a:ext cx="9144000"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0" name="Rettangolo 9"/>
          <p:cNvSpPr/>
          <p:nvPr/>
        </p:nvSpPr>
        <p:spPr>
          <a:xfrm>
            <a:off x="1205880" y="87015"/>
            <a:ext cx="6750496" cy="461665"/>
          </a:xfrm>
          <a:prstGeom prst="rect">
            <a:avLst/>
          </a:prstGeom>
        </p:spPr>
        <p:txBody>
          <a:bodyPr wrap="square">
            <a:spAutoFit/>
          </a:bodyPr>
          <a:lstStyle/>
          <a:p>
            <a:pPr algn="ctr"/>
            <a:r>
              <a:rPr lang="it-IT" sz="2400" dirty="0" smtClean="0">
                <a:solidFill>
                  <a:srgbClr val="FF0000"/>
                </a:solidFill>
                <a:latin typeface="Comic Sans MS" panose="030F0702030302020204" pitchFamily="66" charset="0"/>
              </a:rPr>
              <a:t>Tipi di disseminazione del polline</a:t>
            </a:r>
            <a:endParaRPr lang="it-IT"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6268925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sellaDiTesto 11"/>
          <p:cNvSpPr txBox="1"/>
          <p:nvPr/>
        </p:nvSpPr>
        <p:spPr>
          <a:xfrm>
            <a:off x="4306480" y="1124744"/>
            <a:ext cx="2084225" cy="338554"/>
          </a:xfrm>
          <a:prstGeom prst="rect">
            <a:avLst/>
          </a:prstGeom>
          <a:noFill/>
        </p:spPr>
        <p:txBody>
          <a:bodyPr wrap="none" rtlCol="0">
            <a:spAutoFit/>
          </a:bodyPr>
          <a:lstStyle/>
          <a:p>
            <a:r>
              <a:rPr lang="it-IT" sz="1600" dirty="0" smtClean="0">
                <a:latin typeface="Comic Sans MS" panose="030F0702030302020204" pitchFamily="66" charset="0"/>
              </a:rPr>
              <a:t>UV – api - flavonoidi</a:t>
            </a:r>
            <a:endParaRPr lang="it-IT" sz="1600" dirty="0">
              <a:latin typeface="Comic Sans MS" panose="030F0702030302020204" pitchFamily="66" charset="0"/>
            </a:endParaRPr>
          </a:p>
        </p:txBody>
      </p:sp>
      <p:grpSp>
        <p:nvGrpSpPr>
          <p:cNvPr id="16" name="Gruppo 15"/>
          <p:cNvGrpSpPr/>
          <p:nvPr/>
        </p:nvGrpSpPr>
        <p:grpSpPr>
          <a:xfrm>
            <a:off x="3667537" y="1645389"/>
            <a:ext cx="5476463" cy="3158479"/>
            <a:chOff x="1391198" y="1268759"/>
            <a:chExt cx="6820497" cy="4111836"/>
          </a:xfrm>
        </p:grpSpPr>
        <p:pic>
          <p:nvPicPr>
            <p:cNvPr id="17" name="Immagine 16"/>
            <p:cNvPicPr>
              <a:picLocks noChangeAspect="1"/>
            </p:cNvPicPr>
            <p:nvPr/>
          </p:nvPicPr>
          <p:blipFill>
            <a:blip r:embed="rId3" cstate="print"/>
            <a:stretch>
              <a:fillRect/>
            </a:stretch>
          </p:blipFill>
          <p:spPr>
            <a:xfrm>
              <a:off x="1391198" y="1268759"/>
              <a:ext cx="6820497" cy="4111836"/>
            </a:xfrm>
            <a:prstGeom prst="rect">
              <a:avLst/>
            </a:prstGeom>
          </p:spPr>
        </p:pic>
        <p:sp>
          <p:nvSpPr>
            <p:cNvPr id="18" name="CasellaDiTesto 17"/>
            <p:cNvSpPr txBox="1"/>
            <p:nvPr/>
          </p:nvSpPr>
          <p:spPr>
            <a:xfrm>
              <a:off x="4769931" y="4971175"/>
              <a:ext cx="2142034" cy="400677"/>
            </a:xfrm>
            <a:prstGeom prst="rect">
              <a:avLst/>
            </a:prstGeom>
            <a:noFill/>
          </p:spPr>
          <p:txBody>
            <a:bodyPr wrap="none" rtlCol="0">
              <a:spAutoFit/>
            </a:bodyPr>
            <a:lstStyle/>
            <a:p>
              <a:r>
                <a:rPr lang="it-IT" sz="1400" dirty="0" err="1" smtClean="0">
                  <a:solidFill>
                    <a:schemeClr val="bg1">
                      <a:lumMod val="65000"/>
                    </a:schemeClr>
                  </a:solidFill>
                </a:rPr>
                <a:t>Wikimedia</a:t>
              </a:r>
              <a:r>
                <a:rPr lang="it-IT" sz="1400" dirty="0" smtClean="0">
                  <a:solidFill>
                    <a:schemeClr val="bg1">
                      <a:lumMod val="65000"/>
                    </a:schemeClr>
                  </a:solidFill>
                </a:rPr>
                <a:t> </a:t>
              </a:r>
              <a:r>
                <a:rPr lang="it-IT" sz="1400" dirty="0" err="1" smtClean="0">
                  <a:solidFill>
                    <a:schemeClr val="bg1">
                      <a:lumMod val="65000"/>
                    </a:schemeClr>
                  </a:solidFill>
                </a:rPr>
                <a:t>commons</a:t>
              </a:r>
              <a:endParaRPr lang="it-IT" sz="1400" dirty="0">
                <a:solidFill>
                  <a:schemeClr val="bg1">
                    <a:lumMod val="65000"/>
                  </a:schemeClr>
                </a:solidFill>
              </a:endParaRPr>
            </a:p>
          </p:txBody>
        </p:sp>
      </p:grpSp>
      <p:grpSp>
        <p:nvGrpSpPr>
          <p:cNvPr id="20" name="Gruppo 19"/>
          <p:cNvGrpSpPr/>
          <p:nvPr/>
        </p:nvGrpSpPr>
        <p:grpSpPr>
          <a:xfrm>
            <a:off x="35496" y="1052736"/>
            <a:ext cx="3888432" cy="2880320"/>
            <a:chOff x="179512" y="1052736"/>
            <a:chExt cx="4032448" cy="3024336"/>
          </a:xfrm>
        </p:grpSpPr>
        <p:pic>
          <p:nvPicPr>
            <p:cNvPr id="15" name="Immagine 14"/>
            <p:cNvPicPr>
              <a:picLocks noChangeAspect="1"/>
            </p:cNvPicPr>
            <p:nvPr/>
          </p:nvPicPr>
          <p:blipFill>
            <a:blip r:embed="rId4" cstate="print"/>
            <a:stretch>
              <a:fillRect/>
            </a:stretch>
          </p:blipFill>
          <p:spPr>
            <a:xfrm>
              <a:off x="179512" y="1052736"/>
              <a:ext cx="4032448" cy="3024336"/>
            </a:xfrm>
            <a:prstGeom prst="rect">
              <a:avLst/>
            </a:prstGeom>
          </p:spPr>
        </p:pic>
        <p:sp>
          <p:nvSpPr>
            <p:cNvPr id="19" name="CasellaDiTesto 18"/>
            <p:cNvSpPr txBox="1"/>
            <p:nvPr/>
          </p:nvSpPr>
          <p:spPr>
            <a:xfrm>
              <a:off x="179512" y="3338408"/>
              <a:ext cx="1730199" cy="738664"/>
            </a:xfrm>
            <a:prstGeom prst="rect">
              <a:avLst/>
            </a:prstGeom>
            <a:noFill/>
          </p:spPr>
          <p:txBody>
            <a:bodyPr wrap="none" rtlCol="0">
              <a:spAutoFit/>
            </a:bodyPr>
            <a:lstStyle/>
            <a:p>
              <a:r>
                <a:rPr lang="it-IT" sz="1400" i="1" dirty="0" err="1" smtClean="0">
                  <a:solidFill>
                    <a:schemeClr val="bg1"/>
                  </a:solidFill>
                </a:rPr>
                <a:t>Mimulus</a:t>
              </a:r>
              <a:r>
                <a:rPr lang="it-IT" sz="1400" i="1" dirty="0" smtClean="0">
                  <a:solidFill>
                    <a:schemeClr val="bg1"/>
                  </a:solidFill>
                </a:rPr>
                <a:t> </a:t>
              </a:r>
              <a:r>
                <a:rPr lang="it-IT" sz="1400" i="1" dirty="0" err="1" smtClean="0">
                  <a:solidFill>
                    <a:schemeClr val="bg1"/>
                  </a:solidFill>
                </a:rPr>
                <a:t>guttatus</a:t>
              </a:r>
              <a:r>
                <a:rPr lang="it-IT" sz="1400" dirty="0" smtClean="0">
                  <a:solidFill>
                    <a:schemeClr val="bg1"/>
                  </a:solidFill>
                </a:rPr>
                <a:t>.</a:t>
              </a:r>
            </a:p>
            <a:p>
              <a:r>
                <a:rPr lang="it-IT" sz="1400" dirty="0" smtClean="0">
                  <a:solidFill>
                    <a:schemeClr val="bg1"/>
                  </a:solidFill>
                </a:rPr>
                <a:t>Autore: </a:t>
              </a:r>
              <a:r>
                <a:rPr lang="it-IT" sz="1400" dirty="0" err="1" smtClean="0">
                  <a:solidFill>
                    <a:schemeClr val="bg1"/>
                  </a:solidFill>
                </a:rPr>
                <a:t>Algirdas</a:t>
              </a:r>
              <a:r>
                <a:rPr lang="it-IT" sz="1400" dirty="0" smtClean="0">
                  <a:solidFill>
                    <a:schemeClr val="bg1"/>
                  </a:solidFill>
                </a:rPr>
                <a:t>.</a:t>
              </a:r>
            </a:p>
            <a:p>
              <a:r>
                <a:rPr lang="it-IT" sz="1400" dirty="0" err="1" smtClean="0">
                  <a:solidFill>
                    <a:schemeClr val="bg1"/>
                  </a:solidFill>
                </a:rPr>
                <a:t>Wikimedia</a:t>
              </a:r>
              <a:r>
                <a:rPr lang="it-IT" sz="1400" dirty="0" smtClean="0">
                  <a:solidFill>
                    <a:schemeClr val="bg1"/>
                  </a:solidFill>
                </a:rPr>
                <a:t> </a:t>
              </a:r>
              <a:r>
                <a:rPr lang="it-IT" sz="1400" dirty="0" err="1" smtClean="0">
                  <a:solidFill>
                    <a:schemeClr val="bg1"/>
                  </a:solidFill>
                </a:rPr>
                <a:t>commons</a:t>
              </a:r>
              <a:endParaRPr lang="it-IT" sz="1400" dirty="0">
                <a:solidFill>
                  <a:schemeClr val="bg1"/>
                </a:solidFill>
              </a:endParaRPr>
            </a:p>
          </p:txBody>
        </p:sp>
      </p:grpSp>
      <p:cxnSp>
        <p:nvCxnSpPr>
          <p:cNvPr id="14" name="Connettore 1 13"/>
          <p:cNvCxnSpPr/>
          <p:nvPr/>
        </p:nvCxnSpPr>
        <p:spPr>
          <a:xfrm>
            <a:off x="0" y="548680"/>
            <a:ext cx="9144000"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21" name="Rettangolo 20"/>
          <p:cNvSpPr/>
          <p:nvPr/>
        </p:nvSpPr>
        <p:spPr>
          <a:xfrm>
            <a:off x="1205880" y="44624"/>
            <a:ext cx="6750496" cy="461665"/>
          </a:xfrm>
          <a:prstGeom prst="rect">
            <a:avLst/>
          </a:prstGeom>
        </p:spPr>
        <p:txBody>
          <a:bodyPr wrap="square">
            <a:spAutoFit/>
          </a:bodyPr>
          <a:lstStyle/>
          <a:p>
            <a:pPr algn="ctr"/>
            <a:r>
              <a:rPr lang="it-IT" sz="2400" dirty="0" smtClean="0">
                <a:solidFill>
                  <a:srgbClr val="FF0000"/>
                </a:solidFill>
                <a:latin typeface="Comic Sans MS" panose="030F0702030302020204" pitchFamily="66" charset="0"/>
              </a:rPr>
              <a:t>Coevoluzione</a:t>
            </a:r>
            <a:endParaRPr lang="it-IT" sz="2400" dirty="0">
              <a:solidFill>
                <a:srgbClr val="FF0000"/>
              </a:solidFill>
              <a:latin typeface="Comic Sans MS" panose="030F0702030302020204" pitchFamily="66" charset="0"/>
            </a:endParaRPr>
          </a:p>
        </p:txBody>
      </p:sp>
      <p:sp>
        <p:nvSpPr>
          <p:cNvPr id="2" name="CasellaDiTesto 1"/>
          <p:cNvSpPr txBox="1"/>
          <p:nvPr/>
        </p:nvSpPr>
        <p:spPr>
          <a:xfrm>
            <a:off x="251520" y="5004465"/>
            <a:ext cx="8784976" cy="1323439"/>
          </a:xfrm>
          <a:prstGeom prst="rect">
            <a:avLst/>
          </a:prstGeom>
          <a:noFill/>
        </p:spPr>
        <p:txBody>
          <a:bodyPr wrap="square" rtlCol="0">
            <a:spAutoFit/>
          </a:bodyPr>
          <a:lstStyle/>
          <a:p>
            <a:pPr algn="just"/>
            <a:r>
              <a:rPr lang="it-IT" sz="1600" dirty="0" smtClean="0">
                <a:latin typeface="Comic Sans MS" panose="030F0702030302020204" pitchFamily="66" charset="0"/>
              </a:rPr>
              <a:t>I fiori impollinati dalle api hanno in genere colorazione gialla, violetta o blu, con evidenti striature. La forma è tale da fornire una piattaforma di atterraggio per l’insetto. I colori dei petali dei fiori impollinati dalle api sono dovuti all’accumulo nel vacuolo di flavoni e </a:t>
            </a:r>
            <a:r>
              <a:rPr lang="it-IT" sz="1600" dirty="0" err="1" smtClean="0">
                <a:latin typeface="Comic Sans MS" panose="030F0702030302020204" pitchFamily="66" charset="0"/>
              </a:rPr>
              <a:t>flavonoli</a:t>
            </a:r>
            <a:r>
              <a:rPr lang="it-IT" sz="1600" dirty="0" smtClean="0">
                <a:latin typeface="Comic Sans MS" panose="030F0702030302020204" pitchFamily="66" charset="0"/>
              </a:rPr>
              <a:t>. Queste sostanze sono percepite come colore da questi insetti perché sono visibili agli UV (gli occhi delle api sono sensibili agli UV), mentre sono invisibili all’uomo.  </a:t>
            </a:r>
            <a:endParaRPr lang="it-IT" sz="1600" dirty="0">
              <a:latin typeface="Comic Sans MS" panose="030F0702030302020204" pitchFamily="66" charset="0"/>
            </a:endParaRPr>
          </a:p>
        </p:txBody>
      </p:sp>
    </p:spTree>
    <p:extLst>
      <p:ext uri="{BB962C8B-B14F-4D97-AF65-F5344CB8AC3E}">
        <p14:creationId xmlns:p14="http://schemas.microsoft.com/office/powerpoint/2010/main" val="24005419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cstate="print"/>
          <a:stretch>
            <a:fillRect/>
          </a:stretch>
        </p:blipFill>
        <p:spPr>
          <a:xfrm>
            <a:off x="3203848" y="764704"/>
            <a:ext cx="5292871" cy="4412151"/>
          </a:xfrm>
          <a:prstGeom prst="rect">
            <a:avLst/>
          </a:prstGeom>
        </p:spPr>
      </p:pic>
      <p:sp>
        <p:nvSpPr>
          <p:cNvPr id="8" name="Rettangolo 7"/>
          <p:cNvSpPr/>
          <p:nvPr/>
        </p:nvSpPr>
        <p:spPr>
          <a:xfrm>
            <a:off x="5056830" y="5295863"/>
            <a:ext cx="1685077" cy="276999"/>
          </a:xfrm>
          <a:prstGeom prst="rect">
            <a:avLst/>
          </a:prstGeom>
        </p:spPr>
        <p:txBody>
          <a:bodyPr wrap="none">
            <a:spAutoFit/>
          </a:bodyPr>
          <a:lstStyle/>
          <a:p>
            <a:r>
              <a:rPr lang="it-IT" sz="1200" dirty="0">
                <a:solidFill>
                  <a:schemeClr val="bg1">
                    <a:lumMod val="50000"/>
                  </a:schemeClr>
                </a:solidFill>
              </a:rPr>
              <a:t>http://</a:t>
            </a:r>
            <a:r>
              <a:rPr lang="it-IT" sz="1200" dirty="0" err="1">
                <a:solidFill>
                  <a:schemeClr val="bg1">
                    <a:lumMod val="50000"/>
                  </a:schemeClr>
                </a:solidFill>
              </a:rPr>
              <a:t>omodeo.anisn.it</a:t>
            </a:r>
            <a:r>
              <a:rPr lang="it-IT" sz="1200" dirty="0">
                <a:solidFill>
                  <a:schemeClr val="bg1">
                    <a:lumMod val="50000"/>
                  </a:schemeClr>
                </a:solidFill>
              </a:rPr>
              <a:t>/</a:t>
            </a:r>
          </a:p>
        </p:txBody>
      </p:sp>
      <p:cxnSp>
        <p:nvCxnSpPr>
          <p:cNvPr id="9" name="Connettore 1 8"/>
          <p:cNvCxnSpPr/>
          <p:nvPr/>
        </p:nvCxnSpPr>
        <p:spPr>
          <a:xfrm>
            <a:off x="0" y="548680"/>
            <a:ext cx="9144000"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0" name="Rettangolo 9"/>
          <p:cNvSpPr/>
          <p:nvPr/>
        </p:nvSpPr>
        <p:spPr>
          <a:xfrm>
            <a:off x="1205880" y="44624"/>
            <a:ext cx="6750496" cy="461665"/>
          </a:xfrm>
          <a:prstGeom prst="rect">
            <a:avLst/>
          </a:prstGeom>
        </p:spPr>
        <p:txBody>
          <a:bodyPr wrap="square">
            <a:spAutoFit/>
          </a:bodyPr>
          <a:lstStyle/>
          <a:p>
            <a:pPr algn="ctr"/>
            <a:r>
              <a:rPr lang="it-IT" sz="2400" dirty="0" smtClean="0">
                <a:solidFill>
                  <a:srgbClr val="FF0000"/>
                </a:solidFill>
                <a:latin typeface="Comic Sans MS" panose="030F0702030302020204" pitchFamily="66" charset="0"/>
              </a:rPr>
              <a:t>Coevoluzione</a:t>
            </a:r>
            <a:endParaRPr lang="it-IT" sz="2400" dirty="0">
              <a:solidFill>
                <a:srgbClr val="FF0000"/>
              </a:solidFill>
              <a:latin typeface="Comic Sans MS" panose="030F0702030302020204" pitchFamily="66" charset="0"/>
            </a:endParaRPr>
          </a:p>
        </p:txBody>
      </p:sp>
      <p:sp>
        <p:nvSpPr>
          <p:cNvPr id="3" name="CasellaDiTesto 2"/>
          <p:cNvSpPr txBox="1"/>
          <p:nvPr/>
        </p:nvSpPr>
        <p:spPr>
          <a:xfrm>
            <a:off x="239177" y="782151"/>
            <a:ext cx="3960440" cy="1323439"/>
          </a:xfrm>
          <a:prstGeom prst="rect">
            <a:avLst/>
          </a:prstGeom>
          <a:noFill/>
        </p:spPr>
        <p:txBody>
          <a:bodyPr wrap="square" rtlCol="0">
            <a:spAutoFit/>
          </a:bodyPr>
          <a:lstStyle/>
          <a:p>
            <a:r>
              <a:rPr lang="it-IT" sz="1600" dirty="0" smtClean="0">
                <a:latin typeface="Comic Sans MS" panose="030F0702030302020204" pitchFamily="66" charset="0"/>
              </a:rPr>
              <a:t>Inoltre, i petali sono disposti in modo da formare un tubo che consente l’accesso al nettare da parte di organismi con apparato boccale altamente specializzato</a:t>
            </a:r>
            <a:endParaRPr lang="it-IT" sz="1600" dirty="0">
              <a:latin typeface="Comic Sans MS" panose="030F0702030302020204" pitchFamily="66" charset="0"/>
            </a:endParaRPr>
          </a:p>
        </p:txBody>
      </p:sp>
    </p:spTree>
    <p:extLst>
      <p:ext uri="{BB962C8B-B14F-4D97-AF65-F5344CB8AC3E}">
        <p14:creationId xmlns:p14="http://schemas.microsoft.com/office/powerpoint/2010/main" val="27399321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3059832" y="1196752"/>
            <a:ext cx="2736304" cy="369332"/>
          </a:xfrm>
          <a:prstGeom prst="rect">
            <a:avLst/>
          </a:prstGeom>
          <a:noFill/>
        </p:spPr>
        <p:txBody>
          <a:bodyPr wrap="square" rtlCol="0">
            <a:spAutoFit/>
          </a:bodyPr>
          <a:lstStyle/>
          <a:p>
            <a:r>
              <a:rPr lang="it-IT" dirty="0" smtClean="0"/>
              <a:t>Es. Bocca di leone o simili</a:t>
            </a:r>
            <a:endParaRPr lang="it-IT" dirty="0"/>
          </a:p>
        </p:txBody>
      </p:sp>
      <p:grpSp>
        <p:nvGrpSpPr>
          <p:cNvPr id="16" name="Gruppo 15"/>
          <p:cNvGrpSpPr/>
          <p:nvPr/>
        </p:nvGrpSpPr>
        <p:grpSpPr>
          <a:xfrm>
            <a:off x="0" y="1772816"/>
            <a:ext cx="8927976" cy="4176464"/>
            <a:chOff x="0" y="1772816"/>
            <a:chExt cx="8927976" cy="4176464"/>
          </a:xfrm>
        </p:grpSpPr>
        <p:grpSp>
          <p:nvGrpSpPr>
            <p:cNvPr id="14" name="Gruppo 13"/>
            <p:cNvGrpSpPr/>
            <p:nvPr/>
          </p:nvGrpSpPr>
          <p:grpSpPr>
            <a:xfrm>
              <a:off x="179512" y="1772816"/>
              <a:ext cx="8748464" cy="4176464"/>
              <a:chOff x="395536" y="1772816"/>
              <a:chExt cx="6426714" cy="2808312"/>
            </a:xfrm>
          </p:grpSpPr>
          <p:pic>
            <p:nvPicPr>
              <p:cNvPr id="9" name="Immagine 8" descr="IMG_1862.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55776" y="1772816"/>
                <a:ext cx="2106234" cy="2808312"/>
              </a:xfrm>
              <a:prstGeom prst="rect">
                <a:avLst/>
              </a:prstGeom>
            </p:spPr>
          </p:pic>
          <p:pic>
            <p:nvPicPr>
              <p:cNvPr id="11" name="Immagine 10" descr="IMG_1866.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16016" y="1772816"/>
                <a:ext cx="2106234" cy="2808312"/>
              </a:xfrm>
              <a:prstGeom prst="rect">
                <a:avLst/>
              </a:prstGeom>
            </p:spPr>
          </p:pic>
          <p:pic>
            <p:nvPicPr>
              <p:cNvPr id="13" name="Immagine 12" descr="IMG_1868.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5536" y="1772816"/>
                <a:ext cx="2106234" cy="2808312"/>
              </a:xfrm>
              <a:prstGeom prst="rect">
                <a:avLst/>
              </a:prstGeom>
            </p:spPr>
          </p:pic>
        </p:grpSp>
        <p:sp>
          <p:nvSpPr>
            <p:cNvPr id="15" name="Ovale 14"/>
            <p:cNvSpPr/>
            <p:nvPr/>
          </p:nvSpPr>
          <p:spPr>
            <a:xfrm>
              <a:off x="0" y="2636912"/>
              <a:ext cx="1043608" cy="792088"/>
            </a:xfrm>
            <a:prstGeom prst="ellipse">
              <a:avLst/>
            </a:prstGeom>
            <a:noFill/>
            <a:ln w="38100" cmpd="sng">
              <a:solidFill>
                <a:srgbClr val="FFFF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cxnSp>
        <p:nvCxnSpPr>
          <p:cNvPr id="17" name="Connettore 1 16"/>
          <p:cNvCxnSpPr/>
          <p:nvPr/>
        </p:nvCxnSpPr>
        <p:spPr>
          <a:xfrm>
            <a:off x="0" y="548680"/>
            <a:ext cx="9144000"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8" name="Rettangolo 17"/>
          <p:cNvSpPr/>
          <p:nvPr/>
        </p:nvSpPr>
        <p:spPr>
          <a:xfrm>
            <a:off x="1205880" y="44624"/>
            <a:ext cx="6750496" cy="461665"/>
          </a:xfrm>
          <a:prstGeom prst="rect">
            <a:avLst/>
          </a:prstGeom>
        </p:spPr>
        <p:txBody>
          <a:bodyPr wrap="square">
            <a:spAutoFit/>
          </a:bodyPr>
          <a:lstStyle/>
          <a:p>
            <a:pPr algn="ctr"/>
            <a:r>
              <a:rPr lang="it-IT" sz="2400" dirty="0" smtClean="0">
                <a:solidFill>
                  <a:srgbClr val="FF0000"/>
                </a:solidFill>
                <a:latin typeface="Comic Sans MS" panose="030F0702030302020204" pitchFamily="66" charset="0"/>
              </a:rPr>
              <a:t>Coevoluzione</a:t>
            </a:r>
            <a:endParaRPr lang="it-IT"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5224921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a:hlinkClick r:id="rId3"/>
          </p:cNvPr>
          <p:cNvPicPr/>
          <p:nvPr/>
        </p:nvPicPr>
        <p:blipFill>
          <a:blip r:embed="rId4" cstate="print">
            <a:extLst>
              <a:ext uri="{28A0092B-C50C-407E-A947-70E740481C1C}">
                <a14:useLocalDpi xmlns:a14="http://schemas.microsoft.com/office/drawing/2010/main"/>
              </a:ext>
            </a:extLst>
          </a:blip>
          <a:srcRect/>
          <a:stretch>
            <a:fillRect/>
          </a:stretch>
        </p:blipFill>
        <p:spPr bwMode="auto">
          <a:xfrm>
            <a:off x="251520" y="3100109"/>
            <a:ext cx="5688632" cy="3425235"/>
          </a:xfrm>
          <a:prstGeom prst="rect">
            <a:avLst/>
          </a:prstGeom>
          <a:noFill/>
          <a:ln>
            <a:solidFill>
              <a:srgbClr val="006600"/>
            </a:solidFill>
          </a:ln>
        </p:spPr>
      </p:pic>
      <p:sp>
        <p:nvSpPr>
          <p:cNvPr id="8" name="CasellaDiTesto 7"/>
          <p:cNvSpPr txBox="1"/>
          <p:nvPr/>
        </p:nvSpPr>
        <p:spPr>
          <a:xfrm>
            <a:off x="80619" y="685760"/>
            <a:ext cx="7344816" cy="720197"/>
          </a:xfrm>
          <a:prstGeom prst="rect">
            <a:avLst/>
          </a:prstGeom>
          <a:noFill/>
        </p:spPr>
        <p:txBody>
          <a:bodyPr wrap="square" rtlCol="0">
            <a:spAutoFit/>
          </a:bodyPr>
          <a:lstStyle/>
          <a:p>
            <a:pPr>
              <a:lnSpc>
                <a:spcPct val="120000"/>
              </a:lnSpc>
            </a:pPr>
            <a:r>
              <a:rPr lang="it-IT" sz="1600" b="1" dirty="0" smtClean="0">
                <a:solidFill>
                  <a:srgbClr val="FF0000"/>
                </a:solidFill>
                <a:latin typeface="Comic Sans MS" panose="030F0702030302020204" pitchFamily="66" charset="0"/>
              </a:rPr>
              <a:t>Nuove teorie:</a:t>
            </a:r>
            <a:endParaRPr lang="it-IT" sz="1600" b="1" dirty="0">
              <a:solidFill>
                <a:srgbClr val="FF0000"/>
              </a:solidFill>
              <a:latin typeface="Comic Sans MS" panose="030F0702030302020204" pitchFamily="66" charset="0"/>
            </a:endParaRPr>
          </a:p>
          <a:p>
            <a:pPr>
              <a:lnSpc>
                <a:spcPct val="120000"/>
              </a:lnSpc>
            </a:pPr>
            <a:r>
              <a:rPr lang="it-IT" dirty="0">
                <a:latin typeface="Comic Sans MS" panose="030F0702030302020204" pitchFamily="66" charset="0"/>
              </a:rPr>
              <a:t>C</a:t>
            </a:r>
            <a:r>
              <a:rPr lang="it-IT" dirty="0" smtClean="0">
                <a:latin typeface="Comic Sans MS" panose="030F0702030302020204" pitchFamily="66" charset="0"/>
              </a:rPr>
              <a:t>ampo elettrico ed elettromagnetismo </a:t>
            </a:r>
            <a:endParaRPr lang="it-IT" dirty="0">
              <a:latin typeface="Comic Sans MS" panose="030F0702030302020204" pitchFamily="66" charset="0"/>
            </a:endParaRPr>
          </a:p>
        </p:txBody>
      </p:sp>
      <p:sp>
        <p:nvSpPr>
          <p:cNvPr id="2" name="CasellaDiTesto 1"/>
          <p:cNvSpPr txBox="1"/>
          <p:nvPr/>
        </p:nvSpPr>
        <p:spPr>
          <a:xfrm>
            <a:off x="251520" y="1628800"/>
            <a:ext cx="8892480" cy="1231106"/>
          </a:xfrm>
          <a:prstGeom prst="rect">
            <a:avLst/>
          </a:prstGeom>
          <a:noFill/>
        </p:spPr>
        <p:txBody>
          <a:bodyPr wrap="square" rtlCol="0">
            <a:spAutoFit/>
          </a:bodyPr>
          <a:lstStyle/>
          <a:p>
            <a:pPr marL="285750" indent="-285750">
              <a:spcAft>
                <a:spcPts val="1200"/>
              </a:spcAft>
              <a:buFont typeface="Arial"/>
              <a:buChar char="•"/>
            </a:pPr>
            <a:r>
              <a:rPr lang="it-IT" sz="1600" dirty="0" smtClean="0">
                <a:latin typeface="Comic Sans MS" panose="030F0702030302020204" pitchFamily="66" charset="0"/>
              </a:rPr>
              <a:t>Anni ’60: api/bombi con ali cariche + e petali carichi - </a:t>
            </a:r>
            <a:r>
              <a:rPr lang="it-IT" sz="1600" dirty="0" smtClean="0">
                <a:latin typeface="Comic Sans MS" panose="030F0702030302020204" pitchFamily="66" charset="0"/>
                <a:sym typeface="Wingdings"/>
              </a:rPr>
              <a:t> il polline è attratto sull’insetto prima che questo tocchi il fiore</a:t>
            </a:r>
          </a:p>
          <a:p>
            <a:pPr marL="285750" indent="-285750">
              <a:buFont typeface="Arial"/>
              <a:buChar char="•"/>
            </a:pPr>
            <a:r>
              <a:rPr lang="it-IT" sz="1600" dirty="0" smtClean="0">
                <a:latin typeface="Comic Sans MS" panose="030F0702030302020204" pitchFamily="66" charset="0"/>
              </a:rPr>
              <a:t>2013: i fiori emettono campi elettromagnetici che le api/bombi percepiscono e distinguono</a:t>
            </a:r>
            <a:endParaRPr lang="it-IT" sz="1600" dirty="0">
              <a:latin typeface="Comic Sans MS" panose="030F0702030302020204" pitchFamily="66" charset="0"/>
            </a:endParaRPr>
          </a:p>
        </p:txBody>
      </p:sp>
      <p:sp>
        <p:nvSpPr>
          <p:cNvPr id="9" name="Rettangolo 8"/>
          <p:cNvSpPr/>
          <p:nvPr/>
        </p:nvSpPr>
        <p:spPr>
          <a:xfrm>
            <a:off x="5940152" y="5373216"/>
            <a:ext cx="3203848" cy="954107"/>
          </a:xfrm>
          <a:prstGeom prst="rect">
            <a:avLst/>
          </a:prstGeom>
        </p:spPr>
        <p:txBody>
          <a:bodyPr wrap="square">
            <a:spAutoFit/>
          </a:bodyPr>
          <a:lstStyle/>
          <a:p>
            <a:pPr algn="just"/>
            <a:r>
              <a:rPr lang="it-IT" sz="1400" dirty="0"/>
              <a:t>Clarke, D., </a:t>
            </a:r>
            <a:r>
              <a:rPr lang="it-IT" sz="1400" dirty="0" err="1"/>
              <a:t>Whitney</a:t>
            </a:r>
            <a:r>
              <a:rPr lang="it-IT" sz="1400" dirty="0"/>
              <a:t>, H., </a:t>
            </a:r>
            <a:r>
              <a:rPr lang="it-IT" sz="1400" dirty="0" err="1"/>
              <a:t>Sutton</a:t>
            </a:r>
            <a:r>
              <a:rPr lang="it-IT" sz="1400" dirty="0"/>
              <a:t>, G., &amp; Robert, D. (2013). </a:t>
            </a:r>
            <a:r>
              <a:rPr lang="it-IT" sz="1400" dirty="0" err="1"/>
              <a:t>Detection</a:t>
            </a:r>
            <a:r>
              <a:rPr lang="it-IT" sz="1400" dirty="0"/>
              <a:t> and Learning of </a:t>
            </a:r>
            <a:r>
              <a:rPr lang="it-IT" sz="1400" dirty="0" err="1"/>
              <a:t>Floral</a:t>
            </a:r>
            <a:r>
              <a:rPr lang="it-IT" sz="1400" dirty="0"/>
              <a:t> </a:t>
            </a:r>
            <a:r>
              <a:rPr lang="it-IT" sz="1400" dirty="0" err="1"/>
              <a:t>Electric</a:t>
            </a:r>
            <a:r>
              <a:rPr lang="it-IT" sz="1400" dirty="0"/>
              <a:t> </a:t>
            </a:r>
            <a:r>
              <a:rPr lang="it-IT" sz="1400" dirty="0" err="1"/>
              <a:t>Fields</a:t>
            </a:r>
            <a:r>
              <a:rPr lang="it-IT" sz="1400" dirty="0"/>
              <a:t> by </a:t>
            </a:r>
            <a:r>
              <a:rPr lang="it-IT" sz="1400" dirty="0" err="1"/>
              <a:t>Bumblebees</a:t>
            </a:r>
            <a:r>
              <a:rPr lang="it-IT" sz="1400" dirty="0"/>
              <a:t> </a:t>
            </a:r>
            <a:r>
              <a:rPr lang="it-IT" sz="1400" i="1" dirty="0"/>
              <a:t>Science</a:t>
            </a:r>
            <a:r>
              <a:rPr lang="it-IT" sz="1400" dirty="0"/>
              <a:t> DOI: </a:t>
            </a:r>
            <a:r>
              <a:rPr lang="it-IT" sz="1400" dirty="0">
                <a:hlinkClick r:id="rId5"/>
              </a:rPr>
              <a:t>10.1126/science.1230883</a:t>
            </a:r>
            <a:endParaRPr lang="it-IT" sz="1400" dirty="0"/>
          </a:p>
        </p:txBody>
      </p:sp>
      <p:cxnSp>
        <p:nvCxnSpPr>
          <p:cNvPr id="11" name="Connettore 1 10"/>
          <p:cNvCxnSpPr/>
          <p:nvPr/>
        </p:nvCxnSpPr>
        <p:spPr>
          <a:xfrm>
            <a:off x="0" y="548680"/>
            <a:ext cx="9144000"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2" name="Rettangolo 11"/>
          <p:cNvSpPr/>
          <p:nvPr/>
        </p:nvSpPr>
        <p:spPr>
          <a:xfrm>
            <a:off x="1205880" y="44624"/>
            <a:ext cx="6750496" cy="461665"/>
          </a:xfrm>
          <a:prstGeom prst="rect">
            <a:avLst/>
          </a:prstGeom>
        </p:spPr>
        <p:txBody>
          <a:bodyPr wrap="square">
            <a:spAutoFit/>
          </a:bodyPr>
          <a:lstStyle/>
          <a:p>
            <a:pPr algn="ctr"/>
            <a:r>
              <a:rPr lang="it-IT" sz="2400" dirty="0" smtClean="0">
                <a:solidFill>
                  <a:srgbClr val="FF0000"/>
                </a:solidFill>
                <a:latin typeface="Comic Sans MS" panose="030F0702030302020204" pitchFamily="66" charset="0"/>
              </a:rPr>
              <a:t>Coevoluzione</a:t>
            </a:r>
            <a:endParaRPr lang="it-IT"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7515807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https://encrypted-tbn0.gstatic.com/images?q=tbn:ANd9GcRZPutnSk8-0yK1BbuZrtJtYvtNlhn6lzJf8VR1WDjvJR-pj_x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843" y="3548338"/>
            <a:ext cx="4286140" cy="3227018"/>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107504" y="692696"/>
            <a:ext cx="5904656" cy="2800767"/>
          </a:xfrm>
          <a:prstGeom prst="rect">
            <a:avLst/>
          </a:prstGeom>
          <a:noFill/>
        </p:spPr>
        <p:txBody>
          <a:bodyPr wrap="square" rtlCol="0">
            <a:spAutoFit/>
          </a:bodyPr>
          <a:lstStyle/>
          <a:p>
            <a:r>
              <a:rPr lang="it-IT" sz="1600" b="1" u="sng" dirty="0" smtClean="0">
                <a:latin typeface="Comic Sans MS" panose="030F0702030302020204" pitchFamily="66" charset="0"/>
              </a:rPr>
              <a:t>Lepidotteri (es. farfalle)</a:t>
            </a:r>
          </a:p>
          <a:p>
            <a:endParaRPr lang="it-IT" sz="1600" dirty="0">
              <a:latin typeface="Comic Sans MS" panose="030F0702030302020204" pitchFamily="66" charset="0"/>
            </a:endParaRPr>
          </a:p>
          <a:p>
            <a:pPr marL="342900" indent="-342900">
              <a:buFont typeface="Arial"/>
              <a:buChar char="•"/>
            </a:pPr>
            <a:r>
              <a:rPr lang="it-IT" sz="1600" dirty="0" smtClean="0">
                <a:latin typeface="Comic Sans MS" panose="030F0702030302020204" pitchFamily="66" charset="0"/>
              </a:rPr>
              <a:t>Vedono anche il rosso</a:t>
            </a:r>
          </a:p>
          <a:p>
            <a:pPr marL="342900" indent="-342900">
              <a:buFont typeface="Arial"/>
              <a:buChar char="•"/>
            </a:pPr>
            <a:r>
              <a:rPr lang="it-IT" sz="1600" dirty="0" smtClean="0">
                <a:latin typeface="Comic Sans MS" panose="030F0702030302020204" pitchFamily="66" charset="0"/>
              </a:rPr>
              <a:t>Si nutrono di nettare</a:t>
            </a:r>
          </a:p>
          <a:p>
            <a:pPr marL="342900" indent="-342900">
              <a:buFont typeface="Arial"/>
              <a:buChar char="•"/>
            </a:pPr>
            <a:r>
              <a:rPr lang="it-IT" sz="1600" dirty="0" smtClean="0">
                <a:latin typeface="Comic Sans MS" panose="030F0702030302020204" pitchFamily="66" charset="0"/>
              </a:rPr>
              <a:t>Olfatto poco sviluppato</a:t>
            </a:r>
          </a:p>
          <a:p>
            <a:pPr marL="342900" indent="-342900">
              <a:buFont typeface="Arial"/>
              <a:buChar char="•"/>
            </a:pPr>
            <a:endParaRPr lang="it-IT" sz="1600" dirty="0">
              <a:latin typeface="Comic Sans MS" panose="030F0702030302020204" pitchFamily="66" charset="0"/>
            </a:endParaRPr>
          </a:p>
          <a:p>
            <a:r>
              <a:rPr lang="it-IT" sz="1600" b="1" u="sng" dirty="0" smtClean="0">
                <a:latin typeface="Comic Sans MS" panose="030F0702030302020204" pitchFamily="66" charset="0"/>
              </a:rPr>
              <a:t>Fiore</a:t>
            </a:r>
          </a:p>
          <a:p>
            <a:endParaRPr lang="it-IT" sz="1600" b="1" u="sng" dirty="0">
              <a:latin typeface="Comic Sans MS" panose="030F0702030302020204" pitchFamily="66" charset="0"/>
            </a:endParaRPr>
          </a:p>
          <a:p>
            <a:pPr marL="342900" indent="-342900">
              <a:buFont typeface="Arial"/>
              <a:buChar char="•"/>
            </a:pPr>
            <a:r>
              <a:rPr lang="it-IT" sz="1600" dirty="0" smtClean="0">
                <a:latin typeface="Comic Sans MS" panose="030F0702030302020204" pitchFamily="66" charset="0"/>
              </a:rPr>
              <a:t>Vari colori</a:t>
            </a:r>
          </a:p>
          <a:p>
            <a:pPr marL="342900" indent="-342900">
              <a:buFont typeface="Arial"/>
              <a:buChar char="•"/>
            </a:pPr>
            <a:r>
              <a:rPr lang="it-IT" sz="1600" dirty="0" smtClean="0">
                <a:latin typeface="Comic Sans MS" panose="030F0702030302020204" pitchFamily="66" charset="0"/>
              </a:rPr>
              <a:t>Profumazione assente</a:t>
            </a:r>
          </a:p>
          <a:p>
            <a:pPr marL="342900" indent="-342900">
              <a:buFont typeface="Arial"/>
              <a:buChar char="•"/>
            </a:pPr>
            <a:r>
              <a:rPr lang="it-IT" sz="1600" dirty="0" smtClean="0">
                <a:latin typeface="Comic Sans MS" panose="030F0702030302020204" pitchFamily="66" charset="0"/>
              </a:rPr>
              <a:t>Forme specifiche (spesso infiorescenze)</a:t>
            </a:r>
            <a:endParaRPr lang="it-IT" sz="1600" dirty="0">
              <a:latin typeface="Comic Sans MS" panose="030F0702030302020204" pitchFamily="66" charset="0"/>
            </a:endParaRPr>
          </a:p>
        </p:txBody>
      </p:sp>
      <p:cxnSp>
        <p:nvCxnSpPr>
          <p:cNvPr id="10" name="Connettore 1 9"/>
          <p:cNvCxnSpPr/>
          <p:nvPr/>
        </p:nvCxnSpPr>
        <p:spPr>
          <a:xfrm>
            <a:off x="0" y="476672"/>
            <a:ext cx="9144000"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1" name="Rettangolo 10"/>
          <p:cNvSpPr/>
          <p:nvPr/>
        </p:nvSpPr>
        <p:spPr>
          <a:xfrm>
            <a:off x="1205880" y="-27384"/>
            <a:ext cx="6750496" cy="461665"/>
          </a:xfrm>
          <a:prstGeom prst="rect">
            <a:avLst/>
          </a:prstGeom>
        </p:spPr>
        <p:txBody>
          <a:bodyPr wrap="square">
            <a:spAutoFit/>
          </a:bodyPr>
          <a:lstStyle/>
          <a:p>
            <a:pPr algn="ctr"/>
            <a:r>
              <a:rPr lang="it-IT" sz="2400" dirty="0" smtClean="0">
                <a:solidFill>
                  <a:srgbClr val="FF0000"/>
                </a:solidFill>
                <a:latin typeface="Comic Sans MS" panose="030F0702030302020204" pitchFamily="66" charset="0"/>
              </a:rPr>
              <a:t>Coevoluzione</a:t>
            </a:r>
            <a:endParaRPr lang="it-IT" sz="2400" dirty="0">
              <a:solidFill>
                <a:srgbClr val="FF0000"/>
              </a:solidFill>
              <a:latin typeface="Comic Sans MS" panose="030F0702030302020204" pitchFamily="66" charset="0"/>
            </a:endParaRPr>
          </a:p>
        </p:txBody>
      </p:sp>
      <p:pic>
        <p:nvPicPr>
          <p:cNvPr id="3074" name="Picture 2" descr="http://www.parks.it/parco.ticino.lombardo/foto/farfalla-800.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842" y="692696"/>
            <a:ext cx="4286140" cy="2855642"/>
          </a:xfrm>
          <a:prstGeom prst="rect">
            <a:avLst/>
          </a:prstGeom>
          <a:noFill/>
          <a:extLst>
            <a:ext uri="{909E8E84-426E-40DD-AFC4-6F175D3DCCD1}">
              <a14:hiddenFill xmlns:a14="http://schemas.microsoft.com/office/drawing/2010/main">
                <a:solidFill>
                  <a:srgbClr val="FFFFFF"/>
                </a:solidFill>
              </a14:hiddenFill>
            </a:ext>
          </a:extLst>
        </p:spPr>
      </p:pic>
      <p:sp>
        <p:nvSpPr>
          <p:cNvPr id="8" name="Rettangolo 7"/>
          <p:cNvSpPr/>
          <p:nvPr/>
        </p:nvSpPr>
        <p:spPr>
          <a:xfrm>
            <a:off x="107504" y="4221088"/>
            <a:ext cx="4572000" cy="1923604"/>
          </a:xfrm>
          <a:prstGeom prst="rect">
            <a:avLst/>
          </a:prstGeom>
        </p:spPr>
        <p:txBody>
          <a:bodyPr>
            <a:spAutoFit/>
          </a:bodyPr>
          <a:lstStyle/>
          <a:p>
            <a:pPr>
              <a:spcAft>
                <a:spcPts val="600"/>
              </a:spcAft>
            </a:pPr>
            <a:r>
              <a:rPr lang="it-IT" sz="1400" dirty="0">
                <a:latin typeface="Comic Sans MS" panose="030F0702030302020204" pitchFamily="66" charset="0"/>
              </a:rPr>
              <a:t>Le femmine fertili di falene </a:t>
            </a:r>
            <a:r>
              <a:rPr lang="it-IT" sz="1400" dirty="0" err="1">
                <a:latin typeface="Comic Sans MS" panose="030F0702030302020204" pitchFamily="66" charset="0"/>
              </a:rPr>
              <a:t>epicephala</a:t>
            </a:r>
            <a:r>
              <a:rPr lang="it-IT" sz="1400" dirty="0">
                <a:latin typeface="Comic Sans MS" panose="030F0702030302020204" pitchFamily="66" charset="0"/>
              </a:rPr>
              <a:t> preferiscono l’odore dei fiori maschili, suggerendo che il loro profumo inneschi comportamenti di raccolta del polline. Le falene femmine poi trasferiscono il polline dai fiori maschili a quelli femminili nei quali depongono le uova </a:t>
            </a:r>
          </a:p>
          <a:p>
            <a:pPr>
              <a:spcAft>
                <a:spcPts val="600"/>
              </a:spcAft>
            </a:pPr>
            <a:r>
              <a:rPr lang="it-IT" sz="1000" dirty="0" err="1" smtClean="0">
                <a:latin typeface="Comic Sans MS" panose="030F0702030302020204" pitchFamily="66" charset="0"/>
              </a:rPr>
              <a:t>See</a:t>
            </a:r>
            <a:r>
              <a:rPr lang="it-IT" sz="1000" dirty="0" smtClean="0">
                <a:latin typeface="Comic Sans MS" panose="030F0702030302020204" pitchFamily="66" charset="0"/>
              </a:rPr>
              <a:t> </a:t>
            </a:r>
            <a:r>
              <a:rPr lang="it-IT" sz="1000" dirty="0">
                <a:latin typeface="Comic Sans MS" panose="030F0702030302020204" pitchFamily="66" charset="0"/>
              </a:rPr>
              <a:t>more </a:t>
            </a:r>
            <a:r>
              <a:rPr lang="it-IT" sz="1000" dirty="0" err="1">
                <a:latin typeface="Comic Sans MS" panose="030F0702030302020204" pitchFamily="66" charset="0"/>
              </a:rPr>
              <a:t>at</a:t>
            </a:r>
            <a:r>
              <a:rPr lang="it-IT" sz="1000" dirty="0">
                <a:latin typeface="Comic Sans MS" panose="030F0702030302020204" pitchFamily="66" charset="0"/>
              </a:rPr>
              <a:t>: http://www.greenreport.it/news/aree-protette-e-biodiversita/economia-dei-fiori-cambiano-profumo-per-pubblicizzare-ricompense-diverse/#prettyPhoto</a:t>
            </a:r>
          </a:p>
        </p:txBody>
      </p:sp>
      <p:sp>
        <p:nvSpPr>
          <p:cNvPr id="12" name="AutoShape 4" descr="data:image/jpeg;base64,/9j/4AAQSkZJRgABAQAAAQABAAD/2wCEAAkGBxQTEhUUExQVFhUWGR0aFxgYGBwXHRcfIRoaGBgcHRwZHCgiGBwlHBodITEhJSksLi4uFx8zODMsNygtLisBCgoKDg0OGxAQGzYlHyQsLCwsLzQsLCwsLCwsLCwsLCwsLCwsLCwsLCwsLCwsLCwsLCwsLCwsLCwsLCwsLCwsLP/AABEIALsBDgMBIgACEQEDEQH/xAAcAAACAgMBAQAAAAAAAAAAAAAEBQMGAQIHAAj/xABNEAACAQIEAwYCBgYHBQUJAAABAhEDIQAEEjEFQVEGEyJhcYEykQcUobHR8CNCUnLB0jNikpOz4fEVQ1NUgjREg5SyFhckJTVjc6LC/8QAGQEAAwEBAQAAAAAAAAAAAAAAAAECAwQF/8QAKREAAgICAgIBAwMFAAAAAAAAAAECEQMhEjEEQVETImEycaEUQpGx0f/aAAwDAQACEQMRAD8Alp5/NsNTZiohgEg1G8PUaQ5k23PyxJXz1cghczVLi8Gs6zF4+KBa2E7t4oh582sNzMkX2MSYONlz6JvJkzI6RtYeUW6486pvZjY4fPZqxFesLc6j+tyCR+d8KeLcUzS+N81mEY7L3tRF228Le++DMjTD+OToiIEzvzPIDyxJ3lMOFKgEeIAy22xkyVA6wMCnJMkRZPjGbBJfMZqBsO+qQ3vrn5Xw1zfFc4yqyVM1EeGHPsSA0n154Np50CVY+GNQItF9NjPU+W+J0zSuCAGkcttXI7bwAPn5YuXkS+AoByIzj1AwzeZZQZIZ6qW9NXiExsRY4Y5rO5pYPeVWgyNNVgNjYjU02684xqeIjxqVYQsMQC3WBIve9pwLTp0yCyCZgwWIPLfxARy53tjJ5ZS7GrA8z2pzgqBGfMqkFiV1Ek3JFpItPXbbo9p8Zr3mpUMKQZapq5XMEKD/AKYVVMydeliSCPCbeqgHcwd+VjjGazA0hZ1EkHm0b2ABBAG073mb4lzfoCSv2gIVozlVDckmpUaNtr7SNvXFfq9sMwx0DM1SSfCe8dZv5tt5zgbO0zXdu7SWUxUUnSAAYBMkrJ82O3pjf/2VzFWFV5LEQAsoFESSdusA+W042hxX6mCsxmu0eYYEfW80snlWfleAVa3zPvgGv2nzQ+HM5qAd2r1L/OpLek/PFqrcEp5ekbCoR8dSC+m83UG4tyMYrD8AoF2q95+i20MsG/IEHwjmIFrYcciYxV/7RZ9mIXN5y3TMVDz8nAwVw3N8Sq1lpfXc2pa98zUkDz8f5jBeVRNS06QQBjyljPK43vA3Nji3mhQy+moygOLKdTG5EOQsHY7G2+Fl8lw0l+w0zdc0+VDAZvMVWi5q16lv3VZzf0/hiLLdpKrKs5p4kH+kdfPTv452nC6qqMpq6CwZTdiJmVEKmwvPiPlhLw2rWr1NC6tPVQHEgWnlBI2mMcyjKScpSFbLjxPi2bKBlq1EAH61VhI5ElWiZHM7HCnhHGs7Wmc4wFNhJLuNW9gASSDflgviPDDUYKtRSQYbWGgL+sdReCdulrT1Bz2fXL0lRYVACokTqiRqtzO+ojcH3mEm1UXsHrsbNxbNE5sPVqlfqjMjam0ahWoCVvYgNFwDdsVEcRrGYrVbXIFRvmL7YK7L8SaqucHi0DJsSCTp1d9Qg+pk+mFbCNiN/wA3xpkuKSfwJsLXiVb/AI1X+8b8fzGDeHZqs7KBVq+JgP6RuZgc8JO8npPMdfP/ACxPlMy4BdYAUi5+Qxg1JrQlFtl1ynHq2SfS9Rqik/CWJHmVJuMW3I8bp5hdSOfMSQV9Y+/bFSpdk6NfLd7XqZlSoL94qjuxaf1lJItvI9sIxkKtBgAwUgBldTIYHYg8wemO/wAbM+NXZt0dLetB+N/7RxBmcxbwuwP7xg/PY4qy8fZV/TKG/rLY+454Y8KoHNyaBUgbySAOcEbg89sdf1Y0FmuYzb/tv/aI/jhS1DM5plp0Hqapk/pCoA2kmesD3wXxMPSqGnVUg7BoJBjz5jzG2BOH5qotX9DAYrBkwAJG/vHrjHLl+xtAC8RyWfoAmqMwqg6S+pis+oMR57YVVuI1Y/pqlv8A7jfji9dnu1NerV7mopYXVgo1Ta9uQPngXjHYHKlHFFq61wpZUqMLxuCCosRMGd+uOSHkKWnoOJW+AcbfVerUI83Y/ecdN4ISb6njTuTM3H5+eOSZSgopypAP34u/YvMOogOGUqSBzF1xPkYpyacHs0g/kp/EuIPqJmJFoueZ3kbz9vthTlH1XaQD1/z2thlQyGllqfGo3BbTfYA36mw2ODGz1LTqIpMp/qR8xyOOxNJUjmBMnndQKjbeQQkDnuYj8euGFHPLp/XaIgC0HcQRuJ6ThR3tIMe5Uu0XB1aRe9tx7kxh9wqKnxKmqNmuBfcrcRzg4iSXYHslSNZ1aVCGZvLggxERETaxi3ph4qLqjUpa8aRrYAwOluV5nAFQLT1kKpMAELAk3+EDZuUennKtM9HgbWjTaU+LawIv8jjnfKT10VQx4rVSmyaabQbXM6j1XV0B5G8joMBVst3ky2lCPi1EFLGD8MH2PPE+UzCyS51FTBUz1JECbWPTrg8ZzUzIWIXzBIgibLtA+WFyklQUC5aio0AVXYREgRNiu/W87YP/ANi5epBIZit7q1iJiS1p2MxtOBEzFJTJbWGM6SSkATJ8Pi3O+Ns7xI1Ip02prNgbmJ8okQALc/LE/cx0F5nhNOkmpS2oyW8G/kdK3t9voCI8jxQKGGokG34W6HrG84VZlQgMVKuoXJB3PORcD0kn1wmTi6K7d73rXsSAJ9QD1A3/AISWoSmqHpFqrcTC09MXfeOU9L3OIeHiihHeU6aRszkMx9AQT8o54pPEe0CMw7vUCLBi3hAttF/ujEVGrNRS4Og2Y229pn1w1hlEH+x0XMZqoY7k+ETckheknbYbWv8AdVe01eoaqM+kQDsTAExAKzG33+xXE+KsUUUm8GyeIsAAIkwbxHS0ThFWpVKxVQhMfDChABcgmIgkTffE4ob5ENmyZbW4NSuupjcGWMRKgcgDBHQTh3w7NoqaqY0/q6aY30mJYqoJkrYEkkG0QcaUOzwbxHUiLGqHYzcWGqRrM2GwnDnhdEUFK0aa0wZ1TDMeY1MxJIA9IxWWUaoS/AmArIj1XpVAerU4Ci4kavg5yfKJ5Yq3FMwxsoY7mZEEECNukEb/AHYtXGeJVYZAwB2Z3gGIuRuThFlczU0qoohmI3BnVPlPnv64eOVbaCgr6PVLHPBVmoco2kGB/vaFr7Xw1yvCWVf0iDV0JU/xwx7EZN2zNYVzoT6o66hEqTWoHmNpEwfPEXGuBnL1YqlmD3VwxAb2B8PpyxupxlVm0VGtldz/AAiszygRYP7Q+4YLHCjoYNp8WmdB20kkRI8/s2xPnaQQSokHzM/fheuYAMNN+k2wThFLaNI8UizcP7SDLsi95rWIKFSAOUHkwj/TEuenNVBUOkKohQWAMaiVBnoCBhNkckd2UaWHhLbg+UdN8Yy+RZn0FrbnSYOkfFHnG3nGMMShFuSIfBBee4JWYavAF/fEfZg3sdlMwCUWoq0lbUzS0TsBKjyw5yVXhpZFUOAVhl7xmBJsCwYmTb0vtiR85WQ1cpNOnTiF1W8J+EgLe488RmywkhPh6Cu1eTo1QKdWo61F8asrwtwFMEqfCSNo3wjyvCVpnV9ZpVCrKUBBWQORv12329cbcfoVGyC+NKio8oQpDQZVhJMggmY56d7YpmYB8InbfqdrW/N8Viacdr/hUHFLY4y1T6qdSHTPxOahd2HsoUfKcWbh/aOlmFYGj3rLTK6x8QBvGsnwc7yN8Uqlke8B8BtzuJ9+uLDwvjf1GlopMHF+8RrGTuZ5xt6DEzxRVSVibj6JOytJ8soGYp06LMZ1Oi1S45aYNlHrucXCjlWruXrUnQpqWmyFDrQldwJIusibgE4q9Hjv1yg6VCFqJ46UgGCo5k7Ai3vOGHYfOGpJ74MQCCs6TJK3k7i0Yam+dko4z/tBQzRIHSbA+352wNlqrMCAwUAeI9d4Hmbn8jE1PhYBVyR3Z6EMXN7C4N4541aozEKht+ySJAnoLCJx6Wl0ZE2VDqRqIKSL6oH24sOd44BTREaIA2Iid58Kyb8/wnCFspVYQIY8g8SfQFtsD5XhJLgV2p01iTLbeUJJn5bb4h8Zdghs3EahgF4AOmTdQSbkqBJjz3jD7M1XpqqUwz+qT57ADROqRAtMCb424P3VMFVqMxeJYbHeAJWw8pOC8yBI7sEEfFJAYm4MkglrE3OOaU1fQ7ELpmanjFOoG5X5GSd4M9Aee98GcGq1Wu4RwNOrXYiJ8KmwJkbG1+fM7MK6y2oQQJE6fQW+/CfO8QgXJYg3Oyi3K/Qb2wW5aGmOMzmKYhmpgOb6i8qVkbgMALjkIsN5xtwbNUStSvp06QLydIJsAJk6idufTmcVvM8UAW1mXVANS58TDTpUbWBk+fXFn4bw7JtRXvKxJMHQfCFJgEAC5YzptvyxpXCIMXVs8WctSIe0aXB0jb9Wx/0vgHM5ME/p2QIQSQAVJ9NzFpt54sOW4LTU1DRBjYw7ORFhCnV4id1GwicJ+Jdmqjampv3jKRrFSFYSYChx4D6eHbHMrcq5Uv5C0K+zfBhUosdCNpZwxmHaD4dIJEem0ETiw8P7Guq63qmim6gCXYWldLQsRNybb3iMS9mOHLRFTvKT9/rkEqNKgqpmn+qb7ncHkJvZM3W1AWmRvYe/iY9IsOeHOdTbG2JcxlsupUKlRIFn1S83GoiNLHeQAMNMvlKZ8QYMFALBlMmBF425f6YDeiCzEwTpXbyLzfT+GNzWpU6ZSbtaCdtokWkes4yTt0SwfN8QWQxICD4BMRzJGq8gzbyPTCDO9sirso0sLCX8Vuvl74b53iOXpDTpFc6pIaNIGxAAF/8Aq6euF47S0EFssBvaVAnUDsBtFtp6b40hh9yFZXOMZjwyJiAY30yJj058sD8BJViWRgSPDaCfO/IWvhlmM5lquomktEjxKaUqJ/rITHuBy2wPmONtFyIGw0gzHMmZN/v6Y6HdUlYaHXZbiIL54azpGVZpHImtl5EESxG0zyPXFryXadUKkE1EVfEWFxzJHlt8sVj6OZqPmkCIQ2WcnTTuT3uXtJ5RyHNfLB/FuCVAARSq7QYRuR8h0jEZvH5xTWvRpFaJO1fGEraCouWb1AGxPrI+Rwjoi8wJxEeH5iQe4rn/AMJ/wxYeB8Cqx3lWlUv8KlG+bW+zHTCH28TfUURZfKNUAJJChgwPn5eV8SZ5FRDCyevPyvy9sOquUq/8Oof+hvwwJW4fVII7qp/Yb8MaRwxjHoxKRlOI0w862RxN4ODs7mqjsatTVYKovBA2W3v8zhvU4A5/3Lz10N+GC8rwWqYTuXOoaT4SLEQfQjf2xg/FWxC/KsxCUkql1e5WIIjab9fuw14d2ZRGL1DqaZC7Bf5vu9cNeznZz6qkFHeq3xvpPyWRYefP7MMXyr/st66T+GNcGBRilIaFWbQBeW+0fbilcUz70q2paRJiJAv9uL++Sc7o/wDZP4YAzXBHJINN/wCyx+2Mazxqap9AxNwrMfWaJ1ju6keFoAJ5QY3EkfPBXYCuFqOHRZ0m8b+Jem4xjiHC6i0bUqmoONkaYhp2HkPljXsjk6vfMWpVQNB+JGH6y9Rji/p+MgTKB9bpLAW5i4XSIkX5apv5YJymX8J00tM/C1Rok7g3W+JMrkykNW0tO8DUx53aQfe+DGyL1J1FVBEwYmOUDSYHmRjRyMWAZbIshGs/pWm6gEn0IFgB0ub7RZhQoVJAalTKKLBy7Cf2o3LeTQL2HLB3dhACaiBwNzBj5nod8KsxUNRrVWWbQqXbYQIF+X2RvjO7YrDXz9IW1HVsQgVI6iFB+7lhTxHOhLKDqB2JmCepB+z2IxYOB9nVpoe8Z/60owa8dRYXPK8HEeayih5SmulRuwsABJJJG8+nTyxHOPKiit5XMOSR8OkB2i9psfFY3+4bxjStxA1NyHvttH/THphjxbSmZoAqiKyurlZjYsG8cyb87XwB4VMJDNtbfrddoxprsqkYyHCauZ1GkiwLd58IAsbyb3gQJPiGLFk/o+qVUC1KxJAs26pe8SZIt0m/K4CPI8TFD4FcVZgkNsLHYG5Ec5wX9Zd2JqVK7TBOppg8oEywgjc9emKcn6FZYMt2c7gsoqZh9IClhUaksNsqgMNC6r3a2k4OJGlF7ynoDaVmp8WkXYljLGR8R35E4p2YqsQbiCYkgG9+osbnA9EDVpeYuNQbTG83gk/fjNpS7EX4cVpsAj16LEm/iWYEftABeRAETywxVl0gDUbEi9tO06is+5xyrMUkcMaTlmUgaNJJIJ02bSPkb2xO1etliqCoHBklRqPdmBZrWP3Rzxk8KfQy6Zjiq0ixLaRo5TBg2/8AVP5vS+JcVZmLqT/WJ5+mxGN1409Qg94FEEEyJiDa4sCQPxthV3TO+kAt+zbe+9ri0TfFwxqPZXFmPrxggCSeZm3nb8yRiAljuCfW1/z9uGFLJtSlmpFoUhbSJ5ExffmdsLKuYYzeBB3iTysIsIBxtBxkrixNG9LUxKqsnSbAXEC5PPafsxDUV2XrpPLkY/D7sRUKpGrTuRF726f54NzPEGdVQgrE+Ixfa0BRYcsa0Khx2Uq6aefK6lqDI1DMkEfp8vsd/wAnCNs9W0g/WK0nl3r9Y64edna80uILCyuRqC14/T5fnzF/u9xOyfY+vnidHhRfiY3v0HnilJRjbNscW9CpuKV/+PW/vX/mx5OJ1/8Aj1v71/5sWHinYKvTcKhDD+t4SPaTPtiv53hlWi2mqhU/MHzBFiMOOSMumW4Ndok/2hWj+nrf3r/zY1/2lW/49b+9f+bEdGgWIAEk2AFyfbDer2UzIA8Ak/q6hq+2AY8jhuSXbBRb6FL8Sr8q9b+9f+bF4yn1iplcmwq1P6Bpl2kn61md73tA9hisZ/sxmaKa6lPw9VIaPIxjpfYvgxq5LJ1GfTTFNwRzJGZzBNzsLjESknG0Z5E4rZXKuarKQC9T+0344PXI5gwymt83xcar06dqSqp/aiT8yZwszOccn4gfv+3HLPLX5ML+AWjlK5X/AHlt5Yj7zjOay1bTAL/2jP341PEjswxFmM4T54535In3YF9Vrpu9UerN+OImzjgx3j/2j+OCRnmEwSJ5z+ZwI8Ndt+osT6jbCXlp9iat2IKddnqylGym51uQDAMwxjzsBviVqwdxNUrEzLxTW5BsDDHf1wZmMrIAd2pxERT0qT0Cm/vf1xLR4UhdWqVTVECFCnSDuNW8x7SfIY61LZZK+TUEFa9CwEatMv8AvEoQQen24Ey+SrmutUNpUEAqtwV2j+sInpBNr3xJma+tigpKQu0rJYRaApAUeZ+WCky+inoV3uQVUMCWkcg3w3EabmxOIp9ioX8V47UapdiBqKoEZV2gkkXNwdxb1xCvEmLmCiIs2JYgbnVMESLdN98QVOEtqJQGNtXK1o5/k404jw6lS/7Q1SSJC018N+QJgE9eU9cUlHpDBa1QvmKRZwxDEk9OakmfED7bY2ObqTLse7uqhAABNp0+ewHPnYYDemDHchyNQI7wKLHw3IMC/wCODfqBQXem7E7Lfn+1EapMWn1xpRRDVSFOksLzJETI5wARt9vvidszpp7KpGxE36c/t+7CmtmyrQ/Lobzgqmq1QSnhmBJmW6xv/DbBxfsTM5XM3u5G4jf1O/3dMN8rwxq3wt4QPEUBv0mLTI//AFwLwzhUqrGVAax21XOxm/ziTzw2fiDJTFOmSiCDAMGS19TCCxPTb5YUvwJsCr5T6qCy6jqGmGI+608rGdsJ6GXrV7k2Bsdgs8hH3YOqUgTqduZDAbwOd/PFq4LkDUpL3Qk6mDKYHO2+8jff0uMQpPr2AkPZamiB2LNzPTfa23nfp1xnULtNQED4kO0dRzEcr4sXFnIfu7WETMCYHPl0B8h64qnG+MLSOlQC0RKmD0ggXBII9b4ri5aYt2J83xqoxuSPS09DiE5lW+MAkmxFjPt+dsCZ3PaohFWL76vPn+bYD17Rb3xccEV0qNQxZV2BHODf8PLBqcN72+sJYnxTPnubg+Xn7py2DspniOZnad4/0xbT7Qi9/R32ZWq+bph2/S5QoSY51aDEjmNuYOOmdmOzVPJ02p03ZqZMte6n8Mc1+jWtorZiprM/VSFUHYfWMuFPPmeZ546twyvIUm3ebxAkeZ5/Zjk8ib0mdfjrViLtdlqrFFooXXYkfERBkXiBfrip9tOEVVpUgabaUHxHlMSDzN58vnjrWX0oJ/ak9ff1xW+2fGaK5SqjMC1QEDVuTELpG5vueQnGOKfGSSOmbuNFI7C9i8w5TMhVCCYBMM0qRI6b4YcE4RUpZtEqJIqNMb6SDBeT5EiOjYsPYPtKlSgtIWZNIKjcGIETYqY3xas7lBW0tzBgR+PPFZcjlJpixVD9gHtDlkGTq09PesVIVFE3gxHTFY4GGpZPLU3SCEedQgicxV/198XKtnBRAEgQbkCS3+eAOI8UDaSFEMhImBHjcX+WLwSW4o5fKT42VnMqhPry3+Xnh9mFp00CkAIOREz/ADHC/M56mgA3kyW6/hg366H8TgFYhZMDbe+2KjBNtLs5YJeyp8SVQ5A+H9WbkT6fdgHu8XE0qREsgA/qkEe83xhuCU2ItFug9toxz5PFlfYfTZRyNxyxGRG+HmZWltpj0PywJUy1LmWX5H+GOR436ZmQZikjMxLyOihS08yWYH5R06Yj4fw9FJDVIE6oGlWaJuQBANo28rYKqZbMiRoD6rXqJA84LGB9uJs19ZRStKkskbqyRPUk1AT1tt0x6cIZOiuLJ6Ip0ydCKgPxEqdR9bSwEbHp6YDz1ZZBCidw8AEC0xGwgg4Mp0qiC1MliJJ1oQx92tz5TcXOBMvRr1JFWgAsfrOlxIAXw1LC3IfbiFindj2LqZFSo19YB8IBIHUmTzCidrz7YAzvdlihuXJZiwJMTYftQJEeg6YsWYylVaRFOiAxtCPTFhPU2nm3P0wjzfCM0C2mmzyZnXSEb7eO8zz6Y1WN/AUxVWChiFIERA9vXp5dPXAVbPKh08xuRy+X5tgkdmc7c9yQT1qUjA96m+3yxDS7IZuZagxtt3lK56E95MY1ji+SlEWVKdNzqMr15/ZAnDTs7lFqOA1Tu6Y3OqJuBpXqzEi2w35YzR7I50Ge5F/1e9p9f38Fv2czht3EReddK/lGv8xi6YmmPBkiRqYhKQJCpBkhVYqAB11C/r0xPl+GFyJQKogH/pLXJjmSDYchvvgvNZKrTpApT7yoI0rrpwLQS0VAOZEA8hyw7PgoKNLOyrsHpgsQIvcAT1jn5RjLg2JxopHa50oMv6NdTHlA0gSSJ5+Jpk8vtqw4hWAbTUZA0Sqtpkeg3H4DoMN+LdmuJZly5y7MWM+FqcKOQAD2GIMv2J4mpn6rVkbeNP5sP6ftFJMR5jitSWBdiHENqOrlA32jr5YA706pJJPU38ufliyVOwvEJH/wrgD+tT/nxE3YjPz/ANmP9un/AD41VItIrbgz1xoBi10uwHEW+HKVGA3hkPps2Nv/AHdcT5ZOr80/mxYiri04xRoljYevL78Wuh9HXEtQ1ZOpHmV6W2a/pb1G+GdfsbxEaRTyNUALEHu979G849hg2LYF2OoBEz5Vr/UqkQTIivloM9dtsOaH0jZgUO6KISBAfb7It7HG/Aey3EKdPOGtlKiA5JqaADWXbvaBgBSSSVQmI5Yr47M53/ks3/5er/JiZY1JfcjSEpRReuE/SPTWj+kVu9CxYSPMi9p88UzNZ0Zisz1DpDHzMDYAe3XGo7M53/k81/cVf5cbr2Zzv/J5r+4qfy4iGCEHcTR5G1TDuz/GVyeY1pL0yQDMarXHODH2zi7Z36U6eun3aNoBlxER6dTjnw7NZz/k81/cVP5cat2bzn/J5r+4q/y4U8EJu2CyNKi/drfpAytWmO5JL7/CRBiLkgbb+2BeE5w/VsqbGaTG4n/vFf3xz+p2cz0/9izn/lqv8mL7wng2Z+r5QHL1wVpMGBpOCp+sV2ggix0kG/Ig88EcSgnRM5toJFfUZ0rqHSw+UG/vgk8TAgsCCOe4/PtiWj2frn/dOJ6gjG2Z7PvABp1T+7TY/dODnFLoj6ntga8V5UiDy5j78b8RzT/CXj9q9p6efL7cDVOEvTPgymZPU6Kl/QacQDKVz/3PMj/wX/imOfJkUlSv/ATmpKugao6r8J1Hr/lgSpJ3/PyxZOB8HZmIqUMwvQtRcD56YGNK/Z2qGMUapE/8NvwxOLxsb73/AAEccX7OA42cXxriSsNvMDHpAR4lqiPDzG/r09tvnjOXG7fs399h9t/Y4iJwAex7HsewAexjGcYwAex7HsewAexJRplmCjcmMR4cdlKGvNUxHOcTJ0mwOy9h+GdzQUeWHfEMyFGIFrCnTHphDns9JknHkZMtL8i7ZFxDOTgPJ8ONRpItgnLUw5nfDlKgUQBivHw/3SE2A9p8uF4PnRFtWWn++xxoovQfLHZu1tXVwjPeTZb/ABscWk49SH6Rrol7teg+WN6dNOg+QwO04yuKGTV6A5KPliJKI6D5Yl74xiUZmREYABe6E7DGe6XoPlieRjQt0wgI+6HQfLGy0h0HyxrzxMnnhgeXLD9kfLGjUVnYfLExqzjQjCA1+rr0GMnKiJgYkRziXvZERgADFJeg+WPd2v7I+WJiuPZfLu7aaalm6KJPyGACMov7I+WNdK/sj5Y3B64wGwwFWJq48KH+r/8A0cRHBtDKtUSmq7tUKD1ISPbfDAiqjTTUc38XsJVft1fMYHwTxCoGqNp+EeFP3RZfmBPvgbAB7HsTZbKVKn9Gjv8AuqW+4YM/2BmIk0io/rEL95wALcYxZKPYvNEaioC9ZmPWLD3ODMv2PRQGzFVkU7HTY2kQQTOACn49h5xfhiB4pHULQQCB5zPPbBGQ4dTU3Go+e2Mp5Yx/ICPLZKpU+BSfbHSuxvBVoJrceM4hyFQbWHpgk5iLA48/yfIm410NUOM7n9XO2K3ms2alQIvvgTjHFdPhXc4M4BQ0rqbc4z8fx3J85EtlmyCBFAxO2YwtVyfTGtXN00+NgMelaRAV2gqTwniH72V/xjjkU46fnc+lXhPEgk+FspfrNZvwxy6carotdEwt54868xiLT0xKFIFz7YYzU48EjEyrMACSemOr9nfo0ovQXv1OtjLNqYQLEAAHffEt0NI5HGMquOn5j6LdTmnl82pQEHx0ySsi4LIQrHnEDlOGXBvopob1a9VgNyihdXoGBi/mZnlhc0VxZyQUoEnHqOXao0IrMd4UFjHWByx3/hvYHKUPG1CABANX9KWP7WlpCGJJhRvhnleHIVhQtNGEsCw0/ADMbDyi0emJcxqBwbJdjs7UB0ZapbcPppke1QqfsxJR7HZomCqp5tUSPsJOPoVslRy1KEW8EFyyqRAmAWsNote3O+ForqpZ/q4MXLGBsJ+ERHuBPzhObGoo5Pl/ozrlgGr0RIBBRargeupEjltO/LDin9E7qRFdXMwRCoT13YweUX2Ppi3cW7Wu0ae60gSGIYtyiFIAJnz/AFThNm+1Fd0sGJW7MtNacCR1AIgkbxaScLmx8QjK/Q/QBLVXdliQusR7lVUzbcQN7c8W7K8Eo017tEpIAAGCrBMWExAgDYY5bV7RZkIxBzY0SS7kMrEg6QFQGBteTz6zh/2A7X/W6TpVM16UuCFAJExICLtfSRfDVsl0is/St2cFOa6EsSw1wp8IiFJaSI8MWCiTzm3NVx0n6T+0NKqvcoZqo8MVaQv7Q1KYabDmIkGCLc0041MwEt1xauxWUaolfQGapTWaYXcvUBoL7Lr1zy0TiqY619CPc93mtLAZwle61KXAQKSTA2Bkgm36txOKAIq/RVlqCIzvVrsYDaWWmgbmIu+4ONaHZinTvTy9KRsWHeH5uTh9Q7UV8tVWnnqdNmrEkViwVFIkbtbVaCq7Qo3JAK7Q9tkywps1NmVn0d4gHITAQnw2OxvEdcT37K69WIM3w7NNv4V5yQoHoov7AYS57NinNJ80IO+uWj0EEi87dMOaPb6m9d1IYUWju6mnxJYA6lG4kE2PPngjjXZxMyqkFGLIz03SbyYm4jdTK+WI16ZXMqKIrIWps+k2DMNE9SLzvNiPngPO02MQWN/iPPrE4e5bIFIRoJpjT5bSDHmCMTZnKyIx58pybd+vRnKT9laGWtfGlSlGHaZe2Ia+XwN/BIvy2YIOJMxmtIJxq9LTJwk4lXJOkYmEPqyL9EmWGt9bmBynD1eLKsBQW+7Fao23viUVjyx38fRLH1XidV7ago8t8CvSG5JJ6nAS1Yuxj78Zp5hmPgHufwwJCLVQB/2RxP1yf+M+KMKE3Xcb7Yu+VoFeEcTJMknJz7V3/HFA0HfljWLtDXRLmCBZffA8Tjf3+WCKYU/F/D7t8UMjy1VldWXdTIna3UdMd24T25y+cRBoJrQA9DUEvO6zAqqb+BSWuBpPLknCeC6172o4pUAQDUNy03Cov6zESQBfwnpiGtxJRpWjSVNNtZXVUJ5liZAJPIWGwxDVlLXZ32jxtiQEoOouoAQi1gJDQwMH4SOeJa3aUUT4zSp6QL1ayqYOxCmLTIiOXvj5/q8YzT75ivGwUVGUDYEAKQBYDlywC9Qk8/cziFjfyXzXwdlft3lnqhfrL1NREkg00SASCGqgEyYsqtsN7nE/GczmKMOe6p0WGoMq6iDLFZevB8WqfCszzvjjnD6QJMkQFYt/VAE77EnaL74sPbTjVSplOHUHDDu6AeSZ16wNBvJsgA8tRGDgrDmyw5/twUbWtTUVAFiA5BMsAzayVvaCI5bTjNHtc2YTUtLKyp8ZrFtMGZuWEMZYAtMnV0vy5/Ig/ZjQnr7eWL4Ink2dq4DxulmW0LTiqGgE1KKgXGmJI1mw2VotvadO1uczWSgP3zrIYOFVqCjVJLtSCvIAgCFjUDJIGOOK2xG4xeewPH6r5yhl6tZmoVJVhUOoKAjmb9Yje1vTCaoE7Eue7TZqoWXvyUJmALbqx+KWPiUGWJNt7mUtTPvJ8RlhDGbsOhPMeWGXanIfVc3Xy6m1NyBbTIswEXsAY35YRsZxZJlm6Y8DGNQY23x4kk4ALt2m+jyZfLGDv3ZNv+k8vfFAq06tByp103G+6nH0TVp/PCXjfBKWYUrUQHoeY5yp5Xx5eHzXHU9/7Ec97I9qKegZXPDXRD66NU+Jsu5Ecwf0Z3gbG98WnI03CnIZ5dSsD3FQaSa6LOmGn+lSzIT8SyNmUmmce7E1qBLU/wBKnkPEPUc/bFi7D1BmqaUasl8qQ9NiZJpyYS/JHMg9HjYY7nljxc4jFNThvdVWpyGg+Fhs4N0YeTAg++OhZmrpY0U3o93SWDEaQNRvvJZjfnGBe0PBe8TUv9IgMcpW50+oJJ9z5YX8fzOjN97BCVglUTzDgFvfVqB8wccUsvODcRJEHFeMujhCqFCSxIUBuhgjl5eWCzWTQHnwnY+vX7sM6+TouyVRpJAIt5jphFx2mKdFkmNQMAbDn9mMZycZJd/kdWTVaXMbHfEOapgCcB9mqzsrd4ZUbE43z9eT5DbBllWkSkJ+JVQoJOElHLEy5tODM85q1BTQSRv0/Iw2ThUAazMczjpw1jhvtg2V40vfGGQ7C2G2Zamv6wPkL4V5jO/sr7nG8XJ9IDVcvzPzON34pTp7eI+W3zwrzVVm3M4DYY1WO/1MKOg8Dz71uE8WJizZIKB/+Z8U9HOxA9z8/wA+eLH2T/8Ao/F/3sl/jVMV9VJXmbxG559N/wDTGqSSpDI6Z6C+N1oMx06CSbBQCSZ6Ab4lNBgJA2MTsQd4vuYHLbEdOnrtIHM2jy999sABOczNWsxLs1RwJkKbC2okQIvEnb7MCIrN8IJjcgWHqcZzFJVaAR5QZ9L40q1WeNTE+pJj5+X3YAC8llHqMEopUqVCJ001NQnzhQTGHVTsVnVR6lSg1GnTUM7VYQAW5TJN9vLlhDw/OVKTaqcTEXUGRz3/ADc4b8T7QHNK4zGsVG0kOlRzTJWy95TqMQBudSkRM6ThDM9pauXouaOSqO9LQoq1CR+mYeIwAICA7AdTvhp9JTAHIURDNRyVFH038QGkj20/bjPZbs2KFV8zxBSmWoaoJAIq1R8FMD9a/i6HTHPFNNQsxY/ExJJB5nf7cAGurGdeMMpFrexB89xjyr7YANlc4sHYRo4hljpNQCpdBcsNLBrc7SfbFfFzvv7/AJOHfZXjrZKslZPi1LrJUEhAwLqhOxdZBMbW5nCY0EfSJXD8SzZEhe8tq3sqj+GKzOLh9KbqeJ5h0+Gp3bjoQ1GmwP24qTCcNAzyMOYnGDjAB2vjeLbj2v8A5YBHVeA/SJlsxC1j3NQ7hvhJ8n/GMWnQCJBkY+bcPuz/AGozOVgU3lP2GuvtzX2xx5fCjLcRHbHT3/hhDxDhCq4rUT3VUWDC09VINmBBG/lg7sl2jp5xSR4ai7oSCYt4hG63icNs7lVbcDHmz54XQAfCsyatOagAdTDgbeRE8j05Yj4/kw1PSRKqDp5kTeJ6c45SeuGmSyQCxACgGOp+3GMxBGm09OuM5T+BpFR4Nw+pS1rqDCVZPMHefMbeuBOPBWLFyQFBDeVg4EdTb54suc4fUYh0IEWOr9byEffih9q8zUaqlN1Krq8XnHLF45PJNFaSGXBqQFBfO5GA+JNAPXDNqgVB6YrvE814o6YpQcshBHkqxoqdIGtt23wDm8w7fExOJTUnENWMegqsQGxxDUxLUxExx1RYAz4HcYKqLiLRjQZbuyI/+UcWEx48lfp+me+K1UqAmZB87yY64s3ZlY4Rxf8AeyX+NUxV+8H2fn8+WACfLUmqMtNbm+kFwt4kgFyAJjrJNsFQUVqbCogJ1Ne7qNgVnS2k3Bn9Y78lRvywWubLEBjCWlVAA5AwI0gxz9MAEdQXuDczLALM8/Tpf3xlKMyRpIHMETc2s0MfYW542fS0TqEAAXkfbtjzi0CJ5kc/n/DABjviBEkxeTNjzAvHIXjp0wdwnOU6bU2emlY61YhtokqUYN4TMTfkd+iwiMYY+uEBZuL8Rq53QmvUKSsUpKBTWkCbhVmBeBuYC8+ddKxbY7Hb8743ypJYAG5IAtveOV8Nu1mUSlmnprGlQm3Xu1LQRuJJ+622AYjUe2Nifl+fnjcoMas0xgA3Cgxp1eZIj5Gb42q0yCJ35QQfuO+NFU2i9/f8RjepSYXZWUNszKwB3sDF/bAB0HtKo4hwyjnKNM95k0WhmbD4QBpYRcgb32FSeRxzpJ5c8Wvslxp+Hvqf4GI10mMBwVcAgRuNR8pscK+OIlSozZdHWm0QkSFhQCZUaSJkcz1OEhsWFvDBj4vKbAbwPPryNsRBcGU8kVuy2gxJA5Rs2+MHJkbuo9WH8CcMQhGJ6YxCuCaWKEGZSsyMGRmVhsykgj3GLPw3tpmUI7xzVXmGifY/jiqphpwOgtSvSRxKswBG0j2xz5lGtoR2PgGZbMUldUYK1wX8PyH6w8xifPZIqbmee0Ys2UQKpVQAFUBQABG/T0xT+I5pyxljuceJmcU7oqJLUzhRVDUy0mxFtzA+3CXtJ2eFRGbZzcHocMmqnRTv+uP/AFgfdg7OucQtO0Uzjec4nUWUbdZBwp+sEmThnxlf0z/vn7zhHXsxx7OCKaMw1cxjxrYBBxknG/00AQz41GBpwRRxVUgJVpTgqjksZyww2yyjHPObQw7IZfTwnivmcn/jVPxxRljmBjoziOEcT9cp/jPjnlJZxvidwTAwqjyxIU5RiNxjFI40Anp0C0AXJ5f64IpcPUGKjaN7EEtygFeW/wCsR+O2Q/pEPn/EYvQQOraryoJnza+M5SoqKso68McyU8Sg2YwJ9pMHyBOxxo2T03YQMW3I5dTUIKgiW+yI+/BnFMsqFVUQpUNG4m174nmU4lP4fw1nZNAJLGBAJJiJgDoIxNxHhxFWpqOqT8TWJPW+xwSywxjz8+ZHP0xBxFyHtad/9MVZNAQ4aouaqj0k4kGTpRJYn0X/ADxkIOnP+GJaH44oRH9XRRIRz0uB6zH5tifI11bUDSGlQWm7EWNrkwJgzFo88R5kxbzH3YmjTpi2sQ3U3g38xY9cTYwepmXMazc+QsPIxt0wLXrOBJZiP4/jgjOrHeR+qVjyk3wNSuhm8bYoSA9ZJmTPrtjdTA2BvzGPNbbGmG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AutoShape 6" descr="data:image/jpeg;base64,/9j/4AAQSkZJRgABAQAAAQABAAD/2wCEAAkGBxQTEhUUExQVFhUWGR0aFxgYGBwXHRcfIRoaGBgcHRwZHCgiGBwlHBodITEhJSksLi4uFx8zODMsNygtLisBCgoKDg0OGxAQGzYlHyQsLCwsLzQsLCwsLCwsLCwsLCwsLCwsLCwsLCwsLCwsLCwsLCwsLCwsLCwsLCwsLCwsLP/AABEIALsBDgMBIgACEQEDEQH/xAAcAAACAgMBAQAAAAAAAAAAAAAEBQMGAQIHAAj/xABNEAACAQIEAwYCBgYHBQUJAAABAhEDIQAEEjEFQVEGEyJhcYEykQcUobHR8CNCUnLB0jNikpOz4fEVQ1NUgjREg5SyFhckJTVjc6LC/8QAGQEAAwEBAQAAAAAAAAAAAAAAAAECAwQF/8QAKREAAgICAgIBAwMFAAAAAAAAAAECEQMhEjEEQVETImEycaEUQpGx0f/aAAwDAQACEQMRAD8Alp5/NsNTZiohgEg1G8PUaQ5k23PyxJXz1cghczVLi8Gs6zF4+KBa2E7t4oh582sNzMkX2MSYONlz6JvJkzI6RtYeUW6486pvZjY4fPZqxFesLc6j+tyCR+d8KeLcUzS+N81mEY7L3tRF228Le++DMjTD+OToiIEzvzPIDyxJ3lMOFKgEeIAy22xkyVA6wMCnJMkRZPjGbBJfMZqBsO+qQ3vrn5Xw1zfFc4yqyVM1EeGHPsSA0n154Np50CVY+GNQItF9NjPU+W+J0zSuCAGkcttXI7bwAPn5YuXkS+AoByIzj1AwzeZZQZIZ6qW9NXiExsRY4Y5rO5pYPeVWgyNNVgNjYjU02684xqeIjxqVYQsMQC3WBIve9pwLTp0yCyCZgwWIPLfxARy53tjJ5ZS7GrA8z2pzgqBGfMqkFiV1Ek3JFpItPXbbo9p8Zr3mpUMKQZapq5XMEKD/AKYVVMydeliSCPCbeqgHcwd+VjjGazA0hZ1EkHm0b2ABBAG073mb4lzfoCSv2gIVozlVDckmpUaNtr7SNvXFfq9sMwx0DM1SSfCe8dZv5tt5zgbO0zXdu7SWUxUUnSAAYBMkrJ82O3pjf/2VzFWFV5LEQAsoFESSdusA+W042hxX6mCsxmu0eYYEfW80snlWfleAVa3zPvgGv2nzQ+HM5qAd2r1L/OpLek/PFqrcEp5ekbCoR8dSC+m83UG4tyMYrD8AoF2q95+i20MsG/IEHwjmIFrYcciYxV/7RZ9mIXN5y3TMVDz8nAwVw3N8Sq1lpfXc2pa98zUkDz8f5jBeVRNS06QQBjyljPK43vA3Nji3mhQy+moygOLKdTG5EOQsHY7G2+Fl8lw0l+w0zdc0+VDAZvMVWi5q16lv3VZzf0/hiLLdpKrKs5p4kH+kdfPTv452nC6qqMpq6CwZTdiJmVEKmwvPiPlhLw2rWr1NC6tPVQHEgWnlBI2mMcyjKScpSFbLjxPi2bKBlq1EAH61VhI5ElWiZHM7HCnhHGs7Wmc4wFNhJLuNW9gASSDflgviPDDUYKtRSQYbWGgL+sdReCdulrT1Bz2fXL0lRYVACokTqiRqtzO+ojcH3mEm1UXsHrsbNxbNE5sPVqlfqjMjam0ahWoCVvYgNFwDdsVEcRrGYrVbXIFRvmL7YK7L8SaqucHi0DJsSCTp1d9Qg+pk+mFbCNiN/wA3xpkuKSfwJsLXiVb/AI1X+8b8fzGDeHZqs7KBVq+JgP6RuZgc8JO8npPMdfP/ACxPlMy4BdYAUi5+Qxg1JrQlFtl1ynHq2SfS9Rqik/CWJHmVJuMW3I8bp5hdSOfMSQV9Y+/bFSpdk6NfLd7XqZlSoL94qjuxaf1lJItvI9sIxkKtBgAwUgBldTIYHYg8wemO/wAbM+NXZt0dLetB+N/7RxBmcxbwuwP7xg/PY4qy8fZV/TKG/rLY+454Y8KoHNyaBUgbySAOcEbg89sdf1Y0FmuYzb/tv/aI/jhS1DM5plp0Hqapk/pCoA2kmesD3wXxMPSqGnVUg7BoJBjz5jzG2BOH5qotX9DAYrBkwAJG/vHrjHLl+xtAC8RyWfoAmqMwqg6S+pis+oMR57YVVuI1Y/pqlv8A7jfji9dnu1NerV7mopYXVgo1Ta9uQPngXjHYHKlHFFq61wpZUqMLxuCCosRMGd+uOSHkKWnoOJW+AcbfVerUI83Y/ecdN4ISb6njTuTM3H5+eOSZSgopypAP34u/YvMOogOGUqSBzF1xPkYpyacHs0g/kp/EuIPqJmJFoueZ3kbz9vthTlH1XaQD1/z2thlQyGllqfGo3BbTfYA36mw2ODGz1LTqIpMp/qR8xyOOxNJUjmBMnndQKjbeQQkDnuYj8euGFHPLp/XaIgC0HcQRuJ6ThR3tIMe5Uu0XB1aRe9tx7kxh9wqKnxKmqNmuBfcrcRzg4iSXYHslSNZ1aVCGZvLggxERETaxi3ph4qLqjUpa8aRrYAwOluV5nAFQLT1kKpMAELAk3+EDZuUennKtM9HgbWjTaU+LawIv8jjnfKT10VQx4rVSmyaabQbXM6j1XV0B5G8joMBVst3ky2lCPi1EFLGD8MH2PPE+UzCyS51FTBUz1JECbWPTrg8ZzUzIWIXzBIgibLtA+WFyklQUC5aio0AVXYREgRNiu/W87YP/ANi5epBIZit7q1iJiS1p2MxtOBEzFJTJbWGM6SSkATJ8Pi3O+Ns7xI1Ip02prNgbmJ8okQALc/LE/cx0F5nhNOkmpS2oyW8G/kdK3t9voCI8jxQKGGokG34W6HrG84VZlQgMVKuoXJB3PORcD0kn1wmTi6K7d73rXsSAJ9QD1A3/AISWoSmqHpFqrcTC09MXfeOU9L3OIeHiihHeU6aRszkMx9AQT8o54pPEe0CMw7vUCLBi3hAttF/ujEVGrNRS4Og2Y229pn1w1hlEH+x0XMZqoY7k+ETckheknbYbWv8AdVe01eoaqM+kQDsTAExAKzG33+xXE+KsUUUm8GyeIsAAIkwbxHS0ThFWpVKxVQhMfDChABcgmIgkTffE4ob5ENmyZbW4NSuupjcGWMRKgcgDBHQTh3w7NoqaqY0/q6aY30mJYqoJkrYEkkG0QcaUOzwbxHUiLGqHYzcWGqRrM2GwnDnhdEUFK0aa0wZ1TDMeY1MxJIA9IxWWUaoS/AmArIj1XpVAerU4Ci4kavg5yfKJ5Yq3FMwxsoY7mZEEECNukEb/AHYtXGeJVYZAwB2Z3gGIuRuThFlczU0qoohmI3BnVPlPnv64eOVbaCgr6PVLHPBVmoco2kGB/vaFr7Xw1yvCWVf0iDV0JU/xwx7EZN2zNYVzoT6o66hEqTWoHmNpEwfPEXGuBnL1YqlmD3VwxAb2B8PpyxupxlVm0VGtldz/AAiszygRYP7Q+4YLHCjoYNp8WmdB20kkRI8/s2xPnaQQSokHzM/fheuYAMNN+k2wThFLaNI8UizcP7SDLsi95rWIKFSAOUHkwj/TEuenNVBUOkKohQWAMaiVBnoCBhNkckd2UaWHhLbg+UdN8Yy+RZn0FrbnSYOkfFHnG3nGMMShFuSIfBBee4JWYavAF/fEfZg3sdlMwCUWoq0lbUzS0TsBKjyw5yVXhpZFUOAVhl7xmBJsCwYmTb0vtiR85WQ1cpNOnTiF1W8J+EgLe488RmywkhPh6Cu1eTo1QKdWo61F8asrwtwFMEqfCSNo3wjyvCVpnV9ZpVCrKUBBWQORv12329cbcfoVGyC+NKio8oQpDQZVhJMggmY56d7YpmYB8InbfqdrW/N8Viacdr/hUHFLY4y1T6qdSHTPxOahd2HsoUfKcWbh/aOlmFYGj3rLTK6x8QBvGsnwc7yN8Uqlke8B8BtzuJ9+uLDwvjf1GlopMHF+8RrGTuZ5xt6DEzxRVSVibj6JOytJ8soGYp06LMZ1Oi1S45aYNlHrucXCjlWruXrUnQpqWmyFDrQldwJIusibgE4q9Hjv1yg6VCFqJ46UgGCo5k7Ai3vOGHYfOGpJ74MQCCs6TJK3k7i0Yam+dko4z/tBQzRIHSbA+352wNlqrMCAwUAeI9d4Hmbn8jE1PhYBVyR3Z6EMXN7C4N4541aozEKht+ySJAnoLCJx6Wl0ZE2VDqRqIKSL6oH24sOd44BTREaIA2Iid58Kyb8/wnCFspVYQIY8g8SfQFtsD5XhJLgV2p01iTLbeUJJn5bb4h8Zdghs3EahgF4AOmTdQSbkqBJjz3jD7M1XpqqUwz+qT57ADROqRAtMCb424P3VMFVqMxeJYbHeAJWw8pOC8yBI7sEEfFJAYm4MkglrE3OOaU1fQ7ELpmanjFOoG5X5GSd4M9Aee98GcGq1Wu4RwNOrXYiJ8KmwJkbG1+fM7MK6y2oQQJE6fQW+/CfO8QgXJYg3Oyi3K/Qb2wW5aGmOMzmKYhmpgOb6i8qVkbgMALjkIsN5xtwbNUStSvp06QLydIJsAJk6idufTmcVvM8UAW1mXVANS58TDTpUbWBk+fXFn4bw7JtRXvKxJMHQfCFJgEAC5YzptvyxpXCIMXVs8WctSIe0aXB0jb9Wx/0vgHM5ME/p2QIQSQAVJ9NzFpt54sOW4LTU1DRBjYw7ORFhCnV4id1GwicJ+Jdmqjampv3jKRrFSFYSYChx4D6eHbHMrcq5Uv5C0K+zfBhUosdCNpZwxmHaD4dIJEem0ETiw8P7Guq63qmim6gCXYWldLQsRNybb3iMS9mOHLRFTvKT9/rkEqNKgqpmn+qb7ncHkJvZM3W1AWmRvYe/iY9IsOeHOdTbG2JcxlsupUKlRIFn1S83GoiNLHeQAMNMvlKZ8QYMFALBlMmBF425f6YDeiCzEwTpXbyLzfT+GNzWpU6ZSbtaCdtokWkes4yTt0SwfN8QWQxICD4BMRzJGq8gzbyPTCDO9sirso0sLCX8Vuvl74b53iOXpDTpFc6pIaNIGxAAF/8Aq6euF47S0EFssBvaVAnUDsBtFtp6b40hh9yFZXOMZjwyJiAY30yJj058sD8BJViWRgSPDaCfO/IWvhlmM5lquomktEjxKaUqJ/rITHuBy2wPmONtFyIGw0gzHMmZN/v6Y6HdUlYaHXZbiIL54azpGVZpHImtl5EESxG0zyPXFryXadUKkE1EVfEWFxzJHlt8sVj6OZqPmkCIQ2WcnTTuT3uXtJ5RyHNfLB/FuCVAARSq7QYRuR8h0jEZvH5xTWvRpFaJO1fGEraCouWb1AGxPrI+Rwjoi8wJxEeH5iQe4rn/AMJ/wxYeB8Cqx3lWlUv8KlG+bW+zHTCH28TfUURZfKNUAJJChgwPn5eV8SZ5FRDCyevPyvy9sOquUq/8Oof+hvwwJW4fVII7qp/Yb8MaRwxjHoxKRlOI0w862RxN4ODs7mqjsatTVYKovBA2W3v8zhvU4A5/3Lz10N+GC8rwWqYTuXOoaT4SLEQfQjf2xg/FWxC/KsxCUkql1e5WIIjab9fuw14d2ZRGL1DqaZC7Bf5vu9cNeznZz6qkFHeq3xvpPyWRYefP7MMXyr/st66T+GNcGBRilIaFWbQBeW+0fbilcUz70q2paRJiJAv9uL++Sc7o/wDZP4YAzXBHJINN/wCyx+2Mazxqap9AxNwrMfWaJ1ju6keFoAJ5QY3EkfPBXYCuFqOHRZ0m8b+Jem4xjiHC6i0bUqmoONkaYhp2HkPljXsjk6vfMWpVQNB+JGH6y9Rji/p+MgTKB9bpLAW5i4XSIkX5apv5YJymX8J00tM/C1Rok7g3W+JMrkykNW0tO8DUx53aQfe+DGyL1J1FVBEwYmOUDSYHmRjRyMWAZbIshGs/pWm6gEn0IFgB0ub7RZhQoVJAalTKKLBy7Cf2o3LeTQL2HLB3dhACaiBwNzBj5nod8KsxUNRrVWWbQqXbYQIF+X2RvjO7YrDXz9IW1HVsQgVI6iFB+7lhTxHOhLKDqB2JmCepB+z2IxYOB9nVpoe8Z/60owa8dRYXPK8HEeayih5SmulRuwsABJJJG8+nTyxHOPKiit5XMOSR8OkB2i9psfFY3+4bxjStxA1NyHvttH/THphjxbSmZoAqiKyurlZjYsG8cyb87XwB4VMJDNtbfrddoxprsqkYyHCauZ1GkiwLd58IAsbyb3gQJPiGLFk/o+qVUC1KxJAs26pe8SZIt0m/K4CPI8TFD4FcVZgkNsLHYG5Ec5wX9Zd2JqVK7TBOppg8oEywgjc9emKcn6FZYMt2c7gsoqZh9IClhUaksNsqgMNC6r3a2k4OJGlF7ynoDaVmp8WkXYljLGR8R35E4p2YqsQbiCYkgG9+osbnA9EDVpeYuNQbTG83gk/fjNpS7EX4cVpsAj16LEm/iWYEftABeRAETywxVl0gDUbEi9tO06is+5xyrMUkcMaTlmUgaNJJIJ02bSPkb2xO1etliqCoHBklRqPdmBZrWP3Rzxk8KfQy6Zjiq0ixLaRo5TBg2/8AVP5vS+JcVZmLqT/WJ5+mxGN1409Qg94FEEEyJiDa4sCQPxthV3TO+kAt+zbe+9ri0TfFwxqPZXFmPrxggCSeZm3nb8yRiAljuCfW1/z9uGFLJtSlmpFoUhbSJ5ExffmdsLKuYYzeBB3iTysIsIBxtBxkrixNG9LUxKqsnSbAXEC5PPafsxDUV2XrpPLkY/D7sRUKpGrTuRF726f54NzPEGdVQgrE+Ixfa0BRYcsa0Khx2Uq6aefK6lqDI1DMkEfp8vsd/wAnCNs9W0g/WK0nl3r9Y64edna80uILCyuRqC14/T5fnzF/u9xOyfY+vnidHhRfiY3v0HnilJRjbNscW9CpuKV/+PW/vX/mx5OJ1/8Aj1v71/5sWHinYKvTcKhDD+t4SPaTPtiv53hlWi2mqhU/MHzBFiMOOSMumW4Ndok/2hWj+nrf3r/zY1/2lW/49b+9f+bEdGgWIAEk2AFyfbDer2UzIA8Ak/q6hq+2AY8jhuSXbBRb6FL8Sr8q9b+9f+bF4yn1iplcmwq1P6Bpl2kn61md73tA9hisZ/sxmaKa6lPw9VIaPIxjpfYvgxq5LJ1GfTTFNwRzJGZzBNzsLjESknG0Z5E4rZXKuarKQC9T+0344PXI5gwymt83xcar06dqSqp/aiT8yZwszOccn4gfv+3HLPLX5ML+AWjlK5X/AHlt5Yj7zjOay1bTAL/2jP341PEjswxFmM4T54535In3YF9Vrpu9UerN+OImzjgx3j/2j+OCRnmEwSJ5z+ZwI8Ndt+osT6jbCXlp9iat2IKddnqylGym51uQDAMwxjzsBviVqwdxNUrEzLxTW5BsDDHf1wZmMrIAd2pxERT0qT0Cm/vf1xLR4UhdWqVTVECFCnSDuNW8x7SfIY61LZZK+TUEFa9CwEatMv8AvEoQQen24Ey+SrmutUNpUEAqtwV2j+sInpBNr3xJma+tigpKQu0rJYRaApAUeZ+WCky+inoV3uQVUMCWkcg3w3EabmxOIp9ioX8V47UapdiBqKoEZV2gkkXNwdxb1xCvEmLmCiIs2JYgbnVMESLdN98QVOEtqJQGNtXK1o5/k404jw6lS/7Q1SSJC018N+QJgE9eU9cUlHpDBa1QvmKRZwxDEk9OakmfED7bY2ObqTLse7uqhAABNp0+ewHPnYYDemDHchyNQI7wKLHw3IMC/wCODfqBQXem7E7Lfn+1EapMWn1xpRRDVSFOksLzJETI5wARt9vvidszpp7KpGxE36c/t+7CmtmyrQ/Lobzgqmq1QSnhmBJmW6xv/DbBxfsTM5XM3u5G4jf1O/3dMN8rwxq3wt4QPEUBv0mLTI//AFwLwzhUqrGVAax21XOxm/ziTzw2fiDJTFOmSiCDAMGS19TCCxPTb5YUvwJsCr5T6qCy6jqGmGI+608rGdsJ6GXrV7k2Bsdgs8hH3YOqUgTqduZDAbwOd/PFq4LkDUpL3Qk6mDKYHO2+8jff0uMQpPr2AkPZamiB2LNzPTfa23nfp1xnULtNQED4kO0dRzEcr4sXFnIfu7WETMCYHPl0B8h64qnG+MLSOlQC0RKmD0ggXBII9b4ri5aYt2J83xqoxuSPS09DiE5lW+MAkmxFjPt+dsCZ3PaohFWL76vPn+bYD17Rb3xccEV0qNQxZV2BHODf8PLBqcN72+sJYnxTPnubg+Xn7py2DspniOZnad4/0xbT7Qi9/R32ZWq+bph2/S5QoSY51aDEjmNuYOOmdmOzVPJ02p03ZqZMte6n8Mc1+jWtorZiprM/VSFUHYfWMuFPPmeZ546twyvIUm3ebxAkeZ5/Zjk8ib0mdfjrViLtdlqrFFooXXYkfERBkXiBfrip9tOEVVpUgabaUHxHlMSDzN58vnjrWX0oJ/ak9ff1xW+2fGaK5SqjMC1QEDVuTELpG5vueQnGOKfGSSOmbuNFI7C9i8w5TMhVCCYBMM0qRI6b4YcE4RUpZtEqJIqNMb6SDBeT5EiOjYsPYPtKlSgtIWZNIKjcGIETYqY3xas7lBW0tzBgR+PPFZcjlJpixVD9gHtDlkGTq09PesVIVFE3gxHTFY4GGpZPLU3SCEedQgicxV/198XKtnBRAEgQbkCS3+eAOI8UDaSFEMhImBHjcX+WLwSW4o5fKT42VnMqhPry3+Xnh9mFp00CkAIOREz/ADHC/M56mgA3kyW6/hg366H8TgFYhZMDbe+2KjBNtLs5YJeyp8SVQ5A+H9WbkT6fdgHu8XE0qREsgA/qkEe83xhuCU2ItFug9toxz5PFlfYfTZRyNxyxGRG+HmZWltpj0PywJUy1LmWX5H+GOR436ZmQZikjMxLyOihS08yWYH5R06Yj4fw9FJDVIE6oGlWaJuQBANo28rYKqZbMiRoD6rXqJA84LGB9uJs19ZRStKkskbqyRPUk1AT1tt0x6cIZOiuLJ6Ip0ydCKgPxEqdR9bSwEbHp6YDz1ZZBCidw8AEC0xGwgg4Mp0qiC1MliJJ1oQx92tz5TcXOBMvRr1JFWgAsfrOlxIAXw1LC3IfbiFindj2LqZFSo19YB8IBIHUmTzCidrz7YAzvdlihuXJZiwJMTYftQJEeg6YsWYylVaRFOiAxtCPTFhPU2nm3P0wjzfCM0C2mmzyZnXSEb7eO8zz6Y1WN/AUxVWChiFIERA9vXp5dPXAVbPKh08xuRy+X5tgkdmc7c9yQT1qUjA96m+3yxDS7IZuZagxtt3lK56E95MY1ji+SlEWVKdNzqMr15/ZAnDTs7lFqOA1Tu6Y3OqJuBpXqzEi2w35YzR7I50Ge5F/1e9p9f38Fv2czht3EReddK/lGv8xi6YmmPBkiRqYhKQJCpBkhVYqAB11C/r0xPl+GFyJQKogH/pLXJjmSDYchvvgvNZKrTpApT7yoI0rrpwLQS0VAOZEA8hyw7PgoKNLOyrsHpgsQIvcAT1jn5RjLg2JxopHa50oMv6NdTHlA0gSSJ5+Jpk8vtqw4hWAbTUZA0Sqtpkeg3H4DoMN+LdmuJZly5y7MWM+FqcKOQAD2GIMv2J4mpn6rVkbeNP5sP6ftFJMR5jitSWBdiHENqOrlA32jr5YA706pJJPU38ufliyVOwvEJH/wrgD+tT/nxE3YjPz/ANmP9un/AD41VItIrbgz1xoBi10uwHEW+HKVGA3hkPps2Nv/AHdcT5ZOr80/mxYiri04xRoljYevL78Wuh9HXEtQ1ZOpHmV6W2a/pb1G+GdfsbxEaRTyNUALEHu979G849hg2LYF2OoBEz5Vr/UqkQTIivloM9dtsOaH0jZgUO6KISBAfb7It7HG/Aey3EKdPOGtlKiA5JqaADWXbvaBgBSSSVQmI5Yr47M53/ks3/5er/JiZY1JfcjSEpRReuE/SPTWj+kVu9CxYSPMi9p88UzNZ0Zisz1DpDHzMDYAe3XGo7M53/k81/cVf5cbr2Zzv/J5r+4qfy4iGCEHcTR5G1TDuz/GVyeY1pL0yQDMarXHODH2zi7Z36U6eun3aNoBlxER6dTjnw7NZz/k81/cVP5cat2bzn/J5r+4q/y4U8EJu2CyNKi/drfpAytWmO5JL7/CRBiLkgbb+2BeE5w/VsqbGaTG4n/vFf3xz+p2cz0/9izn/lqv8mL7wng2Z+r5QHL1wVpMGBpOCp+sV2ggix0kG/Ig88EcSgnRM5toJFfUZ0rqHSw+UG/vgk8TAgsCCOe4/PtiWj2frn/dOJ6gjG2Z7PvABp1T+7TY/dODnFLoj6ntga8V5UiDy5j78b8RzT/CXj9q9p6efL7cDVOEvTPgymZPU6Kl/QacQDKVz/3PMj/wX/imOfJkUlSv/ATmpKugao6r8J1Hr/lgSpJ3/PyxZOB8HZmIqUMwvQtRcD56YGNK/Z2qGMUapE/8NvwxOLxsb73/AAEccX7OA42cXxriSsNvMDHpAR4lqiPDzG/r09tvnjOXG7fs399h9t/Y4iJwAex7HsewAexjGcYwAex7HsewAexJRplmCjcmMR4cdlKGvNUxHOcTJ0mwOy9h+GdzQUeWHfEMyFGIFrCnTHphDns9JknHkZMtL8i7ZFxDOTgPJ8ONRpItgnLUw5nfDlKgUQBivHw/3SE2A9p8uF4PnRFtWWn++xxoovQfLHZu1tXVwjPeTZb/ABscWk49SH6Rrol7teg+WN6dNOg+QwO04yuKGTV6A5KPliJKI6D5Yl74xiUZmREYABe6E7DGe6XoPlieRjQt0wgI+6HQfLGy0h0HyxrzxMnnhgeXLD9kfLGjUVnYfLExqzjQjCA1+rr0GMnKiJgYkRziXvZERgADFJeg+WPd2v7I+WJiuPZfLu7aaalm6KJPyGACMov7I+WNdK/sj5Y3B64wGwwFWJq48KH+r/8A0cRHBtDKtUSmq7tUKD1ISPbfDAiqjTTUc38XsJVft1fMYHwTxCoGqNp+EeFP3RZfmBPvgbAB7HsTZbKVKn9Gjv8AuqW+4YM/2BmIk0io/rEL95wALcYxZKPYvNEaioC9ZmPWLD3ODMv2PRQGzFVkU7HTY2kQQTOACn49h5xfhiB4pHULQQCB5zPPbBGQ4dTU3Go+e2Mp5Yx/ICPLZKpU+BSfbHSuxvBVoJrceM4hyFQbWHpgk5iLA48/yfIm410NUOM7n9XO2K3ms2alQIvvgTjHFdPhXc4M4BQ0rqbc4z8fx3J85EtlmyCBFAxO2YwtVyfTGtXN00+NgMelaRAV2gqTwniH72V/xjjkU46fnc+lXhPEgk+FspfrNZvwxy6carotdEwt54868xiLT0xKFIFz7YYzU48EjEyrMACSemOr9nfo0ovQXv1OtjLNqYQLEAAHffEt0NI5HGMquOn5j6LdTmnl82pQEHx0ySsi4LIQrHnEDlOGXBvopob1a9VgNyihdXoGBi/mZnlhc0VxZyQUoEnHqOXao0IrMd4UFjHWByx3/hvYHKUPG1CABANX9KWP7WlpCGJJhRvhnleHIVhQtNGEsCw0/ADMbDyi0emJcxqBwbJdjs7UB0ZapbcPppke1QqfsxJR7HZomCqp5tUSPsJOPoVslRy1KEW8EFyyqRAmAWsNote3O+ForqpZ/q4MXLGBsJ+ERHuBPzhObGoo5Pl/ozrlgGr0RIBBRargeupEjltO/LDin9E7qRFdXMwRCoT13YweUX2Ppi3cW7Wu0ae60gSGIYtyiFIAJnz/AFThNm+1Fd0sGJW7MtNacCR1AIgkbxaScLmx8QjK/Q/QBLVXdliQusR7lVUzbcQN7c8W7K8Eo017tEpIAAGCrBMWExAgDYY5bV7RZkIxBzY0SS7kMrEg6QFQGBteTz6zh/2A7X/W6TpVM16UuCFAJExICLtfSRfDVsl0is/St2cFOa6EsSw1wp8IiFJaSI8MWCiTzm3NVx0n6T+0NKqvcoZqo8MVaQv7Q1KYabDmIkGCLc0041MwEt1xauxWUaolfQGapTWaYXcvUBoL7Lr1zy0TiqY619CPc93mtLAZwle61KXAQKSTA2Bkgm36txOKAIq/RVlqCIzvVrsYDaWWmgbmIu+4ONaHZinTvTy9KRsWHeH5uTh9Q7UV8tVWnnqdNmrEkViwVFIkbtbVaCq7Qo3JAK7Q9tkywps1NmVn0d4gHITAQnw2OxvEdcT37K69WIM3w7NNv4V5yQoHoov7AYS57NinNJ80IO+uWj0EEi87dMOaPb6m9d1IYUWju6mnxJYA6lG4kE2PPngjjXZxMyqkFGLIz03SbyYm4jdTK+WI16ZXMqKIrIWps+k2DMNE9SLzvNiPngPO02MQWN/iPPrE4e5bIFIRoJpjT5bSDHmCMTZnKyIx58pybd+vRnKT9laGWtfGlSlGHaZe2Ia+XwN/BIvy2YIOJMxmtIJxq9LTJwk4lXJOkYmEPqyL9EmWGt9bmBynD1eLKsBQW+7Fao23viUVjyx38fRLH1XidV7ago8t8CvSG5JJ6nAS1Yuxj78Zp5hmPgHufwwJCLVQB/2RxP1yf+M+KMKE3Xcb7Yu+VoFeEcTJMknJz7V3/HFA0HfljWLtDXRLmCBZffA8Tjf3+WCKYU/F/D7t8UMjy1VldWXdTIna3UdMd24T25y+cRBoJrQA9DUEvO6zAqqb+BSWuBpPLknCeC6172o4pUAQDUNy03Cov6zESQBfwnpiGtxJRpWjSVNNtZXVUJ5liZAJPIWGwxDVlLXZ32jxtiQEoOouoAQi1gJDQwMH4SOeJa3aUUT4zSp6QL1ayqYOxCmLTIiOXvj5/q8YzT75ivGwUVGUDYEAKQBYDlywC9Qk8/cziFjfyXzXwdlft3lnqhfrL1NREkg00SASCGqgEyYsqtsN7nE/GczmKMOe6p0WGoMq6iDLFZevB8WqfCszzvjjnD6QJMkQFYt/VAE77EnaL74sPbTjVSplOHUHDDu6AeSZ16wNBvJsgA8tRGDgrDmyw5/twUbWtTUVAFiA5BMsAzayVvaCI5bTjNHtc2YTUtLKyp8ZrFtMGZuWEMZYAtMnV0vy5/Ig/ZjQnr7eWL4Ink2dq4DxulmW0LTiqGgE1KKgXGmJI1mw2VotvadO1uczWSgP3zrIYOFVqCjVJLtSCvIAgCFjUDJIGOOK2xG4xeewPH6r5yhl6tZmoVJVhUOoKAjmb9Yje1vTCaoE7Eue7TZqoWXvyUJmALbqx+KWPiUGWJNt7mUtTPvJ8RlhDGbsOhPMeWGXanIfVc3Xy6m1NyBbTIswEXsAY35YRsZxZJlm6Y8DGNQY23x4kk4ALt2m+jyZfLGDv3ZNv+k8vfFAq06tByp103G+6nH0TVp/PCXjfBKWYUrUQHoeY5yp5Xx5eHzXHU9/7Ec97I9qKegZXPDXRD66NU+Jsu5Ecwf0Z3gbG98WnI03CnIZ5dSsD3FQaSa6LOmGn+lSzIT8SyNmUmmce7E1qBLU/wBKnkPEPUc/bFi7D1BmqaUasl8qQ9NiZJpyYS/JHMg9HjYY7nljxc4jFNThvdVWpyGg+Fhs4N0YeTAg++OhZmrpY0U3o93SWDEaQNRvvJZjfnGBe0PBe8TUv9IgMcpW50+oJJ9z5YX8fzOjN97BCVglUTzDgFvfVqB8wccUsvODcRJEHFeMujhCqFCSxIUBuhgjl5eWCzWTQHnwnY+vX7sM6+TouyVRpJAIt5jphFx2mKdFkmNQMAbDn9mMZycZJd/kdWTVaXMbHfEOapgCcB9mqzsrd4ZUbE43z9eT5DbBllWkSkJ+JVQoJOElHLEy5tODM85q1BTQSRv0/Iw2ThUAazMczjpw1jhvtg2V40vfGGQ7C2G2Zamv6wPkL4V5jO/sr7nG8XJ9IDVcvzPzON34pTp7eI+W3zwrzVVm3M4DYY1WO/1MKOg8Dz71uE8WJizZIKB/+Z8U9HOxA9z8/wA+eLH2T/8Ao/F/3sl/jVMV9VJXmbxG559N/wDTGqSSpDI6Z6C+N1oMx06CSbBQCSZ6Ab4lNBgJA2MTsQd4vuYHLbEdOnrtIHM2jy999sABOczNWsxLs1RwJkKbC2okQIvEnb7MCIrN8IJjcgWHqcZzFJVaAR5QZ9L40q1WeNTE+pJj5+X3YAC8llHqMEopUqVCJ001NQnzhQTGHVTsVnVR6lSg1GnTUM7VYQAW5TJN9vLlhDw/OVKTaqcTEXUGRz3/ADc4b8T7QHNK4zGsVG0kOlRzTJWy95TqMQBudSkRM6ThDM9pauXouaOSqO9LQoq1CR+mYeIwAICA7AdTvhp9JTAHIURDNRyVFH038QGkj20/bjPZbs2KFV8zxBSmWoaoJAIq1R8FMD9a/i6HTHPFNNQsxY/ExJJB5nf7cAGurGdeMMpFrexB89xjyr7YANlc4sHYRo4hljpNQCpdBcsNLBrc7SfbFfFzvv7/AJOHfZXjrZKslZPi1LrJUEhAwLqhOxdZBMbW5nCY0EfSJXD8SzZEhe8tq3sqj+GKzOLh9KbqeJ5h0+Gp3bjoQ1GmwP24qTCcNAzyMOYnGDjAB2vjeLbj2v8A5YBHVeA/SJlsxC1j3NQ7hvhJ8n/GMWnQCJBkY+bcPuz/AGozOVgU3lP2GuvtzX2xx5fCjLcRHbHT3/hhDxDhCq4rUT3VUWDC09VINmBBG/lg7sl2jp5xSR4ai7oSCYt4hG63icNs7lVbcDHmz54XQAfCsyatOagAdTDgbeRE8j05Yj4/kw1PSRKqDp5kTeJ6c45SeuGmSyQCxACgGOp+3GMxBGm09OuM5T+BpFR4Nw+pS1rqDCVZPMHefMbeuBOPBWLFyQFBDeVg4EdTb54suc4fUYh0IEWOr9byEffih9q8zUaqlN1Krq8XnHLF45PJNFaSGXBqQFBfO5GA+JNAPXDNqgVB6YrvE814o6YpQcshBHkqxoqdIGtt23wDm8w7fExOJTUnENWMegqsQGxxDUxLUxExx1RYAz4HcYKqLiLRjQZbuyI/+UcWEx48lfp+me+K1UqAmZB87yY64s3ZlY4Rxf8AeyX+NUxV+8H2fn8+WACfLUmqMtNbm+kFwt4kgFyAJjrJNsFQUVqbCogJ1Ne7qNgVnS2k3Bn9Y78lRvywWubLEBjCWlVAA5AwI0gxz9MAEdQXuDczLALM8/Tpf3xlKMyRpIHMETc2s0MfYW542fS0TqEAAXkfbtjzi0CJ5kc/n/DABjviBEkxeTNjzAvHIXjp0wdwnOU6bU2emlY61YhtokqUYN4TMTfkd+iwiMYY+uEBZuL8Rq53QmvUKSsUpKBTWkCbhVmBeBuYC8+ddKxbY7Hb8743ypJYAG5IAtveOV8Nu1mUSlmnprGlQm3Xu1LQRuJJ+622AYjUe2Nifl+fnjcoMas0xgA3Cgxp1eZIj5Gb42q0yCJ35QQfuO+NFU2i9/f8RjepSYXZWUNszKwB3sDF/bAB0HtKo4hwyjnKNM95k0WhmbD4QBpYRcgb32FSeRxzpJ5c8Wvslxp+Hvqf4GI10mMBwVcAgRuNR8pscK+OIlSozZdHWm0QkSFhQCZUaSJkcz1OEhsWFvDBj4vKbAbwPPryNsRBcGU8kVuy2gxJA5Rs2+MHJkbuo9WH8CcMQhGJ6YxCuCaWKEGZSsyMGRmVhsykgj3GLPw3tpmUI7xzVXmGifY/jiqphpwOgtSvSRxKswBG0j2xz5lGtoR2PgGZbMUldUYK1wX8PyH6w8xifPZIqbmee0Ys2UQKpVQAFUBQABG/T0xT+I5pyxljuceJmcU7oqJLUzhRVDUy0mxFtzA+3CXtJ2eFRGbZzcHocMmqnRTv+uP/AFgfdg7OucQtO0Uzjec4nUWUbdZBwp+sEmThnxlf0z/vn7zhHXsxx7OCKaMw1cxjxrYBBxknG/00AQz41GBpwRRxVUgJVpTgqjksZyww2yyjHPObQw7IZfTwnivmcn/jVPxxRljmBjoziOEcT9cp/jPjnlJZxvidwTAwqjyxIU5RiNxjFI40Anp0C0AXJ5f64IpcPUGKjaN7EEtygFeW/wCsR+O2Q/pEPn/EYvQQOraryoJnza+M5SoqKso68McyU8Sg2YwJ9pMHyBOxxo2T03YQMW3I5dTUIKgiW+yI+/BnFMsqFVUQpUNG4m174nmU4lP4fw1nZNAJLGBAJJiJgDoIxNxHhxFWpqOqT8TWJPW+xwSywxjz8+ZHP0xBxFyHtad/9MVZNAQ4aouaqj0k4kGTpRJYn0X/ADxkIOnP+GJaH44oRH9XRRIRz0uB6zH5tifI11bUDSGlQWm7EWNrkwJgzFo88R5kxbzH3YmjTpi2sQ3U3g38xY9cTYwepmXMazc+QsPIxt0wLXrOBJZiP4/jgjOrHeR+qVjyk3wNSuhm8bYoSA9ZJmTPrtjdTA2BvzGPNbbGmGB//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4" name="CasellaDiTesto 13"/>
          <p:cNvSpPr txBox="1"/>
          <p:nvPr/>
        </p:nvSpPr>
        <p:spPr>
          <a:xfrm>
            <a:off x="4644008" y="6525344"/>
            <a:ext cx="3816424" cy="246221"/>
          </a:xfrm>
          <a:prstGeom prst="rect">
            <a:avLst/>
          </a:prstGeom>
          <a:noFill/>
        </p:spPr>
        <p:txBody>
          <a:bodyPr wrap="square" rtlCol="0">
            <a:spAutoFit/>
          </a:bodyPr>
          <a:lstStyle/>
          <a:p>
            <a:r>
              <a:rPr lang="it-IT" sz="1000" dirty="0" smtClean="0">
                <a:solidFill>
                  <a:schemeClr val="bg1"/>
                </a:solidFill>
                <a:latin typeface="Comic Sans MS" panose="030F0702030302020204" pitchFamily="66" charset="0"/>
              </a:rPr>
              <a:t>www.fotoplatforma.it</a:t>
            </a:r>
            <a:endParaRPr lang="it-IT" sz="1000" dirty="0">
              <a:solidFill>
                <a:schemeClr val="bg1"/>
              </a:solidFill>
              <a:latin typeface="Comic Sans MS" panose="030F0702030302020204" pitchFamily="66" charset="0"/>
            </a:endParaRPr>
          </a:p>
        </p:txBody>
      </p:sp>
      <p:sp>
        <p:nvSpPr>
          <p:cNvPr id="9" name="CasellaDiTesto 8"/>
          <p:cNvSpPr txBox="1"/>
          <p:nvPr/>
        </p:nvSpPr>
        <p:spPr>
          <a:xfrm rot="1346177">
            <a:off x="5317510" y="3688746"/>
            <a:ext cx="2937678" cy="338554"/>
          </a:xfrm>
          <a:prstGeom prst="rect">
            <a:avLst/>
          </a:prstGeom>
          <a:noFill/>
          <a:ln>
            <a:solidFill>
              <a:schemeClr val="accent6">
                <a:lumMod val="60000"/>
                <a:lumOff val="40000"/>
              </a:schemeClr>
            </a:solidFill>
            <a:prstDash val="dash"/>
          </a:ln>
        </p:spPr>
        <p:txBody>
          <a:bodyPr wrap="square" rtlCol="0">
            <a:spAutoFit/>
          </a:bodyPr>
          <a:lstStyle/>
          <a:p>
            <a:pPr algn="ctr"/>
            <a:r>
              <a:rPr lang="it-IT" sz="1600" dirty="0" smtClean="0">
                <a:solidFill>
                  <a:schemeClr val="bg1"/>
                </a:solidFill>
                <a:latin typeface="Comic Sans MS" panose="030F0702030302020204" pitchFamily="66" charset="0"/>
              </a:rPr>
              <a:t>Diurne ≠ Notturne</a:t>
            </a:r>
            <a:endParaRPr lang="it-IT" sz="16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31787428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p:nvPr/>
        </p:nvSpPr>
        <p:spPr>
          <a:xfrm rot="1346177">
            <a:off x="5761303" y="4046455"/>
            <a:ext cx="2937678" cy="400110"/>
          </a:xfrm>
          <a:prstGeom prst="rect">
            <a:avLst/>
          </a:prstGeom>
          <a:noFill/>
          <a:ln>
            <a:solidFill>
              <a:schemeClr val="accent6">
                <a:lumMod val="60000"/>
                <a:lumOff val="40000"/>
              </a:schemeClr>
            </a:solidFill>
            <a:prstDash val="dash"/>
          </a:ln>
        </p:spPr>
        <p:txBody>
          <a:bodyPr wrap="square" rtlCol="0">
            <a:spAutoFit/>
          </a:bodyPr>
          <a:lstStyle/>
          <a:p>
            <a:pPr algn="ctr"/>
            <a:r>
              <a:rPr lang="it-IT" sz="2000" dirty="0" smtClean="0"/>
              <a:t>Diurne ≠ Notturne</a:t>
            </a:r>
            <a:endParaRPr lang="it-IT" sz="2000" dirty="0"/>
          </a:p>
        </p:txBody>
      </p:sp>
      <p:pic>
        <p:nvPicPr>
          <p:cNvPr id="10" name="Immagine 9" descr="IMG_186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5496" y="2331512"/>
            <a:ext cx="3024336" cy="3905800"/>
          </a:xfrm>
          <a:prstGeom prst="rect">
            <a:avLst/>
          </a:prstGeom>
          <a:ln>
            <a:solidFill>
              <a:srgbClr val="006600"/>
            </a:solidFill>
          </a:ln>
        </p:spPr>
      </p:pic>
      <p:pic>
        <p:nvPicPr>
          <p:cNvPr id="12" name="Immagine 11" descr="IMG_1359.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411760" y="560557"/>
            <a:ext cx="3958620" cy="3372499"/>
          </a:xfrm>
          <a:prstGeom prst="rect">
            <a:avLst/>
          </a:prstGeom>
          <a:ln>
            <a:solidFill>
              <a:srgbClr val="006600"/>
            </a:solidFill>
          </a:ln>
        </p:spPr>
      </p:pic>
      <p:pic>
        <p:nvPicPr>
          <p:cNvPr id="13" name="Immagine 12" descr="IMG_1373.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20186287">
            <a:off x="4925882" y="3033371"/>
            <a:ext cx="3348734" cy="2829256"/>
          </a:xfrm>
          <a:prstGeom prst="rect">
            <a:avLst/>
          </a:prstGeom>
          <a:ln>
            <a:solidFill>
              <a:srgbClr val="006600"/>
            </a:solidFill>
          </a:ln>
        </p:spPr>
      </p:pic>
      <p:cxnSp>
        <p:nvCxnSpPr>
          <p:cNvPr id="14" name="Connettore 1 13"/>
          <p:cNvCxnSpPr/>
          <p:nvPr/>
        </p:nvCxnSpPr>
        <p:spPr>
          <a:xfrm>
            <a:off x="0" y="476672"/>
            <a:ext cx="9144000"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5" name="Rettangolo 14"/>
          <p:cNvSpPr/>
          <p:nvPr/>
        </p:nvSpPr>
        <p:spPr>
          <a:xfrm>
            <a:off x="1205880" y="-27384"/>
            <a:ext cx="6750496" cy="461665"/>
          </a:xfrm>
          <a:prstGeom prst="rect">
            <a:avLst/>
          </a:prstGeom>
        </p:spPr>
        <p:txBody>
          <a:bodyPr wrap="square">
            <a:spAutoFit/>
          </a:bodyPr>
          <a:lstStyle/>
          <a:p>
            <a:pPr algn="ctr"/>
            <a:r>
              <a:rPr lang="it-IT" sz="2400" dirty="0" smtClean="0">
                <a:solidFill>
                  <a:srgbClr val="FF0000"/>
                </a:solidFill>
                <a:latin typeface="Comic Sans MS" panose="030F0702030302020204" pitchFamily="66" charset="0"/>
              </a:rPr>
              <a:t>Coevoluzione</a:t>
            </a:r>
            <a:endParaRPr lang="it-IT" sz="2400" dirty="0">
              <a:solidFill>
                <a:srgbClr val="FF0000"/>
              </a:solidFill>
              <a:latin typeface="Comic Sans MS" panose="030F0702030302020204" pitchFamily="66" charset="0"/>
            </a:endParaRPr>
          </a:p>
        </p:txBody>
      </p:sp>
      <p:sp>
        <p:nvSpPr>
          <p:cNvPr id="8" name="CasellaDiTesto 7"/>
          <p:cNvSpPr txBox="1"/>
          <p:nvPr/>
        </p:nvSpPr>
        <p:spPr>
          <a:xfrm>
            <a:off x="6345674" y="6229333"/>
            <a:ext cx="1774845" cy="246221"/>
          </a:xfrm>
          <a:prstGeom prst="rect">
            <a:avLst/>
          </a:prstGeom>
          <a:noFill/>
        </p:spPr>
        <p:txBody>
          <a:bodyPr wrap="none" rtlCol="0">
            <a:spAutoFit/>
          </a:bodyPr>
          <a:lstStyle/>
          <a:p>
            <a:r>
              <a:rPr lang="it-IT" sz="1000" dirty="0" err="1" smtClean="0">
                <a:latin typeface="Comic Sans MS" panose="030F0702030302020204" pitchFamily="66" charset="0"/>
              </a:rPr>
              <a:t>Ph</a:t>
            </a:r>
            <a:r>
              <a:rPr lang="it-IT" sz="1000" dirty="0" smtClean="0">
                <a:latin typeface="Comic Sans MS" panose="030F0702030302020204" pitchFamily="66" charset="0"/>
              </a:rPr>
              <a:t>. Costanza </a:t>
            </a:r>
            <a:r>
              <a:rPr lang="it-IT" sz="1000" dirty="0" err="1" smtClean="0">
                <a:latin typeface="Comic Sans MS" panose="030F0702030302020204" pitchFamily="66" charset="0"/>
              </a:rPr>
              <a:t>Baldisserotto</a:t>
            </a:r>
            <a:endParaRPr lang="it-IT" sz="1000" dirty="0">
              <a:latin typeface="Comic Sans MS" panose="030F0702030302020204" pitchFamily="66" charset="0"/>
            </a:endParaRPr>
          </a:p>
        </p:txBody>
      </p:sp>
    </p:spTree>
    <p:extLst>
      <p:ext uri="{BB962C8B-B14F-4D97-AF65-F5344CB8AC3E}">
        <p14:creationId xmlns:p14="http://schemas.microsoft.com/office/powerpoint/2010/main" val="31931479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5496" y="628233"/>
            <a:ext cx="6264696" cy="2800767"/>
          </a:xfrm>
          <a:prstGeom prst="rect">
            <a:avLst/>
          </a:prstGeom>
          <a:noFill/>
        </p:spPr>
        <p:txBody>
          <a:bodyPr wrap="square" rtlCol="0">
            <a:spAutoFit/>
          </a:bodyPr>
          <a:lstStyle/>
          <a:p>
            <a:r>
              <a:rPr lang="it-IT" sz="1600" b="1" u="sng" dirty="0" smtClean="0">
                <a:solidFill>
                  <a:srgbClr val="000000"/>
                </a:solidFill>
                <a:latin typeface="Comic Sans MS" panose="030F0702030302020204" pitchFamily="66" charset="0"/>
              </a:rPr>
              <a:t>Mosche (ditteri) e formiche (imenotteri)</a:t>
            </a:r>
          </a:p>
          <a:p>
            <a:endParaRPr lang="it-IT" sz="1600" dirty="0">
              <a:solidFill>
                <a:srgbClr val="FF0000"/>
              </a:solidFill>
              <a:latin typeface="Comic Sans MS" panose="030F0702030302020204" pitchFamily="66" charset="0"/>
            </a:endParaRPr>
          </a:p>
          <a:p>
            <a:pPr marL="342900" indent="-342900">
              <a:buFont typeface="Arial"/>
              <a:buChar char="•"/>
            </a:pPr>
            <a:r>
              <a:rPr lang="it-IT" sz="1600" dirty="0" smtClean="0">
                <a:solidFill>
                  <a:srgbClr val="000000"/>
                </a:solidFill>
                <a:latin typeface="Comic Sans MS" panose="030F0702030302020204" pitchFamily="66" charset="0"/>
              </a:rPr>
              <a:t>Mosche: amano odori di materiale in decomposizione</a:t>
            </a:r>
          </a:p>
          <a:p>
            <a:pPr marL="342900" indent="-342900">
              <a:buFont typeface="Arial"/>
              <a:buChar char="•"/>
            </a:pPr>
            <a:r>
              <a:rPr lang="it-IT" sz="1600" dirty="0" smtClean="0">
                <a:solidFill>
                  <a:srgbClr val="000000"/>
                </a:solidFill>
                <a:latin typeface="Comic Sans MS" panose="030F0702030302020204" pitchFamily="66" charset="0"/>
              </a:rPr>
              <a:t>Formiche e insetti non volanti</a:t>
            </a:r>
          </a:p>
          <a:p>
            <a:pPr marL="342900" indent="-342900">
              <a:buFont typeface="Arial"/>
              <a:buChar char="•"/>
            </a:pPr>
            <a:endParaRPr lang="it-IT" sz="1600" u="sng" dirty="0">
              <a:solidFill>
                <a:schemeClr val="accent2">
                  <a:lumMod val="75000"/>
                </a:schemeClr>
              </a:solidFill>
              <a:latin typeface="Comic Sans MS" panose="030F0702030302020204" pitchFamily="66" charset="0"/>
            </a:endParaRPr>
          </a:p>
          <a:p>
            <a:r>
              <a:rPr lang="it-IT" sz="1600" b="1" u="sng" dirty="0" smtClean="0">
                <a:solidFill>
                  <a:srgbClr val="000000"/>
                </a:solidFill>
                <a:latin typeface="Comic Sans MS" panose="030F0702030302020204" pitchFamily="66" charset="0"/>
              </a:rPr>
              <a:t>Fiore</a:t>
            </a:r>
          </a:p>
          <a:p>
            <a:endParaRPr lang="it-IT" sz="1600" b="1" u="sng" dirty="0">
              <a:solidFill>
                <a:schemeClr val="accent2">
                  <a:lumMod val="75000"/>
                </a:schemeClr>
              </a:solidFill>
              <a:latin typeface="Comic Sans MS" panose="030F0702030302020204" pitchFamily="66" charset="0"/>
            </a:endParaRPr>
          </a:p>
          <a:p>
            <a:pPr marL="342900" indent="-342900">
              <a:buFont typeface="Arial"/>
              <a:buChar char="•"/>
            </a:pPr>
            <a:r>
              <a:rPr lang="it-IT" sz="1600" dirty="0" smtClean="0">
                <a:solidFill>
                  <a:srgbClr val="000000"/>
                </a:solidFill>
                <a:latin typeface="Comic Sans MS" panose="030F0702030302020204" pitchFamily="66" charset="0"/>
              </a:rPr>
              <a:t>Odori “cattivi” (mosche)</a:t>
            </a:r>
          </a:p>
          <a:p>
            <a:pPr marL="342900" indent="-342900">
              <a:buFont typeface="Arial"/>
              <a:buChar char="•"/>
            </a:pPr>
            <a:r>
              <a:rPr lang="it-IT" sz="1600" dirty="0" smtClean="0">
                <a:solidFill>
                  <a:srgbClr val="000000"/>
                </a:solidFill>
                <a:latin typeface="Comic Sans MS" panose="030F0702030302020204" pitchFamily="66" charset="0"/>
              </a:rPr>
              <a:t>Colorazione rosso-bruno (mosche)</a:t>
            </a:r>
          </a:p>
          <a:p>
            <a:pPr marL="342900" indent="-342900">
              <a:buFont typeface="Arial"/>
              <a:buChar char="•"/>
            </a:pPr>
            <a:r>
              <a:rPr lang="it-IT" sz="1600" dirty="0" smtClean="0">
                <a:solidFill>
                  <a:srgbClr val="000000"/>
                </a:solidFill>
                <a:latin typeface="Comic Sans MS" panose="030F0702030302020204" pitchFamily="66" charset="0"/>
              </a:rPr>
              <a:t>Fiori vicini al terreno o facilmente raggiungibili</a:t>
            </a:r>
          </a:p>
          <a:p>
            <a:r>
              <a:rPr lang="it-IT" sz="1600" dirty="0" smtClean="0">
                <a:solidFill>
                  <a:srgbClr val="000000"/>
                </a:solidFill>
                <a:latin typeface="Comic Sans MS" panose="030F0702030302020204" pitchFamily="66" charset="0"/>
              </a:rPr>
              <a:t>     (formiche e insetti non volanti)</a:t>
            </a:r>
          </a:p>
        </p:txBody>
      </p:sp>
      <p:cxnSp>
        <p:nvCxnSpPr>
          <p:cNvPr id="8" name="Connettore 1 7"/>
          <p:cNvCxnSpPr/>
          <p:nvPr/>
        </p:nvCxnSpPr>
        <p:spPr>
          <a:xfrm>
            <a:off x="0" y="476672"/>
            <a:ext cx="9144000"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9" name="Rettangolo 8"/>
          <p:cNvSpPr/>
          <p:nvPr/>
        </p:nvSpPr>
        <p:spPr>
          <a:xfrm>
            <a:off x="1205880" y="-27384"/>
            <a:ext cx="6750496" cy="461665"/>
          </a:xfrm>
          <a:prstGeom prst="rect">
            <a:avLst/>
          </a:prstGeom>
        </p:spPr>
        <p:txBody>
          <a:bodyPr wrap="square">
            <a:spAutoFit/>
          </a:bodyPr>
          <a:lstStyle/>
          <a:p>
            <a:pPr algn="ctr"/>
            <a:r>
              <a:rPr lang="it-IT" sz="2400" dirty="0" smtClean="0">
                <a:solidFill>
                  <a:srgbClr val="FF0000"/>
                </a:solidFill>
                <a:latin typeface="Comic Sans MS" panose="030F0702030302020204" pitchFamily="66" charset="0"/>
              </a:rPr>
              <a:t>Coevoluzione</a:t>
            </a:r>
            <a:endParaRPr lang="it-IT" sz="2400" dirty="0">
              <a:solidFill>
                <a:srgbClr val="FF0000"/>
              </a:solidFill>
              <a:latin typeface="Comic Sans MS" panose="030F0702030302020204" pitchFamily="66" charset="0"/>
            </a:endParaRPr>
          </a:p>
        </p:txBody>
      </p:sp>
      <p:pic>
        <p:nvPicPr>
          <p:cNvPr id="10" name="Immagine 9"/>
          <p:cNvPicPr>
            <a:picLocks noChangeAspect="1"/>
          </p:cNvPicPr>
          <p:nvPr/>
        </p:nvPicPr>
        <p:blipFill rotWithShape="1">
          <a:blip r:embed="rId3" cstate="print"/>
          <a:srcRect t="16764" b="17934"/>
          <a:stretch/>
        </p:blipFill>
        <p:spPr>
          <a:xfrm>
            <a:off x="5395402" y="628233"/>
            <a:ext cx="3617154" cy="3528392"/>
          </a:xfrm>
          <a:prstGeom prst="rect">
            <a:avLst/>
          </a:prstGeom>
          <a:ln>
            <a:solidFill>
              <a:srgbClr val="006600"/>
            </a:solidFill>
          </a:ln>
        </p:spPr>
      </p:pic>
      <p:sp>
        <p:nvSpPr>
          <p:cNvPr id="11" name="CasellaDiTesto 10"/>
          <p:cNvSpPr txBox="1"/>
          <p:nvPr/>
        </p:nvSpPr>
        <p:spPr>
          <a:xfrm>
            <a:off x="5436345" y="3846667"/>
            <a:ext cx="2999652" cy="307777"/>
          </a:xfrm>
          <a:prstGeom prst="rect">
            <a:avLst/>
          </a:prstGeom>
          <a:noFill/>
        </p:spPr>
        <p:txBody>
          <a:bodyPr wrap="none" rtlCol="0">
            <a:spAutoFit/>
          </a:bodyPr>
          <a:lstStyle/>
          <a:p>
            <a:r>
              <a:rPr lang="it-IT" sz="1400" i="1" dirty="0" err="1" smtClean="0"/>
              <a:t>Strapelia</a:t>
            </a:r>
            <a:r>
              <a:rPr lang="it-IT" sz="1400" i="1" dirty="0" smtClean="0"/>
              <a:t> lepida </a:t>
            </a:r>
            <a:r>
              <a:rPr lang="it-IT" sz="1400" dirty="0" smtClean="0"/>
              <a:t>(</a:t>
            </a:r>
            <a:r>
              <a:rPr lang="it-IT" sz="1400" dirty="0" err="1" smtClean="0"/>
              <a:t>Wikimedia</a:t>
            </a:r>
            <a:r>
              <a:rPr lang="it-IT" sz="1400" dirty="0" smtClean="0"/>
              <a:t> </a:t>
            </a:r>
            <a:r>
              <a:rPr lang="it-IT" sz="1400" dirty="0" err="1" smtClean="0"/>
              <a:t>commons</a:t>
            </a:r>
            <a:r>
              <a:rPr lang="it-IT" sz="1400" dirty="0" smtClean="0"/>
              <a:t>)</a:t>
            </a:r>
            <a:endParaRPr lang="it-IT" sz="1400" dirty="0"/>
          </a:p>
        </p:txBody>
      </p:sp>
      <p:pic>
        <p:nvPicPr>
          <p:cNvPr id="12" name="Picture 20" descr="http://2.bp.blogspot.com/-eL8IzeFtBMY/Ujgcx6xhQEI/AAAAAAAAUlM/WCJ-AWmAZXk/s1600/vin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362" r="10220"/>
          <a:stretch/>
        </p:blipFill>
        <p:spPr bwMode="auto">
          <a:xfrm>
            <a:off x="1745682" y="3758843"/>
            <a:ext cx="3437432" cy="3018126"/>
          </a:xfrm>
          <a:prstGeom prst="rect">
            <a:avLst/>
          </a:prstGeom>
          <a:noFill/>
          <a:extLst>
            <a:ext uri="{909E8E84-426E-40DD-AFC4-6F175D3DCCD1}">
              <a14:hiddenFill xmlns:a14="http://schemas.microsoft.com/office/drawing/2010/main">
                <a:solidFill>
                  <a:srgbClr val="FFFFFF"/>
                </a:solidFill>
              </a14:hiddenFill>
            </a:ext>
          </a:extLst>
        </p:spPr>
      </p:pic>
      <p:sp>
        <p:nvSpPr>
          <p:cNvPr id="13" name="CasellaDiTesto 12"/>
          <p:cNvSpPr txBox="1"/>
          <p:nvPr/>
        </p:nvSpPr>
        <p:spPr>
          <a:xfrm>
            <a:off x="3635896" y="3758843"/>
            <a:ext cx="1547218" cy="246221"/>
          </a:xfrm>
          <a:prstGeom prst="rect">
            <a:avLst/>
          </a:prstGeom>
          <a:noFill/>
        </p:spPr>
        <p:txBody>
          <a:bodyPr wrap="none" rtlCol="0">
            <a:spAutoFit/>
          </a:bodyPr>
          <a:lstStyle/>
          <a:p>
            <a:pPr>
              <a:spcAft>
                <a:spcPts val="1200"/>
              </a:spcAft>
            </a:pPr>
            <a:r>
              <a:rPr lang="it-IT" sz="1000" dirty="0" smtClean="0">
                <a:latin typeface="Comic Sans MS" panose="030F0702030302020204" pitchFamily="66" charset="0"/>
              </a:rPr>
              <a:t>commons.wikimedia.org</a:t>
            </a:r>
          </a:p>
        </p:txBody>
      </p:sp>
      <p:pic>
        <p:nvPicPr>
          <p:cNvPr id="8194" name="Picture 2" descr="[IMG]http://i112.photobucket.com/albums/n200/piantamagra/stapeliagrandiflora4.jpg[/IMG]"/>
          <p:cNvPicPr>
            <a:picLocks noChangeAspect="1" noChangeArrowheads="1"/>
          </p:cNvPicPr>
          <p:nvPr/>
        </p:nvPicPr>
        <p:blipFill rotWithShape="1">
          <a:blip r:embed="rId5">
            <a:extLst>
              <a:ext uri="{28A0092B-C50C-407E-A947-70E740481C1C}">
                <a14:useLocalDpi xmlns:a14="http://schemas.microsoft.com/office/drawing/2010/main" val="0"/>
              </a:ext>
            </a:extLst>
          </a:blip>
          <a:srcRect t="6918"/>
          <a:stretch/>
        </p:blipFill>
        <p:spPr bwMode="auto">
          <a:xfrm>
            <a:off x="5387988" y="4306228"/>
            <a:ext cx="3624568" cy="2530374"/>
          </a:xfrm>
          <a:prstGeom prst="rect">
            <a:avLst/>
          </a:prstGeom>
          <a:noFill/>
          <a:extLst>
            <a:ext uri="{909E8E84-426E-40DD-AFC4-6F175D3DCCD1}">
              <a14:hiddenFill xmlns:a14="http://schemas.microsoft.com/office/drawing/2010/main">
                <a:solidFill>
                  <a:srgbClr val="FFFFFF"/>
                </a:solidFill>
              </a14:hiddenFill>
            </a:ext>
          </a:extLst>
        </p:spPr>
      </p:pic>
      <p:sp>
        <p:nvSpPr>
          <p:cNvPr id="15" name="CasellaDiTesto 14"/>
          <p:cNvSpPr txBox="1"/>
          <p:nvPr/>
        </p:nvSpPr>
        <p:spPr>
          <a:xfrm>
            <a:off x="5436345" y="4306228"/>
            <a:ext cx="1770036" cy="246221"/>
          </a:xfrm>
          <a:prstGeom prst="rect">
            <a:avLst/>
          </a:prstGeom>
          <a:noFill/>
        </p:spPr>
        <p:txBody>
          <a:bodyPr wrap="none" rtlCol="0">
            <a:spAutoFit/>
          </a:bodyPr>
          <a:lstStyle/>
          <a:p>
            <a:pPr>
              <a:spcAft>
                <a:spcPts val="1200"/>
              </a:spcAft>
            </a:pPr>
            <a:r>
              <a:rPr lang="it-IT" sz="1000" dirty="0" smtClean="0">
                <a:latin typeface="Comic Sans MS" panose="030F0702030302020204" pitchFamily="66" charset="0"/>
              </a:rPr>
              <a:t>freeforumzone.leonardo.it</a:t>
            </a:r>
          </a:p>
        </p:txBody>
      </p:sp>
    </p:spTree>
    <p:extLst>
      <p:ext uri="{BB962C8B-B14F-4D97-AF65-F5344CB8AC3E}">
        <p14:creationId xmlns:p14="http://schemas.microsoft.com/office/powerpoint/2010/main" val="26872482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5496" y="620688"/>
            <a:ext cx="5256584" cy="2554545"/>
          </a:xfrm>
          <a:prstGeom prst="rect">
            <a:avLst/>
          </a:prstGeom>
          <a:noFill/>
        </p:spPr>
        <p:txBody>
          <a:bodyPr wrap="square" rtlCol="0">
            <a:spAutoFit/>
          </a:bodyPr>
          <a:lstStyle/>
          <a:p>
            <a:r>
              <a:rPr lang="it-IT" sz="1600" b="1" u="sng" dirty="0" smtClean="0">
                <a:latin typeface="Comic Sans MS" panose="030F0702030302020204" pitchFamily="66" charset="0"/>
              </a:rPr>
              <a:t>Uccelli</a:t>
            </a:r>
          </a:p>
          <a:p>
            <a:endParaRPr lang="it-IT" sz="1600" dirty="0">
              <a:latin typeface="Comic Sans MS" panose="030F0702030302020204" pitchFamily="66" charset="0"/>
            </a:endParaRPr>
          </a:p>
          <a:p>
            <a:pPr marL="342900" indent="-342900">
              <a:buFont typeface="Arial"/>
              <a:buChar char="•"/>
            </a:pPr>
            <a:r>
              <a:rPr lang="it-IT" sz="1600" dirty="0" smtClean="0">
                <a:latin typeface="Comic Sans MS" panose="030F0702030302020204" pitchFamily="66" charset="0"/>
              </a:rPr>
              <a:t>Olfatto poco sviluppato</a:t>
            </a:r>
          </a:p>
          <a:p>
            <a:pPr marL="342900" indent="-342900">
              <a:buFont typeface="Arial"/>
              <a:buChar char="•"/>
            </a:pPr>
            <a:r>
              <a:rPr lang="it-IT" sz="1600" dirty="0" smtClean="0">
                <a:latin typeface="Comic Sans MS" panose="030F0702030302020204" pitchFamily="66" charset="0"/>
              </a:rPr>
              <a:t>Vista molto sviluppata</a:t>
            </a:r>
          </a:p>
          <a:p>
            <a:pPr marL="342900" indent="-342900">
              <a:buFont typeface="Arial"/>
              <a:buChar char="•"/>
            </a:pPr>
            <a:endParaRPr lang="it-IT" sz="1600" dirty="0">
              <a:latin typeface="Comic Sans MS" panose="030F0702030302020204" pitchFamily="66" charset="0"/>
            </a:endParaRPr>
          </a:p>
          <a:p>
            <a:r>
              <a:rPr lang="it-IT" sz="1600" b="1" u="sng" dirty="0" smtClean="0">
                <a:latin typeface="Comic Sans MS" panose="030F0702030302020204" pitchFamily="66" charset="0"/>
              </a:rPr>
              <a:t>Fiore</a:t>
            </a:r>
          </a:p>
          <a:p>
            <a:endParaRPr lang="it-IT" sz="1600" b="1" u="sng" dirty="0">
              <a:latin typeface="Comic Sans MS" panose="030F0702030302020204" pitchFamily="66" charset="0"/>
            </a:endParaRPr>
          </a:p>
          <a:p>
            <a:pPr marL="342900" indent="-342900">
              <a:buFont typeface="Arial"/>
              <a:buChar char="•"/>
            </a:pPr>
            <a:r>
              <a:rPr lang="it-IT" sz="1600" dirty="0" smtClean="0">
                <a:latin typeface="Comic Sans MS" panose="030F0702030302020204" pitchFamily="66" charset="0"/>
              </a:rPr>
              <a:t>Profumazioni/odori scarse</a:t>
            </a:r>
          </a:p>
          <a:p>
            <a:pPr marL="342900" indent="-342900">
              <a:buFont typeface="Arial"/>
              <a:buChar char="•"/>
            </a:pPr>
            <a:r>
              <a:rPr lang="it-IT" sz="1600" dirty="0" smtClean="0">
                <a:latin typeface="Comic Sans MS" panose="030F0702030302020204" pitchFamily="66" charset="0"/>
              </a:rPr>
              <a:t>Colorazione molto appariscente</a:t>
            </a:r>
          </a:p>
          <a:p>
            <a:pPr marL="342900" indent="-342900">
              <a:buFont typeface="Arial"/>
              <a:buChar char="•"/>
            </a:pPr>
            <a:r>
              <a:rPr lang="it-IT" sz="1600" dirty="0" smtClean="0">
                <a:latin typeface="Comic Sans MS" panose="030F0702030302020204" pitchFamily="66" charset="0"/>
              </a:rPr>
              <a:t>Forme specifiche (es. petali ricurvi) </a:t>
            </a:r>
            <a:endParaRPr lang="it-IT" sz="1600" dirty="0">
              <a:latin typeface="Comic Sans MS" panose="030F0702030302020204" pitchFamily="66" charset="0"/>
            </a:endParaRPr>
          </a:p>
        </p:txBody>
      </p:sp>
      <p:cxnSp>
        <p:nvCxnSpPr>
          <p:cNvPr id="8" name="Connettore 1 7"/>
          <p:cNvCxnSpPr/>
          <p:nvPr/>
        </p:nvCxnSpPr>
        <p:spPr>
          <a:xfrm>
            <a:off x="0" y="476672"/>
            <a:ext cx="9144000"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9" name="Rettangolo 8"/>
          <p:cNvSpPr/>
          <p:nvPr/>
        </p:nvSpPr>
        <p:spPr>
          <a:xfrm>
            <a:off x="1205880" y="-27384"/>
            <a:ext cx="6750496" cy="461665"/>
          </a:xfrm>
          <a:prstGeom prst="rect">
            <a:avLst/>
          </a:prstGeom>
        </p:spPr>
        <p:txBody>
          <a:bodyPr wrap="square">
            <a:spAutoFit/>
          </a:bodyPr>
          <a:lstStyle/>
          <a:p>
            <a:pPr algn="ctr"/>
            <a:r>
              <a:rPr lang="it-IT" sz="2400" dirty="0" smtClean="0">
                <a:solidFill>
                  <a:srgbClr val="FF0000"/>
                </a:solidFill>
                <a:latin typeface="Comic Sans MS" panose="030F0702030302020204" pitchFamily="66" charset="0"/>
              </a:rPr>
              <a:t>Coevoluzione</a:t>
            </a:r>
            <a:endParaRPr lang="it-IT" sz="2400" dirty="0">
              <a:solidFill>
                <a:srgbClr val="FF0000"/>
              </a:solidFill>
              <a:latin typeface="Comic Sans MS" panose="030F0702030302020204" pitchFamily="66" charset="0"/>
            </a:endParaRPr>
          </a:p>
        </p:txBody>
      </p:sp>
      <p:pic>
        <p:nvPicPr>
          <p:cNvPr id="10" name="Immagine 9"/>
          <p:cNvPicPr>
            <a:picLocks noChangeAspect="1"/>
          </p:cNvPicPr>
          <p:nvPr/>
        </p:nvPicPr>
        <p:blipFill>
          <a:blip r:embed="rId3" cstate="print"/>
          <a:stretch>
            <a:fillRect/>
          </a:stretch>
        </p:blipFill>
        <p:spPr>
          <a:xfrm>
            <a:off x="230041" y="3284984"/>
            <a:ext cx="4867493" cy="3240360"/>
          </a:xfrm>
          <a:prstGeom prst="rect">
            <a:avLst/>
          </a:prstGeom>
          <a:ln>
            <a:solidFill>
              <a:srgbClr val="006600"/>
            </a:solidFill>
          </a:ln>
        </p:spPr>
      </p:pic>
      <p:pic>
        <p:nvPicPr>
          <p:cNvPr id="11" name="Immagine 10"/>
          <p:cNvPicPr>
            <a:picLocks noChangeAspect="1"/>
          </p:cNvPicPr>
          <p:nvPr/>
        </p:nvPicPr>
        <p:blipFill>
          <a:blip r:embed="rId4" cstate="print"/>
          <a:stretch>
            <a:fillRect/>
          </a:stretch>
        </p:blipFill>
        <p:spPr>
          <a:xfrm>
            <a:off x="4616086" y="836712"/>
            <a:ext cx="4464496" cy="3423082"/>
          </a:xfrm>
          <a:prstGeom prst="rect">
            <a:avLst/>
          </a:prstGeom>
          <a:ln>
            <a:solidFill>
              <a:srgbClr val="006600"/>
            </a:solidFill>
          </a:ln>
        </p:spPr>
      </p:pic>
    </p:spTree>
    <p:extLst>
      <p:ext uri="{BB962C8B-B14F-4D97-AF65-F5344CB8AC3E}">
        <p14:creationId xmlns:p14="http://schemas.microsoft.com/office/powerpoint/2010/main" val="9730100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179512" y="5795972"/>
            <a:ext cx="8784976" cy="369332"/>
          </a:xfrm>
          <a:prstGeom prst="rect">
            <a:avLst/>
          </a:prstGeom>
          <a:noFill/>
        </p:spPr>
        <p:txBody>
          <a:bodyPr wrap="square" rtlCol="0">
            <a:spAutoFit/>
          </a:bodyPr>
          <a:lstStyle/>
          <a:p>
            <a:r>
              <a:rPr lang="it-IT" dirty="0" smtClean="0"/>
              <a:t>Colibrì – si nutre in volo e il fiore è specializzato a “spolverare” la testa dell’uccello di polline</a:t>
            </a:r>
            <a:endParaRPr lang="it-IT" dirty="0"/>
          </a:p>
        </p:txBody>
      </p:sp>
      <p:grpSp>
        <p:nvGrpSpPr>
          <p:cNvPr id="16" name="Gruppo 15"/>
          <p:cNvGrpSpPr/>
          <p:nvPr/>
        </p:nvGrpSpPr>
        <p:grpSpPr>
          <a:xfrm>
            <a:off x="179512" y="1484784"/>
            <a:ext cx="8712968" cy="4032449"/>
            <a:chOff x="179512" y="1484784"/>
            <a:chExt cx="8712968" cy="4032449"/>
          </a:xfrm>
        </p:grpSpPr>
        <p:grpSp>
          <p:nvGrpSpPr>
            <p:cNvPr id="9" name="Gruppo 8"/>
            <p:cNvGrpSpPr/>
            <p:nvPr/>
          </p:nvGrpSpPr>
          <p:grpSpPr>
            <a:xfrm>
              <a:off x="179512" y="1484784"/>
              <a:ext cx="8712968" cy="4032449"/>
              <a:chOff x="179512" y="1484784"/>
              <a:chExt cx="8712968" cy="4032449"/>
            </a:xfrm>
          </p:grpSpPr>
          <p:grpSp>
            <p:nvGrpSpPr>
              <p:cNvPr id="15" name="Gruppo 14"/>
              <p:cNvGrpSpPr/>
              <p:nvPr/>
            </p:nvGrpSpPr>
            <p:grpSpPr>
              <a:xfrm>
                <a:off x="179512" y="1484784"/>
                <a:ext cx="8712968" cy="4032449"/>
                <a:chOff x="755576" y="3788909"/>
                <a:chExt cx="7039049" cy="2839788"/>
              </a:xfrm>
            </p:grpSpPr>
            <p:pic>
              <p:nvPicPr>
                <p:cNvPr id="13" name="Immagine 12"/>
                <p:cNvPicPr>
                  <a:picLocks noChangeAspect="1"/>
                </p:cNvPicPr>
                <p:nvPr/>
              </p:nvPicPr>
              <p:blipFill>
                <a:blip r:embed="rId3" cstate="print"/>
                <a:stretch>
                  <a:fillRect/>
                </a:stretch>
              </p:blipFill>
              <p:spPr>
                <a:xfrm>
                  <a:off x="755576" y="3789040"/>
                  <a:ext cx="4140448" cy="2839657"/>
                </a:xfrm>
                <a:prstGeom prst="rect">
                  <a:avLst/>
                </a:prstGeom>
                <a:ln>
                  <a:solidFill>
                    <a:srgbClr val="006600"/>
                  </a:solidFill>
                </a:ln>
              </p:spPr>
            </p:pic>
            <p:pic>
              <p:nvPicPr>
                <p:cNvPr id="14" name="Immagine 1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860032" y="3788909"/>
                  <a:ext cx="2934593" cy="2839787"/>
                </a:xfrm>
                <a:prstGeom prst="rect">
                  <a:avLst/>
                </a:prstGeom>
                <a:ln>
                  <a:solidFill>
                    <a:srgbClr val="006600"/>
                  </a:solidFill>
                </a:ln>
              </p:spPr>
            </p:pic>
          </p:grpSp>
          <p:sp>
            <p:nvSpPr>
              <p:cNvPr id="2" name="Rettangolo 1"/>
              <p:cNvSpPr/>
              <p:nvPr/>
            </p:nvSpPr>
            <p:spPr>
              <a:xfrm>
                <a:off x="179512" y="1484784"/>
                <a:ext cx="2930535" cy="369332"/>
              </a:xfrm>
              <a:prstGeom prst="rect">
                <a:avLst/>
              </a:prstGeom>
            </p:spPr>
            <p:txBody>
              <a:bodyPr wrap="none">
                <a:spAutoFit/>
              </a:bodyPr>
              <a:lstStyle/>
              <a:p>
                <a:r>
                  <a:rPr lang="it-IT" dirty="0">
                    <a:solidFill>
                      <a:schemeClr val="bg1">
                        <a:lumMod val="75000"/>
                      </a:schemeClr>
                    </a:solidFill>
                  </a:rPr>
                  <a:t>http://</a:t>
                </a:r>
                <a:r>
                  <a:rPr lang="it-IT" dirty="0" err="1">
                    <a:solidFill>
                      <a:schemeClr val="bg1">
                        <a:lumMod val="75000"/>
                      </a:schemeClr>
                    </a:solidFill>
                  </a:rPr>
                  <a:t>bybio.wordpress.com</a:t>
                </a:r>
                <a:r>
                  <a:rPr lang="it-IT" dirty="0">
                    <a:solidFill>
                      <a:schemeClr val="bg1">
                        <a:lumMod val="75000"/>
                      </a:schemeClr>
                    </a:solidFill>
                  </a:rPr>
                  <a:t>/</a:t>
                </a:r>
              </a:p>
            </p:txBody>
          </p:sp>
        </p:grpSp>
        <p:sp>
          <p:nvSpPr>
            <p:cNvPr id="11" name="CasellaDiTesto 10"/>
            <p:cNvSpPr txBox="1"/>
            <p:nvPr/>
          </p:nvSpPr>
          <p:spPr>
            <a:xfrm>
              <a:off x="5364088" y="1556792"/>
              <a:ext cx="1633781" cy="369332"/>
            </a:xfrm>
            <a:prstGeom prst="rect">
              <a:avLst/>
            </a:prstGeom>
            <a:noFill/>
          </p:spPr>
          <p:txBody>
            <a:bodyPr wrap="none" rtlCol="0">
              <a:spAutoFit/>
            </a:bodyPr>
            <a:lstStyle/>
            <a:p>
              <a:r>
                <a:rPr lang="it-IT" b="1" dirty="0" smtClean="0"/>
                <a:t>Fiore Cardinale</a:t>
              </a:r>
              <a:endParaRPr lang="it-IT" b="1" dirty="0"/>
            </a:p>
          </p:txBody>
        </p:sp>
      </p:grpSp>
      <p:cxnSp>
        <p:nvCxnSpPr>
          <p:cNvPr id="17" name="Connettore 1 16"/>
          <p:cNvCxnSpPr/>
          <p:nvPr/>
        </p:nvCxnSpPr>
        <p:spPr>
          <a:xfrm>
            <a:off x="0" y="476672"/>
            <a:ext cx="9144000"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8" name="Rettangolo 17"/>
          <p:cNvSpPr/>
          <p:nvPr/>
        </p:nvSpPr>
        <p:spPr>
          <a:xfrm>
            <a:off x="1205880" y="-27384"/>
            <a:ext cx="6750496" cy="461665"/>
          </a:xfrm>
          <a:prstGeom prst="rect">
            <a:avLst/>
          </a:prstGeom>
        </p:spPr>
        <p:txBody>
          <a:bodyPr wrap="square">
            <a:spAutoFit/>
          </a:bodyPr>
          <a:lstStyle/>
          <a:p>
            <a:pPr algn="ctr"/>
            <a:r>
              <a:rPr lang="it-IT" sz="2400" dirty="0" smtClean="0">
                <a:solidFill>
                  <a:srgbClr val="FF0000"/>
                </a:solidFill>
                <a:latin typeface="Comic Sans MS" panose="030F0702030302020204" pitchFamily="66" charset="0"/>
              </a:rPr>
              <a:t>Coevoluzione</a:t>
            </a:r>
            <a:endParaRPr lang="it-IT"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3013689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639847"/>
            <a:ext cx="5760640" cy="3293209"/>
          </a:xfrm>
          <a:prstGeom prst="rect">
            <a:avLst/>
          </a:prstGeom>
          <a:noFill/>
        </p:spPr>
        <p:txBody>
          <a:bodyPr wrap="square" rtlCol="0">
            <a:spAutoFit/>
          </a:bodyPr>
          <a:lstStyle/>
          <a:p>
            <a:r>
              <a:rPr lang="it-IT" sz="1600" b="1" u="sng" dirty="0" smtClean="0">
                <a:solidFill>
                  <a:srgbClr val="000000"/>
                </a:solidFill>
                <a:latin typeface="Comic Sans MS" panose="030F0702030302020204" pitchFamily="66" charset="0"/>
              </a:rPr>
              <a:t>Pipistrelli (chirotteri)</a:t>
            </a:r>
          </a:p>
          <a:p>
            <a:endParaRPr lang="it-IT" sz="1600" dirty="0">
              <a:solidFill>
                <a:srgbClr val="000000"/>
              </a:solidFill>
              <a:latin typeface="Comic Sans MS" panose="030F0702030302020204" pitchFamily="66" charset="0"/>
            </a:endParaRPr>
          </a:p>
          <a:p>
            <a:pPr marL="342900" indent="-342900">
              <a:buFont typeface="Arial"/>
              <a:buChar char="•"/>
            </a:pPr>
            <a:r>
              <a:rPr lang="it-IT" sz="1600" dirty="0" smtClean="0">
                <a:solidFill>
                  <a:srgbClr val="000000"/>
                </a:solidFill>
                <a:latin typeface="Comic Sans MS" panose="030F0702030302020204" pitchFamily="66" charset="0"/>
              </a:rPr>
              <a:t>Olfatto molto sviluppato</a:t>
            </a:r>
          </a:p>
          <a:p>
            <a:pPr marL="342900" indent="-342900">
              <a:buFont typeface="Arial"/>
              <a:buChar char="•"/>
            </a:pPr>
            <a:r>
              <a:rPr lang="it-IT" sz="1600" dirty="0" smtClean="0">
                <a:solidFill>
                  <a:srgbClr val="000000"/>
                </a:solidFill>
                <a:latin typeface="Comic Sans MS" panose="030F0702030302020204" pitchFamily="66" charset="0"/>
              </a:rPr>
              <a:t>Vista molto sviluppata</a:t>
            </a:r>
          </a:p>
          <a:p>
            <a:pPr marL="342900" indent="-342900">
              <a:buFont typeface="Arial"/>
              <a:buChar char="•"/>
            </a:pPr>
            <a:r>
              <a:rPr lang="it-IT" sz="1600" dirty="0" smtClean="0">
                <a:solidFill>
                  <a:srgbClr val="000000"/>
                </a:solidFill>
                <a:latin typeface="Comic Sans MS" panose="030F0702030302020204" pitchFamily="66" charset="0"/>
              </a:rPr>
              <a:t>Lingua molto lunga e ruvida</a:t>
            </a:r>
          </a:p>
          <a:p>
            <a:pPr marL="342900" indent="-342900">
              <a:buFont typeface="Arial"/>
              <a:buChar char="•"/>
            </a:pPr>
            <a:r>
              <a:rPr lang="it-IT" sz="1600" dirty="0" smtClean="0">
                <a:solidFill>
                  <a:srgbClr val="000000"/>
                </a:solidFill>
                <a:latin typeface="Comic Sans MS" panose="030F0702030302020204" pitchFamily="66" charset="0"/>
              </a:rPr>
              <a:t>Animali notturni</a:t>
            </a:r>
          </a:p>
          <a:p>
            <a:pPr marL="342900" indent="-342900">
              <a:buFont typeface="Arial"/>
              <a:buChar char="•"/>
            </a:pPr>
            <a:endParaRPr lang="it-IT" sz="1600" u="sng" dirty="0">
              <a:solidFill>
                <a:srgbClr val="000000"/>
              </a:solidFill>
              <a:latin typeface="Comic Sans MS" panose="030F0702030302020204" pitchFamily="66" charset="0"/>
            </a:endParaRPr>
          </a:p>
          <a:p>
            <a:r>
              <a:rPr lang="it-IT" sz="1600" b="1" u="sng" dirty="0" smtClean="0">
                <a:solidFill>
                  <a:srgbClr val="000000"/>
                </a:solidFill>
                <a:latin typeface="Comic Sans MS" panose="030F0702030302020204" pitchFamily="66" charset="0"/>
              </a:rPr>
              <a:t>Fiore</a:t>
            </a:r>
          </a:p>
          <a:p>
            <a:endParaRPr lang="it-IT" sz="1600" b="1" u="sng" dirty="0">
              <a:solidFill>
                <a:srgbClr val="000000"/>
              </a:solidFill>
              <a:latin typeface="Comic Sans MS" panose="030F0702030302020204" pitchFamily="66" charset="0"/>
            </a:endParaRPr>
          </a:p>
          <a:p>
            <a:pPr marL="342900" indent="-342900">
              <a:buFont typeface="Arial"/>
              <a:buChar char="•"/>
            </a:pPr>
            <a:r>
              <a:rPr lang="it-IT" sz="1600" dirty="0" smtClean="0">
                <a:solidFill>
                  <a:srgbClr val="000000"/>
                </a:solidFill>
                <a:latin typeface="Comic Sans MS" panose="030F0702030302020204" pitchFamily="66" charset="0"/>
              </a:rPr>
              <a:t>Profumazioni/odori intensi (ammuffito)</a:t>
            </a:r>
          </a:p>
          <a:p>
            <a:pPr marL="342900" indent="-342900">
              <a:buFont typeface="Arial"/>
              <a:buChar char="•"/>
            </a:pPr>
            <a:r>
              <a:rPr lang="it-IT" sz="1600" dirty="0" smtClean="0">
                <a:solidFill>
                  <a:srgbClr val="000000"/>
                </a:solidFill>
                <a:latin typeface="Comic Sans MS" panose="030F0702030302020204" pitchFamily="66" charset="0"/>
              </a:rPr>
              <a:t>Colorazione chiara</a:t>
            </a:r>
          </a:p>
          <a:p>
            <a:pPr marL="342900" indent="-342900">
              <a:buFont typeface="Arial"/>
              <a:buChar char="•"/>
            </a:pPr>
            <a:r>
              <a:rPr lang="it-IT" sz="1600" dirty="0" smtClean="0">
                <a:solidFill>
                  <a:srgbClr val="000000"/>
                </a:solidFill>
                <a:latin typeface="Comic Sans MS" panose="030F0702030302020204" pitchFamily="66" charset="0"/>
              </a:rPr>
              <a:t>Forme specifiche e resistenti</a:t>
            </a:r>
          </a:p>
          <a:p>
            <a:pPr marL="342900" indent="-342900">
              <a:buFont typeface="Arial"/>
              <a:buChar char="•"/>
            </a:pPr>
            <a:r>
              <a:rPr lang="it-IT" sz="1600" dirty="0" smtClean="0">
                <a:solidFill>
                  <a:srgbClr val="000000"/>
                </a:solidFill>
                <a:latin typeface="Comic Sans MS" panose="030F0702030302020204" pitchFamily="66" charset="0"/>
              </a:rPr>
              <a:t>Aperti di notte</a:t>
            </a:r>
            <a:endParaRPr lang="it-IT" sz="1600" dirty="0">
              <a:solidFill>
                <a:srgbClr val="000000"/>
              </a:solidFill>
              <a:latin typeface="Comic Sans MS" panose="030F0702030302020204" pitchFamily="66" charset="0"/>
            </a:endParaRPr>
          </a:p>
        </p:txBody>
      </p:sp>
      <p:cxnSp>
        <p:nvCxnSpPr>
          <p:cNvPr id="8" name="Connettore 1 7"/>
          <p:cNvCxnSpPr/>
          <p:nvPr/>
        </p:nvCxnSpPr>
        <p:spPr>
          <a:xfrm>
            <a:off x="0" y="476672"/>
            <a:ext cx="9144000"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9" name="Rettangolo 8"/>
          <p:cNvSpPr/>
          <p:nvPr/>
        </p:nvSpPr>
        <p:spPr>
          <a:xfrm>
            <a:off x="1205880" y="-27384"/>
            <a:ext cx="6750496" cy="461665"/>
          </a:xfrm>
          <a:prstGeom prst="rect">
            <a:avLst/>
          </a:prstGeom>
        </p:spPr>
        <p:txBody>
          <a:bodyPr wrap="square">
            <a:spAutoFit/>
          </a:bodyPr>
          <a:lstStyle/>
          <a:p>
            <a:pPr algn="ctr"/>
            <a:r>
              <a:rPr lang="it-IT" sz="2400" dirty="0" smtClean="0">
                <a:solidFill>
                  <a:srgbClr val="FF0000"/>
                </a:solidFill>
                <a:latin typeface="Comic Sans MS" panose="030F0702030302020204" pitchFamily="66" charset="0"/>
              </a:rPr>
              <a:t>Coevoluzione</a:t>
            </a:r>
            <a:endParaRPr lang="it-IT" sz="2400" dirty="0">
              <a:solidFill>
                <a:srgbClr val="FF0000"/>
              </a:solidFill>
              <a:latin typeface="Comic Sans MS" panose="030F0702030302020204" pitchFamily="66" charset="0"/>
            </a:endParaRPr>
          </a:p>
        </p:txBody>
      </p:sp>
      <p:pic>
        <p:nvPicPr>
          <p:cNvPr id="11266" name="Picture 2" descr="http://www.umsl.edu/~muchhalan/Bat-Flower%20Photos/A_geo_Merian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625012"/>
            <a:ext cx="3497535" cy="3520853"/>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uppo 10"/>
          <p:cNvGrpSpPr/>
          <p:nvPr/>
        </p:nvGrpSpPr>
        <p:grpSpPr>
          <a:xfrm>
            <a:off x="76440" y="4509120"/>
            <a:ext cx="2911384" cy="2217733"/>
            <a:chOff x="76440" y="4725144"/>
            <a:chExt cx="2612169" cy="2001709"/>
          </a:xfrm>
        </p:grpSpPr>
        <p:pic>
          <p:nvPicPr>
            <p:cNvPr id="11268" name="Picture 4" descr="http://www.nationalgeographic.it/images/2012/06/12/155419716-eee2cbc8-239c-4d1b-9b6d-c83d4758bfd5.jpg"/>
            <p:cNvPicPr>
              <a:picLocks noChangeAspect="1" noChangeArrowheads="1"/>
            </p:cNvPicPr>
            <p:nvPr/>
          </p:nvPicPr>
          <p:blipFill rotWithShape="1">
            <a:blip r:embed="rId4">
              <a:extLst>
                <a:ext uri="{28A0092B-C50C-407E-A947-70E740481C1C}">
                  <a14:useLocalDpi xmlns:a14="http://schemas.microsoft.com/office/drawing/2010/main" val="0"/>
                </a:ext>
              </a:extLst>
            </a:blip>
            <a:srcRect r="26263"/>
            <a:stretch/>
          </p:blipFill>
          <p:spPr bwMode="auto">
            <a:xfrm>
              <a:off x="107502" y="4725144"/>
              <a:ext cx="2581107" cy="1960240"/>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9"/>
            <p:cNvSpPr txBox="1"/>
            <p:nvPr/>
          </p:nvSpPr>
          <p:spPr>
            <a:xfrm>
              <a:off x="76440" y="6480632"/>
              <a:ext cx="1717137" cy="246221"/>
            </a:xfrm>
            <a:prstGeom prst="rect">
              <a:avLst/>
            </a:prstGeom>
            <a:noFill/>
          </p:spPr>
          <p:txBody>
            <a:bodyPr wrap="none" rtlCol="0">
              <a:spAutoFit/>
            </a:bodyPr>
            <a:lstStyle/>
            <a:p>
              <a:r>
                <a:rPr lang="it-IT" sz="1000" dirty="0" smtClean="0">
                  <a:solidFill>
                    <a:schemeClr val="bg1"/>
                  </a:solidFill>
                  <a:latin typeface="Comic Sans MS" panose="030F0702030302020204" pitchFamily="66" charset="0"/>
                </a:rPr>
                <a:t>www.nationalgeographic.it</a:t>
              </a:r>
              <a:endParaRPr lang="it-IT" sz="1000" dirty="0">
                <a:solidFill>
                  <a:schemeClr val="bg1"/>
                </a:solidFill>
                <a:latin typeface="Comic Sans MS" panose="030F0702030302020204" pitchFamily="66" charset="0"/>
              </a:endParaRPr>
            </a:p>
          </p:txBody>
        </p:sp>
      </p:grpSp>
      <p:pic>
        <p:nvPicPr>
          <p:cNvPr id="11270" name="Picture 6" descr="http://www.pipistrellus.it/wp-content/uploads/2012/06/anuoura-fistulat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31840" y="4509119"/>
            <a:ext cx="3141828" cy="2171789"/>
          </a:xfrm>
          <a:prstGeom prst="rect">
            <a:avLst/>
          </a:prstGeom>
          <a:noFill/>
          <a:extLst>
            <a:ext uri="{909E8E84-426E-40DD-AFC4-6F175D3DCCD1}">
              <a14:hiddenFill xmlns:a14="http://schemas.microsoft.com/office/drawing/2010/main">
                <a:solidFill>
                  <a:srgbClr val="FFFFFF"/>
                </a:solidFill>
              </a14:hiddenFill>
            </a:ext>
          </a:extLst>
        </p:spPr>
      </p:pic>
      <p:sp>
        <p:nvSpPr>
          <p:cNvPr id="15" name="CasellaDiTesto 14"/>
          <p:cNvSpPr txBox="1"/>
          <p:nvPr/>
        </p:nvSpPr>
        <p:spPr>
          <a:xfrm>
            <a:off x="3131840" y="6420351"/>
            <a:ext cx="1539204" cy="246221"/>
          </a:xfrm>
          <a:prstGeom prst="rect">
            <a:avLst/>
          </a:prstGeom>
          <a:noFill/>
        </p:spPr>
        <p:txBody>
          <a:bodyPr wrap="none" rtlCol="0">
            <a:spAutoFit/>
          </a:bodyPr>
          <a:lstStyle/>
          <a:p>
            <a:r>
              <a:rPr lang="it-IT" sz="1000" dirty="0" smtClean="0">
                <a:solidFill>
                  <a:schemeClr val="bg1"/>
                </a:solidFill>
                <a:latin typeface="Comic Sans MS" panose="030F0702030302020204" pitchFamily="66" charset="0"/>
              </a:rPr>
              <a:t>www.tutelapipistrelli.it</a:t>
            </a:r>
            <a:endParaRPr lang="it-IT" sz="1000" dirty="0">
              <a:solidFill>
                <a:schemeClr val="bg1"/>
              </a:solidFill>
              <a:latin typeface="Comic Sans MS" panose="030F0702030302020204" pitchFamily="66" charset="0"/>
            </a:endParaRPr>
          </a:p>
        </p:txBody>
      </p:sp>
      <p:pic>
        <p:nvPicPr>
          <p:cNvPr id="11272" name="Picture 8" descr="http://www.pikaia.eu/EasyNe2/Archivi/Pikaia/Img/0005/543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9698" y="4509120"/>
            <a:ext cx="2648521" cy="2171788"/>
          </a:xfrm>
          <a:prstGeom prst="rect">
            <a:avLst/>
          </a:prstGeom>
          <a:noFill/>
          <a:extLst>
            <a:ext uri="{909E8E84-426E-40DD-AFC4-6F175D3DCCD1}">
              <a14:hiddenFill xmlns:a14="http://schemas.microsoft.com/office/drawing/2010/main">
                <a:solidFill>
                  <a:srgbClr val="FFFFFF"/>
                </a:solidFill>
              </a14:hiddenFill>
            </a:ext>
          </a:extLst>
        </p:spPr>
      </p:pic>
      <p:sp>
        <p:nvSpPr>
          <p:cNvPr id="17" name="CasellaDiTesto 16"/>
          <p:cNvSpPr txBox="1"/>
          <p:nvPr/>
        </p:nvSpPr>
        <p:spPr>
          <a:xfrm>
            <a:off x="6417172" y="6420350"/>
            <a:ext cx="990977" cy="246221"/>
          </a:xfrm>
          <a:prstGeom prst="rect">
            <a:avLst/>
          </a:prstGeom>
          <a:noFill/>
        </p:spPr>
        <p:txBody>
          <a:bodyPr wrap="none" rtlCol="0">
            <a:spAutoFit/>
          </a:bodyPr>
          <a:lstStyle/>
          <a:p>
            <a:r>
              <a:rPr lang="it-IT" sz="1000" dirty="0" smtClean="0">
                <a:solidFill>
                  <a:schemeClr val="bg1"/>
                </a:solidFill>
                <a:latin typeface="Comic Sans MS" panose="030F0702030302020204" pitchFamily="66" charset="0"/>
              </a:rPr>
              <a:t>www.pikaia.eu</a:t>
            </a:r>
            <a:endParaRPr lang="it-IT" sz="10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25690785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2304094" y="1844824"/>
            <a:ext cx="3948517" cy="3046988"/>
          </a:xfrm>
          <a:prstGeom prst="rect">
            <a:avLst/>
          </a:prstGeom>
          <a:noFill/>
        </p:spPr>
        <p:txBody>
          <a:bodyPr wrap="none" rtlCol="0">
            <a:spAutoFit/>
          </a:bodyPr>
          <a:lstStyle/>
          <a:p>
            <a:pPr marL="285750" indent="-285750" algn="ctr">
              <a:lnSpc>
                <a:spcPct val="200000"/>
              </a:lnSpc>
              <a:buFont typeface="Arial"/>
              <a:buChar char="•"/>
            </a:pPr>
            <a:r>
              <a:rPr lang="it-IT" sz="2400" dirty="0" smtClean="0">
                <a:solidFill>
                  <a:schemeClr val="bg1">
                    <a:lumMod val="65000"/>
                  </a:schemeClr>
                </a:solidFill>
                <a:latin typeface="Comic Sans MS" panose="030F0702030302020204" pitchFamily="66" charset="0"/>
              </a:rPr>
              <a:t>ANEMOFILA (vento)</a:t>
            </a:r>
          </a:p>
          <a:p>
            <a:pPr marL="285750" indent="-285750" algn="ctr">
              <a:lnSpc>
                <a:spcPct val="200000"/>
              </a:lnSpc>
              <a:buFont typeface="Arial"/>
              <a:buChar char="•"/>
            </a:pPr>
            <a:r>
              <a:rPr lang="it-IT" sz="2400" dirty="0" smtClean="0">
                <a:latin typeface="Comic Sans MS" panose="030F0702030302020204" pitchFamily="66" charset="0"/>
              </a:rPr>
              <a:t>ENTOMOFILA (insetti)</a:t>
            </a:r>
          </a:p>
          <a:p>
            <a:pPr marL="285750" indent="-285750" algn="ctr">
              <a:lnSpc>
                <a:spcPct val="200000"/>
              </a:lnSpc>
              <a:buFont typeface="Arial"/>
              <a:buChar char="•"/>
            </a:pPr>
            <a:r>
              <a:rPr lang="it-IT" sz="2400" dirty="0" smtClean="0">
                <a:latin typeface="Comic Sans MS" panose="030F0702030302020204" pitchFamily="66" charset="0"/>
              </a:rPr>
              <a:t>ZOOFILA (animali)</a:t>
            </a:r>
          </a:p>
          <a:p>
            <a:pPr marL="285750" indent="-285750" algn="ctr">
              <a:lnSpc>
                <a:spcPct val="200000"/>
              </a:lnSpc>
              <a:buFont typeface="Arial"/>
              <a:buChar char="•"/>
            </a:pPr>
            <a:r>
              <a:rPr lang="it-IT" sz="2400" dirty="0" smtClean="0">
                <a:solidFill>
                  <a:srgbClr val="A6A6A6"/>
                </a:solidFill>
                <a:latin typeface="Comic Sans MS" panose="030F0702030302020204" pitchFamily="66" charset="0"/>
              </a:rPr>
              <a:t>IDROFILA (acqua, rara)</a:t>
            </a:r>
          </a:p>
        </p:txBody>
      </p:sp>
      <p:sp>
        <p:nvSpPr>
          <p:cNvPr id="9" name="Arrotonda angolo diagonale rettangolo 8"/>
          <p:cNvSpPr/>
          <p:nvPr/>
        </p:nvSpPr>
        <p:spPr>
          <a:xfrm>
            <a:off x="2195736" y="2780928"/>
            <a:ext cx="4320480" cy="1440160"/>
          </a:xfrm>
          <a:prstGeom prst="round2DiagRect">
            <a:avLst/>
          </a:prstGeom>
          <a:noFill/>
          <a:ln w="38100" cmpd="sng">
            <a:solidFill>
              <a:srgbClr val="0066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10" name="Connettore 1 9"/>
          <p:cNvCxnSpPr/>
          <p:nvPr/>
        </p:nvCxnSpPr>
        <p:spPr>
          <a:xfrm>
            <a:off x="0" y="620688"/>
            <a:ext cx="9144000"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1" name="Rettangolo 10"/>
          <p:cNvSpPr/>
          <p:nvPr/>
        </p:nvSpPr>
        <p:spPr>
          <a:xfrm>
            <a:off x="1205880" y="87015"/>
            <a:ext cx="6750496" cy="461665"/>
          </a:xfrm>
          <a:prstGeom prst="rect">
            <a:avLst/>
          </a:prstGeom>
        </p:spPr>
        <p:txBody>
          <a:bodyPr wrap="square">
            <a:spAutoFit/>
          </a:bodyPr>
          <a:lstStyle/>
          <a:p>
            <a:pPr algn="ctr"/>
            <a:r>
              <a:rPr lang="it-IT" sz="2400" dirty="0" smtClean="0">
                <a:solidFill>
                  <a:srgbClr val="FF0000"/>
                </a:solidFill>
                <a:latin typeface="Comic Sans MS" panose="030F0702030302020204" pitchFamily="66" charset="0"/>
              </a:rPr>
              <a:t>Tipi di disseminazione del polline</a:t>
            </a:r>
            <a:endParaRPr lang="it-IT"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711357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p:nvPr/>
        </p:nvSpPr>
        <p:spPr>
          <a:xfrm>
            <a:off x="539552" y="2420888"/>
            <a:ext cx="1304564" cy="369332"/>
          </a:xfrm>
          <a:prstGeom prst="rect">
            <a:avLst/>
          </a:prstGeom>
          <a:noFill/>
        </p:spPr>
        <p:txBody>
          <a:bodyPr wrap="none" rtlCol="0">
            <a:spAutoFit/>
          </a:bodyPr>
          <a:lstStyle/>
          <a:p>
            <a:r>
              <a:rPr lang="it-IT" dirty="0" smtClean="0"/>
              <a:t>Esempi foto</a:t>
            </a:r>
            <a:endParaRPr lang="it-IT" dirty="0"/>
          </a:p>
        </p:txBody>
      </p:sp>
      <p:sp>
        <p:nvSpPr>
          <p:cNvPr id="13" name="Rettangolo 12"/>
          <p:cNvSpPr/>
          <p:nvPr/>
        </p:nvSpPr>
        <p:spPr>
          <a:xfrm>
            <a:off x="2769315" y="4509120"/>
            <a:ext cx="3571135" cy="307777"/>
          </a:xfrm>
          <a:prstGeom prst="rect">
            <a:avLst/>
          </a:prstGeom>
        </p:spPr>
        <p:txBody>
          <a:bodyPr wrap="none">
            <a:spAutoFit/>
          </a:bodyPr>
          <a:lstStyle/>
          <a:p>
            <a:r>
              <a:rPr lang="it-IT" sz="1400" dirty="0"/>
              <a:t>http://</a:t>
            </a:r>
            <a:r>
              <a:rPr lang="it-IT" sz="1400" dirty="0" err="1"/>
              <a:t>news.ucsc.edu</a:t>
            </a:r>
            <a:r>
              <a:rPr lang="it-IT" sz="1400" dirty="0"/>
              <a:t>/2012/12/</a:t>
            </a:r>
            <a:r>
              <a:rPr lang="it-IT" sz="1400" dirty="0" err="1"/>
              <a:t>bat-pollinators</a:t>
            </a:r>
            <a:endParaRPr lang="it-IT" sz="1400" dirty="0"/>
          </a:p>
        </p:txBody>
      </p:sp>
      <p:grpSp>
        <p:nvGrpSpPr>
          <p:cNvPr id="16" name="Gruppo 15"/>
          <p:cNvGrpSpPr/>
          <p:nvPr/>
        </p:nvGrpSpPr>
        <p:grpSpPr>
          <a:xfrm>
            <a:off x="54992" y="1556792"/>
            <a:ext cx="8981504" cy="2882900"/>
            <a:chOff x="323528" y="1772816"/>
            <a:chExt cx="8981504" cy="2882900"/>
          </a:xfrm>
        </p:grpSpPr>
        <p:grpSp>
          <p:nvGrpSpPr>
            <p:cNvPr id="15" name="Gruppo 14"/>
            <p:cNvGrpSpPr/>
            <p:nvPr/>
          </p:nvGrpSpPr>
          <p:grpSpPr>
            <a:xfrm>
              <a:off x="323528" y="1772816"/>
              <a:ext cx="4445000" cy="2882900"/>
              <a:chOff x="323528" y="1772816"/>
              <a:chExt cx="4445000" cy="2882900"/>
            </a:xfrm>
          </p:grpSpPr>
          <p:pic>
            <p:nvPicPr>
              <p:cNvPr id="8" name="Immagine 7"/>
              <p:cNvPicPr>
                <a:picLocks noChangeAspect="1"/>
              </p:cNvPicPr>
              <p:nvPr/>
            </p:nvPicPr>
            <p:blipFill>
              <a:blip r:embed="rId3" cstate="print"/>
              <a:stretch>
                <a:fillRect/>
              </a:stretch>
            </p:blipFill>
            <p:spPr>
              <a:xfrm>
                <a:off x="323528" y="1772816"/>
                <a:ext cx="4445000" cy="2882900"/>
              </a:xfrm>
              <a:prstGeom prst="rect">
                <a:avLst/>
              </a:prstGeom>
            </p:spPr>
          </p:pic>
          <p:sp>
            <p:nvSpPr>
              <p:cNvPr id="12" name="Rettangolo 11"/>
              <p:cNvSpPr/>
              <p:nvPr/>
            </p:nvSpPr>
            <p:spPr>
              <a:xfrm>
                <a:off x="1763688" y="1844824"/>
                <a:ext cx="2952328" cy="1077218"/>
              </a:xfrm>
              <a:prstGeom prst="rect">
                <a:avLst/>
              </a:prstGeom>
            </p:spPr>
            <p:txBody>
              <a:bodyPr wrap="square">
                <a:spAutoFit/>
              </a:bodyPr>
              <a:lstStyle/>
              <a:p>
                <a:pPr algn="just"/>
                <a:r>
                  <a:rPr lang="it-IT" sz="1600" dirty="0">
                    <a:solidFill>
                      <a:srgbClr val="A6A6A6"/>
                    </a:solidFill>
                  </a:rPr>
                  <a:t>The </a:t>
                </a:r>
                <a:r>
                  <a:rPr lang="it-IT" sz="1600" dirty="0" err="1">
                    <a:solidFill>
                      <a:srgbClr val="A6A6A6"/>
                    </a:solidFill>
                  </a:rPr>
                  <a:t>pallid</a:t>
                </a:r>
                <a:r>
                  <a:rPr lang="it-IT" sz="1600" dirty="0">
                    <a:solidFill>
                      <a:srgbClr val="A6A6A6"/>
                    </a:solidFill>
                  </a:rPr>
                  <a:t> </a:t>
                </a:r>
                <a:r>
                  <a:rPr lang="it-IT" sz="1600" dirty="0" err="1">
                    <a:solidFill>
                      <a:srgbClr val="A6A6A6"/>
                    </a:solidFill>
                  </a:rPr>
                  <a:t>bat</a:t>
                </a:r>
                <a:r>
                  <a:rPr lang="it-IT" sz="1600" dirty="0">
                    <a:solidFill>
                      <a:srgbClr val="A6A6A6"/>
                    </a:solidFill>
                  </a:rPr>
                  <a:t> </a:t>
                </a:r>
                <a:r>
                  <a:rPr lang="it-IT" sz="1600" dirty="0" err="1">
                    <a:solidFill>
                      <a:srgbClr val="A6A6A6"/>
                    </a:solidFill>
                  </a:rPr>
                  <a:t>mainly</a:t>
                </a:r>
                <a:r>
                  <a:rPr lang="it-IT" sz="1600" dirty="0">
                    <a:solidFill>
                      <a:srgbClr val="A6A6A6"/>
                    </a:solidFill>
                  </a:rPr>
                  <a:t> </a:t>
                </a:r>
                <a:r>
                  <a:rPr lang="it-IT" sz="1600" dirty="0" err="1">
                    <a:solidFill>
                      <a:srgbClr val="A6A6A6"/>
                    </a:solidFill>
                  </a:rPr>
                  <a:t>feeds</a:t>
                </a:r>
                <a:r>
                  <a:rPr lang="it-IT" sz="1600" dirty="0">
                    <a:solidFill>
                      <a:srgbClr val="A6A6A6"/>
                    </a:solidFill>
                  </a:rPr>
                  <a:t> on </a:t>
                </a:r>
                <a:r>
                  <a:rPr lang="it-IT" sz="1600" dirty="0" err="1">
                    <a:solidFill>
                      <a:srgbClr val="A6A6A6"/>
                    </a:solidFill>
                  </a:rPr>
                  <a:t>insects</a:t>
                </a:r>
                <a:r>
                  <a:rPr lang="it-IT" sz="1600" dirty="0">
                    <a:solidFill>
                      <a:srgbClr val="A6A6A6"/>
                    </a:solidFill>
                  </a:rPr>
                  <a:t>, </a:t>
                </a:r>
                <a:r>
                  <a:rPr lang="it-IT" sz="1600" dirty="0" err="1">
                    <a:solidFill>
                      <a:srgbClr val="A6A6A6"/>
                    </a:solidFill>
                  </a:rPr>
                  <a:t>but</a:t>
                </a:r>
                <a:r>
                  <a:rPr lang="it-IT" sz="1600" dirty="0">
                    <a:solidFill>
                      <a:srgbClr val="A6A6A6"/>
                    </a:solidFill>
                  </a:rPr>
                  <a:t> </a:t>
                </a:r>
                <a:r>
                  <a:rPr lang="it-IT" sz="1600" dirty="0" err="1">
                    <a:solidFill>
                      <a:srgbClr val="A6A6A6"/>
                    </a:solidFill>
                  </a:rPr>
                  <a:t>is</a:t>
                </a:r>
                <a:r>
                  <a:rPr lang="it-IT" sz="1600" dirty="0">
                    <a:solidFill>
                      <a:srgbClr val="A6A6A6"/>
                    </a:solidFill>
                  </a:rPr>
                  <a:t> </a:t>
                </a:r>
                <a:r>
                  <a:rPr lang="it-IT" sz="1600" dirty="0" err="1">
                    <a:solidFill>
                      <a:srgbClr val="A6A6A6"/>
                    </a:solidFill>
                  </a:rPr>
                  <a:t>also</a:t>
                </a:r>
                <a:r>
                  <a:rPr lang="it-IT" sz="1600" dirty="0">
                    <a:solidFill>
                      <a:srgbClr val="A6A6A6"/>
                    </a:solidFill>
                  </a:rPr>
                  <a:t> an </a:t>
                </a:r>
                <a:r>
                  <a:rPr lang="it-IT" sz="1600" dirty="0" err="1">
                    <a:solidFill>
                      <a:srgbClr val="A6A6A6"/>
                    </a:solidFill>
                  </a:rPr>
                  <a:t>effective</a:t>
                </a:r>
                <a:r>
                  <a:rPr lang="it-IT" sz="1600" dirty="0">
                    <a:solidFill>
                      <a:srgbClr val="A6A6A6"/>
                    </a:solidFill>
                  </a:rPr>
                  <a:t> </a:t>
                </a:r>
                <a:r>
                  <a:rPr lang="it-IT" sz="1600" dirty="0" err="1">
                    <a:solidFill>
                      <a:srgbClr val="A6A6A6"/>
                    </a:solidFill>
                  </a:rPr>
                  <a:t>pollinator</a:t>
                </a:r>
                <a:r>
                  <a:rPr lang="it-IT" sz="1600" dirty="0">
                    <a:solidFill>
                      <a:srgbClr val="A6A6A6"/>
                    </a:solidFill>
                  </a:rPr>
                  <a:t> of </a:t>
                </a:r>
                <a:r>
                  <a:rPr lang="it-IT" sz="1600" dirty="0" err="1">
                    <a:solidFill>
                      <a:srgbClr val="A6A6A6"/>
                    </a:solidFill>
                  </a:rPr>
                  <a:t>cardon</a:t>
                </a:r>
                <a:r>
                  <a:rPr lang="it-IT" sz="1600" dirty="0">
                    <a:solidFill>
                      <a:srgbClr val="A6A6A6"/>
                    </a:solidFill>
                  </a:rPr>
                  <a:t> cactus </a:t>
                </a:r>
                <a:r>
                  <a:rPr lang="it-IT" sz="1600" dirty="0" err="1">
                    <a:solidFill>
                      <a:srgbClr val="A6A6A6"/>
                    </a:solidFill>
                  </a:rPr>
                  <a:t>flowers</a:t>
                </a:r>
                <a:r>
                  <a:rPr lang="it-IT" sz="1600" dirty="0">
                    <a:solidFill>
                      <a:srgbClr val="A6A6A6"/>
                    </a:solidFill>
                  </a:rPr>
                  <a:t>. (Photo by Winifred </a:t>
                </a:r>
                <a:r>
                  <a:rPr lang="it-IT" sz="1600" dirty="0" err="1">
                    <a:solidFill>
                      <a:srgbClr val="A6A6A6"/>
                    </a:solidFill>
                  </a:rPr>
                  <a:t>Frick</a:t>
                </a:r>
                <a:r>
                  <a:rPr lang="it-IT" sz="1600" dirty="0">
                    <a:solidFill>
                      <a:srgbClr val="A6A6A6"/>
                    </a:solidFill>
                  </a:rPr>
                  <a:t>)</a:t>
                </a:r>
              </a:p>
            </p:txBody>
          </p:sp>
        </p:grpSp>
        <p:grpSp>
          <p:nvGrpSpPr>
            <p:cNvPr id="14" name="Gruppo 13"/>
            <p:cNvGrpSpPr/>
            <p:nvPr/>
          </p:nvGrpSpPr>
          <p:grpSpPr>
            <a:xfrm>
              <a:off x="4860032" y="1772816"/>
              <a:ext cx="4445000" cy="2880320"/>
              <a:chOff x="4860032" y="1772816"/>
              <a:chExt cx="4445000" cy="2880320"/>
            </a:xfrm>
          </p:grpSpPr>
          <p:pic>
            <p:nvPicPr>
              <p:cNvPr id="10" name="Immagine 9"/>
              <p:cNvPicPr>
                <a:picLocks noChangeAspect="1"/>
              </p:cNvPicPr>
              <p:nvPr/>
            </p:nvPicPr>
            <p:blipFill>
              <a:blip r:embed="rId4" cstate="print"/>
              <a:stretch>
                <a:fillRect/>
              </a:stretch>
            </p:blipFill>
            <p:spPr>
              <a:xfrm>
                <a:off x="4860032" y="1772816"/>
                <a:ext cx="4445000" cy="2880320"/>
              </a:xfrm>
              <a:prstGeom prst="rect">
                <a:avLst/>
              </a:prstGeom>
            </p:spPr>
          </p:pic>
          <p:sp>
            <p:nvSpPr>
              <p:cNvPr id="11" name="Rettangolo 10"/>
              <p:cNvSpPr/>
              <p:nvPr/>
            </p:nvSpPr>
            <p:spPr>
              <a:xfrm>
                <a:off x="4860032" y="3822139"/>
                <a:ext cx="3168352" cy="830997"/>
              </a:xfrm>
              <a:prstGeom prst="rect">
                <a:avLst/>
              </a:prstGeom>
            </p:spPr>
            <p:txBody>
              <a:bodyPr wrap="square">
                <a:spAutoFit/>
              </a:bodyPr>
              <a:lstStyle/>
              <a:p>
                <a:pPr algn="just"/>
                <a:r>
                  <a:rPr lang="it-IT" sz="1600" dirty="0">
                    <a:solidFill>
                      <a:srgbClr val="A6A6A6"/>
                    </a:solidFill>
                  </a:rPr>
                  <a:t>The </a:t>
                </a:r>
                <a:r>
                  <a:rPr lang="it-IT" sz="1600" dirty="0" err="1">
                    <a:solidFill>
                      <a:srgbClr val="A6A6A6"/>
                    </a:solidFill>
                  </a:rPr>
                  <a:t>lesser</a:t>
                </a:r>
                <a:r>
                  <a:rPr lang="it-IT" sz="1600" dirty="0">
                    <a:solidFill>
                      <a:srgbClr val="A6A6A6"/>
                    </a:solidFill>
                  </a:rPr>
                  <a:t> long-</a:t>
                </a:r>
                <a:r>
                  <a:rPr lang="it-IT" sz="1600" dirty="0" err="1">
                    <a:solidFill>
                      <a:srgbClr val="A6A6A6"/>
                    </a:solidFill>
                  </a:rPr>
                  <a:t>nosed</a:t>
                </a:r>
                <a:r>
                  <a:rPr lang="it-IT" sz="1600" dirty="0">
                    <a:solidFill>
                      <a:srgbClr val="A6A6A6"/>
                    </a:solidFill>
                  </a:rPr>
                  <a:t> </a:t>
                </a:r>
                <a:r>
                  <a:rPr lang="it-IT" sz="1600" dirty="0" err="1">
                    <a:solidFill>
                      <a:srgbClr val="A6A6A6"/>
                    </a:solidFill>
                  </a:rPr>
                  <a:t>bat</a:t>
                </a:r>
                <a:r>
                  <a:rPr lang="it-IT" sz="1600" dirty="0">
                    <a:solidFill>
                      <a:srgbClr val="A6A6A6"/>
                    </a:solidFill>
                  </a:rPr>
                  <a:t> </a:t>
                </a:r>
                <a:r>
                  <a:rPr lang="it-IT" sz="1600" dirty="0" err="1">
                    <a:solidFill>
                      <a:srgbClr val="A6A6A6"/>
                    </a:solidFill>
                  </a:rPr>
                  <a:t>feeds</a:t>
                </a:r>
                <a:r>
                  <a:rPr lang="it-IT" sz="1600" dirty="0">
                    <a:solidFill>
                      <a:srgbClr val="A6A6A6"/>
                    </a:solidFill>
                  </a:rPr>
                  <a:t> on </a:t>
                </a:r>
                <a:r>
                  <a:rPr lang="it-IT" sz="1600" dirty="0" err="1">
                    <a:solidFill>
                      <a:srgbClr val="A6A6A6"/>
                    </a:solidFill>
                  </a:rPr>
                  <a:t>nectar</a:t>
                </a:r>
                <a:r>
                  <a:rPr lang="it-IT" sz="1600" dirty="0">
                    <a:solidFill>
                      <a:srgbClr val="A6A6A6"/>
                    </a:solidFill>
                  </a:rPr>
                  <a:t> and </a:t>
                </a:r>
                <a:r>
                  <a:rPr lang="it-IT" sz="1600" dirty="0" err="1">
                    <a:solidFill>
                      <a:srgbClr val="A6A6A6"/>
                    </a:solidFill>
                  </a:rPr>
                  <a:t>pollen</a:t>
                </a:r>
                <a:r>
                  <a:rPr lang="it-IT" sz="1600" dirty="0">
                    <a:solidFill>
                      <a:srgbClr val="A6A6A6"/>
                    </a:solidFill>
                  </a:rPr>
                  <a:t> from cactus </a:t>
                </a:r>
                <a:r>
                  <a:rPr lang="it-IT" sz="1600" dirty="0" err="1">
                    <a:solidFill>
                      <a:srgbClr val="A6A6A6"/>
                    </a:solidFill>
                  </a:rPr>
                  <a:t>flowers</a:t>
                </a:r>
                <a:r>
                  <a:rPr lang="it-IT" sz="1600" dirty="0">
                    <a:solidFill>
                      <a:srgbClr val="A6A6A6"/>
                    </a:solidFill>
                  </a:rPr>
                  <a:t>. (Photo by Winifred </a:t>
                </a:r>
                <a:r>
                  <a:rPr lang="it-IT" sz="1600" dirty="0" err="1">
                    <a:solidFill>
                      <a:srgbClr val="A6A6A6"/>
                    </a:solidFill>
                  </a:rPr>
                  <a:t>Frick</a:t>
                </a:r>
                <a:endParaRPr lang="it-IT" sz="1600" dirty="0">
                  <a:solidFill>
                    <a:srgbClr val="A6A6A6"/>
                  </a:solidFill>
                </a:endParaRPr>
              </a:p>
            </p:txBody>
          </p:sp>
        </p:grpSp>
      </p:grpSp>
      <p:sp>
        <p:nvSpPr>
          <p:cNvPr id="17" name="Rettangolo 16"/>
          <p:cNvSpPr/>
          <p:nvPr/>
        </p:nvSpPr>
        <p:spPr>
          <a:xfrm>
            <a:off x="323528" y="5057889"/>
            <a:ext cx="8496944" cy="1323439"/>
          </a:xfrm>
          <a:prstGeom prst="rect">
            <a:avLst/>
          </a:prstGeom>
        </p:spPr>
        <p:txBody>
          <a:bodyPr wrap="square">
            <a:spAutoFit/>
          </a:bodyPr>
          <a:lstStyle/>
          <a:p>
            <a:r>
              <a:rPr lang="it-IT" sz="1600" b="1" dirty="0" err="1"/>
              <a:t>Insect-eating</a:t>
            </a:r>
            <a:r>
              <a:rPr lang="it-IT" sz="1600" b="1" dirty="0"/>
              <a:t> </a:t>
            </a:r>
            <a:r>
              <a:rPr lang="it-IT" sz="1600" b="1" dirty="0" err="1"/>
              <a:t>bat</a:t>
            </a:r>
            <a:r>
              <a:rPr lang="it-IT" sz="1600" b="1" dirty="0"/>
              <a:t> </a:t>
            </a:r>
            <a:r>
              <a:rPr lang="it-IT" sz="1600" b="1" dirty="0" err="1"/>
              <a:t>outperforms</a:t>
            </a:r>
            <a:r>
              <a:rPr lang="it-IT" sz="1600" b="1" dirty="0"/>
              <a:t> </a:t>
            </a:r>
            <a:r>
              <a:rPr lang="it-IT" sz="1600" b="1" dirty="0" err="1"/>
              <a:t>nectar</a:t>
            </a:r>
            <a:r>
              <a:rPr lang="it-IT" sz="1600" b="1" dirty="0"/>
              <a:t> </a:t>
            </a:r>
            <a:r>
              <a:rPr lang="it-IT" sz="1600" b="1" dirty="0" err="1"/>
              <a:t>specialist</a:t>
            </a:r>
            <a:r>
              <a:rPr lang="it-IT" sz="1600" b="1" dirty="0"/>
              <a:t> </a:t>
            </a:r>
            <a:r>
              <a:rPr lang="it-IT" sz="1600" b="1" dirty="0" err="1"/>
              <a:t>as</a:t>
            </a:r>
            <a:r>
              <a:rPr lang="it-IT" sz="1600" b="1" dirty="0"/>
              <a:t> </a:t>
            </a:r>
            <a:r>
              <a:rPr lang="it-IT" sz="1600" b="1" dirty="0" err="1"/>
              <a:t>pollinator</a:t>
            </a:r>
            <a:r>
              <a:rPr lang="it-IT" sz="1600" b="1" dirty="0"/>
              <a:t> of cactus </a:t>
            </a:r>
            <a:r>
              <a:rPr lang="it-IT" sz="1600" b="1" dirty="0" err="1"/>
              <a:t>flowers</a:t>
            </a:r>
            <a:endParaRPr lang="it-IT" sz="1600" b="1" dirty="0"/>
          </a:p>
          <a:p>
            <a:r>
              <a:rPr lang="it-IT" sz="1600" b="1" dirty="0" err="1"/>
              <a:t>Surprising</a:t>
            </a:r>
            <a:r>
              <a:rPr lang="it-IT" sz="1600" b="1" dirty="0"/>
              <a:t> </a:t>
            </a:r>
            <a:r>
              <a:rPr lang="it-IT" sz="1600" b="1" dirty="0" err="1"/>
              <a:t>study</a:t>
            </a:r>
            <a:r>
              <a:rPr lang="it-IT" sz="1600" b="1" dirty="0"/>
              <a:t> shows </a:t>
            </a:r>
            <a:r>
              <a:rPr lang="it-IT" sz="1600" b="1" dirty="0" err="1"/>
              <a:t>complex</a:t>
            </a:r>
            <a:r>
              <a:rPr lang="it-IT" sz="1600" b="1" dirty="0"/>
              <a:t> </a:t>
            </a:r>
            <a:r>
              <a:rPr lang="it-IT" sz="1600" b="1" dirty="0" err="1"/>
              <a:t>relationships</a:t>
            </a:r>
            <a:r>
              <a:rPr lang="it-IT" sz="1600" b="1" dirty="0"/>
              <a:t> in </a:t>
            </a:r>
            <a:r>
              <a:rPr lang="it-IT" sz="1600" b="1" dirty="0" err="1"/>
              <a:t>coevolution</a:t>
            </a:r>
            <a:r>
              <a:rPr lang="it-IT" sz="1600" b="1" dirty="0"/>
              <a:t> of </a:t>
            </a:r>
            <a:r>
              <a:rPr lang="it-IT" sz="1600" b="1" dirty="0" err="1"/>
              <a:t>plants</a:t>
            </a:r>
            <a:r>
              <a:rPr lang="it-IT" sz="1600" b="1" dirty="0"/>
              <a:t> and </a:t>
            </a:r>
            <a:r>
              <a:rPr lang="it-IT" sz="1600" b="1" dirty="0" err="1" smtClean="0"/>
              <a:t>pollinators</a:t>
            </a:r>
            <a:r>
              <a:rPr lang="it-IT" sz="1600" b="1" dirty="0" smtClean="0"/>
              <a:t>.</a:t>
            </a:r>
            <a:endParaRPr lang="it-IT" sz="1600" b="1" dirty="0"/>
          </a:p>
          <a:p>
            <a:r>
              <a:rPr lang="it-IT" sz="1600" dirty="0" err="1"/>
              <a:t>December</a:t>
            </a:r>
            <a:r>
              <a:rPr lang="it-IT" sz="1600" dirty="0"/>
              <a:t> 06, 2012</a:t>
            </a:r>
          </a:p>
          <a:p>
            <a:r>
              <a:rPr lang="it-IT" sz="1600" dirty="0" smtClean="0"/>
              <a:t>By: </a:t>
            </a:r>
            <a:r>
              <a:rPr lang="it-IT" sz="1600" u="sng" dirty="0" smtClean="0"/>
              <a:t>Tim </a:t>
            </a:r>
            <a:r>
              <a:rPr lang="it-IT" sz="1600" u="sng" dirty="0" err="1" smtClean="0"/>
              <a:t>Stephens</a:t>
            </a:r>
            <a:endParaRPr lang="it-IT" sz="1600" u="sng" dirty="0" smtClean="0"/>
          </a:p>
          <a:p>
            <a:r>
              <a:rPr lang="it-IT" sz="1600" dirty="0" err="1" smtClean="0"/>
              <a:t>University</a:t>
            </a:r>
            <a:r>
              <a:rPr lang="it-IT" sz="1600" dirty="0" smtClean="0"/>
              <a:t> of California – Santa Cruz</a:t>
            </a:r>
            <a:endParaRPr lang="it-IT" sz="1600" dirty="0"/>
          </a:p>
        </p:txBody>
      </p:sp>
      <p:cxnSp>
        <p:nvCxnSpPr>
          <p:cNvPr id="18" name="Connettore 1 17"/>
          <p:cNvCxnSpPr/>
          <p:nvPr/>
        </p:nvCxnSpPr>
        <p:spPr>
          <a:xfrm>
            <a:off x="0" y="476672"/>
            <a:ext cx="9144000"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9" name="Rettangolo 18"/>
          <p:cNvSpPr/>
          <p:nvPr/>
        </p:nvSpPr>
        <p:spPr>
          <a:xfrm>
            <a:off x="1205880" y="-27384"/>
            <a:ext cx="6750496" cy="461665"/>
          </a:xfrm>
          <a:prstGeom prst="rect">
            <a:avLst/>
          </a:prstGeom>
        </p:spPr>
        <p:txBody>
          <a:bodyPr wrap="square">
            <a:spAutoFit/>
          </a:bodyPr>
          <a:lstStyle/>
          <a:p>
            <a:pPr algn="ctr"/>
            <a:r>
              <a:rPr lang="it-IT" sz="2400" dirty="0" smtClean="0">
                <a:solidFill>
                  <a:srgbClr val="FF0000"/>
                </a:solidFill>
                <a:latin typeface="Comic Sans MS" panose="030F0702030302020204" pitchFamily="66" charset="0"/>
              </a:rPr>
              <a:t>Coevoluzione</a:t>
            </a:r>
            <a:endParaRPr lang="it-IT"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0641145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p:nvPr/>
        </p:nvSpPr>
        <p:spPr>
          <a:xfrm>
            <a:off x="0" y="404664"/>
            <a:ext cx="9144000" cy="2308324"/>
          </a:xfrm>
          <a:prstGeom prst="rect">
            <a:avLst/>
          </a:prstGeom>
          <a:noFill/>
        </p:spPr>
        <p:txBody>
          <a:bodyPr wrap="square" rtlCol="0">
            <a:spAutoFit/>
          </a:bodyPr>
          <a:lstStyle/>
          <a:p>
            <a:pPr algn="ctr"/>
            <a:endParaRPr lang="it-IT" dirty="0" smtClean="0"/>
          </a:p>
          <a:p>
            <a:pPr algn="ctr"/>
            <a:endParaRPr lang="it-IT" dirty="0"/>
          </a:p>
          <a:p>
            <a:pPr algn="ctr"/>
            <a:endParaRPr lang="it-IT" dirty="0" smtClean="0"/>
          </a:p>
          <a:p>
            <a:pPr algn="ctr"/>
            <a:r>
              <a:rPr lang="it-IT" u="sng" dirty="0" smtClean="0"/>
              <a:t>Sito internet (filmato)</a:t>
            </a:r>
            <a:r>
              <a:rPr lang="it-IT" dirty="0" smtClean="0"/>
              <a:t>:</a:t>
            </a:r>
          </a:p>
          <a:p>
            <a:pPr algn="ctr"/>
            <a:endParaRPr lang="it-IT" dirty="0" smtClean="0"/>
          </a:p>
          <a:p>
            <a:pPr algn="ctr"/>
            <a:r>
              <a:rPr lang="it-IT" dirty="0" smtClean="0"/>
              <a:t>Prof. Dr. Jonathan </a:t>
            </a:r>
            <a:r>
              <a:rPr lang="it-IT" dirty="0" err="1" smtClean="0"/>
              <a:t>Drori</a:t>
            </a:r>
            <a:r>
              <a:rPr lang="it-IT" dirty="0" smtClean="0"/>
              <a:t> </a:t>
            </a:r>
          </a:p>
          <a:p>
            <a:pPr algn="ctr"/>
            <a:r>
              <a:rPr lang="it-IT" u="sng" dirty="0" smtClean="0">
                <a:hlinkClick r:id="rId3"/>
              </a:rPr>
              <a:t>http</a:t>
            </a:r>
            <a:r>
              <a:rPr lang="it-IT" u="sng" dirty="0">
                <a:hlinkClick r:id="rId3"/>
              </a:rPr>
              <a:t>://www.ted.com/talks/jonathan_drori_the_beautiful_tricks_of_flowers.html</a:t>
            </a:r>
            <a:endParaRPr lang="it-IT" dirty="0"/>
          </a:p>
          <a:p>
            <a:pPr algn="ctr"/>
            <a:endParaRPr lang="it-IT" dirty="0"/>
          </a:p>
        </p:txBody>
      </p:sp>
      <p:sp>
        <p:nvSpPr>
          <p:cNvPr id="3" name="CasellaDiTesto 2"/>
          <p:cNvSpPr txBox="1"/>
          <p:nvPr/>
        </p:nvSpPr>
        <p:spPr>
          <a:xfrm>
            <a:off x="683568" y="4005064"/>
            <a:ext cx="8280920" cy="2585323"/>
          </a:xfrm>
          <a:prstGeom prst="rect">
            <a:avLst/>
          </a:prstGeom>
          <a:noFill/>
        </p:spPr>
        <p:txBody>
          <a:bodyPr wrap="square" rtlCol="0">
            <a:spAutoFit/>
          </a:bodyPr>
          <a:lstStyle/>
          <a:p>
            <a:pPr algn="ctr"/>
            <a:r>
              <a:rPr lang="it-IT" u="sng" dirty="0" err="1" smtClean="0"/>
              <a:t>Biblio</a:t>
            </a:r>
            <a:r>
              <a:rPr lang="it-IT" u="sng" dirty="0" smtClean="0"/>
              <a:t> extra</a:t>
            </a:r>
            <a:r>
              <a:rPr lang="it-IT" dirty="0" smtClean="0"/>
              <a:t>: </a:t>
            </a:r>
          </a:p>
          <a:p>
            <a:r>
              <a:rPr lang="it-IT" dirty="0" smtClean="0"/>
              <a:t>PNAS, 2007</a:t>
            </a:r>
            <a:endParaRPr lang="it-IT" dirty="0"/>
          </a:p>
          <a:p>
            <a:r>
              <a:rPr lang="it-IT" b="1" dirty="0" err="1"/>
              <a:t>Early</a:t>
            </a:r>
            <a:r>
              <a:rPr lang="it-IT" b="1" dirty="0"/>
              <a:t> </a:t>
            </a:r>
            <a:r>
              <a:rPr lang="it-IT" b="1" dirty="0" err="1"/>
              <a:t>steps</a:t>
            </a:r>
            <a:r>
              <a:rPr lang="it-IT" b="1" dirty="0"/>
              <a:t> of </a:t>
            </a:r>
            <a:r>
              <a:rPr lang="it-IT" b="1" dirty="0" err="1"/>
              <a:t>angiosperm</a:t>
            </a:r>
            <a:r>
              <a:rPr lang="it-IT" b="1" dirty="0"/>
              <a:t>–</a:t>
            </a:r>
            <a:r>
              <a:rPr lang="it-IT" b="1" dirty="0" err="1"/>
              <a:t>pollinator</a:t>
            </a:r>
            <a:r>
              <a:rPr lang="it-IT" b="1" dirty="0"/>
              <a:t> </a:t>
            </a:r>
            <a:r>
              <a:rPr lang="it-IT" b="1" dirty="0" err="1"/>
              <a:t>coevolution</a:t>
            </a:r>
            <a:endParaRPr lang="it-IT" b="1" dirty="0"/>
          </a:p>
          <a:p>
            <a:pPr lvl="0"/>
            <a:r>
              <a:rPr lang="it-IT" dirty="0">
                <a:hlinkClick r:id="rId4"/>
              </a:rPr>
              <a:t>Shusheng </a:t>
            </a:r>
            <a:r>
              <a:rPr lang="it-IT" dirty="0" smtClean="0">
                <a:hlinkClick r:id="rId4"/>
              </a:rPr>
              <a:t>Hu</a:t>
            </a:r>
            <a:r>
              <a:rPr lang="it-IT" dirty="0"/>
              <a:t>,</a:t>
            </a:r>
            <a:r>
              <a:rPr lang="it-IT" dirty="0" smtClean="0"/>
              <a:t> </a:t>
            </a:r>
            <a:r>
              <a:rPr lang="it-IT" dirty="0">
                <a:hlinkClick r:id="rId5"/>
              </a:rPr>
              <a:t>David L. </a:t>
            </a:r>
            <a:r>
              <a:rPr lang="it-IT" dirty="0" smtClean="0">
                <a:hlinkClick r:id="rId5"/>
              </a:rPr>
              <a:t>Dilcher</a:t>
            </a:r>
            <a:r>
              <a:rPr lang="it-IT" dirty="0" smtClean="0"/>
              <a:t> </a:t>
            </a:r>
            <a:r>
              <a:rPr lang="it-IT" dirty="0"/>
              <a:t>, </a:t>
            </a:r>
            <a:r>
              <a:rPr lang="it-IT" dirty="0">
                <a:hlinkClick r:id="rId6"/>
              </a:rPr>
              <a:t>David M. </a:t>
            </a:r>
            <a:r>
              <a:rPr lang="it-IT" dirty="0" smtClean="0">
                <a:hlinkClick r:id="rId6"/>
              </a:rPr>
              <a:t>Jarzen</a:t>
            </a:r>
            <a:r>
              <a:rPr lang="it-IT" dirty="0" smtClean="0"/>
              <a:t> </a:t>
            </a:r>
            <a:r>
              <a:rPr lang="it-IT" dirty="0"/>
              <a:t>and </a:t>
            </a:r>
            <a:r>
              <a:rPr lang="it-IT" dirty="0">
                <a:hlinkClick r:id="rId7"/>
              </a:rPr>
              <a:t>David Winship Taylor</a:t>
            </a:r>
            <a:r>
              <a:rPr lang="it-IT" dirty="0"/>
              <a:t> </a:t>
            </a:r>
            <a:endParaRPr lang="it-IT" dirty="0" smtClean="0"/>
          </a:p>
          <a:p>
            <a:endParaRPr lang="it-IT" dirty="0" smtClean="0"/>
          </a:p>
          <a:p>
            <a:r>
              <a:rPr lang="it-IT" dirty="0" smtClean="0"/>
              <a:t>Trends in </a:t>
            </a:r>
            <a:r>
              <a:rPr lang="it-IT" dirty="0" err="1" smtClean="0"/>
              <a:t>Ecology</a:t>
            </a:r>
            <a:r>
              <a:rPr lang="it-IT" dirty="0" smtClean="0"/>
              <a:t> and </a:t>
            </a:r>
            <a:r>
              <a:rPr lang="it-IT" dirty="0" err="1" smtClean="0"/>
              <a:t>Evolution</a:t>
            </a:r>
            <a:r>
              <a:rPr lang="it-IT" dirty="0" smtClean="0"/>
              <a:t>, 2013</a:t>
            </a:r>
          </a:p>
          <a:p>
            <a:r>
              <a:rPr lang="it-IT" b="1" dirty="0" err="1" smtClean="0"/>
              <a:t>Pollinator</a:t>
            </a:r>
            <a:r>
              <a:rPr lang="it-IT" b="1" dirty="0" err="1"/>
              <a:t>-mediated</a:t>
            </a:r>
            <a:r>
              <a:rPr lang="it-IT" b="1" dirty="0"/>
              <a:t> </a:t>
            </a:r>
            <a:r>
              <a:rPr lang="it-IT" b="1" dirty="0" err="1"/>
              <a:t>evolution</a:t>
            </a:r>
            <a:r>
              <a:rPr lang="it-IT" b="1" dirty="0"/>
              <a:t> of </a:t>
            </a:r>
            <a:r>
              <a:rPr lang="it-IT" b="1" dirty="0" err="1"/>
              <a:t>floral</a:t>
            </a:r>
            <a:r>
              <a:rPr lang="it-IT" b="1" dirty="0"/>
              <a:t> </a:t>
            </a:r>
            <a:r>
              <a:rPr lang="it-IT" b="1" dirty="0" err="1"/>
              <a:t>signals</a:t>
            </a:r>
            <a:endParaRPr lang="it-IT" b="1" dirty="0"/>
          </a:p>
          <a:p>
            <a:r>
              <a:rPr lang="it-IT" dirty="0"/>
              <a:t>Florian P. </a:t>
            </a:r>
            <a:r>
              <a:rPr lang="it-IT" dirty="0" err="1" smtClean="0"/>
              <a:t>Schiestl</a:t>
            </a:r>
            <a:r>
              <a:rPr lang="it-IT" dirty="0" smtClean="0"/>
              <a:t> </a:t>
            </a:r>
            <a:r>
              <a:rPr lang="it-IT" dirty="0"/>
              <a:t>and Steven D. </a:t>
            </a:r>
            <a:r>
              <a:rPr lang="it-IT" dirty="0" smtClean="0"/>
              <a:t>Johnson</a:t>
            </a:r>
            <a:endParaRPr lang="it-IT" dirty="0"/>
          </a:p>
          <a:p>
            <a:endParaRPr lang="it-IT" dirty="0"/>
          </a:p>
        </p:txBody>
      </p:sp>
    </p:spTree>
    <p:extLst>
      <p:ext uri="{BB962C8B-B14F-4D97-AF65-F5344CB8AC3E}">
        <p14:creationId xmlns:p14="http://schemas.microsoft.com/office/powerpoint/2010/main" val="13924056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0295.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9512" y="1700808"/>
            <a:ext cx="2771800" cy="3695733"/>
          </a:xfrm>
          <a:prstGeom prst="rect">
            <a:avLst/>
          </a:prstGeom>
          <a:ln>
            <a:solidFill>
              <a:srgbClr val="006600"/>
            </a:solidFill>
          </a:ln>
        </p:spPr>
      </p:pic>
      <p:pic>
        <p:nvPicPr>
          <p:cNvPr id="13" name="Immagine 12" descr="IMG_1883.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59832" y="1700808"/>
            <a:ext cx="2592288" cy="1944216"/>
          </a:xfrm>
          <a:prstGeom prst="rect">
            <a:avLst/>
          </a:prstGeom>
          <a:ln>
            <a:solidFill>
              <a:srgbClr val="006600"/>
            </a:solidFill>
          </a:ln>
        </p:spPr>
      </p:pic>
      <p:sp>
        <p:nvSpPr>
          <p:cNvPr id="15" name="CasellaDiTesto 14"/>
          <p:cNvSpPr txBox="1"/>
          <p:nvPr/>
        </p:nvSpPr>
        <p:spPr>
          <a:xfrm>
            <a:off x="3131840" y="3861048"/>
            <a:ext cx="4968552" cy="1323439"/>
          </a:xfrm>
          <a:prstGeom prst="rect">
            <a:avLst/>
          </a:prstGeom>
          <a:noFill/>
        </p:spPr>
        <p:txBody>
          <a:bodyPr wrap="square" rtlCol="0">
            <a:spAutoFit/>
          </a:bodyPr>
          <a:lstStyle/>
          <a:p>
            <a:r>
              <a:rPr lang="it-IT" sz="1600" dirty="0" smtClean="0">
                <a:latin typeface="Comic Sans MS" panose="030F0702030302020204" pitchFamily="66" charset="0"/>
              </a:rPr>
              <a:t>Entrambe le tipologie di Fanerogame, Angiosperme e Gimnosperme, condividono la tipologia  di disseminazione affidata al vento.</a:t>
            </a:r>
          </a:p>
          <a:p>
            <a:endParaRPr lang="it-IT" sz="1600" dirty="0" smtClean="0">
              <a:latin typeface="Comic Sans MS" panose="030F0702030302020204" pitchFamily="66" charset="0"/>
            </a:endParaRPr>
          </a:p>
          <a:p>
            <a:pPr marL="285750" indent="-285750">
              <a:buFont typeface="Wingdings" charset="0"/>
              <a:buChar char="à"/>
            </a:pPr>
            <a:r>
              <a:rPr lang="it-IT" sz="1600" dirty="0" smtClean="0">
                <a:latin typeface="Comic Sans MS" panose="030F0702030302020204" pitchFamily="66" charset="0"/>
                <a:sym typeface="Wingdings"/>
              </a:rPr>
              <a:t>Grosse quantità di polline </a:t>
            </a:r>
            <a:r>
              <a:rPr lang="it-IT" sz="1600" dirty="0" smtClean="0">
                <a:latin typeface="Comic Sans MS" panose="030F0702030302020204" pitchFamily="66" charset="0"/>
                <a:sym typeface="Wingdings"/>
              </a:rPr>
              <a:t>prodotto</a:t>
            </a:r>
            <a:endParaRPr lang="it-IT" sz="1600" dirty="0" smtClean="0">
              <a:latin typeface="Comic Sans MS" panose="030F0702030302020204" pitchFamily="66" charset="0"/>
              <a:sym typeface="Wingdings"/>
            </a:endParaRPr>
          </a:p>
        </p:txBody>
      </p:sp>
      <p:sp>
        <p:nvSpPr>
          <p:cNvPr id="8" name="CasellaDiTesto 7"/>
          <p:cNvSpPr txBox="1"/>
          <p:nvPr/>
        </p:nvSpPr>
        <p:spPr>
          <a:xfrm>
            <a:off x="4211960" y="5718740"/>
            <a:ext cx="4536504" cy="369332"/>
          </a:xfrm>
          <a:prstGeom prst="rect">
            <a:avLst/>
          </a:prstGeom>
          <a:noFill/>
        </p:spPr>
        <p:txBody>
          <a:bodyPr wrap="square" rtlCol="0">
            <a:spAutoFit/>
          </a:bodyPr>
          <a:lstStyle/>
          <a:p>
            <a:pPr algn="ctr"/>
            <a:r>
              <a:rPr lang="it-IT" b="1" dirty="0" smtClean="0">
                <a:latin typeface="Comic Sans MS" panose="030F0702030302020204" pitchFamily="66" charset="0"/>
              </a:rPr>
              <a:t>Es. GRAMINACEE </a:t>
            </a:r>
            <a:r>
              <a:rPr lang="it-IT" b="1" dirty="0" smtClean="0">
                <a:latin typeface="Comic Sans MS" panose="030F0702030302020204" pitchFamily="66" charset="0"/>
                <a:sym typeface="Wingdings"/>
              </a:rPr>
              <a:t> allergie</a:t>
            </a:r>
            <a:r>
              <a:rPr lang="it-IT" b="1" dirty="0" smtClean="0">
                <a:latin typeface="Comic Sans MS" panose="030F0702030302020204" pitchFamily="66" charset="0"/>
              </a:rPr>
              <a:t> </a:t>
            </a:r>
            <a:endParaRPr lang="it-IT" b="1" dirty="0">
              <a:latin typeface="Comic Sans MS" panose="030F0702030302020204" pitchFamily="66" charset="0"/>
            </a:endParaRPr>
          </a:p>
        </p:txBody>
      </p:sp>
      <p:sp>
        <p:nvSpPr>
          <p:cNvPr id="9" name="CasellaDiTesto 8"/>
          <p:cNvSpPr txBox="1"/>
          <p:nvPr/>
        </p:nvSpPr>
        <p:spPr>
          <a:xfrm>
            <a:off x="5652120" y="1628800"/>
            <a:ext cx="3024336" cy="923330"/>
          </a:xfrm>
          <a:prstGeom prst="rect">
            <a:avLst/>
          </a:prstGeom>
          <a:noFill/>
          <a:effectLst>
            <a:outerShdw blurRad="50800" dist="38100" dir="2700000" algn="tl" rotWithShape="0">
              <a:srgbClr val="000000">
                <a:alpha val="43000"/>
              </a:srgbClr>
            </a:outerShdw>
          </a:effectLst>
        </p:spPr>
        <p:txBody>
          <a:bodyPr wrap="square" rtlCol="0">
            <a:spAutoFit/>
          </a:bodyPr>
          <a:lstStyle/>
          <a:p>
            <a:r>
              <a:rPr lang="it-IT" b="1" dirty="0" smtClean="0">
                <a:latin typeface="Comic Sans MS" panose="030F0702030302020204" pitchFamily="66" charset="0"/>
              </a:rPr>
              <a:t>Strobili di Gimnosperme e dispersione anemocora del polline.</a:t>
            </a:r>
            <a:endParaRPr lang="it-IT" b="1" dirty="0">
              <a:latin typeface="Comic Sans MS" panose="030F0702030302020204" pitchFamily="66" charset="0"/>
            </a:endParaRPr>
          </a:p>
        </p:txBody>
      </p:sp>
      <p:cxnSp>
        <p:nvCxnSpPr>
          <p:cNvPr id="12" name="Connettore 1 11"/>
          <p:cNvCxnSpPr/>
          <p:nvPr/>
        </p:nvCxnSpPr>
        <p:spPr>
          <a:xfrm>
            <a:off x="0" y="620688"/>
            <a:ext cx="9144000"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4" name="Rettangolo 13"/>
          <p:cNvSpPr/>
          <p:nvPr/>
        </p:nvSpPr>
        <p:spPr>
          <a:xfrm>
            <a:off x="1205880" y="87015"/>
            <a:ext cx="6750496" cy="461665"/>
          </a:xfrm>
          <a:prstGeom prst="rect">
            <a:avLst/>
          </a:prstGeom>
        </p:spPr>
        <p:txBody>
          <a:bodyPr wrap="square">
            <a:spAutoFit/>
          </a:bodyPr>
          <a:lstStyle/>
          <a:p>
            <a:pPr algn="ctr"/>
            <a:r>
              <a:rPr lang="it-IT" sz="2400" dirty="0" smtClean="0">
                <a:solidFill>
                  <a:srgbClr val="FF0000"/>
                </a:solidFill>
                <a:latin typeface="Comic Sans MS" panose="030F0702030302020204" pitchFamily="66" charset="0"/>
              </a:rPr>
              <a:t>Tipi di disseminazione del polline</a:t>
            </a:r>
            <a:endParaRPr lang="it-IT" sz="2400" dirty="0">
              <a:solidFill>
                <a:srgbClr val="FF0000"/>
              </a:solidFill>
              <a:latin typeface="Comic Sans MS" panose="030F0702030302020204" pitchFamily="66" charset="0"/>
            </a:endParaRPr>
          </a:p>
        </p:txBody>
      </p:sp>
      <p:sp>
        <p:nvSpPr>
          <p:cNvPr id="3" name="CasellaDiTesto 2"/>
          <p:cNvSpPr txBox="1"/>
          <p:nvPr/>
        </p:nvSpPr>
        <p:spPr>
          <a:xfrm>
            <a:off x="179512" y="836712"/>
            <a:ext cx="3783408" cy="369332"/>
          </a:xfrm>
          <a:prstGeom prst="rect">
            <a:avLst/>
          </a:prstGeom>
          <a:noFill/>
        </p:spPr>
        <p:txBody>
          <a:bodyPr wrap="none" rtlCol="0">
            <a:spAutoFit/>
          </a:bodyPr>
          <a:lstStyle/>
          <a:p>
            <a:r>
              <a:rPr lang="it-IT" dirty="0" smtClean="0">
                <a:solidFill>
                  <a:srgbClr val="FF0000"/>
                </a:solidFill>
                <a:latin typeface="Comic Sans MS" panose="030F0702030302020204" pitchFamily="66" charset="0"/>
              </a:rPr>
              <a:t>Dispersione anemocora del polline</a:t>
            </a:r>
            <a:endParaRPr lang="it-IT"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6527468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179512" y="1268760"/>
            <a:ext cx="8568952" cy="1569660"/>
          </a:xfrm>
          <a:prstGeom prst="rect">
            <a:avLst/>
          </a:prstGeom>
          <a:noFill/>
        </p:spPr>
        <p:txBody>
          <a:bodyPr wrap="square" rtlCol="0">
            <a:spAutoFit/>
          </a:bodyPr>
          <a:lstStyle/>
          <a:p>
            <a:r>
              <a:rPr lang="it-IT" sz="1600" u="sng" dirty="0" smtClean="0">
                <a:latin typeface="Comic Sans MS" panose="030F0702030302020204" pitchFamily="66" charset="0"/>
              </a:rPr>
              <a:t>Disseminazione anemocora </a:t>
            </a:r>
            <a:r>
              <a:rPr lang="it-IT" sz="1600" dirty="0" smtClean="0">
                <a:latin typeface="Comic Sans MS" panose="030F0702030302020204" pitchFamily="66" charset="0"/>
                <a:sym typeface="Wingdings"/>
              </a:rPr>
              <a:t> polline piccolo e liscio, stami e stigmi esposti al vento, spesso infiorescenze per aumentare la capacità di dispersione/cattura del polline</a:t>
            </a:r>
          </a:p>
          <a:p>
            <a:endParaRPr lang="it-IT" sz="1600" dirty="0">
              <a:latin typeface="Comic Sans MS" panose="030F0702030302020204" pitchFamily="66" charset="0"/>
              <a:sym typeface="Wingdings"/>
            </a:endParaRPr>
          </a:p>
          <a:p>
            <a:r>
              <a:rPr lang="it-IT" sz="1600" u="sng" dirty="0" smtClean="0">
                <a:latin typeface="Comic Sans MS" panose="030F0702030302020204" pitchFamily="66" charset="0"/>
              </a:rPr>
              <a:t>Disseminazione zoo/entomocora </a:t>
            </a:r>
            <a:r>
              <a:rPr lang="it-IT" sz="1600" dirty="0" smtClean="0">
                <a:latin typeface="Comic Sans MS" panose="030F0702030302020204" pitchFamily="66" charset="0"/>
                <a:sym typeface="Wingdings"/>
              </a:rPr>
              <a:t> polline appiccicoso, con appigli, morfologia/struttura del fiore atta ad attrarre l’impollinatore corretto (piste di atterraggio, odori, mimesi).</a:t>
            </a:r>
          </a:p>
          <a:p>
            <a:endParaRPr lang="it-IT" sz="1600" dirty="0">
              <a:latin typeface="Comic Sans MS" panose="030F0702030302020204" pitchFamily="66" charset="0"/>
              <a:sym typeface="Wingdings"/>
            </a:endParaRPr>
          </a:p>
        </p:txBody>
      </p:sp>
      <p:cxnSp>
        <p:nvCxnSpPr>
          <p:cNvPr id="12" name="Connettore 1 11"/>
          <p:cNvCxnSpPr/>
          <p:nvPr/>
        </p:nvCxnSpPr>
        <p:spPr>
          <a:xfrm>
            <a:off x="0" y="620688"/>
            <a:ext cx="9144000"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3" name="Rettangolo 12"/>
          <p:cNvSpPr/>
          <p:nvPr/>
        </p:nvSpPr>
        <p:spPr>
          <a:xfrm>
            <a:off x="1205880" y="87015"/>
            <a:ext cx="6750496" cy="461665"/>
          </a:xfrm>
          <a:prstGeom prst="rect">
            <a:avLst/>
          </a:prstGeom>
        </p:spPr>
        <p:txBody>
          <a:bodyPr wrap="square">
            <a:spAutoFit/>
          </a:bodyPr>
          <a:lstStyle/>
          <a:p>
            <a:pPr algn="ctr"/>
            <a:r>
              <a:rPr lang="it-IT" sz="2400" dirty="0" smtClean="0">
                <a:solidFill>
                  <a:srgbClr val="FF0000"/>
                </a:solidFill>
                <a:latin typeface="Comic Sans MS" panose="030F0702030302020204" pitchFamily="66" charset="0"/>
              </a:rPr>
              <a:t>Tipi di disseminazione del polline</a:t>
            </a:r>
            <a:endParaRPr lang="it-IT" sz="2400" dirty="0">
              <a:solidFill>
                <a:srgbClr val="FF0000"/>
              </a:solidFill>
              <a:latin typeface="Comic Sans MS" panose="030F0702030302020204" pitchFamily="66" charset="0"/>
            </a:endParaRPr>
          </a:p>
        </p:txBody>
      </p:sp>
      <p:sp>
        <p:nvSpPr>
          <p:cNvPr id="2" name="CasellaDiTesto 1"/>
          <p:cNvSpPr txBox="1"/>
          <p:nvPr/>
        </p:nvSpPr>
        <p:spPr>
          <a:xfrm>
            <a:off x="35496" y="755412"/>
            <a:ext cx="8342348" cy="369332"/>
          </a:xfrm>
          <a:prstGeom prst="rect">
            <a:avLst/>
          </a:prstGeom>
          <a:noFill/>
        </p:spPr>
        <p:txBody>
          <a:bodyPr wrap="none" rtlCol="0">
            <a:spAutoFit/>
          </a:bodyPr>
          <a:lstStyle/>
          <a:p>
            <a:r>
              <a:rPr lang="it-IT" b="1" dirty="0" smtClean="0">
                <a:solidFill>
                  <a:srgbClr val="FF0000"/>
                </a:solidFill>
                <a:latin typeface="Comic Sans MS" panose="030F0702030302020204" pitchFamily="66" charset="0"/>
              </a:rPr>
              <a:t>Caratteristiche del granulo pollinico in relazione al tipo di disseminazione</a:t>
            </a:r>
            <a:endParaRPr lang="it-IT" b="1" dirty="0">
              <a:solidFill>
                <a:srgbClr val="FF0000"/>
              </a:solidFill>
              <a:latin typeface="Comic Sans MS" panose="030F0702030302020204" pitchFamily="66" charset="0"/>
            </a:endParaRPr>
          </a:p>
        </p:txBody>
      </p:sp>
      <p:pic>
        <p:nvPicPr>
          <p:cNvPr id="10" name="Picture 4" descr="D:\Downloads\foto 1 (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146791" y="3349782"/>
            <a:ext cx="3059879" cy="263607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D:\Downloads\foto 2 (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949850" y="3326606"/>
            <a:ext cx="3059879" cy="2636074"/>
          </a:xfrm>
          <a:prstGeom prst="rect">
            <a:avLst/>
          </a:prstGeom>
          <a:noFill/>
          <a:extLst>
            <a:ext uri="{909E8E84-426E-40DD-AFC4-6F175D3DCCD1}">
              <a14:hiddenFill xmlns:a14="http://schemas.microsoft.com/office/drawing/2010/main">
                <a:solidFill>
                  <a:srgbClr val="FFFFFF"/>
                </a:solidFill>
              </a14:hiddenFill>
            </a:ext>
          </a:extLst>
        </p:spPr>
      </p:pic>
      <p:sp>
        <p:nvSpPr>
          <p:cNvPr id="14" name="CasellaDiTesto 13"/>
          <p:cNvSpPr txBox="1"/>
          <p:nvPr/>
        </p:nvSpPr>
        <p:spPr>
          <a:xfrm rot="16200000">
            <a:off x="-213085" y="4661411"/>
            <a:ext cx="2304255" cy="415498"/>
          </a:xfrm>
          <a:prstGeom prst="rect">
            <a:avLst/>
          </a:prstGeom>
          <a:noFill/>
        </p:spPr>
        <p:txBody>
          <a:bodyPr wrap="square" rtlCol="0">
            <a:spAutoFit/>
          </a:bodyPr>
          <a:lstStyle/>
          <a:p>
            <a:r>
              <a:rPr lang="it-IT" sz="1050" dirty="0" smtClean="0">
                <a:latin typeface="Comic Sans MS" panose="030F0702030302020204" pitchFamily="66" charset="0"/>
              </a:rPr>
              <a:t>Immagini da Smith et al., Biologia delle piante, Vol. 1. Zanichelli</a:t>
            </a:r>
          </a:p>
        </p:txBody>
      </p:sp>
    </p:spTree>
    <p:extLst>
      <p:ext uri="{BB962C8B-B14F-4D97-AF65-F5344CB8AC3E}">
        <p14:creationId xmlns:p14="http://schemas.microsoft.com/office/powerpoint/2010/main" val="1114694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p:cNvSpPr txBox="1"/>
          <p:nvPr/>
        </p:nvSpPr>
        <p:spPr>
          <a:xfrm>
            <a:off x="251520" y="901750"/>
            <a:ext cx="8640960" cy="1231106"/>
          </a:xfrm>
          <a:prstGeom prst="rect">
            <a:avLst/>
          </a:prstGeom>
          <a:noFill/>
        </p:spPr>
        <p:txBody>
          <a:bodyPr wrap="square" rtlCol="0">
            <a:spAutoFit/>
          </a:bodyPr>
          <a:lstStyle/>
          <a:p>
            <a:pPr>
              <a:spcAft>
                <a:spcPts val="1200"/>
              </a:spcAft>
            </a:pPr>
            <a:r>
              <a:rPr lang="it-IT" sz="1600" b="1" dirty="0" smtClean="0">
                <a:latin typeface="Comic Sans MS" panose="030F0702030302020204" pitchFamily="66" charset="0"/>
              </a:rPr>
              <a:t>Coevoluzione:</a:t>
            </a:r>
            <a:r>
              <a:rPr lang="it-IT" sz="1600" dirty="0" smtClean="0">
                <a:latin typeface="Comic Sans MS" panose="030F0702030302020204" pitchFamily="66" charset="0"/>
              </a:rPr>
              <a:t> influenza evoluzionistica reciproca fra due specie (ciascuna delle due specie esercita una pressione selettiva sull’altra specie coinvolta, così che entrambe evolvono insieme). </a:t>
            </a:r>
          </a:p>
          <a:p>
            <a:r>
              <a:rPr lang="it-IT" sz="1600" b="1" dirty="0" smtClean="0">
                <a:latin typeface="Comic Sans MS" panose="030F0702030302020204" pitchFamily="66" charset="0"/>
              </a:rPr>
              <a:t>Coevoluzione</a:t>
            </a:r>
            <a:r>
              <a:rPr lang="it-IT" sz="1600" dirty="0" smtClean="0">
                <a:latin typeface="Comic Sans MS" panose="030F0702030302020204" pitchFamily="66" charset="0"/>
              </a:rPr>
              <a:t> come esempio estremo di mutualismo.</a:t>
            </a:r>
            <a:endParaRPr lang="it-IT" sz="1600" dirty="0">
              <a:latin typeface="Comic Sans MS" panose="030F0702030302020204" pitchFamily="66" charset="0"/>
            </a:endParaRPr>
          </a:p>
        </p:txBody>
      </p:sp>
      <p:grpSp>
        <p:nvGrpSpPr>
          <p:cNvPr id="25" name="Gruppo 24"/>
          <p:cNvGrpSpPr/>
          <p:nvPr/>
        </p:nvGrpSpPr>
        <p:grpSpPr>
          <a:xfrm>
            <a:off x="323528" y="2636912"/>
            <a:ext cx="8640960" cy="3312368"/>
            <a:chOff x="323528" y="3205425"/>
            <a:chExt cx="8640960" cy="3312368"/>
          </a:xfrm>
        </p:grpSpPr>
        <p:sp>
          <p:nvSpPr>
            <p:cNvPr id="17" name="CasellaDiTesto 16"/>
            <p:cNvSpPr txBox="1"/>
            <p:nvPr/>
          </p:nvSpPr>
          <p:spPr>
            <a:xfrm>
              <a:off x="323528" y="3205425"/>
              <a:ext cx="8280920" cy="1000274"/>
            </a:xfrm>
            <a:prstGeom prst="rect">
              <a:avLst/>
            </a:prstGeom>
            <a:noFill/>
          </p:spPr>
          <p:txBody>
            <a:bodyPr wrap="square" rtlCol="0">
              <a:spAutoFit/>
            </a:bodyPr>
            <a:lstStyle/>
            <a:p>
              <a:pPr algn="ctr">
                <a:spcAft>
                  <a:spcPts val="600"/>
                </a:spcAft>
              </a:pPr>
              <a:r>
                <a:rPr lang="it-IT" i="1" dirty="0" smtClean="0">
                  <a:latin typeface="Comic Sans MS" panose="030F0702030302020204" pitchFamily="66" charset="0"/>
                </a:rPr>
                <a:t>Pianta: evoluzione di strutture adatte a richiamare specifici impollinatori</a:t>
              </a:r>
            </a:p>
            <a:p>
              <a:pPr algn="ctr"/>
              <a:r>
                <a:rPr lang="it-IT" i="1" dirty="0" smtClean="0">
                  <a:latin typeface="Comic Sans MS" panose="030F0702030302020204" pitchFamily="66" charset="0"/>
                </a:rPr>
                <a:t>Impollinatore: evoluzione di parti del corpo e di comportamenti adatti a favorire l’impollinazione di specifiche piante </a:t>
              </a:r>
              <a:endParaRPr lang="it-IT" i="1" dirty="0">
                <a:latin typeface="Comic Sans MS" panose="030F0702030302020204" pitchFamily="66" charset="0"/>
              </a:endParaRPr>
            </a:p>
          </p:txBody>
        </p:sp>
        <p:pic>
          <p:nvPicPr>
            <p:cNvPr id="21" name="Immagine 20" descr="Schermata 2013-11-29 a 21.44.09.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12160" y="4717593"/>
              <a:ext cx="1552608" cy="1800200"/>
            </a:xfrm>
            <a:prstGeom prst="rect">
              <a:avLst/>
            </a:prstGeom>
          </p:spPr>
        </p:pic>
        <p:sp>
          <p:nvSpPr>
            <p:cNvPr id="22" name="Rettangolo 21"/>
            <p:cNvSpPr/>
            <p:nvPr/>
          </p:nvSpPr>
          <p:spPr>
            <a:xfrm>
              <a:off x="7596336" y="5941729"/>
              <a:ext cx="1368152" cy="553998"/>
            </a:xfrm>
            <a:prstGeom prst="rect">
              <a:avLst/>
            </a:prstGeom>
          </p:spPr>
          <p:txBody>
            <a:bodyPr wrap="square">
              <a:spAutoFit/>
            </a:bodyPr>
            <a:lstStyle/>
            <a:p>
              <a:r>
                <a:rPr lang="en-GB" sz="1000" b="1" dirty="0">
                  <a:latin typeface="Arial" charset="0"/>
                </a:rPr>
                <a:t>Fleming T H et al. Ann Bot 2009;104:1017-1043</a:t>
              </a:r>
            </a:p>
          </p:txBody>
        </p:sp>
        <p:pic>
          <p:nvPicPr>
            <p:cNvPr id="23" name="Immagine 22"/>
            <p:cNvPicPr>
              <a:picLocks noChangeAspect="1"/>
            </p:cNvPicPr>
            <p:nvPr/>
          </p:nvPicPr>
          <p:blipFill>
            <a:blip r:embed="rId4" cstate="print"/>
            <a:stretch>
              <a:fillRect/>
            </a:stretch>
          </p:blipFill>
          <p:spPr>
            <a:xfrm>
              <a:off x="3236346" y="4717593"/>
              <a:ext cx="2682418" cy="1800200"/>
            </a:xfrm>
            <a:prstGeom prst="rect">
              <a:avLst/>
            </a:prstGeom>
          </p:spPr>
        </p:pic>
        <p:pic>
          <p:nvPicPr>
            <p:cNvPr id="24" name="Immagine 23" descr="IMG_1860.jpg"/>
            <p:cNvPicPr>
              <a:picLocks noChangeAspect="1"/>
            </p:cNvPicPr>
            <p:nvPr/>
          </p:nvPicPr>
          <p:blipFill rotWithShape="1">
            <a:blip r:embed="rId5" cstate="print">
              <a:extLst>
                <a:ext uri="{28A0092B-C50C-407E-A947-70E740481C1C}">
                  <a14:useLocalDpi xmlns:a14="http://schemas.microsoft.com/office/drawing/2010/main"/>
                </a:ext>
              </a:extLst>
            </a:blip>
            <a:srcRect r="-2"/>
            <a:stretch/>
          </p:blipFill>
          <p:spPr>
            <a:xfrm>
              <a:off x="1662005" y="4717593"/>
              <a:ext cx="1500978" cy="1782983"/>
            </a:xfrm>
            <a:prstGeom prst="rect">
              <a:avLst/>
            </a:prstGeom>
          </p:spPr>
        </p:pic>
      </p:grpSp>
      <p:cxnSp>
        <p:nvCxnSpPr>
          <p:cNvPr id="14" name="Connettore 1 13"/>
          <p:cNvCxnSpPr/>
          <p:nvPr/>
        </p:nvCxnSpPr>
        <p:spPr>
          <a:xfrm>
            <a:off x="0" y="620688"/>
            <a:ext cx="9144000"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5" name="Rettangolo 14"/>
          <p:cNvSpPr/>
          <p:nvPr/>
        </p:nvSpPr>
        <p:spPr>
          <a:xfrm>
            <a:off x="1205880" y="87015"/>
            <a:ext cx="6750496" cy="461665"/>
          </a:xfrm>
          <a:prstGeom prst="rect">
            <a:avLst/>
          </a:prstGeom>
        </p:spPr>
        <p:txBody>
          <a:bodyPr wrap="square">
            <a:spAutoFit/>
          </a:bodyPr>
          <a:lstStyle/>
          <a:p>
            <a:pPr algn="ctr"/>
            <a:r>
              <a:rPr lang="it-IT" sz="2400" dirty="0" smtClean="0">
                <a:solidFill>
                  <a:srgbClr val="FF0000"/>
                </a:solidFill>
                <a:latin typeface="Comic Sans MS" panose="030F0702030302020204" pitchFamily="66" charset="0"/>
              </a:rPr>
              <a:t>Coevoluzione</a:t>
            </a:r>
            <a:endParaRPr lang="it-IT"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419295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51520" y="1268760"/>
            <a:ext cx="8568952" cy="1569660"/>
          </a:xfrm>
          <a:prstGeom prst="rect">
            <a:avLst/>
          </a:prstGeom>
          <a:noFill/>
        </p:spPr>
        <p:txBody>
          <a:bodyPr wrap="square" rtlCol="0">
            <a:spAutoFit/>
          </a:bodyPr>
          <a:lstStyle/>
          <a:p>
            <a:pPr algn="ctr"/>
            <a:r>
              <a:rPr lang="it-IT" sz="1600" dirty="0" smtClean="0">
                <a:latin typeface="Comic Sans MS" panose="030F0702030302020204" pitchFamily="66" charset="0"/>
              </a:rPr>
              <a:t>Le relazioni che si creano fra pianta e impollinatore possono essere:</a:t>
            </a:r>
          </a:p>
          <a:p>
            <a:endParaRPr lang="it-IT" sz="1600" dirty="0">
              <a:latin typeface="Comic Sans MS" panose="030F0702030302020204" pitchFamily="66" charset="0"/>
            </a:endParaRPr>
          </a:p>
          <a:p>
            <a:pPr marL="342900" indent="-342900">
              <a:buFont typeface="Arial"/>
              <a:buChar char="•"/>
            </a:pPr>
            <a:r>
              <a:rPr lang="it-IT" sz="1600" dirty="0" smtClean="0">
                <a:latin typeface="Comic Sans MS" panose="030F0702030302020204" pitchFamily="66" charset="0"/>
              </a:rPr>
              <a:t>strette, se vengono coinvolte poche specie (</a:t>
            </a:r>
            <a:r>
              <a:rPr lang="it-IT" sz="1600" dirty="0" smtClean="0">
                <a:latin typeface="Comic Sans MS" panose="030F0702030302020204" pitchFamily="66" charset="0"/>
                <a:sym typeface="Wingdings"/>
              </a:rPr>
              <a:t> fino al caso estremo di 2 specie) </a:t>
            </a:r>
          </a:p>
          <a:p>
            <a:pPr marL="342900" indent="-342900">
              <a:buFont typeface="Arial"/>
              <a:buChar char="•"/>
            </a:pPr>
            <a:endParaRPr lang="it-IT" sz="1600" dirty="0">
              <a:latin typeface="Comic Sans MS" panose="030F0702030302020204" pitchFamily="66" charset="0"/>
              <a:sym typeface="Wingdings"/>
            </a:endParaRPr>
          </a:p>
          <a:p>
            <a:pPr marL="342900" indent="-342900">
              <a:buFont typeface="Arial"/>
              <a:buChar char="•"/>
            </a:pPr>
            <a:r>
              <a:rPr lang="it-IT" sz="1600" dirty="0" smtClean="0">
                <a:latin typeface="Comic Sans MS" panose="030F0702030302020204" pitchFamily="66" charset="0"/>
                <a:sym typeface="Wingdings"/>
              </a:rPr>
              <a:t>lasse, se una specie dà origine a relazioni con numerose altre specie (mutualismo diffuso)  traggono beneficio molte specie!</a:t>
            </a:r>
            <a:endParaRPr lang="it-IT" sz="1600" dirty="0">
              <a:latin typeface="Comic Sans MS" panose="030F0702030302020204" pitchFamily="66" charset="0"/>
            </a:endParaRPr>
          </a:p>
        </p:txBody>
      </p:sp>
      <p:grpSp>
        <p:nvGrpSpPr>
          <p:cNvPr id="11" name="Gruppo 10"/>
          <p:cNvGrpSpPr/>
          <p:nvPr/>
        </p:nvGrpSpPr>
        <p:grpSpPr>
          <a:xfrm>
            <a:off x="477963" y="3068958"/>
            <a:ext cx="3806005" cy="3269979"/>
            <a:chOff x="308287" y="4005064"/>
            <a:chExt cx="2621168" cy="2061509"/>
          </a:xfrm>
        </p:grpSpPr>
        <p:pic>
          <p:nvPicPr>
            <p:cNvPr id="8" name="Immagine 7" descr="Schermata 2013-11-30 a 15.28.10.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3528" y="4005064"/>
              <a:ext cx="2605927" cy="2060848"/>
            </a:xfrm>
            <a:prstGeom prst="rect">
              <a:avLst/>
            </a:prstGeom>
            <a:ln>
              <a:solidFill>
                <a:srgbClr val="006600"/>
              </a:solidFill>
            </a:ln>
          </p:spPr>
        </p:pic>
        <p:sp>
          <p:nvSpPr>
            <p:cNvPr id="9" name="CasellaDiTesto 8"/>
            <p:cNvSpPr txBox="1"/>
            <p:nvPr/>
          </p:nvSpPr>
          <p:spPr>
            <a:xfrm>
              <a:off x="308287" y="5775523"/>
              <a:ext cx="1430975" cy="291050"/>
            </a:xfrm>
            <a:prstGeom prst="rect">
              <a:avLst/>
            </a:prstGeom>
            <a:noFill/>
          </p:spPr>
          <p:txBody>
            <a:bodyPr wrap="none" rtlCol="0">
              <a:spAutoFit/>
            </a:bodyPr>
            <a:lstStyle/>
            <a:p>
              <a:r>
                <a:rPr lang="it-IT" sz="1200" dirty="0" smtClean="0"/>
                <a:t>Smith TM and Smith RL (2007)</a:t>
              </a:r>
            </a:p>
            <a:p>
              <a:r>
                <a:rPr lang="it-IT" sz="1200" dirty="0" smtClean="0"/>
                <a:t>  Elementi di ecologia</a:t>
              </a:r>
              <a:endParaRPr lang="it-IT" sz="1200" dirty="0"/>
            </a:p>
          </p:txBody>
        </p:sp>
      </p:grpSp>
      <p:pic>
        <p:nvPicPr>
          <p:cNvPr id="12" name="Immagine 11" descr="IMG_2020.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535996" y="3053921"/>
            <a:ext cx="3708412" cy="3285305"/>
          </a:xfrm>
          <a:prstGeom prst="rect">
            <a:avLst/>
          </a:prstGeom>
          <a:ln>
            <a:solidFill>
              <a:srgbClr val="006600"/>
            </a:solidFill>
          </a:ln>
        </p:spPr>
      </p:pic>
      <p:cxnSp>
        <p:nvCxnSpPr>
          <p:cNvPr id="13" name="Connettore 1 12"/>
          <p:cNvCxnSpPr/>
          <p:nvPr/>
        </p:nvCxnSpPr>
        <p:spPr>
          <a:xfrm>
            <a:off x="0" y="620688"/>
            <a:ext cx="9144000"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4" name="Rettangolo 13"/>
          <p:cNvSpPr/>
          <p:nvPr/>
        </p:nvSpPr>
        <p:spPr>
          <a:xfrm>
            <a:off x="1205880" y="87015"/>
            <a:ext cx="6750496" cy="461665"/>
          </a:xfrm>
          <a:prstGeom prst="rect">
            <a:avLst/>
          </a:prstGeom>
        </p:spPr>
        <p:txBody>
          <a:bodyPr wrap="square">
            <a:spAutoFit/>
          </a:bodyPr>
          <a:lstStyle/>
          <a:p>
            <a:pPr algn="ctr"/>
            <a:r>
              <a:rPr lang="it-IT" sz="2400" dirty="0" smtClean="0">
                <a:solidFill>
                  <a:srgbClr val="FF0000"/>
                </a:solidFill>
                <a:latin typeface="Comic Sans MS" panose="030F0702030302020204" pitchFamily="66" charset="0"/>
              </a:rPr>
              <a:t>Coevoluzione</a:t>
            </a:r>
            <a:endParaRPr lang="it-IT"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5260757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p:nvPr/>
        </p:nvSpPr>
        <p:spPr>
          <a:xfrm>
            <a:off x="467544" y="1124744"/>
            <a:ext cx="8352928" cy="830997"/>
          </a:xfrm>
          <a:prstGeom prst="rect">
            <a:avLst/>
          </a:prstGeom>
          <a:noFill/>
        </p:spPr>
        <p:txBody>
          <a:bodyPr wrap="square" rtlCol="0">
            <a:spAutoFit/>
          </a:bodyPr>
          <a:lstStyle/>
          <a:p>
            <a:pPr algn="ctr"/>
            <a:r>
              <a:rPr lang="it-IT" sz="1600" b="1" dirty="0" smtClean="0">
                <a:latin typeface="Comic Sans MS" panose="030F0702030302020204" pitchFamily="66" charset="0"/>
              </a:rPr>
              <a:t>VANTAGGI</a:t>
            </a:r>
          </a:p>
          <a:p>
            <a:pPr algn="ctr"/>
            <a:endParaRPr lang="it-IT" sz="1600" dirty="0">
              <a:latin typeface="Comic Sans MS" panose="030F0702030302020204" pitchFamily="66" charset="0"/>
            </a:endParaRPr>
          </a:p>
          <a:p>
            <a:r>
              <a:rPr lang="it-IT" sz="1600" dirty="0" smtClean="0">
                <a:latin typeface="Comic Sans MS" panose="030F0702030302020204" pitchFamily="66" charset="0"/>
              </a:rPr>
              <a:t>           </a:t>
            </a:r>
            <a:r>
              <a:rPr lang="it-IT" sz="1600" u="sng" dirty="0" smtClean="0">
                <a:latin typeface="Comic Sans MS" panose="030F0702030302020204" pitchFamily="66" charset="0"/>
              </a:rPr>
              <a:t>FIORE</a:t>
            </a:r>
            <a:r>
              <a:rPr lang="it-IT" sz="1600" dirty="0" smtClean="0">
                <a:latin typeface="Comic Sans MS" panose="030F0702030302020204" pitchFamily="66" charset="0"/>
              </a:rPr>
              <a:t>				     </a:t>
            </a:r>
            <a:r>
              <a:rPr lang="it-IT" sz="1600" u="sng" dirty="0" smtClean="0">
                <a:latin typeface="Comic Sans MS" panose="030F0702030302020204" pitchFamily="66" charset="0"/>
              </a:rPr>
              <a:t>INSETTO  IMPOLLINATORE</a:t>
            </a:r>
            <a:endParaRPr lang="it-IT" sz="1600" u="sng" dirty="0">
              <a:latin typeface="Comic Sans MS" panose="030F0702030302020204" pitchFamily="66" charset="0"/>
            </a:endParaRPr>
          </a:p>
        </p:txBody>
      </p:sp>
      <p:sp>
        <p:nvSpPr>
          <p:cNvPr id="10" name="CasellaDiTesto 9"/>
          <p:cNvSpPr txBox="1"/>
          <p:nvPr/>
        </p:nvSpPr>
        <p:spPr>
          <a:xfrm>
            <a:off x="179512" y="2204864"/>
            <a:ext cx="3816424" cy="830997"/>
          </a:xfrm>
          <a:prstGeom prst="rect">
            <a:avLst/>
          </a:prstGeom>
          <a:noFill/>
        </p:spPr>
        <p:txBody>
          <a:bodyPr wrap="square" rtlCol="0">
            <a:spAutoFit/>
          </a:bodyPr>
          <a:lstStyle/>
          <a:p>
            <a:pPr algn="just"/>
            <a:r>
              <a:rPr lang="it-IT" sz="1600" dirty="0" smtClean="0">
                <a:latin typeface="Comic Sans MS" panose="030F0702030302020204" pitchFamily="66" charset="0"/>
              </a:rPr>
              <a:t>Specifici impollinatori = minor “spreco” di polline su fiori “sbagliati” </a:t>
            </a:r>
            <a:br>
              <a:rPr lang="it-IT" sz="1600" dirty="0" smtClean="0">
                <a:latin typeface="Comic Sans MS" panose="030F0702030302020204" pitchFamily="66" charset="0"/>
              </a:rPr>
            </a:br>
            <a:r>
              <a:rPr lang="it-IT" sz="1600" dirty="0" smtClean="0">
                <a:latin typeface="Comic Sans MS" panose="030F0702030302020204" pitchFamily="66" charset="0"/>
                <a:sym typeface="Wingdings"/>
              </a:rPr>
              <a:t> minor produzione di polline</a:t>
            </a:r>
            <a:endParaRPr lang="it-IT" sz="1600" dirty="0">
              <a:latin typeface="Comic Sans MS" panose="030F0702030302020204" pitchFamily="66" charset="0"/>
            </a:endParaRPr>
          </a:p>
        </p:txBody>
      </p:sp>
      <p:sp>
        <p:nvSpPr>
          <p:cNvPr id="11" name="CasellaDiTesto 10"/>
          <p:cNvSpPr txBox="1"/>
          <p:nvPr/>
        </p:nvSpPr>
        <p:spPr>
          <a:xfrm>
            <a:off x="5364088" y="2204864"/>
            <a:ext cx="3168352" cy="830997"/>
          </a:xfrm>
          <a:prstGeom prst="rect">
            <a:avLst/>
          </a:prstGeom>
          <a:noFill/>
        </p:spPr>
        <p:txBody>
          <a:bodyPr wrap="square" rtlCol="0">
            <a:spAutoFit/>
          </a:bodyPr>
          <a:lstStyle/>
          <a:p>
            <a:pPr algn="just"/>
            <a:r>
              <a:rPr lang="it-IT" sz="1600" dirty="0" smtClean="0">
                <a:latin typeface="Comic Sans MS" panose="030F0702030302020204" pitchFamily="66" charset="0"/>
              </a:rPr>
              <a:t>Fiore specifico = minor competizione per il cibo con altri insetti</a:t>
            </a:r>
            <a:endParaRPr lang="it-IT" sz="1600" dirty="0">
              <a:latin typeface="Comic Sans MS" panose="030F0702030302020204" pitchFamily="66" charset="0"/>
            </a:endParaRPr>
          </a:p>
        </p:txBody>
      </p:sp>
      <p:sp>
        <p:nvSpPr>
          <p:cNvPr id="12" name="CasellaDiTesto 11"/>
          <p:cNvSpPr txBox="1"/>
          <p:nvPr/>
        </p:nvSpPr>
        <p:spPr>
          <a:xfrm>
            <a:off x="144016" y="3928988"/>
            <a:ext cx="8892480" cy="2385268"/>
          </a:xfrm>
          <a:prstGeom prst="rect">
            <a:avLst/>
          </a:prstGeom>
          <a:noFill/>
        </p:spPr>
        <p:txBody>
          <a:bodyPr wrap="square" rtlCol="0">
            <a:spAutoFit/>
          </a:bodyPr>
          <a:lstStyle/>
          <a:p>
            <a:r>
              <a:rPr lang="it-IT" sz="1600" dirty="0" smtClean="0">
                <a:latin typeface="Comic Sans MS" panose="030F0702030302020204" pitchFamily="66" charset="0"/>
              </a:rPr>
              <a:t>Attualmente il 65% delle Angiosperme sono impollinate da insetti e circa il 20% degli insetti si nutre di nettare in almeno una fase del proprio ciclo vitale.</a:t>
            </a:r>
          </a:p>
          <a:p>
            <a:endParaRPr lang="it-IT" sz="1600" dirty="0">
              <a:latin typeface="Comic Sans MS" panose="030F0702030302020204" pitchFamily="66" charset="0"/>
            </a:endParaRPr>
          </a:p>
          <a:p>
            <a:pPr algn="just">
              <a:spcAft>
                <a:spcPts val="600"/>
              </a:spcAft>
            </a:pPr>
            <a:r>
              <a:rPr lang="it-IT" sz="1600" u="sng" dirty="0" smtClean="0">
                <a:latin typeface="Comic Sans MS" panose="030F0702030302020204" pitchFamily="66" charset="0"/>
              </a:rPr>
              <a:t>Efficienza di impollinazione </a:t>
            </a:r>
            <a:r>
              <a:rPr lang="it-IT" sz="1600" dirty="0" smtClean="0">
                <a:latin typeface="Comic Sans MS" panose="030F0702030302020204" pitchFamily="66" charset="0"/>
                <a:sym typeface="Wingdings"/>
              </a:rPr>
              <a:t> visite regolari da parte dell’impollinatore  il fiore deve offrire:</a:t>
            </a:r>
          </a:p>
          <a:p>
            <a:pPr marL="285750" indent="-285750" algn="just">
              <a:buFont typeface="Arial" panose="020B0604020202020204" pitchFamily="34" charset="0"/>
              <a:buChar char="•"/>
            </a:pPr>
            <a:r>
              <a:rPr lang="it-IT" sz="1600" dirty="0" smtClean="0">
                <a:latin typeface="Comic Sans MS" panose="030F0702030302020204" pitchFamily="66" charset="0"/>
                <a:sym typeface="Wingdings"/>
              </a:rPr>
              <a:t>una fonte di nutrimento (diretto = nettare/polline; indiretto = piccoli insetti)</a:t>
            </a:r>
          </a:p>
          <a:p>
            <a:pPr marL="285750" indent="-285750" algn="just">
              <a:buFont typeface="Arial" panose="020B0604020202020204" pitchFamily="34" charset="0"/>
              <a:buChar char="•"/>
            </a:pPr>
            <a:r>
              <a:rPr lang="it-IT" sz="1600" dirty="0" smtClean="0">
                <a:latin typeface="Comic Sans MS" panose="030F0702030302020204" pitchFamily="66" charset="0"/>
                <a:sym typeface="Wingdings"/>
              </a:rPr>
              <a:t>un richiamo diretto (odore, colore, forma, tessitura…) o </a:t>
            </a:r>
            <a:endParaRPr lang="it-IT" sz="1600" dirty="0">
              <a:latin typeface="Comic Sans MS" panose="030F0702030302020204" pitchFamily="66" charset="0"/>
              <a:sym typeface="Wingdings"/>
            </a:endParaRPr>
          </a:p>
          <a:p>
            <a:pPr marL="285750" indent="-285750" algn="just">
              <a:buFont typeface="Arial" panose="020B0604020202020204" pitchFamily="34" charset="0"/>
              <a:buChar char="•"/>
            </a:pPr>
            <a:r>
              <a:rPr lang="it-IT" sz="1600" dirty="0" smtClean="0">
                <a:latin typeface="Comic Sans MS" panose="030F0702030302020204" pitchFamily="66" charset="0"/>
                <a:sym typeface="Wingdings"/>
              </a:rPr>
              <a:t>un richiamo indiretto (fiore come trappola per prede degli impollinatori… colibrì originariamente attirato da piccoli insetti e ragni presenti sui fiori, più che dal nettare)</a:t>
            </a:r>
            <a:endParaRPr lang="it-IT" sz="1600" dirty="0">
              <a:latin typeface="Comic Sans MS" panose="030F0702030302020204" pitchFamily="66" charset="0"/>
            </a:endParaRPr>
          </a:p>
        </p:txBody>
      </p:sp>
      <p:sp>
        <p:nvSpPr>
          <p:cNvPr id="14" name="Arrotonda angolo diagonale rettangolo 13"/>
          <p:cNvSpPr/>
          <p:nvPr/>
        </p:nvSpPr>
        <p:spPr>
          <a:xfrm>
            <a:off x="144016" y="1052736"/>
            <a:ext cx="8892480" cy="2592288"/>
          </a:xfrm>
          <a:prstGeom prst="round2DiagRect">
            <a:avLst/>
          </a:prstGeom>
          <a:noFill/>
          <a:ln>
            <a:solidFill>
              <a:srgbClr val="00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latin typeface="Comic Sans MS" panose="030F0702030302020204" pitchFamily="66" charset="0"/>
            </a:endParaRPr>
          </a:p>
        </p:txBody>
      </p:sp>
      <p:cxnSp>
        <p:nvCxnSpPr>
          <p:cNvPr id="13" name="Connettore 1 12"/>
          <p:cNvCxnSpPr/>
          <p:nvPr/>
        </p:nvCxnSpPr>
        <p:spPr>
          <a:xfrm>
            <a:off x="0" y="620688"/>
            <a:ext cx="9144000"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5" name="Rettangolo 14"/>
          <p:cNvSpPr/>
          <p:nvPr/>
        </p:nvSpPr>
        <p:spPr>
          <a:xfrm>
            <a:off x="1205880" y="87015"/>
            <a:ext cx="6750496" cy="461665"/>
          </a:xfrm>
          <a:prstGeom prst="rect">
            <a:avLst/>
          </a:prstGeom>
        </p:spPr>
        <p:txBody>
          <a:bodyPr wrap="square">
            <a:spAutoFit/>
          </a:bodyPr>
          <a:lstStyle/>
          <a:p>
            <a:pPr algn="ctr"/>
            <a:r>
              <a:rPr lang="it-IT" sz="2400" dirty="0" smtClean="0">
                <a:solidFill>
                  <a:srgbClr val="FF0000"/>
                </a:solidFill>
                <a:latin typeface="Comic Sans MS" panose="030F0702030302020204" pitchFamily="66" charset="0"/>
              </a:rPr>
              <a:t>Coevoluzione</a:t>
            </a:r>
            <a:endParaRPr lang="it-IT"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4256373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251520" y="764704"/>
            <a:ext cx="8568952" cy="5539978"/>
          </a:xfrm>
          <a:prstGeom prst="rect">
            <a:avLst/>
          </a:prstGeom>
          <a:noFill/>
        </p:spPr>
        <p:txBody>
          <a:bodyPr wrap="square" rtlCol="0">
            <a:spAutoFit/>
          </a:bodyPr>
          <a:lstStyle/>
          <a:p>
            <a:r>
              <a:rPr lang="it-IT" b="1" dirty="0" smtClean="0">
                <a:solidFill>
                  <a:srgbClr val="FF0000"/>
                </a:solidFill>
                <a:latin typeface="Comic Sans MS" panose="030F0702030302020204" pitchFamily="66" charset="0"/>
              </a:rPr>
              <a:t>Teorie evolutive:</a:t>
            </a:r>
          </a:p>
          <a:p>
            <a:endParaRPr lang="it-IT" sz="1600" dirty="0">
              <a:solidFill>
                <a:srgbClr val="FF0000"/>
              </a:solidFill>
              <a:latin typeface="Comic Sans MS" panose="030F0702030302020204" pitchFamily="66" charset="0"/>
            </a:endParaRPr>
          </a:p>
          <a:p>
            <a:pPr algn="just"/>
            <a:r>
              <a:rPr lang="it-IT" sz="1600" dirty="0" smtClean="0">
                <a:latin typeface="Comic Sans MS" panose="030F0702030302020204" pitchFamily="66" charset="0"/>
              </a:rPr>
              <a:t>L’evoluzione di forme fiorali specializzate e la produzione di sostanze di richiamo è avvenuta parallelamente all’evoluzione degli animali impollinatori. Si ritiene che i primi impollinatori siano stati attratti dal polline dei fiori per utilizzarlo come fonte di cibo. Il trasferimento del polline tra un fiore e l’altro da parte degli insetti è risultato più efficiente della modalità anemocora. Si è quindi indotta una pressione selettiva che ha favorito sempre di più l’evoluzione di meccanismi di attrazione degli impollinatori verso i fiori.</a:t>
            </a:r>
          </a:p>
          <a:p>
            <a:pPr algn="just"/>
            <a:endParaRPr lang="it-IT" sz="1600" dirty="0" smtClean="0">
              <a:latin typeface="Comic Sans MS" panose="030F0702030302020204" pitchFamily="66" charset="0"/>
            </a:endParaRPr>
          </a:p>
          <a:p>
            <a:pPr marL="342900" indent="-342900" algn="ctr">
              <a:buFont typeface="+mj-lt"/>
              <a:buAutoNum type="arabicPeriod"/>
            </a:pPr>
            <a:endParaRPr lang="it-IT" sz="1600" dirty="0">
              <a:latin typeface="Comic Sans MS" panose="030F0702030302020204" pitchFamily="66" charset="0"/>
            </a:endParaRPr>
          </a:p>
          <a:p>
            <a:pPr marL="457200" indent="-457200" algn="just">
              <a:buAutoNum type="arabicPeriod"/>
            </a:pPr>
            <a:r>
              <a:rPr lang="it-IT" sz="1600" b="1" u="sng" dirty="0" smtClean="0">
                <a:latin typeface="Comic Sans MS" panose="030F0702030302020204" pitchFamily="66" charset="0"/>
              </a:rPr>
              <a:t>Coleotteri</a:t>
            </a:r>
            <a:r>
              <a:rPr lang="it-IT" sz="1600" b="1" dirty="0" smtClean="0">
                <a:latin typeface="Comic Sans MS" panose="030F0702030302020204" pitchFamily="66" charset="0"/>
              </a:rPr>
              <a:t>, primi impollinatori, attirati dal secreto vischioso e nutriente prodotto dagli stigmi.</a:t>
            </a:r>
          </a:p>
          <a:p>
            <a:pPr marL="457200" indent="-457200" algn="just">
              <a:buAutoNum type="arabicPeriod"/>
            </a:pPr>
            <a:endParaRPr lang="it-IT" sz="1600" dirty="0" smtClean="0">
              <a:solidFill>
                <a:schemeClr val="bg1">
                  <a:lumMod val="85000"/>
                </a:schemeClr>
              </a:solidFill>
              <a:latin typeface="Comic Sans MS" panose="030F0702030302020204" pitchFamily="66" charset="0"/>
            </a:endParaRPr>
          </a:p>
          <a:p>
            <a:pPr marL="457200" indent="-457200" algn="just">
              <a:buAutoNum type="arabicPeriod"/>
            </a:pPr>
            <a:r>
              <a:rPr lang="it-IT" sz="1600" b="1" dirty="0" smtClean="0">
                <a:latin typeface="Comic Sans MS" panose="030F0702030302020204" pitchFamily="66" charset="0"/>
              </a:rPr>
              <a:t>Sviluppo/evoluzione dei </a:t>
            </a:r>
            <a:r>
              <a:rPr lang="it-IT" sz="1600" b="1" dirty="0" err="1" smtClean="0">
                <a:latin typeface="Comic Sans MS" panose="030F0702030302020204" pitchFamily="66" charset="0"/>
              </a:rPr>
              <a:t>nettàri</a:t>
            </a:r>
            <a:endParaRPr lang="it-IT" sz="1600" b="1" dirty="0" smtClean="0">
              <a:latin typeface="Comic Sans MS" panose="030F0702030302020204" pitchFamily="66" charset="0"/>
            </a:endParaRPr>
          </a:p>
          <a:p>
            <a:pPr marL="342900" indent="-342900" algn="just">
              <a:buFont typeface="+mj-lt"/>
              <a:buAutoNum type="arabicPeriod"/>
            </a:pPr>
            <a:endParaRPr lang="it-IT" sz="1600" b="1" dirty="0">
              <a:latin typeface="Comic Sans MS" panose="030F0702030302020204" pitchFamily="66" charset="0"/>
            </a:endParaRPr>
          </a:p>
          <a:p>
            <a:pPr marL="457200" indent="-457200" algn="just">
              <a:buAutoNum type="arabicPeriod"/>
            </a:pPr>
            <a:r>
              <a:rPr lang="it-IT" sz="1600" b="1" dirty="0" smtClean="0">
                <a:latin typeface="Comic Sans MS" panose="030F0702030302020204" pitchFamily="66" charset="0"/>
              </a:rPr>
              <a:t>Protezione degli ovuli (ovario da supero a infero) </a:t>
            </a:r>
          </a:p>
          <a:p>
            <a:pPr marL="457200" indent="-457200" algn="just">
              <a:buAutoNum type="arabicPeriod"/>
            </a:pPr>
            <a:endParaRPr lang="it-IT" sz="1600" b="1" dirty="0">
              <a:latin typeface="Comic Sans MS" panose="030F0702030302020204" pitchFamily="66" charset="0"/>
            </a:endParaRPr>
          </a:p>
          <a:p>
            <a:pPr marL="457200" indent="-457200" algn="just">
              <a:buFontTx/>
              <a:buAutoNum type="arabicPeriod"/>
            </a:pPr>
            <a:r>
              <a:rPr lang="it-IT" sz="1600" b="1" dirty="0">
                <a:latin typeface="Comic Sans MS" panose="030F0702030302020204" pitchFamily="66" charset="0"/>
              </a:rPr>
              <a:t>Sviluppo di foglie </a:t>
            </a:r>
            <a:r>
              <a:rPr lang="it-IT" sz="1600" b="1" dirty="0" smtClean="0">
                <a:latin typeface="Comic Sans MS" panose="030F0702030302020204" pitchFamily="66" charset="0"/>
              </a:rPr>
              <a:t>vessillari</a:t>
            </a:r>
          </a:p>
          <a:p>
            <a:pPr marL="457200" indent="-457200" algn="just">
              <a:buAutoNum type="arabicPeriod"/>
            </a:pPr>
            <a:endParaRPr lang="it-IT" sz="1600" b="1" dirty="0">
              <a:latin typeface="Comic Sans MS" panose="030F0702030302020204" pitchFamily="66" charset="0"/>
            </a:endParaRPr>
          </a:p>
          <a:p>
            <a:pPr marL="457200" indent="-457200" algn="just">
              <a:buAutoNum type="arabicPeriod"/>
            </a:pPr>
            <a:r>
              <a:rPr lang="it-IT" sz="1600" b="1" dirty="0" smtClean="0">
                <a:latin typeface="Comic Sans MS" panose="030F0702030302020204" pitchFamily="66" charset="0"/>
              </a:rPr>
              <a:t>Evoluzione di fiori ermafroditi, con stami e pistilli sullo stesso fiore</a:t>
            </a:r>
          </a:p>
          <a:p>
            <a:pPr marL="457200" indent="-457200" algn="just">
              <a:buAutoNum type="arabicPeriod"/>
            </a:pPr>
            <a:endParaRPr lang="it-IT" sz="1600" dirty="0">
              <a:latin typeface="Comic Sans MS" panose="030F0702030302020204" pitchFamily="66" charset="0"/>
            </a:endParaRPr>
          </a:p>
        </p:txBody>
      </p:sp>
      <p:cxnSp>
        <p:nvCxnSpPr>
          <p:cNvPr id="11" name="Connettore 1 10"/>
          <p:cNvCxnSpPr/>
          <p:nvPr/>
        </p:nvCxnSpPr>
        <p:spPr>
          <a:xfrm>
            <a:off x="0" y="620688"/>
            <a:ext cx="9144000"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2" name="Rettangolo 11"/>
          <p:cNvSpPr/>
          <p:nvPr/>
        </p:nvSpPr>
        <p:spPr>
          <a:xfrm>
            <a:off x="1205880" y="87015"/>
            <a:ext cx="6750496" cy="461665"/>
          </a:xfrm>
          <a:prstGeom prst="rect">
            <a:avLst/>
          </a:prstGeom>
        </p:spPr>
        <p:txBody>
          <a:bodyPr wrap="square">
            <a:spAutoFit/>
          </a:bodyPr>
          <a:lstStyle/>
          <a:p>
            <a:pPr algn="ctr"/>
            <a:r>
              <a:rPr lang="it-IT" sz="2400" dirty="0" smtClean="0">
                <a:solidFill>
                  <a:srgbClr val="FF0000"/>
                </a:solidFill>
                <a:latin typeface="Comic Sans MS" panose="030F0702030302020204" pitchFamily="66" charset="0"/>
              </a:rPr>
              <a:t>Coevoluzione</a:t>
            </a:r>
            <a:endParaRPr lang="it-IT"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12638064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541</TotalTime>
  <Words>1750</Words>
  <Application>Microsoft Office PowerPoint</Application>
  <PresentationFormat>On-screen Show (4:3)</PresentationFormat>
  <Paragraphs>296</Paragraphs>
  <Slides>31</Slides>
  <Notes>29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Comic Sans MS</vt:lpstr>
      <vt:lpstr>Wingdings</vt:lpstr>
      <vt:lpstr>Tema di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martina</dc:creator>
  <cp:lastModifiedBy>MARTINA GIOVANARDI</cp:lastModifiedBy>
  <cp:revision>77</cp:revision>
  <dcterms:created xsi:type="dcterms:W3CDTF">2014-05-17T14:38:59Z</dcterms:created>
  <dcterms:modified xsi:type="dcterms:W3CDTF">2016-05-06T08:19:05Z</dcterms:modified>
</cp:coreProperties>
</file>