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9" r:id="rId10"/>
    <p:sldId id="263" r:id="rId11"/>
    <p:sldId id="265" r:id="rId12"/>
    <p:sldId id="266" r:id="rId13"/>
    <p:sldId id="267" r:id="rId14"/>
    <p:sldId id="264" r:id="rId15"/>
    <p:sldId id="270" r:id="rId16"/>
    <p:sldId id="271" r:id="rId17"/>
    <p:sldId id="272" r:id="rId18"/>
    <p:sldId id="273" r:id="rId19"/>
    <p:sldId id="275" r:id="rId20"/>
    <p:sldId id="277" r:id="rId21"/>
    <p:sldId id="276" r:id="rId22"/>
    <p:sldId id="274" r:id="rId23"/>
    <p:sldId id="278" r:id="rId24"/>
    <p:sldId id="280" r:id="rId25"/>
    <p:sldId id="279" r:id="rId26"/>
    <p:sldId id="281" r:id="rId27"/>
    <p:sldId id="282" r:id="rId2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AF371-AE3C-4710-AC3C-D1FBE3128711}" type="datetimeFigureOut">
              <a:rPr lang="it-IT" smtClean="0"/>
              <a:pPr/>
              <a:t>23/10/2014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D96E9-806C-48AB-A716-E12520ADB2A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3600" b="1" dirty="0" smtClean="0"/>
              <a:t>Le versioni cinematografiche e a fumetti di </a:t>
            </a:r>
            <a:r>
              <a:rPr lang="it-IT" sz="3600" b="1" i="1" dirty="0" smtClean="0"/>
              <a:t>Batman</a:t>
            </a:r>
            <a:endParaRPr lang="it-IT" sz="3600" b="1" i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1"/>
                </a:solidFill>
              </a:rPr>
              <a:t>Dott. Marco </a:t>
            </a:r>
            <a:r>
              <a:rPr lang="it-IT" dirty="0" err="1" smtClean="0">
                <a:solidFill>
                  <a:schemeClr val="tx1"/>
                </a:solidFill>
              </a:rPr>
              <a:t>Teti</a:t>
            </a:r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Università degli Studi di Ferrara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marco.teti@unife.it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Il ragazzo meraviglia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Finger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dà vita anche a Dick </a:t>
            </a:r>
            <a:r>
              <a:rPr lang="it-IT" dirty="0" err="1" smtClean="0"/>
              <a:t>Grayson</a:t>
            </a:r>
            <a:r>
              <a:rPr lang="it-IT" dirty="0" smtClean="0"/>
              <a:t>, il co-protagonista, un adolescente soprannominato Robin “The Boy </a:t>
            </a:r>
            <a:r>
              <a:rPr lang="it-IT" dirty="0" err="1" smtClean="0"/>
              <a:t>Wonder</a:t>
            </a:r>
            <a:r>
              <a:rPr lang="it-IT" dirty="0" smtClean="0"/>
              <a:t>” apparso sul numero 38 di “Detective </a:t>
            </a:r>
            <a:r>
              <a:rPr lang="it-IT" dirty="0" err="1" smtClean="0"/>
              <a:t>Comics</a:t>
            </a:r>
            <a:r>
              <a:rPr lang="it-IT" dirty="0" smtClean="0"/>
              <a:t>” nel 1940.</a:t>
            </a:r>
            <a:r>
              <a:rPr lang="it-IT" dirty="0" smtClean="0">
                <a:solidFill>
                  <a:srgbClr val="FF0000"/>
                </a:solidFill>
              </a:rPr>
              <a:t>   </a:t>
            </a:r>
            <a:r>
              <a:rPr lang="it-IT" dirty="0" smtClean="0"/>
              <a:t> </a:t>
            </a:r>
          </a:p>
          <a:p>
            <a:r>
              <a:rPr lang="it-IT" dirty="0" smtClean="0"/>
              <a:t>Robin viene introdotto per attenuare i toni cupi e l’atmosfera oppressiva che contraddistinguono i primi episodi del fumetto e che evocano la letteratura poliziesca hard-boiled o noir.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serie cinematografiche degli anni Quaranta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grande consenso registrato da Batman induce la compagnia Columbia a produrre nel 1943 un serial composto da 15 puntate e un film diretto da Lambert </a:t>
            </a:r>
            <a:r>
              <a:rPr lang="it-IT" dirty="0" err="1" smtClean="0"/>
              <a:t>Hillyer</a:t>
            </a:r>
            <a:r>
              <a:rPr lang="it-IT" dirty="0" smtClean="0"/>
              <a:t>. In entrambi i casi il ruolo di Batman è affidato all’attore Lewis Wilson.</a:t>
            </a:r>
          </a:p>
          <a:p>
            <a:r>
              <a:rPr lang="it-IT" dirty="0" smtClean="0"/>
              <a:t>La seconda serie cinematografica dedicata a Batman esce nel 1949 e si intitola </a:t>
            </a:r>
            <a:r>
              <a:rPr lang="it-IT" i="1" dirty="0" smtClean="0"/>
              <a:t>Batman and Robin</a:t>
            </a:r>
            <a:r>
              <a:rPr lang="it-IT" dirty="0" smtClean="0"/>
              <a:t>.     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serie televisiva degli anni Sessanta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L’emittente televisiva ABC (American </a:t>
            </a:r>
            <a:r>
              <a:rPr lang="it-IT" dirty="0" err="1" smtClean="0"/>
              <a:t>Broadcasting</a:t>
            </a:r>
            <a:r>
              <a:rPr lang="it-IT" dirty="0" smtClean="0"/>
              <a:t> Company) finanzia e trasmette, a partire da gennaio del 1966, una serie in grado di riscuotere un enorme successo. </a:t>
            </a:r>
          </a:p>
          <a:p>
            <a:r>
              <a:rPr lang="it-IT" dirty="0" smtClean="0"/>
              <a:t>Il ruolo di Batman e quello di Robin vengono ricoperti dagli attori </a:t>
            </a:r>
            <a:r>
              <a:rPr lang="it-IT" dirty="0" err="1" smtClean="0"/>
              <a:t>Adam</a:t>
            </a:r>
            <a:r>
              <a:rPr lang="it-IT" dirty="0" smtClean="0"/>
              <a:t> West e Burt </a:t>
            </a:r>
            <a:r>
              <a:rPr lang="it-IT" dirty="0" err="1" smtClean="0"/>
              <a:t>Ward</a:t>
            </a:r>
            <a:r>
              <a:rPr lang="it-IT" dirty="0" smtClean="0"/>
              <a:t>.</a:t>
            </a:r>
          </a:p>
          <a:p>
            <a:r>
              <a:rPr lang="it-IT" dirty="0" smtClean="0"/>
              <a:t>Il regista Leslie H. </a:t>
            </a:r>
            <a:r>
              <a:rPr lang="it-IT" dirty="0" err="1" smtClean="0"/>
              <a:t>Martinson</a:t>
            </a:r>
            <a:r>
              <a:rPr lang="it-IT" dirty="0" smtClean="0"/>
              <a:t> ricava dalla serie il lungometraggio intitolato </a:t>
            </a:r>
            <a:r>
              <a:rPr lang="it-IT" i="1" dirty="0" smtClean="0"/>
              <a:t>Batman </a:t>
            </a:r>
            <a:r>
              <a:rPr lang="it-IT" dirty="0" smtClean="0"/>
              <a:t>(1966).   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Commenti riguardanti l’adattamento televisivo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trasposizione televisiva esibisce una violenza iperbolica e inverosimile. D’altronde il pubblico è costituito perlopiù da bambini.   </a:t>
            </a:r>
          </a:p>
          <a:p>
            <a:r>
              <a:rPr lang="it-IT" dirty="0" smtClean="0"/>
              <a:t>Il registro adottato è ironico, a tratti grottesco o involontariamente parodistico. Anche gli autori del fumetto muovono all’epoca nella stessa direzione, prediligono toni più leggeri.  </a:t>
            </a:r>
          </a:p>
          <a:p>
            <a:r>
              <a:rPr lang="it-IT" dirty="0" smtClean="0"/>
              <a:t>Dagli anni Sessanta Batman compare in numerose produzioni a disegni animati.    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Una dichiarazione di Tim Burton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Burton dimostra in varie sedi di apprezzare la versione televisiva di Batman. A proposito egli asserisce: “la serie tv era un’altra cosa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[…] e io sono cresciuto con quella. Mi ricordo quando correvo a casa per non perdermi le nuove puntate </a:t>
            </a:r>
            <a:r>
              <a:rPr lang="it-IT" smtClean="0"/>
              <a:t>serali”.   </a:t>
            </a:r>
            <a:r>
              <a:rPr lang="it-IT" smtClean="0">
                <a:solidFill>
                  <a:srgbClr val="FF0000"/>
                </a:solidFill>
              </a:rPr>
              <a:t> 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svolta degli anni Settanta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 cavallo degli anni Sessanta e Settanta lo scrittore Dennis </a:t>
            </a:r>
            <a:r>
              <a:rPr lang="it-IT" dirty="0" err="1" smtClean="0"/>
              <a:t>O’Neil</a:t>
            </a:r>
            <a:r>
              <a:rPr lang="it-IT" dirty="0" smtClean="0"/>
              <a:t> e il disegnatore Neal Adams apportano rilevanti modifiche all’opera a fumetti incentrata su Batman. Così facendo ne rinverdiscono i fasti. </a:t>
            </a:r>
          </a:p>
          <a:p>
            <a:r>
              <a:rPr lang="it-IT" dirty="0" smtClean="0"/>
              <a:t>La rielaborazione di Batman compiuta da Burton appare debitrice nei confronti di quella effettuata da </a:t>
            </a:r>
            <a:r>
              <a:rPr lang="it-IT" dirty="0" err="1" smtClean="0"/>
              <a:t>O’Neil</a:t>
            </a:r>
            <a:r>
              <a:rPr lang="it-IT" dirty="0" smtClean="0"/>
              <a:t> e Adams.  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L’influsso esercitato su Burton 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Burton riprende da </a:t>
            </a:r>
            <a:r>
              <a:rPr lang="it-IT" dirty="0" err="1" smtClean="0"/>
              <a:t>O’Neil</a:t>
            </a:r>
            <a:r>
              <a:rPr lang="it-IT" dirty="0" smtClean="0"/>
              <a:t> e Adams due fondamentali elementi. Innanzitutto Robin viene escluso dal racconto e Batman torna a essere un eroe solitario e introspettivo. </a:t>
            </a:r>
          </a:p>
          <a:p>
            <a:r>
              <a:rPr lang="it-IT" dirty="0" smtClean="0"/>
              <a:t>In secondo luogo il personaggio viene ridefinito a livello iconografico. Il colore del suo costume diventa sempre più scuro nel </a:t>
            </a:r>
            <a:r>
              <a:rPr lang="it-IT" smtClean="0"/>
              <a:t>tentativo di recuperare </a:t>
            </a:r>
            <a:r>
              <a:rPr lang="it-IT" dirty="0" smtClean="0"/>
              <a:t>il cupo, minaccioso aspetto originario.     </a:t>
            </a: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rivoluzione degli anni Ottanta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figura e il fumetto di Batman subiscono negli anni Ottanta dei cambiamenti radicali. Tali cambiamenti sono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provocati dalle seguenti miniserie autoconclusive: </a:t>
            </a:r>
            <a:r>
              <a:rPr lang="it-IT" i="1" dirty="0" smtClean="0"/>
              <a:t>Il ritorno del cavaliere oscuro</a:t>
            </a:r>
            <a:r>
              <a:rPr lang="it-IT" dirty="0" smtClean="0"/>
              <a:t> (</a:t>
            </a:r>
            <a:r>
              <a:rPr lang="it-IT" i="1" dirty="0" smtClean="0"/>
              <a:t>The Dark </a:t>
            </a:r>
            <a:r>
              <a:rPr lang="it-IT" i="1" dirty="0" err="1" smtClean="0"/>
              <a:t>Knight</a:t>
            </a:r>
            <a:r>
              <a:rPr lang="it-IT" i="1" dirty="0" smtClean="0"/>
              <a:t> </a:t>
            </a:r>
            <a:r>
              <a:rPr lang="it-IT" i="1" dirty="0" err="1" smtClean="0"/>
              <a:t>Returns</a:t>
            </a:r>
            <a:r>
              <a:rPr lang="it-IT" dirty="0" smtClean="0"/>
              <a:t>, 1986) di Frank Miller, </a:t>
            </a:r>
            <a:r>
              <a:rPr lang="it-IT" i="1" dirty="0" smtClean="0"/>
              <a:t>Anno uno</a:t>
            </a:r>
            <a:r>
              <a:rPr lang="it-IT" dirty="0" smtClean="0"/>
              <a:t> (</a:t>
            </a:r>
            <a:r>
              <a:rPr lang="it-IT" i="1" dirty="0" err="1" smtClean="0"/>
              <a:t>Year</a:t>
            </a:r>
            <a:r>
              <a:rPr lang="it-IT" i="1" dirty="0" smtClean="0"/>
              <a:t> </a:t>
            </a:r>
            <a:r>
              <a:rPr lang="it-IT" i="1" dirty="0" err="1" smtClean="0"/>
              <a:t>One</a:t>
            </a:r>
            <a:r>
              <a:rPr lang="it-IT" dirty="0" smtClean="0"/>
              <a:t>, 1987), di Miller e David </a:t>
            </a:r>
            <a:r>
              <a:rPr lang="it-IT" dirty="0" err="1" smtClean="0"/>
              <a:t>Mazzucchelli</a:t>
            </a:r>
            <a:r>
              <a:rPr lang="it-IT" dirty="0" smtClean="0"/>
              <a:t>, </a:t>
            </a:r>
            <a:r>
              <a:rPr lang="it-IT" i="1" dirty="0" smtClean="0"/>
              <a:t>The </a:t>
            </a:r>
            <a:r>
              <a:rPr lang="it-IT" i="1" dirty="0" err="1" smtClean="0"/>
              <a:t>Killing</a:t>
            </a:r>
            <a:r>
              <a:rPr lang="it-IT" i="1" dirty="0" smtClean="0"/>
              <a:t> </a:t>
            </a:r>
            <a:r>
              <a:rPr lang="it-IT" i="1" dirty="0" err="1" smtClean="0"/>
              <a:t>Joke</a:t>
            </a:r>
            <a:r>
              <a:rPr lang="it-IT" dirty="0" smtClean="0"/>
              <a:t> (1989) di Alan Moore e Brian </a:t>
            </a:r>
            <a:r>
              <a:rPr lang="it-IT" dirty="0" err="1" smtClean="0"/>
              <a:t>Bolland</a:t>
            </a:r>
            <a:r>
              <a:rPr lang="it-IT" dirty="0" smtClean="0"/>
              <a:t> e </a:t>
            </a:r>
            <a:r>
              <a:rPr lang="it-IT" i="1" dirty="0" err="1" smtClean="0"/>
              <a:t>Arkham</a:t>
            </a:r>
            <a:r>
              <a:rPr lang="it-IT" i="1" dirty="0" smtClean="0"/>
              <a:t> </a:t>
            </a:r>
            <a:r>
              <a:rPr lang="it-IT" i="1" dirty="0" err="1" smtClean="0"/>
              <a:t>Asylum</a:t>
            </a:r>
            <a:r>
              <a:rPr lang="it-IT" dirty="0" smtClean="0"/>
              <a:t> (1989) di Grant Morrison e </a:t>
            </a:r>
            <a:r>
              <a:rPr lang="it-IT" dirty="0" err="1" smtClean="0"/>
              <a:t>Dave</a:t>
            </a:r>
            <a:r>
              <a:rPr lang="it-IT" dirty="0" smtClean="0"/>
              <a:t> </a:t>
            </a:r>
            <a:r>
              <a:rPr lang="it-IT" dirty="0" err="1" smtClean="0"/>
              <a:t>McKean</a:t>
            </a:r>
            <a:r>
              <a:rPr lang="it-IT" dirty="0" smtClean="0"/>
              <a:t>.   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peculiarità di Batman negli anni Ottanta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Nella seconda metà degli anni Ottanta le vicende vissute da Batman vengono rappresentate in maniera piuttosto realistica. L’universo narrativo è sempre meno fittizio. </a:t>
            </a:r>
          </a:p>
          <a:p>
            <a:r>
              <a:rPr lang="it-IT" dirty="0" smtClean="0"/>
              <a:t>L’accento viene posto con forza sull’approfondimento psicologico e non sull’azione.   </a:t>
            </a:r>
          </a:p>
          <a:p>
            <a:r>
              <a:rPr lang="it-IT" dirty="0" smtClean="0"/>
              <a:t>Il posto occupato da Batman all’interno della storia raccontata è spesso marginale. </a:t>
            </a:r>
            <a:r>
              <a:rPr lang="it-IT" dirty="0" smtClean="0"/>
              <a:t>    </a:t>
            </a: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smtClean="0"/>
              <a:t>Il ritorno del cavaliere oscuro</a:t>
            </a:r>
            <a:endParaRPr lang="it-IT" sz="3200" b="1" i="1" dirty="0"/>
          </a:p>
        </p:txBody>
      </p:sp>
      <p:pic>
        <p:nvPicPr>
          <p:cNvPr id="5" name="Segnaposto contenuto 4" descr="Regan Mill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64450"/>
            <a:ext cx="8229600" cy="41974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Premessa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Batman è di fatto un personaggio “multimediale”. A cominciare dagli anni Trenta, nei quali viene creato, esso compare in serie a fumetti e televisive, in lungometraggi cinematografici e perfino nei videogiochi. </a:t>
            </a:r>
          </a:p>
          <a:p>
            <a:r>
              <a:rPr lang="it-IT" dirty="0" smtClean="0"/>
              <a:t>La figura di Batman fa dunque parte dell’immaginario collettivo. Essa assurge a autentica icona socio-culturale.     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err="1" smtClean="0"/>
              <a:t>Arkham</a:t>
            </a:r>
            <a:r>
              <a:rPr lang="it-IT" sz="3200" b="1" i="1" dirty="0" smtClean="0"/>
              <a:t> </a:t>
            </a:r>
            <a:r>
              <a:rPr lang="it-IT" sz="3200" b="1" i="1" dirty="0" err="1" smtClean="0"/>
              <a:t>Asylum</a:t>
            </a:r>
            <a:endParaRPr lang="it-IT" sz="3200" b="1" i="1" dirty="0"/>
          </a:p>
        </p:txBody>
      </p:sp>
      <p:pic>
        <p:nvPicPr>
          <p:cNvPr id="4" name="Segnaposto contenuto 3" descr="the-25-greatest-batman-graphic-novels-2011102500193114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9250" y="1894681"/>
            <a:ext cx="5905500" cy="39370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trilogia cinematografica di </a:t>
            </a:r>
            <a:r>
              <a:rPr lang="it-IT" sz="3200" b="1" dirty="0" err="1" smtClean="0"/>
              <a:t>Nolan</a:t>
            </a:r>
            <a:r>
              <a:rPr lang="it-IT" sz="3200" dirty="0" smtClean="0"/>
              <a:t> 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regista  Christopher</a:t>
            </a:r>
            <a:r>
              <a:rPr lang="it-IT" b="1" dirty="0" smtClean="0"/>
              <a:t> </a:t>
            </a:r>
            <a:r>
              <a:rPr lang="it-IT" dirty="0" err="1" smtClean="0"/>
              <a:t>Nolan</a:t>
            </a:r>
            <a:r>
              <a:rPr lang="it-IT" dirty="0" smtClean="0"/>
              <a:t> preleva un discreto numero di personaggi, situazioni e soluzioni visive dalle opere di </a:t>
            </a:r>
            <a:r>
              <a:rPr lang="it-IT" dirty="0" err="1" smtClean="0"/>
              <a:t>O’Neil</a:t>
            </a:r>
            <a:r>
              <a:rPr lang="it-IT" dirty="0" smtClean="0"/>
              <a:t> e Adams e da quelle di Miller e </a:t>
            </a:r>
            <a:r>
              <a:rPr lang="it-IT" dirty="0" err="1" smtClean="0"/>
              <a:t>Mazzucchelli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Nolan</a:t>
            </a:r>
            <a:r>
              <a:rPr lang="it-IT" dirty="0" smtClean="0"/>
              <a:t> gira </a:t>
            </a:r>
            <a:r>
              <a:rPr lang="it-IT" i="1" dirty="0" smtClean="0"/>
              <a:t>Batman </a:t>
            </a:r>
            <a:r>
              <a:rPr lang="it-IT" i="1" dirty="0" err="1" smtClean="0"/>
              <a:t>Begins</a:t>
            </a:r>
            <a:r>
              <a:rPr lang="it-IT" dirty="0" smtClean="0"/>
              <a:t> (2005), </a:t>
            </a:r>
            <a:r>
              <a:rPr lang="it-IT" i="1" dirty="0" smtClean="0"/>
              <a:t>Il cavaliere oscuro</a:t>
            </a:r>
            <a:r>
              <a:rPr lang="it-IT" dirty="0" smtClean="0"/>
              <a:t> (</a:t>
            </a:r>
            <a:r>
              <a:rPr lang="it-IT" i="1" dirty="0" smtClean="0"/>
              <a:t>The Dark </a:t>
            </a:r>
            <a:r>
              <a:rPr lang="it-IT" i="1" dirty="0" err="1" smtClean="0"/>
              <a:t>Knight</a:t>
            </a:r>
            <a:r>
              <a:rPr lang="it-IT" dirty="0" smtClean="0"/>
              <a:t>, 2008) e </a:t>
            </a:r>
            <a:r>
              <a:rPr lang="it-IT" i="1" dirty="0" smtClean="0"/>
              <a:t>Il cavaliere oscuro – il ritorno</a:t>
            </a:r>
            <a:r>
              <a:rPr lang="it-IT" dirty="0" smtClean="0"/>
              <a:t> (</a:t>
            </a:r>
            <a:r>
              <a:rPr lang="it-IT" i="1" dirty="0" smtClean="0"/>
              <a:t>The Dark </a:t>
            </a:r>
            <a:r>
              <a:rPr lang="it-IT" i="1" dirty="0" err="1" smtClean="0"/>
              <a:t>Knight</a:t>
            </a:r>
            <a:r>
              <a:rPr lang="it-IT" i="1" dirty="0" smtClean="0"/>
              <a:t> </a:t>
            </a:r>
            <a:r>
              <a:rPr lang="it-IT" i="1" dirty="0" err="1" smtClean="0"/>
              <a:t>Rises</a:t>
            </a:r>
            <a:r>
              <a:rPr lang="it-IT" dirty="0" smtClean="0"/>
              <a:t>, 2012). </a:t>
            </a:r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 modelli fumettistici imitati da Burton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L’affermazione internazionale de </a:t>
            </a:r>
            <a:r>
              <a:rPr lang="it-IT" i="1" dirty="0" smtClean="0"/>
              <a:t>Il ritorno del cavaliere oscuro</a:t>
            </a:r>
            <a:r>
              <a:rPr lang="it-IT" dirty="0" smtClean="0"/>
              <a:t>, </a:t>
            </a:r>
            <a:r>
              <a:rPr lang="it-IT" i="1" dirty="0" smtClean="0"/>
              <a:t>Anno uno</a:t>
            </a:r>
            <a:r>
              <a:rPr lang="it-IT" dirty="0" smtClean="0"/>
              <a:t> e </a:t>
            </a:r>
            <a:r>
              <a:rPr lang="it-IT" i="1" dirty="0" smtClean="0"/>
              <a:t>The </a:t>
            </a:r>
            <a:r>
              <a:rPr lang="it-IT" i="1" dirty="0" err="1" smtClean="0"/>
              <a:t>Killing</a:t>
            </a:r>
            <a:r>
              <a:rPr lang="it-IT" i="1" dirty="0" smtClean="0"/>
              <a:t> </a:t>
            </a:r>
            <a:r>
              <a:rPr lang="it-IT" i="1" dirty="0" err="1" smtClean="0"/>
              <a:t>Joke</a:t>
            </a:r>
            <a:r>
              <a:rPr lang="it-IT" dirty="0" smtClean="0"/>
              <a:t> favorisce il lavoro di revisione critica a cui Burton sottopone Batman. </a:t>
            </a:r>
          </a:p>
          <a:p>
            <a:r>
              <a:rPr lang="it-IT" dirty="0" smtClean="0"/>
              <a:t>Da essa dipende, almeno in parte, l’accoglienza positiva riservata dal pubblico a </a:t>
            </a:r>
            <a:r>
              <a:rPr lang="it-IT" i="1" dirty="0" smtClean="0"/>
              <a:t>Batman</a:t>
            </a:r>
            <a:r>
              <a:rPr lang="it-IT" dirty="0" smtClean="0"/>
              <a:t> e </a:t>
            </a:r>
            <a:r>
              <a:rPr lang="it-IT" i="1" dirty="0" smtClean="0"/>
              <a:t>Batman – il ritorno</a:t>
            </a:r>
            <a:r>
              <a:rPr lang="it-IT" dirty="0" smtClean="0"/>
              <a:t>.  </a:t>
            </a:r>
          </a:p>
          <a:p>
            <a:r>
              <a:rPr lang="it-IT" dirty="0" smtClean="0"/>
              <a:t>Burton sembra prendere a modello </a:t>
            </a:r>
            <a:r>
              <a:rPr lang="it-IT" i="1" dirty="0" smtClean="0"/>
              <a:t>Il ritorno del cavaliere oscuro</a:t>
            </a:r>
            <a:r>
              <a:rPr lang="it-IT" dirty="0" smtClean="0"/>
              <a:t> e </a:t>
            </a:r>
            <a:r>
              <a:rPr lang="it-IT" i="1" dirty="0" smtClean="0"/>
              <a:t>The </a:t>
            </a:r>
            <a:r>
              <a:rPr lang="it-IT" i="1" dirty="0" err="1" smtClean="0"/>
              <a:t>Killing</a:t>
            </a:r>
            <a:r>
              <a:rPr lang="it-IT" i="1" dirty="0" smtClean="0"/>
              <a:t> </a:t>
            </a:r>
            <a:r>
              <a:rPr lang="it-IT" i="1" dirty="0" err="1" smtClean="0"/>
              <a:t>Joke</a:t>
            </a:r>
            <a:r>
              <a:rPr lang="it-IT" dirty="0" smtClean="0"/>
              <a:t>.     </a:t>
            </a:r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Burton e </a:t>
            </a:r>
            <a:r>
              <a:rPr lang="it-IT" sz="3200" b="1" i="1" dirty="0" smtClean="0"/>
              <a:t>Il ritorno del cavaliere oscuro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Burton riprende da Miller la descrizione della metropoli, di </a:t>
            </a:r>
            <a:r>
              <a:rPr lang="it-IT" dirty="0" err="1" smtClean="0"/>
              <a:t>Gotham</a:t>
            </a:r>
            <a:r>
              <a:rPr lang="it-IT" dirty="0" smtClean="0"/>
              <a:t> City. La città viene ritratta come un luogo poco sicuro, ostile e buio, popolato da bande guidate da malviventi.</a:t>
            </a:r>
          </a:p>
          <a:p>
            <a:r>
              <a:rPr lang="it-IT" dirty="0" smtClean="0"/>
              <a:t>Lo stile di disegno adottato da Miller, quasi anti-naturalistico, espressivo e a volte grottesco, assomiglia a quello dei bozzetti preparatori realizzati da Burton. </a:t>
            </a:r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Bozzetto Burton</a:t>
            </a:r>
            <a:endParaRPr lang="it-IT" sz="3200" b="1" dirty="0"/>
          </a:p>
        </p:txBody>
      </p:sp>
      <p:pic>
        <p:nvPicPr>
          <p:cNvPr id="4" name="Segnaposto contenuto 3" descr="tim_burton_catwoman_batman_pengui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0" y="2463006"/>
            <a:ext cx="3810000" cy="28003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Burton e </a:t>
            </a:r>
            <a:r>
              <a:rPr lang="it-IT" sz="3200" b="1" i="1" dirty="0" smtClean="0"/>
              <a:t>The </a:t>
            </a:r>
            <a:r>
              <a:rPr lang="it-IT" sz="3200" b="1" i="1" dirty="0" err="1" smtClean="0"/>
              <a:t>Killing</a:t>
            </a:r>
            <a:r>
              <a:rPr lang="it-IT" sz="3200" b="1" i="1" dirty="0" smtClean="0"/>
              <a:t> </a:t>
            </a:r>
            <a:r>
              <a:rPr lang="it-IT" sz="3200" b="1" i="1" dirty="0" err="1" smtClean="0"/>
              <a:t>Joke</a:t>
            </a:r>
            <a:endParaRPr lang="it-IT" sz="3200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Burton attinge ampiamente a </a:t>
            </a:r>
            <a:r>
              <a:rPr lang="it-IT" i="1" dirty="0" smtClean="0"/>
              <a:t>The </a:t>
            </a:r>
            <a:r>
              <a:rPr lang="it-IT" i="1" dirty="0" err="1" smtClean="0"/>
              <a:t>Killing</a:t>
            </a:r>
            <a:r>
              <a:rPr lang="it-IT" i="1" dirty="0" smtClean="0"/>
              <a:t> </a:t>
            </a:r>
            <a:r>
              <a:rPr lang="it-IT" i="1" dirty="0" err="1" smtClean="0"/>
              <a:t>Joke</a:t>
            </a:r>
            <a:r>
              <a:rPr lang="it-IT" dirty="0" smtClean="0"/>
              <a:t>.  </a:t>
            </a:r>
          </a:p>
          <a:p>
            <a:r>
              <a:rPr lang="it-IT" dirty="0" smtClean="0"/>
              <a:t>Il cineasta sviluppa il tema centrale del fumetto, ovvero la complementarità di Batman e Joker. I due protagonisti sono di fatto speculari. La genesi dell’uno è legata a quella dell’altro.   </a:t>
            </a:r>
          </a:p>
          <a:p>
            <a:r>
              <a:rPr lang="it-IT" dirty="0" smtClean="0"/>
              <a:t>Alle vicissitudini degli antagonisti di Batman viene concesso molto spazio, soprattutto in</a:t>
            </a:r>
            <a:r>
              <a:rPr lang="it-IT" i="1" dirty="0" smtClean="0"/>
              <a:t> Batman – Il ritorno</a:t>
            </a:r>
            <a:r>
              <a:rPr lang="it-IT" dirty="0" smtClean="0"/>
              <a:t>.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Burton e </a:t>
            </a:r>
            <a:r>
              <a:rPr lang="it-IT" sz="3200" b="1" i="1" dirty="0" smtClean="0"/>
              <a:t>The </a:t>
            </a:r>
            <a:r>
              <a:rPr lang="it-IT" sz="3200" b="1" i="1" dirty="0" err="1" smtClean="0"/>
              <a:t>Killing</a:t>
            </a:r>
            <a:r>
              <a:rPr lang="it-IT" sz="3200" b="1" i="1" dirty="0" smtClean="0"/>
              <a:t> </a:t>
            </a:r>
            <a:r>
              <a:rPr lang="it-IT" sz="3200" b="1" i="1" dirty="0" err="1" smtClean="0"/>
              <a:t>Joke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Burton mutua da </a:t>
            </a:r>
            <a:r>
              <a:rPr lang="it-IT" i="1" dirty="0" smtClean="0"/>
              <a:t>The </a:t>
            </a:r>
            <a:r>
              <a:rPr lang="it-IT" i="1" dirty="0" err="1" smtClean="0"/>
              <a:t>Killing</a:t>
            </a:r>
            <a:r>
              <a:rPr lang="it-IT" i="1" dirty="0" smtClean="0"/>
              <a:t> </a:t>
            </a:r>
            <a:r>
              <a:rPr lang="it-IT" i="1" dirty="0" err="1" smtClean="0"/>
              <a:t>Joke</a:t>
            </a:r>
            <a:r>
              <a:rPr lang="it-IT" dirty="0" smtClean="0"/>
              <a:t> due significative sequenze. In una viene mostrata la nascita di Joker, dovuta alla caduta in una cisterna contenente sostanze chimiche. La caduta è causata da Batman.  </a:t>
            </a:r>
          </a:p>
          <a:p>
            <a:r>
              <a:rPr lang="it-IT" dirty="0" smtClean="0"/>
              <a:t>Nell’altra viene illustrata la prigionia di un autorevole  cittadino di </a:t>
            </a:r>
            <a:r>
              <a:rPr lang="it-IT" dirty="0" err="1" smtClean="0"/>
              <a:t>Gotham</a:t>
            </a:r>
            <a:r>
              <a:rPr lang="it-IT" dirty="0" smtClean="0"/>
              <a:t> (il commissario Gordon nel fumetto e l’industriale Max </a:t>
            </a:r>
            <a:r>
              <a:rPr lang="it-IT" dirty="0" err="1" smtClean="0"/>
              <a:t>Schreck</a:t>
            </a:r>
            <a:r>
              <a:rPr lang="it-IT" dirty="0" smtClean="0"/>
              <a:t> in </a:t>
            </a:r>
            <a:r>
              <a:rPr lang="it-IT" i="1" dirty="0" smtClean="0"/>
              <a:t>Batman – il ritorno</a:t>
            </a:r>
            <a:r>
              <a:rPr lang="it-IT" dirty="0" smtClean="0"/>
              <a:t>) imposta da un folle criminale.  </a:t>
            </a:r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smtClean="0"/>
              <a:t>Batman </a:t>
            </a:r>
            <a:r>
              <a:rPr lang="it-IT" sz="3200" b="1" i="1" dirty="0" err="1" smtClean="0"/>
              <a:t>Forever</a:t>
            </a:r>
            <a:r>
              <a:rPr lang="it-IT" sz="3200" b="1" dirty="0" smtClean="0"/>
              <a:t> e </a:t>
            </a:r>
            <a:r>
              <a:rPr lang="it-IT" sz="3200" b="1" i="1" dirty="0" smtClean="0"/>
              <a:t>Batman &amp; Robin</a:t>
            </a:r>
            <a:endParaRPr lang="it-IT" sz="3200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Burton partecipa soltanto in veste di produttore a </a:t>
            </a:r>
            <a:r>
              <a:rPr lang="it-IT" i="1" dirty="0" smtClean="0"/>
              <a:t>Batman </a:t>
            </a:r>
            <a:r>
              <a:rPr lang="it-IT" i="1" dirty="0" err="1" smtClean="0"/>
              <a:t>Forever</a:t>
            </a:r>
            <a:r>
              <a:rPr lang="it-IT" dirty="0" smtClean="0"/>
              <a:t> (1995), la cui regia viene curata da Joel Schumacher. </a:t>
            </a:r>
          </a:p>
          <a:p>
            <a:r>
              <a:rPr lang="it-IT" i="1" dirty="0" smtClean="0"/>
              <a:t>Batman </a:t>
            </a:r>
            <a:r>
              <a:rPr lang="it-IT" i="1" dirty="0" err="1" smtClean="0"/>
              <a:t>Forever</a:t>
            </a:r>
            <a:r>
              <a:rPr lang="it-IT" dirty="0" smtClean="0"/>
              <a:t> ha scarsi, anzi inesistenti, legami con i due adattamenti di Burton.   </a:t>
            </a:r>
          </a:p>
          <a:p>
            <a:r>
              <a:rPr lang="it-IT" dirty="0" smtClean="0"/>
              <a:t>Burton non fornisce alcun contributo a </a:t>
            </a:r>
            <a:r>
              <a:rPr lang="it-IT" i="1" dirty="0" smtClean="0"/>
              <a:t>Batman &amp; Robin</a:t>
            </a:r>
            <a:r>
              <a:rPr lang="it-IT" dirty="0" smtClean="0"/>
              <a:t> (1997), girato sempre da Schumacher.   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L’obiettivo dell’analisi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 primo luogo indichiamo le principali produzioni cinematografiche, a fumetti o televisive che precedono la realizzazione di </a:t>
            </a:r>
            <a:r>
              <a:rPr lang="it-IT" i="1" dirty="0" smtClean="0"/>
              <a:t>Batman</a:t>
            </a:r>
            <a:r>
              <a:rPr lang="it-IT" dirty="0" smtClean="0"/>
              <a:t> e di</a:t>
            </a:r>
            <a:r>
              <a:rPr lang="it-IT" i="1" dirty="0" smtClean="0"/>
              <a:t> Batman – Il ritorno</a:t>
            </a:r>
            <a:r>
              <a:rPr lang="it-IT" dirty="0" smtClean="0"/>
              <a:t>. </a:t>
            </a:r>
          </a:p>
          <a:p>
            <a:r>
              <a:rPr lang="it-IT" dirty="0" smtClean="0"/>
              <a:t>Lo scopo della lezione consiste nell’individuare e esaminare le opere da cui Burton trae maggiormente ispirazione.    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origini di Batman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Batman viene inventato alla fine degli anni Trenta dal disegnatore americano Bob </a:t>
            </a:r>
            <a:r>
              <a:rPr lang="it-IT" dirty="0" err="1" smtClean="0"/>
              <a:t>Kane</a:t>
            </a:r>
            <a:r>
              <a:rPr lang="it-IT" dirty="0" smtClean="0"/>
              <a:t> e dallo sceneggiatore Bill Finger.  </a:t>
            </a:r>
          </a:p>
          <a:p>
            <a:r>
              <a:rPr lang="it-IT" dirty="0" smtClean="0"/>
              <a:t>Batman compare per la prima volta sul numero 27 della rivista “Detective </a:t>
            </a:r>
            <a:r>
              <a:rPr lang="it-IT" dirty="0" err="1" smtClean="0"/>
              <a:t>Comics</a:t>
            </a:r>
            <a:r>
              <a:rPr lang="it-IT" dirty="0" smtClean="0"/>
              <a:t>”, nel maggio del 1939. La sua maschera cela il volto del tormentato miliardario Bruce </a:t>
            </a:r>
            <a:r>
              <a:rPr lang="it-IT" dirty="0" err="1" smtClean="0"/>
              <a:t>Wayne</a:t>
            </a:r>
            <a:r>
              <a:rPr lang="it-IT" dirty="0" smtClean="0"/>
              <a:t>.  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smtClean="0"/>
              <a:t>The Batman</a:t>
            </a:r>
            <a:endParaRPr lang="it-IT" sz="3200" b="1" i="1" dirty="0"/>
          </a:p>
        </p:txBody>
      </p:sp>
      <p:pic>
        <p:nvPicPr>
          <p:cNvPr id="4" name="Segnaposto contenuto 3" descr="1ba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9626" y="1600200"/>
            <a:ext cx="4344748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fonti d’ispirazione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Batman combina elementi specifici di altri personaggi dei fumetti, nonché del cinema, della letteratura e perfino della radio.</a:t>
            </a:r>
          </a:p>
          <a:p>
            <a:r>
              <a:rPr lang="it-IT" dirty="0" smtClean="0"/>
              <a:t>Il costume, la maschera e il mantello nero rimandano da una parte allo Zorro interpretato dall’attore Douglas Fairbanks in </a:t>
            </a:r>
            <a:r>
              <a:rPr lang="it-IT" i="1" dirty="0" smtClean="0"/>
              <a:t>The Mark </a:t>
            </a:r>
            <a:r>
              <a:rPr lang="it-IT" i="1" dirty="0" err="1" smtClean="0"/>
              <a:t>of</a:t>
            </a:r>
            <a:r>
              <a:rPr lang="it-IT" i="1" dirty="0" smtClean="0"/>
              <a:t> Zorro</a:t>
            </a:r>
            <a:r>
              <a:rPr lang="it-IT" dirty="0" smtClean="0"/>
              <a:t> (1920) e dall’altra a L’uomo mascherato (The </a:t>
            </a:r>
            <a:r>
              <a:rPr lang="it-IT" dirty="0" err="1" smtClean="0"/>
              <a:t>Phantom</a:t>
            </a:r>
            <a:r>
              <a:rPr lang="it-IT" dirty="0" smtClean="0"/>
              <a:t>), ideato nel 1936 dallo scrittore Lee Falk.    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The </a:t>
            </a:r>
            <a:r>
              <a:rPr lang="it-IT" sz="3200" b="1" dirty="0" err="1" smtClean="0"/>
              <a:t>Phantom</a:t>
            </a:r>
            <a:endParaRPr lang="it-IT" sz="3200" b="1" dirty="0"/>
          </a:p>
        </p:txBody>
      </p:sp>
      <p:pic>
        <p:nvPicPr>
          <p:cNvPr id="4" name="Segnaposto contenuto 3" descr="1936-phantom-lee-fal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624806"/>
            <a:ext cx="6096000" cy="44767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fonti d’ispirazione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Lo straordinario intuito posseduto da Batman richiama Sherlock Holmes mentre la forza e l’agilità richiamano Tarzan. </a:t>
            </a:r>
          </a:p>
          <a:p>
            <a:r>
              <a:rPr lang="it-IT" dirty="0" smtClean="0"/>
              <a:t>L’aspetto di Batman rinvia inoltre al Dracula interpretato al cinema da Bela </a:t>
            </a:r>
            <a:r>
              <a:rPr lang="it-IT" dirty="0" err="1" smtClean="0"/>
              <a:t>Lugosi</a:t>
            </a:r>
            <a:r>
              <a:rPr lang="it-IT" dirty="0" smtClean="0"/>
              <a:t>.    </a:t>
            </a:r>
          </a:p>
          <a:p>
            <a:r>
              <a:rPr lang="it-IT" dirty="0" smtClean="0"/>
              <a:t>La doppia identità deriva infine da The </a:t>
            </a:r>
            <a:r>
              <a:rPr lang="it-IT" dirty="0" err="1" smtClean="0"/>
              <a:t>Shadow</a:t>
            </a:r>
            <a:r>
              <a:rPr lang="it-IT" dirty="0" smtClean="0"/>
              <a:t> (1930), nato all’interno di un programma radiofonico e protagonista di centinaia di romanzi.    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The </a:t>
            </a:r>
            <a:r>
              <a:rPr lang="it-IT" sz="3200" b="1" dirty="0" err="1" smtClean="0"/>
              <a:t>Shadow</a:t>
            </a:r>
            <a:endParaRPr lang="it-IT" sz="3200" b="1" dirty="0"/>
          </a:p>
        </p:txBody>
      </p:sp>
      <p:pic>
        <p:nvPicPr>
          <p:cNvPr id="5" name="Segnaposto contenuto 4" descr="TheShadowComic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60328" y="1600200"/>
            <a:ext cx="3023343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1290</Words>
  <Application>Microsoft Office PowerPoint</Application>
  <PresentationFormat>Presentazione su schermo (4:3)</PresentationFormat>
  <Paragraphs>75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28" baseType="lpstr">
      <vt:lpstr>Tema di Office</vt:lpstr>
      <vt:lpstr>Le versioni cinematografiche e a fumetti di Batman</vt:lpstr>
      <vt:lpstr>Premessa </vt:lpstr>
      <vt:lpstr>L’obiettivo dell’analisi</vt:lpstr>
      <vt:lpstr>Le origini di Batman</vt:lpstr>
      <vt:lpstr>The Batman</vt:lpstr>
      <vt:lpstr>Le fonti d’ispirazione</vt:lpstr>
      <vt:lpstr>The Phantom</vt:lpstr>
      <vt:lpstr>Le fonti d’ispirazione</vt:lpstr>
      <vt:lpstr>The Shadow</vt:lpstr>
      <vt:lpstr>Il ragazzo meraviglia</vt:lpstr>
      <vt:lpstr>Le serie cinematografiche degli anni Quaranta</vt:lpstr>
      <vt:lpstr>La serie televisiva degli anni Sessanta</vt:lpstr>
      <vt:lpstr>Commenti riguardanti l’adattamento televisivo</vt:lpstr>
      <vt:lpstr>Una dichiarazione di Tim Burton</vt:lpstr>
      <vt:lpstr>La svolta degli anni Settanta</vt:lpstr>
      <vt:lpstr>L’influsso esercitato su Burton  </vt:lpstr>
      <vt:lpstr>La rivoluzione degli anni Ottanta</vt:lpstr>
      <vt:lpstr>Le peculiarità di Batman negli anni Ottanta</vt:lpstr>
      <vt:lpstr>Il ritorno del cavaliere oscuro</vt:lpstr>
      <vt:lpstr>Arkham Asylum</vt:lpstr>
      <vt:lpstr>La trilogia cinematografica di Nolan </vt:lpstr>
      <vt:lpstr>I modelli fumettistici imitati da Burton</vt:lpstr>
      <vt:lpstr>Burton e Il ritorno del cavaliere oscuro </vt:lpstr>
      <vt:lpstr>Bozzetto Burton</vt:lpstr>
      <vt:lpstr>Burton e The Killing Joke</vt:lpstr>
      <vt:lpstr>Burton e The Killing Joke</vt:lpstr>
      <vt:lpstr>Batman Forever e Batman &amp; Robin</vt:lpstr>
    </vt:vector>
  </TitlesOfParts>
  <Company>MyCompany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versioni cinematografiche e a fumetti di Batman</dc:title>
  <dc:creator>Teti</dc:creator>
  <cp:lastModifiedBy>Teti</cp:lastModifiedBy>
  <cp:revision>86</cp:revision>
  <dcterms:created xsi:type="dcterms:W3CDTF">2014-10-10T06:02:34Z</dcterms:created>
  <dcterms:modified xsi:type="dcterms:W3CDTF">2014-10-23T14:46:12Z</dcterms:modified>
</cp:coreProperties>
</file>