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5" r:id="rId10"/>
    <p:sldId id="262" r:id="rId11"/>
    <p:sldId id="266" r:id="rId12"/>
    <p:sldId id="269" r:id="rId13"/>
    <p:sldId id="267" r:id="rId14"/>
    <p:sldId id="268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81" r:id="rId23"/>
    <p:sldId id="277" r:id="rId24"/>
    <p:sldId id="278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91" r:id="rId33"/>
    <p:sldId id="288" r:id="rId34"/>
    <p:sldId id="289" r:id="rId35"/>
    <p:sldId id="290" r:id="rId36"/>
    <p:sldId id="292" r:id="rId3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DA2-3AAE-4977-85C4-845D5FD59ED5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A9-6F3B-45EE-A37E-70B93F4FC7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DA2-3AAE-4977-85C4-845D5FD59ED5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A9-6F3B-45EE-A37E-70B93F4FC7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DA2-3AAE-4977-85C4-845D5FD59ED5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A9-6F3B-45EE-A37E-70B93F4FC7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DA2-3AAE-4977-85C4-845D5FD59ED5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A9-6F3B-45EE-A37E-70B93F4FC7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DA2-3AAE-4977-85C4-845D5FD59ED5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A9-6F3B-45EE-A37E-70B93F4FC7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DA2-3AAE-4977-85C4-845D5FD59ED5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A9-6F3B-45EE-A37E-70B93F4FC7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DA2-3AAE-4977-85C4-845D5FD59ED5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A9-6F3B-45EE-A37E-70B93F4FC7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DA2-3AAE-4977-85C4-845D5FD59ED5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A9-6F3B-45EE-A37E-70B93F4FC7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DA2-3AAE-4977-85C4-845D5FD59ED5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A9-6F3B-45EE-A37E-70B93F4FC7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DA2-3AAE-4977-85C4-845D5FD59ED5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A9-6F3B-45EE-A37E-70B93F4FC7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19DA2-3AAE-4977-85C4-845D5FD59ED5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51A9-6F3B-45EE-A37E-70B93F4FC7A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19DA2-3AAE-4977-85C4-845D5FD59ED5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751A9-6F3B-45EE-A37E-70B93F4FC7A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/>
              <a:t>La </a:t>
            </a:r>
            <a:r>
              <a:rPr lang="it-IT" b="1" dirty="0" err="1" smtClean="0"/>
              <a:t>Stop-Motion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/>
                </a:solidFill>
              </a:rPr>
              <a:t>Dott. Marco </a:t>
            </a:r>
            <a:r>
              <a:rPr lang="it-IT" dirty="0" err="1" smtClean="0">
                <a:solidFill>
                  <a:schemeClr val="tx1"/>
                </a:solidFill>
              </a:rPr>
              <a:t>Teti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Università degli Studi di Ferrara</a:t>
            </a:r>
          </a:p>
          <a:p>
            <a:r>
              <a:rPr lang="it-IT" dirty="0" smtClean="0">
                <a:solidFill>
                  <a:schemeClr val="tx1"/>
                </a:solidFill>
              </a:rPr>
              <a:t>marco.teti@unife.it</a:t>
            </a:r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I pionieri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Negli anni Dieci numerosi cineasti e animatori assimilano la lezione offerta da </a:t>
            </a:r>
            <a:r>
              <a:rPr lang="it-IT" dirty="0" err="1" smtClean="0"/>
              <a:t>Blackton</a:t>
            </a:r>
            <a:r>
              <a:rPr lang="it-IT" dirty="0" smtClean="0"/>
              <a:t>. I più talentuosi sono il francese </a:t>
            </a:r>
            <a:r>
              <a:rPr lang="it-IT" dirty="0" err="1" smtClean="0"/>
              <a:t>Émile</a:t>
            </a:r>
            <a:r>
              <a:rPr lang="it-IT" dirty="0" smtClean="0"/>
              <a:t> </a:t>
            </a:r>
            <a:r>
              <a:rPr lang="it-IT" dirty="0" err="1" smtClean="0"/>
              <a:t>Cohl</a:t>
            </a:r>
            <a:r>
              <a:rPr lang="it-IT" dirty="0" smtClean="0"/>
              <a:t> e il russo </a:t>
            </a:r>
            <a:r>
              <a:rPr lang="it-IT" dirty="0" err="1" smtClean="0"/>
              <a:t>Ladislas</a:t>
            </a:r>
            <a:r>
              <a:rPr lang="it-IT" dirty="0" smtClean="0"/>
              <a:t> </a:t>
            </a:r>
            <a:r>
              <a:rPr lang="it-IT" dirty="0" err="1" smtClean="0"/>
              <a:t>Starevitch</a:t>
            </a:r>
            <a:r>
              <a:rPr lang="it-IT" dirty="0" smtClean="0"/>
              <a:t>.   </a:t>
            </a:r>
          </a:p>
          <a:p>
            <a:r>
              <a:rPr lang="it-IT" dirty="0" err="1" smtClean="0"/>
              <a:t>Cohl</a:t>
            </a:r>
            <a:r>
              <a:rPr lang="it-IT" dirty="0" smtClean="0"/>
              <a:t> e </a:t>
            </a:r>
            <a:r>
              <a:rPr lang="it-IT" dirty="0" err="1" smtClean="0"/>
              <a:t>Starevitch</a:t>
            </a:r>
            <a:r>
              <a:rPr lang="it-IT" dirty="0" smtClean="0"/>
              <a:t> applicano con estrema consapevolezza la procedura tecnica della </a:t>
            </a:r>
            <a:r>
              <a:rPr lang="it-IT" dirty="0" err="1" smtClean="0"/>
              <a:t>Stop-Motion</a:t>
            </a:r>
            <a:r>
              <a:rPr lang="it-IT" dirty="0" smtClean="0"/>
              <a:t>. </a:t>
            </a:r>
            <a:r>
              <a:rPr lang="it-IT" dirty="0" err="1" smtClean="0"/>
              <a:t>Cohl</a:t>
            </a:r>
            <a:r>
              <a:rPr lang="it-IT" dirty="0" smtClean="0"/>
              <a:t> è specializzato nel disegno animato mentre </a:t>
            </a:r>
            <a:r>
              <a:rPr lang="it-IT" dirty="0" err="1" smtClean="0"/>
              <a:t>Starevitch</a:t>
            </a:r>
            <a:r>
              <a:rPr lang="it-IT" dirty="0" smtClean="0"/>
              <a:t> è specializzato nell’animazione di marionette.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Gli anni Venti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Nell’arco temporale compreso tra la metà degli anni Dieci e la seconda metà degli anni Venti è possibile assistere alla nascita e al consolidamento dell’industria americana del cinema d’animazione.    </a:t>
            </a:r>
          </a:p>
          <a:p>
            <a:r>
              <a:rPr lang="it-IT" dirty="0" smtClean="0"/>
              <a:t>In Europa invece gli esponenti delle cosiddette Avanguardie artistiche ritengono la </a:t>
            </a:r>
            <a:r>
              <a:rPr lang="it-IT" dirty="0" err="1" smtClean="0"/>
              <a:t>Stop-Motion</a:t>
            </a:r>
            <a:r>
              <a:rPr lang="it-IT" dirty="0" smtClean="0"/>
              <a:t> un utile strumento di sperimentazione formale.     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err="1" smtClean="0"/>
              <a:t>Ballet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mécanique</a:t>
            </a:r>
            <a:r>
              <a:rPr lang="it-IT" sz="3200" b="1" dirty="0" smtClean="0"/>
              <a:t> (1924) di </a:t>
            </a:r>
            <a:r>
              <a:rPr lang="it-IT" sz="3200" b="1" dirty="0" err="1" smtClean="0"/>
              <a:t>Fernand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Léger</a:t>
            </a:r>
            <a:r>
              <a:rPr lang="it-IT" sz="3200" b="1" dirty="0" smtClean="0"/>
              <a:t> e Dudley Murphy</a:t>
            </a:r>
            <a:endParaRPr lang="it-IT" sz="3200" b="1" dirty="0"/>
          </a:p>
        </p:txBody>
      </p:sp>
      <p:pic>
        <p:nvPicPr>
          <p:cNvPr id="4" name="Segnaposto contenuto 3" descr="Leg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148681"/>
            <a:ext cx="4572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Gli anni Trenta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Alla fine degli anni Venti l’animazione diviene sonora. Negli Stati Uniti essa viene identificata con il disegno animato. Il principio dominante è quello della serialità. La compagnia creata da Walt Disney impone internazionalmente un modello imprescindibile a livello stilistico e dei contenuti.   </a:t>
            </a:r>
          </a:p>
          <a:p>
            <a:r>
              <a:rPr lang="it-IT" dirty="0" smtClean="0"/>
              <a:t>Gli oggetti oppure i pupazzi vengono animati soprattutto nel cinema “dal vero”.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Willis </a:t>
            </a:r>
            <a:r>
              <a:rPr lang="it-IT" sz="3200" b="1" dirty="0" err="1" smtClean="0"/>
              <a:t>O’Brien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O’</a:t>
            </a:r>
            <a:r>
              <a:rPr lang="it-IT" dirty="0" err="1" smtClean="0"/>
              <a:t>Brien</a:t>
            </a:r>
            <a:r>
              <a:rPr lang="it-IT" dirty="0" smtClean="0"/>
              <a:t> è colui che introduce l’animazione a scatto singolo nella produzione filmica “dal vero” finanziata dall’industria hollywoodiana.    </a:t>
            </a:r>
          </a:p>
          <a:p>
            <a:r>
              <a:rPr lang="it-IT" dirty="0" smtClean="0"/>
              <a:t>Tra gli anni Trenta e Cinquanta egli collabora alla realizzazione di lungometraggi appartenenti al genere fantastico, avventuroso e fantascientifico tra cui </a:t>
            </a:r>
            <a:r>
              <a:rPr lang="it-IT" i="1" dirty="0" smtClean="0"/>
              <a:t>King Kong</a:t>
            </a:r>
            <a:r>
              <a:rPr lang="it-IT" dirty="0" smtClean="0"/>
              <a:t> (1933) di </a:t>
            </a:r>
            <a:r>
              <a:rPr lang="it-IT" dirty="0" err="1" smtClean="0"/>
              <a:t>Merian</a:t>
            </a:r>
            <a:r>
              <a:rPr lang="it-IT" dirty="0" smtClean="0"/>
              <a:t> C. Cooper e Ernest B. </a:t>
            </a:r>
            <a:r>
              <a:rPr lang="it-IT" dirty="0" err="1" smtClean="0"/>
              <a:t>Schoedsack</a:t>
            </a:r>
            <a:r>
              <a:rPr lang="it-IT" dirty="0" smtClean="0"/>
              <a:t>.     </a:t>
            </a:r>
          </a:p>
          <a:p>
            <a:pPr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smtClean="0"/>
              <a:t>Il mondo perduto</a:t>
            </a:r>
            <a:r>
              <a:rPr lang="it-IT" sz="3200" b="1" dirty="0" smtClean="0"/>
              <a:t> (</a:t>
            </a:r>
            <a:r>
              <a:rPr lang="it-IT" sz="3200" b="1" i="1" dirty="0" smtClean="0"/>
              <a:t>The </a:t>
            </a:r>
            <a:r>
              <a:rPr lang="it-IT" sz="3200" b="1" i="1" dirty="0" err="1" smtClean="0"/>
              <a:t>Lost</a:t>
            </a:r>
            <a:r>
              <a:rPr lang="it-IT" sz="3200" b="1" i="1" dirty="0" smtClean="0"/>
              <a:t> World</a:t>
            </a:r>
            <a:r>
              <a:rPr lang="it-IT" sz="3200" b="1" dirty="0" smtClean="0"/>
              <a:t>, 1925) di Harry </a:t>
            </a:r>
            <a:r>
              <a:rPr lang="it-IT" sz="3200" b="1" dirty="0" err="1" smtClean="0"/>
              <a:t>Hoyt</a:t>
            </a:r>
            <a:endParaRPr lang="it-IT" sz="3200" b="1" dirty="0"/>
          </a:p>
        </p:txBody>
      </p:sp>
      <p:pic>
        <p:nvPicPr>
          <p:cNvPr id="4" name="Segnaposto contenuto 3" descr="Lost_World_1925_Still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0176" y="2272125"/>
            <a:ext cx="4803648" cy="3182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Norman McLaren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Lo scozzese McLaren lavora negli anni Trenta per il GPO (</a:t>
            </a:r>
            <a:r>
              <a:rPr lang="it-IT" dirty="0" err="1" smtClean="0"/>
              <a:t>General</a:t>
            </a:r>
            <a:r>
              <a:rPr lang="it-IT" dirty="0" smtClean="0"/>
              <a:t> Post Office) e a iniziare dagli anni Quaranta per il National Film </a:t>
            </a:r>
            <a:r>
              <a:rPr lang="it-IT" dirty="0" err="1" smtClean="0"/>
              <a:t>Board</a:t>
            </a:r>
            <a:r>
              <a:rPr lang="it-IT" dirty="0" smtClean="0"/>
              <a:t>,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enti interessati al cinema </a:t>
            </a:r>
            <a:r>
              <a:rPr lang="it-IT" i="1" dirty="0" smtClean="0"/>
              <a:t>non-fiction</a:t>
            </a:r>
            <a:r>
              <a:rPr lang="it-IT" dirty="0" smtClean="0"/>
              <a:t>. </a:t>
            </a:r>
          </a:p>
          <a:p>
            <a:r>
              <a:rPr lang="it-IT" dirty="0" smtClean="0"/>
              <a:t>McLaren conduce ricerche in merito all’animazione astratta. Egli disegna direttamente sulla pellicola e inventa la </a:t>
            </a:r>
            <a:r>
              <a:rPr lang="it-IT" i="1" dirty="0" err="1" smtClean="0"/>
              <a:t>pixillation</a:t>
            </a:r>
            <a:r>
              <a:rPr lang="it-IT" dirty="0" smtClean="0"/>
              <a:t>, tecnica con cui vengono perfino “animate” le persone.  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Gli anni Quaranta e Cinquanta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 partire dal secondo dopoguerra nel continente europeo l’animazione vive una fase di autentica rinascita. </a:t>
            </a:r>
          </a:p>
          <a:p>
            <a:r>
              <a:rPr lang="it-IT" dirty="0" smtClean="0"/>
              <a:t>Tanto nella democratica Europa occidentale quanto in quella socialista orientale si predilige il disegno animato oppure una tecnica mista.       </a:t>
            </a:r>
          </a:p>
          <a:p>
            <a:r>
              <a:rPr lang="it-IT" dirty="0" smtClean="0"/>
              <a:t>Negli Stati Uniti sale con prepotenza alla </a:t>
            </a:r>
            <a:r>
              <a:rPr lang="it-IT" smtClean="0"/>
              <a:t>ribalta l’animazione indipendente.   </a:t>
            </a:r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Ray </a:t>
            </a:r>
            <a:r>
              <a:rPr lang="it-IT" sz="3200" b="1" dirty="0" err="1" smtClean="0"/>
              <a:t>Harryhausen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Ray </a:t>
            </a:r>
            <a:r>
              <a:rPr lang="it-IT" dirty="0" err="1" smtClean="0"/>
              <a:t>Harryhausen</a:t>
            </a:r>
            <a:r>
              <a:rPr lang="it-IT" dirty="0" smtClean="0"/>
              <a:t> è una figura di spicco nell’ambito dell’animazione di modellini. Egli cura gli effetti speciali di film fantascientifici o </a:t>
            </a:r>
            <a:r>
              <a:rPr lang="it-IT" dirty="0" err="1" smtClean="0"/>
              <a:t>storico-mitologici</a:t>
            </a:r>
            <a:r>
              <a:rPr lang="it-IT" dirty="0" smtClean="0"/>
              <a:t> “dal vero” quali </a:t>
            </a:r>
            <a:r>
              <a:rPr lang="it-IT" i="1" dirty="0" smtClean="0"/>
              <a:t>Il risveglio del dinosauro</a:t>
            </a:r>
            <a:r>
              <a:rPr lang="it-IT" dirty="0" smtClean="0"/>
              <a:t> (</a:t>
            </a:r>
            <a:r>
              <a:rPr lang="it-IT" i="1" dirty="0" smtClean="0"/>
              <a:t>The </a:t>
            </a:r>
            <a:r>
              <a:rPr lang="it-IT" i="1" dirty="0" err="1" smtClean="0"/>
              <a:t>Beast</a:t>
            </a:r>
            <a:r>
              <a:rPr lang="it-IT" i="1" dirty="0" smtClean="0"/>
              <a:t> </a:t>
            </a:r>
            <a:r>
              <a:rPr lang="it-IT" i="1" dirty="0" err="1" smtClean="0"/>
              <a:t>from</a:t>
            </a:r>
            <a:r>
              <a:rPr lang="it-IT" i="1" dirty="0" smtClean="0"/>
              <a:t> 20,000 </a:t>
            </a:r>
            <a:r>
              <a:rPr lang="it-IT" i="1" dirty="0" err="1" smtClean="0"/>
              <a:t>Fathoms</a:t>
            </a:r>
            <a:r>
              <a:rPr lang="it-IT" dirty="0" smtClean="0"/>
              <a:t>, 1953) di Eugène </a:t>
            </a:r>
            <a:r>
              <a:rPr lang="it-IT" dirty="0" err="1" smtClean="0"/>
              <a:t>Lourié</a:t>
            </a:r>
            <a:r>
              <a:rPr lang="it-IT" dirty="0" smtClean="0"/>
              <a:t> e </a:t>
            </a:r>
            <a:r>
              <a:rPr lang="it-IT" i="1" dirty="0" smtClean="0"/>
              <a:t>Gli argonauti</a:t>
            </a:r>
            <a:r>
              <a:rPr lang="it-IT" dirty="0" smtClean="0"/>
              <a:t> (</a:t>
            </a:r>
            <a:r>
              <a:rPr lang="it-IT" i="1" dirty="0" smtClean="0"/>
              <a:t>Jason and the </a:t>
            </a:r>
            <a:r>
              <a:rPr lang="it-IT" i="1" dirty="0" err="1" smtClean="0"/>
              <a:t>Argonauts</a:t>
            </a:r>
            <a:r>
              <a:rPr lang="it-IT" dirty="0" smtClean="0"/>
              <a:t>, 1963) di Don </a:t>
            </a:r>
            <a:r>
              <a:rPr lang="it-IT" dirty="0" err="1" smtClean="0"/>
              <a:t>Chaffey</a:t>
            </a:r>
            <a:r>
              <a:rPr lang="it-IT" dirty="0" smtClean="0"/>
              <a:t>. </a:t>
            </a:r>
            <a:r>
              <a:rPr lang="it-IT" dirty="0" err="1" smtClean="0"/>
              <a:t>Harryhausen</a:t>
            </a:r>
            <a:r>
              <a:rPr lang="it-IT" dirty="0" smtClean="0"/>
              <a:t> è un allievo di </a:t>
            </a:r>
            <a:r>
              <a:rPr lang="it-IT" dirty="0" err="1" smtClean="0"/>
              <a:t>O’Brien</a:t>
            </a:r>
            <a:r>
              <a:rPr lang="it-IT" dirty="0" smtClean="0"/>
              <a:t>. Tim Burton lo ammira profondamente.    </a:t>
            </a:r>
            <a:endParaRPr 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La scuola cecoslovacca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 cominciare dalla seconda metà degli anni Quaranta in Cecoslovacchia si afferma l’animazione delle marionette. </a:t>
            </a:r>
          </a:p>
          <a:p>
            <a:r>
              <a:rPr lang="it-IT" dirty="0" smtClean="0"/>
              <a:t>I cineasti rinnovano così la nobile tradizione del teatro dei burattini, risalente nella propria nazione al Seicento. Bisogna menzionare almeno </a:t>
            </a:r>
            <a:r>
              <a:rPr lang="it-IT" dirty="0" err="1" smtClean="0"/>
              <a:t>Jiří</a:t>
            </a:r>
            <a:r>
              <a:rPr lang="it-IT" dirty="0" smtClean="0"/>
              <a:t> </a:t>
            </a:r>
            <a:r>
              <a:rPr lang="it-IT" dirty="0" err="1" smtClean="0"/>
              <a:t>Trnka</a:t>
            </a:r>
            <a:r>
              <a:rPr lang="it-IT" dirty="0" smtClean="0"/>
              <a:t>, </a:t>
            </a:r>
            <a:r>
              <a:rPr lang="it-IT" dirty="0" err="1" smtClean="0"/>
              <a:t>Hermína</a:t>
            </a:r>
            <a:r>
              <a:rPr lang="it-IT" dirty="0" smtClean="0"/>
              <a:t> </a:t>
            </a:r>
            <a:r>
              <a:rPr lang="it-IT" dirty="0" err="1" smtClean="0"/>
              <a:t>Týrlová</a:t>
            </a:r>
            <a:r>
              <a:rPr lang="it-IT" dirty="0" smtClean="0"/>
              <a:t>, </a:t>
            </a:r>
            <a:r>
              <a:rPr lang="it-IT" dirty="0" err="1" smtClean="0"/>
              <a:t>Břetislav</a:t>
            </a:r>
            <a:r>
              <a:rPr lang="it-IT" dirty="0" smtClean="0"/>
              <a:t> </a:t>
            </a:r>
            <a:r>
              <a:rPr lang="it-IT" dirty="0" err="1" smtClean="0"/>
              <a:t>Pojar</a:t>
            </a:r>
            <a:r>
              <a:rPr lang="it-IT" dirty="0" smtClean="0"/>
              <a:t> e Jan </a:t>
            </a:r>
            <a:r>
              <a:rPr lang="it-IT" dirty="0" err="1" smtClean="0"/>
              <a:t>Karpaš</a:t>
            </a:r>
            <a:r>
              <a:rPr lang="it-IT" dirty="0" smtClean="0"/>
              <a:t>.   </a:t>
            </a:r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Premessa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Tim Burton è uno dei pochi registi cinematografici contemporanei a utilizzare la tecnica della </a:t>
            </a:r>
            <a:r>
              <a:rPr lang="it-IT" dirty="0" err="1" smtClean="0"/>
              <a:t>Stop-Motion</a:t>
            </a:r>
            <a:r>
              <a:rPr lang="it-IT" dirty="0" smtClean="0"/>
              <a:t>, chiamata in italiano ripresa a “passo uno” o a “scatto singolo”.  </a:t>
            </a:r>
          </a:p>
          <a:p>
            <a:r>
              <a:rPr lang="it-IT" dirty="0" smtClean="0"/>
              <a:t>La tecnica che egli usa corrisponde per l’esattezza all’animazione dei pupazzi oppure dei modellini.    </a:t>
            </a:r>
            <a:endParaRPr lang="it-IT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Karel Zeman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Zeman è il più noto autore cecoslovacco del periodo. I film da lui diretti sono fondati spesso sulla tecnica mista, ovvero sull’animazione simultanea di disegni, marionette e oggetti.  Il suo capolavoro è </a:t>
            </a:r>
            <a:r>
              <a:rPr lang="it-IT" i="1" dirty="0" smtClean="0"/>
              <a:t>La diabolica invenzione </a:t>
            </a:r>
            <a:r>
              <a:rPr lang="it-IT" dirty="0" smtClean="0"/>
              <a:t>(</a:t>
            </a:r>
            <a:r>
              <a:rPr lang="it-IT" i="1" dirty="0" err="1" smtClean="0"/>
              <a:t>Vynález</a:t>
            </a:r>
            <a:r>
              <a:rPr lang="it-IT" i="1" dirty="0" smtClean="0"/>
              <a:t> </a:t>
            </a:r>
            <a:r>
              <a:rPr lang="it-IT" i="1" dirty="0" err="1" smtClean="0"/>
              <a:t>zkázy</a:t>
            </a:r>
            <a:r>
              <a:rPr lang="it-IT" dirty="0" smtClean="0"/>
              <a:t>, 1958).    </a:t>
            </a:r>
          </a:p>
          <a:p>
            <a:r>
              <a:rPr lang="it-IT" dirty="0" smtClean="0"/>
              <a:t>Zeman prende ispirazione dalla letteratura avventurosa e per ragazzi di Jules Verne.  </a:t>
            </a:r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Gli anni Sessanta e Settanta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Dagli anni Sessanta in poi l’animazione di consumo viene destinata in maniera quasi esclusiva alla televisione. Al cinema avviene la fruizione di lungometraggi rivolti a un pubblico non composto solo da adolescenti.  </a:t>
            </a:r>
          </a:p>
          <a:p>
            <a:r>
              <a:rPr lang="it-IT" dirty="0" smtClean="0"/>
              <a:t>La </a:t>
            </a:r>
            <a:r>
              <a:rPr lang="it-IT" dirty="0" err="1" smtClean="0"/>
              <a:t>Stop-Motion</a:t>
            </a:r>
            <a:r>
              <a:rPr lang="it-IT" dirty="0" smtClean="0"/>
              <a:t> trova spazio nella fantascienza cinematografica “dal vero” al cui enorme sviluppo negli anni Settanta contribuiscono George Lucas e Steven Spielberg.   </a:t>
            </a:r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smtClean="0"/>
              <a:t>Guerre stellari</a:t>
            </a:r>
            <a:r>
              <a:rPr lang="it-IT" sz="3200" b="1" dirty="0" smtClean="0"/>
              <a:t> (</a:t>
            </a:r>
            <a:r>
              <a:rPr lang="it-IT" sz="3200" b="1" i="1" dirty="0" smtClean="0"/>
              <a:t>Star </a:t>
            </a:r>
            <a:r>
              <a:rPr lang="it-IT" sz="3200" b="1" i="1" dirty="0" err="1" smtClean="0"/>
              <a:t>Wars</a:t>
            </a:r>
            <a:r>
              <a:rPr lang="it-IT" sz="3200" b="1" dirty="0" smtClean="0"/>
              <a:t>, 1977) di Lucas.</a:t>
            </a:r>
            <a:endParaRPr lang="it-IT" sz="3200" b="1" dirty="0"/>
          </a:p>
        </p:txBody>
      </p:sp>
      <p:pic>
        <p:nvPicPr>
          <p:cNvPr id="4" name="Segnaposto contenuto 3" descr="sfondi_guerre_stellari_star_wars_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La committenza istituzionale e televisiva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Tra gli anni Settanta e Novanta l’animazione a passo uno viene sostenuta economicamente da prestigiose istituzioni quali il </a:t>
            </a:r>
            <a:r>
              <a:rPr lang="it-IT" dirty="0" err="1" smtClean="0"/>
              <a:t>British</a:t>
            </a:r>
            <a:r>
              <a:rPr lang="it-IT" dirty="0" smtClean="0"/>
              <a:t> Film </a:t>
            </a:r>
            <a:r>
              <a:rPr lang="it-IT" dirty="0" err="1" smtClean="0"/>
              <a:t>Institute</a:t>
            </a:r>
            <a:r>
              <a:rPr lang="it-IT" dirty="0" smtClean="0"/>
              <a:t>, nonché da emittenti televisive come  </a:t>
            </a:r>
            <a:r>
              <a:rPr lang="it-IT" dirty="0" err="1" smtClean="0"/>
              <a:t>Channel</a:t>
            </a:r>
            <a:r>
              <a:rPr lang="it-IT" dirty="0" smtClean="0"/>
              <a:t> </a:t>
            </a:r>
            <a:r>
              <a:rPr lang="it-IT" dirty="0" err="1" smtClean="0"/>
              <a:t>Four</a:t>
            </a:r>
            <a:r>
              <a:rPr lang="it-IT" dirty="0" smtClean="0"/>
              <a:t> e MTV (</a:t>
            </a:r>
            <a:r>
              <a:rPr lang="it-IT" dirty="0" err="1" smtClean="0"/>
              <a:t>Music</a:t>
            </a:r>
            <a:r>
              <a:rPr lang="it-IT" dirty="0" smtClean="0"/>
              <a:t> </a:t>
            </a:r>
            <a:r>
              <a:rPr lang="it-IT" dirty="0" err="1" smtClean="0"/>
              <a:t>Television</a:t>
            </a:r>
            <a:r>
              <a:rPr lang="it-IT" dirty="0" smtClean="0"/>
              <a:t>). Escono numerosi e innovativi cortometraggi. </a:t>
            </a:r>
          </a:p>
          <a:p>
            <a:r>
              <a:rPr lang="it-IT" dirty="0" smtClean="0"/>
              <a:t>Per il canale MTV vari artisti concepiscono degli “intervalli”, ovvero degli intermezzi pubblicitari bizzarri e lirici.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Jan </a:t>
            </a:r>
            <a:r>
              <a:rPr lang="it-IT" sz="3200" b="1" dirty="0" err="1" smtClean="0"/>
              <a:t>Švankmajer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Jan </a:t>
            </a:r>
            <a:r>
              <a:rPr lang="it-IT" dirty="0" err="1" smtClean="0"/>
              <a:t>Švankmajer</a:t>
            </a:r>
            <a:r>
              <a:rPr lang="it-IT" dirty="0" smtClean="0"/>
              <a:t> è un animatore cecoslovacco abbastanza celebre e influente. Egli aderisce alla corrente o movimento artistico del neo-surrealismo e esordisce intorno alla metà degli anni Sessanta. </a:t>
            </a:r>
          </a:p>
          <a:p>
            <a:r>
              <a:rPr lang="it-IT" dirty="0" err="1" smtClean="0"/>
              <a:t>Švankmajer</a:t>
            </a:r>
            <a:r>
              <a:rPr lang="it-IT" dirty="0" smtClean="0"/>
              <a:t> esibisce un umorismo assurdo,  grottesco e un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amaro disincanto. Nel 1992 gira l’esemplare cortometraggio </a:t>
            </a:r>
            <a:r>
              <a:rPr lang="it-IT" i="1" dirty="0" err="1" smtClean="0"/>
              <a:t>Food</a:t>
            </a:r>
            <a:r>
              <a:rPr lang="it-IT" dirty="0" smtClean="0"/>
              <a:t>. Il materiale con cui sono fatti molti personaggi da lui manipolati è la plastilina.       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I fratelli </a:t>
            </a:r>
            <a:r>
              <a:rPr lang="it-IT" sz="3200" b="1" dirty="0" err="1" smtClean="0"/>
              <a:t>Quay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Švankmajer</a:t>
            </a:r>
            <a:r>
              <a:rPr lang="it-IT" dirty="0" smtClean="0"/>
              <a:t> condiziona, tra gli altri, Timothy e Stephen </a:t>
            </a:r>
            <a:r>
              <a:rPr lang="it-IT" dirty="0" err="1" smtClean="0"/>
              <a:t>Quay</a:t>
            </a:r>
            <a:r>
              <a:rPr lang="it-IT" dirty="0" smtClean="0"/>
              <a:t>, una coppia di artisti americana.         </a:t>
            </a:r>
          </a:p>
          <a:p>
            <a:r>
              <a:rPr lang="it-IT" dirty="0" smtClean="0"/>
              <a:t>Le opere audiovisive e i videoclip dei fratelli </a:t>
            </a:r>
            <a:r>
              <a:rPr lang="it-IT" dirty="0" err="1" smtClean="0"/>
              <a:t>Quay</a:t>
            </a:r>
            <a:r>
              <a:rPr lang="it-IT" dirty="0" smtClean="0"/>
              <a:t> possiedono un impianto anti-narrativo e un’atmosfera infantile ma inquietante. Merita la citazione </a:t>
            </a:r>
            <a:r>
              <a:rPr lang="it-IT" i="1" dirty="0" smtClean="0"/>
              <a:t>The Street </a:t>
            </a:r>
            <a:r>
              <a:rPr lang="it-IT" i="1" dirty="0" err="1" smtClean="0"/>
              <a:t>of</a:t>
            </a:r>
            <a:r>
              <a:rPr lang="it-IT" i="1" dirty="0" smtClean="0"/>
              <a:t> </a:t>
            </a:r>
            <a:r>
              <a:rPr lang="it-IT" i="1" dirty="0" err="1" smtClean="0"/>
              <a:t>Crocodyle</a:t>
            </a:r>
            <a:r>
              <a:rPr lang="it-IT" dirty="0" smtClean="0"/>
              <a:t> del 1986.    </a:t>
            </a:r>
          </a:p>
          <a:p>
            <a:r>
              <a:rPr lang="it-IT" dirty="0" smtClean="0"/>
              <a:t>La coppia esercita un notevole influsso sui registi dei video musicali.    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La </a:t>
            </a:r>
            <a:r>
              <a:rPr lang="it-IT" sz="3200" b="1" dirty="0" err="1" smtClean="0"/>
              <a:t>stop-motion</a:t>
            </a:r>
            <a:r>
              <a:rPr lang="it-IT" sz="3200" b="1" dirty="0" smtClean="0"/>
              <a:t> nell’epoca contemporanea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Negli anni Novanta e Duemila la grafica computerizzata soppianta la </a:t>
            </a:r>
            <a:r>
              <a:rPr lang="it-IT" dirty="0" err="1" smtClean="0"/>
              <a:t>Stop-Motion</a:t>
            </a:r>
            <a:r>
              <a:rPr lang="it-IT" dirty="0" smtClean="0"/>
              <a:t>. Le tecnologie digitali vengono sovente usate nei lungometraggi cinematografici “dal vero”.       </a:t>
            </a:r>
          </a:p>
          <a:p>
            <a:r>
              <a:rPr lang="it-IT" dirty="0" smtClean="0"/>
              <a:t>I britannici Nick Park e Peter Lord e gli americani Henry </a:t>
            </a:r>
            <a:r>
              <a:rPr lang="it-IT" dirty="0" err="1" smtClean="0"/>
              <a:t>Selick</a:t>
            </a:r>
            <a:r>
              <a:rPr lang="it-IT" dirty="0" smtClean="0"/>
              <a:t> e Tim Burton continuano però ad adottare la tecnica dell’animazione </a:t>
            </a:r>
            <a:r>
              <a:rPr lang="it-IT" smtClean="0"/>
              <a:t>di pupazzi.  </a:t>
            </a:r>
            <a:endParaRPr lang="it-IT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Park e Lord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Nella seconda metà degli anni Settanta Lord dà vita con David </a:t>
            </a:r>
            <a:r>
              <a:rPr lang="it-IT" dirty="0" err="1" smtClean="0"/>
              <a:t>Sproxton</a:t>
            </a:r>
            <a:r>
              <a:rPr lang="it-IT" dirty="0" smtClean="0"/>
              <a:t> alla società di produzione </a:t>
            </a:r>
            <a:r>
              <a:rPr lang="it-IT" dirty="0" err="1" smtClean="0"/>
              <a:t>Aardman</a:t>
            </a:r>
            <a:r>
              <a:rPr lang="it-IT" dirty="0" smtClean="0"/>
              <a:t> </a:t>
            </a:r>
            <a:r>
              <a:rPr lang="it-IT" dirty="0" err="1" smtClean="0"/>
              <a:t>Animation</a:t>
            </a:r>
            <a:r>
              <a:rPr lang="it-IT" dirty="0" smtClean="0"/>
              <a:t>. Park diviene successivamente socio della </a:t>
            </a:r>
            <a:r>
              <a:rPr lang="it-IT" dirty="0" err="1" smtClean="0"/>
              <a:t>Aardman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 personaggi mostrati da Park e Lord sono fatti di plastilina. Quelli a cui i due registi devono la notorietà sono l’intelligente cane antropomorfo </a:t>
            </a:r>
            <a:r>
              <a:rPr lang="it-IT" dirty="0" err="1" smtClean="0"/>
              <a:t>Gromit</a:t>
            </a:r>
            <a:r>
              <a:rPr lang="it-IT" dirty="0" smtClean="0"/>
              <a:t> e il suo stralunato padrone Wallace.     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b="1" i="1" dirty="0" smtClean="0"/>
              <a:t>Galline in fuga</a:t>
            </a:r>
            <a:r>
              <a:rPr lang="it-IT" sz="3600" b="1" dirty="0" smtClean="0"/>
              <a:t> (</a:t>
            </a:r>
            <a:r>
              <a:rPr lang="it-IT" sz="3600" b="1" i="1" dirty="0" err="1" smtClean="0"/>
              <a:t>Chicken</a:t>
            </a:r>
            <a:r>
              <a:rPr lang="it-IT" sz="3600" b="1" i="1" dirty="0" smtClean="0"/>
              <a:t> </a:t>
            </a:r>
            <a:r>
              <a:rPr lang="it-IT" sz="3600" b="1" i="1" dirty="0" err="1" smtClean="0"/>
              <a:t>Run</a:t>
            </a:r>
            <a:r>
              <a:rPr lang="it-IT" sz="3600" b="1" dirty="0" smtClean="0"/>
              <a:t>, 2000) di Park e Lord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7" name="Segnaposto contenuto 6" descr="Galline_in_fug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Henry </a:t>
            </a:r>
            <a:r>
              <a:rPr lang="it-IT" sz="3200" b="1" dirty="0" err="1" smtClean="0"/>
              <a:t>Selick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Selick</a:t>
            </a:r>
            <a:r>
              <a:rPr lang="it-IT" dirty="0" smtClean="0"/>
              <a:t> frequenta insieme a Burton il California </a:t>
            </a:r>
            <a:r>
              <a:rPr lang="it-IT" dirty="0" err="1" smtClean="0"/>
              <a:t>Institute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the </a:t>
            </a:r>
            <a:r>
              <a:rPr lang="it-IT" dirty="0" err="1" smtClean="0"/>
              <a:t>Arts</a:t>
            </a:r>
            <a:r>
              <a:rPr lang="it-IT" dirty="0" smtClean="0"/>
              <a:t>. In seguito fonda uno studio di animazione con sede a San Francisco. Varie sigle di programmi trasmessi dal canale televisivo MTV recano la sua firma. </a:t>
            </a:r>
          </a:p>
          <a:p>
            <a:r>
              <a:rPr lang="it-IT" dirty="0" smtClean="0"/>
              <a:t>I racconti filmici illustrati da </a:t>
            </a:r>
            <a:r>
              <a:rPr lang="it-IT" dirty="0" err="1" smtClean="0"/>
              <a:t>Selick</a:t>
            </a:r>
            <a:r>
              <a:rPr lang="it-IT" dirty="0" smtClean="0"/>
              <a:t> sono articolati, coerenti e capaci di coinvolgere emotivamente gli spettatori. Essi combinano elementi fiabeschi, </a:t>
            </a:r>
            <a:r>
              <a:rPr lang="it-IT" dirty="0" err="1" smtClean="0"/>
              <a:t>orrorifici</a:t>
            </a:r>
            <a:r>
              <a:rPr lang="it-IT" dirty="0" smtClean="0"/>
              <a:t> e </a:t>
            </a:r>
            <a:r>
              <a:rPr lang="it-IT" smtClean="0"/>
              <a:t>del fantastico.       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Definizione di </a:t>
            </a:r>
            <a:r>
              <a:rPr lang="it-IT" sz="3200" b="1" dirty="0" err="1" smtClean="0"/>
              <a:t>Stop-Motion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 </a:t>
            </a:r>
            <a:r>
              <a:rPr lang="it-IT" dirty="0" err="1" smtClean="0"/>
              <a:t>Stop-Motion</a:t>
            </a:r>
            <a:r>
              <a:rPr lang="it-IT" dirty="0" smtClean="0"/>
              <a:t> si intende la registrazione, effettuata individualmente, di ognuno dei  fotogrammi che costituisce l’opera audiovisiva.</a:t>
            </a:r>
          </a:p>
          <a:p>
            <a:r>
              <a:rPr lang="it-IT" dirty="0" smtClean="0"/>
              <a:t>La </a:t>
            </a:r>
            <a:r>
              <a:rPr lang="it-IT" dirty="0" err="1" smtClean="0"/>
              <a:t>Stop-Motion</a:t>
            </a:r>
            <a:r>
              <a:rPr lang="it-IT" dirty="0" smtClean="0"/>
              <a:t> equivale al criterio allo stesso tempo tecnico e estetico sul quale poggia il linguaggio del cinema d’animazione.</a:t>
            </a:r>
          </a:p>
          <a:p>
            <a:r>
              <a:rPr lang="it-IT" dirty="0" smtClean="0"/>
              <a:t>Burton predilige l’animazione di oggetti e contesti scenografici tridimensionali.      </a:t>
            </a:r>
            <a:endParaRPr lang="it-IT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smtClean="0"/>
              <a:t>James e la pesca gigante</a:t>
            </a:r>
            <a:r>
              <a:rPr lang="it-IT" sz="3200" b="1" dirty="0" smtClean="0"/>
              <a:t> (</a:t>
            </a:r>
            <a:r>
              <a:rPr lang="it-IT" sz="3200" b="1" i="1" dirty="0" smtClean="0"/>
              <a:t>James and the </a:t>
            </a:r>
            <a:r>
              <a:rPr lang="it-IT" sz="3200" b="1" i="1" dirty="0" err="1" smtClean="0"/>
              <a:t>Giant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Peach</a:t>
            </a:r>
            <a:r>
              <a:rPr lang="it-IT" sz="3200" b="1" dirty="0" smtClean="0"/>
              <a:t>, 1996) di </a:t>
            </a:r>
            <a:r>
              <a:rPr lang="it-IT" sz="3200" b="1" dirty="0" err="1" smtClean="0"/>
              <a:t>Selick</a:t>
            </a:r>
            <a:endParaRPr lang="it-IT" sz="3200" b="1" dirty="0"/>
          </a:p>
        </p:txBody>
      </p:sp>
      <p:pic>
        <p:nvPicPr>
          <p:cNvPr id="6" name="Segnaposto contenuto 5" descr="personaggi-wpcf_970x5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308" y="1600200"/>
            <a:ext cx="8055384" cy="45259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L’animazione a “scatto singolo” di Tim Burton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Stop-Motion</a:t>
            </a:r>
            <a:r>
              <a:rPr lang="it-IT" dirty="0" smtClean="0"/>
              <a:t> risponde alle esigenze discorsive di Tim Burton. L’universo poetico del cineasta, fantasioso e ironico, è senza dubbio accostabile a quello dei </a:t>
            </a:r>
            <a:r>
              <a:rPr lang="it-IT" i="1" dirty="0" err="1" smtClean="0"/>
              <a:t>cartoons</a:t>
            </a:r>
            <a:r>
              <a:rPr lang="it-IT" dirty="0" smtClean="0"/>
              <a:t>.</a:t>
            </a:r>
          </a:p>
          <a:p>
            <a:r>
              <a:rPr lang="it-IT" dirty="0" smtClean="0"/>
              <a:t>Burton inserisce riprese a passo uno in </a:t>
            </a:r>
            <a:r>
              <a:rPr lang="it-IT" i="1" dirty="0" err="1" smtClean="0"/>
              <a:t>Pee-Wee</a:t>
            </a:r>
            <a:r>
              <a:rPr lang="it-IT" i="1" dirty="0" smtClean="0"/>
              <a:t>’s Big </a:t>
            </a:r>
            <a:r>
              <a:rPr lang="it-IT" i="1" dirty="0" err="1" smtClean="0"/>
              <a:t>Adventure</a:t>
            </a:r>
            <a:r>
              <a:rPr lang="it-IT" dirty="0" smtClean="0"/>
              <a:t>, </a:t>
            </a:r>
            <a:r>
              <a:rPr lang="it-IT" i="1" dirty="0" err="1" smtClean="0"/>
              <a:t>Beetlejuice</a:t>
            </a:r>
            <a:r>
              <a:rPr lang="it-IT" dirty="0" smtClean="0"/>
              <a:t> e </a:t>
            </a:r>
            <a:r>
              <a:rPr lang="it-IT" i="1" dirty="0" err="1" smtClean="0"/>
              <a:t>Mars</a:t>
            </a:r>
            <a:r>
              <a:rPr lang="it-IT" i="1" dirty="0" smtClean="0"/>
              <a:t> </a:t>
            </a:r>
            <a:r>
              <a:rPr lang="it-IT" i="1" dirty="0" err="1" smtClean="0"/>
              <a:t>Attacks</a:t>
            </a:r>
            <a:r>
              <a:rPr lang="it-IT" i="1" dirty="0" smtClean="0"/>
              <a:t>!</a:t>
            </a:r>
            <a:r>
              <a:rPr lang="it-IT" dirty="0" smtClean="0"/>
              <a:t>, produce e supervisiona </a:t>
            </a:r>
            <a:r>
              <a:rPr lang="it-IT" i="1" dirty="0" smtClean="0"/>
              <a:t>The </a:t>
            </a:r>
            <a:r>
              <a:rPr lang="it-IT" i="1" dirty="0" err="1" smtClean="0"/>
              <a:t>Nightmare</a:t>
            </a:r>
            <a:r>
              <a:rPr lang="it-IT" i="1" dirty="0" smtClean="0"/>
              <a:t> </a:t>
            </a:r>
            <a:r>
              <a:rPr lang="it-IT" i="1" dirty="0" err="1" smtClean="0"/>
              <a:t>Before</a:t>
            </a:r>
            <a:r>
              <a:rPr lang="it-IT" i="1" dirty="0" smtClean="0"/>
              <a:t> Christmas</a:t>
            </a:r>
            <a:r>
              <a:rPr lang="it-IT" dirty="0" smtClean="0"/>
              <a:t> di </a:t>
            </a:r>
            <a:r>
              <a:rPr lang="it-IT" dirty="0" err="1" smtClean="0"/>
              <a:t>Selick</a:t>
            </a:r>
            <a:r>
              <a:rPr lang="it-IT" dirty="0" smtClean="0"/>
              <a:t>, dirige </a:t>
            </a:r>
            <a:r>
              <a:rPr lang="it-IT" i="1" dirty="0" smtClean="0"/>
              <a:t>Vincent</a:t>
            </a:r>
            <a:r>
              <a:rPr lang="it-IT" dirty="0" smtClean="0"/>
              <a:t>, </a:t>
            </a:r>
            <a:r>
              <a:rPr lang="it-IT" i="1" dirty="0" smtClean="0"/>
              <a:t>La sposa cadavere</a:t>
            </a:r>
            <a:r>
              <a:rPr lang="it-IT" dirty="0" smtClean="0"/>
              <a:t> e </a:t>
            </a:r>
            <a:r>
              <a:rPr lang="it-IT" i="1" dirty="0" err="1" smtClean="0"/>
              <a:t>Frankenweenie</a:t>
            </a:r>
            <a:r>
              <a:rPr lang="it-IT" dirty="0" smtClean="0"/>
              <a:t>.         </a:t>
            </a:r>
            <a:endParaRPr lang="it-IT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Sintetica analisi di </a:t>
            </a:r>
            <a:r>
              <a:rPr lang="it-IT" sz="3200" b="1" i="1" dirty="0" err="1" smtClean="0"/>
              <a:t>Frankenweenie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 err="1" smtClean="0"/>
              <a:t>Frankenweenie</a:t>
            </a:r>
            <a:r>
              <a:rPr lang="it-IT" dirty="0" smtClean="0"/>
              <a:t> prende le mosse da un  cortometraggio ideato e girato da Burton nel 1984. Dal cortometraggio, che porta lo stesso titolo, vengono prelevati i protagonisti e la suggestiva fotografia in bianco e nero. </a:t>
            </a:r>
          </a:p>
          <a:p>
            <a:r>
              <a:rPr lang="it-IT" dirty="0" err="1" smtClean="0"/>
              <a:t>Sparky</a:t>
            </a:r>
            <a:r>
              <a:rPr lang="it-IT" dirty="0" smtClean="0"/>
              <a:t>, il cagnolino al centro delle vicende descritte in </a:t>
            </a:r>
            <a:r>
              <a:rPr lang="it-IT" i="1" dirty="0" err="1" smtClean="0"/>
              <a:t>Frankenweenie</a:t>
            </a:r>
            <a:r>
              <a:rPr lang="it-IT" dirty="0" smtClean="0"/>
              <a:t>, rinvia con evidenza sul piano grafico a quello della serie animata televisiva </a:t>
            </a:r>
            <a:r>
              <a:rPr lang="it-IT" i="1" dirty="0" smtClean="0"/>
              <a:t>Family Dog</a:t>
            </a:r>
            <a:r>
              <a:rPr lang="it-IT" dirty="0" smtClean="0"/>
              <a:t>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smtClean="0"/>
              <a:t>Family Dog</a:t>
            </a:r>
            <a:r>
              <a:rPr lang="it-IT" dirty="0" smtClean="0"/>
              <a:t> </a:t>
            </a:r>
            <a:r>
              <a:rPr lang="it-IT" sz="3200" b="1" dirty="0" smtClean="0"/>
              <a:t>(1993) serie televisiva della </a:t>
            </a:r>
            <a:r>
              <a:rPr lang="it-IT" sz="3200" b="1" dirty="0" err="1" smtClean="0"/>
              <a:t>Amblin</a:t>
            </a:r>
            <a:endParaRPr lang="it-IT" sz="3200" b="1" dirty="0"/>
          </a:p>
        </p:txBody>
      </p:sp>
      <p:pic>
        <p:nvPicPr>
          <p:cNvPr id="5" name="Segnaposto contenuto 4" descr="Family Dog S01E10 Family Dog Gets Good and Sick 0007698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2434431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err="1" smtClean="0"/>
              <a:t>Frankenweenie</a:t>
            </a:r>
            <a:r>
              <a:rPr lang="it-IT" sz="3200" b="1" dirty="0" smtClean="0"/>
              <a:t>  (2012) di Burton</a:t>
            </a:r>
            <a:endParaRPr lang="it-IT" sz="3200" b="1" dirty="0"/>
          </a:p>
        </p:txBody>
      </p:sp>
      <p:pic>
        <p:nvPicPr>
          <p:cNvPr id="4" name="Segnaposto contenuto 3" descr="Frankenweenie!__600_450_q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Sintetica analisi di </a:t>
            </a:r>
            <a:r>
              <a:rPr lang="it-IT" sz="3200" b="1" i="1" dirty="0" err="1" smtClean="0"/>
              <a:t>Frankenweenie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i="1" dirty="0" err="1" smtClean="0"/>
              <a:t>Frankenweenie</a:t>
            </a:r>
            <a:r>
              <a:rPr lang="it-IT" dirty="0" smtClean="0"/>
              <a:t> traspone cinematograficamente, con grande libertà, il romanzo di Mary Shelley e il primo film di James </a:t>
            </a:r>
            <a:r>
              <a:rPr lang="it-IT" dirty="0" err="1" smtClean="0"/>
              <a:t>Whale</a:t>
            </a:r>
            <a:r>
              <a:rPr lang="it-IT" dirty="0" smtClean="0"/>
              <a:t> dedicati a Frankenstein.       </a:t>
            </a:r>
          </a:p>
          <a:p>
            <a:r>
              <a:rPr lang="it-IT" dirty="0" smtClean="0"/>
              <a:t>La trama viene ampliata rispetto alla precedente versione. Burton inserisce nuovi avvenimenti, figure e situazioni.  </a:t>
            </a:r>
          </a:p>
          <a:p>
            <a:r>
              <a:rPr lang="it-IT" i="1" dirty="0" err="1" smtClean="0"/>
              <a:t>Frankenweenie</a:t>
            </a:r>
            <a:r>
              <a:rPr lang="it-IT" dirty="0" smtClean="0"/>
              <a:t> affronta in particolare il tema dell’amicizia e quello della tolleranza. </a:t>
            </a:r>
            <a:endParaRPr lang="it-IT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i="1" dirty="0" err="1" smtClean="0"/>
              <a:t>Mad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Monster</a:t>
            </a:r>
            <a:r>
              <a:rPr lang="it-IT" sz="3200" b="1" i="1" dirty="0" smtClean="0"/>
              <a:t> Party</a:t>
            </a:r>
            <a:r>
              <a:rPr lang="it-IT" sz="3200" b="1" dirty="0" smtClean="0"/>
              <a:t> (1967) di Jules Bass</a:t>
            </a:r>
            <a:endParaRPr lang="it-IT" sz="3200" b="1" dirty="0"/>
          </a:p>
        </p:txBody>
      </p:sp>
      <p:pic>
        <p:nvPicPr>
          <p:cNvPr id="4" name="Segnaposto contenuto 3" descr="Mad_Monster_Party_DVD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I due tipi di </a:t>
            </a:r>
            <a:r>
              <a:rPr lang="it-IT" sz="3200" b="1" dirty="0" err="1" smtClean="0"/>
              <a:t>Stop-Motion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 un lato, la </a:t>
            </a:r>
            <a:r>
              <a:rPr lang="it-IT" dirty="0" err="1" smtClean="0"/>
              <a:t>Stop-Motion</a:t>
            </a:r>
            <a:r>
              <a:rPr lang="it-IT" dirty="0" smtClean="0"/>
              <a:t> viene equiparata a un trucco o meglio a un effetto speciale in grado di rafforzare la componente spettacolare dei film “dal vero” o </a:t>
            </a:r>
            <a:r>
              <a:rPr lang="it-IT" i="1" dirty="0" err="1" smtClean="0"/>
              <a:t>Live-Action</a:t>
            </a:r>
            <a:r>
              <a:rPr lang="it-IT" dirty="0" smtClean="0"/>
              <a:t>.</a:t>
            </a:r>
          </a:p>
          <a:p>
            <a:r>
              <a:rPr lang="it-IT" dirty="0" smtClean="0"/>
              <a:t>Dall’altro lato, essa viene considerata una autonoma forma comunicativa rientrante nel campo dell’animazione.</a:t>
            </a:r>
          </a:p>
          <a:p>
            <a:r>
              <a:rPr lang="it-IT" dirty="0" smtClean="0"/>
              <a:t>Tim Burton la impiega in entrambi i modi.  </a:t>
            </a:r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/>
              <a:t>Osservazione in merito all’animazione fatta da Gianni Rondolino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cinema d’animazione è “quel particolare mezzo espressivo che si ottiene con la successione, nel tempo, di immagini statiche realizzate ciascuna isolatamente, il cui movimento nasce al momento della proiezione e non come riproduzione di un movimento già esistente in fase di ripresa, come avviene nel cinema «dal vero» [cioè interpretato da attori in carne e ossa]”.  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Le origini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procedimento tecnico della </a:t>
            </a:r>
            <a:r>
              <a:rPr lang="it-IT" dirty="0" err="1" smtClean="0"/>
              <a:t>Stop-Motion</a:t>
            </a:r>
            <a:r>
              <a:rPr lang="it-IT" dirty="0" smtClean="0"/>
              <a:t> viene con ogni probabilità seguito per la prima volta in assoluto dal francese Georges </a:t>
            </a:r>
            <a:r>
              <a:rPr lang="it-IT" dirty="0" err="1" smtClean="0"/>
              <a:t>Méliès</a:t>
            </a:r>
            <a:r>
              <a:rPr lang="it-IT" dirty="0" smtClean="0"/>
              <a:t>, uno dei principali autori del cinema primitivo.   </a:t>
            </a:r>
          </a:p>
          <a:p>
            <a:r>
              <a:rPr lang="it-IT" dirty="0" smtClean="0"/>
              <a:t>Tale procedimento è alla base di </a:t>
            </a:r>
            <a:r>
              <a:rPr lang="it-IT" i="1" dirty="0" err="1" smtClean="0"/>
              <a:t>El</a:t>
            </a:r>
            <a:r>
              <a:rPr lang="it-IT" i="1" dirty="0" smtClean="0"/>
              <a:t> hotel </a:t>
            </a:r>
            <a:r>
              <a:rPr lang="it-IT" i="1" dirty="0" err="1" smtClean="0"/>
              <a:t>eléctrico</a:t>
            </a:r>
            <a:r>
              <a:rPr lang="it-IT" dirty="0" smtClean="0"/>
              <a:t> (1905), produzione che forse inaugura il cinema d’animazione firmata dall’operatore spagnolo </a:t>
            </a:r>
            <a:r>
              <a:rPr lang="it-IT" dirty="0" err="1" smtClean="0"/>
              <a:t>Segundo</a:t>
            </a:r>
            <a:r>
              <a:rPr lang="it-IT" dirty="0" smtClean="0"/>
              <a:t> de </a:t>
            </a:r>
            <a:r>
              <a:rPr lang="it-IT" dirty="0" err="1" smtClean="0"/>
              <a:t>Chomón.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i="1" dirty="0" smtClean="0"/>
              <a:t>Viaggio nella Luna</a:t>
            </a:r>
            <a:r>
              <a:rPr lang="it-IT" sz="3200" b="1" dirty="0" smtClean="0"/>
              <a:t> (</a:t>
            </a:r>
            <a:r>
              <a:rPr lang="it-IT" sz="3200" b="1" i="1" dirty="0" smtClean="0"/>
              <a:t>Le </a:t>
            </a:r>
            <a:r>
              <a:rPr lang="it-IT" sz="3200" b="1" i="1" dirty="0" err="1" smtClean="0"/>
              <a:t>voyage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dans</a:t>
            </a:r>
            <a:r>
              <a:rPr lang="it-IT" sz="3200" b="1" i="1" dirty="0" smtClean="0"/>
              <a:t> la lune</a:t>
            </a:r>
            <a:r>
              <a:rPr lang="it-IT" sz="3200" b="1" dirty="0" smtClean="0"/>
              <a:t>, 1902) di </a:t>
            </a:r>
            <a:r>
              <a:rPr lang="it-IT" sz="3200" b="1" dirty="0" err="1" smtClean="0"/>
              <a:t>Méliès</a:t>
            </a:r>
            <a:endParaRPr lang="it-IT" sz="3200" b="1" dirty="0"/>
          </a:p>
        </p:txBody>
      </p:sp>
      <p:pic>
        <p:nvPicPr>
          <p:cNvPr id="4" name="Segnaposto contenuto 3" descr="Viaggio-nella-Luna-Foto-Dal-Film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482" y="1600200"/>
            <a:ext cx="597703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b="1" dirty="0" smtClean="0"/>
              <a:t>James Stuart </a:t>
            </a:r>
            <a:r>
              <a:rPr lang="it-IT" sz="3200" b="1" dirty="0" err="1" smtClean="0"/>
              <a:t>Blackton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Blackton</a:t>
            </a:r>
            <a:r>
              <a:rPr lang="it-IT" dirty="0" smtClean="0"/>
              <a:t> nasce in Inghilterra. Con Albert Smith egli fonda nel 1897 la </a:t>
            </a:r>
            <a:r>
              <a:rPr lang="it-IT" dirty="0" err="1" smtClean="0"/>
              <a:t>Vitagraph</a:t>
            </a:r>
            <a:r>
              <a:rPr lang="it-IT" dirty="0" smtClean="0"/>
              <a:t>, una delle più importanti case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cinematografiche americane di inizio Novecento.    </a:t>
            </a:r>
          </a:p>
          <a:p>
            <a:r>
              <a:rPr lang="it-IT" dirty="0" err="1" smtClean="0"/>
              <a:t>Blackton</a:t>
            </a:r>
            <a:r>
              <a:rPr lang="it-IT" dirty="0" smtClean="0"/>
              <a:t> dirige alcuni film d’animazione tra cui </a:t>
            </a:r>
            <a:r>
              <a:rPr lang="it-IT" i="1" dirty="0" smtClean="0"/>
              <a:t>The </a:t>
            </a:r>
            <a:r>
              <a:rPr lang="it-IT" i="1" dirty="0" err="1" smtClean="0"/>
              <a:t>Haunted</a:t>
            </a:r>
            <a:r>
              <a:rPr lang="it-IT" i="1" dirty="0" smtClean="0"/>
              <a:t> Hotel</a:t>
            </a:r>
            <a:r>
              <a:rPr lang="it-IT" dirty="0" smtClean="0"/>
              <a:t> (1907), che raggiunge uno straordinario successo commerciale e esalta le potenzialità espressive della </a:t>
            </a:r>
            <a:r>
              <a:rPr lang="it-IT" dirty="0" err="1" smtClean="0"/>
              <a:t>Stop-Motion</a:t>
            </a:r>
            <a:r>
              <a:rPr lang="it-IT" dirty="0" smtClean="0"/>
              <a:t>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i="1" dirty="0" err="1" smtClean="0"/>
              <a:t>Humorous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Phases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of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Funny</a:t>
            </a:r>
            <a:r>
              <a:rPr lang="it-IT" sz="3200" b="1" i="1" dirty="0" smtClean="0"/>
              <a:t> </a:t>
            </a:r>
            <a:r>
              <a:rPr lang="it-IT" sz="3200" b="1" i="1" dirty="0" err="1" smtClean="0"/>
              <a:t>Faces</a:t>
            </a:r>
            <a:r>
              <a:rPr lang="it-IT" sz="3200" b="1" dirty="0" smtClean="0"/>
              <a:t> (1906) di </a:t>
            </a:r>
            <a:r>
              <a:rPr lang="it-IT" sz="3200" b="1" dirty="0" err="1" smtClean="0"/>
              <a:t>Blackton</a:t>
            </a:r>
            <a:endParaRPr lang="it-IT" sz="3200" b="1" dirty="0"/>
          </a:p>
        </p:txBody>
      </p:sp>
      <p:pic>
        <p:nvPicPr>
          <p:cNvPr id="4" name="Segnaposto contenuto 3" descr="Humorous Phas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1646</Words>
  <Application>Microsoft Office PowerPoint</Application>
  <PresentationFormat>Presentazione su schermo (4:3)</PresentationFormat>
  <Paragraphs>93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37" baseType="lpstr">
      <vt:lpstr>Tema di Office</vt:lpstr>
      <vt:lpstr>La Stop-Motion</vt:lpstr>
      <vt:lpstr>Premessa</vt:lpstr>
      <vt:lpstr>Definizione di Stop-Motion</vt:lpstr>
      <vt:lpstr>I due tipi di Stop-Motion</vt:lpstr>
      <vt:lpstr>Osservazione in merito all’animazione fatta da Gianni Rondolino</vt:lpstr>
      <vt:lpstr>Le origini</vt:lpstr>
      <vt:lpstr>Viaggio nella Luna (Le voyage dans la lune, 1902) di Méliès</vt:lpstr>
      <vt:lpstr>James Stuart Blackton</vt:lpstr>
      <vt:lpstr>Humorous Phases of Funny Faces (1906) di Blackton</vt:lpstr>
      <vt:lpstr>I pionieri</vt:lpstr>
      <vt:lpstr>Gli anni Venti</vt:lpstr>
      <vt:lpstr>Ballet mécanique (1924) di Fernand Léger e Dudley Murphy</vt:lpstr>
      <vt:lpstr>Gli anni Trenta</vt:lpstr>
      <vt:lpstr>Willis O’Brien</vt:lpstr>
      <vt:lpstr>Il mondo perduto (The Lost World, 1925) di Harry Hoyt</vt:lpstr>
      <vt:lpstr>Norman McLaren</vt:lpstr>
      <vt:lpstr>Gli anni Quaranta e Cinquanta</vt:lpstr>
      <vt:lpstr>Ray Harryhausen</vt:lpstr>
      <vt:lpstr>La scuola cecoslovacca</vt:lpstr>
      <vt:lpstr>Karel Zeman</vt:lpstr>
      <vt:lpstr>Gli anni Sessanta e Settanta</vt:lpstr>
      <vt:lpstr>Guerre stellari (Star Wars, 1977) di Lucas.</vt:lpstr>
      <vt:lpstr>La committenza istituzionale e televisiva </vt:lpstr>
      <vt:lpstr>Jan Švankmajer</vt:lpstr>
      <vt:lpstr>I fratelli Quay</vt:lpstr>
      <vt:lpstr>La stop-motion nell’epoca contemporanea</vt:lpstr>
      <vt:lpstr>Park e Lord</vt:lpstr>
      <vt:lpstr>Galline in fuga (Chicken Run, 2000) di Park e Lord </vt:lpstr>
      <vt:lpstr>Henry Selick</vt:lpstr>
      <vt:lpstr>James e la pesca gigante (James and the Giant Peach, 1996) di Selick</vt:lpstr>
      <vt:lpstr>L’animazione a “scatto singolo” di Tim Burton</vt:lpstr>
      <vt:lpstr>Sintetica analisi di Frankenweenie</vt:lpstr>
      <vt:lpstr>Family Dog (1993) serie televisiva della Amblin</vt:lpstr>
      <vt:lpstr>Frankenweenie  (2012) di Burton</vt:lpstr>
      <vt:lpstr>Sintetica analisi di Frankenweenie</vt:lpstr>
      <vt:lpstr>Mad Monster Party (1967) di Jules Bass</vt:lpstr>
    </vt:vector>
  </TitlesOfParts>
  <Company>MyCompany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Stop-Motion</dc:title>
  <dc:creator>Teti</dc:creator>
  <cp:lastModifiedBy>Teti</cp:lastModifiedBy>
  <cp:revision>114</cp:revision>
  <dcterms:created xsi:type="dcterms:W3CDTF">2014-11-11T09:38:34Z</dcterms:created>
  <dcterms:modified xsi:type="dcterms:W3CDTF">2014-11-27T15:37:55Z</dcterms:modified>
</cp:coreProperties>
</file>