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89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1" r:id="rId27"/>
    <p:sldId id="283" r:id="rId28"/>
    <p:sldId id="284" r:id="rId29"/>
    <p:sldId id="290" r:id="rId30"/>
    <p:sldId id="285" r:id="rId31"/>
    <p:sldId id="286" r:id="rId32"/>
    <p:sldId id="287" r:id="rId33"/>
    <p:sldId id="288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6986-0750-4481-B6E0-404BDD3666CB}" type="datetimeFigureOut">
              <a:rPr lang="it-IT" smtClean="0"/>
              <a:pPr/>
              <a:t>23/10/2014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729-CA05-4DA4-94F7-B11B32B63B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6986-0750-4481-B6E0-404BDD3666CB}" type="datetimeFigureOut">
              <a:rPr lang="it-IT" smtClean="0"/>
              <a:pPr/>
              <a:t>23/10/2014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729-CA05-4DA4-94F7-B11B32B63B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6986-0750-4481-B6E0-404BDD3666CB}" type="datetimeFigureOut">
              <a:rPr lang="it-IT" smtClean="0"/>
              <a:pPr/>
              <a:t>23/10/2014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729-CA05-4DA4-94F7-B11B32B63B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6986-0750-4481-B6E0-404BDD3666CB}" type="datetimeFigureOut">
              <a:rPr lang="it-IT" smtClean="0"/>
              <a:pPr/>
              <a:t>23/10/2014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729-CA05-4DA4-94F7-B11B32B63B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6986-0750-4481-B6E0-404BDD3666CB}" type="datetimeFigureOut">
              <a:rPr lang="it-IT" smtClean="0"/>
              <a:pPr/>
              <a:t>23/10/2014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729-CA05-4DA4-94F7-B11B32B63B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6986-0750-4481-B6E0-404BDD3666CB}" type="datetimeFigureOut">
              <a:rPr lang="it-IT" smtClean="0"/>
              <a:pPr/>
              <a:t>23/10/2014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729-CA05-4DA4-94F7-B11B32B63B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6986-0750-4481-B6E0-404BDD3666CB}" type="datetimeFigureOut">
              <a:rPr lang="it-IT" smtClean="0"/>
              <a:pPr/>
              <a:t>23/10/2014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729-CA05-4DA4-94F7-B11B32B63B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6986-0750-4481-B6E0-404BDD3666CB}" type="datetimeFigureOut">
              <a:rPr lang="it-IT" smtClean="0"/>
              <a:pPr/>
              <a:t>23/10/2014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729-CA05-4DA4-94F7-B11B32B63B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6986-0750-4481-B6E0-404BDD3666CB}" type="datetimeFigureOut">
              <a:rPr lang="it-IT" smtClean="0"/>
              <a:pPr/>
              <a:t>23/10/2014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729-CA05-4DA4-94F7-B11B32B63B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6986-0750-4481-B6E0-404BDD3666CB}" type="datetimeFigureOut">
              <a:rPr lang="it-IT" smtClean="0"/>
              <a:pPr/>
              <a:t>23/10/2014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729-CA05-4DA4-94F7-B11B32B63B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36986-0750-4481-B6E0-404BDD3666CB}" type="datetimeFigureOut">
              <a:rPr lang="it-IT" smtClean="0"/>
              <a:pPr/>
              <a:t>23/10/2014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A729-CA05-4DA4-94F7-B11B32B63B7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36986-0750-4481-B6E0-404BDD3666CB}" type="datetimeFigureOut">
              <a:rPr lang="it-IT" smtClean="0"/>
              <a:pPr/>
              <a:t>23/10/2014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A729-CA05-4DA4-94F7-B11B32B63B7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La relazione tra il cinema e il fumetto  </a:t>
            </a:r>
            <a:endParaRPr lang="it-IT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Dott. Marco </a:t>
            </a:r>
            <a:r>
              <a:rPr lang="it-IT" dirty="0" err="1" smtClean="0">
                <a:solidFill>
                  <a:schemeClr val="tx1"/>
                </a:solidFill>
              </a:rPr>
              <a:t>Teti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Università degli Studi di Ferrara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marco.teti@unife.it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La casa di produzione Edison  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Fino agli anni Dieci i film ottenuti dai fumetti sono numerosi e hanno una durata di pochi minuti. </a:t>
            </a:r>
          </a:p>
          <a:p>
            <a:r>
              <a:rPr lang="it-IT" dirty="0" smtClean="0"/>
              <a:t>La compagnia fondata e presieduta da Thomas </a:t>
            </a:r>
            <a:r>
              <a:rPr lang="it-IT" dirty="0" err="1" smtClean="0"/>
              <a:t>Alva</a:t>
            </a:r>
            <a:r>
              <a:rPr lang="it-IT" dirty="0" smtClean="0"/>
              <a:t> Edison riveste all’epoca un ruolo importante nell’ambito delle riduzioni cinematografiche di popolari fumetti.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err="1" smtClean="0"/>
              <a:t>Dream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of</a:t>
            </a:r>
            <a:r>
              <a:rPr lang="it-IT" sz="3200" b="1" i="1" dirty="0" smtClean="0"/>
              <a:t> the </a:t>
            </a:r>
            <a:r>
              <a:rPr lang="it-IT" sz="3200" b="1" i="1" dirty="0" err="1" smtClean="0"/>
              <a:t>Rarebit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Fiend</a:t>
            </a:r>
            <a:endParaRPr lang="it-IT" sz="32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Edison finanzia </a:t>
            </a:r>
            <a:r>
              <a:rPr lang="it-IT" i="1" dirty="0" err="1" smtClean="0"/>
              <a:t>Dream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the </a:t>
            </a:r>
            <a:r>
              <a:rPr lang="it-IT" i="1" dirty="0" err="1" smtClean="0"/>
              <a:t>Rarebit</a:t>
            </a:r>
            <a:r>
              <a:rPr lang="it-IT" i="1" dirty="0" smtClean="0"/>
              <a:t> </a:t>
            </a:r>
            <a:r>
              <a:rPr lang="it-IT" i="1" dirty="0" err="1" smtClean="0"/>
              <a:t>Fiend</a:t>
            </a:r>
            <a:r>
              <a:rPr lang="it-IT" dirty="0" smtClean="0"/>
              <a:t> (1906) di Edwin </a:t>
            </a:r>
            <a:r>
              <a:rPr lang="it-IT" dirty="0" err="1" smtClean="0"/>
              <a:t>Stanton</a:t>
            </a:r>
            <a:r>
              <a:rPr lang="it-IT" dirty="0" smtClean="0"/>
              <a:t> Porter, uno degli adattamenti più significativi del periodo.  </a:t>
            </a:r>
          </a:p>
          <a:p>
            <a:r>
              <a:rPr lang="it-IT" i="1" dirty="0" err="1" smtClean="0"/>
              <a:t>Dream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the </a:t>
            </a:r>
            <a:r>
              <a:rPr lang="it-IT" i="1" dirty="0" err="1" smtClean="0"/>
              <a:t>Rarebit</a:t>
            </a:r>
            <a:r>
              <a:rPr lang="it-IT" i="1" dirty="0" smtClean="0"/>
              <a:t> </a:t>
            </a:r>
            <a:r>
              <a:rPr lang="it-IT" i="1" dirty="0" err="1" smtClean="0"/>
              <a:t>Fiend</a:t>
            </a:r>
            <a:r>
              <a:rPr lang="it-IT" dirty="0" smtClean="0"/>
              <a:t> prende le mosse dalla omonima serie scritta e disegnata a cominciare dal 1905 da </a:t>
            </a:r>
            <a:r>
              <a:rPr lang="it-IT" dirty="0" err="1" smtClean="0"/>
              <a:t>Winsor</a:t>
            </a:r>
            <a:r>
              <a:rPr lang="it-IT" dirty="0" smtClean="0"/>
              <a:t> </a:t>
            </a:r>
            <a:r>
              <a:rPr lang="it-IT" dirty="0" err="1" smtClean="0"/>
              <a:t>McCay</a:t>
            </a:r>
            <a:r>
              <a:rPr lang="it-IT" dirty="0" smtClean="0"/>
              <a:t>, in seguito distintosi nel campo dell’animazione.</a:t>
            </a:r>
          </a:p>
          <a:p>
            <a:r>
              <a:rPr lang="it-IT" dirty="0" err="1" smtClean="0"/>
              <a:t>MaCay</a:t>
            </a:r>
            <a:r>
              <a:rPr lang="it-IT" dirty="0" smtClean="0"/>
              <a:t> sottolinea la dimensione astratta e le qualità oniriche del fumetto.      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i="1" dirty="0" err="1" smtClean="0"/>
              <a:t>Dream</a:t>
            </a:r>
            <a:r>
              <a:rPr lang="it-IT" sz="3200" i="1" dirty="0" smtClean="0"/>
              <a:t> </a:t>
            </a:r>
            <a:r>
              <a:rPr lang="it-IT" sz="3200" i="1" dirty="0" err="1" smtClean="0"/>
              <a:t>of</a:t>
            </a:r>
            <a:r>
              <a:rPr lang="it-IT" sz="3200" i="1" dirty="0" smtClean="0"/>
              <a:t> the </a:t>
            </a:r>
            <a:r>
              <a:rPr lang="it-IT" sz="3200" i="1" dirty="0" err="1" smtClean="0"/>
              <a:t>Rarebit</a:t>
            </a:r>
            <a:r>
              <a:rPr lang="it-IT" sz="3200" i="1" dirty="0" smtClean="0"/>
              <a:t> </a:t>
            </a:r>
            <a:r>
              <a:rPr lang="it-IT" sz="3200" i="1" dirty="0" err="1" smtClean="0"/>
              <a:t>Fiend</a:t>
            </a:r>
            <a:r>
              <a:rPr lang="it-IT" sz="3200" i="1" dirty="0" smtClean="0"/>
              <a:t> </a:t>
            </a:r>
            <a:r>
              <a:rPr lang="it-IT" sz="3200" dirty="0" smtClean="0"/>
              <a:t>di </a:t>
            </a:r>
            <a:r>
              <a:rPr lang="it-IT" sz="3200" dirty="0" err="1" smtClean="0"/>
              <a:t>McCay</a:t>
            </a:r>
            <a:endParaRPr lang="it-IT" sz="3200" dirty="0"/>
          </a:p>
        </p:txBody>
      </p:sp>
      <p:pic>
        <p:nvPicPr>
          <p:cNvPr id="7" name="Segnaposto contenuto 6" descr="RarebitFiendPanelBa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727" y="1600200"/>
            <a:ext cx="67345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Il passaggio al lungometraggio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primi lungometraggi basati su opere a fumetti escono negli anni Dieci. Quello d’esordio è </a:t>
            </a:r>
            <a:r>
              <a:rPr lang="it-IT" i="1" dirty="0" smtClean="0"/>
              <a:t>Le avventure di </a:t>
            </a:r>
            <a:r>
              <a:rPr lang="it-IT" i="1" dirty="0" err="1" smtClean="0"/>
              <a:t>Kitty</a:t>
            </a:r>
            <a:r>
              <a:rPr lang="it-IT" i="1" dirty="0" smtClean="0"/>
              <a:t> </a:t>
            </a:r>
            <a:r>
              <a:rPr lang="it-IT" i="1" dirty="0" err="1" smtClean="0"/>
              <a:t>Cobb</a:t>
            </a:r>
            <a:r>
              <a:rPr lang="it-IT" i="1" dirty="0" smtClean="0"/>
              <a:t> </a:t>
            </a:r>
            <a:r>
              <a:rPr lang="it-IT" dirty="0" smtClean="0"/>
              <a:t>(1914), diretto da Thomas </a:t>
            </a:r>
            <a:r>
              <a:rPr lang="it-IT" dirty="0" err="1" smtClean="0"/>
              <a:t>Hayes</a:t>
            </a:r>
            <a:r>
              <a:rPr lang="it-IT" dirty="0" smtClean="0"/>
              <a:t> Hunter e tratto da </a:t>
            </a:r>
            <a:r>
              <a:rPr lang="it-IT" i="1" dirty="0" err="1" smtClean="0"/>
              <a:t>Kitty</a:t>
            </a:r>
            <a:r>
              <a:rPr lang="it-IT" i="1" dirty="0" smtClean="0"/>
              <a:t> </a:t>
            </a:r>
            <a:r>
              <a:rPr lang="it-IT" i="1" dirty="0" err="1" smtClean="0"/>
              <a:t>Cobb</a:t>
            </a:r>
            <a:r>
              <a:rPr lang="it-IT" dirty="0" smtClean="0"/>
              <a:t> di James Montgomery </a:t>
            </a:r>
            <a:r>
              <a:rPr lang="it-IT" dirty="0" err="1" smtClean="0"/>
              <a:t>Flagg</a:t>
            </a:r>
            <a:r>
              <a:rPr lang="it-IT" dirty="0" smtClean="0"/>
              <a:t>.</a:t>
            </a:r>
          </a:p>
          <a:p>
            <a:r>
              <a:rPr lang="it-IT" dirty="0" smtClean="0"/>
              <a:t>Nel 1915 Larry </a:t>
            </a:r>
            <a:r>
              <a:rPr lang="it-IT" dirty="0" err="1" smtClean="0"/>
              <a:t>Semon</a:t>
            </a:r>
            <a:r>
              <a:rPr lang="it-IT" dirty="0" smtClean="0"/>
              <a:t> cura la regia della versione filmica di </a:t>
            </a:r>
            <a:r>
              <a:rPr lang="it-IT" i="1" dirty="0" err="1" smtClean="0"/>
              <a:t>Bringing</a:t>
            </a:r>
            <a:r>
              <a:rPr lang="it-IT" i="1" dirty="0" smtClean="0"/>
              <a:t> Up </a:t>
            </a:r>
            <a:r>
              <a:rPr lang="it-IT" i="1" dirty="0" err="1" smtClean="0"/>
              <a:t>Father</a:t>
            </a:r>
            <a:r>
              <a:rPr lang="it-IT" dirty="0" smtClean="0"/>
              <a:t>, fumetto ideato da George </a:t>
            </a:r>
            <a:r>
              <a:rPr lang="it-IT" dirty="0" err="1" smtClean="0"/>
              <a:t>McManus</a:t>
            </a:r>
            <a:r>
              <a:rPr lang="it-IT" dirty="0" smtClean="0"/>
              <a:t>. 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Gli anni Dieci e Venti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Nell’arco temporale che comprende la seconda metà degli anni Dieci e gli anni Venti le traduzioni in forma cinematografica di celebri fumetti sono decisamente numerose, tanto negli Stati Uniti quanto in Europa. </a:t>
            </a:r>
          </a:p>
          <a:p>
            <a:r>
              <a:rPr lang="it-IT" dirty="0" smtClean="0"/>
              <a:t>Buona parte di esse utilizza la tecnica del disegno animato. Bisogna citare almeno </a:t>
            </a:r>
            <a:r>
              <a:rPr lang="it-IT" i="1" dirty="0" err="1" smtClean="0"/>
              <a:t>Krazy</a:t>
            </a:r>
            <a:r>
              <a:rPr lang="it-IT" i="1" dirty="0" smtClean="0"/>
              <a:t> </a:t>
            </a:r>
            <a:r>
              <a:rPr lang="it-IT" i="1" dirty="0" err="1" smtClean="0"/>
              <a:t>Kat</a:t>
            </a:r>
            <a:r>
              <a:rPr lang="it-IT" dirty="0" smtClean="0"/>
              <a:t> (1916-1921) di Gregory </a:t>
            </a:r>
            <a:r>
              <a:rPr lang="it-IT" dirty="0" err="1" smtClean="0"/>
              <a:t>LaCava</a:t>
            </a:r>
            <a:r>
              <a:rPr lang="it-IT" dirty="0" smtClean="0"/>
              <a:t>, ispirato al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fumetto omonimo di George </a:t>
            </a:r>
            <a:r>
              <a:rPr lang="it-IT" dirty="0" err="1" smtClean="0"/>
              <a:t>Herriman</a:t>
            </a:r>
            <a:r>
              <a:rPr lang="it-IT" dirty="0" smtClean="0"/>
              <a:t>. 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err="1" smtClean="0"/>
              <a:t>Krazy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Kat</a:t>
            </a:r>
            <a:endParaRPr lang="it-IT" sz="3200" b="1" i="1" dirty="0"/>
          </a:p>
        </p:txBody>
      </p:sp>
      <p:pic>
        <p:nvPicPr>
          <p:cNvPr id="5" name="Segnaposto contenuto 4" descr="Krazy K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50" y="2782094"/>
            <a:ext cx="3238500" cy="2162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Il raggiungimento della maturità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Alla fine degli anni Venti avvengono dei cambiamenti di enorme rilievo sia nel dominio  cinematografico che in quello fumettistico.</a:t>
            </a:r>
          </a:p>
          <a:p>
            <a:r>
              <a:rPr lang="it-IT" dirty="0" smtClean="0"/>
              <a:t>Il cinema diviene sonoro e soprattutto negli Stati Uniti vengono codificati nuovi generi. </a:t>
            </a:r>
          </a:p>
          <a:p>
            <a:r>
              <a:rPr lang="it-IT" dirty="0" smtClean="0"/>
              <a:t>Il fumetto non compare più sui quotidiani bensì in appositi volumi, illustra vicende divise in episodi e non possiede esclusivamente un contenuto umoristico.    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Dall’intrattenimento  all’autonomia espressiva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Tra gli anni Venti e gli anni Trenta il fumetto abbandona dunque il registro comico-grottesco e adotta quello avventuroso. </a:t>
            </a:r>
          </a:p>
          <a:p>
            <a:r>
              <a:rPr lang="it-IT" dirty="0" smtClean="0"/>
              <a:t> I lettori a cui si rivolge sono gli adolescenti, innanzitutto di sesso maschile. </a:t>
            </a:r>
          </a:p>
          <a:p>
            <a:r>
              <a:rPr lang="it-IT" dirty="0" smtClean="0"/>
              <a:t>Il fumetto evidenzia le proprie peculiarità stilistiche e tematiche. Lo sviluppo delle sue potenzialità estetiche dipende in parte dal confronto con il mezzo cinematografico.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Alcune nozioni di tipo teorico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Cinema e fumetto presentano una fondamentale analogia. La loro struttura poggia sullo stesso principio, ovvero la “sequenzialità”. Il racconto viene imbastito mediante delle immagini in successione. </a:t>
            </a:r>
          </a:p>
          <a:p>
            <a:r>
              <a:rPr lang="it-IT" dirty="0" smtClean="0"/>
              <a:t>Nel fumetto il movimento è virtuale e il tempo soggettivo mentre nel cinema il movimento è reale (seppure illusorio) e il tempo è oggettivo.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Il cinema come modello formale da imitare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Semplificando in maniera estrema, a iniziare dagli anni Trenta il fumetto mutua dal cinema le formule compositive, diverse soluzioni visive e la costruzione narrativa. </a:t>
            </a:r>
          </a:p>
          <a:p>
            <a:r>
              <a:rPr lang="it-IT" dirty="0" smtClean="0"/>
              <a:t>Ciò è riscontrabile con facilità nelle seminali produzioni concepite da Milton </a:t>
            </a:r>
            <a:r>
              <a:rPr lang="it-IT" dirty="0" err="1" smtClean="0"/>
              <a:t>Caniff</a:t>
            </a:r>
            <a:r>
              <a:rPr lang="it-IT" dirty="0" smtClean="0"/>
              <a:t>, Alex Raymond e Will </a:t>
            </a:r>
            <a:r>
              <a:rPr lang="it-IT" dirty="0" err="1" smtClean="0"/>
              <a:t>Eisner</a:t>
            </a:r>
            <a:r>
              <a:rPr lang="it-IT" dirty="0" smtClean="0"/>
              <a:t>.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Premessa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smtClean="0"/>
              <a:t>R</a:t>
            </a:r>
            <a:r>
              <a:rPr lang="it-IT" dirty="0" smtClean="0"/>
              <a:t>ealizzando </a:t>
            </a:r>
            <a:r>
              <a:rPr lang="it-IT" i="1" dirty="0" smtClean="0"/>
              <a:t>Batman</a:t>
            </a:r>
            <a:r>
              <a:rPr lang="it-IT" dirty="0" smtClean="0"/>
              <a:t> (1989) e </a:t>
            </a:r>
            <a:r>
              <a:rPr lang="it-IT" i="1" dirty="0" smtClean="0"/>
              <a:t>Batman – Il ritorno</a:t>
            </a:r>
            <a:r>
              <a:rPr lang="it-IT" dirty="0" smtClean="0"/>
              <a:t> (</a:t>
            </a:r>
            <a:r>
              <a:rPr lang="it-IT" i="1" dirty="0" smtClean="0"/>
              <a:t>Batman </a:t>
            </a:r>
            <a:r>
              <a:rPr lang="it-IT" i="1" dirty="0" err="1" smtClean="0"/>
              <a:t>Returns</a:t>
            </a:r>
            <a:r>
              <a:rPr lang="it-IT" dirty="0" smtClean="0"/>
              <a:t>, 1992) Tim Burton esplora, seppure in maniera originale e insolita, “territori” narrativi tutt’altro che sconosciuti ai registi cinematografici, soprattutto americani. La trasposizione filmica di opere a fumetti è da oltre un secolo una pratica consueta sia negli Stati Uniti che in Europa.  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smtClean="0"/>
              <a:t>Steve Canyon</a:t>
            </a:r>
            <a:r>
              <a:rPr lang="it-IT" sz="3200" b="1" dirty="0" smtClean="0"/>
              <a:t> (1947) di </a:t>
            </a:r>
            <a:r>
              <a:rPr lang="it-IT" sz="3200" b="1" dirty="0" err="1" smtClean="0"/>
              <a:t>Caniff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Segnaposto contenuto 5" descr="6a00d8341c684553ef0120a7b76583970b-800w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898" y="1600200"/>
            <a:ext cx="327020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smtClean="0"/>
              <a:t>The </a:t>
            </a:r>
            <a:r>
              <a:rPr lang="it-IT" sz="3200" b="1" i="1" dirty="0" err="1" smtClean="0"/>
              <a:t>Spirit</a:t>
            </a:r>
            <a:r>
              <a:rPr lang="it-IT" sz="3200" dirty="0" smtClean="0"/>
              <a:t> </a:t>
            </a:r>
            <a:r>
              <a:rPr lang="it-IT" sz="3200" b="1" dirty="0" smtClean="0"/>
              <a:t>(1940) di </a:t>
            </a:r>
            <a:r>
              <a:rPr lang="it-IT" sz="3200" b="1" dirty="0" err="1" smtClean="0"/>
              <a:t>Eisner</a:t>
            </a:r>
            <a:endParaRPr lang="it-IT" sz="3200" b="1" dirty="0"/>
          </a:p>
        </p:txBody>
      </p:sp>
      <p:pic>
        <p:nvPicPr>
          <p:cNvPr id="4" name="Segnaposto contenuto 3" descr="eisner_spirit_30_6_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0" y="2029619"/>
            <a:ext cx="4000500" cy="366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Il fumetto come inesauribile serbatoio di storie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cinema, a partire dagli anni Trenta, riprende invece dal fumetto i personaggi più conosciuti, gli avvenimenti che li vedono coinvolti e l’intero universo diegetico in cui sono inseriti. </a:t>
            </a:r>
          </a:p>
          <a:p>
            <a:r>
              <a:rPr lang="it-IT" dirty="0" smtClean="0"/>
              <a:t>Una simile operazione viene compiuta in ragione del successo commerciale raggiunto dai fumetti, spesso molto elevato. 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Gli anni Trenta e Quaranta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Negli anni Trenta e Quaranta i fumetti vengono trasposti con regolarità dagli autori cinematografici.  </a:t>
            </a:r>
          </a:p>
          <a:p>
            <a:r>
              <a:rPr lang="it-IT" dirty="0" smtClean="0"/>
              <a:t>La </a:t>
            </a:r>
            <a:r>
              <a:rPr lang="it-IT" dirty="0" err="1" smtClean="0"/>
              <a:t>Repubblic</a:t>
            </a:r>
            <a:r>
              <a:rPr lang="it-IT" dirty="0" smtClean="0"/>
              <a:t> </a:t>
            </a:r>
            <a:r>
              <a:rPr lang="it-IT" dirty="0" err="1" smtClean="0"/>
              <a:t>Pictures</a:t>
            </a:r>
            <a:r>
              <a:rPr lang="it-IT" dirty="0" smtClean="0"/>
              <a:t> e la Universal realizzano, rispettivamente  nel 1936 e nel 1937, le prime  serie filmiche derivate da </a:t>
            </a:r>
            <a:r>
              <a:rPr lang="it-IT" i="1" dirty="0" smtClean="0"/>
              <a:t>Flash Gordon</a:t>
            </a:r>
            <a:r>
              <a:rPr lang="it-IT" dirty="0" smtClean="0"/>
              <a:t> (1934) di Alex Raymond e da </a:t>
            </a:r>
            <a:r>
              <a:rPr lang="it-IT" i="1" dirty="0" smtClean="0"/>
              <a:t>Dick Tracy</a:t>
            </a:r>
            <a:r>
              <a:rPr lang="it-IT" dirty="0" smtClean="0"/>
              <a:t> (1931) di Chester Gould.   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I supereroi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figura del supereroe si impone negli anni Quaranta e influenza l’immaginario collettivo.</a:t>
            </a:r>
          </a:p>
          <a:p>
            <a:r>
              <a:rPr lang="it-IT" dirty="0" smtClean="0"/>
              <a:t>Per questo motivo ai più noti supereroi dei fumetti vengono con regolarità dedicati film e serie cinematografiche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o televisive.   </a:t>
            </a:r>
          </a:p>
          <a:p>
            <a:r>
              <a:rPr lang="it-IT" dirty="0" smtClean="0"/>
              <a:t>Sarà così anche nei decenni seguenti.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Gli anni Cinquanta 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Tra il 1948 e il 1950 la Columbia finanzia un serial incentrato su Superman, eroe creato da Jerry </a:t>
            </a:r>
            <a:r>
              <a:rPr lang="it-IT" dirty="0" err="1" smtClean="0"/>
              <a:t>Siegel</a:t>
            </a:r>
            <a:r>
              <a:rPr lang="it-IT" dirty="0" smtClean="0"/>
              <a:t> e Joe </a:t>
            </a:r>
            <a:r>
              <a:rPr lang="it-IT" dirty="0" err="1" smtClean="0"/>
              <a:t>Shuster</a:t>
            </a:r>
            <a:r>
              <a:rPr lang="it-IT" dirty="0" smtClean="0"/>
              <a:t>. Un secondo serial, intitolato </a:t>
            </a:r>
            <a:r>
              <a:rPr lang="it-IT" i="1" dirty="0" err="1" smtClean="0"/>
              <a:t>Adventures</a:t>
            </a:r>
            <a:r>
              <a:rPr lang="it-IT" i="1" dirty="0" smtClean="0"/>
              <a:t> </a:t>
            </a:r>
            <a:r>
              <a:rPr lang="it-IT" i="1" dirty="0" err="1" smtClean="0"/>
              <a:t>of</a:t>
            </a:r>
            <a:r>
              <a:rPr lang="it-IT" i="1" dirty="0" smtClean="0"/>
              <a:t> Superman</a:t>
            </a:r>
            <a:r>
              <a:rPr lang="it-IT" dirty="0" smtClean="0"/>
              <a:t>, è prodotto tra il 1951 e il 1954 dalla </a:t>
            </a:r>
            <a:r>
              <a:rPr lang="it-IT" dirty="0" err="1" smtClean="0"/>
              <a:t>Lippert</a:t>
            </a:r>
            <a:r>
              <a:rPr lang="it-IT" dirty="0" smtClean="0"/>
              <a:t> </a:t>
            </a:r>
            <a:r>
              <a:rPr lang="it-IT" dirty="0" err="1" smtClean="0"/>
              <a:t>Pictures</a:t>
            </a:r>
            <a:r>
              <a:rPr lang="it-IT" dirty="0" smtClean="0"/>
              <a:t>. L’attore che presta il volto a Superman, George Reeves, si suicida nel 1959.   </a:t>
            </a:r>
          </a:p>
          <a:p>
            <a:r>
              <a:rPr lang="it-IT" dirty="0" smtClean="0"/>
              <a:t>Dagli anni Cinquanta in poi le produzioni seriali vengono destinate alla televisione.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Gli anni Sessanta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    Negli anni Sessanta la scena viene dominata dal fumetto </a:t>
            </a:r>
            <a:r>
              <a:rPr lang="it-IT" i="1" dirty="0" smtClean="0"/>
              <a:t>underground</a:t>
            </a:r>
            <a:r>
              <a:rPr lang="it-IT" dirty="0" smtClean="0"/>
              <a:t>, di tipo sperimentale. Il linguaggio utilizzato è abbastanza audace mentre gli argomenti trattati alquanto scabrosi.  </a:t>
            </a:r>
          </a:p>
          <a:p>
            <a:pPr>
              <a:buNone/>
            </a:pPr>
            <a:r>
              <a:rPr lang="it-IT" dirty="0" smtClean="0"/>
              <a:t>    I supereroi imposti dalle case editrici Marvel e DC </a:t>
            </a:r>
            <a:r>
              <a:rPr lang="it-IT" dirty="0" err="1" smtClean="0"/>
              <a:t>Comics</a:t>
            </a:r>
            <a:r>
              <a:rPr lang="it-IT" dirty="0" smtClean="0"/>
              <a:t> sono al centro di alcune serie a disegni animati trasmesse dai canali televisivi. </a:t>
            </a:r>
          </a:p>
          <a:p>
            <a:pPr>
              <a:buNone/>
            </a:pPr>
            <a:r>
              <a:rPr lang="it-IT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Gli anni Settanta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Negli anni Settanta i supereroi trovano una stabile collocazione all’interno dei palinsesti televisivi internazionali.</a:t>
            </a:r>
          </a:p>
          <a:p>
            <a:r>
              <a:rPr lang="it-IT" dirty="0" smtClean="0"/>
              <a:t>Tra il 1975 e il 1979 vengono mandati in onda negli Stati Uniti gli episodi del serial </a:t>
            </a:r>
            <a:r>
              <a:rPr lang="it-IT" i="1" dirty="0" err="1" smtClean="0"/>
              <a:t>Wonder</a:t>
            </a:r>
            <a:r>
              <a:rPr lang="it-IT" i="1" dirty="0" smtClean="0"/>
              <a:t> Woman</a:t>
            </a:r>
            <a:r>
              <a:rPr lang="it-IT" dirty="0" smtClean="0"/>
              <a:t>, tra il 1977 e il 1979 quelli di </a:t>
            </a:r>
            <a:r>
              <a:rPr lang="it-IT" i="1" dirty="0" smtClean="0"/>
              <a:t>The </a:t>
            </a:r>
            <a:r>
              <a:rPr lang="it-IT" i="1" dirty="0" err="1" smtClean="0"/>
              <a:t>Amazing</a:t>
            </a:r>
            <a:r>
              <a:rPr lang="it-IT" i="1" dirty="0" smtClean="0"/>
              <a:t> Spider-Man</a:t>
            </a:r>
            <a:r>
              <a:rPr lang="it-IT" dirty="0" smtClean="0"/>
              <a:t> e infine tra il 1977 e il 1982 quelli de </a:t>
            </a:r>
            <a:r>
              <a:rPr lang="it-IT" i="1" dirty="0" smtClean="0"/>
              <a:t>L’incredibile </a:t>
            </a:r>
            <a:r>
              <a:rPr lang="it-IT" i="1" dirty="0" err="1" smtClean="0"/>
              <a:t>Hulk</a:t>
            </a:r>
            <a:r>
              <a:rPr lang="it-IT" dirty="0" smtClean="0"/>
              <a:t> (</a:t>
            </a:r>
            <a:r>
              <a:rPr lang="it-IT" i="1" dirty="0" smtClean="0"/>
              <a:t>The </a:t>
            </a:r>
            <a:r>
              <a:rPr lang="it-IT" i="1" dirty="0" err="1" smtClean="0"/>
              <a:t>Incredible</a:t>
            </a:r>
            <a:r>
              <a:rPr lang="it-IT" i="1" dirty="0" smtClean="0"/>
              <a:t> </a:t>
            </a:r>
            <a:r>
              <a:rPr lang="it-IT" i="1" dirty="0" err="1" smtClean="0"/>
              <a:t>Hulk</a:t>
            </a:r>
            <a:r>
              <a:rPr lang="it-IT" dirty="0" smtClean="0"/>
              <a:t>).     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smtClean="0"/>
              <a:t>Superman</a:t>
            </a:r>
            <a:r>
              <a:rPr lang="it-IT" sz="3200" b="1" dirty="0" smtClean="0"/>
              <a:t> e </a:t>
            </a:r>
            <a:r>
              <a:rPr lang="it-IT" sz="3200" b="1" i="1" dirty="0" err="1" smtClean="0"/>
              <a:t>Popeye</a:t>
            </a:r>
            <a:endParaRPr lang="it-IT" sz="3200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 cavallo degli anni Settanta e Ottanta riacquista vigore il fenomeno degli adattamenti cinematografici di celebri fumetti. Ciò avviene grazie ai film </a:t>
            </a:r>
            <a:r>
              <a:rPr lang="it-IT" i="1" dirty="0" smtClean="0"/>
              <a:t>Superman</a:t>
            </a:r>
            <a:r>
              <a:rPr lang="it-IT" dirty="0" smtClean="0"/>
              <a:t> (1978) di Richard </a:t>
            </a:r>
            <a:r>
              <a:rPr lang="it-IT" dirty="0" err="1" smtClean="0"/>
              <a:t>Donner</a:t>
            </a:r>
            <a:r>
              <a:rPr lang="it-IT" dirty="0" smtClean="0"/>
              <a:t> e </a:t>
            </a:r>
            <a:r>
              <a:rPr lang="it-IT" i="1" dirty="0" smtClean="0"/>
              <a:t>Braccio di Ferro</a:t>
            </a:r>
            <a:r>
              <a:rPr lang="it-IT" dirty="0" smtClean="0"/>
              <a:t> (</a:t>
            </a:r>
            <a:r>
              <a:rPr lang="it-IT" i="1" dirty="0" err="1" smtClean="0"/>
              <a:t>Popeye</a:t>
            </a:r>
            <a:r>
              <a:rPr lang="it-IT" dirty="0" smtClean="0"/>
              <a:t>, 1980) di Robert Altman, ricavato dall’omonima opera di </a:t>
            </a:r>
            <a:r>
              <a:rPr lang="it-IT" dirty="0" err="1" smtClean="0"/>
              <a:t>Elzie</a:t>
            </a:r>
            <a:r>
              <a:rPr lang="it-IT" dirty="0" smtClean="0"/>
              <a:t> </a:t>
            </a:r>
            <a:r>
              <a:rPr lang="it-IT" dirty="0" err="1" smtClean="0"/>
              <a:t>Crisler</a:t>
            </a:r>
            <a:r>
              <a:rPr lang="it-IT" dirty="0" smtClean="0"/>
              <a:t> Segar.       </a:t>
            </a:r>
          </a:p>
          <a:p>
            <a:r>
              <a:rPr lang="it-IT" dirty="0" smtClean="0"/>
              <a:t>I due lungometraggi aderiscono ai fumetti specialmente sotto il profilo iconografico.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Superman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 descr="superman-po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857" y="1600200"/>
            <a:ext cx="310028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La nascita del cinema e quella del fumetto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cinema e il fumetto vedono la luce nello stesso anno, almeno convenzionalmente. L’anno in questione è il 1895.</a:t>
            </a:r>
          </a:p>
          <a:p>
            <a:r>
              <a:rPr lang="it-IT" dirty="0" smtClean="0"/>
              <a:t>Il 7 luglio viene pubblicata sul quotidiano “New York World” la prima tavola di </a:t>
            </a:r>
            <a:r>
              <a:rPr lang="it-IT" i="1" dirty="0" smtClean="0"/>
              <a:t>Yellow </a:t>
            </a:r>
            <a:r>
              <a:rPr lang="it-IT" i="1" dirty="0" err="1" smtClean="0"/>
              <a:t>Kid</a:t>
            </a:r>
            <a:r>
              <a:rPr lang="it-IT" dirty="0" smtClean="0"/>
              <a:t>, firmata da Richard </a:t>
            </a:r>
            <a:r>
              <a:rPr lang="it-IT" dirty="0" err="1" smtClean="0"/>
              <a:t>Felton</a:t>
            </a:r>
            <a:r>
              <a:rPr lang="it-IT" dirty="0" smtClean="0"/>
              <a:t> </a:t>
            </a:r>
            <a:r>
              <a:rPr lang="it-IT" dirty="0" err="1" smtClean="0"/>
              <a:t>Outcault</a:t>
            </a:r>
            <a:r>
              <a:rPr lang="it-IT" dirty="0" smtClean="0"/>
              <a:t>.</a:t>
            </a:r>
          </a:p>
          <a:p>
            <a:r>
              <a:rPr lang="it-IT" dirty="0" smtClean="0"/>
              <a:t>Il 28 dicembre viene presentato a Parigi il cinematografo, apparecchio inventato da Louis e Auguste Lumière.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err="1" smtClean="0"/>
              <a:t>Popeye</a:t>
            </a:r>
            <a:endParaRPr lang="it-IT" sz="3200" b="1" i="1" dirty="0"/>
          </a:p>
        </p:txBody>
      </p:sp>
      <p:pic>
        <p:nvPicPr>
          <p:cNvPr id="7" name="Segnaposto contenuto 6" descr="la-locandina-di-popeye-braccio-di-ferro-460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2328" y="1600200"/>
            <a:ext cx="297934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Il Batman di Tim Burton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 smtClean="0"/>
              <a:t>Batman</a:t>
            </a:r>
            <a:r>
              <a:rPr lang="it-IT" dirty="0" smtClean="0"/>
              <a:t> e </a:t>
            </a:r>
            <a:r>
              <a:rPr lang="it-IT" i="1" dirty="0" smtClean="0"/>
              <a:t>Batman – il ritorno</a:t>
            </a:r>
            <a:r>
              <a:rPr lang="it-IT" dirty="0" smtClean="0"/>
              <a:t> segnano uno scarto di notevole entità. I lungometraggi sopra menzionati presentano elementi senza dubbio innovativi e inconsueti.  </a:t>
            </a:r>
          </a:p>
          <a:p>
            <a:r>
              <a:rPr lang="it-IT" dirty="0" smtClean="0"/>
              <a:t>I protagonisti si uniformano all’ambiente circostante.  La città di </a:t>
            </a:r>
            <a:r>
              <a:rPr lang="it-IT" dirty="0" err="1" smtClean="0"/>
              <a:t>Gotham</a:t>
            </a:r>
            <a:r>
              <a:rPr lang="it-IT" dirty="0" smtClean="0"/>
              <a:t>, ricostruita in studio, è palesemente fittizia. L’artificialità dei luoghi rende credibili 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meglio coerenti i bizzarri personaggi. 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Il Batman di Tim Burton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L’oscurità perenne in cui il contesto urbano viene immerso e il costume indossato da Batman, di colore nero, rafforzano questa paradossale verosimiglianza. </a:t>
            </a:r>
          </a:p>
          <a:p>
            <a:r>
              <a:rPr lang="it-IT" dirty="0" smtClean="0"/>
              <a:t>Burton solidarizza con gli antagonisti e li fa spiccare. </a:t>
            </a:r>
          </a:p>
          <a:p>
            <a:r>
              <a:rPr lang="it-IT" dirty="0" smtClean="0"/>
              <a:t>Il cineasta americano combina il genere horror e quello fantastico. 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Dagli anni Novanta a oggi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 fumetti costituiscono per il cinema contemporaneo (statunitense ma non solo) una fonte narrativa privilegiata. La componente principale dei film tratti dai fumetti è quella spettacolare. Essa viene sottolineata dagli effetti speciali digitali, ottenuti mediante la computer grafica, ovvero il disegno animato tridimensionale.  Gli avvenimenti proposti sono articolati tramite differenti piattaforme mediali.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Spider-Man a fumetti</a:t>
            </a:r>
            <a:endParaRPr lang="it-IT" sz="3200" b="1" dirty="0"/>
          </a:p>
        </p:txBody>
      </p:sp>
      <p:pic>
        <p:nvPicPr>
          <p:cNvPr id="4" name="Segnaposto contenuto 3" descr="spiderman_santucci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087" y="1958181"/>
            <a:ext cx="3171825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smtClean="0"/>
              <a:t>Spider-Man </a:t>
            </a:r>
            <a:r>
              <a:rPr lang="it-IT" sz="3200" b="1" dirty="0" smtClean="0"/>
              <a:t>(2002) di Sam </a:t>
            </a:r>
            <a:r>
              <a:rPr lang="it-IT" sz="3200" b="1" dirty="0" err="1" smtClean="0"/>
              <a:t>Raimi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Segnaposto contenuto 5" descr="SPIDER-MAN-2-0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50" y="2548731"/>
            <a:ext cx="4381500" cy="2628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smtClean="0"/>
              <a:t>Spider-Man 3</a:t>
            </a:r>
            <a:r>
              <a:rPr lang="it-IT" sz="3200" b="1" dirty="0" smtClean="0"/>
              <a:t> (2007), Activision</a:t>
            </a:r>
            <a:endParaRPr lang="it-IT" sz="3200" b="1" dirty="0"/>
          </a:p>
        </p:txBody>
      </p:sp>
      <p:pic>
        <p:nvPicPr>
          <p:cNvPr id="4" name="Segnaposto contenuto 3" descr="g3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300" y="2351881"/>
            <a:ext cx="5359400" cy="3022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smtClean="0"/>
              <a:t>Yellow </a:t>
            </a:r>
            <a:r>
              <a:rPr lang="it-IT" sz="3200" b="1" i="1" dirty="0" err="1" smtClean="0"/>
              <a:t>Kid</a:t>
            </a:r>
            <a:endParaRPr lang="it-IT" sz="3200" b="1" i="1" dirty="0"/>
          </a:p>
        </p:txBody>
      </p:sp>
      <p:pic>
        <p:nvPicPr>
          <p:cNvPr id="4" name="Segnaposto contenuto 3" descr="Yellow K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203" y="1600200"/>
            <a:ext cx="606759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i="1" dirty="0" err="1" smtClean="0"/>
              <a:t>Arrivée</a:t>
            </a:r>
            <a:r>
              <a:rPr lang="it-IT" sz="3200" b="1" i="1" dirty="0" smtClean="0"/>
              <a:t> d’un </a:t>
            </a:r>
            <a:r>
              <a:rPr lang="it-IT" sz="3200" b="1" i="1" dirty="0" err="1" smtClean="0"/>
              <a:t>train</a:t>
            </a:r>
            <a:r>
              <a:rPr lang="it-IT" sz="3200" b="1" dirty="0" smtClean="0"/>
              <a:t> </a:t>
            </a:r>
            <a:endParaRPr lang="it-IT" sz="3200" b="1" dirty="0"/>
          </a:p>
        </p:txBody>
      </p:sp>
      <p:pic>
        <p:nvPicPr>
          <p:cNvPr id="4" name="Segnaposto contenuto 3" descr="Lumière Ciot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634331"/>
            <a:ext cx="6273800" cy="445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Il pubblico di riferimento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 cavallo di Ottocento e Novecento il cinema e il fumetto sono indirizzati a individui appartenenti ad analoghe classi sociali.</a:t>
            </a:r>
          </a:p>
          <a:p>
            <a:r>
              <a:rPr lang="it-IT" dirty="0" smtClean="0"/>
              <a:t>I due mezzi comunicativi si rivolgono a consumatori incolti o addirittura analfabeti, molti dei quali immigrati, che abitano nelle periferie dei centri urbani. </a:t>
            </a:r>
          </a:p>
          <a:p>
            <a:r>
              <a:rPr lang="it-IT" dirty="0" smtClean="0"/>
              <a:t>Essi svolgono una funzione “pedagogica”: i fruitori imparano cioè a leggere e a scrivere.     </a:t>
            </a:r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I primi adattamenti filmici di opere a fumetti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Le prime traduzioni cinematografiche di fumetti risalgono all’inizio del Novecento. </a:t>
            </a:r>
          </a:p>
          <a:p>
            <a:r>
              <a:rPr lang="it-IT" dirty="0" smtClean="0"/>
              <a:t>Nel primo decennio del secolo scorso escono </a:t>
            </a:r>
            <a:r>
              <a:rPr lang="it-IT" i="1" dirty="0" smtClean="0"/>
              <a:t>The </a:t>
            </a:r>
            <a:r>
              <a:rPr lang="it-IT" i="1" dirty="0" err="1" smtClean="0"/>
              <a:t>Katzenjammer</a:t>
            </a:r>
            <a:r>
              <a:rPr lang="it-IT" i="1" dirty="0" smtClean="0"/>
              <a:t> </a:t>
            </a:r>
            <a:r>
              <a:rPr lang="it-IT" i="1" dirty="0" err="1" smtClean="0"/>
              <a:t>Kids</a:t>
            </a:r>
            <a:r>
              <a:rPr lang="it-IT" dirty="0" smtClean="0"/>
              <a:t> (1903) di Billy </a:t>
            </a:r>
            <a:r>
              <a:rPr lang="it-IT" dirty="0" err="1" smtClean="0"/>
              <a:t>Blitzer</a:t>
            </a:r>
            <a:r>
              <a:rPr lang="it-IT" dirty="0" smtClean="0"/>
              <a:t> e la serie filmica </a:t>
            </a:r>
            <a:r>
              <a:rPr lang="it-IT" i="1" dirty="0" smtClean="0"/>
              <a:t>The Hooligan</a:t>
            </a:r>
            <a:r>
              <a:rPr lang="it-IT" dirty="0" smtClean="0"/>
              <a:t> (1900) di James Stuart </a:t>
            </a:r>
            <a:r>
              <a:rPr lang="it-IT" dirty="0" err="1" smtClean="0"/>
              <a:t>Blackton</a:t>
            </a:r>
            <a:r>
              <a:rPr lang="it-IT" dirty="0" smtClean="0"/>
              <a:t> (inventore della </a:t>
            </a:r>
            <a:r>
              <a:rPr lang="it-IT" dirty="0" err="1" smtClean="0"/>
              <a:t>stop-motion</a:t>
            </a:r>
            <a:r>
              <a:rPr lang="it-IT" dirty="0" smtClean="0"/>
              <a:t> e pioniere del cinema d’animazione), ricavati da </a:t>
            </a:r>
            <a:r>
              <a:rPr lang="it-IT" i="1" dirty="0" err="1" smtClean="0"/>
              <a:t>Bibì</a:t>
            </a:r>
            <a:r>
              <a:rPr lang="it-IT" i="1" dirty="0" smtClean="0"/>
              <a:t> e </a:t>
            </a:r>
            <a:r>
              <a:rPr lang="it-IT" i="1" dirty="0" err="1" smtClean="0"/>
              <a:t>Bibò</a:t>
            </a:r>
            <a:r>
              <a:rPr lang="it-IT" dirty="0" smtClean="0"/>
              <a:t> (1897) di Rudolph </a:t>
            </a:r>
            <a:r>
              <a:rPr lang="it-IT" dirty="0" err="1" smtClean="0"/>
              <a:t>Dirks</a:t>
            </a:r>
            <a:r>
              <a:rPr lang="it-IT" dirty="0" smtClean="0"/>
              <a:t> e </a:t>
            </a:r>
            <a:r>
              <a:rPr lang="it-IT" i="1" dirty="0" smtClean="0"/>
              <a:t>Happy Hooligan</a:t>
            </a:r>
            <a:r>
              <a:rPr lang="it-IT" dirty="0" smtClean="0"/>
              <a:t> (1900) di Frederick </a:t>
            </a:r>
            <a:r>
              <a:rPr lang="it-IT" dirty="0" err="1" smtClean="0"/>
              <a:t>Burr</a:t>
            </a:r>
            <a:r>
              <a:rPr lang="it-IT" dirty="0" smtClean="0"/>
              <a:t> </a:t>
            </a:r>
            <a:r>
              <a:rPr lang="it-IT" dirty="0" err="1" smtClean="0"/>
              <a:t>Opper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err="1" smtClean="0"/>
              <a:t>Bibì</a:t>
            </a:r>
            <a:r>
              <a:rPr lang="it-IT" sz="3200" b="1" i="1" dirty="0" smtClean="0"/>
              <a:t> e </a:t>
            </a:r>
            <a:r>
              <a:rPr lang="it-IT" sz="3200" b="1" i="1" dirty="0" err="1" smtClean="0"/>
              <a:t>Bibò</a:t>
            </a:r>
            <a:r>
              <a:rPr lang="it-IT" sz="3200" b="1" i="1" dirty="0" smtClean="0"/>
              <a:t> </a:t>
            </a:r>
            <a:r>
              <a:rPr lang="it-IT" sz="3200" b="1" dirty="0" smtClean="0"/>
              <a:t>(</a:t>
            </a:r>
            <a:r>
              <a:rPr lang="it-IT" sz="3200" b="1" i="1" dirty="0" smtClean="0"/>
              <a:t>The </a:t>
            </a:r>
            <a:r>
              <a:rPr lang="it-IT" sz="3200" b="1" i="1" dirty="0" err="1" smtClean="0"/>
              <a:t>Katzenjammer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Kids</a:t>
            </a:r>
            <a:r>
              <a:rPr lang="it-IT" sz="3200" b="1" dirty="0" smtClean="0"/>
              <a:t>)</a:t>
            </a:r>
            <a:endParaRPr lang="it-IT" sz="3200" b="1" dirty="0"/>
          </a:p>
        </p:txBody>
      </p:sp>
      <p:pic>
        <p:nvPicPr>
          <p:cNvPr id="4" name="Segnaposto contenuto 3" descr="Bibi Bib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648" y="2031333"/>
            <a:ext cx="2584704" cy="3663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err="1" smtClean="0"/>
              <a:t>Fortunello</a:t>
            </a:r>
            <a:r>
              <a:rPr lang="it-IT" sz="3200" b="1" i="1" dirty="0" smtClean="0"/>
              <a:t> </a:t>
            </a:r>
            <a:r>
              <a:rPr lang="it-IT" sz="3200" b="1" dirty="0" smtClean="0"/>
              <a:t>(</a:t>
            </a:r>
            <a:r>
              <a:rPr lang="it-IT" sz="3200" b="1" i="1" dirty="0" smtClean="0"/>
              <a:t>Happy Hooligan</a:t>
            </a:r>
            <a:r>
              <a:rPr lang="it-IT" sz="3200" b="1" dirty="0" smtClean="0"/>
              <a:t>)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 descr="Fortunell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172" y="1600200"/>
            <a:ext cx="69496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1462</Words>
  <Application>Microsoft Office PowerPoint</Application>
  <PresentationFormat>Presentazione su schermo (4:3)</PresentationFormat>
  <Paragraphs>89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La relazione tra il cinema e il fumetto  </vt:lpstr>
      <vt:lpstr>Premessa</vt:lpstr>
      <vt:lpstr>La nascita del cinema e quella del fumetto</vt:lpstr>
      <vt:lpstr>Yellow Kid</vt:lpstr>
      <vt:lpstr>Arrivée d’un train </vt:lpstr>
      <vt:lpstr>Il pubblico di riferimento</vt:lpstr>
      <vt:lpstr>I primi adattamenti filmici di opere a fumetti</vt:lpstr>
      <vt:lpstr>Bibì e Bibò (The Katzenjammer Kids)</vt:lpstr>
      <vt:lpstr>Fortunello (Happy Hooligan) </vt:lpstr>
      <vt:lpstr>La casa di produzione Edison  </vt:lpstr>
      <vt:lpstr>Dream of the Rarebit Fiend</vt:lpstr>
      <vt:lpstr>Dream of the Rarebit Fiend di McCay</vt:lpstr>
      <vt:lpstr>Il passaggio al lungometraggio </vt:lpstr>
      <vt:lpstr>Gli anni Dieci e Venti</vt:lpstr>
      <vt:lpstr>Krazy Kat</vt:lpstr>
      <vt:lpstr>Il raggiungimento della maturità </vt:lpstr>
      <vt:lpstr>Dall’intrattenimento  all’autonomia espressiva</vt:lpstr>
      <vt:lpstr>Alcune nozioni di tipo teorico </vt:lpstr>
      <vt:lpstr>Il cinema come modello formale da imitare</vt:lpstr>
      <vt:lpstr>Steve Canyon (1947) di Caniff </vt:lpstr>
      <vt:lpstr>The Spirit (1940) di Eisner</vt:lpstr>
      <vt:lpstr>Il fumetto come inesauribile serbatoio di storie</vt:lpstr>
      <vt:lpstr>Gli anni Trenta e Quaranta</vt:lpstr>
      <vt:lpstr>I supereroi</vt:lpstr>
      <vt:lpstr>Gli anni Cinquanta </vt:lpstr>
      <vt:lpstr>Gli anni Sessanta</vt:lpstr>
      <vt:lpstr>Gli anni Settanta</vt:lpstr>
      <vt:lpstr>Superman e Popeye</vt:lpstr>
      <vt:lpstr>Superman </vt:lpstr>
      <vt:lpstr>Popeye</vt:lpstr>
      <vt:lpstr>Il Batman di Tim Burton</vt:lpstr>
      <vt:lpstr>Il Batman di Tim Burton</vt:lpstr>
      <vt:lpstr>Dagli anni Novanta a oggi</vt:lpstr>
      <vt:lpstr>Spider-Man a fumetti</vt:lpstr>
      <vt:lpstr>Spider-Man (2002) di Sam Raimi </vt:lpstr>
      <vt:lpstr>Spider-Man 3 (2007), Activision</vt:lpstr>
    </vt:vector>
  </TitlesOfParts>
  <Company>MyCompany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relazione tra il cinema e il fumetto</dc:title>
  <dc:creator>Teti</dc:creator>
  <cp:lastModifiedBy>Teti</cp:lastModifiedBy>
  <cp:revision>117</cp:revision>
  <dcterms:created xsi:type="dcterms:W3CDTF">2014-10-09T15:59:52Z</dcterms:created>
  <dcterms:modified xsi:type="dcterms:W3CDTF">2014-10-23T13:45:52Z</dcterms:modified>
</cp:coreProperties>
</file>