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5" r:id="rId9"/>
    <p:sldId id="266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1" r:id="rId24"/>
    <p:sldId id="280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08F9F-1D83-4CE9-B15C-2737510B94F7}" type="datetimeFigureOut">
              <a:rPr lang="it-IT" smtClean="0"/>
              <a:pPr/>
              <a:t>26/11/2014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21E90-D0E9-4B12-BB7B-251A1B6F194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3600" b="1" dirty="0" smtClean="0"/>
              <a:t>Analisi di </a:t>
            </a:r>
            <a:r>
              <a:rPr lang="it-IT" sz="3600" b="1" i="1" dirty="0" smtClean="0"/>
              <a:t>Tim Burton’s The </a:t>
            </a:r>
            <a:r>
              <a:rPr lang="it-IT" sz="3600" b="1" i="1" dirty="0" err="1" smtClean="0"/>
              <a:t>Nightmare</a:t>
            </a:r>
            <a:r>
              <a:rPr lang="it-IT" sz="3600" b="1" i="1" dirty="0" smtClean="0"/>
              <a:t> </a:t>
            </a:r>
            <a:r>
              <a:rPr lang="it-IT" sz="3600" b="1" i="1" dirty="0" err="1" smtClean="0"/>
              <a:t>Before</a:t>
            </a:r>
            <a:r>
              <a:rPr lang="it-IT" sz="3600" b="1" i="1" dirty="0" smtClean="0"/>
              <a:t> Christmas</a:t>
            </a:r>
            <a:r>
              <a:rPr lang="it-IT" sz="3600" b="1" dirty="0" smtClean="0"/>
              <a:t> (1993)</a:t>
            </a:r>
            <a:r>
              <a:rPr lang="it-IT" b="1" dirty="0" smtClean="0"/>
              <a:t>  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Dott. Marco </a:t>
            </a:r>
            <a:r>
              <a:rPr lang="it-IT" dirty="0" err="1" smtClean="0">
                <a:solidFill>
                  <a:schemeClr val="tx1"/>
                </a:solidFill>
              </a:rPr>
              <a:t>Teti</a:t>
            </a:r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Università degli Studi di Ferrara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marco.teti@unife.it 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questione relativa alla paternità dell’opera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Sia Burton che </a:t>
            </a:r>
            <a:r>
              <a:rPr lang="it-IT" dirty="0" err="1" smtClean="0"/>
              <a:t>Selick</a:t>
            </a:r>
            <a:r>
              <a:rPr lang="it-IT" dirty="0" smtClean="0"/>
              <a:t> svolgono delle funzioni di enorme rilievo in </a:t>
            </a:r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. La paternità del film non può essere attribuita a uno soltanto di loro. Essa è al contrario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condivisa dai due autori.   </a:t>
            </a:r>
          </a:p>
          <a:p>
            <a:r>
              <a:rPr lang="it-IT" dirty="0" err="1" smtClean="0"/>
              <a:t>Selick</a:t>
            </a:r>
            <a:r>
              <a:rPr lang="it-IT" dirty="0" smtClean="0"/>
              <a:t> deve occuparsi degli aspetti realizzativi.         A Burton spetta la responsabilità economica e artistica di </a:t>
            </a:r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.  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Il ruolo rivestito da </a:t>
            </a:r>
            <a:r>
              <a:rPr lang="it-IT" sz="3200" b="1" dirty="0" err="1" smtClean="0"/>
              <a:t>Selick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Selick</a:t>
            </a:r>
            <a:r>
              <a:rPr lang="it-IT" dirty="0" smtClean="0"/>
              <a:t> mette innanzitutto a disposizione il suo studio di San Francisco, i suoi laboratori e i suoi dipendenti, specializzati nell’animazione a passo uno. </a:t>
            </a:r>
          </a:p>
          <a:p>
            <a:r>
              <a:rPr lang="it-IT" dirty="0" smtClean="0"/>
              <a:t>Egli allestisce (con rigore e raffinatezza) la messa in scena e coordina il lavoro del direttore della fotografia </a:t>
            </a:r>
            <a:r>
              <a:rPr lang="it-IT" dirty="0" err="1" smtClean="0"/>
              <a:t>Pète</a:t>
            </a:r>
            <a:r>
              <a:rPr lang="it-IT" dirty="0" smtClean="0"/>
              <a:t> </a:t>
            </a:r>
            <a:r>
              <a:rPr lang="it-IT" dirty="0" err="1" smtClean="0"/>
              <a:t>Kozachik</a:t>
            </a:r>
            <a:r>
              <a:rPr lang="it-IT" dirty="0" smtClean="0"/>
              <a:t>, dello scenografo </a:t>
            </a:r>
            <a:r>
              <a:rPr lang="it-IT" dirty="0" err="1" smtClean="0"/>
              <a:t>Deane</a:t>
            </a:r>
            <a:r>
              <a:rPr lang="it-IT" dirty="0" smtClean="0"/>
              <a:t> Taylor e degli animatori.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Il ruolo ricoperto da Burton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Burton concepisce i personaggi, la storia e a grandi linee l’universo fittizio costituito dalla città di Halloween e da quella del Natale. Il cineasta investe inoltre dei soldi in </a:t>
            </a:r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.</a:t>
            </a:r>
          </a:p>
          <a:p>
            <a:r>
              <a:rPr lang="it-IT" dirty="0" smtClean="0"/>
              <a:t>Egli supervisiona scrupolosamente il film, suggerisce a </a:t>
            </a:r>
            <a:r>
              <a:rPr lang="it-IT" dirty="0" err="1" smtClean="0"/>
              <a:t>Selick</a:t>
            </a:r>
            <a:r>
              <a:rPr lang="it-IT" dirty="0" smtClean="0"/>
              <a:t> il tono espressivo da adottare e inserisce addirittura il proprio nome nel titolo.   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L’imprescindibile rapporto tra Burton e </a:t>
            </a:r>
            <a:r>
              <a:rPr lang="it-IT" sz="3200" b="1" dirty="0" err="1" smtClean="0"/>
              <a:t>Elfman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Burton fornisce a Danny </a:t>
            </a:r>
            <a:r>
              <a:rPr lang="it-IT" dirty="0" err="1" smtClean="0"/>
              <a:t>Elfman</a:t>
            </a:r>
            <a:r>
              <a:rPr lang="it-IT" dirty="0" smtClean="0"/>
              <a:t> delle preziose indicazioni riguardanti i brani da eseguire. Il cineasta e il compositore discutono nei fine settimana della partitura, l’elemento in assoluto più importante di </a:t>
            </a:r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. </a:t>
            </a:r>
          </a:p>
          <a:p>
            <a:r>
              <a:rPr lang="it-IT" dirty="0" smtClean="0"/>
              <a:t>Si tratta infatti di un musical anzi di una commedia musicale in cui i sentimenti dei protagonisti vengono rivelati dalle canzoni.   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L’apporto di Danny </a:t>
            </a:r>
            <a:r>
              <a:rPr lang="it-IT" sz="3200" b="1" dirty="0" err="1" smtClean="0"/>
              <a:t>Elfman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contributo dato da </a:t>
            </a:r>
            <a:r>
              <a:rPr lang="it-IT" dirty="0" err="1" smtClean="0"/>
              <a:t>Elfman</a:t>
            </a:r>
            <a:r>
              <a:rPr lang="it-IT" dirty="0" smtClean="0"/>
              <a:t> appare grande, sotto il profilo dell’efficacia comunicativa e del coinvolgimento emotivo</a:t>
            </a:r>
            <a:r>
              <a:rPr lang="it-IT" dirty="0" smtClean="0">
                <a:solidFill>
                  <a:srgbClr val="FFC000"/>
                </a:solidFill>
              </a:rPr>
              <a:t> </a:t>
            </a:r>
            <a:r>
              <a:rPr lang="it-IT" dirty="0" smtClean="0"/>
              <a:t>dello spettatore. La musica questa volta non accompagna semplicemente le immagini. Essa ha un posto centrale nel processo di significazione.</a:t>
            </a:r>
            <a:r>
              <a:rPr lang="it-IT" dirty="0" smtClean="0">
                <a:solidFill>
                  <a:srgbClr val="FFC000"/>
                </a:solidFill>
              </a:rPr>
              <a:t>    </a:t>
            </a:r>
          </a:p>
          <a:p>
            <a:r>
              <a:rPr lang="it-IT" dirty="0" err="1" smtClean="0"/>
              <a:t>Elfman</a:t>
            </a:r>
            <a:r>
              <a:rPr lang="it-IT" dirty="0" smtClean="0"/>
              <a:t> scrive le canzoni e le interpreta, perlomeno nella versione originale in lingua inglese di </a:t>
            </a:r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.  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forma del racconto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musica scandisce l’azione e conduce vorticosamente allo scioglimento dell’intreccio narrativo. </a:t>
            </a:r>
          </a:p>
          <a:p>
            <a:r>
              <a:rPr lang="it-IT" dirty="0" smtClean="0"/>
              <a:t>La trama è abbastanza lineare, nonostante </a:t>
            </a:r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 proceda per sequenze quasi autonome, auto conclusive, configurabili come degli spettacolari numeri di danza e di canto. 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Lo stile visivo e i personaggi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Le riprese a scatto singolo sono fluide e di straordinaria dinamicità. Gli animatori dimostrano di possedere una notevole abilità nel manovrare i modellini. I pupazzi vengono scolpiti in maniera tale da risultare non tanto spaventosi quanto grotteschi e buffi. Queste eccentriche figure e le tragicomiche vicende in cui sono coinvolte equivalgono alle componenti di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 ricavate dall’horror e dal genere fantastico. 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Jack </a:t>
            </a:r>
            <a:r>
              <a:rPr lang="it-IT" sz="3200" b="1" dirty="0" err="1" smtClean="0"/>
              <a:t>Skeletron</a:t>
            </a:r>
            <a:r>
              <a:rPr lang="it-IT" sz="3200" b="1" dirty="0" smtClean="0"/>
              <a:t> (Jack </a:t>
            </a:r>
            <a:r>
              <a:rPr lang="it-IT" sz="3200" b="1" dirty="0" err="1" smtClean="0"/>
              <a:t>Skellington</a:t>
            </a:r>
            <a:r>
              <a:rPr lang="it-IT" sz="3200" b="1" dirty="0" smtClean="0"/>
              <a:t>)</a:t>
            </a:r>
            <a:endParaRPr lang="it-IT" sz="3200" b="1" dirty="0"/>
          </a:p>
        </p:txBody>
      </p:sp>
      <p:pic>
        <p:nvPicPr>
          <p:cNvPr id="5" name="Segnaposto contenuto 4" descr="jack-skeletron-e-il-protagonista-del-fil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5497" y="1600200"/>
            <a:ext cx="7333006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Sally</a:t>
            </a:r>
            <a:endParaRPr lang="it-IT" sz="3200" b="1" dirty="0"/>
          </a:p>
        </p:txBody>
      </p:sp>
      <p:pic>
        <p:nvPicPr>
          <p:cNvPr id="4" name="Segnaposto contenuto 3" descr="Sall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2863" y="1600200"/>
            <a:ext cx="323827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Bau </a:t>
            </a:r>
            <a:r>
              <a:rPr lang="it-IT" sz="3200" b="1" dirty="0" err="1" smtClean="0"/>
              <a:t>Bau</a:t>
            </a:r>
            <a:r>
              <a:rPr lang="it-IT" sz="3200" b="1" dirty="0" smtClean="0">
                <a:solidFill>
                  <a:srgbClr val="FFC000"/>
                </a:solidFill>
              </a:rPr>
              <a:t> </a:t>
            </a:r>
            <a:r>
              <a:rPr lang="it-IT" sz="3200" b="1" dirty="0" smtClean="0"/>
              <a:t>(</a:t>
            </a:r>
            <a:r>
              <a:rPr lang="it-IT" sz="3200" b="1" dirty="0" err="1" smtClean="0"/>
              <a:t>Oogie</a:t>
            </a:r>
            <a:r>
              <a:rPr lang="it-IT" sz="3200" b="1" dirty="0" smtClean="0"/>
              <a:t> Boogie)</a:t>
            </a:r>
            <a:endParaRPr lang="it-IT" sz="3200" b="1" dirty="0"/>
          </a:p>
        </p:txBody>
      </p:sp>
      <p:pic>
        <p:nvPicPr>
          <p:cNvPr id="4" name="Segnaposto contenuto 3" descr="BauBau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6125" y="2339181"/>
            <a:ext cx="2571750" cy="304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Il soggetto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creazione del filiforme Re di Halloween Town, Jack </a:t>
            </a:r>
            <a:r>
              <a:rPr lang="it-IT" dirty="0" err="1" smtClean="0"/>
              <a:t>Skeletron</a:t>
            </a:r>
            <a:r>
              <a:rPr lang="it-IT" dirty="0" smtClean="0"/>
              <a:t>, da parte di Burton, risale al 1982. Ciò avviene mediante dei disegni e una filastrocca. Il regista vuole dar vita a un cortometraggio animato in </a:t>
            </a:r>
            <a:r>
              <a:rPr lang="it-IT" dirty="0" err="1" smtClean="0"/>
              <a:t>Stop-Motion</a:t>
            </a:r>
            <a:r>
              <a:rPr lang="it-IT" dirty="0" smtClean="0"/>
              <a:t> e affidare la lettura della filastrocca all’attore Vincent Price.   </a:t>
            </a:r>
          </a:p>
          <a:p>
            <a:r>
              <a:rPr lang="it-IT" dirty="0" smtClean="0"/>
              <a:t>Nel 1991 l’idea di Burton viene tradotta in forma narrativa da Michael </a:t>
            </a:r>
            <a:r>
              <a:rPr lang="it-IT" dirty="0" err="1" smtClean="0"/>
              <a:t>McDowell</a:t>
            </a:r>
            <a:r>
              <a:rPr lang="it-IT" dirty="0" smtClean="0"/>
              <a:t>.       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Babbo </a:t>
            </a:r>
            <a:r>
              <a:rPr lang="it-IT" sz="3200" b="1" dirty="0" err="1" smtClean="0"/>
              <a:t>Nachele</a:t>
            </a:r>
            <a:r>
              <a:rPr lang="it-IT" sz="3200" b="1" dirty="0" smtClean="0"/>
              <a:t> (Santa Claus)</a:t>
            </a:r>
            <a:endParaRPr lang="it-IT" sz="3200" b="1" dirty="0"/>
          </a:p>
        </p:txBody>
      </p:sp>
      <p:pic>
        <p:nvPicPr>
          <p:cNvPr id="4" name="Segnaposto contenuto 3" descr="christmas-318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2439194"/>
            <a:ext cx="5715000" cy="2847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temi sviluppati da </a:t>
            </a:r>
            <a:r>
              <a:rPr lang="it-IT" sz="3200" b="1" i="1" dirty="0" smtClean="0"/>
              <a:t>The </a:t>
            </a:r>
            <a:r>
              <a:rPr lang="it-IT" sz="3200" b="1" i="1" dirty="0" err="1" smtClean="0"/>
              <a:t>Nightmare</a:t>
            </a:r>
            <a:r>
              <a:rPr lang="it-IT" sz="3200" b="1" i="1" dirty="0" smtClean="0"/>
              <a:t> </a:t>
            </a:r>
            <a:r>
              <a:rPr lang="it-IT" sz="3200" b="1" i="1" dirty="0" err="1" smtClean="0"/>
              <a:t>Before</a:t>
            </a:r>
            <a:r>
              <a:rPr lang="it-IT" sz="3200" b="1" i="1" dirty="0" smtClean="0"/>
              <a:t> Christmas</a:t>
            </a:r>
            <a:endParaRPr lang="it-IT" sz="3200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 principali argomenti affrontati nel film corrispondono all’appartenenza a una comunità, al conseguente rispetto delle norme di natura etica o sociale e alla possibilità di manifestare la propria individualità. </a:t>
            </a:r>
            <a:r>
              <a:rPr lang="it-IT" dirty="0" smtClean="0"/>
              <a:t> </a:t>
            </a:r>
            <a:endParaRPr lang="it-IT" dirty="0" smtClean="0"/>
          </a:p>
          <a:p>
            <a:r>
              <a:rPr lang="it-IT" dirty="0" smtClean="0"/>
              <a:t>Sul piano dei contenuti è altresì collocabile il fenomeno antropologico rappresentato dalla festa, o meglio dal “rituale”.      </a:t>
            </a: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Consider</a:t>
            </a:r>
            <a:r>
              <a:rPr lang="it-IT" sz="3200" b="1" dirty="0" smtClean="0"/>
              <a:t>azioni </a:t>
            </a:r>
            <a:r>
              <a:rPr lang="it-IT" sz="3200" b="1" dirty="0" smtClean="0"/>
              <a:t>fatte da Burton riguardo alla nozione di festa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dimensione specifica di</a:t>
            </a:r>
            <a:r>
              <a:rPr lang="it-IT" i="1" dirty="0" smtClean="0"/>
              <a:t> 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 è dunque quella socio-culturale. Le parole di Burton lo confermano: “Negli anni di Burbank [da adolescente] ero molto sensibile alle feste, soprattutto a Halloween e Natale, perché in un certo senso erano esperienze visive molto divertenti. Ciò che mi sembra di capire oggi è che quando cresci in un ambiente neutro e vuoto, qualsiasi forma di ritualità, come appunto una festa,” 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Consider</a:t>
            </a:r>
            <a:r>
              <a:rPr lang="it-IT" sz="3200" b="1" dirty="0" smtClean="0"/>
              <a:t>azioni </a:t>
            </a:r>
            <a:r>
              <a:rPr lang="it-IT" sz="3200" b="1" dirty="0" smtClean="0"/>
              <a:t>fatte da Burton riguardo alla nozione di festa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“ti dà un senso di appartenenza al luogo. […] Nelle periferie, dove il senso di vuoto e sradicamento è ancora più accentuato, ci si può sentire davvero molto insicuri; le feste, soprattutto queste due, diventano un modo per ritrovare una sorta di fondamento. […] Per me la notte di Halloween è sempre stata la più divertente dell’anno. Le regole non contano più, puoi essere tutto ciò che vuoi. È la fantasia al potere.”  </a:t>
            </a: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risultati commerciali e estetici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 fa registrare un buon incasso, pari a 51 milioni di dollari. Negli anni successivi il lungometraggio riscuote successo nel mercato dell’</a:t>
            </a:r>
            <a:r>
              <a:rPr lang="it-IT" i="1" dirty="0" smtClean="0"/>
              <a:t>home video</a:t>
            </a:r>
            <a:r>
              <a:rPr lang="it-IT" dirty="0" smtClean="0"/>
              <a:t> e in quello del </a:t>
            </a:r>
            <a:r>
              <a:rPr lang="it-IT" i="1" dirty="0" smtClean="0"/>
              <a:t>merchandising</a:t>
            </a:r>
            <a:r>
              <a:rPr lang="it-IT" dirty="0" smtClean="0"/>
              <a:t>. </a:t>
            </a:r>
          </a:p>
          <a:p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 </a:t>
            </a:r>
            <a:r>
              <a:rPr lang="it-IT" dirty="0" smtClean="0"/>
              <a:t>è paradossalmente uno dei film più personali e compiuti di Burton. Vi si rintracciano figure e temi tipici della produzione dell’autore. 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smtClean="0"/>
              <a:t>The Night </a:t>
            </a:r>
            <a:r>
              <a:rPr lang="it-IT" sz="3200" b="1" i="1" dirty="0" err="1" smtClean="0"/>
              <a:t>Before</a:t>
            </a:r>
            <a:r>
              <a:rPr lang="it-IT" sz="3200" b="1" i="1" dirty="0" smtClean="0"/>
              <a:t> Christmas</a:t>
            </a:r>
            <a:r>
              <a:rPr lang="it-IT" sz="3200" dirty="0" smtClean="0"/>
              <a:t> </a:t>
            </a:r>
            <a:r>
              <a:rPr lang="it-IT" sz="3200" b="1" dirty="0" smtClean="0"/>
              <a:t>(1823)</a:t>
            </a:r>
            <a:r>
              <a:rPr lang="it-IT" sz="3200" dirty="0" smtClean="0">
                <a:solidFill>
                  <a:srgbClr val="FF0000"/>
                </a:solidFill>
              </a:rPr>
              <a:t> </a:t>
            </a:r>
            <a:r>
              <a:rPr lang="it-IT" sz="3200" b="1" dirty="0" smtClean="0"/>
              <a:t>di </a:t>
            </a:r>
            <a:r>
              <a:rPr lang="it-IT" sz="3200" b="1" dirty="0" err="1" smtClean="0"/>
              <a:t>Clement</a:t>
            </a:r>
            <a:r>
              <a:rPr lang="it-IT" sz="3200" b="1" dirty="0" smtClean="0"/>
              <a:t> Clarke Moore </a:t>
            </a:r>
            <a:endParaRPr lang="it-IT" sz="3200" b="1" dirty="0"/>
          </a:p>
        </p:txBody>
      </p:sp>
      <p:pic>
        <p:nvPicPr>
          <p:cNvPr id="4" name="Segnaposto contenuto 3" descr="NBC_cover_larg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1787" y="1720056"/>
            <a:ext cx="3400425" cy="4286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modelli letterari e audiovisivi </a:t>
            </a:r>
            <a:r>
              <a:rPr lang="it-IT" sz="3200" b="1" dirty="0" smtClean="0"/>
              <a:t>di </a:t>
            </a:r>
            <a:r>
              <a:rPr lang="it-IT" sz="3200" b="1" dirty="0" smtClean="0"/>
              <a:t>Burton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titolo assegnato al film da Burton deriva da </a:t>
            </a:r>
            <a:r>
              <a:rPr lang="it-IT" i="1" dirty="0" smtClean="0"/>
              <a:t>La magica notte di Natale</a:t>
            </a:r>
            <a:r>
              <a:rPr lang="it-IT" dirty="0" smtClean="0"/>
              <a:t> (</a:t>
            </a:r>
            <a:r>
              <a:rPr lang="it-IT" i="1" dirty="0" smtClean="0"/>
              <a:t>The Night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) di </a:t>
            </a:r>
            <a:r>
              <a:rPr lang="it-IT" dirty="0" err="1" smtClean="0"/>
              <a:t>Clement</a:t>
            </a:r>
            <a:r>
              <a:rPr lang="it-IT" dirty="0" smtClean="0"/>
              <a:t> Clarke Moore, un breve componimento poetico</a:t>
            </a:r>
            <a:r>
              <a:rPr lang="it-IT" dirty="0" smtClean="0">
                <a:solidFill>
                  <a:srgbClr val="FFC000"/>
                </a:solidFill>
              </a:rPr>
              <a:t> </a:t>
            </a:r>
            <a:r>
              <a:rPr lang="it-IT" dirty="0" smtClean="0"/>
              <a:t>destinato ai bambini.</a:t>
            </a:r>
            <a:r>
              <a:rPr lang="it-IT" dirty="0" smtClean="0">
                <a:solidFill>
                  <a:srgbClr val="FFC000"/>
                </a:solidFill>
              </a:rPr>
              <a:t> </a:t>
            </a:r>
            <a:r>
              <a:rPr lang="it-IT" dirty="0" smtClean="0"/>
              <a:t>  </a:t>
            </a:r>
          </a:p>
          <a:p>
            <a:r>
              <a:rPr lang="it-IT" dirty="0" smtClean="0"/>
              <a:t>Burton trae in particolare spunto dalla poesia illustrata </a:t>
            </a:r>
            <a:r>
              <a:rPr lang="it-IT" i="1" dirty="0" smtClean="0"/>
              <a:t>Il </a:t>
            </a:r>
            <a:r>
              <a:rPr lang="it-IT" i="1" dirty="0" err="1" smtClean="0"/>
              <a:t>Grinch</a:t>
            </a:r>
            <a:r>
              <a:rPr lang="it-IT" dirty="0" smtClean="0"/>
              <a:t> del Dr. </a:t>
            </a:r>
            <a:r>
              <a:rPr lang="it-IT" dirty="0" err="1" smtClean="0"/>
              <a:t>Seuss</a:t>
            </a:r>
            <a:r>
              <a:rPr lang="it-IT" dirty="0" smtClean="0"/>
              <a:t>, nome d’arte dello scrittore americano Theodor </a:t>
            </a:r>
            <a:r>
              <a:rPr lang="it-IT" dirty="0" err="1" smtClean="0"/>
              <a:t>Seuss</a:t>
            </a:r>
            <a:r>
              <a:rPr lang="it-IT" dirty="0" smtClean="0"/>
              <a:t> </a:t>
            </a:r>
            <a:r>
              <a:rPr lang="it-IT" dirty="0" err="1" smtClean="0"/>
              <a:t>Geisel</a:t>
            </a:r>
            <a:r>
              <a:rPr lang="it-IT" dirty="0" smtClean="0"/>
              <a:t>, e dalla sua trasposizione a disegni animati </a:t>
            </a:r>
            <a:r>
              <a:rPr lang="it-IT" i="1" dirty="0" err="1" smtClean="0"/>
              <a:t>How</a:t>
            </a:r>
            <a:r>
              <a:rPr lang="it-IT" i="1" dirty="0" smtClean="0"/>
              <a:t> the </a:t>
            </a:r>
            <a:r>
              <a:rPr lang="it-IT" i="1" dirty="0" err="1" smtClean="0"/>
              <a:t>Grinch</a:t>
            </a:r>
            <a:r>
              <a:rPr lang="it-IT" i="1" dirty="0" smtClean="0"/>
              <a:t> Stole Christmas</a:t>
            </a:r>
            <a:r>
              <a:rPr lang="it-IT" dirty="0" smtClean="0"/>
              <a:t>.      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smtClean="0"/>
              <a:t>Il </a:t>
            </a:r>
            <a:r>
              <a:rPr lang="it-IT" sz="3200" b="1" i="1" dirty="0" err="1" smtClean="0"/>
              <a:t>Grinch</a:t>
            </a:r>
            <a:r>
              <a:rPr lang="it-IT" sz="3200" b="1" i="1" dirty="0" smtClean="0"/>
              <a:t> </a:t>
            </a:r>
            <a:r>
              <a:rPr lang="it-IT" sz="3200" b="1" dirty="0" smtClean="0"/>
              <a:t>(</a:t>
            </a:r>
            <a:r>
              <a:rPr lang="it-IT" sz="3200" b="1" i="1" dirty="0" err="1" smtClean="0"/>
              <a:t>How</a:t>
            </a:r>
            <a:r>
              <a:rPr lang="it-IT" sz="3200" b="1" i="1" dirty="0" smtClean="0"/>
              <a:t> the </a:t>
            </a:r>
            <a:r>
              <a:rPr lang="it-IT" sz="3200" b="1" i="1" dirty="0" err="1" smtClean="0"/>
              <a:t>Grinch</a:t>
            </a:r>
            <a:r>
              <a:rPr lang="it-IT" sz="3200" b="1" i="1" dirty="0" smtClean="0"/>
              <a:t> Stole Christmas!</a:t>
            </a:r>
            <a:r>
              <a:rPr lang="it-IT" sz="3200" b="1" dirty="0" smtClean="0"/>
              <a:t>, 1957) del Dr. </a:t>
            </a:r>
            <a:r>
              <a:rPr lang="it-IT" sz="3200" b="1" dirty="0" err="1" smtClean="0"/>
              <a:t>Seuss</a:t>
            </a:r>
            <a:r>
              <a:rPr lang="it-IT" sz="3200" b="1" i="1" dirty="0" smtClean="0"/>
              <a:t>  </a:t>
            </a:r>
            <a:endParaRPr lang="it-IT" sz="3200" b="1" dirty="0"/>
          </a:p>
        </p:txBody>
      </p:sp>
      <p:pic>
        <p:nvPicPr>
          <p:cNvPr id="4" name="Segnaposto contenuto 3" descr="how-the-grinch-stole-christmas-revie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67275" y="1600200"/>
            <a:ext cx="320944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err="1" smtClean="0"/>
              <a:t>How</a:t>
            </a:r>
            <a:r>
              <a:rPr lang="it-IT" sz="3200" b="1" i="1" dirty="0" smtClean="0"/>
              <a:t> the </a:t>
            </a:r>
            <a:r>
              <a:rPr lang="it-IT" sz="3200" b="1" i="1" dirty="0" err="1" smtClean="0"/>
              <a:t>Grinch</a:t>
            </a:r>
            <a:r>
              <a:rPr lang="it-IT" sz="3200" b="1" i="1" dirty="0" smtClean="0"/>
              <a:t> Stole Christmas </a:t>
            </a:r>
            <a:r>
              <a:rPr lang="it-IT" sz="3200" b="1" dirty="0" smtClean="0"/>
              <a:t>(1966) di </a:t>
            </a:r>
            <a:r>
              <a:rPr lang="it-IT" sz="3200" b="1" dirty="0" err="1" smtClean="0"/>
              <a:t>Chuck</a:t>
            </a:r>
            <a:r>
              <a:rPr lang="it-IT" sz="3200" b="1" dirty="0" smtClean="0"/>
              <a:t> Jones</a:t>
            </a:r>
            <a:endParaRPr lang="it-IT" sz="3200" b="1" dirty="0"/>
          </a:p>
        </p:txBody>
      </p:sp>
      <p:pic>
        <p:nvPicPr>
          <p:cNvPr id="4" name="Segnaposto contenuto 3" descr="20344_pp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950" y="2577306"/>
            <a:ext cx="6134100" cy="2571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diritti dell’opera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Alla fine del 1990 Burton acquisisce i diritti di sfruttamento di </a:t>
            </a:r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Christmas,</a:t>
            </a:r>
            <a:r>
              <a:rPr lang="it-IT" dirty="0" smtClean="0"/>
              <a:t> detenuti dalla Disney.   </a:t>
            </a:r>
          </a:p>
          <a:p>
            <a:r>
              <a:rPr lang="it-IT" dirty="0" smtClean="0"/>
              <a:t>Questa acquisizione appare favorita dalla </a:t>
            </a:r>
            <a:r>
              <a:rPr lang="it-IT" dirty="0" smtClean="0"/>
              <a:t>politica </a:t>
            </a:r>
            <a:r>
              <a:rPr lang="it-IT" dirty="0" smtClean="0"/>
              <a:t>di rinnovamento attuata negli anni Ottanta dalla Disney per volontà dell’esperto manager televisivo Michael </a:t>
            </a:r>
            <a:r>
              <a:rPr lang="it-IT" dirty="0" err="1" smtClean="0"/>
              <a:t>Eisner</a:t>
            </a:r>
            <a:r>
              <a:rPr lang="it-IT" dirty="0" smtClean="0"/>
              <a:t> e del suo collaboratore Jeffrey </a:t>
            </a:r>
            <a:r>
              <a:rPr lang="it-IT" dirty="0" err="1" smtClean="0"/>
              <a:t>Katzenberg</a:t>
            </a:r>
            <a:r>
              <a:rPr lang="it-IT" dirty="0" smtClean="0"/>
              <a:t>. </a:t>
            </a:r>
            <a:r>
              <a:rPr lang="it-IT" dirty="0" smtClean="0"/>
              <a:t>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produzione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Burton convince anche Michael </a:t>
            </a:r>
            <a:r>
              <a:rPr lang="it-IT" dirty="0" err="1" smtClean="0"/>
              <a:t>Eisner</a:t>
            </a:r>
            <a:r>
              <a:rPr lang="it-IT" dirty="0" smtClean="0"/>
              <a:t> e Jeffrey </a:t>
            </a:r>
            <a:r>
              <a:rPr lang="it-IT" dirty="0" err="1" smtClean="0"/>
              <a:t>Katzenberg</a:t>
            </a:r>
            <a:r>
              <a:rPr lang="it-IT" dirty="0" smtClean="0"/>
              <a:t> a finanziare </a:t>
            </a:r>
            <a:r>
              <a:rPr lang="it-IT" i="1" dirty="0" smtClean="0"/>
              <a:t>The </a:t>
            </a:r>
            <a:r>
              <a:rPr lang="it-IT" i="1" dirty="0" err="1" smtClean="0"/>
              <a:t>Nightmare</a:t>
            </a:r>
            <a:r>
              <a:rPr lang="it-IT" i="1" dirty="0" smtClean="0"/>
              <a:t> </a:t>
            </a:r>
            <a:r>
              <a:rPr lang="it-IT" i="1" dirty="0" err="1" smtClean="0"/>
              <a:t>Before</a:t>
            </a:r>
            <a:r>
              <a:rPr lang="it-IT" i="1" dirty="0" smtClean="0"/>
              <a:t> Christmas</a:t>
            </a:r>
            <a:r>
              <a:rPr lang="it-IT" dirty="0" smtClean="0"/>
              <a:t> tramite la </a:t>
            </a:r>
            <a:r>
              <a:rPr lang="it-IT" dirty="0" err="1" smtClean="0"/>
              <a:t>Touchstone</a:t>
            </a:r>
            <a:r>
              <a:rPr lang="it-IT" dirty="0" smtClean="0"/>
              <a:t> </a:t>
            </a:r>
            <a:r>
              <a:rPr lang="it-IT" dirty="0" err="1" smtClean="0"/>
              <a:t>Pictures</a:t>
            </a:r>
            <a:r>
              <a:rPr lang="it-IT" dirty="0" smtClean="0"/>
              <a:t>, una casa cinematografica controllata dalla Walt Disney. </a:t>
            </a:r>
          </a:p>
          <a:p>
            <a:r>
              <a:rPr lang="it-IT" dirty="0" smtClean="0"/>
              <a:t>Tuttavia a produrre il film è la Tim Burton </a:t>
            </a:r>
            <a:r>
              <a:rPr lang="it-IT" dirty="0" err="1" smtClean="0"/>
              <a:t>Productions</a:t>
            </a:r>
            <a:r>
              <a:rPr lang="it-IT" dirty="0" smtClean="0"/>
              <a:t>, compagnia di cui sono proprietari Burton e Denise Di Novi.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sceneggiatura e la regia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Burton ingaggia Caroline Thompson per scrivere la sceneggiatura. Caroline Thompson partecipa, sempre in veste di sceneggiatrice, a </a:t>
            </a:r>
            <a:r>
              <a:rPr lang="it-IT" i="1" dirty="0" smtClean="0"/>
              <a:t>Edward mani di forbice</a:t>
            </a:r>
            <a:r>
              <a:rPr lang="it-IT" dirty="0" smtClean="0"/>
              <a:t> e </a:t>
            </a:r>
            <a:r>
              <a:rPr lang="it-IT" i="1" dirty="0" smtClean="0"/>
              <a:t>La sposa cadavere</a:t>
            </a:r>
            <a:r>
              <a:rPr lang="it-IT" dirty="0" smtClean="0"/>
              <a:t>.     </a:t>
            </a:r>
          </a:p>
          <a:p>
            <a:r>
              <a:rPr lang="it-IT" dirty="0" smtClean="0"/>
              <a:t>Burton è all’epoca impegnato sul set di </a:t>
            </a:r>
            <a:r>
              <a:rPr lang="it-IT" i="1" dirty="0" smtClean="0"/>
              <a:t>Batman – Il ritorno</a:t>
            </a:r>
            <a:r>
              <a:rPr lang="it-IT" dirty="0" smtClean="0"/>
              <a:t>. Egli assume quindi l’amico Henry </a:t>
            </a:r>
            <a:r>
              <a:rPr lang="it-IT" dirty="0" err="1" smtClean="0"/>
              <a:t>Selick</a:t>
            </a:r>
            <a:r>
              <a:rPr lang="it-IT" dirty="0" smtClean="0"/>
              <a:t>, al quale assegna la regia del lungometraggio.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1134</Words>
  <Application>Microsoft Office PowerPoint</Application>
  <PresentationFormat>Presentazione su schermo (4:3)</PresentationFormat>
  <Paragraphs>56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Analisi di Tim Burton’s The Nightmare Before Christmas (1993)  </vt:lpstr>
      <vt:lpstr>Il soggetto </vt:lpstr>
      <vt:lpstr>The Night Before Christmas (1823) di Clement Clarke Moore </vt:lpstr>
      <vt:lpstr>I modelli letterari e audiovisivi di Burton </vt:lpstr>
      <vt:lpstr>Il Grinch (How the Grinch Stole Christmas!, 1957) del Dr. Seuss  </vt:lpstr>
      <vt:lpstr>How the Grinch Stole Christmas (1966) di Chuck Jones</vt:lpstr>
      <vt:lpstr>I diritti dell’opera</vt:lpstr>
      <vt:lpstr>La produzione</vt:lpstr>
      <vt:lpstr>La sceneggiatura e la regia</vt:lpstr>
      <vt:lpstr>La questione relativa alla paternità dell’opera</vt:lpstr>
      <vt:lpstr>Il ruolo rivestito da Selick</vt:lpstr>
      <vt:lpstr>Il ruolo ricoperto da Burton</vt:lpstr>
      <vt:lpstr>L’imprescindibile rapporto tra Burton e Elfman</vt:lpstr>
      <vt:lpstr>L’apporto di Danny Elfman</vt:lpstr>
      <vt:lpstr>La forma del racconto</vt:lpstr>
      <vt:lpstr>Lo stile visivo e i personaggi</vt:lpstr>
      <vt:lpstr>Jack Skeletron (Jack Skellington)</vt:lpstr>
      <vt:lpstr>Sally</vt:lpstr>
      <vt:lpstr>Bau Bau (Oogie Boogie)</vt:lpstr>
      <vt:lpstr>Babbo Nachele (Santa Claus)</vt:lpstr>
      <vt:lpstr>I temi sviluppati da The Nightmare Before Christmas</vt:lpstr>
      <vt:lpstr>Considerazioni fatte da Burton riguardo alla nozione di festa </vt:lpstr>
      <vt:lpstr>Considerazioni fatte da Burton riguardo alla nozione di festa</vt:lpstr>
      <vt:lpstr>I risultati commerciali e estetici</vt:lpstr>
    </vt:vector>
  </TitlesOfParts>
  <Company>MyCompany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di Tim Burton’s The Nightmare Before Christmas (1993)  </dc:title>
  <dc:creator>Teti</dc:creator>
  <cp:lastModifiedBy>Teti</cp:lastModifiedBy>
  <cp:revision>62</cp:revision>
  <dcterms:created xsi:type="dcterms:W3CDTF">2014-11-17T07:29:15Z</dcterms:created>
  <dcterms:modified xsi:type="dcterms:W3CDTF">2014-11-26T15:59:03Z</dcterms:modified>
</cp:coreProperties>
</file>