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 id="270" r:id="rId12"/>
    <p:sldId id="268" r:id="rId13"/>
    <p:sldId id="269" r:id="rId14"/>
    <p:sldId id="264" r:id="rId15"/>
    <p:sldId id="271" r:id="rId16"/>
    <p:sldId id="275" r:id="rId17"/>
    <p:sldId id="265" r:id="rId18"/>
    <p:sldId id="272" r:id="rId19"/>
    <p:sldId id="274" r:id="rId20"/>
    <p:sldId id="276" r:id="rId21"/>
    <p:sldId id="277" r:id="rId22"/>
    <p:sldId id="282" r:id="rId23"/>
    <p:sldId id="278" r:id="rId24"/>
    <p:sldId id="281" r:id="rId25"/>
    <p:sldId id="279" r:id="rId26"/>
    <p:sldId id="280"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321B8DB-EEC7-417C-BD83-F2689C4B8E3A}" type="datetimeFigureOut">
              <a:rPr lang="it-IT" smtClean="0"/>
              <a:pPr/>
              <a:t>03/11/2014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C8E8CFB-1F66-4B9D-8391-40F55409BDB1}"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21B8DB-EEC7-417C-BD83-F2689C4B8E3A}" type="datetimeFigureOut">
              <a:rPr lang="it-IT" smtClean="0"/>
              <a:pPr/>
              <a:t>03/11/2014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E8CFB-1F66-4B9D-8391-40F55409BDB1}"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3600" b="1" dirty="0" smtClean="0"/>
              <a:t>Analisi di </a:t>
            </a:r>
            <a:r>
              <a:rPr lang="it-IT" sz="3600" b="1" i="1" dirty="0" smtClean="0"/>
              <a:t>Edward mani di forbice </a:t>
            </a:r>
            <a:r>
              <a:rPr lang="it-IT" sz="3600" b="1" dirty="0" smtClean="0"/>
              <a:t>(1990)</a:t>
            </a:r>
            <a:r>
              <a:rPr lang="it-IT" dirty="0" smtClean="0"/>
              <a:t> </a:t>
            </a:r>
            <a:endParaRPr lang="it-IT" dirty="0"/>
          </a:p>
        </p:txBody>
      </p:sp>
      <p:sp>
        <p:nvSpPr>
          <p:cNvPr id="3" name="Sottotitolo 2"/>
          <p:cNvSpPr>
            <a:spLocks noGrp="1"/>
          </p:cNvSpPr>
          <p:nvPr>
            <p:ph type="subTitle" idx="1"/>
          </p:nvPr>
        </p:nvSpPr>
        <p:spPr/>
        <p:txBody>
          <a:bodyPr/>
          <a:lstStyle/>
          <a:p>
            <a:r>
              <a:rPr lang="it-IT" dirty="0" smtClean="0">
                <a:solidFill>
                  <a:schemeClr val="tx1"/>
                </a:solidFill>
              </a:rPr>
              <a:t>Dott. Marco </a:t>
            </a:r>
            <a:r>
              <a:rPr lang="it-IT" dirty="0" err="1" smtClean="0">
                <a:solidFill>
                  <a:schemeClr val="tx1"/>
                </a:solidFill>
              </a:rPr>
              <a:t>Teti</a:t>
            </a:r>
            <a:endParaRPr lang="it-IT" dirty="0" smtClean="0">
              <a:solidFill>
                <a:schemeClr val="tx1"/>
              </a:solidFill>
            </a:endParaRPr>
          </a:p>
          <a:p>
            <a:r>
              <a:rPr lang="it-IT" dirty="0" smtClean="0">
                <a:solidFill>
                  <a:schemeClr val="tx1"/>
                </a:solidFill>
              </a:rPr>
              <a:t>Università degli Studi di Ferrara</a:t>
            </a:r>
          </a:p>
          <a:p>
            <a:r>
              <a:rPr lang="it-IT" dirty="0">
                <a:solidFill>
                  <a:schemeClr val="tx1"/>
                </a:solidFill>
              </a:rPr>
              <a:t>m</a:t>
            </a:r>
            <a:r>
              <a:rPr lang="it-IT" dirty="0" smtClean="0">
                <a:solidFill>
                  <a:schemeClr val="tx1"/>
                </a:solidFill>
              </a:rPr>
              <a:t>arco.teti@unife.it</a:t>
            </a:r>
            <a:endParaRPr lang="it-IT"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i="1" dirty="0" smtClean="0"/>
              <a:t>Frankenstein</a:t>
            </a:r>
            <a:r>
              <a:rPr lang="it-IT" sz="3200" b="1" dirty="0" smtClean="0"/>
              <a:t> (1931) di James </a:t>
            </a:r>
            <a:r>
              <a:rPr lang="it-IT" sz="3200" b="1" dirty="0" err="1" smtClean="0"/>
              <a:t>Whale</a:t>
            </a:r>
            <a:endParaRPr lang="it-IT" sz="3200" b="1" dirty="0"/>
          </a:p>
        </p:txBody>
      </p:sp>
      <p:pic>
        <p:nvPicPr>
          <p:cNvPr id="5" name="Segnaposto contenuto 4" descr="Frankenstein.jpg"/>
          <p:cNvPicPr>
            <a:picLocks noGrp="1" noChangeAspect="1"/>
          </p:cNvPicPr>
          <p:nvPr>
            <p:ph idx="1"/>
          </p:nvPr>
        </p:nvPicPr>
        <p:blipFill>
          <a:blip r:embed="rId2"/>
          <a:stretch>
            <a:fillRect/>
          </a:stretch>
        </p:blipFill>
        <p:spPr>
          <a:xfrm>
            <a:off x="1206500" y="1640681"/>
            <a:ext cx="6731000" cy="44450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i="1" dirty="0" smtClean="0"/>
              <a:t>La moglie di Frankenstein</a:t>
            </a:r>
            <a:r>
              <a:rPr lang="it-IT" sz="3200" b="1" dirty="0" smtClean="0"/>
              <a:t> (</a:t>
            </a:r>
            <a:r>
              <a:rPr lang="it-IT" sz="3200" b="1" i="1" dirty="0" smtClean="0"/>
              <a:t>The</a:t>
            </a:r>
            <a:r>
              <a:rPr lang="it-IT" sz="3200" b="1" dirty="0" smtClean="0"/>
              <a:t> </a:t>
            </a:r>
            <a:r>
              <a:rPr lang="it-IT" sz="3200" b="1" i="1" dirty="0" smtClean="0"/>
              <a:t>Bride </a:t>
            </a:r>
            <a:r>
              <a:rPr lang="it-IT" sz="3200" b="1" i="1" dirty="0" err="1" smtClean="0"/>
              <a:t>of</a:t>
            </a:r>
            <a:r>
              <a:rPr lang="it-IT" sz="3200" b="1" i="1" dirty="0" smtClean="0"/>
              <a:t> Frankenstein</a:t>
            </a:r>
            <a:r>
              <a:rPr lang="it-IT" sz="3200" b="1" dirty="0" smtClean="0"/>
              <a:t>, 1935) di James </a:t>
            </a:r>
            <a:r>
              <a:rPr lang="it-IT" sz="3200" b="1" dirty="0" err="1" smtClean="0"/>
              <a:t>Whale</a:t>
            </a:r>
            <a:endParaRPr lang="it-IT" sz="3200" dirty="0"/>
          </a:p>
        </p:txBody>
      </p:sp>
      <p:pic>
        <p:nvPicPr>
          <p:cNvPr id="4" name="Segnaposto contenuto 3" descr="bride_of_frankenstein_poster_h_02.jpg"/>
          <p:cNvPicPr>
            <a:picLocks noGrp="1" noChangeAspect="1"/>
          </p:cNvPicPr>
          <p:nvPr>
            <p:ph idx="1"/>
          </p:nvPr>
        </p:nvPicPr>
        <p:blipFill>
          <a:blip r:embed="rId2"/>
          <a:stretch>
            <a:fillRect/>
          </a:stretch>
        </p:blipFill>
        <p:spPr>
          <a:xfrm>
            <a:off x="1298247" y="1600200"/>
            <a:ext cx="6547505" cy="4525963"/>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i="1" dirty="0" err="1" smtClean="0"/>
              <a:t>Frankenweenie</a:t>
            </a:r>
            <a:r>
              <a:rPr lang="it-IT" sz="3200" b="1" dirty="0" smtClean="0"/>
              <a:t> (1984) di Tim Burton </a:t>
            </a:r>
            <a:endParaRPr lang="it-IT" sz="3200" b="1" dirty="0"/>
          </a:p>
        </p:txBody>
      </p:sp>
      <p:pic>
        <p:nvPicPr>
          <p:cNvPr id="4" name="Segnaposto contenuto 3" descr="Frankenweenie.jpg"/>
          <p:cNvPicPr>
            <a:picLocks noGrp="1" noChangeAspect="1"/>
          </p:cNvPicPr>
          <p:nvPr>
            <p:ph idx="1"/>
          </p:nvPr>
        </p:nvPicPr>
        <p:blipFill>
          <a:blip r:embed="rId2"/>
          <a:stretch>
            <a:fillRect/>
          </a:stretch>
        </p:blipFill>
        <p:spPr>
          <a:xfrm>
            <a:off x="564637" y="1600200"/>
            <a:ext cx="8014726" cy="4525963"/>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i="1" dirty="0" err="1" smtClean="0"/>
              <a:t>Frankenweenie</a:t>
            </a:r>
            <a:r>
              <a:rPr lang="it-IT" sz="3200" b="1" dirty="0" smtClean="0"/>
              <a:t> (2012) di Tim Burton</a:t>
            </a:r>
            <a:endParaRPr lang="it-IT" sz="3200" dirty="0"/>
          </a:p>
        </p:txBody>
      </p:sp>
      <p:pic>
        <p:nvPicPr>
          <p:cNvPr id="4" name="Segnaposto contenuto 3" descr="Frankenweenie anime.jpg"/>
          <p:cNvPicPr>
            <a:picLocks noGrp="1" noChangeAspect="1"/>
          </p:cNvPicPr>
          <p:nvPr>
            <p:ph idx="1"/>
          </p:nvPr>
        </p:nvPicPr>
        <p:blipFill>
          <a:blip r:embed="rId2"/>
          <a:stretch>
            <a:fillRect/>
          </a:stretch>
        </p:blipFill>
        <p:spPr>
          <a:xfrm>
            <a:off x="1564715" y="1600200"/>
            <a:ext cx="6014569" cy="4525963"/>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Le protagoniste</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dirty="0" err="1" smtClean="0"/>
              <a:t>Winona</a:t>
            </a:r>
            <a:r>
              <a:rPr lang="it-IT" dirty="0" smtClean="0"/>
              <a:t> </a:t>
            </a:r>
            <a:r>
              <a:rPr lang="it-IT" dirty="0" err="1" smtClean="0"/>
              <a:t>Ryder</a:t>
            </a:r>
            <a:r>
              <a:rPr lang="it-IT" dirty="0" smtClean="0"/>
              <a:t> ricopre il ruolo di Kim </a:t>
            </a:r>
            <a:r>
              <a:rPr lang="it-IT" dirty="0" err="1" smtClean="0"/>
              <a:t>Boggs</a:t>
            </a:r>
            <a:r>
              <a:rPr lang="it-IT" dirty="0" smtClean="0"/>
              <a:t>, la ragazza che intrattiene con Edward una romantica, tormentata relazione sentimentale.  </a:t>
            </a:r>
          </a:p>
          <a:p>
            <a:r>
              <a:rPr lang="it-IT" dirty="0" smtClean="0"/>
              <a:t>All’attrice </a:t>
            </a:r>
            <a:r>
              <a:rPr lang="it-IT" dirty="0" err="1" smtClean="0"/>
              <a:t>Dianne</a:t>
            </a:r>
            <a:r>
              <a:rPr lang="it-IT" dirty="0" smtClean="0"/>
              <a:t> </a:t>
            </a:r>
            <a:r>
              <a:rPr lang="it-IT" dirty="0" err="1" smtClean="0"/>
              <a:t>Wiest</a:t>
            </a:r>
            <a:r>
              <a:rPr lang="it-IT" dirty="0" smtClean="0"/>
              <a:t> viene assegnata la parte di </a:t>
            </a:r>
            <a:r>
              <a:rPr lang="it-IT" dirty="0" err="1" smtClean="0"/>
              <a:t>Peg</a:t>
            </a:r>
            <a:r>
              <a:rPr lang="it-IT" dirty="0" smtClean="0"/>
              <a:t> </a:t>
            </a:r>
            <a:r>
              <a:rPr lang="it-IT" dirty="0" err="1" smtClean="0"/>
              <a:t>Boggs</a:t>
            </a:r>
            <a:r>
              <a:rPr lang="it-IT" dirty="0" smtClean="0"/>
              <a:t>, la madre di Kim, una venditrice di cosmetici </a:t>
            </a:r>
            <a:r>
              <a:rPr lang="it-IT" dirty="0" err="1" smtClean="0"/>
              <a:t>Avon</a:t>
            </a:r>
            <a:r>
              <a:rPr lang="it-IT" dirty="0" smtClean="0"/>
              <a:t>. Tramite </a:t>
            </a:r>
            <a:r>
              <a:rPr lang="it-IT" dirty="0" err="1" smtClean="0"/>
              <a:t>Peg</a:t>
            </a:r>
            <a:r>
              <a:rPr lang="it-IT" dirty="0" smtClean="0"/>
              <a:t> Burton ironizza sul culto del corpo e dell’igiene peculiari della società occidentale a cominciare dagli anni Ottanta.    </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Vincent Price</a:t>
            </a:r>
            <a:endParaRPr lang="it-IT" sz="3200" b="1" dirty="0"/>
          </a:p>
        </p:txBody>
      </p:sp>
      <p:sp>
        <p:nvSpPr>
          <p:cNvPr id="3" name="Segnaposto contenuto 2"/>
          <p:cNvSpPr>
            <a:spLocks noGrp="1"/>
          </p:cNvSpPr>
          <p:nvPr>
            <p:ph idx="1"/>
          </p:nvPr>
        </p:nvSpPr>
        <p:spPr/>
        <p:txBody>
          <a:bodyPr/>
          <a:lstStyle/>
          <a:p>
            <a:r>
              <a:rPr lang="it-IT" dirty="0" smtClean="0"/>
              <a:t>A </a:t>
            </a:r>
            <a:r>
              <a:rPr lang="it-IT" i="1" dirty="0" smtClean="0"/>
              <a:t>Edward mani di forbice</a:t>
            </a:r>
            <a:r>
              <a:rPr lang="it-IT" dirty="0" smtClean="0"/>
              <a:t> partecipa anche Vincent Price, un divo del cinema </a:t>
            </a:r>
            <a:r>
              <a:rPr lang="it-IT" dirty="0" smtClean="0"/>
              <a:t>horror </a:t>
            </a:r>
            <a:r>
              <a:rPr lang="it-IT" dirty="0" smtClean="0"/>
              <a:t>stimato da Burton.     </a:t>
            </a:r>
          </a:p>
          <a:p>
            <a:r>
              <a:rPr lang="it-IT" dirty="0" smtClean="0"/>
              <a:t>Egli veste i panni dell’inventore di Edward.</a:t>
            </a:r>
          </a:p>
          <a:p>
            <a:r>
              <a:rPr lang="it-IT" dirty="0" smtClean="0"/>
              <a:t>Price recita negli adattamenti filmici delle opere letterarie di Edgar Allan </a:t>
            </a:r>
            <a:r>
              <a:rPr lang="it-IT" dirty="0" err="1" smtClean="0"/>
              <a:t>Poe</a:t>
            </a:r>
            <a:r>
              <a:rPr lang="it-IT" dirty="0" smtClean="0"/>
              <a:t> firmati dal regista Roger </a:t>
            </a:r>
            <a:r>
              <a:rPr lang="it-IT" dirty="0" err="1" smtClean="0"/>
              <a:t>Corman</a:t>
            </a:r>
            <a:r>
              <a:rPr lang="it-IT" dirty="0" smtClean="0"/>
              <a:t>.     </a:t>
            </a: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i="1" dirty="0" smtClean="0"/>
              <a:t>I maghi del terrore</a:t>
            </a:r>
            <a:r>
              <a:rPr lang="it-IT" sz="3200" b="1" dirty="0" smtClean="0"/>
              <a:t> (</a:t>
            </a:r>
            <a:r>
              <a:rPr lang="it-IT" sz="3200" b="1" i="1" dirty="0" smtClean="0"/>
              <a:t>The </a:t>
            </a:r>
            <a:r>
              <a:rPr lang="it-IT" sz="3200" b="1" i="1" dirty="0" err="1" smtClean="0"/>
              <a:t>Raven</a:t>
            </a:r>
            <a:r>
              <a:rPr lang="it-IT" sz="3200" b="1" dirty="0" smtClean="0"/>
              <a:t>, 1963) di Roger </a:t>
            </a:r>
            <a:r>
              <a:rPr lang="it-IT" sz="3200" b="1" dirty="0" err="1" smtClean="0"/>
              <a:t>Corman</a:t>
            </a:r>
            <a:r>
              <a:rPr lang="it-IT" sz="3200" b="1" smtClean="0"/>
              <a:t>  </a:t>
            </a:r>
            <a:endParaRPr lang="it-IT" sz="3200" b="1" dirty="0"/>
          </a:p>
        </p:txBody>
      </p:sp>
      <p:pic>
        <p:nvPicPr>
          <p:cNvPr id="4" name="Segnaposto contenuto 3" descr="the-raven_2163547b.jpg"/>
          <p:cNvPicPr>
            <a:picLocks noGrp="1" noChangeAspect="1"/>
          </p:cNvPicPr>
          <p:nvPr>
            <p:ph idx="1"/>
          </p:nvPr>
        </p:nvPicPr>
        <p:blipFill>
          <a:blip r:embed="rId2"/>
          <a:stretch>
            <a:fillRect/>
          </a:stretch>
        </p:blipFill>
        <p:spPr>
          <a:xfrm>
            <a:off x="955895" y="1600200"/>
            <a:ext cx="7232209" cy="4525963"/>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Johnny Depp</a:t>
            </a:r>
            <a:endParaRPr lang="it-IT" sz="3200" b="1" dirty="0"/>
          </a:p>
        </p:txBody>
      </p:sp>
      <p:sp>
        <p:nvSpPr>
          <p:cNvPr id="3" name="Segnaposto contenuto 2"/>
          <p:cNvSpPr>
            <a:spLocks noGrp="1"/>
          </p:cNvSpPr>
          <p:nvPr>
            <p:ph idx="1"/>
          </p:nvPr>
        </p:nvSpPr>
        <p:spPr/>
        <p:txBody>
          <a:bodyPr>
            <a:normAutofit/>
          </a:bodyPr>
          <a:lstStyle/>
          <a:p>
            <a:r>
              <a:rPr lang="it-IT" dirty="0" smtClean="0"/>
              <a:t>Edward viene interpretato dal talentuoso Johnny Depp. L’attore vince la concorrenza del collega Tom Cruise.  </a:t>
            </a:r>
          </a:p>
          <a:p>
            <a:r>
              <a:rPr lang="it-IT" dirty="0" smtClean="0"/>
              <a:t>In precedenza Depp compare nella serie televisiva poliziesca </a:t>
            </a:r>
            <a:r>
              <a:rPr lang="it-IT" i="1" dirty="0" smtClean="0"/>
              <a:t>21 </a:t>
            </a:r>
            <a:r>
              <a:rPr lang="it-IT" i="1" dirty="0" err="1" smtClean="0"/>
              <a:t>Jump</a:t>
            </a:r>
            <a:r>
              <a:rPr lang="it-IT" i="1" dirty="0" smtClean="0"/>
              <a:t> Street</a:t>
            </a:r>
            <a:r>
              <a:rPr lang="it-IT" dirty="0" smtClean="0"/>
              <a:t> (1987-1991) e nei lungometraggi cinematografici </a:t>
            </a:r>
            <a:r>
              <a:rPr lang="it-IT" i="1" dirty="0" err="1" smtClean="0"/>
              <a:t>Nightmare</a:t>
            </a:r>
            <a:r>
              <a:rPr lang="it-IT" dirty="0" smtClean="0"/>
              <a:t> (1984) di </a:t>
            </a:r>
            <a:r>
              <a:rPr lang="it-IT" dirty="0" err="1" smtClean="0"/>
              <a:t>Wes</a:t>
            </a:r>
            <a:r>
              <a:rPr lang="it-IT" dirty="0" smtClean="0"/>
              <a:t> Craven e </a:t>
            </a:r>
            <a:r>
              <a:rPr lang="it-IT" i="1" dirty="0" err="1" smtClean="0"/>
              <a:t>Cry</a:t>
            </a:r>
            <a:r>
              <a:rPr lang="it-IT" i="1" dirty="0" smtClean="0"/>
              <a:t> Baby</a:t>
            </a:r>
            <a:r>
              <a:rPr lang="it-IT" dirty="0" smtClean="0"/>
              <a:t> (1990) di John </a:t>
            </a:r>
            <a:r>
              <a:rPr lang="it-IT" dirty="0" err="1" smtClean="0"/>
              <a:t>Waters</a:t>
            </a:r>
            <a:r>
              <a:rPr lang="it-IT" dirty="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Burton commenta la performance di Depp </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“Mi piacciono molto gli occhi delle persone, e […] per un personaggio come Edward, che praticamente non parla, gli occhi sono essenziali. […] Johnny era capace di rendere lucidi i suoi occhi. Era come se stesse per piangere, come uno di quei quadri di Walter </a:t>
            </a:r>
            <a:r>
              <a:rPr lang="it-IT" dirty="0" err="1" smtClean="0"/>
              <a:t>Keane</a:t>
            </a:r>
            <a:r>
              <a:rPr lang="it-IT" dirty="0" smtClean="0"/>
              <a:t> dove i ragazzi hanno quei grandi occhi. Non so come facesse. Non era un effetto ottenuto con le luci o con la macchina da presa, era naturale e incredibile”. </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Il fondamentale apporto fornito da Depp</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dirty="0" smtClean="0"/>
              <a:t>La prestazione di Depp conferisce a Edward una complessità maggiore sotto il profilo psicologico. La gestualità innaturale, volutamente “meccanica” dell’attore accentua la singolarità del protagonista</a:t>
            </a:r>
            <a:r>
              <a:rPr lang="it-IT" dirty="0" smtClean="0"/>
              <a:t>.  </a:t>
            </a:r>
            <a:endParaRPr lang="it-IT" dirty="0" smtClean="0"/>
          </a:p>
          <a:p>
            <a:r>
              <a:rPr lang="it-IT" dirty="0" smtClean="0"/>
              <a:t>Depp collabora con Burton in modo assiduo.</a:t>
            </a:r>
          </a:p>
          <a:p>
            <a:r>
              <a:rPr lang="it-IT" dirty="0" smtClean="0"/>
              <a:t>Alla definizione fisica di Edward contribuiscono il truccatore </a:t>
            </a:r>
            <a:r>
              <a:rPr lang="it-IT" dirty="0" err="1" smtClean="0"/>
              <a:t>Stan</a:t>
            </a:r>
            <a:r>
              <a:rPr lang="it-IT" dirty="0" smtClean="0"/>
              <a:t> Winston e la costumista </a:t>
            </a:r>
            <a:r>
              <a:rPr lang="it-IT" dirty="0" err="1" smtClean="0"/>
              <a:t>Colleen</a:t>
            </a:r>
            <a:r>
              <a:rPr lang="it-IT" dirty="0" smtClean="0"/>
              <a:t> </a:t>
            </a:r>
            <a:r>
              <a:rPr lang="it-IT" dirty="0" err="1" smtClean="0"/>
              <a:t>Atwood</a:t>
            </a:r>
            <a:r>
              <a:rPr lang="it-IT" dirty="0" smtClean="0"/>
              <a:t>.      </a:t>
            </a:r>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Il soggetto</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dirty="0" smtClean="0"/>
              <a:t>L’enorme successo commerciale e critico di </a:t>
            </a:r>
            <a:r>
              <a:rPr lang="it-IT" i="1" dirty="0" smtClean="0"/>
              <a:t>Batman</a:t>
            </a:r>
            <a:r>
              <a:rPr lang="it-IT" dirty="0" smtClean="0"/>
              <a:t> permette a Burton di intavolare un progetto più personale e sentito. Questo progetto consiste nel film </a:t>
            </a:r>
            <a:r>
              <a:rPr lang="it-IT" i="1" dirty="0" smtClean="0"/>
              <a:t>Edward mani di forbice</a:t>
            </a:r>
            <a:r>
              <a:rPr lang="it-IT" dirty="0" smtClean="0"/>
              <a:t> (</a:t>
            </a:r>
            <a:r>
              <a:rPr lang="it-IT" i="1" dirty="0" smtClean="0"/>
              <a:t>Edward </a:t>
            </a:r>
            <a:r>
              <a:rPr lang="it-IT" i="1" dirty="0" err="1" smtClean="0"/>
              <a:t>Scissorhands</a:t>
            </a:r>
            <a:r>
              <a:rPr lang="it-IT" dirty="0" smtClean="0"/>
              <a:t>, 1990).     </a:t>
            </a:r>
          </a:p>
          <a:p>
            <a:r>
              <a:rPr lang="it-IT" dirty="0" smtClean="0"/>
              <a:t>Il personaggio di Edward viene concepito da Burton in età infantile. Il regista lo ritrae tuttavia per la prima volta, mediante il disegno, nei primi anni Ottanta.  </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Gli argomenti affrontati</a:t>
            </a:r>
            <a:endParaRPr lang="it-IT" sz="3200" b="1" dirty="0"/>
          </a:p>
        </p:txBody>
      </p:sp>
      <p:sp>
        <p:nvSpPr>
          <p:cNvPr id="3" name="Segnaposto contenuto 2"/>
          <p:cNvSpPr>
            <a:spLocks noGrp="1"/>
          </p:cNvSpPr>
          <p:nvPr>
            <p:ph idx="1"/>
          </p:nvPr>
        </p:nvSpPr>
        <p:spPr/>
        <p:txBody>
          <a:bodyPr>
            <a:normAutofit lnSpcReduction="10000"/>
          </a:bodyPr>
          <a:lstStyle/>
          <a:p>
            <a:r>
              <a:rPr lang="it-IT" i="1" dirty="0" smtClean="0"/>
              <a:t>Edward mani di forbice</a:t>
            </a:r>
            <a:r>
              <a:rPr lang="it-IT" dirty="0" smtClean="0"/>
              <a:t> tratta come è ovvio il controverso, delicato tema della diversità. Burton critica neanche troppo velatamente l’apparato sociale e culturale americano fondato su di un</a:t>
            </a:r>
            <a:r>
              <a:rPr lang="it-IT" dirty="0" smtClean="0">
                <a:solidFill>
                  <a:srgbClr val="FF0000"/>
                </a:solidFill>
              </a:rPr>
              <a:t> </a:t>
            </a:r>
            <a:r>
              <a:rPr lang="it-IT" dirty="0" smtClean="0"/>
              <a:t>ambiguo conformismo.  </a:t>
            </a:r>
          </a:p>
          <a:p>
            <a:r>
              <a:rPr lang="it-IT" dirty="0" smtClean="0"/>
              <a:t>Ciò assume una forma concreta nelle case dal differente colore ma dall’identico aspetto mostrate da Burton e immaginate dallo scenografo Bo Welch.   </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L’imprescindibile paradigma narrativo</a:t>
            </a:r>
            <a:endParaRPr lang="it-IT" sz="3200" b="1" dirty="0"/>
          </a:p>
        </p:txBody>
      </p:sp>
      <p:sp>
        <p:nvSpPr>
          <p:cNvPr id="3" name="Segnaposto contenuto 2"/>
          <p:cNvSpPr>
            <a:spLocks noGrp="1"/>
          </p:cNvSpPr>
          <p:nvPr>
            <p:ph idx="1"/>
          </p:nvPr>
        </p:nvSpPr>
        <p:spPr/>
        <p:txBody>
          <a:bodyPr>
            <a:normAutofit lnSpcReduction="10000"/>
          </a:bodyPr>
          <a:lstStyle/>
          <a:p>
            <a:r>
              <a:rPr lang="it-IT" i="1" dirty="0" smtClean="0"/>
              <a:t>Edward mani di forbice</a:t>
            </a:r>
            <a:r>
              <a:rPr lang="it-IT" dirty="0" smtClean="0"/>
              <a:t> possiede alcune componenti specifiche del racconto fiabesco. Innanzitutto </a:t>
            </a:r>
            <a:r>
              <a:rPr lang="it-IT" i="1" dirty="0" smtClean="0"/>
              <a:t>Edward mani di forbice</a:t>
            </a:r>
            <a:r>
              <a:rPr lang="it-IT" dirty="0" smtClean="0"/>
              <a:t> non ha la struttura narrativa lineare tipica delle produzioni letterarie o </a:t>
            </a:r>
            <a:r>
              <a:rPr lang="it-IT" dirty="0" smtClean="0"/>
              <a:t>filmiche </a:t>
            </a:r>
            <a:r>
              <a:rPr lang="it-IT" dirty="0" smtClean="0"/>
              <a:t>bensì quella circolare tipica della fiaba</a:t>
            </a:r>
            <a:r>
              <a:rPr lang="it-IT" dirty="0" smtClean="0"/>
              <a:t>.  </a:t>
            </a:r>
            <a:endParaRPr lang="it-IT" dirty="0" smtClean="0"/>
          </a:p>
          <a:p>
            <a:r>
              <a:rPr lang="it-IT" dirty="0" smtClean="0"/>
              <a:t>Le sequenze sono quasi a sé stanti, autoconclusive. Esse si configurano come degli sketch o meglio delle gag di tipo visivo.</a:t>
            </a:r>
            <a:endParaRPr lang="it-IT" dirty="0"/>
          </a:p>
          <a:p>
            <a:endParaRPr lang="it-IT"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Un modello non esclusivamente formale </a:t>
            </a:r>
            <a:endParaRPr lang="it-IT" sz="3200" b="1" dirty="0"/>
          </a:p>
        </p:txBody>
      </p:sp>
      <p:sp>
        <p:nvSpPr>
          <p:cNvPr id="3" name="Segnaposto contenuto 2"/>
          <p:cNvSpPr>
            <a:spLocks noGrp="1"/>
          </p:cNvSpPr>
          <p:nvPr>
            <p:ph idx="1"/>
          </p:nvPr>
        </p:nvSpPr>
        <p:spPr/>
        <p:txBody>
          <a:bodyPr/>
          <a:lstStyle/>
          <a:p>
            <a:r>
              <a:rPr lang="it-IT" dirty="0" smtClean="0"/>
              <a:t>Dalla fiaba Burton riprende l’atmosfera sospesa, fuori dal tempo, il contenuto violento e catartico degli avvenimenti descritti, l’intento morale e la rappresentazione metaforica della realtà o dell’esistenza.</a:t>
            </a:r>
          </a:p>
          <a:p>
            <a:r>
              <a:rPr lang="it-IT" dirty="0" smtClean="0"/>
              <a:t>L’autore lo dichiara mediante Kim, la quale pronuncia la formula che ritualmente avvia le vicende, ovvero “c’era una volta”. </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L’universo del sogno</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i="1" dirty="0" smtClean="0"/>
              <a:t>Edward mani di forbice</a:t>
            </a:r>
            <a:r>
              <a:rPr lang="it-IT" dirty="0" smtClean="0"/>
              <a:t> rinvia all’attività onirica com’è facile intuire. </a:t>
            </a:r>
          </a:p>
          <a:p>
            <a:r>
              <a:rPr lang="it-IT" dirty="0" smtClean="0"/>
              <a:t>Edward abita in un castello separato dal resto della comunità. Tale situazione materializza il concetto psicanalitico di “rimozione”. </a:t>
            </a:r>
          </a:p>
          <a:p>
            <a:r>
              <a:rPr lang="it-IT" dirty="0" smtClean="0"/>
              <a:t>Inteso in termini freudiani, Edward equivale per l’appunto alla nozione di “rimosso”, cioè di qualcosa collocato dagli individui a un livello profondo della psiche, il livello inconscio.</a:t>
            </a:r>
          </a:p>
          <a:p>
            <a:endParaRPr lang="it-IT"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Tra realtà e fantasia  </a:t>
            </a:r>
            <a:r>
              <a:rPr lang="it-IT" dirty="0" smtClean="0"/>
              <a:t> </a:t>
            </a:r>
            <a:endParaRPr lang="it-IT" dirty="0"/>
          </a:p>
        </p:txBody>
      </p:sp>
      <p:sp>
        <p:nvSpPr>
          <p:cNvPr id="3" name="Segnaposto contenuto 2"/>
          <p:cNvSpPr>
            <a:spLocks noGrp="1"/>
          </p:cNvSpPr>
          <p:nvPr>
            <p:ph idx="1"/>
          </p:nvPr>
        </p:nvSpPr>
        <p:spPr/>
        <p:txBody>
          <a:bodyPr>
            <a:normAutofit/>
          </a:bodyPr>
          <a:lstStyle/>
          <a:p>
            <a:r>
              <a:rPr lang="it-IT" dirty="0" smtClean="0"/>
              <a:t>Questo qualcosa coincide con la illogica, fantasiosa maniera di pensare </a:t>
            </a:r>
            <a:r>
              <a:rPr lang="it-IT" dirty="0" smtClean="0"/>
              <a:t>specifica</a:t>
            </a:r>
            <a:r>
              <a:rPr lang="it-IT" dirty="0" smtClean="0"/>
              <a:t> </a:t>
            </a:r>
            <a:r>
              <a:rPr lang="it-IT" dirty="0" smtClean="0"/>
              <a:t>dei neonati e dell’uomo primitivo. </a:t>
            </a:r>
          </a:p>
          <a:p>
            <a:r>
              <a:rPr lang="it-IT" dirty="0" smtClean="0"/>
              <a:t>In pratica gli altri cittadini respingono e isolano il protagonista (letteralmente lo </a:t>
            </a:r>
            <a:r>
              <a:rPr lang="it-IT" i="1" dirty="0" smtClean="0"/>
              <a:t>rimuovono</a:t>
            </a:r>
            <a:r>
              <a:rPr lang="it-IT" dirty="0" smtClean="0"/>
              <a:t>) perché incarna un sistema di pensiero del tutto irrazionale al contempo affascinante e inquietante.     </a:t>
            </a:r>
          </a:p>
          <a:p>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Le riprese e la musica</a:t>
            </a:r>
            <a:endParaRPr lang="it-IT" sz="3200" b="1" dirty="0"/>
          </a:p>
        </p:txBody>
      </p:sp>
      <p:sp>
        <p:nvSpPr>
          <p:cNvPr id="3" name="Segnaposto contenuto 2"/>
          <p:cNvSpPr>
            <a:spLocks noGrp="1"/>
          </p:cNvSpPr>
          <p:nvPr>
            <p:ph idx="1"/>
          </p:nvPr>
        </p:nvSpPr>
        <p:spPr/>
        <p:txBody>
          <a:bodyPr>
            <a:normAutofit/>
          </a:bodyPr>
          <a:lstStyle/>
          <a:p>
            <a:r>
              <a:rPr lang="it-IT" dirty="0" smtClean="0"/>
              <a:t>Burton gira </a:t>
            </a:r>
            <a:r>
              <a:rPr lang="it-IT" i="1" dirty="0" smtClean="0"/>
              <a:t>Edward mani di forbice</a:t>
            </a:r>
            <a:r>
              <a:rPr lang="it-IT" dirty="0" smtClean="0"/>
              <a:t> in una zona residenziale della Florida simile a quella in cui ha trascorso l’infanzia e l’adolescenza.</a:t>
            </a:r>
            <a:r>
              <a:rPr lang="it-IT" dirty="0" smtClean="0">
                <a:solidFill>
                  <a:schemeClr val="tx2"/>
                </a:solidFill>
              </a:rPr>
              <a:t> </a:t>
            </a:r>
            <a:r>
              <a:rPr lang="it-IT" dirty="0" smtClean="0"/>
              <a:t> </a:t>
            </a:r>
            <a:endParaRPr lang="it-IT" dirty="0" smtClean="0"/>
          </a:p>
          <a:p>
            <a:r>
              <a:rPr lang="it-IT" dirty="0" smtClean="0"/>
              <a:t>L’illuminazione del set e la fotografia sono curate da </a:t>
            </a:r>
            <a:r>
              <a:rPr lang="it-IT" dirty="0" err="1" smtClean="0"/>
              <a:t>Stefan</a:t>
            </a:r>
            <a:r>
              <a:rPr lang="it-IT" dirty="0" smtClean="0"/>
              <a:t> </a:t>
            </a:r>
            <a:r>
              <a:rPr lang="it-IT" dirty="0" err="1" smtClean="0"/>
              <a:t>Czapsky</a:t>
            </a:r>
            <a:r>
              <a:rPr lang="it-IT" dirty="0" smtClean="0"/>
              <a:t>. </a:t>
            </a:r>
          </a:p>
          <a:p>
            <a:r>
              <a:rPr lang="it-IT" dirty="0" smtClean="0"/>
              <a:t>La partitura musicale è ancora una volta composta da Danny </a:t>
            </a:r>
            <a:r>
              <a:rPr lang="it-IT" dirty="0" err="1" smtClean="0"/>
              <a:t>Elfman</a:t>
            </a:r>
            <a:r>
              <a:rPr lang="it-IT" dirty="0" smtClean="0"/>
              <a:t>.  </a:t>
            </a:r>
            <a:endParaRPr lang="it-IT"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Il capolavoro di Burton</a:t>
            </a:r>
            <a:endParaRPr lang="it-IT" sz="3200" b="1" dirty="0"/>
          </a:p>
        </p:txBody>
      </p:sp>
      <p:sp>
        <p:nvSpPr>
          <p:cNvPr id="3" name="Segnaposto contenuto 2"/>
          <p:cNvSpPr>
            <a:spLocks noGrp="1"/>
          </p:cNvSpPr>
          <p:nvPr>
            <p:ph idx="1"/>
          </p:nvPr>
        </p:nvSpPr>
        <p:spPr/>
        <p:txBody>
          <a:bodyPr>
            <a:normAutofit/>
          </a:bodyPr>
          <a:lstStyle/>
          <a:p>
            <a:r>
              <a:rPr lang="it-IT" i="1" dirty="0" smtClean="0"/>
              <a:t>Edward mani di forbice</a:t>
            </a:r>
            <a:r>
              <a:rPr lang="it-IT" dirty="0" smtClean="0"/>
              <a:t> viene accolto in maniera positiva, soprattutto dalla critica.</a:t>
            </a:r>
          </a:p>
          <a:p>
            <a:r>
              <a:rPr lang="it-IT" dirty="0" smtClean="0"/>
              <a:t>Il piano visivo sovrasta quello del racconto. </a:t>
            </a:r>
          </a:p>
          <a:p>
            <a:r>
              <a:rPr lang="it-IT" dirty="0" smtClean="0"/>
              <a:t>L’autore concentra l’attenzione sulle dinamiche </a:t>
            </a:r>
            <a:r>
              <a:rPr lang="it-IT" dirty="0" smtClean="0"/>
              <a:t>che</a:t>
            </a:r>
            <a:r>
              <a:rPr lang="it-IT" dirty="0" smtClean="0"/>
              <a:t> regolano </a:t>
            </a:r>
            <a:r>
              <a:rPr lang="it-IT" dirty="0" smtClean="0"/>
              <a:t>i rapporti tra i personaggi.  </a:t>
            </a:r>
          </a:p>
          <a:p>
            <a:r>
              <a:rPr lang="it-IT" i="1" dirty="0" smtClean="0"/>
              <a:t>Edward mani di forbice</a:t>
            </a:r>
            <a:r>
              <a:rPr lang="it-IT" dirty="0" smtClean="0"/>
              <a:t> è il film in assoluto più riuscito dell’intera opera di Burton.  </a:t>
            </a:r>
          </a:p>
          <a:p>
            <a:pPr>
              <a:buNone/>
            </a:pPr>
            <a:endParaRPr lang="it-IT" dirty="0" smtClean="0"/>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produzione</a:t>
            </a:r>
            <a:endParaRPr lang="it-IT" sz="3200" b="1" dirty="0"/>
          </a:p>
        </p:txBody>
      </p:sp>
      <p:sp>
        <p:nvSpPr>
          <p:cNvPr id="3" name="Segnaposto contenuto 2"/>
          <p:cNvSpPr>
            <a:spLocks noGrp="1"/>
          </p:cNvSpPr>
          <p:nvPr>
            <p:ph idx="1"/>
          </p:nvPr>
        </p:nvSpPr>
        <p:spPr/>
        <p:txBody>
          <a:bodyPr>
            <a:normAutofit lnSpcReduction="10000"/>
          </a:bodyPr>
          <a:lstStyle/>
          <a:p>
            <a:r>
              <a:rPr lang="it-IT" dirty="0" smtClean="0"/>
              <a:t>Allo scopo di tutelare la propria libertà espressiva il cineasta americano fonda una compagnia, la Tim Burton </a:t>
            </a:r>
            <a:r>
              <a:rPr lang="it-IT" dirty="0" err="1" smtClean="0"/>
              <a:t>Productions</a:t>
            </a:r>
            <a:r>
              <a:rPr lang="it-IT" dirty="0" smtClean="0"/>
              <a:t>, e finanzia </a:t>
            </a:r>
            <a:r>
              <a:rPr lang="it-IT" i="1" dirty="0" smtClean="0"/>
              <a:t>Edward mani di forbice</a:t>
            </a:r>
            <a:r>
              <a:rPr lang="it-IT" dirty="0" smtClean="0"/>
              <a:t>.    </a:t>
            </a:r>
          </a:p>
          <a:p>
            <a:r>
              <a:rPr lang="it-IT" dirty="0" smtClean="0"/>
              <a:t>Presieduta dall’amica e collega Denise Di Novi, la compagnia sostiene economicamente anche i lungometraggi cinematografici </a:t>
            </a:r>
            <a:r>
              <a:rPr lang="it-IT" i="1" dirty="0" smtClean="0"/>
              <a:t>Batman – Il ritorno</a:t>
            </a:r>
            <a:r>
              <a:rPr lang="it-IT" dirty="0" smtClean="0"/>
              <a:t>, </a:t>
            </a:r>
            <a:r>
              <a:rPr lang="it-IT" i="1" dirty="0" smtClean="0"/>
              <a:t>The </a:t>
            </a:r>
            <a:r>
              <a:rPr lang="it-IT" i="1" dirty="0" err="1" smtClean="0"/>
              <a:t>Nightmare</a:t>
            </a:r>
            <a:r>
              <a:rPr lang="it-IT" i="1" dirty="0" smtClean="0"/>
              <a:t> </a:t>
            </a:r>
            <a:r>
              <a:rPr lang="it-IT" i="1" dirty="0" err="1" smtClean="0"/>
              <a:t>Before</a:t>
            </a:r>
            <a:r>
              <a:rPr lang="it-IT" i="1" dirty="0" smtClean="0"/>
              <a:t> Christmas</a:t>
            </a:r>
            <a:r>
              <a:rPr lang="it-IT" dirty="0" smtClean="0"/>
              <a:t> (1993) e </a:t>
            </a:r>
            <a:r>
              <a:rPr lang="it-IT" i="1" dirty="0" smtClean="0"/>
              <a:t>Ed Wood</a:t>
            </a:r>
            <a:r>
              <a:rPr lang="it-IT" dirty="0" smtClean="0"/>
              <a:t> (1994).    </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sceneggiatura</a:t>
            </a:r>
            <a:endParaRPr lang="it-IT" sz="3200" b="1" dirty="0"/>
          </a:p>
        </p:txBody>
      </p:sp>
      <p:sp>
        <p:nvSpPr>
          <p:cNvPr id="3" name="Segnaposto contenuto 2"/>
          <p:cNvSpPr>
            <a:spLocks noGrp="1"/>
          </p:cNvSpPr>
          <p:nvPr>
            <p:ph idx="1"/>
          </p:nvPr>
        </p:nvSpPr>
        <p:spPr/>
        <p:txBody>
          <a:bodyPr/>
          <a:lstStyle/>
          <a:p>
            <a:r>
              <a:rPr lang="it-IT" i="1" dirty="0" smtClean="0"/>
              <a:t>Edward mani di forbice</a:t>
            </a:r>
            <a:r>
              <a:rPr lang="it-IT" dirty="0" smtClean="0"/>
              <a:t> viene distribuito e in parte prodotto dalla </a:t>
            </a:r>
            <a:r>
              <a:rPr lang="it-IT" dirty="0" err="1" smtClean="0"/>
              <a:t>Twentieth</a:t>
            </a:r>
            <a:r>
              <a:rPr lang="it-IT" dirty="0" smtClean="0"/>
              <a:t> Century Fox. </a:t>
            </a:r>
          </a:p>
          <a:p>
            <a:r>
              <a:rPr lang="it-IT" dirty="0" smtClean="0"/>
              <a:t>Burton ingaggia la scrittrice Caroline Thompson,</a:t>
            </a:r>
            <a:r>
              <a:rPr lang="it-IT" dirty="0" smtClean="0">
                <a:solidFill>
                  <a:srgbClr val="FF0000"/>
                </a:solidFill>
              </a:rPr>
              <a:t> </a:t>
            </a:r>
            <a:r>
              <a:rPr lang="it-IT" dirty="0" smtClean="0"/>
              <a:t>a cui affida la sceneggiatura.  </a:t>
            </a:r>
          </a:p>
          <a:p>
            <a:r>
              <a:rPr lang="it-IT" dirty="0" smtClean="0"/>
              <a:t>Burton apprezza </a:t>
            </a:r>
            <a:r>
              <a:rPr lang="it-IT" i="1" dirty="0" smtClean="0"/>
              <a:t>First </a:t>
            </a:r>
            <a:r>
              <a:rPr lang="it-IT" i="1" dirty="0" err="1" smtClean="0"/>
              <a:t>Born</a:t>
            </a:r>
            <a:r>
              <a:rPr lang="it-IT" dirty="0" smtClean="0"/>
              <a:t> (1983), il romanzo d’esordio di Caroline Thompson, nel quale viene illustrata la rinascita del feto portato in grembo da una donna che ha abortito</a:t>
            </a:r>
            <a:r>
              <a:rPr lang="it-IT" dirty="0" smtClean="0"/>
              <a:t>.   </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dimensione autobiografica</a:t>
            </a:r>
            <a:endParaRPr lang="it-IT" sz="3200" b="1" dirty="0"/>
          </a:p>
        </p:txBody>
      </p:sp>
      <p:sp>
        <p:nvSpPr>
          <p:cNvPr id="3" name="Segnaposto contenuto 2"/>
          <p:cNvSpPr>
            <a:spLocks noGrp="1"/>
          </p:cNvSpPr>
          <p:nvPr>
            <p:ph idx="1"/>
          </p:nvPr>
        </p:nvSpPr>
        <p:spPr/>
        <p:txBody>
          <a:bodyPr/>
          <a:lstStyle/>
          <a:p>
            <a:r>
              <a:rPr lang="it-IT" dirty="0" smtClean="0"/>
              <a:t>Edward costituisce una autentica proiezione mentale di Burton, il quale trasfigura per via  simbolica alcune esperienze vissute soprattutto durante l’adolescenza.   </a:t>
            </a:r>
          </a:p>
          <a:p>
            <a:r>
              <a:rPr lang="it-IT" dirty="0" smtClean="0"/>
              <a:t>Caroline Thompson adotta dunque un registro intimista e pone enfasi sulla estrema sensibilità d’animo distintiva di Edward. </a:t>
            </a:r>
            <a:r>
              <a:rPr lang="it-IT" dirty="0" smtClean="0"/>
              <a:t>      </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600" b="1" dirty="0" smtClean="0"/>
              <a:t>Osservazioni di Burton concernenti la figura di Edward</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dirty="0" smtClean="0"/>
              <a:t>“L’idea di Edward […] in principio era solo un’immagine che mi piaceva, poi si è trovata collegata a un personaggio, qualcuno che vorrebbe toccare ma che non può, che è insieme creativo e distruttivo – il tipo di contraddizione che può dar luogo a un’ambivalenza. Credo che questa immagine, profondamente legata a un sentimento, si sia manifestata […] nell’adolescenza, perché in realtà è una cosa molto adolescenziale.”  </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Osservazioni di Burton concernenti la figura di Edward</a:t>
            </a:r>
            <a:r>
              <a:rPr lang="it-IT" sz="3200" dirty="0" smtClean="0"/>
              <a:t> </a:t>
            </a:r>
            <a:endParaRPr lang="it-IT" sz="3200" dirty="0"/>
          </a:p>
        </p:txBody>
      </p:sp>
      <p:sp>
        <p:nvSpPr>
          <p:cNvPr id="3" name="Segnaposto contenuto 2"/>
          <p:cNvSpPr>
            <a:spLocks noGrp="1"/>
          </p:cNvSpPr>
          <p:nvPr>
            <p:ph idx="1"/>
          </p:nvPr>
        </p:nvSpPr>
        <p:spPr/>
        <p:txBody>
          <a:bodyPr/>
          <a:lstStyle/>
          <a:p>
            <a:r>
              <a:rPr lang="it-IT" dirty="0" smtClean="0"/>
              <a:t>“Dipende, credo, dalla qualità delle relazioni con il mondo. Io, semplicemente, sentivo di non poter comunicare. Sentivo che la mia immagine, il modo nel quale venivo percepito dagli altri, erano in aperto conflitto con il mio io interiore, sentimento peraltro piuttosto comune.”   </a:t>
            </a: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 combinazione dei generi </a:t>
            </a:r>
            <a:r>
              <a:rPr lang="it-IT" dirty="0" smtClean="0"/>
              <a:t> </a:t>
            </a:r>
            <a:endParaRPr lang="it-IT" dirty="0"/>
          </a:p>
        </p:txBody>
      </p:sp>
      <p:sp>
        <p:nvSpPr>
          <p:cNvPr id="3" name="Segnaposto contenuto 2"/>
          <p:cNvSpPr>
            <a:spLocks noGrp="1"/>
          </p:cNvSpPr>
          <p:nvPr>
            <p:ph idx="1"/>
          </p:nvPr>
        </p:nvSpPr>
        <p:spPr/>
        <p:txBody>
          <a:bodyPr>
            <a:normAutofit lnSpcReduction="10000"/>
          </a:bodyPr>
          <a:lstStyle/>
          <a:p>
            <a:r>
              <a:rPr lang="it-IT" dirty="0" smtClean="0"/>
              <a:t>La storia presentata da Burton in </a:t>
            </a:r>
            <a:r>
              <a:rPr lang="it-IT" i="1" dirty="0" smtClean="0"/>
              <a:t>Edward mani di forbice</a:t>
            </a:r>
            <a:r>
              <a:rPr lang="it-IT" dirty="0" smtClean="0"/>
              <a:t> rientra inequivocabilmente nell’ambito narrativo del fantastico.    </a:t>
            </a:r>
          </a:p>
          <a:p>
            <a:r>
              <a:rPr lang="it-IT" dirty="0" smtClean="0"/>
              <a:t>L’autore preleva alcuni elementi tipici dell’horror. Gli elementi in questione corrispondono al castello dall’architettura gotica (mutuato dai film dell’orrore realizzati dalla </a:t>
            </a:r>
            <a:r>
              <a:rPr lang="it-IT" dirty="0" err="1" smtClean="0"/>
              <a:t>Hammer</a:t>
            </a:r>
            <a:r>
              <a:rPr lang="it-IT" dirty="0" smtClean="0"/>
              <a:t>, nota compagnia britannica)e alla caratterizzazione fisica di Edward.  </a:t>
            </a:r>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smtClean="0"/>
              <a:t>L’archetipo letterario e cinematografico</a:t>
            </a:r>
            <a:r>
              <a:rPr lang="it-IT" dirty="0" smtClean="0"/>
              <a:t> </a:t>
            </a:r>
            <a:endParaRPr lang="it-IT" dirty="0"/>
          </a:p>
        </p:txBody>
      </p:sp>
      <p:sp>
        <p:nvSpPr>
          <p:cNvPr id="3" name="Segnaposto contenuto 2"/>
          <p:cNvSpPr>
            <a:spLocks noGrp="1"/>
          </p:cNvSpPr>
          <p:nvPr>
            <p:ph idx="1"/>
          </p:nvPr>
        </p:nvSpPr>
        <p:spPr/>
        <p:txBody>
          <a:bodyPr>
            <a:normAutofit/>
          </a:bodyPr>
          <a:lstStyle/>
          <a:p>
            <a:r>
              <a:rPr lang="it-IT" dirty="0" smtClean="0"/>
              <a:t>Edward è una creatura artificiale. Edward ricorda il cane </a:t>
            </a:r>
            <a:r>
              <a:rPr lang="it-IT" dirty="0" err="1" smtClean="0"/>
              <a:t>Sparky</a:t>
            </a:r>
            <a:r>
              <a:rPr lang="it-IT" dirty="0" smtClean="0"/>
              <a:t> di </a:t>
            </a:r>
            <a:r>
              <a:rPr lang="it-IT" i="1" dirty="0" err="1" smtClean="0"/>
              <a:t>Frankenweenie</a:t>
            </a:r>
            <a:r>
              <a:rPr lang="it-IT" dirty="0" smtClean="0"/>
              <a:t>.   </a:t>
            </a:r>
          </a:p>
          <a:p>
            <a:r>
              <a:rPr lang="it-IT" dirty="0" smtClean="0"/>
              <a:t>Burton prende a modello Frankenstein, l’essere mostruoso ideato nel 1818 dalla scrittrice inglese Mary Shelley. Il cineasta si ispira al Frankenstein cinematografico proposto nel 1931 e nel 1935 da James </a:t>
            </a:r>
            <a:r>
              <a:rPr lang="it-IT" dirty="0" err="1" smtClean="0"/>
              <a:t>Whale</a:t>
            </a:r>
            <a:r>
              <a:rPr lang="it-IT" dirty="0" smtClean="0"/>
              <a:t>.     </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1281</Words>
  <Application>Microsoft Office PowerPoint</Application>
  <PresentationFormat>Presentazione su schermo (4:3)</PresentationFormat>
  <Paragraphs>73</Paragraphs>
  <Slides>26</Slides>
  <Notes>0</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Tema di Office</vt:lpstr>
      <vt:lpstr>Analisi di Edward mani di forbice (1990) </vt:lpstr>
      <vt:lpstr>Il soggetto </vt:lpstr>
      <vt:lpstr>La produzione</vt:lpstr>
      <vt:lpstr>La sceneggiatura</vt:lpstr>
      <vt:lpstr>La dimensione autobiografica</vt:lpstr>
      <vt:lpstr>Osservazioni di Burton concernenti la figura di Edward </vt:lpstr>
      <vt:lpstr>Osservazioni di Burton concernenti la figura di Edward </vt:lpstr>
      <vt:lpstr>La combinazione dei generi  </vt:lpstr>
      <vt:lpstr>L’archetipo letterario e cinematografico </vt:lpstr>
      <vt:lpstr>Frankenstein (1931) di James Whale</vt:lpstr>
      <vt:lpstr>La moglie di Frankenstein (The Bride of Frankenstein, 1935) di James Whale</vt:lpstr>
      <vt:lpstr>Frankenweenie (1984) di Tim Burton </vt:lpstr>
      <vt:lpstr>Frankenweenie (2012) di Tim Burton</vt:lpstr>
      <vt:lpstr>Le protagoniste </vt:lpstr>
      <vt:lpstr>Vincent Price</vt:lpstr>
      <vt:lpstr>I maghi del terrore (The Raven, 1963) di Roger Corman  </vt:lpstr>
      <vt:lpstr>Johnny Depp</vt:lpstr>
      <vt:lpstr>Burton commenta la performance di Depp </vt:lpstr>
      <vt:lpstr>Il fondamentale apporto fornito da Depp </vt:lpstr>
      <vt:lpstr>Gli argomenti affrontati</vt:lpstr>
      <vt:lpstr>L’imprescindibile paradigma narrativo</vt:lpstr>
      <vt:lpstr>Un modello non esclusivamente formale </vt:lpstr>
      <vt:lpstr>L’universo del sogno </vt:lpstr>
      <vt:lpstr>Tra realtà e fantasia   </vt:lpstr>
      <vt:lpstr>Le riprese e la musica</vt:lpstr>
      <vt:lpstr>Il capolavoro di Burton</vt:lpstr>
    </vt:vector>
  </TitlesOfParts>
  <Company>MyCompany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 di Edward mani di forbice </dc:title>
  <dc:creator>Teti</dc:creator>
  <cp:lastModifiedBy>Teti</cp:lastModifiedBy>
  <cp:revision>94</cp:revision>
  <dcterms:created xsi:type="dcterms:W3CDTF">2014-10-25T15:29:58Z</dcterms:created>
  <dcterms:modified xsi:type="dcterms:W3CDTF">2014-11-03T08:07:44Z</dcterms:modified>
</cp:coreProperties>
</file>