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3" r:id="rId15"/>
    <p:sldId id="271" r:id="rId16"/>
    <p:sldId id="270" r:id="rId17"/>
    <p:sldId id="272" r:id="rId18"/>
    <p:sldId id="274" r:id="rId19"/>
    <p:sldId id="275" r:id="rId20"/>
    <p:sldId id="276" r:id="rId21"/>
    <p:sldId id="277" r:id="rId22"/>
    <p:sldId id="278" r:id="rId23"/>
    <p:sldId id="280" r:id="rId2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E784-608B-4B34-A4BE-1EF02C261EC5}" type="datetimeFigureOut">
              <a:rPr lang="it-IT" smtClean="0"/>
              <a:pPr/>
              <a:t>29/10/2014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2740A-3C8C-4F9E-AC12-A7214BD337E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E784-608B-4B34-A4BE-1EF02C261EC5}" type="datetimeFigureOut">
              <a:rPr lang="it-IT" smtClean="0"/>
              <a:pPr/>
              <a:t>29/10/2014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2740A-3C8C-4F9E-AC12-A7214BD337E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E784-608B-4B34-A4BE-1EF02C261EC5}" type="datetimeFigureOut">
              <a:rPr lang="it-IT" smtClean="0"/>
              <a:pPr/>
              <a:t>29/10/2014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2740A-3C8C-4F9E-AC12-A7214BD337E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E784-608B-4B34-A4BE-1EF02C261EC5}" type="datetimeFigureOut">
              <a:rPr lang="it-IT" smtClean="0"/>
              <a:pPr/>
              <a:t>29/10/2014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2740A-3C8C-4F9E-AC12-A7214BD337E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E784-608B-4B34-A4BE-1EF02C261EC5}" type="datetimeFigureOut">
              <a:rPr lang="it-IT" smtClean="0"/>
              <a:pPr/>
              <a:t>29/10/2014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2740A-3C8C-4F9E-AC12-A7214BD337E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E784-608B-4B34-A4BE-1EF02C261EC5}" type="datetimeFigureOut">
              <a:rPr lang="it-IT" smtClean="0"/>
              <a:pPr/>
              <a:t>29/10/2014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2740A-3C8C-4F9E-AC12-A7214BD337E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E784-608B-4B34-A4BE-1EF02C261EC5}" type="datetimeFigureOut">
              <a:rPr lang="it-IT" smtClean="0"/>
              <a:pPr/>
              <a:t>29/10/2014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2740A-3C8C-4F9E-AC12-A7214BD337E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E784-608B-4B34-A4BE-1EF02C261EC5}" type="datetimeFigureOut">
              <a:rPr lang="it-IT" smtClean="0"/>
              <a:pPr/>
              <a:t>29/10/2014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2740A-3C8C-4F9E-AC12-A7214BD337E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E784-608B-4B34-A4BE-1EF02C261EC5}" type="datetimeFigureOut">
              <a:rPr lang="it-IT" smtClean="0"/>
              <a:pPr/>
              <a:t>29/10/2014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2740A-3C8C-4F9E-AC12-A7214BD337E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E784-608B-4B34-A4BE-1EF02C261EC5}" type="datetimeFigureOut">
              <a:rPr lang="it-IT" smtClean="0"/>
              <a:pPr/>
              <a:t>29/10/2014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2740A-3C8C-4F9E-AC12-A7214BD337E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5E784-608B-4B34-A4BE-1EF02C261EC5}" type="datetimeFigureOut">
              <a:rPr lang="it-IT" smtClean="0"/>
              <a:pPr/>
              <a:t>29/10/2014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2740A-3C8C-4F9E-AC12-A7214BD337E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5E784-608B-4B34-A4BE-1EF02C261EC5}" type="datetimeFigureOut">
              <a:rPr lang="it-IT" smtClean="0"/>
              <a:pPr/>
              <a:t>29/10/2014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2740A-3C8C-4F9E-AC12-A7214BD337EB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z="3600" b="1" dirty="0" smtClean="0"/>
              <a:t>Analisi di </a:t>
            </a:r>
            <a:r>
              <a:rPr lang="it-IT" sz="3600" b="1" i="1" dirty="0" smtClean="0"/>
              <a:t>Batman </a:t>
            </a:r>
            <a:r>
              <a:rPr lang="it-IT" sz="3600" b="1" dirty="0" smtClean="0"/>
              <a:t>(1989)</a:t>
            </a:r>
            <a:endParaRPr lang="it-IT" sz="3600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>
                <a:solidFill>
                  <a:schemeClr val="tx1"/>
                </a:solidFill>
              </a:rPr>
              <a:t>Dott. Marco </a:t>
            </a:r>
            <a:r>
              <a:rPr lang="it-IT" dirty="0" err="1" smtClean="0">
                <a:solidFill>
                  <a:schemeClr val="tx1"/>
                </a:solidFill>
              </a:rPr>
              <a:t>Teti</a:t>
            </a:r>
            <a:r>
              <a:rPr lang="it-IT" dirty="0" smtClean="0">
                <a:solidFill>
                  <a:schemeClr val="tx1"/>
                </a:solidFill>
              </a:rPr>
              <a:t> </a:t>
            </a:r>
          </a:p>
          <a:p>
            <a:r>
              <a:rPr lang="it-IT" dirty="0" smtClean="0">
                <a:solidFill>
                  <a:schemeClr val="tx1"/>
                </a:solidFill>
              </a:rPr>
              <a:t>Università degli Studi di Ferrara</a:t>
            </a:r>
          </a:p>
          <a:p>
            <a:r>
              <a:rPr lang="it-IT" dirty="0" smtClean="0">
                <a:solidFill>
                  <a:schemeClr val="tx1"/>
                </a:solidFill>
              </a:rPr>
              <a:t>marco.teti@unife.it</a:t>
            </a:r>
            <a:endParaRPr lang="it-IT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/>
              <a:t>Dichiarazione di Burton in merito a </a:t>
            </a:r>
            <a:r>
              <a:rPr lang="it-IT" sz="3200" b="1" dirty="0" err="1" smtClean="0"/>
              <a:t>Keaton</a:t>
            </a:r>
            <a:r>
              <a:rPr lang="it-IT" sz="3200" b="1" dirty="0" smtClean="0"/>
              <a:t> 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“Vedevo arrivare ai provini questi tipici attori da film d’azione. […] Guardavo questi attori grossi e nerboruti […] e pensavo: ‘perché mai questo tizio grosso e macho […] dovrebbe mettersi un costume da pipistrello?’ […] Avevo già lavorato con Michael [</a:t>
            </a:r>
            <a:r>
              <a:rPr lang="it-IT" dirty="0" err="1" smtClean="0"/>
              <a:t>Keaton</a:t>
            </a:r>
            <a:r>
              <a:rPr lang="it-IT" dirty="0" smtClean="0"/>
              <a:t>] ed ero sicuro che sarebbe stato perfetto […]. È il tipo di persona che potrebbe mettersi un costume da pipistrello perché </a:t>
            </a:r>
            <a:r>
              <a:rPr lang="it-IT" i="1" dirty="0" smtClean="0"/>
              <a:t>deve</a:t>
            </a:r>
            <a:r>
              <a:rPr lang="it-IT" dirty="0" smtClean="0"/>
              <a:t> farlo. E questo proprio perché non è un macho nerboruto.” 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La recitazione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La prestazione fornita da </a:t>
            </a:r>
            <a:r>
              <a:rPr lang="it-IT" dirty="0" err="1" smtClean="0"/>
              <a:t>Keaton</a:t>
            </a:r>
            <a:r>
              <a:rPr lang="it-IT" dirty="0" smtClean="0"/>
              <a:t> risulta in effetti convincente. Essa è decisamente controllata. Attraverso pochi gesti essenziali </a:t>
            </a:r>
            <a:r>
              <a:rPr lang="it-IT" dirty="0" err="1" smtClean="0"/>
              <a:t>Keaton</a:t>
            </a:r>
            <a:r>
              <a:rPr lang="it-IT" dirty="0" smtClean="0"/>
              <a:t> restituisce la personalità tormentata e schizofrenica di Bruce </a:t>
            </a:r>
            <a:r>
              <a:rPr lang="it-IT" dirty="0" err="1" smtClean="0"/>
              <a:t>Wayne</a:t>
            </a:r>
            <a:r>
              <a:rPr lang="it-IT" dirty="0" smtClean="0"/>
              <a:t>.    </a:t>
            </a:r>
          </a:p>
          <a:p>
            <a:r>
              <a:rPr lang="it-IT" dirty="0" smtClean="0"/>
              <a:t>Lo stile recitativo esibito da Nicholson è al contrario iperbolico, eccessivo. Il compiaciuto istrionismo di Nicholson esalta il carattere amorale e anti-sociale di Joker, la cui vera identità nel fumetto non viene svelata. 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 </a:t>
            </a:r>
            <a:r>
              <a:rPr lang="it-IT" sz="3200" b="1" dirty="0" smtClean="0"/>
              <a:t>Joker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Le performance </a:t>
            </a:r>
            <a:r>
              <a:rPr lang="it-IT" dirty="0" err="1" smtClean="0"/>
              <a:t>attoriali</a:t>
            </a:r>
            <a:r>
              <a:rPr lang="it-IT" dirty="0" smtClean="0"/>
              <a:t> di </a:t>
            </a:r>
            <a:r>
              <a:rPr lang="it-IT" dirty="0" err="1" smtClean="0"/>
              <a:t>Keaton</a:t>
            </a:r>
            <a:r>
              <a:rPr lang="it-IT" dirty="0" smtClean="0"/>
              <a:t> e di Nicholson evidenziano la contrapposizione (o la complementarità) tra Batman e Joker nonché quella tra gli opposti principi che le due figure incarnano, ovvero bene e male, logica e irrazionalità, buio e luce e così via.      </a:t>
            </a:r>
          </a:p>
          <a:p>
            <a:r>
              <a:rPr lang="it-IT" dirty="0" smtClean="0"/>
              <a:t>L’umorismo grottesco, surreale di cui Joker è il veicolo costituisce un elemento specifico della cifra estetica di Burton.    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i="1" dirty="0" smtClean="0"/>
              <a:t>L’uomo che ride</a:t>
            </a:r>
            <a:endParaRPr lang="it-IT" sz="3200" b="1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Il Joker di Burton è con ogni probabilità ispirato a </a:t>
            </a:r>
            <a:r>
              <a:rPr lang="it-IT" dirty="0" err="1" smtClean="0"/>
              <a:t>Gwynplaine</a:t>
            </a:r>
            <a:r>
              <a:rPr lang="it-IT" dirty="0" smtClean="0"/>
              <a:t>, protagonista dell’eponimo romanzo pubblicato da Victor Hugo nel 1869.        </a:t>
            </a:r>
          </a:p>
          <a:p>
            <a:r>
              <a:rPr lang="it-IT" dirty="0" err="1" smtClean="0"/>
              <a:t>Gwynplaine</a:t>
            </a:r>
            <a:r>
              <a:rPr lang="it-IT" dirty="0" smtClean="0"/>
              <a:t> compare ne </a:t>
            </a:r>
            <a:r>
              <a:rPr lang="it-IT" i="1" dirty="0" smtClean="0"/>
              <a:t>L’uomo che ride</a:t>
            </a:r>
            <a:r>
              <a:rPr lang="it-IT" dirty="0" smtClean="0"/>
              <a:t> (</a:t>
            </a:r>
            <a:r>
              <a:rPr lang="it-IT" i="1" dirty="0" smtClean="0"/>
              <a:t>The Man </a:t>
            </a:r>
            <a:r>
              <a:rPr lang="it-IT" i="1" dirty="0" err="1" smtClean="0"/>
              <a:t>Who</a:t>
            </a:r>
            <a:r>
              <a:rPr lang="it-IT" i="1" dirty="0" smtClean="0"/>
              <a:t> </a:t>
            </a:r>
            <a:r>
              <a:rPr lang="it-IT" i="1" dirty="0" err="1" smtClean="0"/>
              <a:t>Laughs</a:t>
            </a:r>
            <a:r>
              <a:rPr lang="it-IT" dirty="0" smtClean="0"/>
              <a:t>, 1928), un film di Paul Leni in cui ha le fattezze dell’attore Conrad </a:t>
            </a:r>
            <a:r>
              <a:rPr lang="it-IT" dirty="0" err="1" smtClean="0"/>
              <a:t>Veidt</a:t>
            </a:r>
            <a:r>
              <a:rPr lang="it-IT" dirty="0" smtClean="0"/>
              <a:t>. Leni e </a:t>
            </a:r>
            <a:r>
              <a:rPr lang="it-IT" dirty="0" err="1" smtClean="0"/>
              <a:t>Veidt</a:t>
            </a:r>
            <a:r>
              <a:rPr lang="it-IT" dirty="0" smtClean="0"/>
              <a:t> sono importanti esponenti del cosiddetto cinema espressionista tedesco. 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err="1" smtClean="0"/>
              <a:t>Gwynplaine</a:t>
            </a:r>
            <a:endParaRPr lang="it-IT" sz="3200" b="1" dirty="0"/>
          </a:p>
        </p:txBody>
      </p:sp>
      <p:pic>
        <p:nvPicPr>
          <p:cNvPr id="4" name="Segnaposto contenuto 3" descr="Gwynplain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86182" y="1600200"/>
            <a:ext cx="3771636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Le riprese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Tra la fine del 1988 e l’inizio del 1989 Burton gira </a:t>
            </a:r>
            <a:r>
              <a:rPr lang="it-IT" i="1" dirty="0" smtClean="0"/>
              <a:t>Batman</a:t>
            </a:r>
            <a:r>
              <a:rPr lang="it-IT" dirty="0" smtClean="0"/>
              <a:t> in Inghilterra presso i prestigiosi studi </a:t>
            </a:r>
            <a:r>
              <a:rPr lang="it-IT" dirty="0" err="1" smtClean="0"/>
              <a:t>Pinewood</a:t>
            </a:r>
            <a:r>
              <a:rPr lang="it-IT" dirty="0" smtClean="0"/>
              <a:t> di Londra. Ciò allenta la tensione avvertita dall’allora giovane cineasta.</a:t>
            </a:r>
          </a:p>
          <a:p>
            <a:r>
              <a:rPr lang="it-IT" dirty="0" smtClean="0"/>
              <a:t>I luoghi in cui si svolgono gli avvenimenti narrati sono interamente ricostruiti nei teatri di posa dei </a:t>
            </a:r>
            <a:r>
              <a:rPr lang="it-IT" dirty="0" err="1" smtClean="0"/>
              <a:t>Pinewood</a:t>
            </a:r>
            <a:r>
              <a:rPr lang="it-IT" dirty="0" smtClean="0"/>
              <a:t> </a:t>
            </a:r>
            <a:r>
              <a:rPr lang="it-IT" dirty="0" err="1" smtClean="0"/>
              <a:t>Studios</a:t>
            </a:r>
            <a:r>
              <a:rPr lang="it-IT" dirty="0" smtClean="0"/>
              <a:t>. 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La scenografia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Lo scenografo britannico Anton </a:t>
            </a:r>
            <a:r>
              <a:rPr lang="it-IT" dirty="0" err="1" smtClean="0"/>
              <a:t>Furst</a:t>
            </a:r>
            <a:r>
              <a:rPr lang="it-IT" dirty="0" smtClean="0"/>
              <a:t> dona a </a:t>
            </a:r>
            <a:r>
              <a:rPr lang="it-IT" dirty="0" err="1" smtClean="0"/>
              <a:t>Gotham</a:t>
            </a:r>
            <a:r>
              <a:rPr lang="it-IT" dirty="0" smtClean="0"/>
              <a:t> un aspetto spettrale e minaccioso che rispetta con fedeltà le indicazioni di Hamm, il quale descrive la città in questi termini: “come se l’Inferno avesse sfondato i marciapiedi, continuando a crescere verso l’alto”. </a:t>
            </a:r>
          </a:p>
          <a:p>
            <a:r>
              <a:rPr lang="it-IT" dirty="0" smtClean="0"/>
              <a:t>Il lavoro di </a:t>
            </a:r>
            <a:r>
              <a:rPr lang="it-IT" dirty="0" err="1" smtClean="0"/>
              <a:t>Furst</a:t>
            </a:r>
            <a:r>
              <a:rPr lang="it-IT" dirty="0" smtClean="0"/>
              <a:t> viene premiato nel 1990 con l’Oscar. Il 24 novembre 1991 egli pone tuttavia fine alla propria vita.     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i="1" dirty="0" smtClean="0"/>
              <a:t>Batman</a:t>
            </a:r>
            <a:r>
              <a:rPr lang="it-IT" sz="3200" b="1" dirty="0" smtClean="0"/>
              <a:t> e </a:t>
            </a:r>
            <a:r>
              <a:rPr lang="it-IT" sz="3200" b="1" i="1" dirty="0" err="1" smtClean="0"/>
              <a:t>Blade</a:t>
            </a:r>
            <a:r>
              <a:rPr lang="it-IT" sz="3200" b="1" i="1" dirty="0" smtClean="0"/>
              <a:t> </a:t>
            </a:r>
            <a:r>
              <a:rPr lang="it-IT" sz="3200" b="1" i="1" dirty="0" err="1" smtClean="0"/>
              <a:t>Runner</a:t>
            </a:r>
            <a:endParaRPr lang="it-IT" sz="3200" b="1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Burton e </a:t>
            </a:r>
            <a:r>
              <a:rPr lang="it-IT" dirty="0" err="1" smtClean="0"/>
              <a:t>Furst</a:t>
            </a:r>
            <a:r>
              <a:rPr lang="it-IT" dirty="0" smtClean="0"/>
              <a:t> prendono senza dubbio a modello lo scenario urbano delineato da Ridley Scott in </a:t>
            </a:r>
            <a:r>
              <a:rPr lang="it-IT" i="1" dirty="0" err="1" smtClean="0"/>
              <a:t>Blade</a:t>
            </a:r>
            <a:r>
              <a:rPr lang="it-IT" i="1" dirty="0" smtClean="0"/>
              <a:t> </a:t>
            </a:r>
            <a:r>
              <a:rPr lang="it-IT" i="1" dirty="0" err="1" smtClean="0"/>
              <a:t>Runner</a:t>
            </a:r>
            <a:r>
              <a:rPr lang="it-IT" dirty="0" smtClean="0"/>
              <a:t> (1982). </a:t>
            </a:r>
          </a:p>
          <a:p>
            <a:r>
              <a:rPr lang="it-IT" dirty="0" smtClean="0"/>
              <a:t>Scott trae a sua volta ispirazione dal lungometraggio </a:t>
            </a:r>
            <a:r>
              <a:rPr lang="it-IT" i="1" dirty="0" err="1" smtClean="0"/>
              <a:t>Metropolis</a:t>
            </a:r>
            <a:r>
              <a:rPr lang="it-IT" dirty="0" smtClean="0"/>
              <a:t> (1927) di Fritz </a:t>
            </a:r>
            <a:r>
              <a:rPr lang="it-IT" dirty="0" err="1" smtClean="0"/>
              <a:t>Lang</a:t>
            </a:r>
            <a:r>
              <a:rPr lang="it-IT" dirty="0" smtClean="0"/>
              <a:t>, dal cinema noir degli anni Quaranta, da città quali Tokyo o Hong Kong, dai fumetti della rivista “</a:t>
            </a:r>
            <a:r>
              <a:rPr lang="it-IT" dirty="0" err="1" smtClean="0"/>
              <a:t>Heavy</a:t>
            </a:r>
            <a:r>
              <a:rPr lang="it-IT" dirty="0" smtClean="0"/>
              <a:t> Metal” e dall’opera del disegnatore Jean </a:t>
            </a:r>
            <a:r>
              <a:rPr lang="it-IT" dirty="0" err="1" smtClean="0"/>
              <a:t>Giraud</a:t>
            </a:r>
            <a:r>
              <a:rPr lang="it-IT" dirty="0" smtClean="0"/>
              <a:t>, in arte </a:t>
            </a:r>
            <a:r>
              <a:rPr lang="it-IT" dirty="0" err="1" smtClean="0"/>
              <a:t>Moebius</a:t>
            </a:r>
            <a:r>
              <a:rPr lang="it-IT" dirty="0" smtClean="0"/>
              <a:t>.   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Il costume di Batman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Il costume ideato da Bob </a:t>
            </a:r>
            <a:r>
              <a:rPr lang="it-IT" dirty="0" err="1" smtClean="0"/>
              <a:t>Ringwood</a:t>
            </a:r>
            <a:r>
              <a:rPr lang="it-IT" dirty="0" smtClean="0"/>
              <a:t> rende Batman imponente e spaventoso.  </a:t>
            </a:r>
          </a:p>
          <a:p>
            <a:r>
              <a:rPr lang="it-IT" dirty="0" err="1" smtClean="0"/>
              <a:t>Ringwood</a:t>
            </a:r>
            <a:r>
              <a:rPr lang="it-IT" dirty="0" smtClean="0"/>
              <a:t> applica delle fasce allo scopo di accentuare l’ipertrofia muscolare del personaggio. Egli non realizza tanto un abito quanto una sorta di armatura. </a:t>
            </a:r>
          </a:p>
          <a:p>
            <a:r>
              <a:rPr lang="it-IT" dirty="0" smtClean="0"/>
              <a:t>La corazza che circonda Bruce </a:t>
            </a:r>
            <a:r>
              <a:rPr lang="it-IT" dirty="0" err="1" smtClean="0"/>
              <a:t>Wayne</a:t>
            </a:r>
            <a:r>
              <a:rPr lang="it-IT" dirty="0" smtClean="0"/>
              <a:t> ricorda quella del protagonista di </a:t>
            </a:r>
            <a:r>
              <a:rPr lang="it-IT" i="1" dirty="0" err="1" smtClean="0"/>
              <a:t>RoboCop</a:t>
            </a:r>
            <a:r>
              <a:rPr lang="it-IT" dirty="0" smtClean="0"/>
              <a:t> (1987), film la cui regia è affidata a Paul Verhoeven.              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i="1" dirty="0" err="1" smtClean="0"/>
              <a:t>RoboCop</a:t>
            </a:r>
            <a:endParaRPr lang="it-IT" sz="3200" b="1" i="1" dirty="0"/>
          </a:p>
        </p:txBody>
      </p:sp>
      <p:pic>
        <p:nvPicPr>
          <p:cNvPr id="5" name="Segnaposto contenuto 4" descr="Roboco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22790" y="1600200"/>
            <a:ext cx="3098419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I diritti di sfruttamento del fumetto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Nel 1979 i produttori Benjamin </a:t>
            </a:r>
            <a:r>
              <a:rPr lang="it-IT" dirty="0" err="1" smtClean="0"/>
              <a:t>Melniker</a:t>
            </a:r>
            <a:r>
              <a:rPr lang="it-IT" dirty="0" smtClean="0"/>
              <a:t> e Michael </a:t>
            </a:r>
            <a:r>
              <a:rPr lang="it-IT" dirty="0" err="1" smtClean="0"/>
              <a:t>Uslan</a:t>
            </a:r>
            <a:r>
              <a:rPr lang="it-IT" dirty="0" smtClean="0"/>
              <a:t> acquistano i diritti di </a:t>
            </a:r>
            <a:r>
              <a:rPr lang="it-IT" i="1" dirty="0" smtClean="0"/>
              <a:t>Batman</a:t>
            </a:r>
            <a:r>
              <a:rPr lang="it-IT" dirty="0" smtClean="0"/>
              <a:t>, detenuti dalla casa editrice DC </a:t>
            </a:r>
            <a:r>
              <a:rPr lang="it-IT" dirty="0" err="1" smtClean="0"/>
              <a:t>Comics</a:t>
            </a:r>
            <a:r>
              <a:rPr lang="it-IT" dirty="0" smtClean="0"/>
              <a:t>, e assumono Tom </a:t>
            </a:r>
            <a:r>
              <a:rPr lang="it-IT" dirty="0" err="1" smtClean="0"/>
              <a:t>Mankiewicz</a:t>
            </a:r>
            <a:r>
              <a:rPr lang="it-IT" dirty="0" smtClean="0"/>
              <a:t>, lo sceneggiatore del lungometraggio </a:t>
            </a:r>
            <a:r>
              <a:rPr lang="it-IT" i="1" dirty="0" smtClean="0"/>
              <a:t>Superman</a:t>
            </a:r>
            <a:r>
              <a:rPr lang="it-IT" dirty="0" smtClean="0"/>
              <a:t> di </a:t>
            </a:r>
            <a:r>
              <a:rPr lang="it-IT" dirty="0" err="1" smtClean="0"/>
              <a:t>Donner</a:t>
            </a:r>
            <a:r>
              <a:rPr lang="it-IT" dirty="0" smtClean="0"/>
              <a:t>. </a:t>
            </a:r>
          </a:p>
          <a:p>
            <a:r>
              <a:rPr lang="it-IT" dirty="0" err="1" smtClean="0"/>
              <a:t>Melniker</a:t>
            </a:r>
            <a:r>
              <a:rPr lang="it-IT" dirty="0" smtClean="0"/>
              <a:t>, </a:t>
            </a:r>
            <a:r>
              <a:rPr lang="it-IT" dirty="0" err="1" smtClean="0"/>
              <a:t>Uslan</a:t>
            </a:r>
            <a:r>
              <a:rPr lang="it-IT" dirty="0" smtClean="0"/>
              <a:t> e </a:t>
            </a:r>
            <a:r>
              <a:rPr lang="it-IT" dirty="0" err="1" smtClean="0"/>
              <a:t>Mankiewicz</a:t>
            </a:r>
            <a:r>
              <a:rPr lang="it-IT" dirty="0" smtClean="0"/>
              <a:t> focalizzano l’attenzione sull’omicidio dei genitori di Bruce </a:t>
            </a:r>
            <a:r>
              <a:rPr lang="it-IT" dirty="0" err="1" smtClean="0"/>
              <a:t>Wayne</a:t>
            </a:r>
            <a:r>
              <a:rPr lang="it-IT" dirty="0" smtClean="0"/>
              <a:t> e sulla conseguente nascita di Batman.      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La </a:t>
            </a:r>
            <a:r>
              <a:rPr lang="it-IT" sz="3200" b="1" dirty="0" smtClean="0"/>
              <a:t>musica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L’accompagnamento musicale di </a:t>
            </a:r>
            <a:r>
              <a:rPr lang="it-IT" i="1" dirty="0" smtClean="0"/>
              <a:t>Batman</a:t>
            </a:r>
            <a:r>
              <a:rPr lang="it-IT" dirty="0" smtClean="0"/>
              <a:t> reca la firma di Danny </a:t>
            </a:r>
            <a:r>
              <a:rPr lang="it-IT" dirty="0" err="1" smtClean="0"/>
              <a:t>Elfman</a:t>
            </a:r>
            <a:r>
              <a:rPr lang="it-IT" dirty="0" smtClean="0"/>
              <a:t>, un abituale collaboratore di Burton.   </a:t>
            </a:r>
          </a:p>
          <a:p>
            <a:r>
              <a:rPr lang="it-IT" dirty="0" smtClean="0"/>
              <a:t>Il famoso cantante Prince compone e esegue appositamente due brani. Affascinato dalla vicenda presentata da Burton, Prince dedica a Batman un album in grado di riscuotere un discreto successo.  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Gli omaggi tributati da Burton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sequenza in cui Joker imbratta i dipinti conservati al museo di </a:t>
            </a:r>
            <a:r>
              <a:rPr lang="it-IT" dirty="0" err="1" smtClean="0"/>
              <a:t>Gotham</a:t>
            </a:r>
            <a:r>
              <a:rPr lang="it-IT" dirty="0" smtClean="0"/>
              <a:t> proviene da un episodio della serie televisiva trasmessa negli anni Sessanta dal canale ABC.   </a:t>
            </a:r>
          </a:p>
          <a:p>
            <a:r>
              <a:rPr lang="it-IT" dirty="0" smtClean="0"/>
              <a:t>Burton cita inoltre Alfred Hitchcock. La lunga sequenza conclusiva rimanda a quelle de </a:t>
            </a:r>
            <a:r>
              <a:rPr lang="it-IT" i="1" dirty="0" smtClean="0"/>
              <a:t>La donna che visse due volte</a:t>
            </a:r>
            <a:r>
              <a:rPr lang="it-IT" dirty="0" smtClean="0"/>
              <a:t> (</a:t>
            </a:r>
            <a:r>
              <a:rPr lang="it-IT" i="1" dirty="0" err="1" smtClean="0"/>
              <a:t>Vertigo</a:t>
            </a:r>
            <a:r>
              <a:rPr lang="it-IT" dirty="0" smtClean="0"/>
              <a:t>, 1958) ambientate in un campanile.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I risultati commerciali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i="1" dirty="0" smtClean="0"/>
              <a:t>Batman</a:t>
            </a:r>
            <a:r>
              <a:rPr lang="it-IT" dirty="0" smtClean="0"/>
              <a:t> è il lungometraggio che nell’anno 1989 incassa in assoluto di più. I milioni di dollari guadagnati sono per l’esattezza oltre 500. Si tratta del maggiore successo conseguito fino ad allora dalla Warner.  </a:t>
            </a:r>
          </a:p>
          <a:p>
            <a:r>
              <a:rPr lang="it-IT" dirty="0" smtClean="0"/>
              <a:t>Il film impone internazionalmente Tim Burton. Sia le esigenze della casa di produzione che quelle poetiche di Burton trovano soddisfazione.  </a:t>
            </a:r>
          </a:p>
          <a:p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I risultati artistici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trama è lineare e priva di incoerenze. Burton non rinuncia però all’approfondimento psicologico dei protagonisti e a qualche fantasiosa soluzione stilistica. </a:t>
            </a:r>
          </a:p>
          <a:p>
            <a:r>
              <a:rPr lang="it-IT" dirty="0" smtClean="0"/>
              <a:t>Batman equivale al migliore compromesso mai raggiunto da Burton con l’industria di Hollywood.    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Le vicende produttive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err="1" smtClean="0"/>
              <a:t>Melniker</a:t>
            </a:r>
            <a:r>
              <a:rPr lang="it-IT" dirty="0" smtClean="0"/>
              <a:t> e </a:t>
            </a:r>
            <a:r>
              <a:rPr lang="it-IT" dirty="0" err="1" smtClean="0"/>
              <a:t>Uslan</a:t>
            </a:r>
            <a:r>
              <a:rPr lang="it-IT" dirty="0" smtClean="0"/>
              <a:t> cedono in seguito i diritti a Peter </a:t>
            </a:r>
            <a:r>
              <a:rPr lang="it-IT" dirty="0" err="1" smtClean="0"/>
              <a:t>Guber</a:t>
            </a:r>
            <a:r>
              <a:rPr lang="it-IT" dirty="0" smtClean="0"/>
              <a:t> e </a:t>
            </a:r>
            <a:r>
              <a:rPr lang="it-IT" dirty="0" err="1" smtClean="0"/>
              <a:t>Jon</a:t>
            </a:r>
            <a:r>
              <a:rPr lang="it-IT" dirty="0" smtClean="0"/>
              <a:t> </a:t>
            </a:r>
            <a:r>
              <a:rPr lang="it-IT" dirty="0" err="1" smtClean="0"/>
              <a:t>Peters</a:t>
            </a:r>
            <a:r>
              <a:rPr lang="it-IT" dirty="0" smtClean="0"/>
              <a:t>, che producono il film per conto dalla Warner</a:t>
            </a:r>
            <a:r>
              <a:rPr lang="it-IT" dirty="0" smtClean="0"/>
              <a:t>. </a:t>
            </a:r>
            <a:endParaRPr lang="it-IT" dirty="0" smtClean="0"/>
          </a:p>
          <a:p>
            <a:r>
              <a:rPr lang="it-IT" dirty="0" smtClean="0"/>
              <a:t>Burton viene contattato  dopo l’uscita di </a:t>
            </a:r>
            <a:r>
              <a:rPr lang="it-IT" i="1" dirty="0" err="1" smtClean="0"/>
              <a:t>Pee-wee</a:t>
            </a:r>
            <a:r>
              <a:rPr lang="it-IT" i="1" dirty="0" smtClean="0"/>
              <a:t>’s Big </a:t>
            </a:r>
            <a:r>
              <a:rPr lang="it-IT" i="1" dirty="0" err="1" smtClean="0"/>
              <a:t>Adventure</a:t>
            </a:r>
            <a:r>
              <a:rPr lang="it-IT" dirty="0" smtClean="0"/>
              <a:t> (1985) e viene assunto come regista dopo il successo conseguito da </a:t>
            </a:r>
            <a:r>
              <a:rPr lang="it-IT" i="1" dirty="0" err="1" smtClean="0"/>
              <a:t>Beetlejuice</a:t>
            </a:r>
            <a:r>
              <a:rPr lang="it-IT" dirty="0" smtClean="0"/>
              <a:t> (1988).  </a:t>
            </a:r>
          </a:p>
          <a:p>
            <a:pPr>
              <a:buNone/>
            </a:pPr>
            <a:r>
              <a:rPr lang="it-IT" dirty="0" smtClean="0"/>
              <a:t> 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L’idea al centro del soggetto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Burton comincia a lavorare alla versione cinematografica di </a:t>
            </a:r>
            <a:r>
              <a:rPr lang="it-IT" i="1" dirty="0" smtClean="0"/>
              <a:t>Batman</a:t>
            </a:r>
            <a:r>
              <a:rPr lang="it-IT" dirty="0" smtClean="0"/>
              <a:t> prima di essere ufficialmente ingaggiato dalla Warner.     </a:t>
            </a:r>
          </a:p>
          <a:p>
            <a:r>
              <a:rPr lang="it-IT" dirty="0" smtClean="0"/>
              <a:t>Burton è convinto che le origini di Batman vadano rintracciate nella infanzia traumatica vissuta dal personaggio. </a:t>
            </a:r>
          </a:p>
          <a:p>
            <a:r>
              <a:rPr lang="it-IT" dirty="0" smtClean="0"/>
              <a:t>Egli appare quindi d’accordo con </a:t>
            </a:r>
            <a:r>
              <a:rPr lang="it-IT" dirty="0" err="1" smtClean="0"/>
              <a:t>Mankiewicz</a:t>
            </a:r>
            <a:r>
              <a:rPr lang="it-IT" dirty="0" smtClean="0"/>
              <a:t>, al quale però muove dei feroci appunti.</a:t>
            </a:r>
          </a:p>
          <a:p>
            <a:endParaRPr lang="it-IT" dirty="0" smtClean="0"/>
          </a:p>
          <a:p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Alcuni commenti di Tim Burton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“La prima versione della sceneggiatura di </a:t>
            </a:r>
            <a:r>
              <a:rPr lang="it-IT" dirty="0" err="1" smtClean="0"/>
              <a:t>Mankiewicz</a:t>
            </a:r>
            <a:r>
              <a:rPr lang="it-IT" dirty="0" smtClean="0"/>
              <a:t> era praticamente un </a:t>
            </a:r>
            <a:r>
              <a:rPr lang="it-IT" i="1" dirty="0" smtClean="0"/>
              <a:t>Superman</a:t>
            </a:r>
            <a:r>
              <a:rPr lang="it-IT" dirty="0" smtClean="0"/>
              <a:t> con i nomi cambiati. Aveva lo stesso tono leggero nel seguire la storia di Bruce </a:t>
            </a:r>
            <a:r>
              <a:rPr lang="it-IT" dirty="0" err="1" smtClean="0"/>
              <a:t>Wayne</a:t>
            </a:r>
            <a:r>
              <a:rPr lang="it-IT" dirty="0" smtClean="0"/>
              <a:t> dall’infanzia fino ai suoi primi scontri col mondo del crimine. […] Penso fosse la cosa più terribile che io abbia mai letto. Non veniva fuori il fatto che si tratta della storia di un uomo che si traveste […] e, dite quel che volete, questo non è normale.”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La sceneggiatura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Julie </a:t>
            </a:r>
            <a:r>
              <a:rPr lang="it-IT" dirty="0" err="1" smtClean="0"/>
              <a:t>Hickson</a:t>
            </a:r>
            <a:r>
              <a:rPr lang="it-IT" dirty="0" smtClean="0"/>
              <a:t> stende insieme a Burton un trattamento di circa trenta pagine. </a:t>
            </a:r>
          </a:p>
          <a:p>
            <a:r>
              <a:rPr lang="it-IT" dirty="0" smtClean="0"/>
              <a:t>Burton conferisce l’incarico di sceneggiatore a Sam Hamm, un appassionato di fumetti che in precedenza ha scritto il film </a:t>
            </a:r>
            <a:r>
              <a:rPr lang="it-IT" i="1" dirty="0" smtClean="0"/>
              <a:t>Mai gridare al lupo</a:t>
            </a:r>
            <a:r>
              <a:rPr lang="it-IT" dirty="0" smtClean="0"/>
              <a:t> (</a:t>
            </a:r>
            <a:r>
              <a:rPr lang="it-IT" i="1" dirty="0" err="1" smtClean="0"/>
              <a:t>Never</a:t>
            </a:r>
            <a:r>
              <a:rPr lang="it-IT" i="1" dirty="0" smtClean="0"/>
              <a:t> </a:t>
            </a:r>
            <a:r>
              <a:rPr lang="it-IT" i="1" dirty="0" err="1" smtClean="0"/>
              <a:t>Cry</a:t>
            </a:r>
            <a:r>
              <a:rPr lang="it-IT" i="1" dirty="0" smtClean="0"/>
              <a:t> </a:t>
            </a:r>
            <a:r>
              <a:rPr lang="it-IT" i="1" dirty="0" err="1" smtClean="0"/>
              <a:t>Wolf</a:t>
            </a:r>
            <a:r>
              <a:rPr lang="it-IT" dirty="0" smtClean="0"/>
              <a:t>, 1983) di Carroll </a:t>
            </a:r>
            <a:r>
              <a:rPr lang="it-IT" dirty="0" err="1" smtClean="0"/>
              <a:t>Ballard</a:t>
            </a:r>
            <a:r>
              <a:rPr lang="it-IT" dirty="0" smtClean="0"/>
              <a:t>.    </a:t>
            </a:r>
          </a:p>
          <a:p>
            <a:r>
              <a:rPr lang="it-IT" dirty="0" smtClean="0"/>
              <a:t>La storia concepita da Hamm corrisponde grosso modo a quella illustrata da Burton in </a:t>
            </a:r>
            <a:r>
              <a:rPr lang="it-IT" i="1" dirty="0" smtClean="0"/>
              <a:t>Batman</a:t>
            </a:r>
            <a:r>
              <a:rPr lang="it-IT" dirty="0" smtClean="0"/>
              <a:t>.   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I timori dell’industria hollywoodiana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Durante le riprese la sceneggiatura di Hamm subisce delle modifiche. Warren </a:t>
            </a:r>
            <a:r>
              <a:rPr lang="it-IT" dirty="0" err="1" smtClean="0"/>
              <a:t>Skaaren</a:t>
            </a:r>
            <a:r>
              <a:rPr lang="it-IT" dirty="0" smtClean="0"/>
              <a:t> e Charles </a:t>
            </a:r>
            <a:r>
              <a:rPr lang="it-IT" dirty="0" err="1" smtClean="0"/>
              <a:t>McKeown</a:t>
            </a:r>
            <a:r>
              <a:rPr lang="it-IT" dirty="0" smtClean="0"/>
              <a:t> aggiungono delle battute, rielaborano degli eventi e concedono uno spazio maggiore al personaggio di </a:t>
            </a:r>
            <a:r>
              <a:rPr lang="it-IT" dirty="0" err="1" smtClean="0"/>
              <a:t>Vicki</a:t>
            </a:r>
            <a:r>
              <a:rPr lang="it-IT" dirty="0" smtClean="0"/>
              <a:t> Vale. </a:t>
            </a:r>
          </a:p>
          <a:p>
            <a:r>
              <a:rPr lang="it-IT" dirty="0" smtClean="0"/>
              <a:t>La Warner tenta così di rendere il racconto meno complesso, i protagonisti meno problematici e l’atmosfera meno plumbea.      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Gli attori</a:t>
            </a:r>
            <a:r>
              <a:rPr lang="it-IT" b="1" dirty="0" smtClean="0"/>
              <a:t> 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Al divo Jack Nicholson è assegnato il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smtClean="0"/>
              <a:t>ruolo di Joker, nonostante la scarsa somiglianza con il personaggio tratteggiato nei fumetti. Joker viene designato come avversario di Batman da </a:t>
            </a:r>
            <a:r>
              <a:rPr lang="it-IT" dirty="0" err="1" smtClean="0"/>
              <a:t>Mankiewicz</a:t>
            </a:r>
            <a:r>
              <a:rPr lang="it-IT" dirty="0" smtClean="0"/>
              <a:t>.    </a:t>
            </a:r>
          </a:p>
          <a:p>
            <a:r>
              <a:rPr lang="it-IT" dirty="0" smtClean="0"/>
              <a:t>La parte di </a:t>
            </a:r>
            <a:r>
              <a:rPr lang="it-IT" dirty="0" err="1" smtClean="0"/>
              <a:t>Vicki</a:t>
            </a:r>
            <a:r>
              <a:rPr lang="it-IT" dirty="0" smtClean="0"/>
              <a:t> Vale spetta all’attrice Kim Basinger, consacrata da </a:t>
            </a:r>
            <a:r>
              <a:rPr lang="it-IT" i="1" dirty="0" smtClean="0"/>
              <a:t>9 settimane e ½</a:t>
            </a:r>
            <a:r>
              <a:rPr lang="it-IT" dirty="0" smtClean="0"/>
              <a:t> (</a:t>
            </a:r>
            <a:r>
              <a:rPr lang="it-IT" i="1" dirty="0" err="1" smtClean="0"/>
              <a:t>½</a:t>
            </a:r>
            <a:r>
              <a:rPr lang="it-IT" i="1" dirty="0" smtClean="0"/>
              <a:t> </a:t>
            </a:r>
            <a:r>
              <a:rPr lang="it-IT" i="1" dirty="0" err="1" smtClean="0"/>
              <a:t>Weeks</a:t>
            </a:r>
            <a:r>
              <a:rPr lang="it-IT" dirty="0" smtClean="0"/>
              <a:t>, 1986), celebre pellicola di genere erotico diretta da </a:t>
            </a:r>
            <a:r>
              <a:rPr lang="it-IT" dirty="0" err="1" smtClean="0"/>
              <a:t>Adrian</a:t>
            </a:r>
            <a:r>
              <a:rPr lang="it-IT" dirty="0" smtClean="0"/>
              <a:t> </a:t>
            </a:r>
            <a:r>
              <a:rPr lang="it-IT" dirty="0" err="1" smtClean="0"/>
              <a:t>Lyne</a:t>
            </a:r>
            <a:r>
              <a:rPr lang="it-IT" dirty="0" smtClean="0"/>
              <a:t>.      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/>
              <a:t>Michael </a:t>
            </a:r>
            <a:r>
              <a:rPr lang="it-IT" sz="3200" b="1" dirty="0" err="1" smtClean="0"/>
              <a:t>Keaton</a:t>
            </a:r>
            <a:endParaRPr lang="it-IT" sz="32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Michael </a:t>
            </a:r>
            <a:r>
              <a:rPr lang="it-IT" dirty="0" err="1" smtClean="0"/>
              <a:t>Keaton</a:t>
            </a:r>
            <a:r>
              <a:rPr lang="it-IT" dirty="0" smtClean="0"/>
              <a:t> interpreta Batman. L’attore americano negli anni Ottanta partecipa a produzioni cinematografiche rientranti quasi esclusivamente nel genere della commedia.  </a:t>
            </a:r>
          </a:p>
          <a:p>
            <a:r>
              <a:rPr lang="it-IT" dirty="0" smtClean="0"/>
              <a:t>Per questo motivo i lettori del fumetto giudicano </a:t>
            </a:r>
            <a:r>
              <a:rPr lang="it-IT" dirty="0" err="1" smtClean="0"/>
              <a:t>Keaton</a:t>
            </a:r>
            <a:r>
              <a:rPr lang="it-IT" dirty="0" smtClean="0"/>
              <a:t> inappropriato. Uno di loro sostiene sul «Los Angeles </a:t>
            </a:r>
            <a:r>
              <a:rPr lang="it-IT" dirty="0" err="1" smtClean="0"/>
              <a:t>Times</a:t>
            </a:r>
            <a:r>
              <a:rPr lang="it-IT" dirty="0" smtClean="0"/>
              <a:t>» che “scritturando un clown, la Warner e Tim Burton abbiano defecato sul mito di Batman”.     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</TotalTime>
  <Words>1300</Words>
  <Application>Microsoft Office PowerPoint</Application>
  <PresentationFormat>Presentazione su schermo (4:3)</PresentationFormat>
  <Paragraphs>68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24" baseType="lpstr">
      <vt:lpstr>Tema di Office</vt:lpstr>
      <vt:lpstr>Analisi di Batman (1989)</vt:lpstr>
      <vt:lpstr>I diritti di sfruttamento del fumetto</vt:lpstr>
      <vt:lpstr>Le vicende produttive</vt:lpstr>
      <vt:lpstr>L’idea al centro del soggetto</vt:lpstr>
      <vt:lpstr>Alcuni commenti di Tim Burton</vt:lpstr>
      <vt:lpstr>La sceneggiatura</vt:lpstr>
      <vt:lpstr>I timori dell’industria hollywoodiana</vt:lpstr>
      <vt:lpstr>Gli attori </vt:lpstr>
      <vt:lpstr>Michael Keaton</vt:lpstr>
      <vt:lpstr>Dichiarazione di Burton in merito a Keaton  </vt:lpstr>
      <vt:lpstr>La recitazione</vt:lpstr>
      <vt:lpstr> Joker </vt:lpstr>
      <vt:lpstr>L’uomo che ride</vt:lpstr>
      <vt:lpstr>Gwynplaine</vt:lpstr>
      <vt:lpstr>Le riprese</vt:lpstr>
      <vt:lpstr>La scenografia</vt:lpstr>
      <vt:lpstr>Batman e Blade Runner</vt:lpstr>
      <vt:lpstr>Il costume di Batman</vt:lpstr>
      <vt:lpstr>RoboCop</vt:lpstr>
      <vt:lpstr>La musica</vt:lpstr>
      <vt:lpstr>Gli omaggi tributati da Burton </vt:lpstr>
      <vt:lpstr>I risultati commerciali</vt:lpstr>
      <vt:lpstr>I risultati artistici</vt:lpstr>
    </vt:vector>
  </TitlesOfParts>
  <Company>MyCompany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Analisi di Batman</dc:title>
  <dc:creator>Teti</dc:creator>
  <cp:lastModifiedBy>Teti</cp:lastModifiedBy>
  <cp:revision>94</cp:revision>
  <dcterms:created xsi:type="dcterms:W3CDTF">2014-10-15T09:39:45Z</dcterms:created>
  <dcterms:modified xsi:type="dcterms:W3CDTF">2014-10-29T15:49:30Z</dcterms:modified>
</cp:coreProperties>
</file>