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0" r:id="rId10"/>
    <p:sldId id="277" r:id="rId11"/>
    <p:sldId id="265" r:id="rId12"/>
    <p:sldId id="268" r:id="rId13"/>
    <p:sldId id="266" r:id="rId14"/>
    <p:sldId id="275" r:id="rId15"/>
    <p:sldId id="267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78" r:id="rId24"/>
    <p:sldId id="279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DC790-65BB-4CFE-92E6-18C1F39A7D4E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7AD33-AFA2-4EEF-A41A-625FFDD6F5F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600" b="1" dirty="0" smtClean="0"/>
              <a:t>Analisi di </a:t>
            </a:r>
            <a:r>
              <a:rPr lang="it-IT" sz="3600" b="1" i="1" dirty="0" smtClean="0"/>
              <a:t>Batman – Il ritorno </a:t>
            </a:r>
            <a:r>
              <a:rPr lang="it-IT" sz="3600" b="1" dirty="0" smtClean="0"/>
              <a:t>(1992)</a:t>
            </a:r>
            <a:endParaRPr lang="it-IT" sz="36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Marco </a:t>
            </a:r>
            <a:r>
              <a:rPr lang="it-IT" dirty="0" err="1" smtClean="0">
                <a:solidFill>
                  <a:schemeClr val="tx1"/>
                </a:solidFill>
              </a:rPr>
              <a:t>Teti</a:t>
            </a:r>
            <a:endParaRPr lang="it-IT" dirty="0">
              <a:solidFill>
                <a:schemeClr val="tx1"/>
              </a:solidFill>
            </a:endParaRPr>
          </a:p>
          <a:p>
            <a:r>
              <a:rPr lang="it-IT" dirty="0" smtClean="0">
                <a:solidFill>
                  <a:schemeClr val="tx1"/>
                </a:solidFill>
              </a:rPr>
              <a:t>Università degli Studi di Ferrara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marco.teti@unife.it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«Detective </a:t>
            </a:r>
            <a:r>
              <a:rPr lang="it-IT" sz="3200" b="1" dirty="0" err="1" smtClean="0"/>
              <a:t>Comics</a:t>
            </a:r>
            <a:r>
              <a:rPr lang="it-IT" sz="3200" b="1" dirty="0" smtClean="0"/>
              <a:t>» n. 33</a:t>
            </a:r>
            <a:endParaRPr lang="it-IT" dirty="0"/>
          </a:p>
        </p:txBody>
      </p:sp>
      <p:pic>
        <p:nvPicPr>
          <p:cNvPr id="4" name="Segnaposto contenuto 3" descr="origin-in-dc-3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016" y="2125821"/>
            <a:ext cx="5077968" cy="34747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 citazioni presenti in </a:t>
            </a:r>
            <a:r>
              <a:rPr lang="it-IT" sz="3200" b="1" i="1" dirty="0" smtClean="0"/>
              <a:t>Batman – Il ritorno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La capacità di manovrare uno stormo di pipistrelli, posseduta da Batman, va ritenuta un omaggio a </a:t>
            </a:r>
            <a:r>
              <a:rPr lang="it-IT" i="1" dirty="0" smtClean="0"/>
              <a:t>Anno uno</a:t>
            </a:r>
            <a:r>
              <a:rPr lang="it-IT" dirty="0" smtClean="0"/>
              <a:t> di Miller e </a:t>
            </a:r>
            <a:r>
              <a:rPr lang="it-IT" dirty="0" err="1" smtClean="0"/>
              <a:t>Mazzucchelli</a:t>
            </a:r>
            <a:r>
              <a:rPr lang="it-IT" dirty="0" smtClean="0"/>
              <a:t>.   </a:t>
            </a:r>
          </a:p>
          <a:p>
            <a:r>
              <a:rPr lang="it-IT" dirty="0" smtClean="0"/>
              <a:t>Il nome Max </a:t>
            </a:r>
            <a:r>
              <a:rPr lang="it-IT" dirty="0" err="1" smtClean="0"/>
              <a:t>Shreck</a:t>
            </a:r>
            <a:r>
              <a:rPr lang="it-IT" dirty="0" smtClean="0"/>
              <a:t> </a:t>
            </a:r>
            <a:r>
              <a:rPr lang="it-IT" dirty="0" smtClean="0"/>
              <a:t>allude a quello dell’attore principale di </a:t>
            </a:r>
            <a:r>
              <a:rPr lang="it-IT" i="1" dirty="0" err="1" smtClean="0"/>
              <a:t>Nosferatu</a:t>
            </a:r>
            <a:r>
              <a:rPr lang="it-IT" i="1" dirty="0" smtClean="0"/>
              <a:t> il vampiro</a:t>
            </a:r>
            <a:r>
              <a:rPr lang="it-IT" dirty="0" smtClean="0"/>
              <a:t> (</a:t>
            </a:r>
            <a:r>
              <a:rPr lang="it-IT" i="1" dirty="0" err="1" smtClean="0"/>
              <a:t>Nosferatu</a:t>
            </a:r>
            <a:r>
              <a:rPr lang="it-IT" i="1" dirty="0" smtClean="0"/>
              <a:t> </a:t>
            </a:r>
            <a:r>
              <a:rPr lang="it-IT" i="1" dirty="0" err="1" smtClean="0"/>
              <a:t>eine</a:t>
            </a:r>
            <a:r>
              <a:rPr lang="it-IT" i="1" dirty="0" smtClean="0"/>
              <a:t> </a:t>
            </a:r>
            <a:r>
              <a:rPr lang="it-IT" i="1" dirty="0" err="1" smtClean="0"/>
              <a:t>symphonie</a:t>
            </a:r>
            <a:r>
              <a:rPr lang="it-IT" i="1" dirty="0" smtClean="0"/>
              <a:t> </a:t>
            </a:r>
            <a:r>
              <a:rPr lang="it-IT" i="1" dirty="0" err="1" smtClean="0"/>
              <a:t>des</a:t>
            </a:r>
            <a:r>
              <a:rPr lang="it-IT" i="1" dirty="0" smtClean="0"/>
              <a:t> </a:t>
            </a:r>
            <a:r>
              <a:rPr lang="it-IT" i="1" dirty="0" err="1" smtClean="0"/>
              <a:t>grauens</a:t>
            </a:r>
            <a:r>
              <a:rPr lang="it-IT" dirty="0" smtClean="0"/>
              <a:t>, 1922) di Friedrich Wilhelm </a:t>
            </a:r>
            <a:r>
              <a:rPr lang="it-IT" dirty="0" err="1" smtClean="0"/>
              <a:t>Murnau</a:t>
            </a:r>
            <a:r>
              <a:rPr lang="it-IT" dirty="0" smtClean="0"/>
              <a:t>, uno dei capisaldi dell’espressionismo cinematografico tedesco.     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err="1" smtClean="0"/>
              <a:t>Nosferatu</a:t>
            </a:r>
            <a:r>
              <a:rPr lang="it-IT" sz="3200" b="1" i="1" dirty="0" smtClean="0"/>
              <a:t> il vampiro</a:t>
            </a:r>
            <a:endParaRPr lang="it-IT" sz="3200" b="1" i="1" dirty="0"/>
          </a:p>
        </p:txBody>
      </p:sp>
      <p:pic>
        <p:nvPicPr>
          <p:cNvPr id="4" name="Segnaposto contenuto 3" descr="nosferatu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4890" y="1600200"/>
            <a:ext cx="379422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err="1" smtClean="0"/>
              <a:t>DeVito</a:t>
            </a:r>
            <a:r>
              <a:rPr lang="it-IT" sz="3200" b="1" dirty="0" smtClean="0"/>
              <a:t> e </a:t>
            </a:r>
            <a:r>
              <a:rPr lang="it-IT" sz="3200" b="1" dirty="0" err="1" smtClean="0"/>
              <a:t>Walken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Gli attori Danny </a:t>
            </a:r>
            <a:r>
              <a:rPr lang="it-IT" dirty="0" err="1" smtClean="0"/>
              <a:t>DeVito</a:t>
            </a:r>
            <a:r>
              <a:rPr lang="it-IT" dirty="0" smtClean="0"/>
              <a:t> e Christopher </a:t>
            </a:r>
            <a:r>
              <a:rPr lang="it-IT" dirty="0" err="1" smtClean="0"/>
              <a:t>Walken</a:t>
            </a:r>
            <a:r>
              <a:rPr lang="it-IT" dirty="0" smtClean="0"/>
              <a:t> interpretano rispettivamente il Pinguino e Max </a:t>
            </a:r>
            <a:r>
              <a:rPr lang="it-IT" dirty="0" err="1" smtClean="0"/>
              <a:t>Shreck</a:t>
            </a:r>
            <a:r>
              <a:rPr lang="it-IT" dirty="0" smtClean="0"/>
              <a:t>, un personaggio che tra l’altro non esiste nel fumetto.  </a:t>
            </a:r>
          </a:p>
          <a:p>
            <a:r>
              <a:rPr lang="it-IT" dirty="0" smtClean="0"/>
              <a:t>All’epoca </a:t>
            </a:r>
            <a:r>
              <a:rPr lang="it-IT" dirty="0" err="1" smtClean="0"/>
              <a:t>DeVito</a:t>
            </a:r>
            <a:r>
              <a:rPr lang="it-IT" dirty="0" smtClean="0"/>
              <a:t> è specializzato nel genere della commedia mentre </a:t>
            </a:r>
            <a:r>
              <a:rPr lang="it-IT" dirty="0" err="1" smtClean="0"/>
              <a:t>Walken</a:t>
            </a:r>
            <a:r>
              <a:rPr lang="it-IT" dirty="0" smtClean="0"/>
              <a:t> viene diretto da cineasti sperimentali e innovativi quali David Cronenberg, Abel Ferrara o Paul </a:t>
            </a:r>
            <a:r>
              <a:rPr lang="it-IT" dirty="0" err="1" smtClean="0"/>
              <a:t>Schrader</a:t>
            </a:r>
            <a:r>
              <a:rPr lang="it-IT" dirty="0" smtClean="0"/>
              <a:t>.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King </a:t>
            </a:r>
            <a:r>
              <a:rPr lang="it-IT" sz="3200" b="1" i="1" dirty="0" err="1" smtClean="0"/>
              <a:t>of</a:t>
            </a:r>
            <a:r>
              <a:rPr lang="it-IT" sz="3200" b="1" i="1" dirty="0" smtClean="0"/>
              <a:t> New York</a:t>
            </a:r>
            <a:r>
              <a:rPr lang="it-IT" sz="3200" b="1" dirty="0" smtClean="0"/>
              <a:t> (1990) di Abel Ferrara</a:t>
            </a:r>
            <a:endParaRPr lang="it-IT" sz="3200" b="1" dirty="0"/>
          </a:p>
        </p:txBody>
      </p:sp>
      <p:pic>
        <p:nvPicPr>
          <p:cNvPr id="5" name="Segnaposto contenuto 4" descr="Walk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2439" y="1600200"/>
            <a:ext cx="315912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Michelle Pfeiffer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Catwoman</a:t>
            </a:r>
            <a:r>
              <a:rPr lang="it-IT" dirty="0" smtClean="0"/>
              <a:t> ha invece le sembianze di Michelle Pfeiffer. L’attrice americana viene lanciata da </a:t>
            </a:r>
            <a:r>
              <a:rPr lang="it-IT" i="1" dirty="0" err="1" smtClean="0"/>
              <a:t>Scarface</a:t>
            </a:r>
            <a:r>
              <a:rPr lang="it-IT" dirty="0" smtClean="0"/>
              <a:t> (1983) di Brian De Palma e nella seconda metà degli anni Ottanta riceve due candidature al premio Oscar.     </a:t>
            </a:r>
          </a:p>
          <a:p>
            <a:r>
              <a:rPr lang="it-IT" dirty="0" smtClean="0"/>
              <a:t>Una piccola curiosità: il costume di </a:t>
            </a:r>
            <a:r>
              <a:rPr lang="it-IT" dirty="0" err="1" smtClean="0"/>
              <a:t>Catwoman</a:t>
            </a:r>
            <a:r>
              <a:rPr lang="it-IT" dirty="0" smtClean="0"/>
              <a:t>, in lattice e pieno di cuciture, richiama quello indossato dal protagonista eponimo di </a:t>
            </a:r>
            <a:r>
              <a:rPr lang="it-IT" i="1" dirty="0" smtClean="0"/>
              <a:t>Edward mani di forbice. 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L’opinione di Burton su Michelle Pfeiffer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“Ha un grande talento e nel film è stata bravissima. […] Era disposta a fare le cose più strane. In una scena doveva tenere in bocca un uccellino vivo e ha tenuto botta. Faceva anche delle cose incredibili con gli occhi. Ma questo non è strano: per chi indossa una maschera sul volto, gli occhi sono la cosa </a:t>
            </a:r>
            <a:r>
              <a:rPr lang="it-IT" smtClean="0"/>
              <a:t>più importante.”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recitazione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prestazione di Michelle Pfeiffer poggia sui cambi di registro. L’obiettivo consiste nel restituire l’ambiguità di </a:t>
            </a:r>
            <a:r>
              <a:rPr lang="it-IT" dirty="0" err="1" smtClean="0"/>
              <a:t>Catwoman</a:t>
            </a:r>
            <a:r>
              <a:rPr lang="it-IT" dirty="0" smtClean="0"/>
              <a:t>, la cui indole appare al contempo mite e aggressiva.   </a:t>
            </a:r>
          </a:p>
          <a:p>
            <a:r>
              <a:rPr lang="it-IT" dirty="0" err="1" smtClean="0"/>
              <a:t>DeVito</a:t>
            </a:r>
            <a:r>
              <a:rPr lang="it-IT" dirty="0" smtClean="0"/>
              <a:t> predilige moduli recitativi anti-naturalistici. Grazie all’aiuto del truccatore </a:t>
            </a:r>
            <a:r>
              <a:rPr lang="it-IT" dirty="0" err="1" smtClean="0"/>
              <a:t>Stan</a:t>
            </a:r>
            <a:r>
              <a:rPr lang="it-IT" dirty="0" smtClean="0"/>
              <a:t> </a:t>
            </a:r>
            <a:r>
              <a:rPr lang="it-IT" dirty="0" smtClean="0"/>
              <a:t>Winston </a:t>
            </a:r>
            <a:r>
              <a:rPr lang="it-IT" dirty="0" smtClean="0"/>
              <a:t>egli fa del mostruoso Pinguino un personaggio tragico più che malvagio. 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Batman – Il ritorno</a:t>
            </a:r>
            <a:r>
              <a:rPr lang="it-IT" sz="3200" b="1" dirty="0" smtClean="0"/>
              <a:t> e l’horror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smtClean="0"/>
              <a:t>Batman – Il ritorno</a:t>
            </a:r>
            <a:r>
              <a:rPr lang="it-IT" dirty="0" smtClean="0"/>
              <a:t> stabilisce dei legami abbastanza forti con il cinema e la letteratura dell’orrore. Da un lato, Burton indugia a volte su dettagli macabri o raccapriccianti.  </a:t>
            </a:r>
          </a:p>
          <a:p>
            <a:r>
              <a:rPr lang="it-IT" dirty="0" smtClean="0"/>
              <a:t>Dall’altro lato, </a:t>
            </a:r>
            <a:r>
              <a:rPr lang="it-IT" dirty="0" err="1" smtClean="0"/>
              <a:t>Catwoman</a:t>
            </a:r>
            <a:r>
              <a:rPr lang="it-IT" dirty="0" smtClean="0"/>
              <a:t>, Max </a:t>
            </a:r>
            <a:r>
              <a:rPr lang="it-IT" dirty="0" err="1" smtClean="0"/>
              <a:t>Shreck</a:t>
            </a:r>
            <a:r>
              <a:rPr lang="it-IT" dirty="0" smtClean="0"/>
              <a:t> </a:t>
            </a:r>
            <a:r>
              <a:rPr lang="it-IT" dirty="0" smtClean="0"/>
              <a:t>e il Pinguino personificano tre figure peculiari della narrativa horror: lo zombie, il vampiro e la creatura umana solo per metà.       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fotografia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L’illuminazione dai toni fortemente contrastati (analoga a quella di</a:t>
            </a:r>
            <a:r>
              <a:rPr lang="it-IT" i="1" dirty="0" smtClean="0"/>
              <a:t> Batman</a:t>
            </a:r>
            <a:r>
              <a:rPr lang="it-IT" dirty="0" smtClean="0"/>
              <a:t>) aumenta la tensione e contribuisce a instaurare in </a:t>
            </a:r>
            <a:r>
              <a:rPr lang="it-IT" i="1" dirty="0" smtClean="0"/>
              <a:t>Batman – Il ritorno</a:t>
            </a:r>
            <a:r>
              <a:rPr lang="it-IT" dirty="0" smtClean="0"/>
              <a:t> un clima quasi di terrore. </a:t>
            </a:r>
          </a:p>
          <a:p>
            <a:r>
              <a:rPr lang="it-IT" dirty="0" smtClean="0"/>
              <a:t>L’aspetto fotografico viene curato da Roger </a:t>
            </a:r>
            <a:r>
              <a:rPr lang="it-IT" dirty="0" err="1" smtClean="0"/>
              <a:t>Pratt</a:t>
            </a:r>
            <a:r>
              <a:rPr lang="it-IT" dirty="0" smtClean="0"/>
              <a:t> in </a:t>
            </a:r>
            <a:r>
              <a:rPr lang="it-IT" i="1" dirty="0" smtClean="0"/>
              <a:t>Batman</a:t>
            </a:r>
            <a:r>
              <a:rPr lang="it-IT" dirty="0" smtClean="0"/>
              <a:t> e da </a:t>
            </a:r>
            <a:r>
              <a:rPr lang="it-IT" dirty="0" err="1" smtClean="0"/>
              <a:t>Stefan</a:t>
            </a:r>
            <a:r>
              <a:rPr lang="it-IT" dirty="0" smtClean="0"/>
              <a:t> </a:t>
            </a:r>
            <a:r>
              <a:rPr lang="it-IT" dirty="0" err="1" smtClean="0"/>
              <a:t>Czapsky</a:t>
            </a:r>
            <a:r>
              <a:rPr lang="it-IT" dirty="0" smtClean="0"/>
              <a:t> in </a:t>
            </a:r>
            <a:r>
              <a:rPr lang="it-IT" i="1" dirty="0" smtClean="0"/>
              <a:t>Batman – Il ritorno</a:t>
            </a:r>
            <a:r>
              <a:rPr lang="it-IT" dirty="0" smtClean="0"/>
              <a:t>.      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ruoli rivestiti da Burton 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trionfo commerciale sancito da </a:t>
            </a:r>
            <a:r>
              <a:rPr lang="it-IT" i="1" dirty="0" smtClean="0"/>
              <a:t>Batman</a:t>
            </a:r>
            <a:r>
              <a:rPr lang="it-IT" dirty="0" smtClean="0"/>
              <a:t> e l’ottimo riscontro avuto da </a:t>
            </a:r>
            <a:r>
              <a:rPr lang="it-IT" i="1" dirty="0" smtClean="0"/>
              <a:t>Edward mani di forbice</a:t>
            </a:r>
            <a:r>
              <a:rPr lang="it-IT" dirty="0" smtClean="0"/>
              <a:t> consolidano la posizione di Burton nel panorama hollywoodiano. </a:t>
            </a:r>
          </a:p>
          <a:p>
            <a:r>
              <a:rPr lang="it-IT" dirty="0" smtClean="0"/>
              <a:t>La Warner permette addirittura a Burton di </a:t>
            </a:r>
            <a:r>
              <a:rPr lang="it-IT" dirty="0" err="1" smtClean="0"/>
              <a:t>co-produrre</a:t>
            </a:r>
            <a:r>
              <a:rPr lang="it-IT" dirty="0" smtClean="0"/>
              <a:t> </a:t>
            </a:r>
            <a:r>
              <a:rPr lang="it-IT" i="1" dirty="0" smtClean="0"/>
              <a:t>Batman – Il ritorno</a:t>
            </a:r>
            <a:r>
              <a:rPr lang="it-IT" dirty="0" smtClean="0"/>
              <a:t> insieme alla socia Denise Di Novi. Il cineasta gode dunque di una notevole libertà creativa.  </a:t>
            </a:r>
            <a:r>
              <a:rPr lang="it-IT" dirty="0" smtClean="0">
                <a:solidFill>
                  <a:srgbClr val="FF0000"/>
                </a:solidFill>
              </a:rPr>
              <a:t>  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riprese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/>
              <a:t>Batman – Il ritorno</a:t>
            </a:r>
            <a:r>
              <a:rPr lang="it-IT" dirty="0" smtClean="0"/>
              <a:t> viene girato negli studi della Warner situati a Burbank, la città californiana in cui Burton è nato.    </a:t>
            </a:r>
          </a:p>
          <a:p>
            <a:r>
              <a:rPr lang="it-IT" dirty="0" smtClean="0"/>
              <a:t>Burton affida la scenografia a Bo Welch, in passato coinvolto nella realizzazione di </a:t>
            </a:r>
            <a:r>
              <a:rPr lang="it-IT" i="1" dirty="0" err="1" smtClean="0"/>
              <a:t>Beetlejuice</a:t>
            </a:r>
            <a:r>
              <a:rPr lang="it-IT" dirty="0" smtClean="0"/>
              <a:t> e di </a:t>
            </a:r>
            <a:r>
              <a:rPr lang="it-IT" i="1" dirty="0" smtClean="0"/>
              <a:t>Edward mani di forbice</a:t>
            </a:r>
            <a:r>
              <a:rPr lang="it-IT" dirty="0" smtClean="0"/>
              <a:t>. Welch conferisce all’impianto architettonico una dimensione ludica e alleggerisce l’atmosfera avvicinandola a quella del carnevale.     </a:t>
            </a:r>
            <a:endParaRPr lang="it-IT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L’accompagnamento sonoro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partitura musicale viene ancora composta da Danny </a:t>
            </a:r>
            <a:r>
              <a:rPr lang="it-IT" dirty="0" err="1" smtClean="0"/>
              <a:t>Elfman</a:t>
            </a:r>
            <a:r>
              <a:rPr lang="it-IT" dirty="0" smtClean="0"/>
              <a:t>, il quale gode di grande autonomia espressiva. Tale autonomia è palese sotto il profilo melodico.    </a:t>
            </a:r>
          </a:p>
          <a:p>
            <a:r>
              <a:rPr lang="it-IT" dirty="0" err="1" smtClean="0"/>
              <a:t>Elfman</a:t>
            </a:r>
            <a:r>
              <a:rPr lang="it-IT" dirty="0" smtClean="0"/>
              <a:t> abbina infatti a Batman, al Pinguino e a </a:t>
            </a:r>
            <a:r>
              <a:rPr lang="it-IT" dirty="0" err="1" smtClean="0"/>
              <a:t>Catwoman</a:t>
            </a:r>
            <a:r>
              <a:rPr lang="it-IT" dirty="0" smtClean="0"/>
              <a:t> differenti motivi musicali che  sottolineano le caratteristiche fisiche </a:t>
            </a:r>
            <a:r>
              <a:rPr lang="it-IT" dirty="0" smtClean="0"/>
              <a:t>dei </a:t>
            </a:r>
            <a:r>
              <a:rPr lang="it-IT" dirty="0" smtClean="0"/>
              <a:t>personaggi.     </a:t>
            </a:r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risultati in termini economici 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/>
              <a:t>Batman – Il ritorno</a:t>
            </a:r>
            <a:r>
              <a:rPr lang="it-IT" dirty="0" smtClean="0"/>
              <a:t> incassa 47 milioni di dollari nei primi tre giorni di programmazione e complessivamente 268. Ciononostante la pellicola disattende parzialmente le aspettative della Warner.</a:t>
            </a:r>
          </a:p>
          <a:p>
            <a:r>
              <a:rPr lang="it-IT" dirty="0" smtClean="0"/>
              <a:t>I soldi guadagnati non corrispondono a quelli previsti dalla casa di produzione che per la verità tollera con fatica l’atteggiamento distaccato e incurante </a:t>
            </a:r>
            <a:r>
              <a:rPr lang="it-IT" dirty="0" smtClean="0"/>
              <a:t>tenuto </a:t>
            </a:r>
            <a:r>
              <a:rPr lang="it-IT" dirty="0" smtClean="0"/>
              <a:t>da Burton.    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risultati in termini estetici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smtClean="0"/>
              <a:t>Batman</a:t>
            </a:r>
            <a:r>
              <a:rPr lang="it-IT" dirty="0" smtClean="0"/>
              <a:t> – </a:t>
            </a:r>
            <a:r>
              <a:rPr lang="it-IT" i="1" dirty="0" smtClean="0"/>
              <a:t>Il ritorno</a:t>
            </a:r>
            <a:r>
              <a:rPr lang="it-IT" dirty="0" smtClean="0"/>
              <a:t> non coniuga in maniera apprezzabile le istanze </a:t>
            </a:r>
            <a:r>
              <a:rPr lang="it-IT" dirty="0" err="1" smtClean="0"/>
              <a:t>autoriali</a:t>
            </a:r>
            <a:r>
              <a:rPr lang="it-IT" dirty="0" smtClean="0"/>
              <a:t> di Burton e le necessità di ordine commerciale della Warner.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endParaRPr lang="it-IT" dirty="0" smtClean="0"/>
          </a:p>
          <a:p>
            <a:r>
              <a:rPr lang="it-IT" dirty="0" smtClean="0"/>
              <a:t>Burton squaderna la propria poetica e il proprio stile. Egli trascura l’intreccio e fa risaltare </a:t>
            </a:r>
            <a:r>
              <a:rPr lang="it-IT" dirty="0" smtClean="0"/>
              <a:t>i </a:t>
            </a:r>
            <a:r>
              <a:rPr lang="it-IT" dirty="0" smtClean="0"/>
              <a:t>protagonisti. </a:t>
            </a:r>
            <a:r>
              <a:rPr lang="it-IT" dirty="0" smtClean="0"/>
              <a:t>Il </a:t>
            </a:r>
            <a:r>
              <a:rPr lang="it-IT" dirty="0" smtClean="0"/>
              <a:t>cineasta realizza insomma un film più originale ma meno equilibrato del precedente. 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Da Batman a Superman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L’unione tra Burton e l’universo del fumetto viene rinsaldata alla fine degli anni Novanta. Nel 1997 il regista cerca di portare sul grande schermo il celeberrimo Superman. Per varie ragioni il progetto naufraga.    </a:t>
            </a:r>
          </a:p>
          <a:p>
            <a:r>
              <a:rPr lang="it-IT" dirty="0" smtClean="0"/>
              <a:t>Il titolo del lungometraggio avrebbe dovuto essere </a:t>
            </a:r>
            <a:r>
              <a:rPr lang="it-IT" i="1" dirty="0" smtClean="0"/>
              <a:t>Superman </a:t>
            </a:r>
            <a:r>
              <a:rPr lang="it-IT" i="1" dirty="0" err="1" smtClean="0"/>
              <a:t>Lives</a:t>
            </a:r>
            <a:r>
              <a:rPr lang="it-IT" dirty="0" smtClean="0"/>
              <a:t>. Superman sarebbe stato interpretato da Nicholas Cage</a:t>
            </a:r>
            <a:r>
              <a:rPr lang="it-IT" smtClean="0"/>
              <a:t>.  </a:t>
            </a:r>
            <a:r>
              <a:rPr lang="it-IT" smtClean="0"/>
              <a:t> 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produzione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responsabilità economica di</a:t>
            </a:r>
            <a:r>
              <a:rPr lang="it-IT" i="1" dirty="0" smtClean="0"/>
              <a:t> Batman – Il ritorno</a:t>
            </a:r>
            <a:r>
              <a:rPr lang="it-IT" dirty="0" smtClean="0"/>
              <a:t> viene dalla Warner attribuita anche a </a:t>
            </a:r>
            <a:r>
              <a:rPr lang="it-IT" dirty="0" err="1" smtClean="0"/>
              <a:t>Jon</a:t>
            </a:r>
            <a:r>
              <a:rPr lang="it-IT" dirty="0" smtClean="0"/>
              <a:t> </a:t>
            </a:r>
            <a:r>
              <a:rPr lang="it-IT" dirty="0" err="1" smtClean="0"/>
              <a:t>Peters</a:t>
            </a:r>
            <a:r>
              <a:rPr lang="it-IT" dirty="0" smtClean="0"/>
              <a:t>, Peter </a:t>
            </a:r>
            <a:r>
              <a:rPr lang="it-IT" dirty="0" err="1" smtClean="0"/>
              <a:t>Guber</a:t>
            </a:r>
            <a:r>
              <a:rPr lang="it-IT" dirty="0" smtClean="0"/>
              <a:t>, Benjamin </a:t>
            </a:r>
            <a:r>
              <a:rPr lang="it-IT" dirty="0" err="1" smtClean="0"/>
              <a:t>Melniker</a:t>
            </a:r>
            <a:r>
              <a:rPr lang="it-IT" dirty="0" smtClean="0"/>
              <a:t> e Michael </a:t>
            </a:r>
            <a:r>
              <a:rPr lang="it-IT" dirty="0" err="1" smtClean="0"/>
              <a:t>Uslan</a:t>
            </a:r>
            <a:r>
              <a:rPr lang="it-IT" dirty="0" smtClean="0"/>
              <a:t>. </a:t>
            </a:r>
          </a:p>
          <a:p>
            <a:r>
              <a:rPr lang="it-IT" dirty="0" smtClean="0"/>
              <a:t>Burton sostituisce Sam Hamm, autore del soggetto, con Daniel </a:t>
            </a:r>
            <a:r>
              <a:rPr lang="it-IT" dirty="0" err="1" smtClean="0"/>
              <a:t>Waters</a:t>
            </a:r>
            <a:r>
              <a:rPr lang="it-IT" dirty="0" smtClean="0"/>
              <a:t>, sceneggiatore del film </a:t>
            </a:r>
            <a:r>
              <a:rPr lang="it-IT" i="1" dirty="0" smtClean="0"/>
              <a:t>Schegge di follia</a:t>
            </a:r>
            <a:r>
              <a:rPr lang="it-IT" dirty="0" smtClean="0"/>
              <a:t> (</a:t>
            </a:r>
            <a:r>
              <a:rPr lang="it-IT" i="1" dirty="0" err="1" smtClean="0"/>
              <a:t>Heathers</a:t>
            </a:r>
            <a:r>
              <a:rPr lang="it-IT" dirty="0" smtClean="0"/>
              <a:t>, 1989) di Michael </a:t>
            </a:r>
            <a:r>
              <a:rPr lang="it-IT" dirty="0" err="1" smtClean="0"/>
              <a:t>Lehmann</a:t>
            </a:r>
            <a:r>
              <a:rPr lang="it-IT" dirty="0" smtClean="0"/>
              <a:t> finanziato da Di Novi. 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Alcune considerazioni fatte da Burton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“Come tipo di energia, [</a:t>
            </a:r>
            <a:r>
              <a:rPr lang="it-IT" i="1" dirty="0" smtClean="0"/>
              <a:t>Batman – Il ritorno</a:t>
            </a:r>
            <a:r>
              <a:rPr lang="it-IT" dirty="0" smtClean="0"/>
              <a:t>] è stato molto più simile a </a:t>
            </a:r>
            <a:r>
              <a:rPr lang="it-IT" i="1" dirty="0" err="1" smtClean="0"/>
              <a:t>Beetlejuice</a:t>
            </a:r>
            <a:r>
              <a:rPr lang="it-IT" dirty="0" smtClean="0"/>
              <a:t> che al primo </a:t>
            </a:r>
            <a:r>
              <a:rPr lang="it-IT" i="1" dirty="0" smtClean="0"/>
              <a:t>Batman</a:t>
            </a:r>
            <a:r>
              <a:rPr lang="it-IT" dirty="0" smtClean="0"/>
              <a:t>. Qui c’era un’energia più indefinibile, invece nel primo </a:t>
            </a:r>
            <a:r>
              <a:rPr lang="it-IT" i="1" dirty="0" smtClean="0"/>
              <a:t>Batman</a:t>
            </a:r>
            <a:r>
              <a:rPr lang="it-IT" dirty="0" smtClean="0"/>
              <a:t> era molto controllata. Anche se non me ne preoccupavo più di tanto. Volevo solo fare un film normale, realizzare qualcosa che mi sarebbe piaciuto vedere.”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sceneggiatura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 smtClean="0"/>
              <a:t>Waters</a:t>
            </a:r>
            <a:r>
              <a:rPr lang="it-IT" dirty="0" smtClean="0"/>
              <a:t> accetta i suggerimenti provenienti da Burton e si concentra sulla definizione sia  fisica che psicologica di </a:t>
            </a:r>
            <a:r>
              <a:rPr lang="it-IT" dirty="0" err="1" smtClean="0"/>
              <a:t>Selina</a:t>
            </a:r>
            <a:r>
              <a:rPr lang="it-IT" dirty="0" smtClean="0"/>
              <a:t> </a:t>
            </a:r>
            <a:r>
              <a:rPr lang="it-IT" dirty="0" err="1" smtClean="0"/>
              <a:t>Kyle</a:t>
            </a:r>
            <a:r>
              <a:rPr lang="it-IT" dirty="0" smtClean="0"/>
              <a:t>, ovvero la sensuale </a:t>
            </a:r>
            <a:r>
              <a:rPr lang="it-IT" dirty="0" err="1" smtClean="0"/>
              <a:t>Catwoman</a:t>
            </a:r>
            <a:r>
              <a:rPr lang="it-IT" dirty="0" smtClean="0"/>
              <a:t>, e di Oswald </a:t>
            </a:r>
            <a:r>
              <a:rPr lang="it-IT" dirty="0" err="1" smtClean="0"/>
              <a:t>Cobblepot</a:t>
            </a:r>
            <a:r>
              <a:rPr lang="it-IT" dirty="0" smtClean="0"/>
              <a:t>, ovvero il deforme Pinguino. </a:t>
            </a:r>
          </a:p>
          <a:p>
            <a:r>
              <a:rPr lang="it-IT" dirty="0" err="1" smtClean="0"/>
              <a:t>Waters</a:t>
            </a:r>
            <a:r>
              <a:rPr lang="it-IT" dirty="0" smtClean="0"/>
              <a:t> tratteggia con una certa abilità anche il personaggio del corrotto, ipocrita imprenditore Max </a:t>
            </a:r>
            <a:r>
              <a:rPr lang="it-IT" dirty="0" err="1" smtClean="0"/>
              <a:t>Shreck</a:t>
            </a:r>
            <a:r>
              <a:rPr lang="it-IT" dirty="0" smtClean="0"/>
              <a:t>. </a:t>
            </a:r>
            <a:r>
              <a:rPr lang="it-IT" dirty="0" err="1" smtClean="0"/>
              <a:t>Waters</a:t>
            </a:r>
            <a:r>
              <a:rPr lang="it-IT" dirty="0" smtClean="0"/>
              <a:t> e Burton privilegiano insomma i rivali di Batman.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temi sviluppati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Attraverso le figure di </a:t>
            </a:r>
            <a:r>
              <a:rPr lang="it-IT" dirty="0" err="1" smtClean="0"/>
              <a:t>Catwoman</a:t>
            </a:r>
            <a:r>
              <a:rPr lang="it-IT" dirty="0" smtClean="0"/>
              <a:t> e del Pinguino Burton affronta l’argomento costituito dalla diversità. La diversità a cui il cineasta è interessato risiede tanto nella fisionomia quanto nel comportamento. Essa ricorre nella produzione di Burton.   </a:t>
            </a:r>
          </a:p>
          <a:p>
            <a:r>
              <a:rPr lang="it-IT" dirty="0" smtClean="0"/>
              <a:t>Il regista esamina inoltre in maniera approfondita il concetto di maschera.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parere di Burton riguardo alle maschere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“Le maschere in America simboleggiano il desiderio di nascondersi. […] Nel fatto di nasconderti c’è qualcosa di paradossale, perché finisce che ti senti più disponibile e più libero. La gente comunica un po’ di più. È anche più disinibita. È qualcosa di tipico della nostra cultura […]. Quando la gente indossa un travestimento, ne viene fuori una strana forma di libertà.”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Ulteriori temi trattati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Burton e </a:t>
            </a:r>
            <a:r>
              <a:rPr lang="it-IT" dirty="0" err="1" smtClean="0"/>
              <a:t>Waters</a:t>
            </a:r>
            <a:r>
              <a:rPr lang="it-IT" dirty="0" smtClean="0"/>
              <a:t> focalizzano altresì l’attenzione sulla dissociazione mentale (dunque sulle personalità </a:t>
            </a:r>
            <a:r>
              <a:rPr lang="it-IT" i="1" dirty="0" smtClean="0"/>
              <a:t>duplici</a:t>
            </a:r>
            <a:r>
              <a:rPr lang="it-IT" dirty="0" smtClean="0"/>
              <a:t>) di </a:t>
            </a:r>
            <a:r>
              <a:rPr lang="it-IT" dirty="0" err="1" smtClean="0"/>
              <a:t>Catwoman</a:t>
            </a:r>
            <a:r>
              <a:rPr lang="it-IT" dirty="0" smtClean="0"/>
              <a:t>, del Pinguino e di Batman.   </a:t>
            </a:r>
          </a:p>
          <a:p>
            <a:r>
              <a:rPr lang="it-IT" dirty="0" smtClean="0"/>
              <a:t>In </a:t>
            </a:r>
            <a:r>
              <a:rPr lang="it-IT" i="1" dirty="0" smtClean="0"/>
              <a:t>Batman – Il ritorno</a:t>
            </a:r>
            <a:r>
              <a:rPr lang="it-IT" dirty="0" smtClean="0"/>
              <a:t> la contrapposizione tra esteriorità e interiorità o tra apparenza e sostanza occupa di conseguenza una posizione centrale a livello contenutistico.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citazioni presenti in </a:t>
            </a:r>
            <a:r>
              <a:rPr lang="it-IT" sz="3200" b="1" i="1" dirty="0" smtClean="0"/>
              <a:t>Batman – Il ritorno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Da </a:t>
            </a:r>
            <a:r>
              <a:rPr lang="it-IT" i="1" dirty="0" smtClean="0"/>
              <a:t>Batman – Il ritorno</a:t>
            </a:r>
            <a:r>
              <a:rPr lang="it-IT" dirty="0" smtClean="0"/>
              <a:t> emergono alcuni riferimenti fumettistici o audiovisivi. La candidatura del </a:t>
            </a:r>
            <a:r>
              <a:rPr lang="it-IT" dirty="0" err="1" smtClean="0"/>
              <a:t>Penguino</a:t>
            </a:r>
            <a:r>
              <a:rPr lang="it-IT" dirty="0" smtClean="0"/>
              <a:t> al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ruolo di sindaco di </a:t>
            </a:r>
            <a:r>
              <a:rPr lang="it-IT" dirty="0" err="1" smtClean="0"/>
              <a:t>Gotham</a:t>
            </a:r>
            <a:r>
              <a:rPr lang="it-IT" dirty="0" smtClean="0"/>
              <a:t> City deriva da due episodi della serie trasmessa in televisione nel 1966.      </a:t>
            </a:r>
          </a:p>
          <a:p>
            <a:r>
              <a:rPr lang="it-IT" dirty="0" smtClean="0"/>
              <a:t>Burton ritrae poi Bruce </a:t>
            </a:r>
            <a:r>
              <a:rPr lang="it-IT" dirty="0" err="1" smtClean="0"/>
              <a:t>Wayne</a:t>
            </a:r>
            <a:r>
              <a:rPr lang="it-IT" dirty="0" smtClean="0"/>
              <a:t> nello stesso modo in cui viene ritratto sul n. 33 di «Detective </a:t>
            </a:r>
            <a:r>
              <a:rPr lang="it-IT" dirty="0" err="1" smtClean="0"/>
              <a:t>Comics</a:t>
            </a:r>
            <a:r>
              <a:rPr lang="it-IT" dirty="0" smtClean="0"/>
              <a:t>», cioè seduto al buio e rischiarato dal fascio di luce del </a:t>
            </a:r>
            <a:r>
              <a:rPr lang="it-IT" dirty="0" err="1" smtClean="0"/>
              <a:t>bat-segnale</a:t>
            </a:r>
            <a:r>
              <a:rPr lang="it-IT" dirty="0" smtClean="0"/>
              <a:t>.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1277</Words>
  <Application>Microsoft Office PowerPoint</Application>
  <PresentationFormat>Presentazione su schermo (4:3)</PresentationFormat>
  <Paragraphs>64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Analisi di Batman – Il ritorno (1992)</vt:lpstr>
      <vt:lpstr>I ruoli rivestiti da Burton  </vt:lpstr>
      <vt:lpstr>La produzione</vt:lpstr>
      <vt:lpstr>Alcune considerazioni fatte da Burton</vt:lpstr>
      <vt:lpstr>La sceneggiatura</vt:lpstr>
      <vt:lpstr>I temi sviluppati</vt:lpstr>
      <vt:lpstr>Il parere di Burton riguardo alle maschere</vt:lpstr>
      <vt:lpstr>Ulteriori temi trattati</vt:lpstr>
      <vt:lpstr>Le citazioni presenti in Batman – Il ritorno </vt:lpstr>
      <vt:lpstr>«Detective Comics» n. 33</vt:lpstr>
      <vt:lpstr>Le citazioni presenti in Batman – Il ritorno</vt:lpstr>
      <vt:lpstr>Nosferatu il vampiro</vt:lpstr>
      <vt:lpstr>DeVito e Walken </vt:lpstr>
      <vt:lpstr>King of New York (1990) di Abel Ferrara</vt:lpstr>
      <vt:lpstr>Michelle Pfeiffer</vt:lpstr>
      <vt:lpstr>L’opinione di Burton su Michelle Pfeiffer</vt:lpstr>
      <vt:lpstr>La recitazione</vt:lpstr>
      <vt:lpstr>Batman – Il ritorno e l’horror </vt:lpstr>
      <vt:lpstr>La fotografia</vt:lpstr>
      <vt:lpstr>Le riprese</vt:lpstr>
      <vt:lpstr>L’accompagnamento sonoro</vt:lpstr>
      <vt:lpstr>I risultati in termini economici  </vt:lpstr>
      <vt:lpstr>I risultati in termini estetici</vt:lpstr>
      <vt:lpstr>Da Batman a Superman</vt:lpstr>
    </vt:vector>
  </TitlesOfParts>
  <Company>MyCompany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di Batman – Il ritorno</dc:title>
  <dc:creator>Teti</dc:creator>
  <cp:lastModifiedBy>Teti</cp:lastModifiedBy>
  <cp:revision>102</cp:revision>
  <dcterms:created xsi:type="dcterms:W3CDTF">2014-10-15T09:44:04Z</dcterms:created>
  <dcterms:modified xsi:type="dcterms:W3CDTF">2014-10-29T18:12:49Z</dcterms:modified>
</cp:coreProperties>
</file>