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7" r:id="rId11"/>
    <p:sldId id="265" r:id="rId12"/>
    <p:sldId id="266" r:id="rId13"/>
    <p:sldId id="268" r:id="rId14"/>
    <p:sldId id="269" r:id="rId15"/>
    <p:sldId id="274" r:id="rId16"/>
    <p:sldId id="270" r:id="rId17"/>
    <p:sldId id="276" r:id="rId18"/>
    <p:sldId id="275" r:id="rId19"/>
    <p:sldId id="271" r:id="rId20"/>
    <p:sldId id="272" r:id="rId21"/>
    <p:sldId id="273" r:id="rId22"/>
    <p:sldId id="278" r:id="rId23"/>
    <p:sldId id="277" r:id="rId24"/>
    <p:sldId id="279" r:id="rId25"/>
    <p:sldId id="281" r:id="rId26"/>
    <p:sldId id="280" r:id="rId2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AC74FDF-7699-4995-8D47-680F62626112}" type="datetimeFigureOut">
              <a:rPr lang="it-IT" smtClean="0"/>
              <a:pPr/>
              <a:t>29/11/2014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2177583-F29A-4A6A-9F0A-A637B168EA7A}"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AC74FDF-7699-4995-8D47-680F62626112}" type="datetimeFigureOut">
              <a:rPr lang="it-IT" smtClean="0"/>
              <a:pPr/>
              <a:t>29/11/2014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2177583-F29A-4A6A-9F0A-A637B168EA7A}"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AC74FDF-7699-4995-8D47-680F62626112}" type="datetimeFigureOut">
              <a:rPr lang="it-IT" smtClean="0"/>
              <a:pPr/>
              <a:t>29/11/2014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2177583-F29A-4A6A-9F0A-A637B168EA7A}"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AC74FDF-7699-4995-8D47-680F62626112}" type="datetimeFigureOut">
              <a:rPr lang="it-IT" smtClean="0"/>
              <a:pPr/>
              <a:t>29/11/2014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2177583-F29A-4A6A-9F0A-A637B168EA7A}"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0AC74FDF-7699-4995-8D47-680F62626112}" type="datetimeFigureOut">
              <a:rPr lang="it-IT" smtClean="0"/>
              <a:pPr/>
              <a:t>29/11/2014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2177583-F29A-4A6A-9F0A-A637B168EA7A}"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0AC74FDF-7699-4995-8D47-680F62626112}" type="datetimeFigureOut">
              <a:rPr lang="it-IT" smtClean="0"/>
              <a:pPr/>
              <a:t>29/11/2014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2177583-F29A-4A6A-9F0A-A637B168EA7A}"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0AC74FDF-7699-4995-8D47-680F62626112}" type="datetimeFigureOut">
              <a:rPr lang="it-IT" smtClean="0"/>
              <a:pPr/>
              <a:t>29/11/2014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F2177583-F29A-4A6A-9F0A-A637B168EA7A}"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0AC74FDF-7699-4995-8D47-680F62626112}" type="datetimeFigureOut">
              <a:rPr lang="it-IT" smtClean="0"/>
              <a:pPr/>
              <a:t>29/11/2014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F2177583-F29A-4A6A-9F0A-A637B168EA7A}"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AC74FDF-7699-4995-8D47-680F62626112}" type="datetimeFigureOut">
              <a:rPr lang="it-IT" smtClean="0"/>
              <a:pPr/>
              <a:t>29/11/2014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F2177583-F29A-4A6A-9F0A-A637B168EA7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AC74FDF-7699-4995-8D47-680F62626112}" type="datetimeFigureOut">
              <a:rPr lang="it-IT" smtClean="0"/>
              <a:pPr/>
              <a:t>29/11/2014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2177583-F29A-4A6A-9F0A-A637B168EA7A}"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AC74FDF-7699-4995-8D47-680F62626112}" type="datetimeFigureOut">
              <a:rPr lang="it-IT" smtClean="0"/>
              <a:pPr/>
              <a:t>29/11/2014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2177583-F29A-4A6A-9F0A-A637B168EA7A}"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C74FDF-7699-4995-8D47-680F62626112}" type="datetimeFigureOut">
              <a:rPr lang="it-IT" smtClean="0"/>
              <a:pPr/>
              <a:t>29/11/2014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177583-F29A-4A6A-9F0A-A637B168EA7A}"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sz="3600" b="1" dirty="0" smtClean="0"/>
              <a:t>Analisi de </a:t>
            </a:r>
            <a:r>
              <a:rPr lang="it-IT" sz="3600" b="1" i="1" dirty="0" smtClean="0"/>
              <a:t>La sposa cadavere</a:t>
            </a:r>
            <a:r>
              <a:rPr lang="it-IT" sz="3600" b="1" dirty="0" smtClean="0"/>
              <a:t> (</a:t>
            </a:r>
            <a:r>
              <a:rPr lang="it-IT" sz="3600" b="1" i="1" dirty="0" err="1" smtClean="0"/>
              <a:t>Corpse</a:t>
            </a:r>
            <a:r>
              <a:rPr lang="it-IT" sz="3600" b="1" i="1" dirty="0" smtClean="0"/>
              <a:t> Bride</a:t>
            </a:r>
            <a:r>
              <a:rPr lang="it-IT" sz="3600" b="1" dirty="0" smtClean="0"/>
              <a:t>, 2005)</a:t>
            </a:r>
            <a:endParaRPr lang="it-IT" sz="3600" b="1" dirty="0"/>
          </a:p>
        </p:txBody>
      </p:sp>
      <p:sp>
        <p:nvSpPr>
          <p:cNvPr id="3" name="Sottotitolo 2"/>
          <p:cNvSpPr>
            <a:spLocks noGrp="1"/>
          </p:cNvSpPr>
          <p:nvPr>
            <p:ph type="subTitle" idx="1"/>
          </p:nvPr>
        </p:nvSpPr>
        <p:spPr/>
        <p:txBody>
          <a:bodyPr/>
          <a:lstStyle/>
          <a:p>
            <a:r>
              <a:rPr lang="it-IT" dirty="0" smtClean="0">
                <a:solidFill>
                  <a:schemeClr val="tx1"/>
                </a:solidFill>
              </a:rPr>
              <a:t>Dott. Marco </a:t>
            </a:r>
            <a:r>
              <a:rPr lang="it-IT" dirty="0" err="1" smtClean="0">
                <a:solidFill>
                  <a:schemeClr val="tx1"/>
                </a:solidFill>
              </a:rPr>
              <a:t>Teti</a:t>
            </a:r>
            <a:endParaRPr lang="it-IT" dirty="0" smtClean="0">
              <a:solidFill>
                <a:schemeClr val="tx1"/>
              </a:solidFill>
            </a:endParaRPr>
          </a:p>
          <a:p>
            <a:r>
              <a:rPr lang="it-IT" dirty="0" smtClean="0">
                <a:solidFill>
                  <a:schemeClr val="tx1"/>
                </a:solidFill>
              </a:rPr>
              <a:t>Università degli Studi di Ferrara</a:t>
            </a:r>
          </a:p>
          <a:p>
            <a:r>
              <a:rPr lang="it-IT" dirty="0" smtClean="0">
                <a:solidFill>
                  <a:schemeClr val="tx1"/>
                </a:solidFill>
              </a:rPr>
              <a:t>marco.teti@unife.it </a:t>
            </a:r>
            <a:endParaRPr lang="it-IT"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Dichiarazioni di Burton concernenti i personaggi femminili e la </a:t>
            </a:r>
            <a:r>
              <a:rPr lang="it-IT" sz="3200" b="1" dirty="0" err="1" smtClean="0"/>
              <a:t>Stop-Motion</a:t>
            </a:r>
            <a:r>
              <a:rPr lang="it-IT" sz="3200" b="1" dirty="0" smtClean="0"/>
              <a:t> </a:t>
            </a:r>
            <a:endParaRPr lang="it-IT" sz="3200" b="1" dirty="0"/>
          </a:p>
        </p:txBody>
      </p:sp>
      <p:sp>
        <p:nvSpPr>
          <p:cNvPr id="3" name="Segnaposto contenuto 2"/>
          <p:cNvSpPr>
            <a:spLocks noGrp="1"/>
          </p:cNvSpPr>
          <p:nvPr>
            <p:ph idx="1"/>
          </p:nvPr>
        </p:nvSpPr>
        <p:spPr/>
        <p:txBody>
          <a:bodyPr/>
          <a:lstStyle/>
          <a:p>
            <a:r>
              <a:rPr lang="it-IT" dirty="0" smtClean="0"/>
              <a:t>“Anche per questo ho insistito con l’animazione a passo uno. Ogni volta che immagino quei personaggi al computer mi sembra che l’effetto non sia lo stesso. Non so perché, ma per me l’animazione a passo uno possiede una maggiore carica emotiva. Penso che c’entri […] il fatto che si tratta di oggetti reali che gli animatori devono muovere manualmente”.  </a:t>
            </a:r>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La produzione</a:t>
            </a:r>
            <a:endParaRPr lang="it-IT" sz="3200" b="1" dirty="0"/>
          </a:p>
        </p:txBody>
      </p:sp>
      <p:sp>
        <p:nvSpPr>
          <p:cNvPr id="3" name="Segnaposto contenuto 2"/>
          <p:cNvSpPr>
            <a:spLocks noGrp="1"/>
          </p:cNvSpPr>
          <p:nvPr>
            <p:ph idx="1"/>
          </p:nvPr>
        </p:nvSpPr>
        <p:spPr/>
        <p:txBody>
          <a:bodyPr>
            <a:normAutofit lnSpcReduction="10000"/>
          </a:bodyPr>
          <a:lstStyle/>
          <a:p>
            <a:r>
              <a:rPr lang="it-IT" i="1" dirty="0" smtClean="0"/>
              <a:t>La sposa cadavere</a:t>
            </a:r>
            <a:r>
              <a:rPr lang="it-IT" dirty="0" smtClean="0"/>
              <a:t> vede la luce dieci anni dopo l’ideazione del soggetto da parte di Burton. Il film viene prodotto da </a:t>
            </a:r>
            <a:r>
              <a:rPr lang="it-IT" dirty="0" err="1" smtClean="0"/>
              <a:t>Allison</a:t>
            </a:r>
            <a:r>
              <a:rPr lang="it-IT" dirty="0" smtClean="0"/>
              <a:t> </a:t>
            </a:r>
            <a:r>
              <a:rPr lang="it-IT" dirty="0" err="1" smtClean="0"/>
              <a:t>Abbate</a:t>
            </a:r>
            <a:r>
              <a:rPr lang="it-IT" dirty="0" smtClean="0"/>
              <a:t> e da Burton per conto della Warner </a:t>
            </a:r>
            <a:r>
              <a:rPr lang="it-IT" dirty="0" err="1" smtClean="0"/>
              <a:t>Bros</a:t>
            </a:r>
            <a:r>
              <a:rPr lang="it-IT" dirty="0" smtClean="0"/>
              <a:t>. </a:t>
            </a:r>
            <a:r>
              <a:rPr lang="it-IT" dirty="0" err="1" smtClean="0"/>
              <a:t>Abbate</a:t>
            </a:r>
            <a:r>
              <a:rPr lang="it-IT" dirty="0" smtClean="0"/>
              <a:t> vanta una grande esperienza nel cinema d’animazione. Partecipa infatti a </a:t>
            </a:r>
            <a:r>
              <a:rPr lang="it-IT" i="1" dirty="0" smtClean="0"/>
              <a:t>Il gigante di ferro</a:t>
            </a:r>
            <a:r>
              <a:rPr lang="it-IT" dirty="0" smtClean="0"/>
              <a:t> (</a:t>
            </a:r>
            <a:r>
              <a:rPr lang="it-IT" i="1" dirty="0" smtClean="0"/>
              <a:t>The </a:t>
            </a:r>
            <a:r>
              <a:rPr lang="it-IT" i="1" dirty="0" err="1" smtClean="0"/>
              <a:t>Iron</a:t>
            </a:r>
            <a:r>
              <a:rPr lang="it-IT" i="1" dirty="0" smtClean="0"/>
              <a:t> </a:t>
            </a:r>
            <a:r>
              <a:rPr lang="it-IT" i="1" dirty="0" err="1" smtClean="0"/>
              <a:t>Giant</a:t>
            </a:r>
            <a:r>
              <a:rPr lang="it-IT" dirty="0" smtClean="0"/>
              <a:t>, 1999) di Brad </a:t>
            </a:r>
            <a:r>
              <a:rPr lang="it-IT" dirty="0" err="1" smtClean="0"/>
              <a:t>Bird</a:t>
            </a:r>
            <a:r>
              <a:rPr lang="it-IT" dirty="0" smtClean="0"/>
              <a:t> e Jeffrey Lynch, </a:t>
            </a:r>
            <a:r>
              <a:rPr lang="it-IT" i="1" dirty="0" err="1" smtClean="0"/>
              <a:t>Looney</a:t>
            </a:r>
            <a:r>
              <a:rPr lang="it-IT" i="1" dirty="0" smtClean="0"/>
              <a:t> </a:t>
            </a:r>
            <a:r>
              <a:rPr lang="it-IT" i="1" dirty="0" err="1" smtClean="0"/>
              <a:t>Tunes</a:t>
            </a:r>
            <a:r>
              <a:rPr lang="it-IT" i="1" dirty="0" smtClean="0"/>
              <a:t>: Back in </a:t>
            </a:r>
            <a:r>
              <a:rPr lang="it-IT" i="1" dirty="0" err="1" smtClean="0"/>
              <a:t>Action</a:t>
            </a:r>
            <a:r>
              <a:rPr lang="it-IT" i="1" dirty="0" smtClean="0"/>
              <a:t> </a:t>
            </a:r>
            <a:r>
              <a:rPr lang="it-IT" dirty="0" smtClean="0"/>
              <a:t>(2003) di Joe Dante e nel ruolo di coordinatore artistico a </a:t>
            </a:r>
            <a:r>
              <a:rPr lang="it-IT" i="1" dirty="0" smtClean="0"/>
              <a:t>The </a:t>
            </a:r>
            <a:r>
              <a:rPr lang="it-IT" i="1" dirty="0" err="1" smtClean="0"/>
              <a:t>Nightmare</a:t>
            </a:r>
            <a:r>
              <a:rPr lang="it-IT" i="1" dirty="0" smtClean="0"/>
              <a:t> </a:t>
            </a:r>
            <a:r>
              <a:rPr lang="it-IT" i="1" dirty="0" err="1" smtClean="0"/>
              <a:t>Before</a:t>
            </a:r>
            <a:r>
              <a:rPr lang="it-IT" i="1" dirty="0" smtClean="0"/>
              <a:t> Christmas</a:t>
            </a:r>
            <a:r>
              <a:rPr lang="it-IT" dirty="0" smtClean="0"/>
              <a:t>.   </a:t>
            </a:r>
          </a:p>
          <a:p>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La sceneggiatura</a:t>
            </a:r>
            <a:endParaRPr lang="it-IT" sz="3200" b="1" dirty="0"/>
          </a:p>
        </p:txBody>
      </p:sp>
      <p:sp>
        <p:nvSpPr>
          <p:cNvPr id="3" name="Segnaposto contenuto 2"/>
          <p:cNvSpPr>
            <a:spLocks noGrp="1"/>
          </p:cNvSpPr>
          <p:nvPr>
            <p:ph idx="1"/>
          </p:nvPr>
        </p:nvSpPr>
        <p:spPr/>
        <p:txBody>
          <a:bodyPr>
            <a:normAutofit lnSpcReduction="10000"/>
          </a:bodyPr>
          <a:lstStyle/>
          <a:p>
            <a:r>
              <a:rPr lang="it-IT" dirty="0" smtClean="0"/>
              <a:t>Caroline Thompson stende la prima versione della sceneggiatura. Tale versione non soddisfa le aspettative di Burton, il quale si rivolge quindi a Pamela </a:t>
            </a:r>
            <a:r>
              <a:rPr lang="it-IT" dirty="0" err="1" smtClean="0"/>
              <a:t>Pettler</a:t>
            </a:r>
            <a:r>
              <a:rPr lang="it-IT" dirty="0" smtClean="0"/>
              <a:t> e a John August, lo sceneggiatore di </a:t>
            </a:r>
            <a:r>
              <a:rPr lang="it-IT" i="1" dirty="0" smtClean="0"/>
              <a:t>Big </a:t>
            </a:r>
            <a:r>
              <a:rPr lang="it-IT" i="1" dirty="0" err="1" smtClean="0"/>
              <a:t>Fish</a:t>
            </a:r>
            <a:r>
              <a:rPr lang="it-IT" dirty="0" smtClean="0"/>
              <a:t> (2003). </a:t>
            </a:r>
          </a:p>
          <a:p>
            <a:r>
              <a:rPr lang="it-IT" dirty="0" err="1" smtClean="0"/>
              <a:t>Pettler</a:t>
            </a:r>
            <a:r>
              <a:rPr lang="it-IT" dirty="0" smtClean="0"/>
              <a:t> e August concedono il giusto spazio ai tre protagonisti e donano equilibrio alla vicenda descritta da Burton bilanciando la componente sentimentale e quella comica.</a:t>
            </a:r>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Una </a:t>
            </a:r>
            <a:r>
              <a:rPr lang="it-IT" sz="3200" b="1" dirty="0" err="1" smtClean="0"/>
              <a:t>co-regia</a:t>
            </a:r>
            <a:endParaRPr lang="it-IT" sz="3200" b="1" dirty="0"/>
          </a:p>
        </p:txBody>
      </p:sp>
      <p:sp>
        <p:nvSpPr>
          <p:cNvPr id="3" name="Segnaposto contenuto 2"/>
          <p:cNvSpPr>
            <a:spLocks noGrp="1"/>
          </p:cNvSpPr>
          <p:nvPr>
            <p:ph idx="1"/>
          </p:nvPr>
        </p:nvSpPr>
        <p:spPr/>
        <p:txBody>
          <a:bodyPr>
            <a:normAutofit fontScale="92500" lnSpcReduction="10000"/>
          </a:bodyPr>
          <a:lstStyle/>
          <a:p>
            <a:r>
              <a:rPr lang="it-IT" dirty="0" smtClean="0"/>
              <a:t>Burton dirige </a:t>
            </a:r>
            <a:r>
              <a:rPr lang="it-IT" i="1" dirty="0" smtClean="0"/>
              <a:t>La sposa cadavere</a:t>
            </a:r>
            <a:r>
              <a:rPr lang="it-IT" dirty="0" smtClean="0"/>
              <a:t> insieme a Mike </a:t>
            </a:r>
            <a:r>
              <a:rPr lang="it-IT" dirty="0" err="1" smtClean="0"/>
              <a:t>Johnson</a:t>
            </a:r>
            <a:r>
              <a:rPr lang="it-IT" dirty="0" smtClean="0"/>
              <a:t>, uno dei responsabili dell’animazione di </a:t>
            </a:r>
            <a:r>
              <a:rPr lang="it-IT" i="1" dirty="0" smtClean="0"/>
              <a:t>The </a:t>
            </a:r>
            <a:r>
              <a:rPr lang="it-IT" i="1" dirty="0" err="1" smtClean="0"/>
              <a:t>Nightmare</a:t>
            </a:r>
            <a:r>
              <a:rPr lang="it-IT" i="1" dirty="0" smtClean="0"/>
              <a:t> </a:t>
            </a:r>
            <a:r>
              <a:rPr lang="it-IT" i="1" dirty="0" err="1" smtClean="0"/>
              <a:t>Before</a:t>
            </a:r>
            <a:r>
              <a:rPr lang="it-IT" i="1" dirty="0" smtClean="0"/>
              <a:t> Christmas </a:t>
            </a:r>
            <a:r>
              <a:rPr lang="it-IT" dirty="0" smtClean="0"/>
              <a:t>e di </a:t>
            </a:r>
            <a:r>
              <a:rPr lang="it-IT" i="1" dirty="0" smtClean="0"/>
              <a:t>James e la pesca gigante</a:t>
            </a:r>
            <a:r>
              <a:rPr lang="it-IT" dirty="0" smtClean="0"/>
              <a:t>, nonché il regista di alcune brevi opere audiovisive in </a:t>
            </a:r>
            <a:r>
              <a:rPr lang="it-IT" dirty="0" err="1" smtClean="0"/>
              <a:t>Stop-Motion</a:t>
            </a:r>
            <a:r>
              <a:rPr lang="it-IT" dirty="0" smtClean="0"/>
              <a:t>. </a:t>
            </a:r>
          </a:p>
          <a:p>
            <a:r>
              <a:rPr lang="it-IT" dirty="0" err="1" smtClean="0"/>
              <a:t>Johnson</a:t>
            </a:r>
            <a:r>
              <a:rPr lang="it-IT" dirty="0" smtClean="0"/>
              <a:t> segue le riprese e fornisce indicazioni ai numerosi animatori. Burton è contemporaneamente impegnato sul set de </a:t>
            </a:r>
            <a:r>
              <a:rPr lang="it-IT" i="1" dirty="0" smtClean="0"/>
              <a:t>La fabbrica di cioccolato</a:t>
            </a:r>
            <a:r>
              <a:rPr lang="it-IT" dirty="0" smtClean="0"/>
              <a:t> (</a:t>
            </a:r>
            <a:r>
              <a:rPr lang="it-IT" i="1" dirty="0" smtClean="0"/>
              <a:t>Charlie and the </a:t>
            </a:r>
            <a:r>
              <a:rPr lang="it-IT" i="1" dirty="0" err="1" smtClean="0"/>
              <a:t>Chocolate</a:t>
            </a:r>
            <a:r>
              <a:rPr lang="it-IT" i="1" dirty="0" smtClean="0"/>
              <a:t> </a:t>
            </a:r>
            <a:r>
              <a:rPr lang="it-IT" i="1" dirty="0" err="1" smtClean="0"/>
              <a:t>Factory</a:t>
            </a:r>
            <a:r>
              <a:rPr lang="it-IT" dirty="0" smtClean="0"/>
              <a:t>, 2005).       </a:t>
            </a:r>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La creazione dei pupazzi</a:t>
            </a:r>
            <a:endParaRPr lang="it-IT" sz="3200" b="1" dirty="0"/>
          </a:p>
        </p:txBody>
      </p:sp>
      <p:sp>
        <p:nvSpPr>
          <p:cNvPr id="3" name="Segnaposto contenuto 2"/>
          <p:cNvSpPr>
            <a:spLocks noGrp="1"/>
          </p:cNvSpPr>
          <p:nvPr>
            <p:ph idx="1"/>
          </p:nvPr>
        </p:nvSpPr>
        <p:spPr/>
        <p:txBody>
          <a:bodyPr>
            <a:normAutofit lnSpcReduction="10000"/>
          </a:bodyPr>
          <a:lstStyle/>
          <a:p>
            <a:r>
              <a:rPr lang="it-IT" dirty="0" smtClean="0"/>
              <a:t>I protagonisti de </a:t>
            </a:r>
            <a:r>
              <a:rPr lang="it-IT" i="1" dirty="0" smtClean="0"/>
              <a:t>La sposa cadavere</a:t>
            </a:r>
            <a:r>
              <a:rPr lang="it-IT" dirty="0" smtClean="0"/>
              <a:t> vengono definiti a livello grafico dall’esperto disegnatore spagnolo Carlos </a:t>
            </a:r>
            <a:r>
              <a:rPr lang="it-IT" dirty="0" err="1" smtClean="0"/>
              <a:t>Grangel</a:t>
            </a:r>
            <a:r>
              <a:rPr lang="it-IT" dirty="0" smtClean="0"/>
              <a:t>, il quale modifica i bozzetti di Burton.  </a:t>
            </a:r>
          </a:p>
          <a:p>
            <a:r>
              <a:rPr lang="it-IT" dirty="0" smtClean="0"/>
              <a:t>La fabbricazione dei pupazzi avviene a Manchester, in Inghilterra, nel laboratorio di </a:t>
            </a:r>
            <a:r>
              <a:rPr lang="it-IT" dirty="0" err="1" smtClean="0"/>
              <a:t>Ian</a:t>
            </a:r>
            <a:r>
              <a:rPr lang="it-IT" dirty="0" smtClean="0"/>
              <a:t> </a:t>
            </a:r>
            <a:r>
              <a:rPr lang="it-IT" dirty="0" err="1" smtClean="0"/>
              <a:t>Mackinnon</a:t>
            </a:r>
            <a:r>
              <a:rPr lang="it-IT" dirty="0" smtClean="0"/>
              <a:t> e </a:t>
            </a:r>
            <a:r>
              <a:rPr lang="it-IT" dirty="0" err="1" smtClean="0"/>
              <a:t>Pete</a:t>
            </a:r>
            <a:r>
              <a:rPr lang="it-IT" dirty="0" smtClean="0"/>
              <a:t> </a:t>
            </a:r>
            <a:r>
              <a:rPr lang="it-IT" dirty="0" err="1" smtClean="0"/>
              <a:t>Saunders</a:t>
            </a:r>
            <a:r>
              <a:rPr lang="it-IT" dirty="0" smtClean="0"/>
              <a:t>. </a:t>
            </a:r>
            <a:r>
              <a:rPr lang="it-IT" dirty="0" err="1" smtClean="0"/>
              <a:t>Mackinnon</a:t>
            </a:r>
            <a:r>
              <a:rPr lang="it-IT" dirty="0" smtClean="0"/>
              <a:t> e </a:t>
            </a:r>
            <a:r>
              <a:rPr lang="it-IT" dirty="0" err="1" smtClean="0"/>
              <a:t>Saunders</a:t>
            </a:r>
            <a:r>
              <a:rPr lang="it-IT" dirty="0" smtClean="0"/>
              <a:t> scolpiscono i modellini utilizzati in </a:t>
            </a:r>
            <a:r>
              <a:rPr lang="it-IT" i="1" dirty="0" err="1" smtClean="0"/>
              <a:t>Mars</a:t>
            </a:r>
            <a:r>
              <a:rPr lang="it-IT" i="1" dirty="0" smtClean="0"/>
              <a:t> </a:t>
            </a:r>
            <a:r>
              <a:rPr lang="it-IT" i="1" dirty="0" err="1" smtClean="0"/>
              <a:t>Attacks</a:t>
            </a:r>
            <a:r>
              <a:rPr lang="it-IT" i="1" dirty="0" smtClean="0"/>
              <a:t>!</a:t>
            </a:r>
            <a:r>
              <a:rPr lang="it-IT" dirty="0" smtClean="0"/>
              <a:t> (1996</a:t>
            </a:r>
            <a:r>
              <a:rPr lang="it-IT" dirty="0" smtClean="0"/>
              <a:t>) e </a:t>
            </a:r>
            <a:r>
              <a:rPr lang="it-IT" i="1" dirty="0" err="1" smtClean="0"/>
              <a:t>Frankenweenie</a:t>
            </a:r>
            <a:r>
              <a:rPr lang="it-IT" dirty="0" smtClean="0"/>
              <a:t> (2012).     </a:t>
            </a:r>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I principali membri del cast</a:t>
            </a:r>
            <a:endParaRPr lang="it-IT" sz="3200" b="1" dirty="0"/>
          </a:p>
        </p:txBody>
      </p:sp>
      <p:sp>
        <p:nvSpPr>
          <p:cNvPr id="3" name="Segnaposto contenuto 2"/>
          <p:cNvSpPr>
            <a:spLocks noGrp="1"/>
          </p:cNvSpPr>
          <p:nvPr>
            <p:ph idx="1"/>
          </p:nvPr>
        </p:nvSpPr>
        <p:spPr/>
        <p:txBody>
          <a:bodyPr>
            <a:normAutofit lnSpcReduction="10000"/>
          </a:bodyPr>
          <a:lstStyle/>
          <a:p>
            <a:r>
              <a:rPr lang="it-IT" dirty="0" smtClean="0"/>
              <a:t>L’aspetto fotografico o più in generale visivo de </a:t>
            </a:r>
            <a:r>
              <a:rPr lang="it-IT" i="1" dirty="0" smtClean="0"/>
              <a:t>La sposa cadavere</a:t>
            </a:r>
            <a:r>
              <a:rPr lang="it-IT" dirty="0" smtClean="0"/>
              <a:t> viene curato da Peter </a:t>
            </a:r>
            <a:r>
              <a:rPr lang="it-IT" dirty="0" err="1" smtClean="0"/>
              <a:t>Kozachik</a:t>
            </a:r>
            <a:r>
              <a:rPr lang="it-IT" dirty="0" smtClean="0"/>
              <a:t>, che su consiglio di Burton e </a:t>
            </a:r>
            <a:r>
              <a:rPr lang="it-IT" dirty="0" err="1" smtClean="0"/>
              <a:t>Johnson</a:t>
            </a:r>
            <a:r>
              <a:rPr lang="it-IT" dirty="0" smtClean="0"/>
              <a:t> usa delle macchine da presa digitali. Le tecnologie informatiche vengono impiegate anche dal montatore Jonathan Lucas. </a:t>
            </a:r>
          </a:p>
          <a:p>
            <a:r>
              <a:rPr lang="it-IT" dirty="0" smtClean="0"/>
              <a:t>Lo scenografo de </a:t>
            </a:r>
            <a:r>
              <a:rPr lang="it-IT" i="1" dirty="0" smtClean="0"/>
              <a:t>La sposa cadavere</a:t>
            </a:r>
            <a:r>
              <a:rPr lang="it-IT" dirty="0" smtClean="0"/>
              <a:t> è Alex </a:t>
            </a:r>
            <a:r>
              <a:rPr lang="it-IT" dirty="0" err="1" smtClean="0"/>
              <a:t>McDowell</a:t>
            </a:r>
            <a:r>
              <a:rPr lang="it-IT" dirty="0" smtClean="0"/>
              <a:t> mentre l’accompagnamento musicale reca la firma di Danny </a:t>
            </a:r>
            <a:r>
              <a:rPr lang="it-IT" dirty="0" err="1" smtClean="0"/>
              <a:t>Elfman</a:t>
            </a:r>
            <a:r>
              <a:rPr lang="it-IT" dirty="0" smtClean="0"/>
              <a:t>.     </a:t>
            </a:r>
            <a:endParaRPr 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Le citazioni rilevabili ne </a:t>
            </a:r>
            <a:r>
              <a:rPr lang="it-IT" sz="3200" b="1" i="1" dirty="0" smtClean="0"/>
              <a:t>La sposa cadavere</a:t>
            </a:r>
            <a:r>
              <a:rPr lang="it-IT" dirty="0" smtClean="0"/>
              <a:t> </a:t>
            </a:r>
            <a:endParaRPr lang="it-IT" dirty="0"/>
          </a:p>
        </p:txBody>
      </p:sp>
      <p:sp>
        <p:nvSpPr>
          <p:cNvPr id="3" name="Segnaposto contenuto 2"/>
          <p:cNvSpPr>
            <a:spLocks noGrp="1"/>
          </p:cNvSpPr>
          <p:nvPr>
            <p:ph idx="1"/>
          </p:nvPr>
        </p:nvSpPr>
        <p:spPr/>
        <p:txBody>
          <a:bodyPr/>
          <a:lstStyle/>
          <a:p>
            <a:r>
              <a:rPr lang="it-IT" dirty="0" smtClean="0"/>
              <a:t>Ne </a:t>
            </a:r>
            <a:r>
              <a:rPr lang="it-IT" i="1" dirty="0" smtClean="0"/>
              <a:t>La sposa cadavere</a:t>
            </a:r>
            <a:r>
              <a:rPr lang="it-IT" dirty="0" smtClean="0"/>
              <a:t> abbondano i riferimenti a film e divi dello spettacolo. Emily rinvia con evidenza all’attrice Elsa </a:t>
            </a:r>
            <a:r>
              <a:rPr lang="it-IT" dirty="0" err="1" smtClean="0"/>
              <a:t>Lanchester</a:t>
            </a:r>
            <a:r>
              <a:rPr lang="it-IT" dirty="0" smtClean="0"/>
              <a:t>. La caratterizzazione fisica di Finis </a:t>
            </a:r>
            <a:r>
              <a:rPr lang="it-IT" dirty="0" err="1" smtClean="0"/>
              <a:t>Everglot</a:t>
            </a:r>
            <a:r>
              <a:rPr lang="it-IT" dirty="0" smtClean="0"/>
              <a:t> richiama invece l’attore tedesco Peter </a:t>
            </a:r>
            <a:r>
              <a:rPr lang="it-IT" dirty="0" err="1" smtClean="0"/>
              <a:t>Lorre</a:t>
            </a:r>
            <a:r>
              <a:rPr lang="it-IT" dirty="0" smtClean="0"/>
              <a:t>, una icona cinematografica dell’horror. Attraverso lo scheletro </a:t>
            </a:r>
            <a:r>
              <a:rPr lang="it-IT" dirty="0" err="1" smtClean="0"/>
              <a:t>Bonejangles</a:t>
            </a:r>
            <a:r>
              <a:rPr lang="it-IT" dirty="0" smtClean="0"/>
              <a:t> (a cui presta la voce Danny </a:t>
            </a:r>
            <a:r>
              <a:rPr lang="it-IT" dirty="0" err="1" smtClean="0"/>
              <a:t>Elfman</a:t>
            </a:r>
            <a:r>
              <a:rPr lang="it-IT" dirty="0" smtClean="0"/>
              <a:t>) Burton tributa un omaggio al cantante </a:t>
            </a:r>
            <a:r>
              <a:rPr lang="it-IT" dirty="0" err="1" smtClean="0"/>
              <a:t>Sammy</a:t>
            </a:r>
            <a:r>
              <a:rPr lang="it-IT" dirty="0" smtClean="0"/>
              <a:t> Davis Jr.      </a:t>
            </a:r>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La dimensione autoreferenziale posseduta da </a:t>
            </a:r>
            <a:r>
              <a:rPr lang="it-IT" sz="3200" b="1" i="1" dirty="0" smtClean="0"/>
              <a:t>La sposa cadavere</a:t>
            </a:r>
            <a:endParaRPr lang="it-IT" sz="3200" b="1" i="1" dirty="0"/>
          </a:p>
        </p:txBody>
      </p:sp>
      <p:sp>
        <p:nvSpPr>
          <p:cNvPr id="3" name="Segnaposto contenuto 2"/>
          <p:cNvSpPr>
            <a:spLocks noGrp="1"/>
          </p:cNvSpPr>
          <p:nvPr>
            <p:ph idx="1"/>
          </p:nvPr>
        </p:nvSpPr>
        <p:spPr/>
        <p:txBody>
          <a:bodyPr>
            <a:normAutofit lnSpcReduction="10000"/>
          </a:bodyPr>
          <a:lstStyle/>
          <a:p>
            <a:r>
              <a:rPr lang="it-IT" dirty="0" smtClean="0"/>
              <a:t>Ne </a:t>
            </a:r>
            <a:r>
              <a:rPr lang="it-IT" i="1" dirty="0" smtClean="0"/>
              <a:t>La sposa cadavere</a:t>
            </a:r>
            <a:r>
              <a:rPr lang="it-IT" dirty="0" smtClean="0"/>
              <a:t> è possibile individuare dei rimandi all’opera di Burton. Le fattezze di Emily assomigliano un po’ a quelle della bambola Sally apparsa in </a:t>
            </a:r>
            <a:r>
              <a:rPr lang="it-IT" i="1" dirty="0" smtClean="0"/>
              <a:t>The </a:t>
            </a:r>
            <a:r>
              <a:rPr lang="it-IT" i="1" dirty="0" err="1" smtClean="0"/>
              <a:t>Nightmare</a:t>
            </a:r>
            <a:r>
              <a:rPr lang="it-IT" i="1" dirty="0" smtClean="0"/>
              <a:t> </a:t>
            </a:r>
            <a:r>
              <a:rPr lang="it-IT" i="1" dirty="0" err="1" smtClean="0"/>
              <a:t>Before</a:t>
            </a:r>
            <a:r>
              <a:rPr lang="it-IT" i="1" dirty="0" smtClean="0"/>
              <a:t> Christmas</a:t>
            </a:r>
            <a:r>
              <a:rPr lang="it-IT" dirty="0" smtClean="0"/>
              <a:t>. </a:t>
            </a:r>
            <a:r>
              <a:rPr lang="it-IT" smtClean="0"/>
              <a:t>L’ambientazione “vittoriana” </a:t>
            </a:r>
            <a:r>
              <a:rPr lang="it-IT" dirty="0" smtClean="0"/>
              <a:t>non appare distante da quella de </a:t>
            </a:r>
            <a:r>
              <a:rPr lang="it-IT" i="1" dirty="0" smtClean="0"/>
              <a:t>Il mistero di </a:t>
            </a:r>
            <a:r>
              <a:rPr lang="it-IT" i="1" dirty="0" err="1" smtClean="0"/>
              <a:t>Sleepy</a:t>
            </a:r>
            <a:r>
              <a:rPr lang="it-IT" i="1" dirty="0" smtClean="0"/>
              <a:t> </a:t>
            </a:r>
            <a:r>
              <a:rPr lang="it-IT" i="1" dirty="0" err="1" smtClean="0"/>
              <a:t>Hollow</a:t>
            </a:r>
            <a:r>
              <a:rPr lang="it-IT" i="1" dirty="0" smtClean="0"/>
              <a:t>. </a:t>
            </a:r>
            <a:r>
              <a:rPr lang="it-IT" dirty="0" smtClean="0"/>
              <a:t>Victor Van </a:t>
            </a:r>
            <a:r>
              <a:rPr lang="it-IT" dirty="0" err="1" smtClean="0"/>
              <a:t>Dort</a:t>
            </a:r>
            <a:r>
              <a:rPr lang="it-IT" dirty="0" smtClean="0"/>
              <a:t> deriva dal Vincent </a:t>
            </a:r>
            <a:r>
              <a:rPr lang="it-IT" dirty="0" err="1" smtClean="0"/>
              <a:t>Malloy</a:t>
            </a:r>
            <a:r>
              <a:rPr lang="it-IT" dirty="0" smtClean="0"/>
              <a:t> dell’eponimo cortometraggio e ispira il Victor Frankenstein comparso nel 2012 in </a:t>
            </a:r>
            <a:r>
              <a:rPr lang="it-IT" i="1" dirty="0" err="1" smtClean="0"/>
              <a:t>Frankenweenie</a:t>
            </a:r>
            <a:r>
              <a:rPr lang="it-IT" dirty="0" smtClean="0"/>
              <a:t>.         </a:t>
            </a:r>
            <a:endParaRPr lang="it-I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Elsa </a:t>
            </a:r>
            <a:r>
              <a:rPr lang="it-IT" sz="3200" b="1" dirty="0" err="1" smtClean="0"/>
              <a:t>Lanchester</a:t>
            </a:r>
            <a:r>
              <a:rPr lang="it-IT" sz="3200" b="1" dirty="0" smtClean="0"/>
              <a:t> in </a:t>
            </a:r>
            <a:r>
              <a:rPr lang="it-IT" sz="3200" b="1" i="1" dirty="0" smtClean="0"/>
              <a:t>La moglie di Frankenstein</a:t>
            </a:r>
            <a:endParaRPr lang="it-IT" sz="3200" b="1" i="1" dirty="0"/>
          </a:p>
        </p:txBody>
      </p:sp>
      <p:pic>
        <p:nvPicPr>
          <p:cNvPr id="4" name="Segnaposto contenuto 3" descr="wallpaper-del-film-la-moglie-di-frankenstein-63268.jpg"/>
          <p:cNvPicPr>
            <a:picLocks noGrp="1" noChangeAspect="1"/>
          </p:cNvPicPr>
          <p:nvPr>
            <p:ph idx="1"/>
          </p:nvPr>
        </p:nvPicPr>
        <p:blipFill>
          <a:blip r:embed="rId2"/>
          <a:stretch>
            <a:fillRect/>
          </a:stretch>
        </p:blipFill>
        <p:spPr>
          <a:xfrm>
            <a:off x="1554691" y="1600200"/>
            <a:ext cx="6034617" cy="4525963"/>
          </a:xfr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Vincent </a:t>
            </a:r>
            <a:r>
              <a:rPr lang="it-IT" sz="3200" b="1" dirty="0" err="1" smtClean="0"/>
              <a:t>Malloy</a:t>
            </a:r>
            <a:endParaRPr lang="it-IT" sz="3200" b="1" dirty="0"/>
          </a:p>
        </p:txBody>
      </p:sp>
      <p:pic>
        <p:nvPicPr>
          <p:cNvPr id="2050" name="Picture 2" descr="C:\Users\Teti\Desktop\vincent_007.jpg"/>
          <p:cNvPicPr>
            <a:picLocks noGrp="1" noChangeAspect="1" noChangeArrowheads="1"/>
          </p:cNvPicPr>
          <p:nvPr>
            <p:ph idx="1"/>
          </p:nvPr>
        </p:nvPicPr>
        <p:blipFill>
          <a:blip r:embed="rId2"/>
          <a:srcRect/>
          <a:stretch>
            <a:fillRect/>
          </a:stretch>
        </p:blipFill>
        <p:spPr bwMode="auto">
          <a:xfrm>
            <a:off x="2273300" y="2116931"/>
            <a:ext cx="4597400" cy="34925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La genesi del film</a:t>
            </a:r>
            <a:endParaRPr lang="it-IT" sz="3200" b="1" dirty="0"/>
          </a:p>
        </p:txBody>
      </p:sp>
      <p:sp>
        <p:nvSpPr>
          <p:cNvPr id="3" name="Segnaposto contenuto 2"/>
          <p:cNvSpPr>
            <a:spLocks noGrp="1"/>
          </p:cNvSpPr>
          <p:nvPr>
            <p:ph idx="1"/>
          </p:nvPr>
        </p:nvSpPr>
        <p:spPr/>
        <p:txBody>
          <a:bodyPr/>
          <a:lstStyle/>
          <a:p>
            <a:r>
              <a:rPr lang="it-IT" dirty="0" smtClean="0"/>
              <a:t>Dopo l’uscita di </a:t>
            </a:r>
            <a:r>
              <a:rPr lang="it-IT" i="1" dirty="0" smtClean="0"/>
              <a:t>The </a:t>
            </a:r>
            <a:r>
              <a:rPr lang="it-IT" i="1" dirty="0" err="1" smtClean="0"/>
              <a:t>Nightmare</a:t>
            </a:r>
            <a:r>
              <a:rPr lang="it-IT" i="1" dirty="0" smtClean="0"/>
              <a:t> </a:t>
            </a:r>
            <a:r>
              <a:rPr lang="it-IT" i="1" dirty="0" err="1" smtClean="0"/>
              <a:t>Before</a:t>
            </a:r>
            <a:r>
              <a:rPr lang="it-IT" i="1" dirty="0" smtClean="0"/>
              <a:t> Christmas</a:t>
            </a:r>
            <a:r>
              <a:rPr lang="it-IT" dirty="0" smtClean="0"/>
              <a:t>,</a:t>
            </a:r>
            <a:r>
              <a:rPr lang="it-IT" dirty="0" smtClean="0">
                <a:solidFill>
                  <a:srgbClr val="FF0000"/>
                </a:solidFill>
              </a:rPr>
              <a:t> </a:t>
            </a:r>
            <a:r>
              <a:rPr lang="it-IT" dirty="0" smtClean="0"/>
              <a:t>Burton desidera realizzare un altro lungometraggio d’animazione in </a:t>
            </a:r>
            <a:r>
              <a:rPr lang="it-IT" dirty="0" err="1" smtClean="0"/>
              <a:t>Stop-Motion</a:t>
            </a:r>
            <a:r>
              <a:rPr lang="it-IT" dirty="0" smtClean="0"/>
              <a:t> indirizzato alla sala cinematografica</a:t>
            </a:r>
            <a:r>
              <a:rPr lang="it-IT" dirty="0" smtClean="0"/>
              <a:t>.    </a:t>
            </a:r>
            <a:endParaRPr lang="it-IT" dirty="0" smtClean="0"/>
          </a:p>
          <a:p>
            <a:r>
              <a:rPr lang="it-IT" dirty="0" smtClean="0"/>
              <a:t>Durante la lavorazione di </a:t>
            </a:r>
            <a:r>
              <a:rPr lang="it-IT" i="1" dirty="0" smtClean="0"/>
              <a:t>The </a:t>
            </a:r>
            <a:r>
              <a:rPr lang="it-IT" i="1" dirty="0" err="1" smtClean="0"/>
              <a:t>Nightmare</a:t>
            </a:r>
            <a:r>
              <a:rPr lang="it-IT" i="1" dirty="0" smtClean="0"/>
              <a:t> </a:t>
            </a:r>
            <a:r>
              <a:rPr lang="it-IT" i="1" dirty="0" err="1" smtClean="0"/>
              <a:t>Before</a:t>
            </a:r>
            <a:r>
              <a:rPr lang="it-IT" i="1" dirty="0" smtClean="0"/>
              <a:t> Christmas</a:t>
            </a:r>
            <a:r>
              <a:rPr lang="it-IT" dirty="0" smtClean="0"/>
              <a:t> il regista viene a conoscenza di una storia folkloristica russa diffusa nell’Ottocento in Europa orientale. </a:t>
            </a:r>
            <a:endParaRPr lang="it-IT"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Victor Van </a:t>
            </a:r>
            <a:r>
              <a:rPr lang="it-IT" sz="3200" b="1" dirty="0" err="1" smtClean="0"/>
              <a:t>Dort</a:t>
            </a:r>
            <a:endParaRPr lang="it-IT" sz="3200" b="1" dirty="0"/>
          </a:p>
        </p:txBody>
      </p:sp>
      <p:pic>
        <p:nvPicPr>
          <p:cNvPr id="1026" name="Picture 2" descr="C:\Users\Teti\Desktop\sposa-cadavere-03.jpg"/>
          <p:cNvPicPr>
            <a:picLocks noGrp="1" noChangeAspect="1" noChangeArrowheads="1"/>
          </p:cNvPicPr>
          <p:nvPr>
            <p:ph idx="1"/>
          </p:nvPr>
        </p:nvPicPr>
        <p:blipFill>
          <a:blip r:embed="rId2"/>
          <a:srcRect/>
          <a:stretch>
            <a:fillRect/>
          </a:stretch>
        </p:blipFill>
        <p:spPr bwMode="auto">
          <a:xfrm>
            <a:off x="2905125" y="1805781"/>
            <a:ext cx="3333750" cy="4114800"/>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Victor Frankenstein</a:t>
            </a:r>
            <a:r>
              <a:rPr lang="it-IT" dirty="0" smtClean="0"/>
              <a:t>  </a:t>
            </a:r>
            <a:endParaRPr lang="it-IT" dirty="0"/>
          </a:p>
        </p:txBody>
      </p:sp>
      <p:pic>
        <p:nvPicPr>
          <p:cNvPr id="4" name="Segnaposto contenuto 3" descr="vv.jpg"/>
          <p:cNvPicPr>
            <a:picLocks noGrp="1" noChangeAspect="1"/>
          </p:cNvPicPr>
          <p:nvPr>
            <p:ph idx="1"/>
          </p:nvPr>
        </p:nvPicPr>
        <p:blipFill>
          <a:blip r:embed="rId2"/>
          <a:stretch>
            <a:fillRect/>
          </a:stretch>
        </p:blipFill>
        <p:spPr>
          <a:xfrm>
            <a:off x="457200" y="1641832"/>
            <a:ext cx="8229600" cy="4442698"/>
          </a:xfr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La rappresentazione</a:t>
            </a:r>
            <a:r>
              <a:rPr lang="it-IT" dirty="0" smtClean="0"/>
              <a:t> </a:t>
            </a:r>
            <a:endParaRPr lang="it-IT" dirty="0"/>
          </a:p>
        </p:txBody>
      </p:sp>
      <p:sp>
        <p:nvSpPr>
          <p:cNvPr id="3" name="Segnaposto contenuto 2"/>
          <p:cNvSpPr>
            <a:spLocks noGrp="1"/>
          </p:cNvSpPr>
          <p:nvPr>
            <p:ph idx="1"/>
          </p:nvPr>
        </p:nvSpPr>
        <p:spPr/>
        <p:txBody>
          <a:bodyPr>
            <a:normAutofit/>
          </a:bodyPr>
          <a:lstStyle/>
          <a:p>
            <a:r>
              <a:rPr lang="it-IT" dirty="0" smtClean="0"/>
              <a:t>Burton e </a:t>
            </a:r>
            <a:r>
              <a:rPr lang="it-IT" dirty="0" err="1" smtClean="0"/>
              <a:t>Johnson</a:t>
            </a:r>
            <a:r>
              <a:rPr lang="it-IT" dirty="0" smtClean="0"/>
              <a:t> ritraggono il regno dei morti e il regno dei vivi in maniera differente, soprattutto sul piano cromatico. La tonalità dei colori risulta nel mondo dei vivi piuttosto scura e poco vivace. Nel mondo dei morti essa è al contrario accesa, molto luminosa</a:t>
            </a:r>
            <a:r>
              <a:rPr lang="it-IT" dirty="0" smtClean="0"/>
              <a:t>.      </a:t>
            </a:r>
            <a:endParaRPr lang="it-IT" dirty="0" smtClean="0"/>
          </a:p>
          <a:p>
            <a:r>
              <a:rPr lang="it-IT" i="1" dirty="0" smtClean="0"/>
              <a:t>La sposa cadavere</a:t>
            </a:r>
            <a:r>
              <a:rPr lang="it-IT" dirty="0" smtClean="0"/>
              <a:t> combina elementi peculiari della commedia, del musical e del fantastico. </a:t>
            </a:r>
            <a:endParaRPr lang="it-IT"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Gli argomenti affrontati ne </a:t>
            </a:r>
            <a:r>
              <a:rPr lang="it-IT" sz="3200" b="1" i="1" dirty="0" smtClean="0"/>
              <a:t>La sposa cadavere</a:t>
            </a:r>
            <a:endParaRPr lang="it-IT" sz="3200" b="1" i="1" dirty="0"/>
          </a:p>
        </p:txBody>
      </p:sp>
      <p:sp>
        <p:nvSpPr>
          <p:cNvPr id="3" name="Segnaposto contenuto 2"/>
          <p:cNvSpPr>
            <a:spLocks noGrp="1"/>
          </p:cNvSpPr>
          <p:nvPr>
            <p:ph idx="1"/>
          </p:nvPr>
        </p:nvSpPr>
        <p:spPr/>
        <p:txBody>
          <a:bodyPr/>
          <a:lstStyle/>
          <a:p>
            <a:r>
              <a:rPr lang="it-IT" dirty="0" smtClean="0"/>
              <a:t>Burton e </a:t>
            </a:r>
            <a:r>
              <a:rPr lang="it-IT" dirty="0" err="1" smtClean="0"/>
              <a:t>Johnson</a:t>
            </a:r>
            <a:r>
              <a:rPr lang="it-IT" dirty="0" smtClean="0"/>
              <a:t> focalizzano innanzitutto  l’attenzione sulle relazioni di tipo affettivo. Loro sviluppano con intelligenza ne </a:t>
            </a:r>
            <a:r>
              <a:rPr lang="it-IT" i="1" dirty="0" smtClean="0"/>
              <a:t>La sposa cadavere</a:t>
            </a:r>
            <a:r>
              <a:rPr lang="it-IT" dirty="0" smtClean="0"/>
              <a:t> il tema del triangolo amoroso.   </a:t>
            </a:r>
          </a:p>
          <a:p>
            <a:r>
              <a:rPr lang="it-IT" dirty="0" smtClean="0"/>
              <a:t>I due cineasti ragionano in particolare sul complesso rapporto esistente tra il principio della vita e quello della morte e invitano a rispettare i defunti.   </a:t>
            </a:r>
            <a:endParaRPr lang="it-IT"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Osservazioni di Burton in merito alla complementarità tra la vita e la morte  </a:t>
            </a:r>
            <a:endParaRPr lang="it-IT" sz="3200" b="1" dirty="0"/>
          </a:p>
        </p:txBody>
      </p:sp>
      <p:sp>
        <p:nvSpPr>
          <p:cNvPr id="3" name="Segnaposto contenuto 2"/>
          <p:cNvSpPr>
            <a:spLocks noGrp="1"/>
          </p:cNvSpPr>
          <p:nvPr>
            <p:ph idx="1"/>
          </p:nvPr>
        </p:nvSpPr>
        <p:spPr/>
        <p:txBody>
          <a:bodyPr>
            <a:normAutofit lnSpcReduction="10000"/>
          </a:bodyPr>
          <a:lstStyle/>
          <a:p>
            <a:r>
              <a:rPr lang="it-IT" dirty="0" smtClean="0"/>
              <a:t>“Il fatto che [ne </a:t>
            </a:r>
            <a:r>
              <a:rPr lang="it-IT" i="1" dirty="0" smtClean="0"/>
              <a:t>La sposa cadavere</a:t>
            </a:r>
            <a:r>
              <a:rPr lang="it-IT" dirty="0" smtClean="0"/>
              <a:t>] il mondo dei vivi sia più «morto» di quello dei morti è una cosa che mi porto dietro fin da bambino. All’epoca, spesso, quel che la gente definiva normale, a me non sembrava così. E lo stesso capitava con ciò che gli altri etichettavano come «anormale». Per questo mi hanno sempre colpito i personaggi di finzione, i mostri o anche il Giorno dei Morti che si celebra in Messico,”   </a:t>
            </a:r>
            <a:endParaRPr lang="it-IT"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Osservazioni di Burton in merito alla complementarità tra la vita e la morte</a:t>
            </a:r>
            <a:endParaRPr lang="it-IT" sz="3200" b="1" dirty="0"/>
          </a:p>
        </p:txBody>
      </p:sp>
      <p:sp>
        <p:nvSpPr>
          <p:cNvPr id="3" name="Segnaposto contenuto 2"/>
          <p:cNvSpPr>
            <a:spLocks noGrp="1"/>
          </p:cNvSpPr>
          <p:nvPr>
            <p:ph idx="1"/>
          </p:nvPr>
        </p:nvSpPr>
        <p:spPr/>
        <p:txBody>
          <a:bodyPr/>
          <a:lstStyle/>
          <a:p>
            <a:r>
              <a:rPr lang="it-IT" dirty="0" smtClean="0"/>
              <a:t>“perché ho sempre pensato che ci fosse più vita lì che </a:t>
            </a:r>
            <a:r>
              <a:rPr lang="it-IT" dirty="0" err="1" smtClean="0"/>
              <a:t>altrove…</a:t>
            </a:r>
            <a:r>
              <a:rPr lang="it-IT" dirty="0" smtClean="0"/>
              <a:t> Ho avuto un’educazione puritana secondo cui la morte è una cosa tetra e spaventosa. Però tutti dobbiamo morire, e io mi sono sempre sentito più vicino alle culture in cui la morte è considerata un po’ di più come parte della vita”.  </a:t>
            </a:r>
            <a:endParaRPr lang="it-IT"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Gli obiettivi raggiunti da </a:t>
            </a:r>
            <a:r>
              <a:rPr lang="it-IT" sz="3200" b="1" i="1" dirty="0" smtClean="0"/>
              <a:t>La sposa cadavere</a:t>
            </a:r>
            <a:r>
              <a:rPr lang="it-IT" sz="3200" b="1" dirty="0" smtClean="0"/>
              <a:t> </a:t>
            </a:r>
            <a:endParaRPr lang="it-IT" sz="3200" b="1" dirty="0"/>
          </a:p>
        </p:txBody>
      </p:sp>
      <p:sp>
        <p:nvSpPr>
          <p:cNvPr id="3" name="Segnaposto contenuto 2"/>
          <p:cNvSpPr>
            <a:spLocks noGrp="1"/>
          </p:cNvSpPr>
          <p:nvPr>
            <p:ph idx="1"/>
          </p:nvPr>
        </p:nvSpPr>
        <p:spPr/>
        <p:txBody>
          <a:bodyPr>
            <a:normAutofit lnSpcReduction="10000"/>
          </a:bodyPr>
          <a:lstStyle/>
          <a:p>
            <a:r>
              <a:rPr lang="it-IT" dirty="0" smtClean="0"/>
              <a:t>Al pari di </a:t>
            </a:r>
            <a:r>
              <a:rPr lang="it-IT" i="1" dirty="0" err="1" smtClean="0"/>
              <a:t>Frankenweenie</a:t>
            </a:r>
            <a:r>
              <a:rPr lang="it-IT" dirty="0" smtClean="0"/>
              <a:t>, </a:t>
            </a:r>
            <a:r>
              <a:rPr lang="it-IT" i="1" dirty="0" smtClean="0"/>
              <a:t>La sposa cadavere</a:t>
            </a:r>
            <a:r>
              <a:rPr lang="it-IT" dirty="0" smtClean="0"/>
              <a:t> riceve vari riconoscimenti e la candidatura al premio Oscar nella categoria riservata al migliore film d’animazione.</a:t>
            </a:r>
          </a:p>
          <a:p>
            <a:r>
              <a:rPr lang="it-IT" dirty="0" smtClean="0"/>
              <a:t>Le scelte sia tecniche che estetiche attuate da Burton sono azzeccate e innovative. Si pensi all’introduzione del digitale, che riduce i costi e agevola l’allestimento della messa in scena e  la manipolazione</a:t>
            </a:r>
            <a:r>
              <a:rPr lang="it-IT" dirty="0" smtClean="0">
                <a:solidFill>
                  <a:srgbClr val="FFC000"/>
                </a:solidFill>
              </a:rPr>
              <a:t> </a:t>
            </a:r>
            <a:r>
              <a:rPr lang="it-IT" dirty="0" smtClean="0"/>
              <a:t>degli oggetti.   </a:t>
            </a:r>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La fonte narrativa</a:t>
            </a:r>
            <a:endParaRPr lang="it-IT" sz="3200" b="1" dirty="0"/>
          </a:p>
        </p:txBody>
      </p:sp>
      <p:sp>
        <p:nvSpPr>
          <p:cNvPr id="3" name="Segnaposto contenuto 2"/>
          <p:cNvSpPr>
            <a:spLocks noGrp="1"/>
          </p:cNvSpPr>
          <p:nvPr>
            <p:ph idx="1"/>
          </p:nvPr>
        </p:nvSpPr>
        <p:spPr/>
        <p:txBody>
          <a:bodyPr>
            <a:normAutofit lnSpcReduction="10000"/>
          </a:bodyPr>
          <a:lstStyle/>
          <a:p>
            <a:r>
              <a:rPr lang="it-IT" dirty="0" smtClean="0"/>
              <a:t>Il racconto popolare da cui </a:t>
            </a:r>
            <a:r>
              <a:rPr lang="it-IT" i="1" dirty="0" smtClean="0"/>
              <a:t>La sposa cadavere</a:t>
            </a:r>
            <a:r>
              <a:rPr lang="it-IT" dirty="0" smtClean="0"/>
              <a:t> trae spunto è per l’esattezza di origine ebraica e risale al Cinquecento. Esso viene </a:t>
            </a:r>
            <a:r>
              <a:rPr lang="it-IT" dirty="0" smtClean="0"/>
              <a:t>concepito</a:t>
            </a:r>
            <a:r>
              <a:rPr lang="it-IT" dirty="0" smtClean="0"/>
              <a:t> </a:t>
            </a:r>
            <a:r>
              <a:rPr lang="it-IT" dirty="0" smtClean="0"/>
              <a:t>dal rabbino Isaac Ben </a:t>
            </a:r>
            <a:r>
              <a:rPr lang="it-IT" dirty="0" err="1" smtClean="0"/>
              <a:t>Solomon</a:t>
            </a:r>
            <a:r>
              <a:rPr lang="it-IT" dirty="0" smtClean="0"/>
              <a:t> </a:t>
            </a:r>
            <a:r>
              <a:rPr lang="it-IT" dirty="0" err="1" smtClean="0"/>
              <a:t>Luria</a:t>
            </a:r>
            <a:r>
              <a:rPr lang="it-IT" dirty="0" smtClean="0"/>
              <a:t> e porta il titolo de </a:t>
            </a:r>
            <a:r>
              <a:rPr lang="it-IT" i="1" dirty="0" smtClean="0"/>
              <a:t>Il dito</a:t>
            </a:r>
            <a:r>
              <a:rPr lang="it-IT" dirty="0" smtClean="0"/>
              <a:t>.       </a:t>
            </a:r>
            <a:endParaRPr lang="it-IT" dirty="0" smtClean="0"/>
          </a:p>
          <a:p>
            <a:r>
              <a:rPr lang="it-IT" dirty="0" smtClean="0"/>
              <a:t>Joe </a:t>
            </a:r>
            <a:r>
              <a:rPr lang="it-IT" dirty="0" err="1" smtClean="0"/>
              <a:t>Ranft</a:t>
            </a:r>
            <a:r>
              <a:rPr lang="it-IT" dirty="0" smtClean="0"/>
              <a:t> </a:t>
            </a:r>
            <a:r>
              <a:rPr lang="it-IT" dirty="0" smtClean="0"/>
              <a:t>lo segnala </a:t>
            </a:r>
            <a:r>
              <a:rPr lang="it-IT" dirty="0" smtClean="0"/>
              <a:t>a Burton. </a:t>
            </a:r>
            <a:r>
              <a:rPr lang="it-IT" dirty="0" err="1" smtClean="0"/>
              <a:t>Ranft</a:t>
            </a:r>
            <a:r>
              <a:rPr lang="it-IT" dirty="0" smtClean="0"/>
              <a:t> supervisiona gli </a:t>
            </a:r>
            <a:r>
              <a:rPr lang="it-IT" dirty="0" err="1" smtClean="0"/>
              <a:t>storyboard</a:t>
            </a:r>
            <a:r>
              <a:rPr lang="it-IT" dirty="0" smtClean="0"/>
              <a:t> di </a:t>
            </a:r>
            <a:r>
              <a:rPr lang="it-IT" i="1" dirty="0" smtClean="0"/>
              <a:t>The </a:t>
            </a:r>
            <a:r>
              <a:rPr lang="it-IT" i="1" dirty="0" err="1" smtClean="0"/>
              <a:t>Nightmare</a:t>
            </a:r>
            <a:r>
              <a:rPr lang="it-IT" i="1" dirty="0" smtClean="0"/>
              <a:t> </a:t>
            </a:r>
            <a:r>
              <a:rPr lang="it-IT" i="1" dirty="0" err="1" smtClean="0"/>
              <a:t>Before</a:t>
            </a:r>
            <a:r>
              <a:rPr lang="it-IT" i="1" dirty="0" smtClean="0"/>
              <a:t> Christmas,</a:t>
            </a:r>
            <a:r>
              <a:rPr lang="it-IT" dirty="0" smtClean="0"/>
              <a:t> di </a:t>
            </a:r>
            <a:r>
              <a:rPr lang="it-IT" i="1" dirty="0" smtClean="0"/>
              <a:t>James e la pesca gigante </a:t>
            </a:r>
            <a:r>
              <a:rPr lang="it-IT" dirty="0" smtClean="0"/>
              <a:t>e in seguito collabora con la </a:t>
            </a:r>
            <a:r>
              <a:rPr lang="it-IT" dirty="0" err="1" smtClean="0"/>
              <a:t>Pixar</a:t>
            </a:r>
            <a:r>
              <a:rPr lang="it-IT" dirty="0" smtClean="0"/>
              <a:t>.        </a:t>
            </a:r>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3600" b="1" dirty="0" smtClean="0"/>
              <a:t>Burton commenta la nascita de </a:t>
            </a:r>
            <a:r>
              <a:rPr lang="it-IT" sz="3600" b="1" i="1" dirty="0" smtClean="0"/>
              <a:t>La sposa cadavere</a:t>
            </a:r>
            <a:r>
              <a:rPr lang="it-IT" sz="3200" b="1" dirty="0" smtClean="0"/>
              <a:t>  </a:t>
            </a:r>
            <a:r>
              <a:rPr lang="it-IT" dirty="0" smtClean="0"/>
              <a:t> </a:t>
            </a:r>
            <a:endParaRPr lang="it-IT" dirty="0"/>
          </a:p>
        </p:txBody>
      </p:sp>
      <p:sp>
        <p:nvSpPr>
          <p:cNvPr id="3" name="Segnaposto contenuto 2"/>
          <p:cNvSpPr>
            <a:spLocks noGrp="1"/>
          </p:cNvSpPr>
          <p:nvPr>
            <p:ph idx="1"/>
          </p:nvPr>
        </p:nvSpPr>
        <p:spPr/>
        <p:txBody>
          <a:bodyPr/>
          <a:lstStyle/>
          <a:p>
            <a:r>
              <a:rPr lang="it-IT" dirty="0" smtClean="0"/>
              <a:t>“Joe mi suggerì l’idea all’incirca ai tempi di [</a:t>
            </a:r>
            <a:r>
              <a:rPr lang="it-IT" i="1" dirty="0" smtClean="0"/>
              <a:t>The</a:t>
            </a:r>
            <a:r>
              <a:rPr lang="it-IT" dirty="0" smtClean="0"/>
              <a:t>] </a:t>
            </a:r>
            <a:r>
              <a:rPr lang="it-IT" i="1" dirty="0" err="1" smtClean="0"/>
              <a:t>Nightmare</a:t>
            </a:r>
            <a:r>
              <a:rPr lang="it-IT" dirty="0" smtClean="0"/>
              <a:t> [</a:t>
            </a:r>
            <a:r>
              <a:rPr lang="it-IT" i="1" dirty="0" err="1" smtClean="0"/>
              <a:t>Before</a:t>
            </a:r>
            <a:r>
              <a:rPr lang="it-IT" i="1" dirty="0" smtClean="0"/>
              <a:t> Christmas</a:t>
            </a:r>
            <a:r>
              <a:rPr lang="it-IT" dirty="0" smtClean="0"/>
              <a:t>], e fu appena un accenno. A quanto ricordo, non c’erano altri personaggi ad eccezione della Sposa cadavere. Era una sorta di racconto breve. Tuttavia, sebbene si trattasse di una storiella di soli due paragrafi, riuscì ad attirare la mia attenzione. Sembrava perfetta per quel particolare genere di animazione”.   </a:t>
            </a:r>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L’interesse di Burton nei confronti delle figure  femminili</a:t>
            </a:r>
            <a:endParaRPr lang="it-IT" sz="3200" b="1" dirty="0"/>
          </a:p>
        </p:txBody>
      </p:sp>
      <p:sp>
        <p:nvSpPr>
          <p:cNvPr id="3" name="Segnaposto contenuto 2"/>
          <p:cNvSpPr>
            <a:spLocks noGrp="1"/>
          </p:cNvSpPr>
          <p:nvPr>
            <p:ph idx="1"/>
          </p:nvPr>
        </p:nvSpPr>
        <p:spPr/>
        <p:txBody>
          <a:bodyPr/>
          <a:lstStyle/>
          <a:p>
            <a:r>
              <a:rPr lang="it-IT" dirty="0" smtClean="0"/>
              <a:t>Come al solito, Burton tratteggia in modo accurato i protagonisti mediante una serie di bozzetti preparatori. Egli delinea prima Emily, la Sposa cadavere, poi Victor Van </a:t>
            </a:r>
            <a:r>
              <a:rPr lang="it-IT" dirty="0" err="1" smtClean="0"/>
              <a:t>Dort</a:t>
            </a:r>
            <a:r>
              <a:rPr lang="it-IT" dirty="0" smtClean="0"/>
              <a:t> </a:t>
            </a:r>
            <a:r>
              <a:rPr lang="it-IT" dirty="0" smtClean="0"/>
              <a:t>e successivamente la</a:t>
            </a:r>
            <a:r>
              <a:rPr lang="it-IT" dirty="0" smtClean="0">
                <a:solidFill>
                  <a:srgbClr val="FF0000"/>
                </a:solidFill>
              </a:rPr>
              <a:t> </a:t>
            </a:r>
            <a:r>
              <a:rPr lang="it-IT" dirty="0" smtClean="0"/>
              <a:t>sua fidanzata Victoria </a:t>
            </a:r>
            <a:r>
              <a:rPr lang="it-IT" dirty="0" err="1" smtClean="0"/>
              <a:t>Everglot</a:t>
            </a:r>
            <a:r>
              <a:rPr lang="it-IT" smtClean="0"/>
              <a:t>.          </a:t>
            </a:r>
            <a:endParaRPr lang="it-IT" dirty="0" smtClean="0"/>
          </a:p>
          <a:p>
            <a:r>
              <a:rPr lang="it-IT" dirty="0" smtClean="0"/>
              <a:t>Ne </a:t>
            </a:r>
            <a:r>
              <a:rPr lang="it-IT" i="1" dirty="0" smtClean="0"/>
              <a:t>La sposa cadavere</a:t>
            </a:r>
            <a:r>
              <a:rPr lang="it-IT" dirty="0" smtClean="0"/>
              <a:t> Burton privilegia con chiarezza le figure femminili.  </a:t>
            </a:r>
            <a:endParaRPr lang="it-IT"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Emily</a:t>
            </a:r>
            <a:endParaRPr lang="it-IT" sz="3200" b="1" dirty="0"/>
          </a:p>
        </p:txBody>
      </p:sp>
      <p:pic>
        <p:nvPicPr>
          <p:cNvPr id="5" name="Segnaposto contenuto 4" descr="la-sposa-cadavere.jpg"/>
          <p:cNvPicPr>
            <a:picLocks noGrp="1" noChangeAspect="1"/>
          </p:cNvPicPr>
          <p:nvPr>
            <p:ph idx="1"/>
          </p:nvPr>
        </p:nvPicPr>
        <p:blipFill>
          <a:blip r:embed="rId2"/>
          <a:stretch>
            <a:fillRect/>
          </a:stretch>
        </p:blipFill>
        <p:spPr>
          <a:xfrm>
            <a:off x="2667000" y="2348706"/>
            <a:ext cx="3810000" cy="302895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Victor Van </a:t>
            </a:r>
            <a:r>
              <a:rPr lang="it-IT" sz="3200" b="1" dirty="0" err="1" smtClean="0"/>
              <a:t>Dort</a:t>
            </a:r>
            <a:endParaRPr lang="it-IT" sz="3200" b="1" dirty="0"/>
          </a:p>
        </p:txBody>
      </p:sp>
      <p:pic>
        <p:nvPicPr>
          <p:cNvPr id="4" name="Segnaposto contenuto 3" descr="sposa-cadavere-02.jpg"/>
          <p:cNvPicPr>
            <a:picLocks noGrp="1" noChangeAspect="1"/>
          </p:cNvPicPr>
          <p:nvPr>
            <p:ph idx="1"/>
          </p:nvPr>
        </p:nvPicPr>
        <p:blipFill>
          <a:blip r:embed="rId2"/>
          <a:stretch>
            <a:fillRect/>
          </a:stretch>
        </p:blipFill>
        <p:spPr>
          <a:xfrm>
            <a:off x="2238375" y="2320131"/>
            <a:ext cx="4667250" cy="3086100"/>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Finis </a:t>
            </a:r>
            <a:r>
              <a:rPr lang="it-IT" sz="3200" b="1" dirty="0" err="1" smtClean="0"/>
              <a:t>Everglot</a:t>
            </a:r>
            <a:endParaRPr lang="it-IT" sz="3200" b="1" dirty="0"/>
          </a:p>
        </p:txBody>
      </p:sp>
      <p:pic>
        <p:nvPicPr>
          <p:cNvPr id="5" name="Segnaposto contenuto 4" descr="Lasposacadavere4.jpg"/>
          <p:cNvPicPr>
            <a:picLocks noGrp="1" noChangeAspect="1"/>
          </p:cNvPicPr>
          <p:nvPr>
            <p:ph idx="1"/>
          </p:nvPr>
        </p:nvPicPr>
        <p:blipFill>
          <a:blip r:embed="rId2"/>
          <a:stretch>
            <a:fillRect/>
          </a:stretch>
        </p:blipFill>
        <p:spPr>
          <a:xfrm>
            <a:off x="548922" y="1600200"/>
            <a:ext cx="8046156" cy="4525963"/>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Dichiarazioni di Burton concernenti i personaggi femminili e la </a:t>
            </a:r>
            <a:r>
              <a:rPr lang="it-IT" sz="3200" b="1" dirty="0" err="1" smtClean="0"/>
              <a:t>Stop-Motion</a:t>
            </a:r>
            <a:r>
              <a:rPr lang="it-IT" sz="3200" dirty="0" smtClean="0"/>
              <a:t> </a:t>
            </a:r>
            <a:endParaRPr lang="it-IT" sz="3200" dirty="0"/>
          </a:p>
        </p:txBody>
      </p:sp>
      <p:sp>
        <p:nvSpPr>
          <p:cNvPr id="3" name="Segnaposto contenuto 2"/>
          <p:cNvSpPr>
            <a:spLocks noGrp="1"/>
          </p:cNvSpPr>
          <p:nvPr>
            <p:ph idx="1"/>
          </p:nvPr>
        </p:nvSpPr>
        <p:spPr/>
        <p:txBody>
          <a:bodyPr/>
          <a:lstStyle/>
          <a:p>
            <a:r>
              <a:rPr lang="it-IT" dirty="0" smtClean="0"/>
              <a:t>“Una delle cose che mi erano piaciute di più in [</a:t>
            </a:r>
            <a:r>
              <a:rPr lang="it-IT" i="1" dirty="0" smtClean="0"/>
              <a:t>The</a:t>
            </a:r>
            <a:r>
              <a:rPr lang="it-IT" dirty="0" smtClean="0"/>
              <a:t>] </a:t>
            </a:r>
            <a:r>
              <a:rPr lang="it-IT" i="1" dirty="0" err="1" smtClean="0"/>
              <a:t>Nightmare</a:t>
            </a:r>
            <a:r>
              <a:rPr lang="it-IT" dirty="0" smtClean="0"/>
              <a:t> [</a:t>
            </a:r>
            <a:r>
              <a:rPr lang="it-IT" i="1" dirty="0" err="1" smtClean="0"/>
              <a:t>Before</a:t>
            </a:r>
            <a:r>
              <a:rPr lang="it-IT" i="1" dirty="0" smtClean="0"/>
              <a:t> Christmas</a:t>
            </a:r>
            <a:r>
              <a:rPr lang="it-IT" dirty="0" smtClean="0"/>
              <a:t>] era stata la forza emotiva del personaggio di Sally. È importante, quando fai dell’animazione, riuscire a creare delle emozioni. Stavo pensando anche, in generale, di dare più spazio ai personaggi femminili. Penso così che </a:t>
            </a:r>
            <a:r>
              <a:rPr lang="it-IT" i="1" dirty="0" smtClean="0"/>
              <a:t>La sposa cadavere</a:t>
            </a:r>
            <a:r>
              <a:rPr lang="it-IT" dirty="0" smtClean="0"/>
              <a:t> sia il risultato di questo: cercare di ricreare quella forza emotiva.”  </a:t>
            </a:r>
            <a:endParaRPr lang="it-IT"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550</TotalTime>
  <Words>1343</Words>
  <Application>Microsoft Office PowerPoint</Application>
  <PresentationFormat>Presentazione su schermo (4:3)</PresentationFormat>
  <Paragraphs>57</Paragraphs>
  <Slides>26</Slides>
  <Notes>0</Notes>
  <HiddenSlides>0</HiddenSlides>
  <MMClips>0</MMClips>
  <ScaleCrop>false</ScaleCrop>
  <HeadingPairs>
    <vt:vector size="4" baseType="variant">
      <vt:variant>
        <vt:lpstr>Tema</vt:lpstr>
      </vt:variant>
      <vt:variant>
        <vt:i4>1</vt:i4>
      </vt:variant>
      <vt:variant>
        <vt:lpstr>Titoli diapositive</vt:lpstr>
      </vt:variant>
      <vt:variant>
        <vt:i4>26</vt:i4>
      </vt:variant>
    </vt:vector>
  </HeadingPairs>
  <TitlesOfParts>
    <vt:vector size="27" baseType="lpstr">
      <vt:lpstr>Tema di Office</vt:lpstr>
      <vt:lpstr>Analisi de La sposa cadavere (Corpse Bride, 2005)</vt:lpstr>
      <vt:lpstr>La genesi del film</vt:lpstr>
      <vt:lpstr>La fonte narrativa</vt:lpstr>
      <vt:lpstr>Burton commenta la nascita de La sposa cadavere   </vt:lpstr>
      <vt:lpstr>L’interesse di Burton nei confronti delle figure  femminili</vt:lpstr>
      <vt:lpstr>Emily</vt:lpstr>
      <vt:lpstr>Victor Van Dort</vt:lpstr>
      <vt:lpstr>Finis Everglot</vt:lpstr>
      <vt:lpstr>Dichiarazioni di Burton concernenti i personaggi femminili e la Stop-Motion </vt:lpstr>
      <vt:lpstr>Dichiarazioni di Burton concernenti i personaggi femminili e la Stop-Motion </vt:lpstr>
      <vt:lpstr>La produzione</vt:lpstr>
      <vt:lpstr>La sceneggiatura</vt:lpstr>
      <vt:lpstr>Una co-regia</vt:lpstr>
      <vt:lpstr>La creazione dei pupazzi</vt:lpstr>
      <vt:lpstr>I principali membri del cast</vt:lpstr>
      <vt:lpstr>Le citazioni rilevabili ne La sposa cadavere </vt:lpstr>
      <vt:lpstr>La dimensione autoreferenziale posseduta da La sposa cadavere</vt:lpstr>
      <vt:lpstr>Elsa Lanchester in La moglie di Frankenstein</vt:lpstr>
      <vt:lpstr>Vincent Malloy</vt:lpstr>
      <vt:lpstr>Victor Van Dort</vt:lpstr>
      <vt:lpstr>Victor Frankenstein  </vt:lpstr>
      <vt:lpstr>La rappresentazione </vt:lpstr>
      <vt:lpstr>Gli argomenti affrontati ne La sposa cadavere</vt:lpstr>
      <vt:lpstr>Osservazioni di Burton in merito alla complementarità tra la vita e la morte  </vt:lpstr>
      <vt:lpstr>Osservazioni di Burton in merito alla complementarità tra la vita e la morte</vt:lpstr>
      <vt:lpstr>Gli obiettivi raggiunti da La sposa cadavere </vt:lpstr>
    </vt:vector>
  </TitlesOfParts>
  <Company>MyCompany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Analisi de La sposa cadavere</dc:title>
  <dc:creator>Teti</dc:creator>
  <cp:lastModifiedBy>Teti</cp:lastModifiedBy>
  <cp:revision>70</cp:revision>
  <dcterms:created xsi:type="dcterms:W3CDTF">2014-11-22T07:46:24Z</dcterms:created>
  <dcterms:modified xsi:type="dcterms:W3CDTF">2014-11-29T09:54:37Z</dcterms:modified>
</cp:coreProperties>
</file>