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68" r:id="rId4"/>
    <p:sldId id="269" r:id="rId5"/>
    <p:sldId id="261" r:id="rId6"/>
    <p:sldId id="273" r:id="rId7"/>
    <p:sldId id="337" r:id="rId8"/>
    <p:sldId id="338" r:id="rId9"/>
    <p:sldId id="287" r:id="rId10"/>
    <p:sldId id="288" r:id="rId11"/>
    <p:sldId id="306" r:id="rId12"/>
    <p:sldId id="307" r:id="rId13"/>
    <p:sldId id="276" r:id="rId14"/>
    <p:sldId id="325" r:id="rId15"/>
    <p:sldId id="326" r:id="rId16"/>
    <p:sldId id="327" r:id="rId17"/>
    <p:sldId id="328" r:id="rId18"/>
    <p:sldId id="329" r:id="rId19"/>
    <p:sldId id="330" r:id="rId20"/>
    <p:sldId id="331" r:id="rId21"/>
    <p:sldId id="332" r:id="rId22"/>
    <p:sldId id="336" r:id="rId23"/>
    <p:sldId id="335" r:id="rId24"/>
    <p:sldId id="333" r:id="rId25"/>
    <p:sldId id="339" r:id="rId26"/>
    <p:sldId id="340" r:id="rId27"/>
    <p:sldId id="334" r:id="rId28"/>
  </p:sldIdLst>
  <p:sldSz cx="12192000" cy="6858000"/>
  <p:notesSz cx="6797675" cy="99298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56" autoAdjust="0"/>
    <p:restoredTop sz="94660"/>
  </p:normalViewPr>
  <p:slideViewPr>
    <p:cSldViewPr snapToGrid="0">
      <p:cViewPr varScale="1">
        <p:scale>
          <a:sx n="78" d="100"/>
          <a:sy n="78" d="100"/>
        </p:scale>
        <p:origin x="10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0488" y="744538"/>
            <a:ext cx="6618287" cy="37242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6661"/>
            <a:ext cx="5438140" cy="4468416"/>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9201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0772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77648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6045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7240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6624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0824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2935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0151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4399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9: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9: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545171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69277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4936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1090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79768" y="4716661"/>
            <a:ext cx="5438140" cy="4468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88900" y="744538"/>
            <a:ext cx="6619875"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6844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32:notes"/>
          <p:cNvSpPr txBox="1">
            <a:spLocks noGrp="1"/>
          </p:cNvSpPr>
          <p:nvPr>
            <p:ph type="body" idx="1"/>
          </p:nvPr>
        </p:nvSpPr>
        <p:spPr>
          <a:xfrm>
            <a:off x="679768" y="4778722"/>
            <a:ext cx="5438140" cy="390986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9" name="Google Shape;339;p32:notes"/>
          <p:cNvSpPr>
            <a:spLocks noGrp="1" noRot="1" noChangeAspect="1"/>
          </p:cNvSpPr>
          <p:nvPr>
            <p:ph type="sldImg" idx="2"/>
          </p:nvPr>
        </p:nvSpPr>
        <p:spPr>
          <a:xfrm>
            <a:off x="420688"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33:notes"/>
          <p:cNvSpPr txBox="1">
            <a:spLocks noGrp="1"/>
          </p:cNvSpPr>
          <p:nvPr>
            <p:ph type="body" idx="1"/>
          </p:nvPr>
        </p:nvSpPr>
        <p:spPr>
          <a:xfrm>
            <a:off x="679768" y="4778722"/>
            <a:ext cx="5438140" cy="390986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7" name="Google Shape;347;p33:notes"/>
          <p:cNvSpPr>
            <a:spLocks noGrp="1" noRot="1" noChangeAspect="1"/>
          </p:cNvSpPr>
          <p:nvPr>
            <p:ph type="sldImg" idx="2"/>
          </p:nvPr>
        </p:nvSpPr>
        <p:spPr>
          <a:xfrm>
            <a:off x="420688"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p51:notes"/>
          <p:cNvSpPr txBox="1">
            <a:spLocks noGrp="1"/>
          </p:cNvSpPr>
          <p:nvPr>
            <p:ph type="body" idx="1"/>
          </p:nvPr>
        </p:nvSpPr>
        <p:spPr>
          <a:xfrm>
            <a:off x="679768" y="4778722"/>
            <a:ext cx="5438140" cy="390986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1" name="Google Shape;491;p51:notes"/>
          <p:cNvSpPr>
            <a:spLocks noGrp="1" noRot="1" noChangeAspect="1"/>
          </p:cNvSpPr>
          <p:nvPr>
            <p:ph type="sldImg" idx="2"/>
          </p:nvPr>
        </p:nvSpPr>
        <p:spPr>
          <a:xfrm>
            <a:off x="420688"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52:notes"/>
          <p:cNvSpPr txBox="1">
            <a:spLocks noGrp="1"/>
          </p:cNvSpPr>
          <p:nvPr>
            <p:ph type="body" idx="1"/>
          </p:nvPr>
        </p:nvSpPr>
        <p:spPr>
          <a:xfrm>
            <a:off x="679768" y="4778722"/>
            <a:ext cx="5438140" cy="390986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9" name="Google Shape;499;p52:notes"/>
          <p:cNvSpPr>
            <a:spLocks noGrp="1" noRot="1" noChangeAspect="1"/>
          </p:cNvSpPr>
          <p:nvPr>
            <p:ph type="sldImg" idx="2"/>
          </p:nvPr>
        </p:nvSpPr>
        <p:spPr>
          <a:xfrm>
            <a:off x="420688"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Diapositiva titolo" type="title">
  <p:cSld name="TITLE">
    <p:spTree>
      <p:nvGrpSpPr>
        <p:cNvPr id="1" name="Shape 14"/>
        <p:cNvGrpSpPr/>
        <p:nvPr/>
      </p:nvGrpSpPr>
      <p:grpSpPr>
        <a:xfrm>
          <a:off x="0" y="0"/>
          <a:ext cx="0" cy="0"/>
          <a:chOff x="0" y="0"/>
          <a:chExt cx="0" cy="0"/>
        </a:xfrm>
      </p:grpSpPr>
      <p:sp>
        <p:nvSpPr>
          <p:cNvPr id="15" name="Google Shape;15;p2"/>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9" name="Google Shape;19;p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22" name="Google Shape;22;p2"/>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83"/>
        <p:cNvGrpSpPr/>
        <p:nvPr/>
      </p:nvGrpSpPr>
      <p:grpSpPr>
        <a:xfrm>
          <a:off x="0" y="0"/>
          <a:ext cx="0" cy="0"/>
          <a:chOff x="0" y="0"/>
          <a:chExt cx="0" cy="0"/>
        </a:xfrm>
      </p:grpSpPr>
      <p:sp>
        <p:nvSpPr>
          <p:cNvPr id="84" name="Google Shape;84;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1"/>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6" name="Google Shape;86;p1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1_Titolo e testo verticale" type="vertTitleAndTx">
  <p:cSld name="VERTICAL_TITLE_AND_VERTICAL_TEXT">
    <p:spTree>
      <p:nvGrpSpPr>
        <p:cNvPr id="1" name="Shape 89"/>
        <p:cNvGrpSpPr/>
        <p:nvPr/>
      </p:nvGrpSpPr>
      <p:grpSpPr>
        <a:xfrm>
          <a:off x="0" y="0"/>
          <a:ext cx="0" cy="0"/>
          <a:chOff x="0" y="0"/>
          <a:chExt cx="0" cy="0"/>
        </a:xfrm>
      </p:grpSpPr>
      <p:sp>
        <p:nvSpPr>
          <p:cNvPr id="90" name="Google Shape;90;p12"/>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2"/>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2"/>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12"/>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4" name="Google Shape;94;p1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6" name="Google Shape;26;p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Vuota" type="blank">
  <p:cSld name="BLANK">
    <p:spTree>
      <p:nvGrpSpPr>
        <p:cNvPr id="1" name="Shape 29"/>
        <p:cNvGrpSpPr/>
        <p:nvPr/>
      </p:nvGrpSpPr>
      <p:grpSpPr>
        <a:xfrm>
          <a:off x="0" y="0"/>
          <a:ext cx="0" cy="0"/>
          <a:chOff x="0" y="0"/>
          <a:chExt cx="0" cy="0"/>
        </a:xfrm>
      </p:grpSpPr>
      <p:sp>
        <p:nvSpPr>
          <p:cNvPr id="30" name="Google Shape;30;p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Intestazione sezione" type="secHead">
  <p:cSld name="SECTION_HEADER">
    <p:bg>
      <p:bgPr>
        <a:solidFill>
          <a:schemeClr val="lt1"/>
        </a:solidFill>
        <a:effectLst/>
      </p:bgPr>
    </p:bg>
    <p:spTree>
      <p:nvGrpSpPr>
        <p:cNvPr id="1" name="Shape 35"/>
        <p:cNvGrpSpPr/>
        <p:nvPr/>
      </p:nvGrpSpPr>
      <p:grpSpPr>
        <a:xfrm>
          <a:off x="0" y="0"/>
          <a:ext cx="0" cy="0"/>
          <a:chOff x="0" y="0"/>
          <a:chExt cx="0" cy="0"/>
        </a:xfrm>
      </p:grpSpPr>
      <p:sp>
        <p:nvSpPr>
          <p:cNvPr id="36" name="Google Shape;36;p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5"/>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40" name="Google Shape;40;p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43" name="Google Shape;43;p5"/>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7" name="Google Shape;47;p6"/>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8" name="Google Shape;48;p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7"/>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7"/>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6" name="Google Shape;56;p7"/>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7" name="Google Shape;57;p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60"/>
        <p:cNvGrpSpPr/>
        <p:nvPr/>
      </p:nvGrpSpPr>
      <p:grpSpPr>
        <a:xfrm>
          <a:off x="0" y="0"/>
          <a:ext cx="0" cy="0"/>
          <a:chOff x="0" y="0"/>
          <a:chExt cx="0" cy="0"/>
        </a:xfrm>
      </p:grpSpPr>
      <p:sp>
        <p:nvSpPr>
          <p:cNvPr id="61" name="Google Shape;61;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uto con didascalia" type="objTx">
  <p:cSld name="OBJECT_WITH_CAPTION_TEXT">
    <p:spTree>
      <p:nvGrpSpPr>
        <p:cNvPr id="1" name="Shape 65"/>
        <p:cNvGrpSpPr/>
        <p:nvPr/>
      </p:nvGrpSpPr>
      <p:grpSpPr>
        <a:xfrm>
          <a:off x="0" y="0"/>
          <a:ext cx="0" cy="0"/>
          <a:chOff x="0" y="0"/>
          <a:chExt cx="0" cy="0"/>
        </a:xfrm>
      </p:grpSpPr>
      <p:sp>
        <p:nvSpPr>
          <p:cNvPr id="66" name="Google Shape;66;p9"/>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9"/>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9"/>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9"/>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0" name="Google Shape;70;p9"/>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1" name="Google Shape;71;p9"/>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9"/>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a:solidFill>
                  <a:schemeClr val="dk2"/>
                </a:solidFill>
                <a:latin typeface="Calibri"/>
                <a:ea typeface="Calibri"/>
                <a:cs typeface="Calibri"/>
                <a:sym typeface="Calibri"/>
              </a:defRPr>
            </a:lvl1pPr>
            <a:lvl2pPr marL="0" lvl="1" indent="0" algn="r">
              <a:spcBef>
                <a:spcPts val="0"/>
              </a:spcBef>
              <a:buNone/>
              <a:defRPr sz="1050">
                <a:solidFill>
                  <a:schemeClr val="dk2"/>
                </a:solidFill>
                <a:latin typeface="Calibri"/>
                <a:ea typeface="Calibri"/>
                <a:cs typeface="Calibri"/>
                <a:sym typeface="Calibri"/>
              </a:defRPr>
            </a:lvl2pPr>
            <a:lvl3pPr marL="0" lvl="2" indent="0" algn="r">
              <a:spcBef>
                <a:spcPts val="0"/>
              </a:spcBef>
              <a:buNone/>
              <a:defRPr sz="1050">
                <a:solidFill>
                  <a:schemeClr val="dk2"/>
                </a:solidFill>
                <a:latin typeface="Calibri"/>
                <a:ea typeface="Calibri"/>
                <a:cs typeface="Calibri"/>
                <a:sym typeface="Calibri"/>
              </a:defRPr>
            </a:lvl3pPr>
            <a:lvl4pPr marL="0" lvl="3" indent="0" algn="r">
              <a:spcBef>
                <a:spcPts val="0"/>
              </a:spcBef>
              <a:buNone/>
              <a:defRPr sz="1050">
                <a:solidFill>
                  <a:schemeClr val="dk2"/>
                </a:solidFill>
                <a:latin typeface="Calibri"/>
                <a:ea typeface="Calibri"/>
                <a:cs typeface="Calibri"/>
                <a:sym typeface="Calibri"/>
              </a:defRPr>
            </a:lvl4pPr>
            <a:lvl5pPr marL="0" lvl="4" indent="0" algn="r">
              <a:spcBef>
                <a:spcPts val="0"/>
              </a:spcBef>
              <a:buNone/>
              <a:defRPr sz="1050">
                <a:solidFill>
                  <a:schemeClr val="dk2"/>
                </a:solidFill>
                <a:latin typeface="Calibri"/>
                <a:ea typeface="Calibri"/>
                <a:cs typeface="Calibri"/>
                <a:sym typeface="Calibri"/>
              </a:defRPr>
            </a:lvl5pPr>
            <a:lvl6pPr marL="0" lvl="5" indent="0" algn="r">
              <a:spcBef>
                <a:spcPts val="0"/>
              </a:spcBef>
              <a:buNone/>
              <a:defRPr sz="1050">
                <a:solidFill>
                  <a:schemeClr val="dk2"/>
                </a:solidFill>
                <a:latin typeface="Calibri"/>
                <a:ea typeface="Calibri"/>
                <a:cs typeface="Calibri"/>
                <a:sym typeface="Calibri"/>
              </a:defRPr>
            </a:lvl6pPr>
            <a:lvl7pPr marL="0" lvl="6" indent="0" algn="r">
              <a:spcBef>
                <a:spcPts val="0"/>
              </a:spcBef>
              <a:buNone/>
              <a:defRPr sz="1050">
                <a:solidFill>
                  <a:schemeClr val="dk2"/>
                </a:solidFill>
                <a:latin typeface="Calibri"/>
                <a:ea typeface="Calibri"/>
                <a:cs typeface="Calibri"/>
                <a:sym typeface="Calibri"/>
              </a:defRPr>
            </a:lvl7pPr>
            <a:lvl8pPr marL="0" lvl="7" indent="0" algn="r">
              <a:spcBef>
                <a:spcPts val="0"/>
              </a:spcBef>
              <a:buNone/>
              <a:defRPr sz="1050">
                <a:solidFill>
                  <a:schemeClr val="dk2"/>
                </a:solidFill>
                <a:latin typeface="Calibri"/>
                <a:ea typeface="Calibri"/>
                <a:cs typeface="Calibri"/>
                <a:sym typeface="Calibri"/>
              </a:defRPr>
            </a:lvl8pPr>
            <a:lvl9pPr marL="0" lvl="8" indent="0" algn="r">
              <a:spcBef>
                <a:spcPts val="0"/>
              </a:spcBef>
              <a:buNone/>
              <a:defRPr sz="1050">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Immagine con didascalia" type="picTx">
  <p:cSld name="PICTURE_WITH_CAPTION_TEXT">
    <p:spTree>
      <p:nvGrpSpPr>
        <p:cNvPr id="1" name="Shape 74"/>
        <p:cNvGrpSpPr/>
        <p:nvPr/>
      </p:nvGrpSpPr>
      <p:grpSpPr>
        <a:xfrm>
          <a:off x="0" y="0"/>
          <a:ext cx="0" cy="0"/>
          <a:chOff x="0" y="0"/>
          <a:chExt cx="0" cy="0"/>
        </a:xfrm>
      </p:grpSpPr>
      <p:sp>
        <p:nvSpPr>
          <p:cNvPr id="75" name="Google Shape;75;p10"/>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0"/>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0"/>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0"/>
          <p:cNvSpPr>
            <a:spLocks noGrp="1"/>
          </p:cNvSpPr>
          <p:nvPr>
            <p:ph type="pic" idx="2"/>
          </p:nvPr>
        </p:nvSpPr>
        <p:spPr>
          <a:xfrm>
            <a:off x="15" y="0"/>
            <a:ext cx="12191985" cy="4915076"/>
          </a:xfrm>
          <a:prstGeom prst="rect">
            <a:avLst/>
          </a:prstGeom>
          <a:blipFill rotWithShape="1">
            <a:blip r:embed="rId2">
              <a:alphaModFix/>
            </a:blip>
            <a:stretch>
              <a:fillRect/>
            </a:stretch>
          </a:blipFill>
          <a:ln>
            <a:noFill/>
          </a:ln>
        </p:spPr>
        <p:txBody>
          <a:bodyPr spcFirstLastPara="1" wrap="square" lIns="457200" tIns="457200" rIns="0" bIns="45700" anchor="t" anchorCtr="0">
            <a:noAutofit/>
          </a:bodyPr>
          <a:lstStyle>
            <a:lvl1pPr marR="0" lvl="0" algn="l" rtl="0">
              <a:lnSpc>
                <a:spcPct val="90000"/>
              </a:lnSpc>
              <a:spcBef>
                <a:spcPts val="1200"/>
              </a:spcBef>
              <a:spcAft>
                <a:spcPts val="0"/>
              </a:spcAft>
              <a:buClr>
                <a:schemeClr val="accen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lnSpc>
                <a:spcPct val="90000"/>
              </a:lnSpc>
              <a:spcBef>
                <a:spcPts val="200"/>
              </a:spcBef>
              <a:spcAft>
                <a:spcPts val="0"/>
              </a:spcAft>
              <a:buClr>
                <a:schemeClr val="accent1"/>
              </a:buClr>
              <a:buSzPts val="2800"/>
              <a:buFont typeface="Calibri"/>
              <a:buNone/>
              <a:defRPr sz="2800" b="0" i="0" u="none" strike="noStrike" cap="none">
                <a:solidFill>
                  <a:srgbClr val="3F3F3F"/>
                </a:solidFill>
                <a:latin typeface="Calibri"/>
                <a:ea typeface="Calibri"/>
                <a:cs typeface="Calibri"/>
                <a:sym typeface="Calibri"/>
              </a:defRPr>
            </a:lvl2pPr>
            <a:lvl3pPr marR="0" lvl="2" algn="l" rtl="0">
              <a:lnSpc>
                <a:spcPct val="90000"/>
              </a:lnSpc>
              <a:spcBef>
                <a:spcPts val="400"/>
              </a:spcBef>
              <a:spcAft>
                <a:spcPts val="0"/>
              </a:spcAft>
              <a:buClr>
                <a:schemeClr val="accent1"/>
              </a:buClr>
              <a:buSzPts val="2400"/>
              <a:buFont typeface="Calibri"/>
              <a:buNone/>
              <a:defRPr sz="2400" b="0" i="0" u="none" strike="noStrike" cap="none">
                <a:solidFill>
                  <a:srgbClr val="3F3F3F"/>
                </a:solidFill>
                <a:latin typeface="Calibri"/>
                <a:ea typeface="Calibri"/>
                <a:cs typeface="Calibri"/>
                <a:sym typeface="Calibri"/>
              </a:defRPr>
            </a:lvl3pPr>
            <a:lvl4pPr marR="0" lvl="3"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4pPr>
            <a:lvl5pPr marR="0" lvl="4"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9pPr>
          </a:lstStyle>
          <a:p>
            <a:endParaRPr/>
          </a:p>
        </p:txBody>
      </p:sp>
      <p:sp>
        <p:nvSpPr>
          <p:cNvPr id="79" name="Google Shape;79;p10"/>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0" name="Google Shape;80;p1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p1"/>
          <p:cNvSpPr/>
          <p:nvPr/>
        </p:nvSpPr>
        <p:spPr>
          <a:xfrm>
            <a:off x="0" y="6334316"/>
            <a:ext cx="12192000"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0" name="Google Shape;10;p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cxnSp>
        <p:nvCxnSpPr>
          <p:cNvPr id="13" name="Google Shape;13;p1"/>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0"/>
        <p:cNvGrpSpPr/>
        <p:nvPr/>
      </p:nvGrpSpPr>
      <p:grpSpPr>
        <a:xfrm>
          <a:off x="0" y="0"/>
          <a:ext cx="0" cy="0"/>
          <a:chOff x="0" y="0"/>
          <a:chExt cx="0" cy="0"/>
        </a:xfrm>
      </p:grpSpPr>
      <p:sp>
        <p:nvSpPr>
          <p:cNvPr id="105" name="Google Shape;105;p13"/>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3"/>
          <p:cNvSpPr/>
          <p:nvPr/>
        </p:nvSpPr>
        <p:spPr>
          <a:xfrm>
            <a:off x="15" y="6340942"/>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7" name="Google Shape;107;p13"/>
          <p:cNvPicPr preferRelativeResize="0"/>
          <p:nvPr/>
        </p:nvPicPr>
        <p:blipFill rotWithShape="1">
          <a:blip r:embed="rId3">
            <a:alphaModFix/>
          </a:blip>
          <a:srcRect/>
          <a:stretch/>
        </p:blipFill>
        <p:spPr>
          <a:xfrm>
            <a:off x="1" y="37592"/>
            <a:ext cx="3643532" cy="1022992"/>
          </a:xfrm>
          <a:prstGeom prst="rect">
            <a:avLst/>
          </a:prstGeom>
          <a:noFill/>
          <a:ln>
            <a:noFill/>
          </a:ln>
        </p:spPr>
      </p:pic>
      <p:sp>
        <p:nvSpPr>
          <p:cNvPr id="5" name="Sottotitolo 4">
            <a:extLst>
              <a:ext uri="{FF2B5EF4-FFF2-40B4-BE49-F238E27FC236}">
                <a16:creationId xmlns:a16="http://schemas.microsoft.com/office/drawing/2014/main" id="{2FAC0E07-FD01-D662-69B3-32FA971B3867}"/>
              </a:ext>
            </a:extLst>
          </p:cNvPr>
          <p:cNvSpPr>
            <a:spLocks noGrp="1"/>
          </p:cNvSpPr>
          <p:nvPr>
            <p:ph type="subTitle" idx="1"/>
          </p:nvPr>
        </p:nvSpPr>
        <p:spPr/>
        <p:txBody>
          <a:bodyPr/>
          <a:lstStyle/>
          <a:p>
            <a:pPr algn="ctr"/>
            <a:r>
              <a:rPr lang="it-IT" dirty="0">
                <a:solidFill>
                  <a:schemeClr val="tx1"/>
                </a:solidFill>
              </a:rPr>
              <a:t>Dr. Nicola Chiricallo</a:t>
            </a:r>
          </a:p>
        </p:txBody>
      </p:sp>
      <p:sp>
        <p:nvSpPr>
          <p:cNvPr id="2" name="CasellaDiTesto 1">
            <a:extLst>
              <a:ext uri="{FF2B5EF4-FFF2-40B4-BE49-F238E27FC236}">
                <a16:creationId xmlns:a16="http://schemas.microsoft.com/office/drawing/2014/main" id="{470A0B56-342F-848E-6ED0-1D9D36B678D8}"/>
              </a:ext>
            </a:extLst>
          </p:cNvPr>
          <p:cNvSpPr txBox="1"/>
          <p:nvPr/>
        </p:nvSpPr>
        <p:spPr>
          <a:xfrm>
            <a:off x="981179" y="2646734"/>
            <a:ext cx="9985248" cy="1508105"/>
          </a:xfrm>
          <a:prstGeom prst="rect">
            <a:avLst/>
          </a:prstGeom>
          <a:noFill/>
        </p:spPr>
        <p:txBody>
          <a:bodyPr wrap="square" rtlCol="0">
            <a:spAutoFit/>
          </a:bodyPr>
          <a:lstStyle/>
          <a:p>
            <a:pPr algn="ctr"/>
            <a:r>
              <a:rPr lang="it-IT" sz="2600" b="1" dirty="0"/>
              <a:t>L’adozione in casi particolari</a:t>
            </a:r>
          </a:p>
          <a:p>
            <a:pPr algn="ctr"/>
            <a:endParaRPr lang="it-IT" sz="2600" b="1" dirty="0"/>
          </a:p>
          <a:p>
            <a:pPr algn="ctr"/>
            <a:r>
              <a:rPr lang="it-IT" sz="2000" dirty="0"/>
              <a:t>Seminario del 14 aprile 2026</a:t>
            </a:r>
          </a:p>
          <a:p>
            <a:pPr algn="ctr"/>
            <a:r>
              <a:rPr lang="it-IT" sz="2000" dirty="0"/>
              <a:t>Corso di diritto civile I – Prof. Giovanni De Cristofaro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52" name="Google Shape;352;p33"/>
          <p:cNvSpPr txBox="1"/>
          <p:nvPr/>
        </p:nvSpPr>
        <p:spPr>
          <a:xfrm>
            <a:off x="256032" y="436098"/>
            <a:ext cx="9933667" cy="3970277"/>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In estrema sintesi, un esame delle più recenti decisioni di legittimità e della Corte EDU in materia impone di distinguere, ai fini della </a:t>
            </a:r>
            <a:r>
              <a:rPr lang="it-IT" sz="2800" dirty="0" err="1">
                <a:solidFill>
                  <a:schemeClr val="tx1"/>
                </a:solidFill>
                <a:latin typeface="Titillium Web" panose="00000500000000000000" pitchFamily="2" charset="0"/>
                <a:ea typeface="Gill Sans"/>
                <a:cs typeface="Gill Sans"/>
                <a:sym typeface="Gill Sans"/>
              </a:rPr>
              <a:t>trascrivibilità</a:t>
            </a:r>
            <a:r>
              <a:rPr lang="it-IT" sz="2800" dirty="0">
                <a:solidFill>
                  <a:schemeClr val="tx1"/>
                </a:solidFill>
                <a:latin typeface="Titillium Web" panose="00000500000000000000" pitchFamily="2" charset="0"/>
                <a:ea typeface="Gill Sans"/>
                <a:cs typeface="Gill Sans"/>
                <a:sym typeface="Gill Sans"/>
              </a:rPr>
              <a:t> dell’atto di nascita formato all’estero, sulla base di due elementi dirimenti:</a:t>
            </a:r>
            <a:endParaRPr dirty="0">
              <a:solidFill>
                <a:schemeClr val="tx1"/>
              </a:solidFill>
              <a:latin typeface="Titillium Web" panose="00000500000000000000" pitchFamily="2" charset="0"/>
            </a:endParaRPr>
          </a:p>
          <a:p>
            <a:pPr algn="just"/>
            <a:endParaRPr sz="2800" dirty="0">
              <a:solidFill>
                <a:schemeClr val="tx1"/>
              </a:solidFill>
              <a:latin typeface="Titillium Web" panose="00000500000000000000" pitchFamily="2" charset="0"/>
              <a:ea typeface="Gill Sans"/>
              <a:cs typeface="Gill Sans"/>
              <a:sym typeface="Gill Sans"/>
            </a:endParaRPr>
          </a:p>
          <a:p>
            <a:pPr marL="514350" indent="-514350" algn="just">
              <a:buClr>
                <a:srgbClr val="414141"/>
              </a:buClr>
              <a:buSzPts val="2800"/>
              <a:buFont typeface="Gill Sans"/>
              <a:buAutoNum type="alphaLcParenR"/>
            </a:pPr>
            <a:r>
              <a:rPr lang="it-IT" sz="2800" dirty="0">
                <a:solidFill>
                  <a:schemeClr val="tx1"/>
                </a:solidFill>
                <a:latin typeface="Titillium Web" panose="00000500000000000000" pitchFamily="2" charset="0"/>
                <a:ea typeface="Gill Sans"/>
                <a:cs typeface="Gill Sans"/>
                <a:sym typeface="Gill Sans"/>
              </a:rPr>
              <a:t>Sussistenza o meno di un </a:t>
            </a:r>
            <a:r>
              <a:rPr lang="it-IT" sz="2800" b="1" dirty="0">
                <a:solidFill>
                  <a:schemeClr val="tx1"/>
                </a:solidFill>
                <a:latin typeface="Titillium Web" panose="00000500000000000000" pitchFamily="2" charset="0"/>
                <a:ea typeface="Gill Sans"/>
                <a:cs typeface="Gill Sans"/>
                <a:sym typeface="Gill Sans"/>
              </a:rPr>
              <a:t>legame biologico</a:t>
            </a:r>
            <a:r>
              <a:rPr lang="it-IT" sz="2800" dirty="0">
                <a:solidFill>
                  <a:schemeClr val="tx1"/>
                </a:solidFill>
                <a:latin typeface="Titillium Web" panose="00000500000000000000" pitchFamily="2" charset="0"/>
                <a:ea typeface="Gill Sans"/>
                <a:cs typeface="Gill Sans"/>
                <a:sym typeface="Gill Sans"/>
              </a:rPr>
              <a:t> con il nato;</a:t>
            </a:r>
            <a:endParaRPr dirty="0">
              <a:solidFill>
                <a:schemeClr val="tx1"/>
              </a:solidFill>
              <a:latin typeface="Titillium Web" panose="00000500000000000000" pitchFamily="2" charset="0"/>
            </a:endParaRPr>
          </a:p>
          <a:p>
            <a:pPr marL="514350" indent="-336550" algn="just">
              <a:buClr>
                <a:srgbClr val="414141"/>
              </a:buClr>
              <a:buSzPts val="2800"/>
            </a:pPr>
            <a:endParaRPr sz="2800" dirty="0">
              <a:solidFill>
                <a:schemeClr val="tx1"/>
              </a:solidFill>
              <a:latin typeface="Titillium Web" panose="00000500000000000000" pitchFamily="2" charset="0"/>
              <a:ea typeface="Gill Sans"/>
              <a:cs typeface="Gill Sans"/>
              <a:sym typeface="Gill Sans"/>
            </a:endParaRPr>
          </a:p>
          <a:p>
            <a:pPr marL="514350" indent="-514350" algn="just">
              <a:buClr>
                <a:srgbClr val="414141"/>
              </a:buClr>
              <a:buSzPts val="2800"/>
              <a:buFont typeface="Gill Sans"/>
              <a:buAutoNum type="alphaLcParenR"/>
            </a:pPr>
            <a:r>
              <a:rPr lang="it-IT" sz="2800" dirty="0">
                <a:solidFill>
                  <a:schemeClr val="tx1"/>
                </a:solidFill>
                <a:latin typeface="Titillium Web" panose="00000500000000000000" pitchFamily="2" charset="0"/>
                <a:ea typeface="Gill Sans"/>
                <a:cs typeface="Gill Sans"/>
                <a:sym typeface="Gill Sans"/>
              </a:rPr>
              <a:t>Se si sia fatto ricorso alla fecondazione eterologa ovvero alla surrogazione di maternità</a:t>
            </a:r>
            <a:endParaRPr dirty="0">
              <a:solidFill>
                <a:schemeClr val="tx1"/>
              </a:solidFill>
              <a:latin typeface="Titillium Web" panose="00000500000000000000" pitchFamily="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6" name="Google Shape;496;p51"/>
          <p:cNvSpPr txBox="1"/>
          <p:nvPr/>
        </p:nvSpPr>
        <p:spPr>
          <a:xfrm>
            <a:off x="739023" y="335862"/>
            <a:ext cx="10983585" cy="6632545"/>
          </a:xfrm>
          <a:prstGeom prst="rect">
            <a:avLst/>
          </a:prstGeom>
          <a:noFill/>
          <a:ln>
            <a:noFill/>
          </a:ln>
        </p:spPr>
        <p:txBody>
          <a:bodyPr spcFirstLastPara="1" wrap="square" lIns="91425" tIns="45700" rIns="91425" bIns="45700" anchor="t" anchorCtr="0">
            <a:spAutoFit/>
          </a:bodyPr>
          <a:lstStyle/>
          <a:p>
            <a:pPr algn="just"/>
            <a:r>
              <a:rPr lang="it-IT" sz="2900" dirty="0">
                <a:solidFill>
                  <a:schemeClr val="tx1"/>
                </a:solidFill>
                <a:latin typeface="Titillium Web" panose="00000500000000000000" pitchFamily="2" charset="0"/>
                <a:ea typeface="Gill Sans"/>
                <a:cs typeface="Gill Sans"/>
                <a:sym typeface="Gill Sans"/>
              </a:rPr>
              <a:t>Si potrebbe redigere il seguente schema semplificatorio</a:t>
            </a:r>
            <a:endParaRPr dirty="0">
              <a:solidFill>
                <a:schemeClr val="tx1"/>
              </a:solidFill>
              <a:latin typeface="Titillium Web" panose="00000500000000000000" pitchFamily="2" charset="0"/>
            </a:endParaRPr>
          </a:p>
          <a:p>
            <a:pPr algn="just"/>
            <a:endParaRPr sz="2900" dirty="0">
              <a:solidFill>
                <a:schemeClr val="tx1"/>
              </a:solidFill>
              <a:latin typeface="Titillium Web" panose="00000500000000000000" pitchFamily="2" charset="0"/>
              <a:ea typeface="Gill Sans"/>
              <a:cs typeface="Gill Sans"/>
              <a:sym typeface="Gill Sans"/>
            </a:endParaRPr>
          </a:p>
          <a:p>
            <a:pPr algn="just">
              <a:buClr>
                <a:srgbClr val="414141"/>
              </a:buClr>
              <a:buSzPts val="2900"/>
            </a:pPr>
            <a:r>
              <a:rPr lang="it-IT" sz="2900" dirty="0">
                <a:solidFill>
                  <a:schemeClr val="tx1"/>
                </a:solidFill>
                <a:latin typeface="Titillium Web" panose="00000500000000000000" pitchFamily="2" charset="0"/>
                <a:ea typeface="Gill Sans"/>
                <a:cs typeface="Gill Sans"/>
                <a:sym typeface="Gill Sans"/>
              </a:rPr>
              <a:t>A) Tecnica di PMA diversa da MS: la trascrizione dell’atto di nascita formato all’estero non è mai, di per sé sola, contraria all’ordine pubblico (</a:t>
            </a:r>
            <a:r>
              <a:rPr lang="it-IT" sz="3200" b="0" i="0" u="none" strike="noStrike" cap="none" dirty="0">
                <a:solidFill>
                  <a:schemeClr val="tx1"/>
                </a:solidFill>
                <a:latin typeface="Titillium Web" panose="00000500000000000000" pitchFamily="2" charset="0"/>
                <a:ea typeface="Gill Sans"/>
                <a:cs typeface="Gill Sans"/>
                <a:sym typeface="Gill Sans"/>
              </a:rPr>
              <a:t>Cass. </a:t>
            </a:r>
            <a:r>
              <a:rPr lang="it-IT" sz="3200" b="1" i="0" u="none" strike="noStrike" cap="none" dirty="0">
                <a:solidFill>
                  <a:schemeClr val="tx1"/>
                </a:solidFill>
                <a:latin typeface="Titillium Web" panose="00000500000000000000" pitchFamily="2" charset="0"/>
                <a:ea typeface="Gill Sans"/>
                <a:cs typeface="Gill Sans"/>
                <a:sym typeface="Gill Sans"/>
              </a:rPr>
              <a:t>19599/2016; Cass. 14878/2017; Cass. 8029/2020; Cass. 23319/2021</a:t>
            </a:r>
            <a:r>
              <a:rPr lang="it-IT" sz="2900" dirty="0">
                <a:solidFill>
                  <a:schemeClr val="tx1"/>
                </a:solidFill>
                <a:latin typeface="Titillium Web" panose="00000500000000000000" pitchFamily="2" charset="0"/>
                <a:ea typeface="Gill Sans"/>
                <a:cs typeface="Gill Sans"/>
                <a:sym typeface="Gill Sans"/>
              </a:rPr>
              <a:t>;</a:t>
            </a:r>
            <a:endParaRPr dirty="0">
              <a:solidFill>
                <a:schemeClr val="tx1"/>
              </a:solidFill>
              <a:latin typeface="Titillium Web" panose="00000500000000000000" pitchFamily="2" charset="0"/>
            </a:endParaRPr>
          </a:p>
          <a:p>
            <a:pPr marL="742950" indent="-558800" algn="just">
              <a:buClr>
                <a:srgbClr val="414141"/>
              </a:buClr>
              <a:buSzPts val="2900"/>
            </a:pPr>
            <a:endParaRPr sz="2900" dirty="0">
              <a:solidFill>
                <a:schemeClr val="tx1"/>
              </a:solidFill>
              <a:latin typeface="Titillium Web" panose="00000500000000000000" pitchFamily="2" charset="0"/>
              <a:ea typeface="Gill Sans"/>
              <a:cs typeface="Gill Sans"/>
              <a:sym typeface="Gill Sans"/>
            </a:endParaRPr>
          </a:p>
          <a:p>
            <a:pPr algn="just">
              <a:buClr>
                <a:srgbClr val="414141"/>
              </a:buClr>
              <a:buSzPts val="2900"/>
            </a:pPr>
            <a:r>
              <a:rPr lang="it-IT" sz="3100" dirty="0">
                <a:solidFill>
                  <a:schemeClr val="tx1"/>
                </a:solidFill>
                <a:latin typeface="Titillium Web" panose="00000500000000000000" pitchFamily="2" charset="0"/>
                <a:ea typeface="Gill Sans"/>
                <a:cs typeface="Gill Sans"/>
                <a:sym typeface="Gill Sans"/>
              </a:rPr>
              <a:t>B) Ricorso alla MS: qui deve distinguersi a seconda che sussista un legame biologico o genetico con uno dei due genitori (C. EDU, </a:t>
            </a:r>
            <a:r>
              <a:rPr lang="it-IT" sz="3100" b="1" i="0" u="none" strike="noStrike" cap="none" dirty="0" err="1">
                <a:solidFill>
                  <a:schemeClr val="tx1"/>
                </a:solidFill>
                <a:latin typeface="Titillium Web" panose="00000500000000000000" pitchFamily="2" charset="0"/>
                <a:sym typeface="Arial"/>
              </a:rPr>
              <a:t>Mennesson</a:t>
            </a:r>
            <a:r>
              <a:rPr lang="it-IT" sz="3100" b="1" i="0" u="none" strike="noStrike" cap="none" dirty="0">
                <a:solidFill>
                  <a:schemeClr val="tx1"/>
                </a:solidFill>
                <a:latin typeface="Titillium Web" panose="00000500000000000000" pitchFamily="2" charset="0"/>
                <a:sym typeface="Arial"/>
              </a:rPr>
              <a:t> e </a:t>
            </a:r>
            <a:r>
              <a:rPr lang="it-IT" sz="3100" b="1" i="0" u="none" strike="noStrike" cap="none" dirty="0" err="1">
                <a:solidFill>
                  <a:schemeClr val="tx1"/>
                </a:solidFill>
                <a:latin typeface="Titillium Web" panose="00000500000000000000" pitchFamily="2" charset="0"/>
                <a:sym typeface="Arial"/>
              </a:rPr>
              <a:t>Labassee</a:t>
            </a:r>
            <a:r>
              <a:rPr lang="it-IT" sz="3100" b="1" i="0" u="none" strike="noStrike" cap="none" dirty="0">
                <a:solidFill>
                  <a:schemeClr val="tx1"/>
                </a:solidFill>
                <a:latin typeface="Titillium Web" panose="00000500000000000000" pitchFamily="2" charset="0"/>
                <a:sym typeface="Arial"/>
              </a:rPr>
              <a:t> v. Francia</a:t>
            </a:r>
            <a:r>
              <a:rPr lang="it-IT" sz="3100" b="0" i="0" u="none" strike="noStrike" cap="none" dirty="0">
                <a:solidFill>
                  <a:schemeClr val="tx1"/>
                </a:solidFill>
                <a:latin typeface="Titillium Web" panose="00000500000000000000" pitchFamily="2" charset="0"/>
                <a:sym typeface="Arial"/>
              </a:rPr>
              <a:t>, </a:t>
            </a:r>
            <a:r>
              <a:rPr lang="it-IT" sz="3100" b="1" i="0" u="none" strike="noStrike" cap="none" dirty="0">
                <a:solidFill>
                  <a:schemeClr val="tx1"/>
                </a:solidFill>
                <a:latin typeface="Titillium Web" panose="00000500000000000000" pitchFamily="2" charset="0"/>
                <a:sym typeface="Arial"/>
              </a:rPr>
              <a:t>2014; Cass. </a:t>
            </a:r>
            <a:r>
              <a:rPr lang="it-IT" sz="3100" b="1" i="0" dirty="0">
                <a:solidFill>
                  <a:schemeClr val="tx1"/>
                </a:solidFill>
                <a:effectLst/>
                <a:latin typeface="Titillium Web" panose="00000500000000000000" pitchFamily="2" charset="0"/>
              </a:rPr>
              <a:t>Sez. Un. 8 maggio 2019, n. 12193; </a:t>
            </a:r>
            <a:r>
              <a:rPr lang="it-IT" sz="3100" b="1" i="0" u="none" strike="noStrike" cap="none" dirty="0">
                <a:solidFill>
                  <a:schemeClr val="tx1"/>
                </a:solidFill>
                <a:latin typeface="Titillium Web" panose="00000500000000000000" pitchFamily="2" charset="0"/>
                <a:ea typeface="Gill Sans"/>
                <a:cs typeface="Gill Sans"/>
                <a:sym typeface="Gill Sans"/>
              </a:rPr>
              <a:t>Sez. Un. n. 38162 del 20 dicembre 2022</a:t>
            </a:r>
            <a:r>
              <a:rPr lang="it-IT" sz="3100" b="0" i="0" u="none" strike="noStrike" cap="none" dirty="0">
                <a:solidFill>
                  <a:schemeClr val="tx1"/>
                </a:solidFill>
                <a:latin typeface="Titillium Web" panose="00000500000000000000" pitchFamily="2" charset="0"/>
                <a:sym typeface="Arial"/>
              </a:rPr>
              <a:t>)</a:t>
            </a:r>
            <a:endParaRPr sz="3100" dirty="0">
              <a:solidFill>
                <a:schemeClr val="tx1"/>
              </a:solidFill>
              <a:latin typeface="Titillium Web" panose="00000500000000000000" pitchFamily="2" charset="0"/>
            </a:endParaRPr>
          </a:p>
          <a:p>
            <a:pPr marL="742950" indent="-584200" algn="just">
              <a:buClr>
                <a:srgbClr val="414141"/>
              </a:buClr>
              <a:buSzPts val="2500"/>
            </a:pPr>
            <a:endParaRPr sz="2500" dirty="0">
              <a:solidFill>
                <a:srgbClr val="414141"/>
              </a:solidFill>
              <a:latin typeface="Gill Sans"/>
              <a:ea typeface="Gill Sans"/>
              <a:cs typeface="Gill Sans"/>
              <a:sym typeface="Gill Sans"/>
            </a:endParaRPr>
          </a:p>
          <a:p>
            <a:pPr algn="just"/>
            <a:endParaRPr sz="3600" dirty="0">
              <a:solidFill>
                <a:srgbClr val="414141"/>
              </a:solidFill>
              <a:latin typeface="Gill Sans"/>
              <a:ea typeface="Gill Sans"/>
              <a:cs typeface="Gill Sans"/>
              <a:sym typeface="Gill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52"/>
          <p:cNvSpPr/>
          <p:nvPr/>
        </p:nvSpPr>
        <p:spPr>
          <a:xfrm>
            <a:off x="1285468" y="6376663"/>
            <a:ext cx="8472198" cy="481338"/>
          </a:xfrm>
          <a:prstGeom prst="parallelogram">
            <a:avLst>
              <a:gd name="adj" fmla="val 25000"/>
            </a:avLst>
          </a:prstGeom>
          <a:solidFill>
            <a:srgbClr val="0F406B"/>
          </a:solidFill>
          <a:ln w="9525" cap="flat" cmpd="sng">
            <a:solidFill>
              <a:srgbClr val="4A7D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algn="ctr"/>
            <a:endParaRPr sz="1800">
              <a:solidFill>
                <a:srgbClr val="0F406B"/>
              </a:solidFill>
              <a:latin typeface="Calibri"/>
              <a:ea typeface="Calibri"/>
              <a:cs typeface="Calibri"/>
              <a:sym typeface="Calibri"/>
            </a:endParaRPr>
          </a:p>
        </p:txBody>
      </p:sp>
      <p:pic>
        <p:nvPicPr>
          <p:cNvPr id="502" name="Google Shape;502;p52" descr="cherubino_pant541.eps"/>
          <p:cNvPicPr preferRelativeResize="0"/>
          <p:nvPr/>
        </p:nvPicPr>
        <p:blipFill rotWithShape="1">
          <a:blip r:embed="rId3">
            <a:alphaModFix/>
          </a:blip>
          <a:srcRect/>
          <a:stretch/>
        </p:blipFill>
        <p:spPr>
          <a:xfrm>
            <a:off x="9982200" y="6376663"/>
            <a:ext cx="459462" cy="469067"/>
          </a:xfrm>
          <a:prstGeom prst="rect">
            <a:avLst/>
          </a:prstGeom>
          <a:noFill/>
          <a:ln>
            <a:noFill/>
          </a:ln>
        </p:spPr>
      </p:pic>
      <p:pic>
        <p:nvPicPr>
          <p:cNvPr id="503" name="Google Shape;503;p52" descr="logo_white.eps"/>
          <p:cNvPicPr preferRelativeResize="0"/>
          <p:nvPr/>
        </p:nvPicPr>
        <p:blipFill rotWithShape="1">
          <a:blip r:embed="rId4">
            <a:alphaModFix/>
          </a:blip>
          <a:srcRect/>
          <a:stretch/>
        </p:blipFill>
        <p:spPr>
          <a:xfrm>
            <a:off x="6981608" y="6502431"/>
            <a:ext cx="2395665" cy="220877"/>
          </a:xfrm>
          <a:prstGeom prst="rect">
            <a:avLst/>
          </a:prstGeom>
          <a:noFill/>
          <a:ln>
            <a:noFill/>
          </a:ln>
        </p:spPr>
      </p:pic>
      <p:sp>
        <p:nvSpPr>
          <p:cNvPr id="504" name="Google Shape;504;p52"/>
          <p:cNvSpPr txBox="1"/>
          <p:nvPr/>
        </p:nvSpPr>
        <p:spPr>
          <a:xfrm>
            <a:off x="402336" y="322665"/>
            <a:ext cx="10899648" cy="5816937"/>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I) Nel primo caso, l’atto di nascita può essere trascritto e la filiazione riconosciuta con esclusivo riguardo al </a:t>
            </a:r>
            <a:r>
              <a:rPr lang="it-IT" sz="2800" b="1" dirty="0">
                <a:solidFill>
                  <a:schemeClr val="tx1"/>
                </a:solidFill>
                <a:latin typeface="Titillium Web" panose="00000500000000000000" pitchFamily="2" charset="0"/>
                <a:ea typeface="Gill Sans"/>
                <a:cs typeface="Gill Sans"/>
                <a:sym typeface="Gill Sans"/>
              </a:rPr>
              <a:t>genitore biologico</a:t>
            </a:r>
            <a:r>
              <a:rPr lang="it-IT" sz="2800" dirty="0">
                <a:solidFill>
                  <a:schemeClr val="tx1"/>
                </a:solidFill>
                <a:latin typeface="Titillium Web" panose="00000500000000000000" pitchFamily="2" charset="0"/>
                <a:ea typeface="Gill Sans"/>
                <a:cs typeface="Gill Sans"/>
                <a:sym typeface="Gill Sans"/>
              </a:rPr>
              <a:t>, mentre non potrà essere riconosciuto il provvedimento straniero (giudiziale/amministrativo) che asseveri il rapporto di filiazione con il genitore di mera intenzione, riconoscimento che risulterebbe contrario all’ordine pubblico internazionale (artt. 64/65 l. 218);</a:t>
            </a:r>
          </a:p>
          <a:p>
            <a:pPr algn="just"/>
            <a:endParaRPr dirty="0">
              <a:solidFill>
                <a:schemeClr val="tx1"/>
              </a:solidFill>
              <a:latin typeface="Titillium Web" panose="00000500000000000000" pitchFamily="2" charset="0"/>
            </a:endParaRPr>
          </a:p>
          <a:p>
            <a:pPr algn="just"/>
            <a:endParaRPr sz="2800" dirty="0">
              <a:solidFill>
                <a:schemeClr val="tx1"/>
              </a:solidFill>
              <a:latin typeface="Titillium Web" panose="00000500000000000000" pitchFamily="2" charset="0"/>
              <a:ea typeface="Gill Sans"/>
              <a:cs typeface="Gill Sans"/>
              <a:sym typeface="Gill Sans"/>
            </a:endParaRPr>
          </a:p>
          <a:p>
            <a:pPr algn="just"/>
            <a:r>
              <a:rPr lang="it-IT" sz="2800" dirty="0">
                <a:solidFill>
                  <a:schemeClr val="tx1"/>
                </a:solidFill>
                <a:latin typeface="Titillium Web" panose="00000500000000000000" pitchFamily="2" charset="0"/>
                <a:ea typeface="Gill Sans"/>
                <a:cs typeface="Gill Sans"/>
                <a:sym typeface="Gill Sans"/>
              </a:rPr>
              <a:t>II) Nel caso, invece, di </a:t>
            </a:r>
            <a:r>
              <a:rPr lang="it-IT" sz="2800" b="1" dirty="0">
                <a:solidFill>
                  <a:schemeClr val="tx1"/>
                </a:solidFill>
                <a:latin typeface="Titillium Web" panose="00000500000000000000" pitchFamily="2" charset="0"/>
                <a:ea typeface="Gill Sans"/>
                <a:cs typeface="Gill Sans"/>
                <a:sym typeface="Gill Sans"/>
              </a:rPr>
              <a:t>surrogazione di maternità eterologa</a:t>
            </a:r>
            <a:r>
              <a:rPr lang="it-IT" sz="2800" dirty="0">
                <a:solidFill>
                  <a:schemeClr val="tx1"/>
                </a:solidFill>
                <a:latin typeface="Titillium Web" panose="00000500000000000000" pitchFamily="2" charset="0"/>
                <a:ea typeface="Gill Sans"/>
                <a:cs typeface="Gill Sans"/>
                <a:sym typeface="Gill Sans"/>
              </a:rPr>
              <a:t>, come si è visto, non potrà in alcun modo essere trascritto l’atto di nascita e non potrà riconoscersi lo status </a:t>
            </a:r>
            <a:r>
              <a:rPr lang="it-IT" sz="2800" dirty="0" err="1">
                <a:solidFill>
                  <a:schemeClr val="tx1"/>
                </a:solidFill>
                <a:latin typeface="Titillium Web" panose="00000500000000000000" pitchFamily="2" charset="0"/>
                <a:ea typeface="Gill Sans"/>
                <a:cs typeface="Gill Sans"/>
                <a:sym typeface="Gill Sans"/>
              </a:rPr>
              <a:t>filiationis</a:t>
            </a:r>
            <a:r>
              <a:rPr lang="it-IT" sz="2800" dirty="0">
                <a:solidFill>
                  <a:schemeClr val="tx1"/>
                </a:solidFill>
                <a:latin typeface="Titillium Web" panose="00000500000000000000" pitchFamily="2" charset="0"/>
                <a:ea typeface="Gill Sans"/>
                <a:cs typeface="Gill Sans"/>
                <a:sym typeface="Gill Sans"/>
              </a:rPr>
              <a:t> con riguardo a nessun genitore.</a:t>
            </a:r>
            <a:endParaRPr dirty="0">
              <a:solidFill>
                <a:schemeClr val="tx1"/>
              </a:solidFill>
              <a:latin typeface="Titillium Web" panose="00000500000000000000" pitchFamily="2" charset="0"/>
            </a:endParaRPr>
          </a:p>
          <a:p>
            <a:pPr algn="just"/>
            <a:endParaRPr sz="2800" dirty="0">
              <a:solidFill>
                <a:srgbClr val="414141"/>
              </a:solidFill>
              <a:latin typeface="Gill Sans"/>
              <a:ea typeface="Gill Sans"/>
              <a:cs typeface="Gill Sans"/>
              <a:sym typeface="Gill Sans"/>
            </a:endParaRPr>
          </a:p>
          <a:p>
            <a:pPr algn="just"/>
            <a:endParaRPr sz="3600" dirty="0">
              <a:solidFill>
                <a:srgbClr val="414141"/>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7725192"/>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it-IT" sz="3600" b="1" i="0" dirty="0">
                <a:solidFill>
                  <a:schemeClr val="tx1"/>
                </a:solidFill>
                <a:effectLst/>
                <a:latin typeface="Titillium Web" panose="00000500000000000000" pitchFamily="2" charset="0"/>
              </a:rPr>
              <a:t>Sezioni unite civili 8 maggio 2019, n. 12193</a:t>
            </a:r>
            <a:r>
              <a:rPr lang="it-IT" sz="3600" dirty="0">
                <a:solidFill>
                  <a:schemeClr val="tx1"/>
                </a:solidFill>
                <a:latin typeface="Titillium Web" panose="00000500000000000000" pitchFamily="2" charset="0"/>
              </a:rPr>
              <a:t>:</a:t>
            </a:r>
            <a:r>
              <a:rPr lang="it-IT" sz="3600" b="0" i="0" dirty="0">
                <a:solidFill>
                  <a:schemeClr val="tx1"/>
                </a:solidFill>
                <a:effectLst/>
                <a:latin typeface="Titillium Web" panose="00000500000000000000" pitchFamily="2" charset="0"/>
              </a:rPr>
              <a:t> non può essere riconosciuto nel nostro ordinamento un provvedimento straniero che riconosca il rapporto di genitorialità tra un bambino nato in seguito a maternità surrogata e il genitore “d’intenzione”. Tale riconoscimento troverebbe infatti ostacolo insuperabile nel </a:t>
            </a:r>
            <a:r>
              <a:rPr lang="it-IT" sz="3600" b="1" i="0" dirty="0">
                <a:solidFill>
                  <a:schemeClr val="tx1"/>
                </a:solidFill>
                <a:effectLst/>
                <a:latin typeface="Titillium Web" panose="00000500000000000000" pitchFamily="2" charset="0"/>
              </a:rPr>
              <a:t>divieto di surrogazione di maternità</a:t>
            </a:r>
            <a:r>
              <a:rPr lang="it-IT" sz="3600" b="0" i="0" dirty="0">
                <a:solidFill>
                  <a:schemeClr val="tx1"/>
                </a:solidFill>
                <a:effectLst/>
                <a:latin typeface="Titillium Web" panose="00000500000000000000" pitchFamily="2" charset="0"/>
              </a:rPr>
              <a:t>, previsto dall’art. 12, comma 6, della legge n. 40 del 2004, qualificabile come principio di ordine pubblico [internazionale], in quanto posto a </a:t>
            </a:r>
            <a:r>
              <a:rPr lang="it-IT" sz="3600" b="1" i="0" dirty="0">
                <a:solidFill>
                  <a:schemeClr val="tx1"/>
                </a:solidFill>
                <a:effectLst/>
                <a:latin typeface="Titillium Web" panose="00000500000000000000" pitchFamily="2" charset="0"/>
              </a:rPr>
              <a:t>tutela di valori fondamentali, quali la dignità della gestante e l’istituto dell’adozione.</a:t>
            </a:r>
            <a:endParaRPr lang="it-IT" sz="2000" b="1" dirty="0">
              <a:solidFill>
                <a:schemeClr val="tx1"/>
              </a:solidFill>
              <a:latin typeface="Titillium Web" panose="00000500000000000000" pitchFamily="2" charset="0"/>
            </a:endParaRPr>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Tree>
    <p:extLst>
      <p:ext uri="{BB962C8B-B14F-4D97-AF65-F5344CB8AC3E}">
        <p14:creationId xmlns:p14="http://schemas.microsoft.com/office/powerpoint/2010/main" val="1801159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536" name="Google Shape;536;p56"/>
          <p:cNvSpPr txBox="1"/>
          <p:nvPr/>
        </p:nvSpPr>
        <p:spPr>
          <a:xfrm>
            <a:off x="164592" y="502920"/>
            <a:ext cx="11036807" cy="5001329"/>
          </a:xfrm>
          <a:prstGeom prst="rect">
            <a:avLst/>
          </a:prstGeom>
          <a:noFill/>
          <a:ln>
            <a:noFill/>
          </a:ln>
        </p:spPr>
        <p:txBody>
          <a:bodyPr spcFirstLastPara="1" wrap="square" lIns="91425" tIns="45700" rIns="91425" bIns="45700" anchor="t" anchorCtr="0">
            <a:spAutoFit/>
          </a:bodyPr>
          <a:lstStyle/>
          <a:p>
            <a:pPr algn="just"/>
            <a:r>
              <a:rPr lang="it-IT" sz="2900" dirty="0">
                <a:solidFill>
                  <a:schemeClr val="tx1"/>
                </a:solidFill>
                <a:latin typeface="Titillium Web" panose="00000500000000000000" pitchFamily="2" charset="0"/>
                <a:ea typeface="Gill Sans"/>
                <a:cs typeface="Gill Sans"/>
                <a:sym typeface="Gill Sans"/>
              </a:rPr>
              <a:t>[…]</a:t>
            </a:r>
            <a:r>
              <a:rPr lang="it-IT" sz="2900" i="1" dirty="0">
                <a:solidFill>
                  <a:schemeClr val="tx1"/>
                </a:solidFill>
                <a:latin typeface="Titillium Web" panose="00000500000000000000" pitchFamily="2" charset="0"/>
                <a:ea typeface="Gill Sans"/>
                <a:cs typeface="Gill Sans"/>
                <a:sym typeface="Gill Sans"/>
              </a:rPr>
              <a:t>in proposito, va richiamato soprattutto l'orientamento di questa Corte in tema di adozione in casi particolari, che, proprio facendo leva sull'interesse del minore a vedere riconosciuti i legami sviluppatisi con altri soggetti che se ne prendono cura, individua nella L. n. 184 del 1983, art. 44, comma 1, lett. d), una </a:t>
            </a:r>
            <a:r>
              <a:rPr lang="it-IT" sz="2900" b="1" i="1" dirty="0">
                <a:solidFill>
                  <a:schemeClr val="tx1"/>
                </a:solidFill>
                <a:latin typeface="Titillium Web" panose="00000500000000000000" pitchFamily="2" charset="0"/>
                <a:ea typeface="Gill Sans"/>
                <a:cs typeface="Gill Sans"/>
                <a:sym typeface="Gill Sans"/>
              </a:rPr>
              <a:t>clausola di chiusura del sistema</a:t>
            </a:r>
            <a:r>
              <a:rPr lang="it-IT" sz="2900" i="1" dirty="0">
                <a:solidFill>
                  <a:schemeClr val="tx1"/>
                </a:solidFill>
                <a:latin typeface="Titillium Web" panose="00000500000000000000" pitchFamily="2" charset="0"/>
                <a:ea typeface="Gill Sans"/>
                <a:cs typeface="Gill Sans"/>
                <a:sym typeface="Gill Sans"/>
              </a:rPr>
              <a:t>, volta a consentire il ricorso a tale strumento tutte le volte in cui è necessario salvaguardare la continuità della relazione affettiva ed educativa, all'unica condizione della "constatata impossibilità di affidamento preadottivo", da intendersi non già come impossibilità di fatto, derivante da una situazione di abbandono del minore, bensì come impossibilità di diritto di procedere all'affidamento preadottivo (cfr. Cass., Sez. I, 22/06/2016, n. 12962). </a:t>
            </a:r>
            <a:endParaRPr sz="2900" dirty="0">
              <a:solidFill>
                <a:schemeClr val="tx1"/>
              </a:solidFill>
              <a:latin typeface="Titillium Web" panose="00000500000000000000" pitchFamily="2" charset="0"/>
            </a:endParaRPr>
          </a:p>
        </p:txBody>
      </p:sp>
    </p:spTree>
    <p:extLst>
      <p:ext uri="{BB962C8B-B14F-4D97-AF65-F5344CB8AC3E}">
        <p14:creationId xmlns:p14="http://schemas.microsoft.com/office/powerpoint/2010/main" val="4245217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544" name="Google Shape;544;p57"/>
          <p:cNvSpPr txBox="1"/>
          <p:nvPr/>
        </p:nvSpPr>
        <p:spPr>
          <a:xfrm>
            <a:off x="495300" y="419656"/>
            <a:ext cx="11201400" cy="4524275"/>
          </a:xfrm>
          <a:prstGeom prst="rect">
            <a:avLst/>
          </a:prstGeom>
          <a:noFill/>
          <a:ln>
            <a:noFill/>
          </a:ln>
        </p:spPr>
        <p:txBody>
          <a:bodyPr spcFirstLastPara="1" wrap="square" lIns="91425" tIns="45700" rIns="91425" bIns="45700" anchor="t" anchorCtr="0">
            <a:spAutoFit/>
          </a:bodyPr>
          <a:lstStyle/>
          <a:p>
            <a:pPr algn="just"/>
            <a:r>
              <a:rPr lang="it-IT" sz="3200" i="1" dirty="0">
                <a:solidFill>
                  <a:schemeClr val="tx1"/>
                </a:solidFill>
                <a:latin typeface="Titillium Web" panose="00000500000000000000" pitchFamily="2" charset="0"/>
                <a:ea typeface="Gill Sans"/>
                <a:cs typeface="Gill Sans"/>
                <a:sym typeface="Gill Sans"/>
              </a:rPr>
              <a:t>(…) fermo restando l'obbligo di assicurare </a:t>
            </a:r>
            <a:r>
              <a:rPr lang="it-IT" sz="3200" b="1" i="1" dirty="0">
                <a:solidFill>
                  <a:schemeClr val="tx1"/>
                </a:solidFill>
                <a:latin typeface="Titillium Web" panose="00000500000000000000" pitchFamily="2" charset="0"/>
                <a:ea typeface="Gill Sans"/>
                <a:cs typeface="Gill Sans"/>
                <a:sym typeface="Gill Sans"/>
              </a:rPr>
              <a:t>una tutela comparabile a quella ordinariamente ricollegabile allo status </a:t>
            </a:r>
            <a:r>
              <a:rPr lang="it-IT" sz="3200" b="1" i="1" dirty="0" err="1">
                <a:solidFill>
                  <a:schemeClr val="tx1"/>
                </a:solidFill>
                <a:latin typeface="Titillium Web" panose="00000500000000000000" pitchFamily="2" charset="0"/>
                <a:ea typeface="Gill Sans"/>
                <a:cs typeface="Gill Sans"/>
                <a:sym typeface="Gill Sans"/>
              </a:rPr>
              <a:t>filiationis</a:t>
            </a:r>
            <a:r>
              <a:rPr lang="it-IT" sz="3200" i="1" dirty="0">
                <a:solidFill>
                  <a:schemeClr val="tx1"/>
                </a:solidFill>
                <a:latin typeface="Titillium Web" panose="00000500000000000000" pitchFamily="2" charset="0"/>
                <a:ea typeface="Gill Sans"/>
                <a:cs typeface="Gill Sans"/>
                <a:sym typeface="Gill Sans"/>
              </a:rPr>
              <a:t>: esigenza, questa, che </a:t>
            </a:r>
            <a:r>
              <a:rPr lang="it-IT" sz="3200" b="1" i="1" u="sng" dirty="0">
                <a:solidFill>
                  <a:schemeClr val="tx1"/>
                </a:solidFill>
                <a:latin typeface="Titillium Web" panose="00000500000000000000" pitchFamily="2" charset="0"/>
                <a:ea typeface="Gill Sans"/>
                <a:cs typeface="Gill Sans"/>
                <a:sym typeface="Gill Sans"/>
              </a:rPr>
              <a:t>nell'ordinamento interno può ritenersi soddisfatta anche dal già menzionato istituto dell'adozione in casi particolari, per effetto delle disposizioni della L. n. 184 del 1983, che parificano la posizione del figlio adottivo allo stato di figlio nato dal matrimonio</a:t>
            </a:r>
            <a:r>
              <a:rPr lang="it-IT" sz="3200" i="1" dirty="0">
                <a:solidFill>
                  <a:schemeClr val="tx1"/>
                </a:solidFill>
                <a:latin typeface="Titillium Web" panose="00000500000000000000" pitchFamily="2" charset="0"/>
                <a:ea typeface="Gill Sans"/>
                <a:cs typeface="Gill Sans"/>
                <a:sym typeface="Gill Sans"/>
              </a:rPr>
              <a:t>. </a:t>
            </a:r>
          </a:p>
          <a:p>
            <a:pPr algn="just"/>
            <a:endParaRPr lang="it-IT" sz="3200" i="1" dirty="0">
              <a:solidFill>
                <a:schemeClr val="tx1"/>
              </a:solidFill>
              <a:latin typeface="Titillium Web" panose="00000500000000000000" pitchFamily="2" charset="0"/>
              <a:sym typeface="Gill Sans"/>
            </a:endParaRPr>
          </a:p>
          <a:p>
            <a:pPr algn="just"/>
            <a:r>
              <a:rPr lang="it-IT" sz="3200" dirty="0">
                <a:solidFill>
                  <a:schemeClr val="tx1"/>
                </a:solidFill>
                <a:latin typeface="Titillium Web" panose="00000500000000000000" pitchFamily="2" charset="0"/>
                <a:sym typeface="Gill Sans"/>
              </a:rPr>
              <a:t>Parte più debole della sentenza</a:t>
            </a:r>
            <a:endParaRPr dirty="0">
              <a:solidFill>
                <a:schemeClr val="tx1"/>
              </a:solidFill>
              <a:latin typeface="Titillium Web" panose="00000500000000000000" pitchFamily="2" charset="0"/>
            </a:endParaRPr>
          </a:p>
        </p:txBody>
      </p:sp>
    </p:spTree>
    <p:extLst>
      <p:ext uri="{BB962C8B-B14F-4D97-AF65-F5344CB8AC3E}">
        <p14:creationId xmlns:p14="http://schemas.microsoft.com/office/powerpoint/2010/main" val="1954812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
        <p:nvSpPr>
          <p:cNvPr id="568" name="Google Shape;568;p60"/>
          <p:cNvSpPr txBox="1"/>
          <p:nvPr/>
        </p:nvSpPr>
        <p:spPr>
          <a:xfrm>
            <a:off x="594360" y="241523"/>
            <a:ext cx="11283695" cy="5478382"/>
          </a:xfrm>
          <a:prstGeom prst="rect">
            <a:avLst/>
          </a:prstGeom>
          <a:noFill/>
          <a:ln>
            <a:noFill/>
          </a:ln>
        </p:spPr>
        <p:txBody>
          <a:bodyPr spcFirstLastPara="1" wrap="square" lIns="91425" tIns="45700" rIns="91425" bIns="45700" anchor="t" anchorCtr="0">
            <a:spAutoFit/>
          </a:bodyPr>
          <a:lstStyle/>
          <a:p>
            <a:pPr algn="just"/>
            <a:r>
              <a:rPr lang="it-IT" sz="2800" b="1" dirty="0">
                <a:solidFill>
                  <a:schemeClr val="tx1"/>
                </a:solidFill>
                <a:latin typeface="Titillium Web" panose="00000500000000000000" pitchFamily="2" charset="0"/>
                <a:ea typeface="Gill Sans"/>
                <a:cs typeface="Gill Sans"/>
                <a:sym typeface="Gill Sans"/>
              </a:rPr>
              <a:t>Art. 74 </a:t>
            </a:r>
            <a:r>
              <a:rPr lang="it-IT" sz="2800" b="1" dirty="0" err="1">
                <a:solidFill>
                  <a:schemeClr val="tx1"/>
                </a:solidFill>
                <a:latin typeface="Titillium Web" panose="00000500000000000000" pitchFamily="2" charset="0"/>
                <a:ea typeface="Gill Sans"/>
                <a:cs typeface="Gill Sans"/>
                <a:sym typeface="Gill Sans"/>
              </a:rPr>
              <a:t>c.c</a:t>
            </a:r>
            <a:r>
              <a:rPr lang="it-IT" sz="2800" dirty="0">
                <a:solidFill>
                  <a:schemeClr val="tx1"/>
                </a:solidFill>
                <a:latin typeface="Titillium Web" panose="00000500000000000000" pitchFamily="2" charset="0"/>
                <a:ea typeface="Gill Sans"/>
                <a:cs typeface="Gill Sans"/>
                <a:sym typeface="Gill Sans"/>
              </a:rPr>
              <a:t>: La parentela è il vincolo tra le persone che discendono da uno stesso stipite</a:t>
            </a:r>
            <a:r>
              <a:rPr lang="it-IT" sz="2800" i="1" dirty="0">
                <a:solidFill>
                  <a:schemeClr val="tx1"/>
                </a:solidFill>
                <a:highlight>
                  <a:srgbClr val="FFFF00"/>
                </a:highlight>
                <a:latin typeface="Titillium Web" panose="00000500000000000000" pitchFamily="2" charset="0"/>
                <a:ea typeface="Gill Sans"/>
                <a:cs typeface="Gill Sans"/>
                <a:sym typeface="Gill Sans"/>
              </a:rPr>
              <a:t>, sia nel caso in cui la filiazione è avvenuta all'interno del matrimonio, sia nel caso in cui è avvenuta al di fuori di esso, sia nel caso in cui il figlio è adottivo. </a:t>
            </a:r>
            <a:r>
              <a:rPr lang="it-IT" sz="2800" b="1" i="1" dirty="0">
                <a:solidFill>
                  <a:schemeClr val="tx1"/>
                </a:solidFill>
                <a:highlight>
                  <a:srgbClr val="FFFF00"/>
                </a:highlight>
                <a:latin typeface="Titillium Web" panose="00000500000000000000" pitchFamily="2" charset="0"/>
                <a:ea typeface="Gill Sans"/>
                <a:cs typeface="Gill Sans"/>
                <a:sym typeface="Gill Sans"/>
              </a:rPr>
              <a:t>Il vincolo di parentela non sorge nei casi di adozione di persone maggiori di età, di cui agli articoli 291 e seguenti</a:t>
            </a:r>
            <a:r>
              <a:rPr lang="it-IT" sz="2800" i="1" dirty="0">
                <a:solidFill>
                  <a:schemeClr val="tx1"/>
                </a:solidFill>
                <a:highlight>
                  <a:srgbClr val="FFFF00"/>
                </a:highlight>
                <a:latin typeface="Titillium Web" panose="00000500000000000000" pitchFamily="2" charset="0"/>
                <a:ea typeface="Gill Sans"/>
                <a:cs typeface="Gill Sans"/>
                <a:sym typeface="Gill Sans"/>
              </a:rPr>
              <a:t>. </a:t>
            </a:r>
          </a:p>
          <a:p>
            <a:pPr algn="just"/>
            <a:endParaRPr lang="it-IT" sz="2800" i="1" dirty="0">
              <a:solidFill>
                <a:schemeClr val="tx1"/>
              </a:solidFill>
              <a:highlight>
                <a:srgbClr val="FFFF00"/>
              </a:highlight>
              <a:latin typeface="Titillium Web" panose="00000500000000000000" pitchFamily="2" charset="0"/>
              <a:sym typeface="Gill Sans"/>
            </a:endParaRPr>
          </a:p>
          <a:p>
            <a:pPr algn="just"/>
            <a:endParaRPr dirty="0">
              <a:solidFill>
                <a:schemeClr val="tx1"/>
              </a:solidFill>
              <a:latin typeface="Titillium Web" panose="00000500000000000000" pitchFamily="2" charset="0"/>
            </a:endParaRPr>
          </a:p>
          <a:p>
            <a:pPr algn="just"/>
            <a:r>
              <a:rPr lang="it-IT" sz="2800" dirty="0">
                <a:solidFill>
                  <a:schemeClr val="tx1"/>
                </a:solidFill>
                <a:highlight>
                  <a:srgbClr val="FFFF00"/>
                </a:highlight>
                <a:latin typeface="Titillium Web" panose="00000500000000000000" pitchFamily="2" charset="0"/>
                <a:ea typeface="Gill Sans"/>
                <a:cs typeface="Gill Sans"/>
                <a:sym typeface="Gill Sans"/>
              </a:rPr>
              <a:t>Si riferisce solo all’adozione piena? Ovvero anche </a:t>
            </a:r>
            <a:r>
              <a:rPr lang="it-IT" sz="2800" dirty="0" err="1">
                <a:solidFill>
                  <a:schemeClr val="tx1"/>
                </a:solidFill>
                <a:highlight>
                  <a:srgbClr val="FFFF00"/>
                </a:highlight>
                <a:latin typeface="Titillium Web" panose="00000500000000000000" pitchFamily="2" charset="0"/>
                <a:ea typeface="Gill Sans"/>
                <a:cs typeface="Gill Sans"/>
                <a:sym typeface="Gill Sans"/>
              </a:rPr>
              <a:t>all’aicp</a:t>
            </a:r>
            <a:r>
              <a:rPr lang="it-IT" sz="2800" dirty="0">
                <a:solidFill>
                  <a:schemeClr val="tx1"/>
                </a:solidFill>
                <a:highlight>
                  <a:srgbClr val="FFFF00"/>
                </a:highlight>
                <a:latin typeface="Titillium Web" panose="00000500000000000000" pitchFamily="2" charset="0"/>
                <a:ea typeface="Gill Sans"/>
                <a:cs typeface="Gill Sans"/>
                <a:sym typeface="Gill Sans"/>
              </a:rPr>
              <a:t>?</a:t>
            </a:r>
          </a:p>
          <a:p>
            <a:pPr algn="just"/>
            <a:endParaRPr sz="2800" dirty="0">
              <a:solidFill>
                <a:schemeClr val="tx1"/>
              </a:solidFill>
              <a:highlight>
                <a:srgbClr val="FFFF00"/>
              </a:highlight>
              <a:latin typeface="Titillium Web" panose="00000500000000000000" pitchFamily="2" charset="0"/>
              <a:ea typeface="Gill Sans"/>
              <a:cs typeface="Gill Sans"/>
              <a:sym typeface="Gill Sans"/>
            </a:endParaRPr>
          </a:p>
          <a:p>
            <a:pPr algn="just"/>
            <a:r>
              <a:rPr lang="it-IT" sz="2800" dirty="0">
                <a:solidFill>
                  <a:schemeClr val="tx1"/>
                </a:solidFill>
                <a:latin typeface="Titillium Web" panose="00000500000000000000" pitchFamily="2" charset="0"/>
                <a:ea typeface="Gill Sans"/>
                <a:cs typeface="Gill Sans"/>
                <a:sym typeface="Gill Sans"/>
              </a:rPr>
              <a:t>Venne a costituirsi, dunque, un contrasto interpretativo, ma la dottrina prevalente e la giurisprudenza apparivano preferire la visione più conservatrice, ritenendo la non abrogazione tacita del rinvio dell’art. 55 all’art. 300, comma 2°, c.c.</a:t>
            </a:r>
            <a:endParaRPr dirty="0">
              <a:solidFill>
                <a:schemeClr val="tx1"/>
              </a:solidFill>
              <a:latin typeface="Titillium Web" panose="00000500000000000000" pitchFamily="2" charset="0"/>
            </a:endParaRPr>
          </a:p>
        </p:txBody>
      </p:sp>
    </p:spTree>
    <p:extLst>
      <p:ext uri="{BB962C8B-B14F-4D97-AF65-F5344CB8AC3E}">
        <p14:creationId xmlns:p14="http://schemas.microsoft.com/office/powerpoint/2010/main" val="1907040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584" name="Google Shape;584;p62"/>
          <p:cNvSpPr txBox="1"/>
          <p:nvPr/>
        </p:nvSpPr>
        <p:spPr>
          <a:xfrm>
            <a:off x="137160" y="1039027"/>
            <a:ext cx="11759184" cy="5093662"/>
          </a:xfrm>
          <a:prstGeom prst="rect">
            <a:avLst/>
          </a:prstGeom>
          <a:noFill/>
          <a:ln>
            <a:noFill/>
          </a:ln>
        </p:spPr>
        <p:txBody>
          <a:bodyPr spcFirstLastPara="1" wrap="square" lIns="91425" tIns="45700" rIns="91425" bIns="45700" anchor="t" anchorCtr="0">
            <a:spAutoFit/>
          </a:bodyPr>
          <a:lstStyle/>
          <a:p>
            <a:pPr algn="just"/>
            <a:r>
              <a:rPr lang="it-IT" sz="2500" i="1" dirty="0">
                <a:solidFill>
                  <a:schemeClr val="tx1"/>
                </a:solidFill>
                <a:latin typeface="Titillium Web" panose="00000500000000000000" pitchFamily="2" charset="0"/>
                <a:ea typeface="Gill Sans"/>
                <a:cs typeface="Gill Sans"/>
                <a:sym typeface="Gill Sans"/>
              </a:rPr>
              <a:t>La Prima Sezione di questa Corte ha dubitato della compatibilità di tale principio di diritto, costituente diritto vivente, con una pluralità di parametri costituzionali; pertanto, con ordinanza 29 aprile 2020, n. 8325, ha sollevato - in riferimento agli </a:t>
            </a:r>
            <a:r>
              <a:rPr lang="it-IT" sz="2500" b="1" i="1" u="sng" dirty="0">
                <a:solidFill>
                  <a:schemeClr val="tx1"/>
                </a:solidFill>
                <a:latin typeface="Titillium Web" panose="00000500000000000000" pitchFamily="2" charset="0"/>
                <a:ea typeface="Gill Sans"/>
                <a:cs typeface="Gill Sans"/>
                <a:sym typeface="Gill Sans"/>
              </a:rPr>
              <a:t>artt. 2,3,30 e 31 Cost. e art. 117 Cost., comma 1</a:t>
            </a:r>
            <a:r>
              <a:rPr lang="it-IT" sz="2500" i="1" dirty="0">
                <a:solidFill>
                  <a:schemeClr val="tx1"/>
                </a:solidFill>
                <a:latin typeface="Titillium Web" panose="00000500000000000000" pitchFamily="2" charset="0"/>
                <a:ea typeface="Gill Sans"/>
                <a:cs typeface="Gill Sans"/>
                <a:sym typeface="Gill Sans"/>
              </a:rPr>
              <a:t>, quest'ultimo in relazione all'</a:t>
            </a:r>
            <a:r>
              <a:rPr lang="it-IT" sz="2500" b="1" i="1" u="sng" dirty="0">
                <a:solidFill>
                  <a:schemeClr val="tx1"/>
                </a:solidFill>
                <a:latin typeface="Titillium Web" panose="00000500000000000000" pitchFamily="2" charset="0"/>
                <a:ea typeface="Gill Sans"/>
                <a:cs typeface="Gill Sans"/>
                <a:sym typeface="Gill Sans"/>
              </a:rPr>
              <a:t>art. 8 della Convenzione Europea dei diritti dell'uomo (CEDU), agli artt. 2, 3, 7, 8, 9 e 18 della Convenzione sui diritti del fanciullo, fatta a New York il 20 novembre 1989</a:t>
            </a:r>
            <a:r>
              <a:rPr lang="it-IT" sz="2500" i="1" dirty="0">
                <a:solidFill>
                  <a:schemeClr val="tx1"/>
                </a:solidFill>
                <a:latin typeface="Titillium Web" panose="00000500000000000000" pitchFamily="2" charset="0"/>
                <a:ea typeface="Gill Sans"/>
                <a:cs typeface="Gill Sans"/>
                <a:sym typeface="Gill Sans"/>
              </a:rPr>
              <a:t>, ratificata e resa esecutiva con la L. n. 176 del 1991, e all'art. 24 della Carta dei diritti fondamentali dell'Unione Europea (CDFUE) - questione di legittimità costituzionale della L. n. 40 del 2004, art. 12, comma 6, della L. n. 218 del 1995, art. 64, comma 1, lett. g), e del D.P.R. n. 396 del 2000, art. 18 </a:t>
            </a:r>
            <a:r>
              <a:rPr lang="it-IT" sz="2500" i="1" u="sng" dirty="0">
                <a:solidFill>
                  <a:schemeClr val="tx1"/>
                </a:solidFill>
                <a:latin typeface="Titillium Web" panose="00000500000000000000" pitchFamily="2" charset="0"/>
                <a:ea typeface="Gill Sans"/>
                <a:cs typeface="Gill Sans"/>
                <a:sym typeface="Gill Sans"/>
              </a:rPr>
              <a:t>nella parte in cui non consentono, secondo l'interpretazione attuale del diritto vivente, che possa essere riconosciuto e dichiarato esecutivo, per contrasto con l'ordine pubblico, il provvedimento giudiziario straniero relativo all'inserimento, nell'atto di stato civile di un minore procreato con le modalità della gestazione per altri, del genitore d'intenzione non biologico</a:t>
            </a:r>
            <a:r>
              <a:rPr lang="it-IT" sz="2500" i="1" dirty="0">
                <a:solidFill>
                  <a:schemeClr val="tx1"/>
                </a:solidFill>
                <a:latin typeface="Titillium Web" panose="00000500000000000000" pitchFamily="2" charset="0"/>
                <a:ea typeface="Gill Sans"/>
                <a:cs typeface="Gill Sans"/>
                <a:sym typeface="Gill Sans"/>
              </a:rPr>
              <a:t>.</a:t>
            </a:r>
            <a:endParaRPr sz="2500" dirty="0">
              <a:solidFill>
                <a:schemeClr val="tx1"/>
              </a:solidFill>
              <a:latin typeface="Titillium Web" panose="00000500000000000000" pitchFamily="2" charset="0"/>
            </a:endParaRPr>
          </a:p>
        </p:txBody>
      </p:sp>
      <p:sp>
        <p:nvSpPr>
          <p:cNvPr id="4" name="CasellaDiTesto 3">
            <a:extLst>
              <a:ext uri="{FF2B5EF4-FFF2-40B4-BE49-F238E27FC236}">
                <a16:creationId xmlns:a16="http://schemas.microsoft.com/office/drawing/2014/main" id="{C1FF63AF-0CA0-E125-7828-D6A94EEDAE10}"/>
              </a:ext>
            </a:extLst>
          </p:cNvPr>
          <p:cNvSpPr txBox="1"/>
          <p:nvPr/>
        </p:nvSpPr>
        <p:spPr>
          <a:xfrm>
            <a:off x="521208" y="134692"/>
            <a:ext cx="11475720" cy="461665"/>
          </a:xfrm>
          <a:prstGeom prst="rect">
            <a:avLst/>
          </a:prstGeom>
          <a:noFill/>
        </p:spPr>
        <p:txBody>
          <a:bodyPr wrap="square" rtlCol="0">
            <a:spAutoFit/>
          </a:bodyPr>
          <a:lstStyle/>
          <a:p>
            <a:pPr algn="ctr"/>
            <a:r>
              <a:rPr lang="it-IT" sz="2400" b="1" i="0" dirty="0">
                <a:solidFill>
                  <a:schemeClr val="tx1"/>
                </a:solidFill>
                <a:effectLst/>
                <a:latin typeface="Arial" panose="020B0604020202020204" pitchFamily="34" charset="0"/>
              </a:rPr>
              <a:t>Ordinanza n. 99 della 1 sez. civ. 29 aprile 2020</a:t>
            </a:r>
            <a:endParaRPr lang="it-IT" sz="2400" b="1" dirty="0">
              <a:solidFill>
                <a:schemeClr val="tx1"/>
              </a:solidFill>
            </a:endParaRPr>
          </a:p>
        </p:txBody>
      </p:sp>
    </p:spTree>
    <p:extLst>
      <p:ext uri="{BB962C8B-B14F-4D97-AF65-F5344CB8AC3E}">
        <p14:creationId xmlns:p14="http://schemas.microsoft.com/office/powerpoint/2010/main" val="3351161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592" name="Google Shape;592;p63"/>
          <p:cNvSpPr txBox="1"/>
          <p:nvPr/>
        </p:nvSpPr>
        <p:spPr>
          <a:xfrm>
            <a:off x="329184" y="548138"/>
            <a:ext cx="10963656" cy="3539390"/>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Tale rimessione avrebbe portato alla sentenza n. </a:t>
            </a:r>
            <a:r>
              <a:rPr lang="it-IT" sz="2800" b="1" dirty="0">
                <a:solidFill>
                  <a:schemeClr val="tx1"/>
                </a:solidFill>
                <a:latin typeface="Titillium Web" panose="00000500000000000000" pitchFamily="2" charset="0"/>
                <a:ea typeface="Gill Sans"/>
                <a:cs typeface="Gill Sans"/>
                <a:sym typeface="Gill Sans"/>
              </a:rPr>
              <a:t>33/2021</a:t>
            </a:r>
            <a:r>
              <a:rPr lang="it-IT" sz="2800" dirty="0">
                <a:solidFill>
                  <a:schemeClr val="tx1"/>
                </a:solidFill>
                <a:latin typeface="Titillium Web" panose="00000500000000000000" pitchFamily="2" charset="0"/>
                <a:ea typeface="Gill Sans"/>
                <a:cs typeface="Gill Sans"/>
                <a:sym typeface="Gill Sans"/>
              </a:rPr>
              <a:t>.</a:t>
            </a:r>
            <a:endParaRPr dirty="0">
              <a:solidFill>
                <a:schemeClr val="tx1"/>
              </a:solidFill>
              <a:latin typeface="Titillium Web" panose="00000500000000000000" pitchFamily="2" charset="0"/>
            </a:endParaRPr>
          </a:p>
          <a:p>
            <a:pPr algn="just"/>
            <a:endParaRPr sz="2800" dirty="0">
              <a:solidFill>
                <a:schemeClr val="tx1"/>
              </a:solidFill>
              <a:latin typeface="Titillium Web" panose="00000500000000000000" pitchFamily="2" charset="0"/>
              <a:ea typeface="Gill Sans"/>
              <a:cs typeface="Gill Sans"/>
              <a:sym typeface="Gill Sans"/>
            </a:endParaRPr>
          </a:p>
          <a:p>
            <a:pPr algn="just"/>
            <a:r>
              <a:rPr lang="it-IT" sz="2800" dirty="0">
                <a:solidFill>
                  <a:schemeClr val="tx1"/>
                </a:solidFill>
                <a:latin typeface="Titillium Web" panose="00000500000000000000" pitchFamily="2" charset="0"/>
                <a:ea typeface="Gill Sans"/>
                <a:cs typeface="Gill Sans"/>
                <a:sym typeface="Gill Sans"/>
              </a:rPr>
              <a:t>In tale decisione, il Giudice delle leggi, pur mettendo in rilievo l’inadeguatezza dell’adozione in casi particolari a fronte del superiore interesse del minore, dichiarava inammissibile la questione, limitandosi a richiedere al legislatore di intervenire, al fine di individuare una modalità più adeguata per tutelare il nato attraverso maternità surrogata in tali situazioni.</a:t>
            </a:r>
            <a:endParaRPr dirty="0">
              <a:solidFill>
                <a:schemeClr val="tx1"/>
              </a:solidFill>
              <a:latin typeface="Titillium Web" panose="00000500000000000000" pitchFamily="2" charset="0"/>
            </a:endParaRPr>
          </a:p>
        </p:txBody>
      </p:sp>
    </p:spTree>
    <p:extLst>
      <p:ext uri="{BB962C8B-B14F-4D97-AF65-F5344CB8AC3E}">
        <p14:creationId xmlns:p14="http://schemas.microsoft.com/office/powerpoint/2010/main" val="542754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00" name="Google Shape;600;p64"/>
          <p:cNvSpPr txBox="1"/>
          <p:nvPr/>
        </p:nvSpPr>
        <p:spPr>
          <a:xfrm>
            <a:off x="429768" y="323558"/>
            <a:ext cx="9912096" cy="3754834"/>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Allora, ripreso il giudizio presso la stessa Prima Sezione, quest’ultima rimetteva gli atti al Primo Presidente con l’ordinanza del gennaio 2022, n. 1842  ai fini dell’eventuale rimessione alle Sezioni Unite, le quali, dunque, venivano invitate a </a:t>
            </a:r>
            <a:r>
              <a:rPr lang="it-IT" sz="2800" dirty="0" err="1">
                <a:solidFill>
                  <a:schemeClr val="tx1"/>
                </a:solidFill>
                <a:latin typeface="Titillium Web" panose="00000500000000000000" pitchFamily="2" charset="0"/>
                <a:ea typeface="Gill Sans"/>
                <a:cs typeface="Gill Sans"/>
                <a:sym typeface="Gill Sans"/>
              </a:rPr>
              <a:t>riesprimersi</a:t>
            </a:r>
            <a:r>
              <a:rPr lang="it-IT" sz="2800" dirty="0">
                <a:solidFill>
                  <a:schemeClr val="tx1"/>
                </a:solidFill>
                <a:latin typeface="Titillium Web" panose="00000500000000000000" pitchFamily="2" charset="0"/>
                <a:ea typeface="Gill Sans"/>
                <a:cs typeface="Gill Sans"/>
                <a:sym typeface="Gill Sans"/>
              </a:rPr>
              <a:t> sulla questione alla luce della ritenuta inadeguatezza dell’adozione in casi particolari rispetto al perseguimento del miglior interesse del minore. </a:t>
            </a:r>
          </a:p>
          <a:p>
            <a:pPr algn="just"/>
            <a:endParaRPr lang="it-IT" sz="2800" dirty="0">
              <a:solidFill>
                <a:schemeClr val="tx1"/>
              </a:solidFill>
              <a:latin typeface="Titillium Web" panose="00000500000000000000" pitchFamily="2" charset="0"/>
              <a:sym typeface="Gill Sans"/>
            </a:endParaRPr>
          </a:p>
          <a:p>
            <a:pPr algn="just"/>
            <a:endParaRPr dirty="0">
              <a:solidFill>
                <a:schemeClr val="tx1"/>
              </a:solidFill>
              <a:latin typeface="Titillium Web" panose="00000500000000000000" pitchFamily="2" charset="0"/>
            </a:endParaRPr>
          </a:p>
        </p:txBody>
      </p:sp>
    </p:spTree>
    <p:extLst>
      <p:ext uri="{BB962C8B-B14F-4D97-AF65-F5344CB8AC3E}">
        <p14:creationId xmlns:p14="http://schemas.microsoft.com/office/powerpoint/2010/main" val="3685848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4"/>
          <p:cNvSpPr txBox="1">
            <a:spLocks noGrp="1"/>
          </p:cNvSpPr>
          <p:nvPr>
            <p:ph type="body" idx="4294967295"/>
          </p:nvPr>
        </p:nvSpPr>
        <p:spPr>
          <a:xfrm>
            <a:off x="0" y="2528888"/>
            <a:ext cx="11887200" cy="4840287"/>
          </a:xfrm>
          <a:prstGeom prst="rect">
            <a:avLst/>
          </a:prstGeom>
          <a:noFill/>
          <a:ln>
            <a:noFill/>
          </a:ln>
        </p:spPr>
        <p:txBody>
          <a:bodyPr spcFirstLastPara="1" wrap="square" lIns="0" tIns="45700" rIns="0" bIns="45700" anchor="t" anchorCtr="0">
            <a:normAutofit/>
          </a:bodyPr>
          <a:lstStyle/>
          <a:p>
            <a:pPr marL="558800" indent="-457200" algn="l">
              <a:buFont typeface="+mj-lt"/>
              <a:buAutoNum type="alphaLcParenR"/>
            </a:pPr>
            <a:r>
              <a:rPr lang="it-IT" sz="2800" b="0" i="0" dirty="0">
                <a:solidFill>
                  <a:schemeClr val="tx1"/>
                </a:solidFill>
                <a:effectLst/>
                <a:latin typeface="Titillium Web" panose="00000500000000000000" pitchFamily="2" charset="0"/>
              </a:rPr>
              <a:t>da persone unite al minore da vincolo di parentela fino al sesto grado o da preesistente rapporto stabile e duraturo, quando il minore sia orfano di padre e di madre;</a:t>
            </a:r>
          </a:p>
          <a:p>
            <a:pPr marL="558800" indent="-457200" algn="l">
              <a:buFont typeface="+mj-lt"/>
              <a:buAutoNum type="alphaLcParenR"/>
            </a:pPr>
            <a:r>
              <a:rPr lang="it-IT" sz="2800" b="0" i="0" dirty="0">
                <a:solidFill>
                  <a:schemeClr val="tx1"/>
                </a:solidFill>
                <a:effectLst/>
                <a:latin typeface="Titillium Web" panose="00000500000000000000" pitchFamily="2" charset="0"/>
              </a:rPr>
              <a:t>dal coniuge nel caso in cui il minore sia figlio anche adottivo dell'altro coniuge</a:t>
            </a:r>
            <a:r>
              <a:rPr lang="it-IT" sz="2800" dirty="0">
                <a:solidFill>
                  <a:schemeClr val="tx1"/>
                </a:solidFill>
                <a:latin typeface="Titillium Web" panose="00000500000000000000" pitchFamily="2" charset="0"/>
              </a:rPr>
              <a:t>;</a:t>
            </a:r>
          </a:p>
          <a:p>
            <a:pPr marL="558800" indent="-457200" algn="l">
              <a:buFont typeface="+mj-lt"/>
              <a:buAutoNum type="alphaLcParenR"/>
            </a:pPr>
            <a:r>
              <a:rPr lang="it-IT" sz="2800" dirty="0">
                <a:solidFill>
                  <a:schemeClr val="tx1"/>
                </a:solidFill>
                <a:latin typeface="Titillium Web" panose="00000500000000000000" pitchFamily="2" charset="0"/>
              </a:rPr>
              <a:t> quando il minore si trovi nelle condizioni indicate dall'articolo 3, comma 1, della legge 5 febbraio 1992, n. 104, e sia orfano di padre e di madre;</a:t>
            </a:r>
          </a:p>
          <a:p>
            <a:pPr marL="558800" indent="-457200" algn="l">
              <a:buFont typeface="+mj-lt"/>
              <a:buAutoNum type="alphaLcParenR"/>
            </a:pPr>
            <a:r>
              <a:rPr lang="it-IT" sz="2800" b="0" i="0" dirty="0">
                <a:solidFill>
                  <a:schemeClr val="tx1"/>
                </a:solidFill>
                <a:effectLst/>
                <a:latin typeface="Titillium Web" panose="00000500000000000000" pitchFamily="2" charset="0"/>
              </a:rPr>
              <a:t>quando vi sia la constatata </a:t>
            </a:r>
            <a:r>
              <a:rPr lang="it-IT" sz="2800" b="1" i="0" u="sng" dirty="0">
                <a:solidFill>
                  <a:schemeClr val="tx1"/>
                </a:solidFill>
                <a:effectLst/>
                <a:latin typeface="Titillium Web" panose="00000500000000000000" pitchFamily="2" charset="0"/>
              </a:rPr>
              <a:t>impossibilità di affidamento preadottivo</a:t>
            </a:r>
            <a:endParaRPr sz="2800" b="1" u="sng" dirty="0">
              <a:solidFill>
                <a:schemeClr val="tx1"/>
              </a:solidFill>
              <a:latin typeface="Titillium Web" panose="00000500000000000000" pitchFamily="2" charset="0"/>
            </a:endParaRPr>
          </a:p>
        </p:txBody>
      </p:sp>
      <p:sp>
        <p:nvSpPr>
          <p:cNvPr id="113" name="Google Shape;113;p14"/>
          <p:cNvSpPr txBox="1"/>
          <p:nvPr/>
        </p:nvSpPr>
        <p:spPr>
          <a:xfrm>
            <a:off x="786384" y="17006"/>
            <a:ext cx="10981944" cy="255450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3200" b="1" dirty="0"/>
              <a:t>Le adozioni in casi particolari: </a:t>
            </a:r>
          </a:p>
          <a:p>
            <a:pPr marL="0" marR="0" lvl="0" indent="0" algn="ctr" rtl="0">
              <a:spcBef>
                <a:spcPts val="0"/>
              </a:spcBef>
              <a:spcAft>
                <a:spcPts val="0"/>
              </a:spcAft>
              <a:buNone/>
            </a:pPr>
            <a:r>
              <a:rPr lang="it-IT" sz="3200" b="1" dirty="0"/>
              <a:t>i presupposti oggettivi (art. 44, l. 184 del 1983)</a:t>
            </a:r>
          </a:p>
          <a:p>
            <a:pPr marL="0" marR="0" lvl="0" indent="0" algn="ctr" rtl="0">
              <a:spcBef>
                <a:spcPts val="0"/>
              </a:spcBef>
              <a:spcAft>
                <a:spcPts val="0"/>
              </a:spcAft>
              <a:buNone/>
            </a:pPr>
            <a:endParaRPr lang="it-IT" sz="3200" b="1" dirty="0"/>
          </a:p>
          <a:p>
            <a:pPr marL="0" marR="0" lvl="0" indent="0" algn="ctr" rtl="0">
              <a:spcBef>
                <a:spcPts val="0"/>
              </a:spcBef>
              <a:spcAft>
                <a:spcPts val="0"/>
              </a:spcAft>
              <a:buNone/>
            </a:pPr>
            <a:endParaRPr lang="it-IT" sz="3200" b="1" dirty="0"/>
          </a:p>
          <a:p>
            <a:pPr marL="0" marR="0" lvl="0" indent="0" algn="ctr" rtl="0">
              <a:spcBef>
                <a:spcPts val="0"/>
              </a:spcBef>
              <a:spcAft>
                <a:spcPts val="0"/>
              </a:spcAft>
              <a:buNone/>
            </a:pPr>
            <a:endParaRPr sz="3200" b="1" dirty="0"/>
          </a:p>
        </p:txBody>
      </p:sp>
      <p:sp>
        <p:nvSpPr>
          <p:cNvPr id="2" name="CasellaDiTesto 1">
            <a:extLst>
              <a:ext uri="{FF2B5EF4-FFF2-40B4-BE49-F238E27FC236}">
                <a16:creationId xmlns:a16="http://schemas.microsoft.com/office/drawing/2014/main" id="{404D28F7-E29C-AF70-BCE8-53071E990EAC}"/>
              </a:ext>
            </a:extLst>
          </p:cNvPr>
          <p:cNvSpPr txBox="1"/>
          <p:nvPr/>
        </p:nvSpPr>
        <p:spPr>
          <a:xfrm>
            <a:off x="182880" y="1294259"/>
            <a:ext cx="10799064" cy="954107"/>
          </a:xfrm>
          <a:prstGeom prst="rect">
            <a:avLst/>
          </a:prstGeom>
          <a:noFill/>
        </p:spPr>
        <p:txBody>
          <a:bodyPr wrap="square" rtlCol="0">
            <a:spAutoFit/>
          </a:bodyPr>
          <a:lstStyle/>
          <a:p>
            <a:r>
              <a:rPr lang="it-IT" sz="2800" b="0" i="0" dirty="0">
                <a:solidFill>
                  <a:srgbClr val="19191A"/>
                </a:solidFill>
                <a:effectLst/>
                <a:latin typeface="Titillium Web" panose="00000500000000000000" pitchFamily="2" charset="0"/>
              </a:rPr>
              <a:t> I minori possono essere adottati anche quando non ricorrono le condizioni di cui al comma 1 dell'articolo 7 (</a:t>
            </a:r>
            <a:r>
              <a:rPr lang="it-IT" sz="2800" b="1" i="0" u="sng" dirty="0">
                <a:solidFill>
                  <a:srgbClr val="19191A"/>
                </a:solidFill>
                <a:effectLst/>
                <a:latin typeface="Titillium Web" panose="00000500000000000000" pitchFamily="2" charset="0"/>
              </a:rPr>
              <a:t>stato di adottabilità</a:t>
            </a:r>
            <a:r>
              <a:rPr lang="it-IT" sz="2800" b="0" i="0" dirty="0">
                <a:solidFill>
                  <a:srgbClr val="19191A"/>
                </a:solidFill>
                <a:effectLst/>
                <a:latin typeface="Titillium Web" panose="00000500000000000000" pitchFamily="2" charset="0"/>
              </a:rPr>
              <a:t>):</a:t>
            </a:r>
            <a:endParaRPr lang="it-IT"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
        <p:nvSpPr>
          <p:cNvPr id="608" name="Google Shape;608;p65"/>
          <p:cNvSpPr txBox="1"/>
          <p:nvPr/>
        </p:nvSpPr>
        <p:spPr>
          <a:xfrm>
            <a:off x="356616" y="548640"/>
            <a:ext cx="10121400" cy="3539390"/>
          </a:xfrm>
          <a:prstGeom prst="rect">
            <a:avLst/>
          </a:prstGeom>
          <a:noFill/>
          <a:ln>
            <a:noFill/>
          </a:ln>
        </p:spPr>
        <p:txBody>
          <a:bodyPr spcFirstLastPara="1" wrap="square" lIns="91425" tIns="45700" rIns="91425" bIns="45700" anchor="t" anchorCtr="0">
            <a:spAutoFit/>
          </a:bodyPr>
          <a:lstStyle/>
          <a:p>
            <a:pPr algn="just"/>
            <a:endParaRPr sz="2800" dirty="0">
              <a:solidFill>
                <a:schemeClr val="tx1"/>
              </a:solidFill>
              <a:latin typeface="Titillium Web" panose="00000500000000000000" pitchFamily="2" charset="0"/>
              <a:ea typeface="Gill Sans"/>
              <a:cs typeface="Gill Sans"/>
              <a:sym typeface="Gill Sans"/>
            </a:endParaRPr>
          </a:p>
          <a:p>
            <a:pPr algn="just"/>
            <a:r>
              <a:rPr lang="it-IT" sz="2800" dirty="0">
                <a:solidFill>
                  <a:schemeClr val="tx1"/>
                </a:solidFill>
                <a:latin typeface="Titillium Web" panose="00000500000000000000" pitchFamily="2" charset="0"/>
                <a:ea typeface="Gill Sans"/>
                <a:cs typeface="Gill Sans"/>
                <a:sym typeface="Gill Sans"/>
              </a:rPr>
              <a:t>Pochi mesi dopo l’ordinanza di rimessione, purtuttavia, interveniva a cambiare il quadro una nuova decisione della Corte  Cost., </a:t>
            </a:r>
            <a:r>
              <a:rPr lang="it-IT" sz="2800" b="1" dirty="0">
                <a:solidFill>
                  <a:schemeClr val="tx1"/>
                </a:solidFill>
                <a:latin typeface="Titillium Web" panose="00000500000000000000" pitchFamily="2" charset="0"/>
                <a:ea typeface="Gill Sans"/>
                <a:cs typeface="Gill Sans"/>
                <a:sym typeface="Gill Sans"/>
              </a:rPr>
              <a:t>la  79/2022</a:t>
            </a:r>
            <a:r>
              <a:rPr lang="it-IT" sz="2800" dirty="0">
                <a:solidFill>
                  <a:schemeClr val="tx1"/>
                </a:solidFill>
                <a:latin typeface="Titillium Web" panose="00000500000000000000" pitchFamily="2" charset="0"/>
                <a:ea typeface="Gill Sans"/>
                <a:cs typeface="Gill Sans"/>
                <a:sym typeface="Gill Sans"/>
              </a:rPr>
              <a:t>, in cui la Corte veniva interrogata circa la costituzionalità dell’art. 55 della l. 184/1983 nel già menzionato richiamo dell’art. 300, comma 2°, c.c., cioè rispetto al fatto che non sorgesse alcun rapporto di parentela tra l’adottato e i parenti dell’adottante.</a:t>
            </a:r>
            <a:endParaRPr dirty="0">
              <a:solidFill>
                <a:schemeClr val="tx1"/>
              </a:solidFill>
              <a:latin typeface="Titillium Web" panose="00000500000000000000" pitchFamily="2" charset="0"/>
            </a:endParaRPr>
          </a:p>
          <a:p>
            <a:pPr algn="just"/>
            <a:endParaRPr sz="2800" dirty="0">
              <a:solidFill>
                <a:srgbClr val="414141"/>
              </a:solidFill>
              <a:latin typeface="Gill Sans"/>
              <a:ea typeface="Gill Sans"/>
              <a:cs typeface="Gill Sans"/>
              <a:sym typeface="Gill Sans"/>
            </a:endParaRPr>
          </a:p>
        </p:txBody>
      </p:sp>
    </p:spTree>
    <p:extLst>
      <p:ext uri="{BB962C8B-B14F-4D97-AF65-F5344CB8AC3E}">
        <p14:creationId xmlns:p14="http://schemas.microsoft.com/office/powerpoint/2010/main" val="2783963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16" name="Google Shape;616;p66"/>
          <p:cNvSpPr txBox="1"/>
          <p:nvPr/>
        </p:nvSpPr>
        <p:spPr>
          <a:xfrm>
            <a:off x="301752" y="96865"/>
            <a:ext cx="11786616" cy="6617156"/>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Ora, avvalendosi dello stato di figlio quale «</a:t>
            </a:r>
            <a:r>
              <a:rPr lang="it-IT" sz="2800" dirty="0" err="1">
                <a:solidFill>
                  <a:schemeClr val="tx1"/>
                </a:solidFill>
                <a:latin typeface="Titillium Web" panose="00000500000000000000" pitchFamily="2" charset="0"/>
                <a:ea typeface="Gill Sans"/>
                <a:cs typeface="Gill Sans"/>
                <a:sym typeface="Gill Sans"/>
              </a:rPr>
              <a:t>tertium</a:t>
            </a:r>
            <a:r>
              <a:rPr lang="it-IT" sz="2800" dirty="0">
                <a:solidFill>
                  <a:schemeClr val="tx1"/>
                </a:solidFill>
                <a:latin typeface="Titillium Web" panose="00000500000000000000" pitchFamily="2" charset="0"/>
                <a:ea typeface="Gill Sans"/>
                <a:cs typeface="Gill Sans"/>
                <a:sym typeface="Gill Sans"/>
              </a:rPr>
              <a:t> </a:t>
            </a:r>
            <a:r>
              <a:rPr lang="it-IT" sz="2800" dirty="0" err="1">
                <a:solidFill>
                  <a:schemeClr val="tx1"/>
                </a:solidFill>
                <a:latin typeface="Titillium Web" panose="00000500000000000000" pitchFamily="2" charset="0"/>
                <a:ea typeface="Gill Sans"/>
                <a:cs typeface="Gill Sans"/>
                <a:sym typeface="Gill Sans"/>
              </a:rPr>
              <a:t>comparationis</a:t>
            </a:r>
            <a:r>
              <a:rPr lang="it-IT" sz="2800" dirty="0">
                <a:solidFill>
                  <a:schemeClr val="tx1"/>
                </a:solidFill>
                <a:latin typeface="Titillium Web" panose="00000500000000000000" pitchFamily="2" charset="0"/>
                <a:ea typeface="Gill Sans"/>
                <a:cs typeface="Gill Sans"/>
                <a:sym typeface="Gill Sans"/>
              </a:rPr>
              <a:t>» della propria decisione, la sentenza della Corte costituzionale afferma:</a:t>
            </a:r>
          </a:p>
          <a:p>
            <a:pPr algn="just"/>
            <a:endParaRPr lang="it-IT" sz="2800" dirty="0">
              <a:solidFill>
                <a:schemeClr val="tx1"/>
              </a:solidFill>
              <a:latin typeface="Titillium Web" panose="00000500000000000000" pitchFamily="2" charset="0"/>
              <a:ea typeface="Gill Sans"/>
              <a:cs typeface="Gill Sans"/>
              <a:sym typeface="Gill Sans"/>
            </a:endParaRPr>
          </a:p>
          <a:p>
            <a:pPr algn="just"/>
            <a:r>
              <a:rPr lang="it-IT" sz="2400" b="0" i="0" dirty="0">
                <a:solidFill>
                  <a:schemeClr val="tx1"/>
                </a:solidFill>
                <a:effectLst/>
                <a:latin typeface="Titillium Web" panose="00000500000000000000" pitchFamily="2" charset="0"/>
              </a:rPr>
              <a:t>«Innanzitutto, l’adozione in casi particolari riguarda i minori e si fonda sull’accertamento giudiziale che essa realizza il «preminente interesse del minore» (art. 57, comma 1, della legge n. 184 del 1983), obiettivo primario e principio ispiratore di tale istituto, come costantemente ribadito anche da questa Corte (sentenze n. 33 e 32 del 2021; n. 221 del 2019; n. 272 del 2017; n. 183 del 1994).</a:t>
            </a:r>
          </a:p>
          <a:p>
            <a:pPr algn="just"/>
            <a:r>
              <a:rPr lang="it-IT" sz="2400" b="0" i="0" dirty="0">
                <a:solidFill>
                  <a:schemeClr val="tx1"/>
                </a:solidFill>
                <a:effectLst/>
                <a:latin typeface="Titillium Web" panose="00000500000000000000" pitchFamily="2" charset="0"/>
              </a:rPr>
              <a:t>Quanto agli effetti che l’adozione in casi particolari genera, numerosi indici legislativi depongono nel senso del riconoscimento dello stato di figlio.</a:t>
            </a:r>
          </a:p>
          <a:p>
            <a:pPr algn="just"/>
            <a:r>
              <a:rPr lang="it-IT" sz="2400" b="0" i="0" dirty="0">
                <a:solidFill>
                  <a:schemeClr val="tx1"/>
                </a:solidFill>
                <a:effectLst/>
                <a:latin typeface="Titillium Web" panose="00000500000000000000" pitchFamily="2" charset="0"/>
              </a:rPr>
              <a:t>La condizione di figlio adottivo presenta, innanzitutto, i caratteri della tendenziale stabilità e permanenza, nonché dell’indisponibilità, come è tipico di uno status.</a:t>
            </a:r>
          </a:p>
          <a:p>
            <a:pPr algn="just"/>
            <a:r>
              <a:rPr lang="it-IT" sz="2400" b="0" i="0" dirty="0">
                <a:solidFill>
                  <a:schemeClr val="tx1"/>
                </a:solidFill>
                <a:effectLst/>
                <a:latin typeface="Titillium Web" panose="00000500000000000000" pitchFamily="2" charset="0"/>
              </a:rPr>
              <a:t>Il legislatore, inoltre, si avvale di un lessico inequivoco nell’identificare il rapporto fra genitore e figlio; utilizza cioè un linguaggio ben diverso da quello che adopera per altri istituti anch’essi finalizzati a proteggere il minore, quali la nomina del tutore o l’affidamento temporaneo […]</a:t>
            </a:r>
          </a:p>
          <a:p>
            <a:pPr algn="just"/>
            <a:endParaRPr lang="it-IT" sz="2800" dirty="0">
              <a:solidFill>
                <a:schemeClr val="tx1"/>
              </a:solidFill>
              <a:latin typeface="Titillium Web" panose="00000500000000000000" pitchFamily="2" charset="0"/>
              <a:ea typeface="Gill Sans"/>
              <a:cs typeface="Gill Sans"/>
              <a:sym typeface="Gill Sans"/>
            </a:endParaRPr>
          </a:p>
        </p:txBody>
      </p:sp>
    </p:spTree>
    <p:extLst>
      <p:ext uri="{BB962C8B-B14F-4D97-AF65-F5344CB8AC3E}">
        <p14:creationId xmlns:p14="http://schemas.microsoft.com/office/powerpoint/2010/main" val="1511839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16" name="Google Shape;616;p66"/>
          <p:cNvSpPr txBox="1"/>
          <p:nvPr/>
        </p:nvSpPr>
        <p:spPr>
          <a:xfrm>
            <a:off x="301752" y="96865"/>
            <a:ext cx="11786616" cy="7232709"/>
          </a:xfrm>
          <a:prstGeom prst="rect">
            <a:avLst/>
          </a:prstGeom>
          <a:noFill/>
          <a:ln>
            <a:noFill/>
          </a:ln>
        </p:spPr>
        <p:txBody>
          <a:bodyPr spcFirstLastPara="1" wrap="square" lIns="91425" tIns="45700" rIns="91425" bIns="45700" anchor="t" anchorCtr="0">
            <a:spAutoFit/>
          </a:bodyPr>
          <a:lstStyle/>
          <a:p>
            <a:pPr algn="just"/>
            <a:r>
              <a:rPr lang="it-IT" sz="2400" b="0" i="0" dirty="0">
                <a:solidFill>
                  <a:schemeClr val="tx1"/>
                </a:solidFill>
                <a:effectLst/>
                <a:latin typeface="Titillium Web" panose="00000500000000000000" pitchFamily="2" charset="0"/>
              </a:rPr>
              <a:t>[…] L’adottante, ai sensi dell’art. 48, commi 1 e 2, della legge n. 184 del 1983, assume la «responsabilità genitoriale» e ha «l’obbligo di mantenere l’adottato, di istruirlo ed educarlo conformemente a quanto prescritto dall’art. 147 del codice civile», vale a dire la norma che contempla i «doveri verso i figli». Si applicano, inoltre, gli artt. 330 e seguenti cod. civ. (art. 51, comma 4, e 52, comma 4, della legge n. 184 del 1983).</a:t>
            </a:r>
          </a:p>
          <a:p>
            <a:pPr algn="just"/>
            <a:r>
              <a:rPr lang="it-IT" sz="2400" b="0" i="0" dirty="0">
                <a:solidFill>
                  <a:schemeClr val="tx1"/>
                </a:solidFill>
                <a:effectLst/>
                <a:latin typeface="Titillium Web" panose="00000500000000000000" pitchFamily="2" charset="0"/>
              </a:rPr>
              <a:t>In sostanza, si sommano la responsabilità genitoriale e i doveri verso i figli agli altri molteplici effetti dell’adozione di matrice codicistica: l’adottante trasmette il suo cognome all’adottato, che diviene suo erede non solo legittimo, ma legittimario; se il figlio adottivo non può o non vuole ereditare dall’adottante, opera la rappresentazione a beneficio dei suoi discendenti; l’adozione determina l’automatica revoca del testamento dell’adottante; sorgono fra adottato e adottante reciproci obblighi alimentari; il figlio adottivo è ricompreso nell’«ambito della famiglia» di cui all’art. 1023 cod. civ.; i vincoli parentali rilevano ai fini dei divieti matrimoniali».</a:t>
            </a:r>
          </a:p>
          <a:p>
            <a:pPr algn="just"/>
            <a:endParaRPr lang="it-IT" sz="2400" dirty="0">
              <a:solidFill>
                <a:schemeClr val="tx1"/>
              </a:solidFill>
              <a:latin typeface="Titillium Web" panose="00000500000000000000" pitchFamily="2" charset="0"/>
            </a:endParaRPr>
          </a:p>
          <a:p>
            <a:pPr algn="just"/>
            <a:r>
              <a:rPr lang="it-IT" sz="2400" b="0" i="0" dirty="0">
                <a:solidFill>
                  <a:schemeClr val="tx1"/>
                </a:solidFill>
                <a:effectLst/>
                <a:latin typeface="Titillium Web" panose="00000500000000000000" pitchFamily="2" charset="0"/>
              </a:rPr>
              <a:t>Vengono, in sostanza, riportati gli aspetti della disciplina che maggiormente sembran</a:t>
            </a:r>
            <a:r>
              <a:rPr lang="it-IT" sz="2400" dirty="0">
                <a:solidFill>
                  <a:schemeClr val="tx1"/>
                </a:solidFill>
                <a:latin typeface="Titillium Web" panose="00000500000000000000" pitchFamily="2" charset="0"/>
              </a:rPr>
              <a:t>o avvicinare lo status dell’adottato in casi particolari a quello del figlio.</a:t>
            </a:r>
            <a:endParaRPr lang="it-IT" sz="2400" b="0" i="0" dirty="0">
              <a:solidFill>
                <a:schemeClr val="tx1"/>
              </a:solidFill>
              <a:effectLst/>
              <a:latin typeface="Titillium Web" panose="00000500000000000000" pitchFamily="2" charset="0"/>
            </a:endParaRPr>
          </a:p>
          <a:p>
            <a:pPr algn="just"/>
            <a:endParaRPr sz="2400" dirty="0">
              <a:solidFill>
                <a:schemeClr val="tx1"/>
              </a:solidFill>
              <a:latin typeface="Titillium Web" panose="00000500000000000000" pitchFamily="2" charset="0"/>
              <a:ea typeface="Gill Sans"/>
              <a:cs typeface="Gill Sans"/>
              <a:sym typeface="Gill Sans"/>
            </a:endParaRPr>
          </a:p>
          <a:p>
            <a:pPr algn="just"/>
            <a:endParaRPr lang="it-IT" sz="2800" dirty="0">
              <a:solidFill>
                <a:schemeClr val="tx1"/>
              </a:solidFill>
              <a:latin typeface="Titillium Web" panose="00000500000000000000" pitchFamily="2" charset="0"/>
              <a:ea typeface="Gill Sans"/>
              <a:cs typeface="Gill Sans"/>
              <a:sym typeface="Gill Sans"/>
            </a:endParaRPr>
          </a:p>
          <a:p>
            <a:pPr algn="just"/>
            <a:endParaRPr lang="it-IT" sz="2800" dirty="0">
              <a:solidFill>
                <a:schemeClr val="tx1"/>
              </a:solidFill>
              <a:latin typeface="Titillium Web" panose="00000500000000000000" pitchFamily="2" charset="0"/>
              <a:ea typeface="Gill Sans"/>
              <a:cs typeface="Gill Sans"/>
              <a:sym typeface="Gill Sans"/>
            </a:endParaRPr>
          </a:p>
        </p:txBody>
      </p:sp>
    </p:spTree>
    <p:extLst>
      <p:ext uri="{BB962C8B-B14F-4D97-AF65-F5344CB8AC3E}">
        <p14:creationId xmlns:p14="http://schemas.microsoft.com/office/powerpoint/2010/main" val="1839538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16" name="Google Shape;616;p66"/>
          <p:cNvSpPr txBox="1"/>
          <p:nvPr/>
        </p:nvSpPr>
        <p:spPr>
          <a:xfrm>
            <a:off x="301752" y="96865"/>
            <a:ext cx="11530583" cy="5262939"/>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Di qui, le conclusioni della sentenza 79/2022:</a:t>
            </a:r>
          </a:p>
          <a:p>
            <a:pPr algn="just"/>
            <a:endParaRPr sz="2800" dirty="0">
              <a:solidFill>
                <a:schemeClr val="tx1"/>
              </a:solidFill>
              <a:latin typeface="Titillium Web" panose="00000500000000000000" pitchFamily="2" charset="0"/>
              <a:ea typeface="Gill Sans"/>
              <a:cs typeface="Gill Sans"/>
              <a:sym typeface="Gill Sans"/>
            </a:endParaRPr>
          </a:p>
          <a:p>
            <a:pPr algn="just"/>
            <a:r>
              <a:rPr lang="it-IT" sz="2800" dirty="0">
                <a:solidFill>
                  <a:schemeClr val="tx1"/>
                </a:solidFill>
                <a:latin typeface="Titillium Web" panose="00000500000000000000" pitchFamily="2" charset="0"/>
                <a:ea typeface="Gill Sans"/>
                <a:cs typeface="Gill Sans"/>
                <a:sym typeface="Gill Sans"/>
              </a:rPr>
              <a:t>«</a:t>
            </a:r>
            <a:r>
              <a:rPr lang="it-IT" sz="2800" i="1" dirty="0">
                <a:solidFill>
                  <a:schemeClr val="tx1"/>
                </a:solidFill>
                <a:latin typeface="Titillium Web" panose="00000500000000000000" pitchFamily="2" charset="0"/>
                <a:ea typeface="Gill Sans"/>
                <a:cs typeface="Gill Sans"/>
                <a:sym typeface="Gill Sans"/>
              </a:rPr>
              <a:t>l’art. 55 della legge n. 184 del 1983, nella parte in cui esclude, attraverso il rinvio all’art. 300, secondo comma, cod. civ., l’instaurarsi di rapporti civili tra il minore adottato in casi particolari e i parenti dell’adottante, vìola gli artt. 3, 31, secondo comma, e 117, primo comma, Cost., quest’ultimo in relazione all’art. 8 CEDU.</a:t>
            </a:r>
          </a:p>
          <a:p>
            <a:pPr algn="just"/>
            <a:r>
              <a:rPr lang="it-IT" sz="2800" b="0" i="0" dirty="0">
                <a:solidFill>
                  <a:schemeClr val="tx1"/>
                </a:solidFill>
                <a:effectLst/>
                <a:latin typeface="Titillium Web" panose="00000500000000000000" pitchFamily="2" charset="0"/>
              </a:rPr>
              <a:t>La rimozione della disposizione censurata nel suo rinvio all’art. 300, secondo comma, cod. civ non richiede coordinamenti sistematici, poiché, con riferimento alle relazioni parentali, è l’art. 74 cod. civ., come novellato nel 2012, che svolge tale precipua funzione.</a:t>
            </a:r>
            <a:r>
              <a:rPr lang="it-IT" sz="2800" dirty="0">
                <a:solidFill>
                  <a:schemeClr val="tx1"/>
                </a:solidFill>
                <a:latin typeface="Titillium Web" panose="00000500000000000000" pitchFamily="2" charset="0"/>
                <a:ea typeface="Gill Sans"/>
                <a:cs typeface="Gill Sans"/>
                <a:sym typeface="Gill Sans"/>
              </a:rPr>
              <a:t>».</a:t>
            </a:r>
          </a:p>
          <a:p>
            <a:pPr algn="just"/>
            <a:endParaRPr sz="2800" dirty="0">
              <a:solidFill>
                <a:schemeClr val="tx1"/>
              </a:solidFill>
              <a:latin typeface="Titillium Web" panose="00000500000000000000" pitchFamily="2" charset="0"/>
              <a:ea typeface="Gill Sans"/>
              <a:cs typeface="Gill Sans"/>
              <a:sym typeface="Gill Sans"/>
            </a:endParaRPr>
          </a:p>
        </p:txBody>
      </p:sp>
    </p:spTree>
    <p:extLst>
      <p:ext uri="{BB962C8B-B14F-4D97-AF65-F5344CB8AC3E}">
        <p14:creationId xmlns:p14="http://schemas.microsoft.com/office/powerpoint/2010/main" val="3436412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16" name="Google Shape;616;p66"/>
          <p:cNvSpPr txBox="1"/>
          <p:nvPr/>
        </p:nvSpPr>
        <p:spPr>
          <a:xfrm>
            <a:off x="330708" y="398617"/>
            <a:ext cx="11757660" cy="4832052"/>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Titillium Web" panose="00000500000000000000" pitchFamily="2" charset="0"/>
                <a:ea typeface="Gill Sans"/>
                <a:cs typeface="Gill Sans"/>
                <a:sym typeface="Gill Sans"/>
              </a:rPr>
              <a:t>Pochi mesi fa, la Corte cost. (</a:t>
            </a:r>
            <a:r>
              <a:rPr lang="it-IT" sz="2800" b="1" dirty="0">
                <a:solidFill>
                  <a:schemeClr val="tx1"/>
                </a:solidFill>
                <a:latin typeface="Titillium Web" panose="00000500000000000000" pitchFamily="2" charset="0"/>
                <a:ea typeface="Gill Sans"/>
                <a:cs typeface="Gill Sans"/>
                <a:sym typeface="Gill Sans"/>
              </a:rPr>
              <a:t>decisione n.143/2025</a:t>
            </a:r>
            <a:r>
              <a:rPr lang="it-IT" sz="2800" dirty="0">
                <a:solidFill>
                  <a:schemeClr val="tx1"/>
                </a:solidFill>
                <a:latin typeface="Titillium Web" panose="00000500000000000000" pitchFamily="2" charset="0"/>
                <a:ea typeface="Gill Sans"/>
                <a:cs typeface="Gill Sans"/>
                <a:sym typeface="Gill Sans"/>
              </a:rPr>
              <a:t>) è tornata a pronunciarsi in tema di adozioni in casi particolari, affermando</a:t>
            </a:r>
            <a:endParaRPr sz="2800" dirty="0">
              <a:solidFill>
                <a:schemeClr val="tx1"/>
              </a:solidFill>
              <a:latin typeface="Titillium Web" panose="00000500000000000000" pitchFamily="2" charset="0"/>
              <a:ea typeface="Gill Sans"/>
              <a:cs typeface="Gill Sans"/>
              <a:sym typeface="Gill Sans"/>
            </a:endParaRPr>
          </a:p>
          <a:p>
            <a:pPr algn="just"/>
            <a:endParaRPr sz="2800" dirty="0">
              <a:solidFill>
                <a:schemeClr val="tx1"/>
              </a:solidFill>
              <a:latin typeface="Titillium Web" panose="00000500000000000000" pitchFamily="2" charset="0"/>
              <a:ea typeface="Gill Sans"/>
              <a:cs typeface="Gill Sans"/>
              <a:sym typeface="Gill Sans"/>
            </a:endParaRPr>
          </a:p>
          <a:p>
            <a:pPr algn="just"/>
            <a:r>
              <a:rPr lang="it-IT" sz="3200" dirty="0">
                <a:solidFill>
                  <a:schemeClr val="tx1"/>
                </a:solidFill>
                <a:latin typeface="Titillium Web" panose="00000500000000000000" pitchFamily="2" charset="0"/>
                <a:ea typeface="Gill Sans"/>
                <a:cs typeface="Gill Sans"/>
                <a:sym typeface="Gill Sans"/>
              </a:rPr>
              <a:t>«L’</a:t>
            </a:r>
            <a:r>
              <a:rPr lang="it-IT" sz="3200" b="0" i="0" dirty="0">
                <a:solidFill>
                  <a:schemeClr val="tx1"/>
                </a:solidFill>
                <a:effectLst/>
                <a:latin typeface="Titillium Web" panose="00000500000000000000" pitchFamily="2" charset="0"/>
              </a:rPr>
              <a:t>illegittimità costituzionale dell’</a:t>
            </a:r>
            <a:r>
              <a:rPr lang="it-IT" sz="3200" b="0" i="0" u="sng" dirty="0">
                <a:solidFill>
                  <a:schemeClr val="tx1"/>
                </a:solidFill>
                <a:effectLst/>
                <a:latin typeface="Titillium Web" panose="00000500000000000000" pitchFamily="2" charset="0"/>
              </a:rPr>
              <a:t>art. 55 della legge 4 maggio 1983, n. 184 </a:t>
            </a:r>
            <a:r>
              <a:rPr lang="it-IT" sz="3200" b="0" i="0" dirty="0">
                <a:solidFill>
                  <a:schemeClr val="tx1"/>
                </a:solidFill>
                <a:effectLst/>
                <a:latin typeface="Titillium Web" panose="00000500000000000000" pitchFamily="2" charset="0"/>
              </a:rPr>
              <a:t>(Diritto del minore ad una famiglia), </a:t>
            </a:r>
            <a:r>
              <a:rPr lang="it-IT" sz="3200" b="0" i="0" u="sng" dirty="0">
                <a:solidFill>
                  <a:schemeClr val="tx1"/>
                </a:solidFill>
                <a:effectLst/>
                <a:latin typeface="Titillium Web" panose="00000500000000000000" pitchFamily="2" charset="0"/>
              </a:rPr>
              <a:t>in relazione all’art. 299, primo comma,</a:t>
            </a:r>
            <a:r>
              <a:rPr lang="it-IT" sz="3200" b="0" i="0" dirty="0">
                <a:solidFill>
                  <a:schemeClr val="tx1"/>
                </a:solidFill>
                <a:effectLst/>
                <a:latin typeface="Titillium Web" panose="00000500000000000000" pitchFamily="2" charset="0"/>
              </a:rPr>
              <a:t> del codice civile, nella parte in cui non consente all’adottando di assumere, con la sentenza di adozione del minore d’età, il solo cognome dell’adottante, se i consensi e gli assensi di cui agli artt. 45 e 46 della legge n. 184 del 1983 sono favorevoli a tale effetto e se esso risponde all’interesse del minore</a:t>
            </a:r>
            <a:r>
              <a:rPr lang="it-IT" sz="3200" dirty="0">
                <a:solidFill>
                  <a:schemeClr val="tx1"/>
                </a:solidFill>
                <a:latin typeface="Titillium Web" panose="00000500000000000000" pitchFamily="2" charset="0"/>
                <a:ea typeface="Gill Sans"/>
                <a:cs typeface="Gill Sans"/>
                <a:sym typeface="Gill Sans"/>
              </a:rPr>
              <a:t>».</a:t>
            </a:r>
          </a:p>
        </p:txBody>
      </p:sp>
    </p:spTree>
    <p:extLst>
      <p:ext uri="{BB962C8B-B14F-4D97-AF65-F5344CB8AC3E}">
        <p14:creationId xmlns:p14="http://schemas.microsoft.com/office/powerpoint/2010/main" val="520341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0066D07-BD79-9852-1FBE-4CC60D009ECA}"/>
              </a:ext>
            </a:extLst>
          </p:cNvPr>
          <p:cNvSpPr txBox="1"/>
          <p:nvPr/>
        </p:nvSpPr>
        <p:spPr>
          <a:xfrm>
            <a:off x="740664" y="576072"/>
            <a:ext cx="10296144" cy="5693866"/>
          </a:xfrm>
          <a:prstGeom prst="rect">
            <a:avLst/>
          </a:prstGeom>
          <a:noFill/>
        </p:spPr>
        <p:txBody>
          <a:bodyPr wrap="square" rtlCol="0">
            <a:spAutoFit/>
          </a:bodyPr>
          <a:lstStyle/>
          <a:p>
            <a:r>
              <a:rPr lang="it-IT" sz="2800" b="1" dirty="0">
                <a:solidFill>
                  <a:schemeClr val="tx1"/>
                </a:solidFill>
                <a:latin typeface="Titillium Web" panose="00000500000000000000" pitchFamily="2" charset="0"/>
                <a:ea typeface="Gill Sans"/>
                <a:cs typeface="Gill Sans"/>
                <a:sym typeface="Gill Sans"/>
              </a:rPr>
              <a:t>Sez. Un. 30 dicembre 2022, n.38162:</a:t>
            </a:r>
          </a:p>
          <a:p>
            <a:pPr algn="just"/>
            <a:r>
              <a:rPr lang="it-IT" sz="2800" b="1" dirty="0">
                <a:solidFill>
                  <a:schemeClr val="tx1"/>
                </a:solidFill>
                <a:latin typeface="Titillium Web" panose="00000500000000000000" pitchFamily="2" charset="0"/>
                <a:ea typeface="Gill Sans"/>
                <a:cs typeface="Gill Sans"/>
                <a:sym typeface="Gill Sans"/>
              </a:rPr>
              <a:t> </a:t>
            </a:r>
            <a:r>
              <a:rPr lang="it-IT" sz="2800" dirty="0">
                <a:solidFill>
                  <a:schemeClr val="tx1"/>
                </a:solidFill>
                <a:latin typeface="Titillium Web" panose="00000500000000000000" pitchFamily="2" charset="0"/>
                <a:ea typeface="Gill Sans"/>
                <a:cs typeface="Gill Sans"/>
                <a:sym typeface="Gill Sans"/>
              </a:rPr>
              <a:t>«[…] Poste queste coordinate, deve allora escludersi la </a:t>
            </a:r>
            <a:r>
              <a:rPr lang="it-IT" sz="2800" dirty="0" err="1">
                <a:solidFill>
                  <a:schemeClr val="tx1"/>
                </a:solidFill>
                <a:latin typeface="Titillium Web" panose="00000500000000000000" pitchFamily="2" charset="0"/>
                <a:ea typeface="Gill Sans"/>
                <a:cs typeface="Gill Sans"/>
                <a:sym typeface="Gill Sans"/>
              </a:rPr>
              <a:t>trascrivibilità</a:t>
            </a:r>
            <a:r>
              <a:rPr lang="it-IT" sz="2800" dirty="0">
                <a:solidFill>
                  <a:schemeClr val="tx1"/>
                </a:solidFill>
                <a:latin typeface="Titillium Web" panose="00000500000000000000" pitchFamily="2" charset="0"/>
                <a:ea typeface="Gill Sans"/>
                <a:cs typeface="Gill Sans"/>
                <a:sym typeface="Gill Sans"/>
              </a:rPr>
              <a:t> del provvedimento giudiziario straniero, e a fortiori dell’originario atto di nascita, che indichi quale genitore del bambino il padre d’intenzione. L’ineludibile esigenza di garantire al bambino nato da maternità surrogata gli stessi diritti degli altri bambini nati in condizioni diverse è assicurata attraverso l’adozione in casi particolari, ai sensi dell’art. 44, primo comma, lettera d), della legge n. 184 del 1983, che consente di dare riconoscimento giuridico, con il conseguimento dello status di figlio, al legame con il partner del genitore biologico che ha condiviso il progetto genitoriale e ha di fatto concorso nel prendersi cura del bambino sin dal momento della nascita.</a:t>
            </a:r>
            <a:endParaRPr lang="it-IT" dirty="0"/>
          </a:p>
        </p:txBody>
      </p:sp>
    </p:spTree>
    <p:extLst>
      <p:ext uri="{BB962C8B-B14F-4D97-AF65-F5344CB8AC3E}">
        <p14:creationId xmlns:p14="http://schemas.microsoft.com/office/powerpoint/2010/main" val="2093630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DC7B1D7-B468-F015-A37B-6D1484086D7D}"/>
              </a:ext>
            </a:extLst>
          </p:cNvPr>
          <p:cNvSpPr txBox="1"/>
          <p:nvPr/>
        </p:nvSpPr>
        <p:spPr>
          <a:xfrm>
            <a:off x="713232" y="512064"/>
            <a:ext cx="10917936" cy="5847755"/>
          </a:xfrm>
          <a:prstGeom prst="rect">
            <a:avLst/>
          </a:prstGeom>
          <a:noFill/>
        </p:spPr>
        <p:txBody>
          <a:bodyPr wrap="square" rtlCol="0">
            <a:spAutoFit/>
          </a:bodyPr>
          <a:lstStyle/>
          <a:p>
            <a:r>
              <a:rPr lang="it-IT" sz="2400" dirty="0">
                <a:solidFill>
                  <a:schemeClr val="tx1"/>
                </a:solidFill>
                <a:latin typeface="Titillium Web" panose="00000500000000000000" pitchFamily="2" charset="0"/>
              </a:rPr>
              <a:t>Finita qui?</a:t>
            </a:r>
          </a:p>
          <a:p>
            <a:endParaRPr lang="it-IT" sz="2400" dirty="0">
              <a:solidFill>
                <a:schemeClr val="tx1"/>
              </a:solidFill>
              <a:latin typeface="Titillium Web" panose="00000500000000000000" pitchFamily="2" charset="0"/>
            </a:endParaRPr>
          </a:p>
          <a:p>
            <a:r>
              <a:rPr lang="it-IT" sz="2400" b="1" i="0" dirty="0">
                <a:solidFill>
                  <a:schemeClr val="tx1"/>
                </a:solidFill>
                <a:effectLst/>
                <a:latin typeface="Titillium Web" panose="00000500000000000000" pitchFamily="2" charset="0"/>
              </a:rPr>
              <a:t>Corte di Cassazione Sez. I civ, 12 marzo 2026, n. 5656: terza ordinanza di rimessione alle Sezioni Unite</a:t>
            </a:r>
          </a:p>
          <a:p>
            <a:pPr algn="l"/>
            <a:br>
              <a:rPr lang="it-IT" b="0" i="0" dirty="0">
                <a:solidFill>
                  <a:schemeClr val="tx1"/>
                </a:solidFill>
                <a:effectLst/>
                <a:latin typeface="Titillium Web" panose="00000500000000000000" pitchFamily="2" charset="0"/>
              </a:rPr>
            </a:br>
            <a:endParaRPr lang="it-IT" b="0" i="0" dirty="0">
              <a:solidFill>
                <a:schemeClr val="tx1"/>
              </a:solidFill>
              <a:effectLst/>
              <a:latin typeface="Titillium Web" panose="00000500000000000000" pitchFamily="2" charset="0"/>
            </a:endParaRPr>
          </a:p>
          <a:p>
            <a:pPr algn="just"/>
            <a:r>
              <a:rPr lang="it-IT" sz="2500" b="0" i="0" dirty="0">
                <a:solidFill>
                  <a:schemeClr val="tx1"/>
                </a:solidFill>
                <a:effectLst/>
                <a:latin typeface="Titillium Web" panose="00000500000000000000" pitchFamily="2" charset="0"/>
              </a:rPr>
              <a:t>La Corte richiama nell’ordinanza il paradigma normativo relativo alle condizioni di riconoscimento dei figli nati da rapporto incestuoso, di cui al combinato disposto degli artt. 251 e 278 c.c., un modello di costituzione giudiziale dello status </a:t>
            </a:r>
            <a:r>
              <a:rPr lang="it-IT" sz="2500" b="0" i="0" dirty="0" err="1">
                <a:solidFill>
                  <a:schemeClr val="tx1"/>
                </a:solidFill>
                <a:effectLst/>
                <a:latin typeface="Titillium Web" panose="00000500000000000000" pitchFamily="2" charset="0"/>
              </a:rPr>
              <a:t>filiationis</a:t>
            </a:r>
            <a:r>
              <a:rPr lang="it-IT" sz="2500" b="0" i="0" dirty="0">
                <a:solidFill>
                  <a:schemeClr val="tx1"/>
                </a:solidFill>
                <a:effectLst/>
                <a:latin typeface="Titillium Web" panose="00000500000000000000" pitchFamily="2" charset="0"/>
              </a:rPr>
              <a:t> non automatico, ma che, anche a causa dell’illiceità penalmente sanzionata della fase generativa, richiede la preliminare doppia valutazione dell’assenza del pregiudizio e della sussistenza dell’interesse del figlio da parte del giudice dello status.</a:t>
            </a:r>
          </a:p>
          <a:p>
            <a:pPr algn="just"/>
            <a:endParaRPr lang="it-IT" sz="2500" dirty="0">
              <a:solidFill>
                <a:schemeClr val="tx1"/>
              </a:solidFill>
              <a:latin typeface="Titillium Web" panose="00000500000000000000" pitchFamily="2" charset="0"/>
            </a:endParaRPr>
          </a:p>
          <a:p>
            <a:pPr algn="just"/>
            <a:r>
              <a:rPr lang="it-IT" sz="2500" b="0" i="0" dirty="0">
                <a:solidFill>
                  <a:schemeClr val="tx1"/>
                </a:solidFill>
                <a:effectLst/>
                <a:latin typeface="Titillium Web" panose="00000500000000000000" pitchFamily="2" charset="0"/>
              </a:rPr>
              <a:t>Ma è un modello adeguato? </a:t>
            </a:r>
            <a:r>
              <a:rPr lang="it-IT" sz="2500" b="1" i="0" dirty="0">
                <a:solidFill>
                  <a:schemeClr val="tx1"/>
                </a:solidFill>
                <a:effectLst/>
                <a:latin typeface="Titillium Web" panose="00000500000000000000" pitchFamily="2" charset="0"/>
              </a:rPr>
              <a:t> </a:t>
            </a:r>
            <a:r>
              <a:rPr lang="it-IT" sz="2500" b="1" dirty="0">
                <a:solidFill>
                  <a:schemeClr val="tx1"/>
                </a:solidFill>
                <a:latin typeface="Titillium Web" panose="00000500000000000000" pitchFamily="2" charset="0"/>
              </a:rPr>
              <a:t>Diversità tra filiazione e adozione </a:t>
            </a:r>
          </a:p>
          <a:p>
            <a:pPr algn="just"/>
            <a:endParaRPr lang="it-IT" sz="2500" dirty="0">
              <a:latin typeface="Titillium Web" panose="00000500000000000000" pitchFamily="2" charset="0"/>
            </a:endParaRPr>
          </a:p>
        </p:txBody>
      </p:sp>
    </p:spTree>
    <p:extLst>
      <p:ext uri="{BB962C8B-B14F-4D97-AF65-F5344CB8AC3E}">
        <p14:creationId xmlns:p14="http://schemas.microsoft.com/office/powerpoint/2010/main" val="31389679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73712" cy="1631216"/>
          </a:xfrm>
          <a:prstGeom prst="rect">
            <a:avLst/>
          </a:prstGeom>
          <a:noFill/>
        </p:spPr>
        <p:txBody>
          <a:bodyPr wrap="square" rtlCol="0">
            <a:spAutoFit/>
          </a:bodyPr>
          <a:lstStyle/>
          <a:p>
            <a:pPr algn="ctr"/>
            <a:endParaRPr lang="it-IT" sz="2000" dirty="0">
              <a:solidFill>
                <a:schemeClr val="tx1"/>
              </a:solidFill>
              <a:latin typeface="Calibri" panose="020F0502020204030204" pitchFamily="34" charset="0"/>
              <a:cs typeface="Calibri" panose="020F0502020204030204" pitchFamily="34" charset="0"/>
            </a:endParaRPr>
          </a:p>
          <a:p>
            <a:endParaRPr lang="it-IT" sz="2000" dirty="0"/>
          </a:p>
          <a:p>
            <a:pPr marL="342900" indent="-342900">
              <a:buFontTx/>
              <a:buChar char="-"/>
            </a:pPr>
            <a:endParaRPr lang="it-IT" sz="2000" dirty="0"/>
          </a:p>
          <a:p>
            <a:endParaRPr lang="it-IT" sz="2000" dirty="0"/>
          </a:p>
          <a:p>
            <a:endParaRPr lang="it-IT" sz="2000" dirty="0"/>
          </a:p>
        </p:txBody>
      </p:sp>
      <p:sp>
        <p:nvSpPr>
          <p:cNvPr id="632" name="Google Shape;632;p68"/>
          <p:cNvSpPr txBox="1"/>
          <p:nvPr/>
        </p:nvSpPr>
        <p:spPr>
          <a:xfrm>
            <a:off x="155448" y="379828"/>
            <a:ext cx="10543032" cy="5693826"/>
          </a:xfrm>
          <a:prstGeom prst="rect">
            <a:avLst/>
          </a:prstGeom>
          <a:noFill/>
          <a:ln>
            <a:noFill/>
          </a:ln>
        </p:spPr>
        <p:txBody>
          <a:bodyPr spcFirstLastPara="1" wrap="square" lIns="91425" tIns="45700" rIns="91425" bIns="45700" anchor="t" anchorCtr="0">
            <a:spAutoFit/>
          </a:bodyPr>
          <a:lstStyle/>
          <a:p>
            <a:pPr algn="just"/>
            <a:r>
              <a:rPr lang="it-IT" sz="3000" dirty="0">
                <a:solidFill>
                  <a:schemeClr val="tx1"/>
                </a:solidFill>
                <a:latin typeface="Titillium Web" panose="00000500000000000000" pitchFamily="2" charset="0"/>
                <a:ea typeface="Gill Sans"/>
                <a:cs typeface="Gill Sans"/>
                <a:sym typeface="Gill Sans"/>
              </a:rPr>
              <a:t>Principali elementi che ancora differenziano gli effetti del rapporto di filiazione e quelli dell’adottato in casi particolari:</a:t>
            </a:r>
            <a:endParaRPr dirty="0">
              <a:solidFill>
                <a:schemeClr val="tx1"/>
              </a:solidFill>
              <a:latin typeface="Titillium Web" panose="00000500000000000000" pitchFamily="2" charset="0"/>
            </a:endParaRPr>
          </a:p>
          <a:p>
            <a:pPr algn="just"/>
            <a:endParaRPr sz="3000" dirty="0">
              <a:solidFill>
                <a:schemeClr val="tx1"/>
              </a:solidFill>
              <a:latin typeface="Titillium Web" panose="00000500000000000000" pitchFamily="2" charset="0"/>
              <a:ea typeface="Gill Sans"/>
              <a:cs typeface="Gill Sans"/>
              <a:sym typeface="Gill Sans"/>
            </a:endParaRPr>
          </a:p>
          <a:p>
            <a:pPr marL="742950" indent="-742950" algn="just">
              <a:buClr>
                <a:srgbClr val="414141"/>
              </a:buClr>
              <a:buSzPts val="3000"/>
              <a:buFont typeface="Gill Sans"/>
              <a:buAutoNum type="alphaLcParenR"/>
            </a:pPr>
            <a:r>
              <a:rPr lang="it-IT" sz="3000" dirty="0">
                <a:solidFill>
                  <a:schemeClr val="tx1"/>
                </a:solidFill>
                <a:latin typeface="Titillium Web" panose="00000500000000000000" pitchFamily="2" charset="0"/>
                <a:ea typeface="Gill Sans"/>
                <a:cs typeface="Gill Sans"/>
                <a:sym typeface="Gill Sans"/>
              </a:rPr>
              <a:t>Perduranza del rinvio dell’</a:t>
            </a:r>
            <a:r>
              <a:rPr lang="it-IT" sz="3000" b="1" dirty="0">
                <a:solidFill>
                  <a:schemeClr val="tx1"/>
                </a:solidFill>
                <a:latin typeface="Titillium Web" panose="00000500000000000000" pitchFamily="2" charset="0"/>
                <a:ea typeface="Gill Sans"/>
                <a:cs typeface="Gill Sans"/>
                <a:sym typeface="Gill Sans"/>
              </a:rPr>
              <a:t>art. 55 all’art. 304 c.c</a:t>
            </a:r>
            <a:r>
              <a:rPr lang="it-IT" sz="3000" dirty="0">
                <a:solidFill>
                  <a:schemeClr val="tx1"/>
                </a:solidFill>
                <a:latin typeface="Titillium Web" panose="00000500000000000000" pitchFamily="2" charset="0"/>
                <a:ea typeface="Gill Sans"/>
                <a:cs typeface="Gill Sans"/>
                <a:sym typeface="Gill Sans"/>
              </a:rPr>
              <a:t>. (esclusioni della successione dell’adottante e dei parenti dell’adottante nei confronti dell’adottato);</a:t>
            </a:r>
            <a:endParaRPr dirty="0">
              <a:solidFill>
                <a:schemeClr val="tx1"/>
              </a:solidFill>
              <a:latin typeface="Titillium Web" panose="00000500000000000000" pitchFamily="2" charset="0"/>
            </a:endParaRPr>
          </a:p>
          <a:p>
            <a:pPr marL="742950" indent="-742950" algn="just">
              <a:buClr>
                <a:srgbClr val="414141"/>
              </a:buClr>
              <a:buSzPts val="3000"/>
              <a:buFont typeface="Gill Sans"/>
              <a:buAutoNum type="alphaLcParenR"/>
            </a:pPr>
            <a:r>
              <a:rPr lang="it-IT" sz="3000" dirty="0">
                <a:solidFill>
                  <a:schemeClr val="tx1"/>
                </a:solidFill>
                <a:latin typeface="Titillium Web" panose="00000500000000000000" pitchFamily="2" charset="0"/>
                <a:ea typeface="Gill Sans"/>
                <a:cs typeface="Gill Sans"/>
                <a:sym typeface="Gill Sans"/>
              </a:rPr>
              <a:t>Usufrutto legale (assente nell’adozione in casi particolari);</a:t>
            </a:r>
            <a:endParaRPr dirty="0">
              <a:solidFill>
                <a:schemeClr val="tx1"/>
              </a:solidFill>
              <a:latin typeface="Titillium Web" panose="00000500000000000000" pitchFamily="2" charset="0"/>
            </a:endParaRPr>
          </a:p>
          <a:p>
            <a:pPr marL="742950" indent="-742950" algn="just">
              <a:buClr>
                <a:srgbClr val="414141"/>
              </a:buClr>
              <a:buSzPts val="3000"/>
              <a:buFont typeface="Gill Sans"/>
              <a:buAutoNum type="alphaLcParenR"/>
            </a:pPr>
            <a:r>
              <a:rPr lang="it-IT" sz="3000" dirty="0">
                <a:solidFill>
                  <a:schemeClr val="tx1"/>
                </a:solidFill>
                <a:latin typeface="Titillium Web" panose="00000500000000000000" pitchFamily="2" charset="0"/>
                <a:ea typeface="Gill Sans"/>
                <a:cs typeface="Gill Sans"/>
                <a:sym typeface="Gill Sans"/>
              </a:rPr>
              <a:t>Necessario assenso dei genitori e del coniuge dell’adottante;</a:t>
            </a:r>
            <a:endParaRPr dirty="0">
              <a:solidFill>
                <a:schemeClr val="tx1"/>
              </a:solidFill>
              <a:latin typeface="Titillium Web" panose="00000500000000000000" pitchFamily="2" charset="0"/>
            </a:endParaRPr>
          </a:p>
          <a:p>
            <a:pPr marL="742950" indent="-742950" algn="just">
              <a:buClr>
                <a:srgbClr val="414141"/>
              </a:buClr>
              <a:buSzPts val="3000"/>
              <a:buFont typeface="Gill Sans"/>
              <a:buAutoNum type="alphaLcParenR"/>
            </a:pPr>
            <a:r>
              <a:rPr lang="it-IT" sz="3000" dirty="0">
                <a:solidFill>
                  <a:schemeClr val="tx1"/>
                </a:solidFill>
                <a:latin typeface="Titillium Web" panose="00000500000000000000" pitchFamily="2" charset="0"/>
                <a:ea typeface="Gill Sans"/>
                <a:cs typeface="Gill Sans"/>
                <a:sym typeface="Gill Sans"/>
              </a:rPr>
              <a:t>Possibilità di revoca</a:t>
            </a:r>
            <a:endParaRPr dirty="0">
              <a:solidFill>
                <a:schemeClr val="tx1"/>
              </a:solidFill>
              <a:latin typeface="Titillium Web" panose="00000500000000000000" pitchFamily="2" charset="0"/>
            </a:endParaRPr>
          </a:p>
          <a:p>
            <a:pPr marL="514350" indent="-336550" algn="just">
              <a:buClr>
                <a:srgbClr val="414141"/>
              </a:buClr>
              <a:buSzPts val="2800"/>
            </a:pPr>
            <a:endParaRPr sz="2800" dirty="0">
              <a:solidFill>
                <a:srgbClr val="414141"/>
              </a:solidFill>
              <a:latin typeface="Gill Sans"/>
              <a:ea typeface="Gill Sans"/>
              <a:cs typeface="Gill Sans"/>
              <a:sym typeface="Gill Sans"/>
            </a:endParaRPr>
          </a:p>
          <a:p>
            <a:pPr algn="just"/>
            <a:endParaRPr sz="3600" dirty="0">
              <a:solidFill>
                <a:srgbClr val="414141"/>
              </a:solidFill>
              <a:latin typeface="Gill Sans"/>
              <a:ea typeface="Gill Sans"/>
              <a:cs typeface="Gill Sans"/>
              <a:sym typeface="Gill Sans"/>
            </a:endParaRPr>
          </a:p>
        </p:txBody>
      </p:sp>
    </p:spTree>
    <p:extLst>
      <p:ext uri="{BB962C8B-B14F-4D97-AF65-F5344CB8AC3E}">
        <p14:creationId xmlns:p14="http://schemas.microsoft.com/office/powerpoint/2010/main" val="650041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C6CE10C-89C1-487A-A651-D41AAB118618}"/>
              </a:ext>
            </a:extLst>
          </p:cNvPr>
          <p:cNvSpPr txBox="1"/>
          <p:nvPr/>
        </p:nvSpPr>
        <p:spPr>
          <a:xfrm>
            <a:off x="355600" y="406400"/>
            <a:ext cx="11214100" cy="7078861"/>
          </a:xfrm>
          <a:prstGeom prst="rect">
            <a:avLst/>
          </a:prstGeom>
          <a:noFill/>
        </p:spPr>
        <p:txBody>
          <a:bodyPr wrap="square" rtlCol="0">
            <a:spAutoFit/>
          </a:bodyPr>
          <a:lstStyle/>
          <a:p>
            <a:r>
              <a:rPr lang="it-IT" sz="2600" dirty="0"/>
              <a:t>Ulteriori presupposti:</a:t>
            </a:r>
          </a:p>
          <a:p>
            <a:pPr marL="285750" indent="-285750">
              <a:buFontTx/>
              <a:buChar char="-"/>
            </a:pPr>
            <a:endParaRPr lang="it-IT" sz="2000" dirty="0"/>
          </a:p>
          <a:p>
            <a:pPr marL="285750" indent="-285750" algn="just">
              <a:buFontTx/>
              <a:buChar char="-"/>
            </a:pPr>
            <a:r>
              <a:rPr lang="it-IT" sz="2000" dirty="0"/>
              <a:t>Art. 44, comma 3°: può essere richiesta anche da chi non è coniugato (tranne che nella lettera b);</a:t>
            </a:r>
          </a:p>
          <a:p>
            <a:pPr marL="285750" indent="-285750" algn="just">
              <a:buFontTx/>
              <a:buChar char="-"/>
            </a:pPr>
            <a:endParaRPr lang="it-IT" sz="2000" dirty="0"/>
          </a:p>
          <a:p>
            <a:pPr marL="285750" indent="-285750" algn="just">
              <a:buFontTx/>
              <a:buChar char="-"/>
            </a:pPr>
            <a:r>
              <a:rPr lang="it-IT" sz="2000" dirty="0"/>
              <a:t>Art. 44, comma 4°: differenza di età di almeno 18 anni tra adottante e adottato;</a:t>
            </a:r>
          </a:p>
          <a:p>
            <a:pPr marL="285750" indent="-285750" algn="just">
              <a:buFontTx/>
              <a:buChar char="-"/>
            </a:pPr>
            <a:endParaRPr lang="it-IT" sz="2000" dirty="0"/>
          </a:p>
          <a:p>
            <a:pPr marL="285750" indent="-285750" algn="just">
              <a:buFontTx/>
              <a:buChar char="-"/>
            </a:pPr>
            <a:r>
              <a:rPr lang="it-IT" sz="2000" dirty="0"/>
              <a:t>Art. 45: oltre al consenso dell’adottante (e del coniuge se questi è coniugato) è richiesto il consenso del minore ultraquattordicenne (che, comunque, dovrà essere sempre sentito se abbia compiuto dodici anni o, se di età inferiore, laddove sia capace di discernimento);</a:t>
            </a:r>
          </a:p>
          <a:p>
            <a:pPr marL="285750" indent="-285750" algn="just">
              <a:buFontTx/>
              <a:buChar char="-"/>
            </a:pPr>
            <a:endParaRPr lang="it-IT" sz="2000" dirty="0"/>
          </a:p>
          <a:p>
            <a:pPr marL="285750" indent="-285750" algn="just">
              <a:buFontTx/>
              <a:buChar char="-"/>
            </a:pPr>
            <a:r>
              <a:rPr lang="it-IT" sz="2000" dirty="0"/>
              <a:t>Art. 46: necessità del consenso dei genitori (eventualmente ancora in vita) del figlio, anche laddove privati dell’esercizio della responsabilità genitoriale (es. genitori non affidatari) nonché dell’eventuale coniuge dell’adottando (se minore emancipato); il loro dissenso può essere superato dalla decisione del giudice «</a:t>
            </a:r>
            <a:r>
              <a:rPr lang="it-IT" sz="2000" b="1" u="sng" dirty="0"/>
              <a:t>ingiustificato o contrario all'interesse dell'adottando</a:t>
            </a:r>
            <a:r>
              <a:rPr lang="it-IT" sz="2000" dirty="0"/>
              <a:t>», a meno che non derivi da genitori esercenti la responsabilità genitoriale ovvero dal coniuge convivente dell’adottando: </a:t>
            </a:r>
            <a:r>
              <a:rPr lang="it-IT" sz="2000" u="sng" dirty="0"/>
              <a:t>in tal caso, questi sono insuperabili</a:t>
            </a:r>
            <a:r>
              <a:rPr lang="it-IT" sz="2000" dirty="0"/>
              <a:t>.</a:t>
            </a:r>
          </a:p>
          <a:p>
            <a:pPr marL="285750" indent="-285750">
              <a:buFontTx/>
              <a:buChar char="-"/>
            </a:pPr>
            <a:endParaRPr lang="it-IT" sz="2000" dirty="0"/>
          </a:p>
          <a:p>
            <a:pPr marL="285750" indent="-285750">
              <a:buFontTx/>
              <a:buChar char="-"/>
            </a:pPr>
            <a:endParaRPr lang="it-IT" sz="2000" dirty="0"/>
          </a:p>
          <a:p>
            <a:pPr marL="285750" indent="-285750">
              <a:buFontTx/>
              <a:buChar char="-"/>
            </a:pPr>
            <a:endParaRPr lang="it-IT" sz="2000" dirty="0"/>
          </a:p>
          <a:p>
            <a:pPr marL="285750" indent="-285750">
              <a:buFontTx/>
              <a:buChar char="-"/>
            </a:pPr>
            <a:endParaRPr lang="it-IT" sz="2000" dirty="0"/>
          </a:p>
          <a:p>
            <a:pPr marL="285750" indent="-285750">
              <a:buFontTx/>
              <a:buChar char="-"/>
            </a:pPr>
            <a:endParaRPr lang="it-IT" dirty="0"/>
          </a:p>
          <a:p>
            <a:pPr marL="285750" indent="-285750">
              <a:buFontTx/>
              <a:buChar char="-"/>
            </a:pPr>
            <a:endParaRPr lang="it-IT" dirty="0"/>
          </a:p>
        </p:txBody>
      </p:sp>
    </p:spTree>
    <p:extLst>
      <p:ext uri="{BB962C8B-B14F-4D97-AF65-F5344CB8AC3E}">
        <p14:creationId xmlns:p14="http://schemas.microsoft.com/office/powerpoint/2010/main" val="474983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1CBBD25-7DCB-4CCD-9AA5-A38E7E56DED1}"/>
              </a:ext>
            </a:extLst>
          </p:cNvPr>
          <p:cNvSpPr txBox="1"/>
          <p:nvPr/>
        </p:nvSpPr>
        <p:spPr>
          <a:xfrm>
            <a:off x="965200" y="488077"/>
            <a:ext cx="10541000" cy="6186309"/>
          </a:xfrm>
          <a:prstGeom prst="rect">
            <a:avLst/>
          </a:prstGeom>
          <a:noFill/>
        </p:spPr>
        <p:txBody>
          <a:bodyPr wrap="square" rtlCol="0">
            <a:spAutoFit/>
          </a:bodyPr>
          <a:lstStyle/>
          <a:p>
            <a:pPr algn="ctr"/>
            <a:r>
              <a:rPr lang="it-IT" sz="2200" b="1" dirty="0">
                <a:latin typeface="Titillium Web" panose="00000500000000000000" pitchFamily="2" charset="0"/>
                <a:cs typeface="Calibri" panose="020F0502020204030204" pitchFamily="34" charset="0"/>
              </a:rPr>
              <a:t>Gli effetti: parte I</a:t>
            </a:r>
          </a:p>
          <a:p>
            <a:pPr algn="ctr"/>
            <a:endParaRPr lang="it-IT" sz="2200" b="1" dirty="0">
              <a:latin typeface="Titillium Web" panose="00000500000000000000" pitchFamily="2" charset="0"/>
              <a:cs typeface="Calibri" panose="020F0502020204030204" pitchFamily="34" charset="0"/>
            </a:endParaRPr>
          </a:p>
          <a:p>
            <a:pPr marL="342900" indent="-342900" algn="just">
              <a:buFont typeface="Arial" panose="020B0604020202020204" pitchFamily="34" charset="0"/>
              <a:buChar char="•"/>
            </a:pPr>
            <a:r>
              <a:rPr lang="it-IT" sz="2200" dirty="0">
                <a:latin typeface="Titillium Web" panose="00000500000000000000" pitchFamily="2" charset="0"/>
                <a:cs typeface="Calibri" panose="020F0502020204030204" pitchFamily="34" charset="0"/>
              </a:rPr>
              <a:t>Produce i suoi effetti dalla data della sentenza che la pronuncia (effetti ex nunc) e, fino a quella data, sia l’adottante che l’adottando possono revocare il consenso espresso previamente (art. 47, comma 1°);</a:t>
            </a:r>
          </a:p>
          <a:p>
            <a:pPr marL="342900" indent="-342900" algn="just">
              <a:buFont typeface="Arial" panose="020B0604020202020204" pitchFamily="34" charset="0"/>
              <a:buChar char="•"/>
            </a:pPr>
            <a:endParaRPr lang="it-IT" sz="2200" dirty="0">
              <a:latin typeface="Titillium Web" panose="00000500000000000000" pitchFamily="2" charset="0"/>
              <a:cs typeface="Calibri" panose="020F0502020204030204" pitchFamily="34" charset="0"/>
            </a:endParaRPr>
          </a:p>
          <a:p>
            <a:pPr marL="342900" indent="-342900" algn="just">
              <a:buFont typeface="Arial" panose="020B0604020202020204" pitchFamily="34" charset="0"/>
              <a:buChar char="•"/>
            </a:pPr>
            <a:r>
              <a:rPr lang="it-IT" sz="2200" dirty="0">
                <a:latin typeface="Titillium Web" panose="00000500000000000000" pitchFamily="2" charset="0"/>
                <a:cs typeface="Calibri" panose="020F0502020204030204" pitchFamily="34" charset="0"/>
              </a:rPr>
              <a:t>L’adottante esercita la responsabilità genitoriale nei confronti dell’adottato (e con lui il coniuge, se coniugato), ha l'obbligo di mantenere l'adottato, di istruirlo ed educarlo conformemente a quanto prescritto dall'articolo 147 del codice civile (art. 48, commi 1° e 2°);</a:t>
            </a:r>
          </a:p>
          <a:p>
            <a:pPr marL="342900" indent="-342900" algn="just">
              <a:buFont typeface="Arial" panose="020B0604020202020204" pitchFamily="34" charset="0"/>
              <a:buChar char="•"/>
            </a:pPr>
            <a:endParaRPr lang="it-IT" sz="2200" dirty="0">
              <a:latin typeface="Titillium Web" panose="00000500000000000000" pitchFamily="2" charset="0"/>
              <a:cs typeface="Calibri" panose="020F0502020204030204" pitchFamily="34" charset="0"/>
            </a:endParaRPr>
          </a:p>
          <a:p>
            <a:pPr marL="342900" indent="-342900" algn="just">
              <a:buFont typeface="Arial" panose="020B0604020202020204" pitchFamily="34" charset="0"/>
              <a:buChar char="•"/>
            </a:pPr>
            <a:r>
              <a:rPr lang="it-IT" sz="2200" dirty="0">
                <a:latin typeface="Titillium Web" panose="00000500000000000000" pitchFamily="2" charset="0"/>
                <a:cs typeface="Calibri" panose="020F0502020204030204" pitchFamily="34" charset="0"/>
              </a:rPr>
              <a:t>A differenza dei genitori esercenti la responsabilità genitoriale ai sensi del rapporto di filiazione e dell’adozione piena, egli esercita l’amministrazione del patrimonio ai sensi dell’art. 382 c.c. (dunque, come un tutore) e non ne ha, quindi, l’usufrutto legale (art. 48, comma 3°). Nell’art. 49, si richiama l’intero titolo X, capo I, c.c., relativo proprio alla tutela del minore</a:t>
            </a:r>
          </a:p>
          <a:p>
            <a:pPr marL="342900" indent="-342900" algn="just">
              <a:buFont typeface="Arial" panose="020B0604020202020204" pitchFamily="34" charset="0"/>
              <a:buChar char="•"/>
            </a:pPr>
            <a:endParaRPr lang="it-IT" sz="2200" dirty="0">
              <a:latin typeface="Calibri" panose="020F0502020204030204" pitchFamily="34" charset="0"/>
              <a:cs typeface="Calibri" panose="020F0502020204030204" pitchFamily="34" charset="0"/>
            </a:endParaRPr>
          </a:p>
          <a:p>
            <a:pPr algn="just"/>
            <a:endParaRPr lang="it-IT"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0589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85344" y="0"/>
            <a:ext cx="12118848" cy="7417415"/>
          </a:xfrm>
          <a:prstGeom prst="rect">
            <a:avLst/>
          </a:prstGeom>
          <a:noFill/>
        </p:spPr>
        <p:txBody>
          <a:bodyPr wrap="square" rtlCol="0">
            <a:spAutoFit/>
          </a:bodyPr>
          <a:lstStyle/>
          <a:p>
            <a:pPr algn="ctr"/>
            <a:r>
              <a:rPr lang="it-IT" sz="2000" b="1" dirty="0">
                <a:latin typeface="Calibri" panose="020F0502020204030204" pitchFamily="34" charset="0"/>
                <a:cs typeface="Calibri" panose="020F0502020204030204" pitchFamily="34" charset="0"/>
              </a:rPr>
              <a:t>Gli effetti: parte II (la revoca)</a:t>
            </a:r>
          </a:p>
          <a:p>
            <a:pPr algn="ctr"/>
            <a:endParaRPr lang="it-IT" sz="2000" dirty="0">
              <a:solidFill>
                <a:schemeClr val="tx1"/>
              </a:solidFill>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it-IT" sz="2800" b="0" i="0" dirty="0">
                <a:solidFill>
                  <a:srgbClr val="19191A"/>
                </a:solidFill>
                <a:effectLst/>
                <a:latin typeface="Titillium Web" panose="00000500000000000000" pitchFamily="2" charset="0"/>
              </a:rPr>
              <a:t>La revoca dell'adozione può essere pronunciata dal tribunale su domanda dell'adottante, quando l'adottato maggiore di quattordici anni abbia attentato alla vita di lui o del suo coniuge, dei suoi discendenti o ascendenti, ovvero si sia reso colpevole verso di loro di delitto punibile con pena restrittiva della libertà personale non inferiore nel minimo a tre anni (art. 51);</a:t>
            </a:r>
          </a:p>
          <a:p>
            <a:pPr marL="342900" indent="-342900" algn="just">
              <a:buFont typeface="Arial" panose="020B0604020202020204" pitchFamily="34" charset="0"/>
              <a:buChar char="•"/>
            </a:pPr>
            <a:r>
              <a:rPr lang="it-IT" sz="2800" b="0" i="0" dirty="0">
                <a:solidFill>
                  <a:srgbClr val="19191A"/>
                </a:solidFill>
                <a:effectLst/>
                <a:latin typeface="Titillium Web" panose="00000500000000000000" pitchFamily="2" charset="0"/>
              </a:rPr>
              <a:t>Quando i fatti previsti nell'articolo precedente sono stati compiuti dall'adottante contro l'adottato, oppure contro il coniuge o i discendenti o gli ascendenti di lui, la revoca può essere pronunciata su domanda dell'adottato o su istanza del pubblico ministero (art. 52)</a:t>
            </a:r>
          </a:p>
          <a:p>
            <a:pPr marL="342900" indent="-342900" algn="just">
              <a:buFont typeface="Arial" panose="020B0604020202020204" pitchFamily="34" charset="0"/>
              <a:buChar char="•"/>
            </a:pPr>
            <a:r>
              <a:rPr lang="it-IT" sz="2800" b="0" i="0" dirty="0">
                <a:solidFill>
                  <a:srgbClr val="19191A"/>
                </a:solidFill>
                <a:effectLst/>
                <a:latin typeface="Titillium Web" panose="00000500000000000000" pitchFamily="2" charset="0"/>
              </a:rPr>
              <a:t>La revoca dell'adozione può essere promossa dal pubblico ministero in conseguenza della </a:t>
            </a:r>
            <a:r>
              <a:rPr lang="it-IT" sz="2800" b="1" i="0" u="sng" dirty="0">
                <a:solidFill>
                  <a:srgbClr val="19191A"/>
                </a:solidFill>
                <a:effectLst/>
                <a:latin typeface="Titillium Web" panose="00000500000000000000" pitchFamily="2" charset="0"/>
              </a:rPr>
              <a:t>violazione dei doveri incombenti sugli adottanti</a:t>
            </a:r>
            <a:r>
              <a:rPr lang="it-IT" sz="2800" u="sng" dirty="0">
                <a:solidFill>
                  <a:srgbClr val="19191A"/>
                </a:solidFill>
                <a:latin typeface="Titillium Web" panose="00000500000000000000" pitchFamily="2" charset="0"/>
              </a:rPr>
              <a:t> (art. 147 cc)</a:t>
            </a:r>
            <a:endParaRPr lang="it-IT" sz="2800" dirty="0"/>
          </a:p>
          <a:p>
            <a:pPr marL="342900" indent="-342900">
              <a:buFontTx/>
              <a:buChar char="-"/>
            </a:pPr>
            <a:endParaRPr lang="it-IT" sz="2000" dirty="0"/>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F81781E-34CE-4439-B24F-00EACAF39B98}"/>
              </a:ext>
            </a:extLst>
          </p:cNvPr>
          <p:cNvSpPr txBox="1"/>
          <p:nvPr/>
        </p:nvSpPr>
        <p:spPr>
          <a:xfrm>
            <a:off x="91440" y="0"/>
            <a:ext cx="12100560" cy="7971413"/>
          </a:xfrm>
          <a:prstGeom prst="rect">
            <a:avLst/>
          </a:prstGeom>
          <a:noFill/>
        </p:spPr>
        <p:txBody>
          <a:bodyPr wrap="square" rtlCol="0">
            <a:spAutoFit/>
          </a:bodyPr>
          <a:lstStyle/>
          <a:p>
            <a:pPr algn="ctr"/>
            <a:r>
              <a:rPr lang="it-IT" sz="2000" b="1" dirty="0">
                <a:latin typeface="Calibri" panose="020F0502020204030204" pitchFamily="34" charset="0"/>
                <a:cs typeface="Calibri" panose="020F0502020204030204" pitchFamily="34" charset="0"/>
              </a:rPr>
              <a:t>Gli effetti: parte III</a:t>
            </a:r>
          </a:p>
          <a:p>
            <a:pPr algn="ctr"/>
            <a:endParaRPr lang="it-IT" sz="2000" dirty="0">
              <a:solidFill>
                <a:schemeClr val="tx1"/>
              </a:solidFill>
              <a:latin typeface="Calibri" panose="020F0502020204030204" pitchFamily="34" charset="0"/>
              <a:cs typeface="Calibri" panose="020F0502020204030204" pitchFamily="34" charset="0"/>
            </a:endParaRPr>
          </a:p>
          <a:p>
            <a:pPr algn="just"/>
            <a:r>
              <a:rPr lang="it-IT" sz="2800" dirty="0">
                <a:solidFill>
                  <a:srgbClr val="19191A"/>
                </a:solidFill>
                <a:latin typeface="Titillium Web" panose="00000500000000000000" pitchFamily="2" charset="0"/>
              </a:rPr>
              <a:t>Ai sensi dell’art. 55 trovavano integrale applicazione (disciplina previgente) le seguenti disposizioni relative all’</a:t>
            </a:r>
            <a:r>
              <a:rPr lang="it-IT" sz="2800" b="1" u="sng" dirty="0">
                <a:solidFill>
                  <a:srgbClr val="19191A"/>
                </a:solidFill>
                <a:latin typeface="Titillium Web" panose="00000500000000000000" pitchFamily="2" charset="0"/>
              </a:rPr>
              <a:t>adozione del maggiorenne</a:t>
            </a:r>
            <a:r>
              <a:rPr lang="it-IT" sz="2800" dirty="0">
                <a:solidFill>
                  <a:srgbClr val="19191A"/>
                </a:solidFill>
                <a:latin typeface="Titillium Web" panose="00000500000000000000" pitchFamily="2" charset="0"/>
              </a:rPr>
              <a:t>: </a:t>
            </a:r>
            <a:r>
              <a:rPr lang="it-IT" sz="2800" u="sng" dirty="0">
                <a:solidFill>
                  <a:srgbClr val="19191A"/>
                </a:solidFill>
                <a:latin typeface="Titillium Web" panose="00000500000000000000" pitchFamily="2" charset="0"/>
              </a:rPr>
              <a:t>articoli 293, 294, 295, 299, 300 e 304 del codice civile</a:t>
            </a:r>
            <a:r>
              <a:rPr lang="it-IT" sz="2800" dirty="0">
                <a:solidFill>
                  <a:srgbClr val="19191A"/>
                </a:solidFill>
                <a:latin typeface="Titillium Web" panose="00000500000000000000" pitchFamily="2" charset="0"/>
              </a:rPr>
              <a:t>. Di questi, degni di nota erano soprattutto:</a:t>
            </a:r>
          </a:p>
          <a:p>
            <a:pPr algn="just"/>
            <a:endParaRPr lang="it-IT" sz="2800" dirty="0">
              <a:solidFill>
                <a:srgbClr val="19191A"/>
              </a:solidFill>
              <a:latin typeface="Titillium Web" panose="00000500000000000000" pitchFamily="2" charset="0"/>
            </a:endParaRPr>
          </a:p>
          <a:p>
            <a:pPr marL="457200" indent="-457200" algn="just">
              <a:buFont typeface="Arial" panose="020B0604020202020204" pitchFamily="34" charset="0"/>
              <a:buChar char="•"/>
            </a:pPr>
            <a:r>
              <a:rPr lang="it-IT" sz="2600" b="1" dirty="0">
                <a:solidFill>
                  <a:srgbClr val="19191A"/>
                </a:solidFill>
                <a:latin typeface="Titillium Web" panose="00000500000000000000" pitchFamily="2" charset="0"/>
              </a:rPr>
              <a:t>299 c.c.:</a:t>
            </a:r>
            <a:r>
              <a:rPr lang="it-IT" sz="2600" dirty="0">
                <a:solidFill>
                  <a:srgbClr val="19191A"/>
                </a:solidFill>
                <a:latin typeface="Titillium Web" panose="00000500000000000000" pitchFamily="2" charset="0"/>
              </a:rPr>
              <a:t> </a:t>
            </a:r>
            <a:r>
              <a:rPr lang="it-IT" sz="2600" b="0" i="0" dirty="0">
                <a:solidFill>
                  <a:srgbClr val="19191A"/>
                </a:solidFill>
                <a:effectLst/>
                <a:latin typeface="Titillium Web" panose="00000500000000000000" pitchFamily="2" charset="0"/>
              </a:rPr>
              <a:t>L'adottato assume il cognome dell'adottante e lo antepone al proprio;</a:t>
            </a:r>
          </a:p>
          <a:p>
            <a:pPr marL="457200" indent="-457200" algn="just">
              <a:buFont typeface="Arial" panose="020B0604020202020204" pitchFamily="34" charset="0"/>
              <a:buChar char="•"/>
            </a:pPr>
            <a:endParaRPr lang="it-IT" sz="2600" b="0" i="0" dirty="0">
              <a:solidFill>
                <a:srgbClr val="19191A"/>
              </a:solidFill>
              <a:effectLst/>
              <a:latin typeface="Titillium Web" panose="00000500000000000000" pitchFamily="2" charset="0"/>
            </a:endParaRPr>
          </a:p>
          <a:p>
            <a:pPr marL="457200" indent="-457200" algn="just">
              <a:buFont typeface="Arial" panose="020B0604020202020204" pitchFamily="34" charset="0"/>
              <a:buChar char="•"/>
            </a:pPr>
            <a:r>
              <a:rPr lang="it-IT" sz="2600" b="1" dirty="0">
                <a:solidFill>
                  <a:srgbClr val="19191A"/>
                </a:solidFill>
                <a:latin typeface="Titillium Web" panose="00000500000000000000" pitchFamily="2" charset="0"/>
              </a:rPr>
              <a:t>300 c.c.</a:t>
            </a:r>
            <a:r>
              <a:rPr lang="it-IT" sz="2600" dirty="0">
                <a:solidFill>
                  <a:srgbClr val="19191A"/>
                </a:solidFill>
                <a:latin typeface="Titillium Web" panose="00000500000000000000" pitchFamily="2" charset="0"/>
              </a:rPr>
              <a:t>: </a:t>
            </a:r>
            <a:r>
              <a:rPr lang="it-IT" sz="2600" b="0" i="0" dirty="0">
                <a:solidFill>
                  <a:srgbClr val="19191A"/>
                </a:solidFill>
                <a:effectLst/>
                <a:latin typeface="Titillium Web" panose="00000500000000000000" pitchFamily="2" charset="0"/>
              </a:rPr>
              <a:t>L'adottato conserva tutti i diritti e i doveri verso la sua famiglia di origine, salve </a:t>
            </a:r>
            <a:r>
              <a:rPr lang="it-IT" sz="2600" dirty="0">
                <a:solidFill>
                  <a:srgbClr val="19191A"/>
                </a:solidFill>
                <a:latin typeface="Titillium Web" panose="00000500000000000000" pitchFamily="2" charset="0"/>
              </a:rPr>
              <a:t>le eccezioni stabilite dalla legge (comma 1°). </a:t>
            </a:r>
            <a:r>
              <a:rPr lang="it-IT" sz="2600" b="0" i="0" dirty="0">
                <a:solidFill>
                  <a:srgbClr val="19191A"/>
                </a:solidFill>
                <a:effectLst/>
                <a:latin typeface="Titillium Web" panose="00000500000000000000" pitchFamily="2" charset="0"/>
              </a:rPr>
              <a:t>L'adozione </a:t>
            </a:r>
            <a:r>
              <a:rPr lang="it-IT" sz="2600" b="1" u="sng" dirty="0">
                <a:solidFill>
                  <a:srgbClr val="19191A"/>
                </a:solidFill>
                <a:effectLst/>
                <a:latin typeface="Titillium Web" panose="00000500000000000000" pitchFamily="2" charset="0"/>
              </a:rPr>
              <a:t>non induce alcun rapporto civile tra l'adottante e la famiglia dell'adottato né tra l'adottato e i parenti dell'adottante, salve le eccezioni stabilite dalla legge </a:t>
            </a:r>
            <a:r>
              <a:rPr lang="it-IT" sz="2600" b="0" i="0" dirty="0">
                <a:solidFill>
                  <a:srgbClr val="19191A"/>
                </a:solidFill>
                <a:effectLst/>
                <a:latin typeface="Titillium Web" panose="00000500000000000000" pitchFamily="2" charset="0"/>
              </a:rPr>
              <a:t>(comma 2°);</a:t>
            </a:r>
          </a:p>
          <a:p>
            <a:pPr marL="457200" indent="-457200" algn="just">
              <a:buFont typeface="Arial" panose="020B0604020202020204" pitchFamily="34" charset="0"/>
              <a:buChar char="•"/>
            </a:pPr>
            <a:endParaRPr lang="it-IT" sz="2600" b="0" i="0" dirty="0">
              <a:solidFill>
                <a:srgbClr val="19191A"/>
              </a:solidFill>
              <a:effectLst/>
              <a:latin typeface="Titillium Web" panose="00000500000000000000" pitchFamily="2" charset="0"/>
            </a:endParaRPr>
          </a:p>
          <a:p>
            <a:pPr marL="457200" indent="-457200" algn="just">
              <a:buFont typeface="Arial" panose="020B0604020202020204" pitchFamily="34" charset="0"/>
              <a:buChar char="•"/>
            </a:pPr>
            <a:r>
              <a:rPr lang="it-IT" sz="2600" b="1" dirty="0">
                <a:solidFill>
                  <a:srgbClr val="19191A"/>
                </a:solidFill>
                <a:latin typeface="Titillium Web" panose="00000500000000000000" pitchFamily="2" charset="0"/>
              </a:rPr>
              <a:t>304 c.c.</a:t>
            </a:r>
            <a:r>
              <a:rPr lang="it-IT" sz="2600" dirty="0">
                <a:solidFill>
                  <a:srgbClr val="19191A"/>
                </a:solidFill>
                <a:latin typeface="Titillium Web" panose="00000500000000000000" pitchFamily="2" charset="0"/>
              </a:rPr>
              <a:t>: </a:t>
            </a:r>
            <a:r>
              <a:rPr lang="it-IT" sz="2600" b="0" i="0" dirty="0">
                <a:solidFill>
                  <a:srgbClr val="19191A"/>
                </a:solidFill>
                <a:effectLst/>
                <a:latin typeface="Titillium Web" panose="00000500000000000000" pitchFamily="2" charset="0"/>
              </a:rPr>
              <a:t>L'adozione non attribuisce all'adottante alcun diritto di successione. I diritti dell'adottato nella successione dell'adottante sono regolati dalle norme contenute nel libro II                             </a:t>
            </a:r>
            <a:r>
              <a:rPr lang="it-IT" sz="2600" b="1" i="0" dirty="0">
                <a:solidFill>
                  <a:srgbClr val="19191A"/>
                </a:solidFill>
                <a:effectLst/>
                <a:latin typeface="Titillium Web" panose="00000500000000000000" pitchFamily="2" charset="0"/>
              </a:rPr>
              <a:t>V. anche 567, comma 2°, c</a:t>
            </a:r>
            <a:r>
              <a:rPr lang="it-IT" sz="2600" b="1" dirty="0">
                <a:solidFill>
                  <a:srgbClr val="19191A"/>
                </a:solidFill>
                <a:latin typeface="Titillium Web" panose="00000500000000000000" pitchFamily="2" charset="0"/>
              </a:rPr>
              <a:t>.c.</a:t>
            </a:r>
            <a:endParaRPr lang="it-IT" sz="2600" b="1" dirty="0"/>
          </a:p>
          <a:p>
            <a:pPr marL="342900" indent="-342900">
              <a:buFontTx/>
              <a:buChar char="-"/>
            </a:pPr>
            <a:endParaRPr lang="it-IT" sz="2000" dirty="0"/>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cxnSp>
        <p:nvCxnSpPr>
          <p:cNvPr id="4" name="Connettore 2 3">
            <a:extLst>
              <a:ext uri="{FF2B5EF4-FFF2-40B4-BE49-F238E27FC236}">
                <a16:creationId xmlns:a16="http://schemas.microsoft.com/office/drawing/2014/main" id="{D961CC07-B4B6-CA7F-E29C-A5F53DDC2E9F}"/>
              </a:ext>
            </a:extLst>
          </p:cNvPr>
          <p:cNvCxnSpPr>
            <a:cxnSpLocks/>
          </p:cNvCxnSpPr>
          <p:nvPr/>
        </p:nvCxnSpPr>
        <p:spPr>
          <a:xfrm>
            <a:off x="3584448" y="6099048"/>
            <a:ext cx="10972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306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0" y="0"/>
            <a:ext cx="12192000" cy="8186857"/>
          </a:xfrm>
          <a:prstGeom prst="rect">
            <a:avLst/>
          </a:prstGeom>
          <a:noFill/>
        </p:spPr>
        <p:txBody>
          <a:bodyPr wrap="square" rtlCol="0">
            <a:spAutoFit/>
          </a:bodyPr>
          <a:lstStyle/>
          <a:p>
            <a:pPr algn="ctr"/>
            <a:r>
              <a:rPr lang="it-IT" sz="2200" b="1" dirty="0">
                <a:latin typeface="Titillium Web" panose="00000500000000000000" pitchFamily="2" charset="0"/>
                <a:cs typeface="Calibri" panose="020F0502020204030204" pitchFamily="34" charset="0"/>
              </a:rPr>
              <a:t>Il presupposto </a:t>
            </a:r>
            <a:r>
              <a:rPr lang="it-IT" sz="2200" b="1" i="1" dirty="0">
                <a:latin typeface="Titillium Web" panose="00000500000000000000" pitchFamily="2" charset="0"/>
                <a:cs typeface="Calibri" panose="020F0502020204030204" pitchFamily="34" charset="0"/>
              </a:rPr>
              <a:t>ex</a:t>
            </a:r>
            <a:r>
              <a:rPr lang="it-IT" sz="2200" b="1" dirty="0">
                <a:latin typeface="Titillium Web" panose="00000500000000000000" pitchFamily="2" charset="0"/>
                <a:cs typeface="Calibri" panose="020F0502020204030204" pitchFamily="34" charset="0"/>
              </a:rPr>
              <a:t> art. 44, lett. d), quale valvola di espansione dell’istituto</a:t>
            </a:r>
          </a:p>
          <a:p>
            <a:pPr algn="just"/>
            <a:endParaRPr lang="it-IT" sz="2000" b="1" dirty="0">
              <a:latin typeface="Calibri" panose="020F0502020204030204" pitchFamily="34" charset="0"/>
              <a:cs typeface="Calibri" panose="020F0502020204030204" pitchFamily="34" charset="0"/>
            </a:endParaRPr>
          </a:p>
          <a:p>
            <a:pPr algn="just"/>
            <a:r>
              <a:rPr lang="it-IT" sz="2000" dirty="0">
                <a:latin typeface="Calibri" panose="020F0502020204030204" pitchFamily="34" charset="0"/>
                <a:cs typeface="Calibri" panose="020F0502020204030204" pitchFamily="34" charset="0"/>
              </a:rPr>
              <a:t>Interpretando il presupposto di cui all’</a:t>
            </a:r>
            <a:r>
              <a:rPr lang="it-IT" sz="2000" b="1" u="sng" dirty="0">
                <a:latin typeface="Calibri" panose="020F0502020204030204" pitchFamily="34" charset="0"/>
                <a:cs typeface="Calibri" panose="020F0502020204030204" pitchFamily="34" charset="0"/>
              </a:rPr>
              <a:t>art. 44, lett. d</a:t>
            </a:r>
            <a:r>
              <a:rPr lang="it-IT" sz="2000" dirty="0">
                <a:latin typeface="Calibri" panose="020F0502020204030204" pitchFamily="34" charset="0"/>
                <a:cs typeface="Calibri" panose="020F0502020204030204" pitchFamily="34" charset="0"/>
              </a:rPr>
              <a:t>), come impossibilità di affidamento preadottivo non solo di fatto, ma anche </a:t>
            </a:r>
            <a:r>
              <a:rPr lang="it-IT" sz="2000" b="1" u="sng" dirty="0">
                <a:latin typeface="Calibri" panose="020F0502020204030204" pitchFamily="34" charset="0"/>
                <a:cs typeface="Calibri" panose="020F0502020204030204" pitchFamily="34" charset="0"/>
              </a:rPr>
              <a:t>in senso giuridico </a:t>
            </a:r>
            <a:r>
              <a:rPr lang="it-IT" sz="2000" dirty="0">
                <a:latin typeface="Calibri" panose="020F0502020204030204" pitchFamily="34" charset="0"/>
                <a:cs typeface="Calibri" panose="020F0502020204030204" pitchFamily="34" charset="0"/>
              </a:rPr>
              <a:t>(nel senso, cioè, di impossibilità giuridica di ricorrere ad un suo presupposto fondamentale e, dunque, all’adozione piena), la giurisprudenza ha nel tempo riconosciuto il ricorso all’adozione in casi particolari in due situazioni:</a:t>
            </a:r>
          </a:p>
          <a:p>
            <a:pPr algn="just"/>
            <a:endParaRPr lang="it-IT" sz="2000" dirty="0">
              <a:latin typeface="Calibri" panose="020F0502020204030204" pitchFamily="34" charset="0"/>
              <a:cs typeface="Calibri" panose="020F0502020204030204" pitchFamily="34" charset="0"/>
            </a:endParaRPr>
          </a:p>
          <a:p>
            <a:pPr algn="just"/>
            <a:r>
              <a:rPr lang="it-IT" sz="2000" dirty="0">
                <a:latin typeface="Titillium Web" panose="00000500000000000000" pitchFamily="2" charset="0"/>
                <a:cs typeface="Calibri" panose="020F0502020204030204" pitchFamily="34" charset="0"/>
              </a:rPr>
              <a:t>a) </a:t>
            </a:r>
            <a:r>
              <a:rPr lang="it-IT" sz="2000" b="1" dirty="0">
                <a:latin typeface="Titillium Web" panose="00000500000000000000" pitchFamily="2" charset="0"/>
                <a:cs typeface="Calibri" panose="020F0502020204030204" pitchFamily="34" charset="0"/>
              </a:rPr>
              <a:t>Adozione mite o aperta</a:t>
            </a:r>
            <a:r>
              <a:rPr lang="it-IT" sz="2000" dirty="0">
                <a:latin typeface="Titillium Web" panose="00000500000000000000" pitchFamily="2" charset="0"/>
                <a:cs typeface="Calibri" panose="020F0502020204030204" pitchFamily="34" charset="0"/>
              </a:rPr>
              <a:t>: </a:t>
            </a:r>
            <a:r>
              <a:rPr lang="it-IT" sz="1600" b="0" i="0" dirty="0">
                <a:solidFill>
                  <a:schemeClr val="tx1"/>
                </a:solidFill>
                <a:effectLst/>
                <a:latin typeface="Titillium Web" panose="00000500000000000000" pitchFamily="2" charset="0"/>
              </a:rPr>
              <a:t>Il minore non abbandonato, ma i cui genitori biologici versino in condizioni che impediscono in maniera permanente l’effettivo esercizio della responsabilità genitoriale (cosiddetto «semi-abbandono permanente»), può sfuggire al destino del ricovero in istituto o al succedersi di affidamenti temporanei, tramite l’adozione in casi particolari, che viene applicata sul presupposto dell’impossibilità di accedere all’adozione piena (art. 44, comma 1, lettera d), impossibilità dovuta proprio alla mancanza di un abbandono in senso stretto.</a:t>
            </a:r>
          </a:p>
          <a:p>
            <a:pPr algn="just"/>
            <a:r>
              <a:rPr lang="it-IT" sz="1600" b="0" i="0" dirty="0">
                <a:solidFill>
                  <a:schemeClr val="tx1"/>
                </a:solidFill>
                <a:effectLst/>
                <a:latin typeface="Titillium Web" panose="00000500000000000000" pitchFamily="2" charset="0"/>
              </a:rPr>
              <a:t>L’adozione in casi particolari, che non recide i legami con la famiglia d’origine, consente, pertanto, di non forzare il ricorso all’adozione piena. Quest’ultima, in difetto di un vero e proprio abbandono, andrebbe a ledere il «diritto al rispetto della vita familiare» dei genitori biologici, come sottolinea la Corte EDU (Corte EDU, sentenza 21 gennaio 2014, Zhou contro Italia, paragrafo 60; di seguito, in senso analogo, Corte EDU, grande camera, sentenza 10 settembre 2019, Strand </a:t>
            </a:r>
            <a:r>
              <a:rPr lang="it-IT" sz="1600" b="0" i="0" dirty="0" err="1">
                <a:solidFill>
                  <a:schemeClr val="tx1"/>
                </a:solidFill>
                <a:effectLst/>
                <a:latin typeface="Titillium Web" panose="00000500000000000000" pitchFamily="2" charset="0"/>
              </a:rPr>
              <a:t>Lobben</a:t>
            </a:r>
            <a:r>
              <a:rPr lang="it-IT" sz="1600" b="0" i="0" dirty="0">
                <a:solidFill>
                  <a:schemeClr val="tx1"/>
                </a:solidFill>
                <a:effectLst/>
                <a:latin typeface="Titillium Web" panose="00000500000000000000" pitchFamily="2" charset="0"/>
              </a:rPr>
              <a:t> e altri contro Norvegia, paragrafi 202-213 e sentenza 13 ottobre 2015, S.H. contro Italia, paragrafi 48-50 e 57);</a:t>
            </a:r>
          </a:p>
          <a:p>
            <a:pPr algn="just"/>
            <a:endParaRPr lang="it-IT" sz="1600" dirty="0">
              <a:solidFill>
                <a:schemeClr val="tx1"/>
              </a:solidFill>
              <a:latin typeface="Titillium Web" panose="00000500000000000000" pitchFamily="2" charset="0"/>
            </a:endParaRPr>
          </a:p>
          <a:p>
            <a:pPr algn="just"/>
            <a:r>
              <a:rPr lang="it-IT" sz="1600" b="0" i="0" dirty="0">
                <a:solidFill>
                  <a:schemeClr val="tx1"/>
                </a:solidFill>
                <a:effectLst/>
                <a:latin typeface="Titillium Web" panose="00000500000000000000" pitchFamily="2" charset="0"/>
              </a:rPr>
              <a:t>b) </a:t>
            </a:r>
            <a:r>
              <a:rPr lang="it-IT" sz="1600" b="1" i="0" dirty="0">
                <a:solidFill>
                  <a:schemeClr val="tx1"/>
                </a:solidFill>
                <a:effectLst/>
                <a:latin typeface="Titillium Web" panose="00000500000000000000" pitchFamily="2" charset="0"/>
              </a:rPr>
              <a:t>Impossibilità giuridica di ricorrere all’adozione</a:t>
            </a:r>
            <a:r>
              <a:rPr lang="it-IT" sz="1600" b="0" i="0" dirty="0">
                <a:solidFill>
                  <a:schemeClr val="tx1"/>
                </a:solidFill>
                <a:effectLst/>
                <a:latin typeface="Titillium Web" panose="00000500000000000000" pitchFamily="2" charset="0"/>
              </a:rPr>
              <a:t>: </a:t>
            </a:r>
          </a:p>
          <a:p>
            <a:pPr algn="just"/>
            <a:endParaRPr lang="it-IT" sz="1700" b="0" i="0" dirty="0">
              <a:solidFill>
                <a:schemeClr val="tx1"/>
              </a:solidFill>
              <a:effectLst/>
              <a:latin typeface="Titillium Web" panose="00000500000000000000" pitchFamily="2" charset="0"/>
            </a:endParaRPr>
          </a:p>
          <a:p>
            <a:pPr marL="342900" indent="-342900" algn="just">
              <a:buAutoNum type="arabicParenR"/>
            </a:pPr>
            <a:r>
              <a:rPr lang="it-IT" sz="1700" b="0" i="0" dirty="0">
                <a:solidFill>
                  <a:schemeClr val="tx1"/>
                </a:solidFill>
                <a:effectLst/>
                <a:latin typeface="Titillium Web" panose="00000500000000000000" pitchFamily="2" charset="0"/>
              </a:rPr>
              <a:t>ipotesi del convivente di diverso sesso del genitore biologico, che non rientra nella lettera b) riferita al solo coniuge; </a:t>
            </a:r>
          </a:p>
          <a:p>
            <a:pPr marL="342900" indent="-342900" algn="just">
              <a:buAutoNum type="arabicParenR"/>
            </a:pPr>
            <a:r>
              <a:rPr lang="it-IT" sz="1700" b="0" i="0" dirty="0">
                <a:solidFill>
                  <a:schemeClr val="tx1"/>
                </a:solidFill>
                <a:effectLst/>
                <a:latin typeface="Titillium Web" panose="00000500000000000000" pitchFamily="2" charset="0"/>
              </a:rPr>
              <a:t> partner in un’unione civile o il convivente dello stesso sesso del genitore biologico, che hanno spesso condiviso con quest’ultimo un percorso di procreazione medicalmente assistita (PMA) effettuata all’estero,</a:t>
            </a:r>
            <a:endParaRPr lang="it-IT" sz="1700" dirty="0">
              <a:latin typeface="Calibri" panose="020F0502020204030204" pitchFamily="34" charset="0"/>
              <a:cs typeface="Calibri" panose="020F0502020204030204" pitchFamily="34" charset="0"/>
            </a:endParaRPr>
          </a:p>
          <a:p>
            <a:pPr algn="ctr"/>
            <a:endParaRPr lang="it-IT" sz="2000" dirty="0">
              <a:solidFill>
                <a:schemeClr val="tx1"/>
              </a:solidFill>
              <a:latin typeface="Calibri" panose="020F0502020204030204" pitchFamily="34" charset="0"/>
              <a:cs typeface="Calibri" panose="020F0502020204030204" pitchFamily="34" charset="0"/>
            </a:endParaRPr>
          </a:p>
          <a:p>
            <a:pPr marL="342900" indent="-342900">
              <a:buFontTx/>
              <a:buChar char="-"/>
            </a:pPr>
            <a:endParaRPr lang="it-IT" sz="2000" dirty="0"/>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Tree>
    <p:extLst>
      <p:ext uri="{BB962C8B-B14F-4D97-AF65-F5344CB8AC3E}">
        <p14:creationId xmlns:p14="http://schemas.microsoft.com/office/powerpoint/2010/main" val="3491150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CasellaDiTesto 1">
            <a:extLst>
              <a:ext uri="{FF2B5EF4-FFF2-40B4-BE49-F238E27FC236}">
                <a16:creationId xmlns:a16="http://schemas.microsoft.com/office/drawing/2014/main" id="{4F171F79-7FBE-B541-B4D4-A3C5FC4497B8}"/>
              </a:ext>
            </a:extLst>
          </p:cNvPr>
          <p:cNvSpPr txBox="1"/>
          <p:nvPr/>
        </p:nvSpPr>
        <p:spPr>
          <a:xfrm>
            <a:off x="749808" y="0"/>
            <a:ext cx="11283696" cy="7971413"/>
          </a:xfrm>
          <a:prstGeom prst="rect">
            <a:avLst/>
          </a:prstGeom>
          <a:noFill/>
        </p:spPr>
        <p:txBody>
          <a:bodyPr wrap="square" rtlCol="0">
            <a:spAutoFit/>
          </a:bodyPr>
          <a:lstStyle/>
          <a:p>
            <a:pPr algn="ctr"/>
            <a:r>
              <a:rPr lang="it-IT" sz="2000" b="1" dirty="0">
                <a:solidFill>
                  <a:schemeClr val="tx1"/>
                </a:solidFill>
                <a:latin typeface="Titillium Web" panose="00000500000000000000" pitchFamily="2" charset="0"/>
                <a:cs typeface="Calibri" panose="020F0502020204030204" pitchFamily="34" charset="0"/>
              </a:rPr>
              <a:t>I divieti di cui alla l. 40 del 2004:</a:t>
            </a:r>
            <a:endParaRPr lang="it-IT" sz="2000" dirty="0">
              <a:solidFill>
                <a:schemeClr val="tx1"/>
              </a:solidFill>
              <a:latin typeface="Titillium Web" panose="00000500000000000000" pitchFamily="2" charset="0"/>
              <a:cs typeface="Calibri" panose="020F0502020204030204" pitchFamily="34" charset="0"/>
            </a:endParaRPr>
          </a:p>
          <a:p>
            <a:pPr marL="342900" indent="-342900" algn="just">
              <a:buFont typeface="Arial" panose="020B0604020202020204" pitchFamily="34" charset="0"/>
              <a:buChar char="•"/>
            </a:pPr>
            <a:endParaRPr lang="it-IT" sz="2800" dirty="0">
              <a:solidFill>
                <a:schemeClr val="tx1"/>
              </a:solidFill>
              <a:latin typeface="Titillium Web" panose="00000500000000000000" pitchFamily="2" charset="0"/>
            </a:endParaRPr>
          </a:p>
          <a:p>
            <a:pPr marL="0" marR="0" lvl="0" indent="0" algn="just" rtl="0">
              <a:spcBef>
                <a:spcPts val="0"/>
              </a:spcBef>
              <a:spcAft>
                <a:spcPts val="0"/>
              </a:spcAft>
              <a:buNone/>
            </a:pPr>
            <a:r>
              <a:rPr lang="it-IT" sz="2800" b="1" i="0" u="none" strike="noStrike" cap="none" dirty="0">
                <a:solidFill>
                  <a:schemeClr val="tx1"/>
                </a:solidFill>
                <a:latin typeface="Titillium Web" panose="00000500000000000000" pitchFamily="2" charset="0"/>
                <a:ea typeface="Gill Sans"/>
                <a:cs typeface="Gill Sans"/>
                <a:sym typeface="Gill Sans"/>
              </a:rPr>
              <a:t>Art. 4, comma 3°: </a:t>
            </a:r>
            <a:r>
              <a:rPr lang="it-IT" sz="2800" i="0" u="none" strike="noStrike" cap="none" dirty="0">
                <a:solidFill>
                  <a:schemeClr val="tx1"/>
                </a:solidFill>
                <a:latin typeface="Titillium Web" panose="00000500000000000000" pitchFamily="2" charset="0"/>
                <a:ea typeface="Gill Sans"/>
                <a:cs typeface="Gill Sans"/>
                <a:sym typeface="Gill Sans"/>
              </a:rPr>
              <a:t>è vietato il ricorso a tecniche di procreazione medicalmente assistita di tipo eterologo;</a:t>
            </a:r>
          </a:p>
          <a:p>
            <a:pPr algn="just"/>
            <a:r>
              <a:rPr lang="it-IT" sz="2800" b="1" dirty="0">
                <a:solidFill>
                  <a:schemeClr val="tx1"/>
                </a:solidFill>
                <a:latin typeface="Titillium Web" panose="00000500000000000000" pitchFamily="2" charset="0"/>
                <a:ea typeface="Gill Sans"/>
                <a:cs typeface="Gill Sans"/>
                <a:sym typeface="Gill Sans"/>
              </a:rPr>
              <a:t>12, comma 1°</a:t>
            </a:r>
            <a:r>
              <a:rPr lang="it-IT" sz="2800" dirty="0">
                <a:solidFill>
                  <a:schemeClr val="tx1"/>
                </a:solidFill>
                <a:latin typeface="Titillium Web" panose="00000500000000000000" pitchFamily="2" charset="0"/>
                <a:ea typeface="Gill Sans"/>
                <a:cs typeface="Gill Sans"/>
                <a:sym typeface="Gill Sans"/>
              </a:rPr>
              <a:t>: </a:t>
            </a:r>
            <a:r>
              <a:rPr kumimoji="0" lang="it-IT" altLang="it-IT" sz="2800" b="0" i="0" u="none" strike="noStrike" cap="none" normalizeH="0" baseline="0" dirty="0">
                <a:ln>
                  <a:noFill/>
                </a:ln>
                <a:solidFill>
                  <a:schemeClr val="tx1"/>
                </a:solidFill>
                <a:effectLst/>
                <a:latin typeface="Titillium Web" panose="00000500000000000000" pitchFamily="2" charset="0"/>
              </a:rPr>
              <a:t>Chiunque a qualsiasi titolo utilizza a fini procreativi gameti di soggetti estranei alla coppia richiedente, in violazione di quanto previsto dall'articolo 4, comma 3, </a:t>
            </a:r>
            <a:r>
              <a:rPr kumimoji="0" lang="it-IT" altLang="it-IT" sz="2800" b="0" i="0" u="none" strike="noStrike" cap="none" normalizeH="0" baseline="0" dirty="0" err="1">
                <a:ln>
                  <a:noFill/>
                </a:ln>
                <a:solidFill>
                  <a:schemeClr val="tx1"/>
                </a:solidFill>
                <a:effectLst/>
                <a:latin typeface="Titillium Web" panose="00000500000000000000" pitchFamily="2" charset="0"/>
              </a:rPr>
              <a:t>e'</a:t>
            </a:r>
            <a:r>
              <a:rPr kumimoji="0" lang="it-IT" altLang="it-IT" sz="2800" b="0" i="0" u="none" strike="noStrike" cap="none" normalizeH="0" baseline="0" dirty="0">
                <a:ln>
                  <a:noFill/>
                </a:ln>
                <a:solidFill>
                  <a:schemeClr val="tx1"/>
                </a:solidFill>
                <a:effectLst/>
                <a:latin typeface="Titillium Web" panose="00000500000000000000" pitchFamily="2" charset="0"/>
              </a:rPr>
              <a:t> punito con la sanzione amministrativa pecuniaria da 300.000 a 600.000 euro</a:t>
            </a:r>
            <a:r>
              <a:rPr kumimoji="0" lang="it-IT" altLang="it-IT" sz="1400" b="0" i="0" u="none" strike="noStrike" cap="none" normalizeH="0" baseline="0" dirty="0">
                <a:ln>
                  <a:noFill/>
                </a:ln>
                <a:solidFill>
                  <a:schemeClr val="tx1"/>
                </a:solidFill>
                <a:effectLst/>
                <a:latin typeface="Titillium Web" panose="00000500000000000000" pitchFamily="2" charset="0"/>
              </a:rPr>
              <a:t> </a:t>
            </a:r>
            <a:endParaRPr kumimoji="0" lang="it-IT" altLang="it-IT" sz="4000" b="0" i="0" u="none" strike="noStrike" cap="none" normalizeH="0" baseline="0" dirty="0">
              <a:ln>
                <a:noFill/>
              </a:ln>
              <a:solidFill>
                <a:schemeClr val="tx1"/>
              </a:solidFill>
              <a:effectLst/>
              <a:latin typeface="Titillium Web" panose="00000500000000000000" pitchFamily="2" charset="0"/>
            </a:endParaRPr>
          </a:p>
          <a:p>
            <a:pPr marL="0" marR="0" lvl="0" indent="0" algn="just" rtl="0">
              <a:spcBef>
                <a:spcPts val="0"/>
              </a:spcBef>
              <a:spcAft>
                <a:spcPts val="0"/>
              </a:spcAft>
              <a:buNone/>
            </a:pPr>
            <a:endParaRPr lang="it-IT" sz="2800" b="1" dirty="0">
              <a:solidFill>
                <a:schemeClr val="tx1"/>
              </a:solidFill>
              <a:latin typeface="Titillium Web" panose="00000500000000000000" pitchFamily="2" charset="0"/>
              <a:ea typeface="Gill Sans"/>
              <a:cs typeface="Gill Sans"/>
              <a:sym typeface="Gill Sans"/>
            </a:endParaRPr>
          </a:p>
          <a:p>
            <a:pPr marL="0" marR="0" lvl="0" indent="0" algn="just" rtl="0">
              <a:spcBef>
                <a:spcPts val="0"/>
              </a:spcBef>
              <a:spcAft>
                <a:spcPts val="0"/>
              </a:spcAft>
              <a:buNone/>
            </a:pPr>
            <a:r>
              <a:rPr lang="it-IT" sz="2800" b="1" i="0" u="none" strike="noStrike" cap="none" dirty="0">
                <a:solidFill>
                  <a:schemeClr val="tx1"/>
                </a:solidFill>
                <a:latin typeface="Titillium Web" panose="00000500000000000000" pitchFamily="2" charset="0"/>
                <a:ea typeface="Gill Sans"/>
                <a:cs typeface="Gill Sans"/>
                <a:sym typeface="Gill Sans"/>
              </a:rPr>
              <a:t>Art. 12, comma 8°: </a:t>
            </a:r>
            <a:r>
              <a:rPr lang="it-IT" sz="2800" b="0" i="1" u="none" strike="noStrike" cap="none" dirty="0">
                <a:solidFill>
                  <a:schemeClr val="tx1"/>
                </a:solidFill>
                <a:latin typeface="Titillium Web" panose="00000500000000000000" pitchFamily="2" charset="0"/>
                <a:ea typeface="Gill Sans"/>
                <a:cs typeface="Gill Sans"/>
                <a:sym typeface="Gill Sans"/>
              </a:rPr>
              <a:t>Chiunque, in qualsiasi forma, realizza, organizza o pubblicizza la commercializzazione di gameti o di embrioni o la surrogazione di maternità è punito con la reclusione da </a:t>
            </a:r>
            <a:r>
              <a:rPr lang="it-IT" sz="2800" b="1" i="1" u="none" strike="noStrike" cap="none" dirty="0">
                <a:solidFill>
                  <a:schemeClr val="tx1"/>
                </a:solidFill>
                <a:latin typeface="Titillium Web" panose="00000500000000000000" pitchFamily="2" charset="0"/>
                <a:ea typeface="Gill Sans"/>
                <a:cs typeface="Gill Sans"/>
                <a:sym typeface="Gill Sans"/>
              </a:rPr>
              <a:t>tre mesi a due anni </a:t>
            </a:r>
            <a:r>
              <a:rPr lang="it-IT" sz="2800" b="0" i="1" u="none" strike="noStrike" cap="none" dirty="0">
                <a:solidFill>
                  <a:schemeClr val="tx1"/>
                </a:solidFill>
                <a:latin typeface="Titillium Web" panose="00000500000000000000" pitchFamily="2" charset="0"/>
                <a:ea typeface="Gill Sans"/>
                <a:cs typeface="Gill Sans"/>
                <a:sym typeface="Gill Sans"/>
              </a:rPr>
              <a:t>e con la multa da </a:t>
            </a:r>
            <a:r>
              <a:rPr lang="it-IT" sz="2800" b="1" i="1" u="none" strike="noStrike" cap="none" dirty="0">
                <a:solidFill>
                  <a:schemeClr val="tx1"/>
                </a:solidFill>
                <a:latin typeface="Titillium Web" panose="00000500000000000000" pitchFamily="2" charset="0"/>
                <a:ea typeface="Gill Sans"/>
                <a:cs typeface="Gill Sans"/>
                <a:sym typeface="Gill Sans"/>
              </a:rPr>
              <a:t>600.000 a un milione di euro</a:t>
            </a:r>
            <a:r>
              <a:rPr lang="it-IT" sz="2800" b="0" i="1" u="none" strike="noStrike" cap="none" dirty="0">
                <a:solidFill>
                  <a:schemeClr val="tx1"/>
                </a:solidFill>
                <a:latin typeface="Titillium Web" panose="00000500000000000000" pitchFamily="2" charset="0"/>
                <a:ea typeface="Gill Sans"/>
                <a:cs typeface="Gill Sans"/>
                <a:sym typeface="Gill Sans"/>
              </a:rPr>
              <a:t>.</a:t>
            </a:r>
            <a:endParaRPr lang="it-IT" sz="2800" dirty="0">
              <a:solidFill>
                <a:schemeClr val="tx1"/>
              </a:solidFill>
              <a:latin typeface="Titillium Web" panose="00000500000000000000" pitchFamily="2" charset="0"/>
            </a:endParaRPr>
          </a:p>
          <a:p>
            <a:pPr marL="0" marR="0" lvl="0" indent="0" algn="just" rtl="0">
              <a:spcBef>
                <a:spcPts val="0"/>
              </a:spcBef>
              <a:spcAft>
                <a:spcPts val="0"/>
              </a:spcAft>
              <a:buNone/>
            </a:pPr>
            <a:endParaRPr lang="it-IT" sz="2800" b="0" i="0" u="none" strike="noStrike" cap="none" dirty="0">
              <a:solidFill>
                <a:schemeClr val="tx1"/>
              </a:solidFill>
              <a:latin typeface="Titillium Web" panose="00000500000000000000" pitchFamily="2" charset="0"/>
              <a:ea typeface="Gill Sans"/>
              <a:cs typeface="Gill Sans"/>
              <a:sym typeface="Gill Sans"/>
            </a:endParaRPr>
          </a:p>
          <a:p>
            <a:pPr marL="342900" indent="-342900" algn="just">
              <a:buFont typeface="Arial" panose="020B0604020202020204" pitchFamily="34" charset="0"/>
              <a:buChar char="•"/>
            </a:pPr>
            <a:endParaRPr lang="it-IT" sz="2800" dirty="0"/>
          </a:p>
          <a:p>
            <a:pPr marL="342900" indent="-342900">
              <a:buFontTx/>
              <a:buChar char="-"/>
            </a:pPr>
            <a:endParaRPr lang="it-IT" sz="2000" dirty="0"/>
          </a:p>
          <a:p>
            <a:pPr marL="342900" indent="-342900">
              <a:buFontTx/>
              <a:buChar char="-"/>
            </a:pPr>
            <a:endParaRPr lang="it-IT" sz="2000" dirty="0"/>
          </a:p>
          <a:p>
            <a:pPr marL="342900" indent="-342900">
              <a:buFontTx/>
              <a:buChar char="-"/>
            </a:pPr>
            <a:endParaRPr lang="it-IT" sz="2000" dirty="0"/>
          </a:p>
          <a:p>
            <a:endParaRPr lang="it-IT" sz="2000" dirty="0"/>
          </a:p>
          <a:p>
            <a:endParaRPr lang="it-IT" sz="2000" dirty="0"/>
          </a:p>
        </p:txBody>
      </p:sp>
    </p:spTree>
    <p:extLst>
      <p:ext uri="{BB962C8B-B14F-4D97-AF65-F5344CB8AC3E}">
        <p14:creationId xmlns:p14="http://schemas.microsoft.com/office/powerpoint/2010/main" val="1291803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4" name="Google Shape;344;p32"/>
          <p:cNvSpPr txBox="1"/>
          <p:nvPr/>
        </p:nvSpPr>
        <p:spPr>
          <a:xfrm>
            <a:off x="310896" y="271140"/>
            <a:ext cx="11237976" cy="3539390"/>
          </a:xfrm>
          <a:prstGeom prst="rect">
            <a:avLst/>
          </a:prstGeom>
          <a:noFill/>
          <a:ln>
            <a:noFill/>
          </a:ln>
        </p:spPr>
        <p:txBody>
          <a:bodyPr spcFirstLastPara="1" wrap="square" lIns="91425" tIns="45700" rIns="91425" bIns="45700" anchor="t" anchorCtr="0">
            <a:spAutoFit/>
          </a:bodyPr>
          <a:lstStyle/>
          <a:p>
            <a:pPr algn="just"/>
            <a:r>
              <a:rPr lang="it-IT" sz="2800" dirty="0">
                <a:solidFill>
                  <a:schemeClr val="tx1"/>
                </a:solidFill>
                <a:latin typeface="Gill Sans"/>
                <a:ea typeface="Gill Sans"/>
                <a:cs typeface="Gill Sans"/>
                <a:sym typeface="Gill Sans"/>
              </a:rPr>
              <a:t>Ora, nel caso in cui una coppia di cittadini italiani si rechi all’estero al fine di fruire di tali tecniche, si pone il problema della </a:t>
            </a:r>
            <a:r>
              <a:rPr lang="it-IT" sz="2800" dirty="0" err="1">
                <a:solidFill>
                  <a:schemeClr val="tx1"/>
                </a:solidFill>
                <a:latin typeface="Gill Sans"/>
                <a:ea typeface="Gill Sans"/>
                <a:cs typeface="Gill Sans"/>
                <a:sym typeface="Gill Sans"/>
              </a:rPr>
              <a:t>trascrivibilità</a:t>
            </a:r>
            <a:r>
              <a:rPr lang="it-IT" sz="2800" dirty="0">
                <a:solidFill>
                  <a:schemeClr val="tx1"/>
                </a:solidFill>
                <a:latin typeface="Gill Sans"/>
                <a:ea typeface="Gill Sans"/>
                <a:cs typeface="Gill Sans"/>
                <a:sym typeface="Gill Sans"/>
              </a:rPr>
              <a:t>, nell’ordinamento italiano, dell’atto di nascita formato «in elusione» delle norme italiane di cui alla legge n. 40. </a:t>
            </a:r>
            <a:endParaRPr dirty="0">
              <a:solidFill>
                <a:schemeClr val="tx1"/>
              </a:solidFill>
            </a:endParaRPr>
          </a:p>
          <a:p>
            <a:pPr algn="just"/>
            <a:endParaRPr sz="2800" dirty="0">
              <a:solidFill>
                <a:schemeClr val="tx1"/>
              </a:solidFill>
              <a:latin typeface="Gill Sans"/>
              <a:ea typeface="Gill Sans"/>
              <a:cs typeface="Gill Sans"/>
              <a:sym typeface="Gill Sans"/>
            </a:endParaRPr>
          </a:p>
          <a:p>
            <a:pPr algn="just"/>
            <a:r>
              <a:rPr lang="it-IT" sz="2800" dirty="0">
                <a:solidFill>
                  <a:schemeClr val="tx1"/>
                </a:solidFill>
                <a:latin typeface="Gill Sans"/>
                <a:ea typeface="Gill Sans"/>
                <a:cs typeface="Gill Sans"/>
                <a:sym typeface="Gill Sans"/>
              </a:rPr>
              <a:t>La questione, per la rilevanza di interessi in gioco nonché per la sua dimensione internazionale, ha suscitato la produzione di una corposa giurisprudenza non soltanto interna, ma anche della Corte EDU.</a:t>
            </a:r>
            <a:endParaRPr dirty="0">
              <a:solidFill>
                <a:schemeClr val="tx1"/>
              </a:solidFill>
            </a:endParaRPr>
          </a:p>
        </p:txBody>
      </p:sp>
    </p:spTree>
  </p:cSld>
  <p:clrMapOvr>
    <a:masterClrMapping/>
  </p:clrMapOvr>
</p:sld>
</file>

<file path=ppt/theme/theme1.xml><?xml version="1.0" encoding="utf-8"?>
<a:theme xmlns:a="http://schemas.openxmlformats.org/drawingml/2006/main" name="Retrospettivo">
  <a:themeElements>
    <a:clrScheme name="Retrospettivo">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6931</TotalTime>
  <Words>3609</Words>
  <Application>Microsoft Office PowerPoint</Application>
  <PresentationFormat>Widescreen</PresentationFormat>
  <Paragraphs>181</Paragraphs>
  <Slides>27</Slides>
  <Notes>22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Arial</vt:lpstr>
      <vt:lpstr>Calibri</vt:lpstr>
      <vt:lpstr>Gill Sans</vt:lpstr>
      <vt:lpstr>Titillium Web</vt:lpstr>
      <vt:lpstr>Retrospettivo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civile I (Prof. Francesco Oliviero) Sede di Rovigo  a.a. 2021/22  Seminari teorico-pratici</dc:title>
  <dc:creator>Nicola Chiricallo</dc:creator>
  <cp:lastModifiedBy>Nicola Chiricallo</cp:lastModifiedBy>
  <cp:revision>38</cp:revision>
  <cp:lastPrinted>2026-04-14T06:38:18Z</cp:lastPrinted>
  <dcterms:modified xsi:type="dcterms:W3CDTF">2026-04-14T09:38:29Z</dcterms:modified>
</cp:coreProperties>
</file>