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notesSlides/notesSlide19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0"/>
  </p:notes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Foglio_di_lavoro_di_Microsoft_Excel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Foglio_di_lavoro_di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171607369296146"/>
          <c:y val="0.13398145820055082"/>
          <c:w val="0.7409366797900262"/>
          <c:h val="0.757324709411323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T0</c:v>
                </c:pt>
              </c:strCache>
            </c:strRef>
          </c:tx>
          <c:invertIfNegative val="0"/>
          <c:cat>
            <c:strRef>
              <c:f>Foglio1!$A$2:$A$3</c:f>
              <c:strCache>
                <c:ptCount val="2"/>
                <c:pt idx="0">
                  <c:v>Intervento</c:v>
                </c:pt>
                <c:pt idx="1">
                  <c:v>Counseling</c:v>
                </c:pt>
              </c:strCache>
            </c:strRef>
          </c:cat>
          <c:val>
            <c:numRef>
              <c:f>Foglio1!$B$2:$B$3</c:f>
              <c:numCache>
                <c:formatCode>General</c:formatCode>
                <c:ptCount val="2"/>
                <c:pt idx="0">
                  <c:v>101</c:v>
                </c:pt>
                <c:pt idx="1">
                  <c:v>95.9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C0-4178-A3B4-253D0A07B5D8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T2</c:v>
                </c:pt>
              </c:strCache>
            </c:strRef>
          </c:tx>
          <c:invertIfNegative val="0"/>
          <c:cat>
            <c:strRef>
              <c:f>Foglio1!$A$2:$A$3</c:f>
              <c:strCache>
                <c:ptCount val="2"/>
                <c:pt idx="0">
                  <c:v>Intervento</c:v>
                </c:pt>
                <c:pt idx="1">
                  <c:v>Counseling</c:v>
                </c:pt>
              </c:strCache>
            </c:strRef>
          </c:cat>
          <c:val>
            <c:numRef>
              <c:f>Foglio1!$C$2:$C$3</c:f>
              <c:numCache>
                <c:formatCode>General</c:formatCode>
                <c:ptCount val="2"/>
                <c:pt idx="0">
                  <c:v>92.4</c:v>
                </c:pt>
                <c:pt idx="1">
                  <c:v>95.2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1C0-4178-A3B4-253D0A07B5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0991976"/>
        <c:axId val="240938448"/>
      </c:barChart>
      <c:catAx>
        <c:axId val="27099197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one"/>
        <c:crossAx val="240938448"/>
        <c:crosses val="autoZero"/>
        <c:auto val="1"/>
        <c:lblAlgn val="ctr"/>
        <c:lblOffset val="100"/>
        <c:noMultiLvlLbl val="0"/>
      </c:catAx>
      <c:valAx>
        <c:axId val="240938448"/>
        <c:scaling>
          <c:orientation val="minMax"/>
          <c:max val="120"/>
          <c:min val="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it-IT"/>
                  <a:t>KG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7099197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410984249613298"/>
          <c:y val="8.3957106617783245E-2"/>
          <c:w val="0.71364394737282077"/>
          <c:h val="0.789495352382262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'Foglio1'!$B$1</c:f>
              <c:strCache>
                <c:ptCount val="1"/>
                <c:pt idx="0">
                  <c:v>To</c:v>
                </c:pt>
              </c:strCache>
            </c:strRef>
          </c:tx>
          <c:invertIfNegative val="0"/>
          <c:cat>
            <c:strRef>
              <c:f>'Foglio1'!$A$2:$A$3</c:f>
              <c:strCache>
                <c:ptCount val="2"/>
                <c:pt idx="0">
                  <c:v>Intervento</c:v>
                </c:pt>
                <c:pt idx="1">
                  <c:v>Counseling</c:v>
                </c:pt>
              </c:strCache>
            </c:strRef>
          </c:cat>
          <c:val>
            <c:numRef>
              <c:f>'Foglio1'!$B$2:$B$3</c:f>
              <c:numCache>
                <c:formatCode>General</c:formatCode>
                <c:ptCount val="2"/>
                <c:pt idx="0">
                  <c:v>110.8</c:v>
                </c:pt>
                <c:pt idx="1">
                  <c:v>107.8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C7-4720-9B8E-C1B0AB73CDF7}"/>
            </c:ext>
          </c:extLst>
        </c:ser>
        <c:ser>
          <c:idx val="1"/>
          <c:order val="1"/>
          <c:tx>
            <c:strRef>
              <c:f>'Foglio1'!$C$1</c:f>
              <c:strCache>
                <c:ptCount val="1"/>
                <c:pt idx="0">
                  <c:v>T2</c:v>
                </c:pt>
              </c:strCache>
            </c:strRef>
          </c:tx>
          <c:invertIfNegative val="0"/>
          <c:cat>
            <c:strRef>
              <c:f>'Foglio1'!$A$2:$A$3</c:f>
              <c:strCache>
                <c:ptCount val="2"/>
                <c:pt idx="0">
                  <c:v>Intervento</c:v>
                </c:pt>
                <c:pt idx="1">
                  <c:v>Counseling</c:v>
                </c:pt>
              </c:strCache>
            </c:strRef>
          </c:cat>
          <c:val>
            <c:numRef>
              <c:f>'Foglio1'!$C$2:$C$3</c:f>
              <c:numCache>
                <c:formatCode>General</c:formatCode>
                <c:ptCount val="2"/>
                <c:pt idx="0">
                  <c:v>102.9</c:v>
                </c:pt>
                <c:pt idx="1">
                  <c:v>106.8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3C7-4720-9B8E-C1B0AB73CD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9"/>
        <c:axId val="240937272"/>
        <c:axId val="240936880"/>
      </c:barChart>
      <c:catAx>
        <c:axId val="24093727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one"/>
        <c:crossAx val="240936880"/>
        <c:crosses val="autoZero"/>
        <c:auto val="1"/>
        <c:lblAlgn val="ctr"/>
        <c:lblOffset val="100"/>
        <c:noMultiLvlLbl val="0"/>
      </c:catAx>
      <c:valAx>
        <c:axId val="240936880"/>
        <c:scaling>
          <c:orientation val="minMax"/>
          <c:max val="120"/>
          <c:min val="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it-IT"/>
                  <a:t>CM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4093727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424379113414844"/>
          <c:y val="3.3581653357160138E-2"/>
          <c:w val="0.75582795869109565"/>
          <c:h val="0.829058282608292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T0</c:v>
                </c:pt>
              </c:strCache>
            </c:strRef>
          </c:tx>
          <c:invertIfNegative val="0"/>
          <c:cat>
            <c:strRef>
              <c:f>Foglio1!$A$2:$A$3</c:f>
              <c:strCache>
                <c:ptCount val="2"/>
                <c:pt idx="0">
                  <c:v>Intervento</c:v>
                </c:pt>
                <c:pt idx="1">
                  <c:v>Counseling</c:v>
                </c:pt>
              </c:strCache>
            </c:strRef>
          </c:cat>
          <c:val>
            <c:numRef>
              <c:f>Foglio1!$B$2:$B$3</c:f>
              <c:numCache>
                <c:formatCode>General</c:formatCode>
                <c:ptCount val="2"/>
                <c:pt idx="0">
                  <c:v>37.200000000000003</c:v>
                </c:pt>
                <c:pt idx="1">
                  <c:v>35.4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74-4215-A134-06187401528F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T2</c:v>
                </c:pt>
              </c:strCache>
            </c:strRef>
          </c:tx>
          <c:invertIfNegative val="0"/>
          <c:cat>
            <c:strRef>
              <c:f>Foglio1!$A$2:$A$3</c:f>
              <c:strCache>
                <c:ptCount val="2"/>
                <c:pt idx="0">
                  <c:v>Intervento</c:v>
                </c:pt>
                <c:pt idx="1">
                  <c:v>Counseling</c:v>
                </c:pt>
              </c:strCache>
            </c:strRef>
          </c:cat>
          <c:val>
            <c:numRef>
              <c:f>Foglio1!$C$2:$C$3</c:f>
              <c:numCache>
                <c:formatCode>General</c:formatCode>
                <c:ptCount val="2"/>
                <c:pt idx="0">
                  <c:v>34.200000000000003</c:v>
                </c:pt>
                <c:pt idx="1">
                  <c:v>34.800000000000004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474-4215-A134-0618740152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1"/>
        <c:axId val="240935312"/>
        <c:axId val="240936096"/>
      </c:barChart>
      <c:catAx>
        <c:axId val="24093531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one"/>
        <c:crossAx val="240936096"/>
        <c:crosses val="autoZero"/>
        <c:auto val="1"/>
        <c:lblAlgn val="ctr"/>
        <c:lblOffset val="100"/>
        <c:noMultiLvlLbl val="0"/>
      </c:catAx>
      <c:valAx>
        <c:axId val="240936096"/>
        <c:scaling>
          <c:orientation val="minMax"/>
          <c:max val="43"/>
          <c:min val="25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it-IT"/>
                  <a:t>KG/m</a:t>
                </a:r>
                <a:r>
                  <a:rPr lang="it-IT">
                    <a:latin typeface="Calibri"/>
                  </a:rPr>
                  <a:t>²</a:t>
                </a:r>
                <a:endParaRPr lang="it-IT"/>
              </a:p>
            </c:rich>
          </c:tx>
          <c:layout>
            <c:manualLayout>
              <c:xMode val="edge"/>
              <c:yMode val="edge"/>
              <c:x val="3.121011883564808E-2"/>
              <c:y val="0.4216213398857058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4093531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528795248716801"/>
          <c:y val="5.1412313918775467E-2"/>
          <c:w val="0.7762727867207726"/>
          <c:h val="0.841454589168720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T0</c:v>
                </c:pt>
              </c:strCache>
            </c:strRef>
          </c:tx>
          <c:invertIfNegative val="0"/>
          <c:cat>
            <c:strRef>
              <c:f>Foglio1!$A$2:$A$3</c:f>
              <c:strCache>
                <c:ptCount val="2"/>
                <c:pt idx="0">
                  <c:v>Intervento</c:v>
                </c:pt>
                <c:pt idx="1">
                  <c:v>Counseling</c:v>
                </c:pt>
              </c:strCache>
            </c:strRef>
          </c:cat>
          <c:val>
            <c:numRef>
              <c:f>Foglio1!$B$2:$B$3</c:f>
              <c:numCache>
                <c:formatCode>General</c:formatCode>
                <c:ptCount val="2"/>
                <c:pt idx="0">
                  <c:v>112</c:v>
                </c:pt>
                <c:pt idx="1">
                  <c:v>128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95-4C22-82A2-C7B2CAC62598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T2</c:v>
                </c:pt>
              </c:strCache>
            </c:strRef>
          </c:tx>
          <c:invertIfNegative val="0"/>
          <c:cat>
            <c:strRef>
              <c:f>Foglio1!$A$2:$A$3</c:f>
              <c:strCache>
                <c:ptCount val="2"/>
                <c:pt idx="0">
                  <c:v>Intervento</c:v>
                </c:pt>
                <c:pt idx="1">
                  <c:v>Counseling</c:v>
                </c:pt>
              </c:strCache>
            </c:strRef>
          </c:cat>
          <c:val>
            <c:numRef>
              <c:f>Foglio1!$C$2:$C$3</c:f>
              <c:numCache>
                <c:formatCode>General</c:formatCode>
                <c:ptCount val="2"/>
                <c:pt idx="0">
                  <c:v>100</c:v>
                </c:pt>
                <c:pt idx="1">
                  <c:v>128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695-4C22-82A2-C7B2CAC625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8212760"/>
        <c:axId val="236227336"/>
      </c:barChart>
      <c:catAx>
        <c:axId val="23821276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one"/>
        <c:crossAx val="236227336"/>
        <c:crosses val="autoZero"/>
        <c:auto val="1"/>
        <c:lblAlgn val="ctr"/>
        <c:lblOffset val="100"/>
        <c:noMultiLvlLbl val="0"/>
      </c:catAx>
      <c:valAx>
        <c:axId val="236227336"/>
        <c:scaling>
          <c:orientation val="minMax"/>
          <c:max val="150"/>
          <c:min val="7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it-IT" dirty="0"/>
                  <a:t>mg/dl</a:t>
                </a:r>
              </a:p>
            </c:rich>
          </c:tx>
          <c:layout>
            <c:manualLayout>
              <c:xMode val="edge"/>
              <c:yMode val="edge"/>
              <c:x val="0"/>
              <c:y val="0.6170365454889394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3821276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0"/>
    <c:plotArea>
      <c:layout>
        <c:manualLayout>
          <c:layoutTarget val="inner"/>
          <c:xMode val="edge"/>
          <c:yMode val="edge"/>
          <c:x val="9.6044652172489559E-2"/>
          <c:y val="7.3760779902512355E-2"/>
          <c:w val="0.82806817596998239"/>
          <c:h val="0.823422841375597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T0</c:v>
                </c:pt>
              </c:strCache>
            </c:strRef>
          </c:tx>
          <c:invertIfNegative val="0"/>
          <c:cat>
            <c:strRef>
              <c:f>Foglio1!$A$2:$A$3</c:f>
              <c:strCache>
                <c:ptCount val="2"/>
                <c:pt idx="0">
                  <c:v>Intervento</c:v>
                </c:pt>
                <c:pt idx="1">
                  <c:v>Counseling</c:v>
                </c:pt>
              </c:strCache>
            </c:strRef>
          </c:cat>
          <c:val>
            <c:numRef>
              <c:f>Foglio1!$B$2:$B$3</c:f>
              <c:numCache>
                <c:formatCode>General</c:formatCode>
                <c:ptCount val="2"/>
                <c:pt idx="0">
                  <c:v>6.4</c:v>
                </c:pt>
                <c:pt idx="1">
                  <c:v>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BE-4AC0-9C7D-74EBFCB014B6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T2</c:v>
                </c:pt>
              </c:strCache>
            </c:strRef>
          </c:tx>
          <c:invertIfNegative val="0"/>
          <c:cat>
            <c:strRef>
              <c:f>Foglio1!$A$2:$A$3</c:f>
              <c:strCache>
                <c:ptCount val="2"/>
                <c:pt idx="0">
                  <c:v>Intervento</c:v>
                </c:pt>
                <c:pt idx="1">
                  <c:v>Counseling</c:v>
                </c:pt>
              </c:strCache>
            </c:strRef>
          </c:cat>
          <c:val>
            <c:numRef>
              <c:f>Foglio1!$C$2:$C$3</c:f>
              <c:numCache>
                <c:formatCode>General</c:formatCode>
                <c:ptCount val="2"/>
                <c:pt idx="0">
                  <c:v>6</c:v>
                </c:pt>
                <c:pt idx="1">
                  <c:v>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9BE-4AC0-9C7D-74EBFCB014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6224592"/>
        <c:axId val="236226160"/>
      </c:barChart>
      <c:catAx>
        <c:axId val="23622459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one"/>
        <c:crossAx val="236226160"/>
        <c:crosses val="autoZero"/>
        <c:auto val="1"/>
        <c:lblAlgn val="ctr"/>
        <c:lblOffset val="100"/>
        <c:noMultiLvlLbl val="0"/>
      </c:catAx>
      <c:valAx>
        <c:axId val="236226160"/>
        <c:scaling>
          <c:orientation val="minMax"/>
          <c:max val="8"/>
          <c:min val="4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it-IT" sz="1400"/>
                  <a:t>%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3622459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0.2069</cdr:x>
      <cdr:y>0.89474</cdr:y>
    </cdr:from>
    <cdr:to>
      <cdr:x>0.5</cdr:x>
      <cdr:y>1</cdr:y>
    </cdr:to>
    <cdr:sp macro="" textlink="">
      <cdr:nvSpPr>
        <cdr:cNvPr id="2" name="CasellaDiTesto 1"/>
        <cdr:cNvSpPr txBox="1"/>
      </cdr:nvSpPr>
      <cdr:spPr>
        <a:xfrm xmlns:a="http://schemas.openxmlformats.org/drawingml/2006/main">
          <a:off x="864096" y="2448272"/>
          <a:ext cx="1224136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dirty="0"/>
            <a:t>INTERVENTO</a:t>
          </a:r>
          <a:endParaRPr lang="it-IT" sz="1400" dirty="0"/>
        </a:p>
      </cdr:txBody>
    </cdr:sp>
  </cdr:relSizeAnchor>
  <cdr:relSizeAnchor xmlns:cdr="http://schemas.openxmlformats.org/drawingml/2006/chartDrawing">
    <cdr:from>
      <cdr:x>0.60345</cdr:x>
      <cdr:y>0.92105</cdr:y>
    </cdr:from>
    <cdr:to>
      <cdr:x>0.84483</cdr:x>
      <cdr:y>0.97368</cdr:y>
    </cdr:to>
    <cdr:sp macro="" textlink="">
      <cdr:nvSpPr>
        <cdr:cNvPr id="3" name="CasellaDiTesto 2"/>
        <cdr:cNvSpPr txBox="1"/>
      </cdr:nvSpPr>
      <cdr:spPr>
        <a:xfrm xmlns:a="http://schemas.openxmlformats.org/drawingml/2006/main">
          <a:off x="2520280" y="2520280"/>
          <a:ext cx="1008112" cy="1440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it-IT" sz="1100"/>
        </a:p>
      </cdr:txBody>
    </cdr:sp>
  </cdr:relSizeAnchor>
  <cdr:relSizeAnchor xmlns:cdr="http://schemas.openxmlformats.org/drawingml/2006/chartDrawing">
    <cdr:from>
      <cdr:x>0.58621</cdr:x>
      <cdr:y>0.89474</cdr:y>
    </cdr:from>
    <cdr:to>
      <cdr:x>0.87931</cdr:x>
      <cdr:y>1</cdr:y>
    </cdr:to>
    <cdr:sp macro="" textlink="">
      <cdr:nvSpPr>
        <cdr:cNvPr id="4" name="CasellaDiTesto 3"/>
        <cdr:cNvSpPr txBox="1"/>
      </cdr:nvSpPr>
      <cdr:spPr>
        <a:xfrm xmlns:a="http://schemas.openxmlformats.org/drawingml/2006/main">
          <a:off x="2448272" y="2448272"/>
          <a:ext cx="1224136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dirty="0"/>
            <a:t>COUNSELING</a:t>
          </a:r>
          <a:endParaRPr lang="it-IT" sz="1400" dirty="0"/>
        </a:p>
      </cdr:txBody>
    </cdr:sp>
  </cdr:relSizeAnchor>
  <cdr:relSizeAnchor xmlns:cdr="http://schemas.openxmlformats.org/drawingml/2006/chartDrawing">
    <cdr:from>
      <cdr:x>0.2069</cdr:x>
      <cdr:y>0.15789</cdr:y>
    </cdr:from>
    <cdr:to>
      <cdr:x>0.44828</cdr:x>
      <cdr:y>0.28947</cdr:y>
    </cdr:to>
    <cdr:sp macro="" textlink="">
      <cdr:nvSpPr>
        <cdr:cNvPr id="5" name="CasellaDiTesto 4"/>
        <cdr:cNvSpPr txBox="1"/>
      </cdr:nvSpPr>
      <cdr:spPr>
        <a:xfrm xmlns:a="http://schemas.openxmlformats.org/drawingml/2006/main">
          <a:off x="864096" y="432048"/>
          <a:ext cx="1008112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dirty="0"/>
            <a:t>P= &lt;0.0001</a:t>
          </a:r>
          <a:endParaRPr lang="it-IT" sz="14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0.56923</cdr:x>
      <cdr:y>0</cdr:y>
    </cdr:from>
    <cdr:to>
      <cdr:x>0.78462</cdr:x>
      <cdr:y>0.13889</cdr:y>
    </cdr:to>
    <cdr:sp macro="" textlink="">
      <cdr:nvSpPr>
        <cdr:cNvPr id="2" name="CasellaDiTesto 1"/>
        <cdr:cNvSpPr txBox="1"/>
      </cdr:nvSpPr>
      <cdr:spPr>
        <a:xfrm xmlns:a="http://schemas.openxmlformats.org/drawingml/2006/main">
          <a:off x="2664296" y="0"/>
          <a:ext cx="1008112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it-IT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 pitchFamily="34" charset="0"/>
              <a:cs typeface="Arial" pitchFamily="34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 pitchFamily="34" charset="0"/>
              <a:cs typeface="Arial" pitchFamily="34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 pitchFamily="34" charset="0"/>
              <a:cs typeface="Arial" pitchFamily="34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 pitchFamily="34" charset="0"/>
              <a:cs typeface="Arial" pitchFamily="34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 pitchFamily="34" charset="0"/>
              <a:cs typeface="Arial" pitchFamily="34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Calibri" pitchFamily="34" charset="0"/>
              <a:cs typeface="Arial" pitchFamily="34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Calibri" pitchFamily="34" charset="0"/>
              <a:cs typeface="Arial" pitchFamily="34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Calibri" pitchFamily="34" charset="0"/>
              <a:cs typeface="Arial" pitchFamily="34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Calibri" pitchFamily="34" charset="0"/>
              <a:cs typeface="Arial" pitchFamily="34" charset="0"/>
            </a:defRPr>
          </a:lvl9pPr>
        </a:lstStyle>
        <a:p xmlns:a="http://schemas.openxmlformats.org/drawingml/2006/main">
          <a:r>
            <a:rPr lang="en-US" sz="1400" dirty="0"/>
            <a:t>P =ns</a:t>
          </a:r>
          <a:endParaRPr lang="it-IT" sz="14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057AE6-3B1D-40CB-BC69-000724D471FF}" type="datetimeFigureOut">
              <a:rPr lang="it-IT" smtClean="0"/>
              <a:t>30/03/2020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526FB0-B5E3-422E-BDB9-BC6307004B6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5179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51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285463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25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195173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56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164461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66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434021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07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932893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2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38530468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52429A9-A98C-46D0-A8B0-F8631B6232E1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358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0973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/>
          </a:p>
        </p:txBody>
      </p:sp>
      <p:sp>
        <p:nvSpPr>
          <p:cNvPr id="2253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E44BF6-93E2-4F29-8E57-A9F7B9E8D7CA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6134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dirty="0"/>
          </a:p>
        </p:txBody>
      </p:sp>
      <p:sp>
        <p:nvSpPr>
          <p:cNvPr id="2355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F2F107-70F8-4275-8A18-B85EF41AEC5D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3600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/>
          </a:p>
        </p:txBody>
      </p:sp>
      <p:sp>
        <p:nvSpPr>
          <p:cNvPr id="2458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8F45B9A-2319-4B56-997C-B315191B976C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2875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/>
            </a:pPr>
            <a:fld id="{1C2129C3-101C-4FF1-AE31-D0CAC4DE845D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</a:tabLst>
                <a:defRPr/>
              </a:pPr>
              <a:t>28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Arial" charset="0"/>
            </a:endParaRPr>
          </a:p>
        </p:txBody>
      </p:sp>
      <p:sp>
        <p:nvSpPr>
          <p:cNvPr id="3379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6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863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61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56218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/>
            </a:pPr>
            <a:fld id="{59C49955-85C9-4C00-B5F0-C0804F9691E0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</a:tabLst>
                <a:defRPr/>
              </a:pPr>
              <a:t>30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Arial" charset="0"/>
            </a:endParaRPr>
          </a:p>
        </p:txBody>
      </p:sp>
      <p:sp>
        <p:nvSpPr>
          <p:cNvPr id="4403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6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4839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B9C7A3-12B1-4535-9972-5066B372A558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512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11250" y="812800"/>
            <a:ext cx="5311775" cy="3984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24563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2464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72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317033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82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842612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92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329776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2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365435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18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638015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7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895247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15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90377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7E035-D33B-45E8-8CCB-0DE8ADA5085A}" type="datetimeFigureOut">
              <a:rPr lang="it-IT" smtClean="0"/>
              <a:t>30/03/2020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7B53C-94A9-4F89-B8AB-930C6832A6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7763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7E035-D33B-45E8-8CCB-0DE8ADA5085A}" type="datetimeFigureOut">
              <a:rPr lang="it-IT" smtClean="0"/>
              <a:t>30/03/2020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7B53C-94A9-4F89-B8AB-930C6832A6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5310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7E035-D33B-45E8-8CCB-0DE8ADA5085A}" type="datetimeFigureOut">
              <a:rPr lang="it-IT" smtClean="0"/>
              <a:t>30/03/2020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7B53C-94A9-4F89-B8AB-930C6832A6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65240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8164CA0-4E53-44F0-A6AB-203BD9DA46BF}" type="datetime1">
              <a:rPr lang="it-IT" smtClean="0">
                <a:solidFill>
                  <a:prstClr val="black">
                    <a:tint val="75000"/>
                  </a:prstClr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30/03/2020</a:t>
            </a:fld>
            <a:endParaRPr lang="it-IT" dirty="0">
              <a:solidFill>
                <a:prstClr val="black">
                  <a:tint val="75000"/>
                </a:prstClr>
              </a:solidFill>
              <a:cs typeface="Arial" pitchFamily="34" charset="0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prstClr val="black">
                  <a:tint val="75000"/>
                </a:prstClr>
              </a:solidFill>
              <a:cs typeface="Arial" pitchFamily="34" charset="0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D3C2BA5-E771-4426-90BB-E6D9EA1EBB22}" type="slidenum">
              <a:rPr lang="it-IT" smtClean="0">
                <a:solidFill>
                  <a:prstClr val="black">
                    <a:tint val="75000"/>
                  </a:prstClr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dirty="0">
              <a:solidFill>
                <a:prstClr val="black">
                  <a:tint val="75000"/>
                </a:prst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529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835CD1-1238-4C4E-9000-5DC234166BEA}" type="datetime1">
              <a:rPr lang="it-IT" smtClean="0">
                <a:solidFill>
                  <a:prstClr val="black">
                    <a:tint val="75000"/>
                  </a:prstClr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30/03/2020</a:t>
            </a:fld>
            <a:endParaRPr lang="it-IT" dirty="0">
              <a:solidFill>
                <a:prstClr val="black">
                  <a:tint val="75000"/>
                </a:prstClr>
              </a:solidFill>
              <a:cs typeface="Arial" pitchFamily="34" charset="0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prstClr val="black">
                  <a:tint val="75000"/>
                </a:prstClr>
              </a:solidFill>
              <a:cs typeface="Arial" pitchFamily="34" charset="0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6F360ED-96F5-4D34-A0CE-B4ED2E37DCD5}" type="slidenum">
              <a:rPr lang="it-IT" smtClean="0">
                <a:solidFill>
                  <a:prstClr val="black">
                    <a:tint val="75000"/>
                  </a:prstClr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dirty="0">
              <a:solidFill>
                <a:prstClr val="black">
                  <a:tint val="75000"/>
                </a:prst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2588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F4B664-994B-4810-ABA3-9EA1E75C17AC}" type="datetime1">
              <a:rPr lang="it-IT" smtClean="0">
                <a:solidFill>
                  <a:prstClr val="black">
                    <a:tint val="75000"/>
                  </a:prstClr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30/03/2020</a:t>
            </a:fld>
            <a:endParaRPr lang="it-IT" dirty="0">
              <a:solidFill>
                <a:prstClr val="black">
                  <a:tint val="75000"/>
                </a:prstClr>
              </a:solidFill>
              <a:cs typeface="Arial" pitchFamily="34" charset="0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prstClr val="black">
                  <a:tint val="75000"/>
                </a:prstClr>
              </a:solidFill>
              <a:cs typeface="Arial" pitchFamily="34" charset="0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2A4BFA-3679-4A3C-9C1B-42DD32E27F9B}" type="slidenum">
              <a:rPr lang="it-IT" smtClean="0">
                <a:solidFill>
                  <a:prstClr val="black">
                    <a:tint val="75000"/>
                  </a:prstClr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dirty="0">
              <a:solidFill>
                <a:prstClr val="black">
                  <a:tint val="75000"/>
                </a:prst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818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4841AA-555A-4CCC-8ADA-6E0A955EFD33}" type="datetime1">
              <a:rPr lang="it-IT" smtClean="0">
                <a:solidFill>
                  <a:prstClr val="black">
                    <a:tint val="75000"/>
                  </a:prstClr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30/03/2020</a:t>
            </a:fld>
            <a:endParaRPr lang="it-IT" dirty="0">
              <a:solidFill>
                <a:prstClr val="black">
                  <a:tint val="75000"/>
                </a:prstClr>
              </a:solidFill>
              <a:cs typeface="Arial" pitchFamily="34" charset="0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prstClr val="black">
                  <a:tint val="75000"/>
                </a:prstClr>
              </a:solidFill>
              <a:cs typeface="Arial" pitchFamily="34" charset="0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E271FB-0A01-4185-AAF3-BA120D30BB65}" type="slidenum">
              <a:rPr lang="it-IT" smtClean="0">
                <a:solidFill>
                  <a:prstClr val="black">
                    <a:tint val="75000"/>
                  </a:prstClr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dirty="0">
              <a:solidFill>
                <a:prstClr val="black">
                  <a:tint val="75000"/>
                </a:prst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8229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44DC6E-761B-48AB-AD5F-D755F138B6F1}" type="datetime1">
              <a:rPr lang="it-IT" smtClean="0">
                <a:solidFill>
                  <a:prstClr val="black">
                    <a:tint val="75000"/>
                  </a:prstClr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30/03/2020</a:t>
            </a:fld>
            <a:endParaRPr lang="it-IT" dirty="0">
              <a:solidFill>
                <a:prstClr val="black">
                  <a:tint val="75000"/>
                </a:prstClr>
              </a:solidFill>
              <a:cs typeface="Arial" pitchFamily="34" charset="0"/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prstClr val="black">
                  <a:tint val="75000"/>
                </a:prstClr>
              </a:solidFill>
              <a:cs typeface="Arial" pitchFamily="34" charset="0"/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BBC6B9-5529-4E4E-A45A-654C7D120FB2}" type="slidenum">
              <a:rPr lang="it-IT" smtClean="0">
                <a:solidFill>
                  <a:prstClr val="black">
                    <a:tint val="75000"/>
                  </a:prstClr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dirty="0">
              <a:solidFill>
                <a:prstClr val="black">
                  <a:tint val="75000"/>
                </a:prst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6700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5119F3-BC31-4FD1-88A0-6022E4FA33D0}" type="datetime1">
              <a:rPr lang="it-IT" smtClean="0">
                <a:solidFill>
                  <a:prstClr val="black">
                    <a:tint val="75000"/>
                  </a:prstClr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30/03/2020</a:t>
            </a:fld>
            <a:endParaRPr lang="it-IT" dirty="0">
              <a:solidFill>
                <a:prstClr val="black">
                  <a:tint val="75000"/>
                </a:prstClr>
              </a:solidFill>
              <a:cs typeface="Arial" pitchFamily="34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prstClr val="black">
                  <a:tint val="75000"/>
                </a:prstClr>
              </a:solidFill>
              <a:cs typeface="Arial" pitchFamily="34" charset="0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228D73-6FFF-4E65-B953-B310A4E2D8AC}" type="slidenum">
              <a:rPr lang="it-IT" smtClean="0">
                <a:solidFill>
                  <a:prstClr val="black">
                    <a:tint val="75000"/>
                  </a:prstClr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dirty="0">
              <a:solidFill>
                <a:prstClr val="black">
                  <a:tint val="75000"/>
                </a:prst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6341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548578-21A7-40BB-ADCD-5EEC48D80DB5}" type="datetime1">
              <a:rPr lang="it-IT" smtClean="0">
                <a:solidFill>
                  <a:prstClr val="black">
                    <a:tint val="75000"/>
                  </a:prstClr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30/03/2020</a:t>
            </a:fld>
            <a:endParaRPr lang="it-IT" dirty="0">
              <a:solidFill>
                <a:prstClr val="black">
                  <a:tint val="75000"/>
                </a:prstClr>
              </a:solidFill>
              <a:cs typeface="Arial" pitchFamily="34" charset="0"/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prstClr val="black">
                  <a:tint val="75000"/>
                </a:prstClr>
              </a:solidFill>
              <a:cs typeface="Arial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6DA91C7-CD75-46A5-87E4-CA7E933AC25C}" type="slidenum">
              <a:rPr lang="it-IT" smtClean="0">
                <a:solidFill>
                  <a:prstClr val="black">
                    <a:tint val="75000"/>
                  </a:prstClr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dirty="0">
              <a:solidFill>
                <a:prstClr val="black">
                  <a:tint val="75000"/>
                </a:prst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3614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038C4C-5522-4CAF-A279-21497F95AD66}" type="datetime1">
              <a:rPr lang="it-IT" smtClean="0">
                <a:solidFill>
                  <a:prstClr val="black">
                    <a:tint val="75000"/>
                  </a:prstClr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30/03/2020</a:t>
            </a:fld>
            <a:endParaRPr lang="it-IT" dirty="0">
              <a:solidFill>
                <a:prstClr val="black">
                  <a:tint val="75000"/>
                </a:prstClr>
              </a:solidFill>
              <a:cs typeface="Arial" pitchFamily="34" charset="0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prstClr val="black">
                  <a:tint val="75000"/>
                </a:prstClr>
              </a:solidFill>
              <a:cs typeface="Arial" pitchFamily="34" charset="0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5382CFF-41B5-4A0B-B460-899B398C8A00}" type="slidenum">
              <a:rPr lang="it-IT" smtClean="0">
                <a:solidFill>
                  <a:prstClr val="black">
                    <a:tint val="75000"/>
                  </a:prstClr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dirty="0">
              <a:solidFill>
                <a:prstClr val="black">
                  <a:tint val="75000"/>
                </a:prst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715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7E035-D33B-45E8-8CCB-0DE8ADA5085A}" type="datetimeFigureOut">
              <a:rPr lang="it-IT" smtClean="0"/>
              <a:t>30/03/2020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7B53C-94A9-4F89-B8AB-930C6832A6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39984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C2EF5A-E159-426F-A1D5-53EA6D69CC06}" type="datetime1">
              <a:rPr lang="it-IT" smtClean="0">
                <a:solidFill>
                  <a:prstClr val="black">
                    <a:tint val="75000"/>
                  </a:prstClr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30/03/2020</a:t>
            </a:fld>
            <a:endParaRPr lang="it-IT" dirty="0">
              <a:solidFill>
                <a:prstClr val="black">
                  <a:tint val="75000"/>
                </a:prstClr>
              </a:solidFill>
              <a:cs typeface="Arial" pitchFamily="34" charset="0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prstClr val="black">
                  <a:tint val="75000"/>
                </a:prstClr>
              </a:solidFill>
              <a:cs typeface="Arial" pitchFamily="34" charset="0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0C8BD26-E033-4C11-B718-229E767EE030}" type="slidenum">
              <a:rPr lang="it-IT" smtClean="0">
                <a:solidFill>
                  <a:prstClr val="black">
                    <a:tint val="75000"/>
                  </a:prstClr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dirty="0">
              <a:solidFill>
                <a:prstClr val="black">
                  <a:tint val="75000"/>
                </a:prst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8132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C64991-278B-4260-9473-D3B2854A3580}" type="datetime1">
              <a:rPr lang="it-IT" smtClean="0">
                <a:solidFill>
                  <a:prstClr val="black">
                    <a:tint val="75000"/>
                  </a:prstClr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30/03/2020</a:t>
            </a:fld>
            <a:endParaRPr lang="it-IT" dirty="0">
              <a:solidFill>
                <a:prstClr val="black">
                  <a:tint val="75000"/>
                </a:prstClr>
              </a:solidFill>
              <a:cs typeface="Arial" pitchFamily="34" charset="0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prstClr val="black">
                  <a:tint val="75000"/>
                </a:prstClr>
              </a:solidFill>
              <a:cs typeface="Arial" pitchFamily="34" charset="0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0091B92-BCBD-457D-B7D6-C1E694DB693E}" type="slidenum">
              <a:rPr lang="it-IT" smtClean="0">
                <a:solidFill>
                  <a:prstClr val="black">
                    <a:tint val="75000"/>
                  </a:prstClr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dirty="0">
              <a:solidFill>
                <a:prstClr val="black">
                  <a:tint val="75000"/>
                </a:prst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8923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F06DF2-25DB-4882-9FA8-87FEC97C8441}" type="datetime1">
              <a:rPr lang="it-IT" smtClean="0">
                <a:solidFill>
                  <a:prstClr val="black">
                    <a:tint val="75000"/>
                  </a:prstClr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30/03/2020</a:t>
            </a:fld>
            <a:endParaRPr lang="it-IT" dirty="0">
              <a:solidFill>
                <a:prstClr val="black">
                  <a:tint val="75000"/>
                </a:prstClr>
              </a:solidFill>
              <a:cs typeface="Arial" pitchFamily="34" charset="0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prstClr val="black">
                  <a:tint val="75000"/>
                </a:prstClr>
              </a:solidFill>
              <a:cs typeface="Arial" pitchFamily="34" charset="0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FD879E-4C57-417A-A044-7F8E05F94414}" type="slidenum">
              <a:rPr lang="it-IT" smtClean="0">
                <a:solidFill>
                  <a:prstClr val="black">
                    <a:tint val="75000"/>
                  </a:prstClr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dirty="0">
              <a:solidFill>
                <a:prstClr val="black">
                  <a:tint val="75000"/>
                </a:prst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561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7E035-D33B-45E8-8CCB-0DE8ADA5085A}" type="datetimeFigureOut">
              <a:rPr lang="it-IT" smtClean="0"/>
              <a:t>30/03/2020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7B53C-94A9-4F89-B8AB-930C6832A6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5571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7E035-D33B-45E8-8CCB-0DE8ADA5085A}" type="datetimeFigureOut">
              <a:rPr lang="it-IT" smtClean="0"/>
              <a:t>30/03/2020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7B53C-94A9-4F89-B8AB-930C6832A6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5848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7E035-D33B-45E8-8CCB-0DE8ADA5085A}" type="datetimeFigureOut">
              <a:rPr lang="it-IT" smtClean="0"/>
              <a:t>30/03/2020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7B53C-94A9-4F89-B8AB-930C6832A6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431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7E035-D33B-45E8-8CCB-0DE8ADA5085A}" type="datetimeFigureOut">
              <a:rPr lang="it-IT" smtClean="0"/>
              <a:t>30/03/2020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7B53C-94A9-4F89-B8AB-930C6832A6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2558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7E035-D33B-45E8-8CCB-0DE8ADA5085A}" type="datetimeFigureOut">
              <a:rPr lang="it-IT" smtClean="0"/>
              <a:t>30/03/2020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7B53C-94A9-4F89-B8AB-930C6832A6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3366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7E035-D33B-45E8-8CCB-0DE8ADA5085A}" type="datetimeFigureOut">
              <a:rPr lang="it-IT" smtClean="0"/>
              <a:t>30/03/2020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7B53C-94A9-4F89-B8AB-930C6832A6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1326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7E035-D33B-45E8-8CCB-0DE8ADA5085A}" type="datetimeFigureOut">
              <a:rPr lang="it-IT" smtClean="0"/>
              <a:t>30/03/2020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7B53C-94A9-4F89-B8AB-930C6832A6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8113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7E035-D33B-45E8-8CCB-0DE8ADA5085A}" type="datetimeFigureOut">
              <a:rPr lang="it-IT" smtClean="0"/>
              <a:t>30/03/2020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47B53C-94A9-4F89-B8AB-930C6832A6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6890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D7015A-4E45-4A77-8263-1EFD28B46A89}" type="datetime1">
              <a:rPr lang="it-IT" smtClean="0">
                <a:solidFill>
                  <a:prstClr val="black">
                    <a:tint val="75000"/>
                  </a:prstClr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30/03/2020</a:t>
            </a:fld>
            <a:endParaRPr lang="it-IT" dirty="0">
              <a:solidFill>
                <a:prstClr val="black">
                  <a:tint val="75000"/>
                </a:prstClr>
              </a:solidFill>
              <a:cs typeface="Arial" pitchFamily="34" charset="0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prstClr val="black">
                  <a:tint val="75000"/>
                </a:prstClr>
              </a:solidFill>
              <a:cs typeface="Arial" pitchFamily="34" charset="0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DD7B40-3987-4684-AD94-13C58B3C43C4}" type="slidenum">
              <a:rPr lang="it-IT" smtClean="0">
                <a:solidFill>
                  <a:prstClr val="black">
                    <a:tint val="75000"/>
                  </a:prstClr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dirty="0">
              <a:solidFill>
                <a:prstClr val="black">
                  <a:tint val="75000"/>
                </a:prst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394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8.emf"/><Relationship Id="rId4" Type="http://schemas.openxmlformats.org/officeDocument/2006/relationships/oleObject" Target="../embeddings/oleObject1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0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390699"/>
            <a:ext cx="9144000" cy="1321724"/>
          </a:xfrm>
        </p:spPr>
        <p:txBody>
          <a:bodyPr>
            <a:normAutofit/>
          </a:bodyPr>
          <a:lstStyle/>
          <a:p>
            <a:r>
              <a:rPr lang="it-IT" sz="2000" dirty="0" smtClean="0"/>
              <a:t>Lezione magistrale diabete tipo </a:t>
            </a:r>
            <a:r>
              <a:rPr lang="it-IT" sz="2000" dirty="0" smtClean="0"/>
              <a:t>2</a:t>
            </a:r>
            <a:br>
              <a:rPr lang="it-IT" sz="2000" dirty="0" smtClean="0"/>
            </a:br>
            <a:r>
              <a:rPr lang="it-IT" sz="2000" dirty="0" smtClean="0"/>
              <a:t>31 marzo 2020</a:t>
            </a:r>
            <a:br>
              <a:rPr lang="it-IT" sz="2000" dirty="0" smtClean="0"/>
            </a:br>
            <a:endParaRPr lang="it-IT" sz="20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150524"/>
            <a:ext cx="9144000" cy="3458094"/>
          </a:xfrm>
        </p:spPr>
        <p:txBody>
          <a:bodyPr>
            <a:normAutofit/>
          </a:bodyPr>
          <a:lstStyle/>
          <a:p>
            <a:r>
              <a:rPr lang="it-IT" dirty="0" smtClean="0"/>
              <a:t> </a:t>
            </a:r>
            <a:r>
              <a:rPr lang="it-IT" dirty="0" smtClean="0"/>
              <a:t>metabolismo del glucosio</a:t>
            </a:r>
          </a:p>
          <a:p>
            <a:r>
              <a:rPr lang="it-IT" dirty="0" smtClean="0"/>
              <a:t> </a:t>
            </a:r>
            <a:r>
              <a:rPr lang="it-IT" dirty="0" smtClean="0"/>
              <a:t>intensità di esercizio e vie metaboliche</a:t>
            </a:r>
          </a:p>
          <a:p>
            <a:r>
              <a:rPr lang="it-IT" dirty="0" smtClean="0"/>
              <a:t>Come entra il glucosio nelle cellule</a:t>
            </a:r>
          </a:p>
          <a:p>
            <a:r>
              <a:rPr lang="it-IT" dirty="0" smtClean="0"/>
              <a:t>Attività fisica ed esperienze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18139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1"/>
          <p:cNvSpPr txBox="1">
            <a:spLocks noChangeArrowheads="1"/>
          </p:cNvSpPr>
          <p:nvPr/>
        </p:nvSpPr>
        <p:spPr bwMode="auto">
          <a:xfrm>
            <a:off x="2674939" y="214314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800" b="1">
                <a:solidFill>
                  <a:srgbClr val="333399"/>
                </a:solidFill>
              </a:rPr>
              <a:t>PRINCIPI DELLA PRESCRIZIONE DELL’ESERCIZIO FISICO: </a:t>
            </a:r>
            <a:br>
              <a:rPr lang="it-IT" altLang="it-IT" sz="2800" b="1">
                <a:solidFill>
                  <a:srgbClr val="333399"/>
                </a:solidFill>
              </a:rPr>
            </a:br>
            <a:r>
              <a:rPr lang="it-IT" altLang="it-IT" sz="2800" b="1">
                <a:solidFill>
                  <a:srgbClr val="333399"/>
                </a:solidFill>
              </a:rPr>
              <a:t>IL DIABETE TIPO 2</a:t>
            </a:r>
          </a:p>
        </p:txBody>
      </p:sp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1981200" y="2017713"/>
            <a:ext cx="8497888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ts val="600"/>
              </a:spcBef>
              <a:spcAft>
                <a:spcPct val="0"/>
              </a:spcAft>
              <a:buSzPct val="60000"/>
            </a:pPr>
            <a:endParaRPr lang="it-IT" altLang="it-IT" sz="2400">
              <a:solidFill>
                <a:srgbClr val="3333CC"/>
              </a:solidFill>
            </a:endParaRPr>
          </a:p>
          <a:p>
            <a:pPr fontAlgn="base">
              <a:spcBef>
                <a:spcPts val="600"/>
              </a:spcBef>
              <a:spcAft>
                <a:spcPct val="0"/>
              </a:spcAft>
              <a:buSzPct val="60000"/>
            </a:pPr>
            <a:endParaRPr lang="it-IT" altLang="it-IT" sz="2400">
              <a:solidFill>
                <a:srgbClr val="3333CC"/>
              </a:solidFill>
            </a:endParaRPr>
          </a:p>
          <a:p>
            <a:pPr fontAlgn="base">
              <a:spcBef>
                <a:spcPts val="600"/>
              </a:spcBef>
              <a:spcAft>
                <a:spcPct val="0"/>
              </a:spcAft>
              <a:buSzPct val="60000"/>
            </a:pPr>
            <a:r>
              <a:rPr lang="it-IT" altLang="it-IT" sz="2400">
                <a:solidFill>
                  <a:srgbClr val="3333CC"/>
                </a:solidFill>
              </a:rPr>
              <a:t> </a:t>
            </a:r>
          </a:p>
          <a:p>
            <a:pPr fontAlgn="base">
              <a:spcBef>
                <a:spcPts val="600"/>
              </a:spcBef>
              <a:spcAft>
                <a:spcPct val="0"/>
              </a:spcAft>
              <a:buSzPct val="60000"/>
            </a:pPr>
            <a:endParaRPr lang="it-IT" altLang="it-IT" sz="2400">
              <a:solidFill>
                <a:srgbClr val="3333CC"/>
              </a:solidFill>
            </a:endParaRPr>
          </a:p>
          <a:p>
            <a:pPr fontAlgn="base">
              <a:spcBef>
                <a:spcPts val="600"/>
              </a:spcBef>
              <a:spcAft>
                <a:spcPct val="0"/>
              </a:spcAft>
              <a:buSzPct val="60000"/>
            </a:pPr>
            <a:endParaRPr lang="it-IT" altLang="it-IT" sz="2400">
              <a:solidFill>
                <a:srgbClr val="3333CC"/>
              </a:solidFill>
            </a:endParaRP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8518525" y="5594351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2133600" y="2362201"/>
            <a:ext cx="7315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1981200" y="3048001"/>
            <a:ext cx="6400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1905000" y="2057400"/>
            <a:ext cx="7162800" cy="4757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RISPOSTA PERIFERICA ALL’ INSULINA - FISIOLOGIA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>
              <a:solidFill>
                <a:srgbClr val="FF33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>
                <a:solidFill>
                  <a:srgbClr val="FF0000"/>
                </a:solidFill>
              </a:rPr>
              <a:t>La risposta all’ insulina ed in generale della capacità di uptake del glucoso</a:t>
            </a:r>
            <a:r>
              <a:rPr lang="it-IT" altLang="it-IT">
                <a:solidFill>
                  <a:srgbClr val="FF3300"/>
                </a:solidFill>
              </a:rPr>
              <a:t> </a:t>
            </a:r>
            <a:r>
              <a:rPr lang="it-IT" altLang="it-IT"/>
              <a:t>negli organi bersaglio (in particolare tessuto muscolare) a seguito di modificazioni glicemiche è fisiologicamente e continuamente</a:t>
            </a:r>
            <a:r>
              <a:rPr lang="it-IT" altLang="it-IT">
                <a:solidFill>
                  <a:srgbClr val="FF3300"/>
                </a:solidFill>
              </a:rPr>
              <a:t> </a:t>
            </a:r>
            <a:r>
              <a:rPr lang="it-IT" altLang="it-IT">
                <a:solidFill>
                  <a:srgbClr val="FF0000"/>
                </a:solidFill>
              </a:rPr>
              <a:t>variabile</a:t>
            </a:r>
            <a:r>
              <a:rPr lang="it-IT" altLang="it-IT">
                <a:solidFill>
                  <a:srgbClr val="FF3300"/>
                </a:solidFill>
              </a:rPr>
              <a:t> </a:t>
            </a:r>
            <a:r>
              <a:rPr lang="it-IT" altLang="it-IT"/>
              <a:t>e la sua entità può dipendere da molti fattori.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/>
              <a:t>I fisiologici meccanismi regolatori sono strutturati in modo tale da </a:t>
            </a:r>
            <a:r>
              <a:rPr lang="it-IT" altLang="it-IT">
                <a:solidFill>
                  <a:srgbClr val="FF0000"/>
                </a:solidFill>
              </a:rPr>
              <a:t>aumentare</a:t>
            </a:r>
            <a:r>
              <a:rPr lang="it-IT" altLang="it-IT"/>
              <a:t> rapidamente l’efficienza della risposta quando c’è maggiore bisogno (attività fisica, digiuno, ecc) e da </a:t>
            </a:r>
            <a:r>
              <a:rPr lang="it-IT" altLang="it-IT">
                <a:solidFill>
                  <a:srgbClr val="FF0000"/>
                </a:solidFill>
              </a:rPr>
              <a:t>diminuirla</a:t>
            </a:r>
            <a:r>
              <a:rPr lang="it-IT" altLang="it-IT"/>
              <a:t> quando invece il corpo è in una situazione di abbondanza (riposo, molta disponibilità di cibo, sovrappeso)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/>
              <a:t>Questa modificazione della risposta è estremamente rapida (ore) nel caso di digiuno/cibo ma risulta abbastanza veloce (pochissimi giorni) anche riguardo alla attività fisica</a:t>
            </a:r>
          </a:p>
        </p:txBody>
      </p:sp>
    </p:spTree>
    <p:extLst>
      <p:ext uri="{BB962C8B-B14F-4D97-AF65-F5344CB8AC3E}">
        <p14:creationId xmlns:p14="http://schemas.microsoft.com/office/powerpoint/2010/main" val="2029520670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 Box 1"/>
          <p:cNvSpPr txBox="1">
            <a:spLocks noChangeArrowheads="1"/>
          </p:cNvSpPr>
          <p:nvPr/>
        </p:nvSpPr>
        <p:spPr bwMode="auto">
          <a:xfrm>
            <a:off x="2674939" y="214314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800" b="1">
                <a:solidFill>
                  <a:srgbClr val="333399"/>
                </a:solidFill>
              </a:rPr>
              <a:t>PRINCIPI DELLA PRESCRIZIONE DELL’ESERCIZIO FISICO: </a:t>
            </a:r>
            <a:br>
              <a:rPr lang="it-IT" altLang="it-IT" sz="2800" b="1">
                <a:solidFill>
                  <a:srgbClr val="333399"/>
                </a:solidFill>
              </a:rPr>
            </a:br>
            <a:r>
              <a:rPr lang="it-IT" altLang="it-IT" sz="2800" b="1">
                <a:solidFill>
                  <a:srgbClr val="333399"/>
                </a:solidFill>
              </a:rPr>
              <a:t>IL DIABETE TIPO 2</a:t>
            </a:r>
          </a:p>
        </p:txBody>
      </p:sp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1981200" y="1981200"/>
            <a:ext cx="8497888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ts val="600"/>
              </a:spcBef>
              <a:spcAft>
                <a:spcPct val="0"/>
              </a:spcAft>
              <a:buSzPct val="60000"/>
            </a:pPr>
            <a:endParaRPr lang="it-IT" altLang="it-IT" sz="2400">
              <a:solidFill>
                <a:srgbClr val="3333CC"/>
              </a:solidFill>
            </a:endParaRPr>
          </a:p>
          <a:p>
            <a:pPr fontAlgn="base">
              <a:spcBef>
                <a:spcPts val="600"/>
              </a:spcBef>
              <a:spcAft>
                <a:spcPct val="0"/>
              </a:spcAft>
              <a:buSzPct val="60000"/>
            </a:pPr>
            <a:endParaRPr lang="it-IT" altLang="it-IT" sz="2400">
              <a:solidFill>
                <a:srgbClr val="3333CC"/>
              </a:solidFill>
            </a:endParaRPr>
          </a:p>
          <a:p>
            <a:pPr fontAlgn="base">
              <a:spcBef>
                <a:spcPts val="600"/>
              </a:spcBef>
              <a:spcAft>
                <a:spcPct val="0"/>
              </a:spcAft>
              <a:buSzPct val="60000"/>
            </a:pPr>
            <a:r>
              <a:rPr lang="it-IT" altLang="it-IT" sz="2400">
                <a:solidFill>
                  <a:srgbClr val="3333CC"/>
                </a:solidFill>
              </a:rPr>
              <a:t> </a:t>
            </a:r>
          </a:p>
          <a:p>
            <a:pPr fontAlgn="base">
              <a:spcBef>
                <a:spcPts val="600"/>
              </a:spcBef>
              <a:spcAft>
                <a:spcPct val="0"/>
              </a:spcAft>
              <a:buSzPct val="60000"/>
            </a:pPr>
            <a:endParaRPr lang="it-IT" altLang="it-IT" sz="2400">
              <a:solidFill>
                <a:srgbClr val="3333CC"/>
              </a:solidFill>
            </a:endParaRPr>
          </a:p>
          <a:p>
            <a:pPr fontAlgn="base">
              <a:spcBef>
                <a:spcPts val="600"/>
              </a:spcBef>
              <a:spcAft>
                <a:spcPct val="0"/>
              </a:spcAft>
              <a:buSzPct val="60000"/>
            </a:pPr>
            <a:endParaRPr lang="it-IT" altLang="it-IT" sz="2400">
              <a:solidFill>
                <a:srgbClr val="3333CC"/>
              </a:solidFill>
            </a:endParaRP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8518525" y="5594351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6172200" y="2438401"/>
            <a:ext cx="7315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1981200" y="3048001"/>
            <a:ext cx="6400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1981200" y="2209801"/>
            <a:ext cx="7010400" cy="366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RISPOSTA PERIFERICA ALL’ INSULINA – FISIOLOGIA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/>
              <a:t>Un ruolo determinante nella risposta periferica all’ insulina lo riveste il </a:t>
            </a:r>
            <a:r>
              <a:rPr lang="it-IT" altLang="it-IT">
                <a:solidFill>
                  <a:srgbClr val="333399"/>
                </a:solidFill>
              </a:rPr>
              <a:t>GRASSO VISCERALE</a:t>
            </a:r>
            <a:r>
              <a:rPr lang="it-IT" altLang="it-IT"/>
              <a:t>, che è</a:t>
            </a:r>
            <a:r>
              <a:rPr lang="it-IT" altLang="it-IT">
                <a:solidFill>
                  <a:srgbClr val="333399"/>
                </a:solidFill>
              </a:rPr>
              <a:t> </a:t>
            </a:r>
            <a:r>
              <a:rPr lang="it-IT" altLang="it-IT"/>
              <a:t>l’adipe dei visceri, della zona addominale e dei fianchi.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/>
              <a:t>Il grasso corporeo è infatti suddivisibile in: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/>
          </a:p>
        </p:txBody>
      </p:sp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1828800" y="3962400"/>
            <a:ext cx="7086600" cy="2715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1313" indent="-341313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ts val="450"/>
              </a:spcBef>
              <a:spcAft>
                <a:spcPct val="0"/>
              </a:spcAft>
              <a:buClr>
                <a:srgbClr val="FF0000"/>
              </a:buClr>
              <a:buFont typeface="Times New Roman" panose="02020603050405020304" pitchFamily="18" charset="0"/>
              <a:buAutoNum type="arabicParenR"/>
            </a:pPr>
            <a:r>
              <a:rPr lang="en-US" altLang="it-IT">
                <a:solidFill>
                  <a:srgbClr val="FF0000"/>
                </a:solidFill>
              </a:rPr>
              <a:t>GRASSO ESSENZIALE</a:t>
            </a:r>
            <a:r>
              <a:rPr lang="en-US" altLang="it-IT"/>
              <a:t> (nel midollo osseo, polmoni, milza, fegato, SNC, intestino). Risulta essere circa il 3% del peso tot in uomini e 12% nella donne. Queste percentuali corrispondono ai valori minimi compatibili con uno stato di salute</a:t>
            </a:r>
          </a:p>
          <a:p>
            <a:pPr fontAlgn="base">
              <a:spcBef>
                <a:spcPts val="450"/>
              </a:spcBef>
              <a:spcAft>
                <a:spcPct val="0"/>
              </a:spcAft>
              <a:buClr>
                <a:srgbClr val="FF0000"/>
              </a:buClr>
            </a:pPr>
            <a:endParaRPr lang="en-US" altLang="it-IT"/>
          </a:p>
          <a:p>
            <a:pPr marL="342900" fontAlgn="base">
              <a:spcBef>
                <a:spcPct val="0"/>
              </a:spcBef>
              <a:spcAft>
                <a:spcPct val="0"/>
              </a:spcAft>
            </a:pPr>
            <a:r>
              <a:rPr lang="en-US" altLang="it-IT">
                <a:solidFill>
                  <a:srgbClr val="FF0000"/>
                </a:solidFill>
              </a:rPr>
              <a:t>2)</a:t>
            </a:r>
            <a:r>
              <a:rPr lang="en-US" altLang="it-IT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it-IT">
                <a:solidFill>
                  <a:srgbClr val="FF0000"/>
                </a:solidFill>
              </a:rPr>
              <a:t>GRASSO VISCERALE O DI DEPOSITO</a:t>
            </a:r>
            <a:r>
              <a:rPr lang="en-US" altLang="it-IT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it-IT"/>
              <a:t>(nel sottocute e nei dintorni dei visceri a scopo protettivo). Risulta essere circa il 12% del peso tot in uomini e 15% nella donna.</a:t>
            </a:r>
          </a:p>
          <a:p>
            <a:pPr fontAlgn="base">
              <a:spcBef>
                <a:spcPts val="450"/>
              </a:spcBef>
              <a:spcAft>
                <a:spcPct val="0"/>
              </a:spcAft>
              <a:buClr>
                <a:srgbClr val="FF0000"/>
              </a:buClr>
            </a:pPr>
            <a:endParaRPr lang="it-IT" altLang="it-IT"/>
          </a:p>
        </p:txBody>
      </p:sp>
      <p:pic>
        <p:nvPicPr>
          <p:cNvPr id="3994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1828801"/>
            <a:ext cx="1555750" cy="207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9580544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ext Box 1"/>
          <p:cNvSpPr txBox="1">
            <a:spLocks noChangeArrowheads="1"/>
          </p:cNvSpPr>
          <p:nvPr/>
        </p:nvSpPr>
        <p:spPr bwMode="auto">
          <a:xfrm>
            <a:off x="2667000" y="228600"/>
            <a:ext cx="7793038" cy="146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800" b="1">
                <a:solidFill>
                  <a:srgbClr val="333399"/>
                </a:solidFill>
              </a:rPr>
              <a:t>PRINCIPI DELLA PRESCRIZIONE DELL’ESERCIZIO FISICO: </a:t>
            </a:r>
            <a:br>
              <a:rPr lang="it-IT" altLang="it-IT" sz="2800" b="1">
                <a:solidFill>
                  <a:srgbClr val="333399"/>
                </a:solidFill>
              </a:rPr>
            </a:br>
            <a:r>
              <a:rPr lang="it-IT" altLang="it-IT" sz="2800" b="1">
                <a:solidFill>
                  <a:srgbClr val="333399"/>
                </a:solidFill>
              </a:rPr>
              <a:t>IL DIABETE TIPO 2</a:t>
            </a:r>
          </a:p>
        </p:txBody>
      </p:sp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1981200" y="2017713"/>
            <a:ext cx="8497888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ts val="600"/>
              </a:spcBef>
              <a:spcAft>
                <a:spcPct val="0"/>
              </a:spcAft>
              <a:buSzPct val="60000"/>
            </a:pPr>
            <a:endParaRPr lang="it-IT" altLang="it-IT" sz="2400">
              <a:solidFill>
                <a:srgbClr val="3333CC"/>
              </a:solidFill>
            </a:endParaRPr>
          </a:p>
          <a:p>
            <a:pPr fontAlgn="base">
              <a:spcBef>
                <a:spcPts val="600"/>
              </a:spcBef>
              <a:spcAft>
                <a:spcPct val="0"/>
              </a:spcAft>
              <a:buSzPct val="60000"/>
            </a:pPr>
            <a:endParaRPr lang="it-IT" altLang="it-IT" sz="2400">
              <a:solidFill>
                <a:srgbClr val="3333CC"/>
              </a:solidFill>
            </a:endParaRPr>
          </a:p>
          <a:p>
            <a:pPr fontAlgn="base">
              <a:spcBef>
                <a:spcPts val="600"/>
              </a:spcBef>
              <a:spcAft>
                <a:spcPct val="0"/>
              </a:spcAft>
              <a:buSzPct val="60000"/>
            </a:pPr>
            <a:r>
              <a:rPr lang="it-IT" altLang="it-IT" sz="2400">
                <a:solidFill>
                  <a:srgbClr val="3333CC"/>
                </a:solidFill>
              </a:rPr>
              <a:t> </a:t>
            </a:r>
          </a:p>
          <a:p>
            <a:pPr fontAlgn="base">
              <a:spcBef>
                <a:spcPts val="600"/>
              </a:spcBef>
              <a:spcAft>
                <a:spcPct val="0"/>
              </a:spcAft>
              <a:buSzPct val="60000"/>
            </a:pPr>
            <a:endParaRPr lang="it-IT" altLang="it-IT" sz="2400">
              <a:solidFill>
                <a:srgbClr val="3333CC"/>
              </a:solidFill>
            </a:endParaRP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8518525" y="5594351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1905000" y="1981201"/>
            <a:ext cx="800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259264"/>
            <a:ext cx="3124200" cy="259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1981200" y="2032001"/>
            <a:ext cx="8421688" cy="207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RISPOSTA PERIFERICA ALL’ INSULINA – FISIOLOGIA</a:t>
            </a:r>
            <a:r>
              <a:rPr lang="it-IT" altLang="it-IT" sz="2000"/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 sz="200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/>
              <a:t>Oltre al grasso viscerale, altro importante modulatore della risposta periferica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/>
              <a:t>all’insulina ed in generale della capacità di uptake del glucoso cellulare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/>
              <a:t>è rappresentato dalla </a:t>
            </a:r>
            <a:r>
              <a:rPr lang="it-IT" altLang="it-IT" b="1">
                <a:solidFill>
                  <a:srgbClr val="FF0000"/>
                </a:solidFill>
              </a:rPr>
              <a:t>attività fisica</a:t>
            </a:r>
            <a:r>
              <a:rPr lang="it-IT" altLang="it-IT"/>
              <a:t> (contrazione muscolare), che crea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/>
              <a:t>nel miocita sia in modo diretto (attivazione enzimatica) che indiretto (regolazione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/>
              <a:t>della trascrizione genica) un </a:t>
            </a:r>
            <a:r>
              <a:rPr lang="it-IT" altLang="it-IT" b="1">
                <a:solidFill>
                  <a:srgbClr val="FF0000"/>
                </a:solidFill>
              </a:rPr>
              <a:t>aumento del trasporto di glucoso</a:t>
            </a:r>
          </a:p>
        </p:txBody>
      </p:sp>
    </p:spTree>
    <p:extLst>
      <p:ext uri="{BB962C8B-B14F-4D97-AF65-F5344CB8AC3E}">
        <p14:creationId xmlns:p14="http://schemas.microsoft.com/office/powerpoint/2010/main" val="195047817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 Box 1"/>
          <p:cNvSpPr txBox="1">
            <a:spLocks noChangeArrowheads="1"/>
          </p:cNvSpPr>
          <p:nvPr/>
        </p:nvSpPr>
        <p:spPr bwMode="auto">
          <a:xfrm>
            <a:off x="2674939" y="214314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800" b="1">
                <a:solidFill>
                  <a:srgbClr val="333399"/>
                </a:solidFill>
              </a:rPr>
              <a:t>PRINCIPI DELLA PRESCRIZIONE DELL’ESERCIZIO FISICO: </a:t>
            </a:r>
            <a:br>
              <a:rPr lang="it-IT" altLang="it-IT" sz="2800" b="1">
                <a:solidFill>
                  <a:srgbClr val="333399"/>
                </a:solidFill>
              </a:rPr>
            </a:br>
            <a:r>
              <a:rPr lang="it-IT" altLang="it-IT" sz="2800" b="1">
                <a:solidFill>
                  <a:srgbClr val="333399"/>
                </a:solidFill>
              </a:rPr>
              <a:t>IL DIABETE TIPO 2</a:t>
            </a:r>
          </a:p>
        </p:txBody>
      </p:sp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1981200" y="2017713"/>
            <a:ext cx="8497888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ts val="600"/>
              </a:spcBef>
              <a:spcAft>
                <a:spcPct val="0"/>
              </a:spcAft>
              <a:buSzPct val="60000"/>
            </a:pPr>
            <a:endParaRPr lang="it-IT" altLang="it-IT" sz="2400">
              <a:solidFill>
                <a:srgbClr val="3333CC"/>
              </a:solidFill>
            </a:endParaRPr>
          </a:p>
          <a:p>
            <a:pPr fontAlgn="base">
              <a:spcBef>
                <a:spcPts val="600"/>
              </a:spcBef>
              <a:spcAft>
                <a:spcPct val="0"/>
              </a:spcAft>
              <a:buSzPct val="60000"/>
            </a:pPr>
            <a:endParaRPr lang="it-IT" altLang="it-IT" sz="2400">
              <a:solidFill>
                <a:srgbClr val="3333CC"/>
              </a:solidFill>
            </a:endParaRPr>
          </a:p>
          <a:p>
            <a:pPr fontAlgn="base">
              <a:spcBef>
                <a:spcPts val="600"/>
              </a:spcBef>
              <a:spcAft>
                <a:spcPct val="0"/>
              </a:spcAft>
              <a:buSzPct val="60000"/>
            </a:pPr>
            <a:r>
              <a:rPr lang="it-IT" altLang="it-IT" sz="2400">
                <a:solidFill>
                  <a:srgbClr val="3333CC"/>
                </a:solidFill>
              </a:rPr>
              <a:t> </a:t>
            </a:r>
          </a:p>
          <a:p>
            <a:pPr fontAlgn="base">
              <a:spcBef>
                <a:spcPts val="600"/>
              </a:spcBef>
              <a:spcAft>
                <a:spcPct val="0"/>
              </a:spcAft>
              <a:buSzPct val="60000"/>
            </a:pPr>
            <a:endParaRPr lang="it-IT" altLang="it-IT" sz="2400">
              <a:solidFill>
                <a:srgbClr val="3333CC"/>
              </a:solidFill>
            </a:endParaRPr>
          </a:p>
          <a:p>
            <a:pPr fontAlgn="base">
              <a:spcBef>
                <a:spcPts val="600"/>
              </a:spcBef>
              <a:spcAft>
                <a:spcPct val="0"/>
              </a:spcAft>
              <a:buSzPct val="60000"/>
            </a:pPr>
            <a:endParaRPr lang="it-IT" altLang="it-IT" sz="2400">
              <a:solidFill>
                <a:srgbClr val="3333CC"/>
              </a:solidFill>
            </a:endParaRPr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8518525" y="5594351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2133600" y="2362201"/>
            <a:ext cx="7315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1981200" y="3048001"/>
            <a:ext cx="6400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1752600" y="2057400"/>
            <a:ext cx="7391400" cy="448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RISPOSTA PERIFERICA ALL’ INSULINA - FISIOLOGIA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>
              <a:solidFill>
                <a:srgbClr val="FF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/>
              <a:t>Sia in topi (Seider er at, 1982) che in uomini sani (Heath et al, 1983) è stato dimostrato il veloce adattamento della risposta insulinica ad una condizione di attività fisica così come ad una condizione di sedentarietà.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/>
              <a:t>In particolare Kovisto et al (J. Clin. Invest. – 1993; 4:1623-31) hanno dimostrato già nel lavoro “</a:t>
            </a:r>
            <a:r>
              <a:rPr lang="it-IT" altLang="it-IT" i="1"/>
              <a:t>Mechanismo of enanched insulin sensitivity in athletes. Increased blood flow, muscle glucose transport protein (Glut – 4) concentration and glicogen synthase activity</a:t>
            </a:r>
            <a:r>
              <a:rPr lang="it-IT" altLang="it-IT"/>
              <a:t>” un </a:t>
            </a:r>
            <a:r>
              <a:rPr lang="it-IT" altLang="it-IT">
                <a:solidFill>
                  <a:srgbClr val="FF0000"/>
                </a:solidFill>
              </a:rPr>
              <a:t>AUMENTO del 32%</a:t>
            </a:r>
            <a:r>
              <a:rPr lang="it-IT" altLang="it-IT"/>
              <a:t> dell’ indice della </a:t>
            </a:r>
            <a:r>
              <a:rPr lang="it-IT" altLang="it-IT">
                <a:solidFill>
                  <a:srgbClr val="FF0000"/>
                </a:solidFill>
              </a:rPr>
              <a:t>sensibilità insulinica</a:t>
            </a:r>
            <a:r>
              <a:rPr lang="it-IT" altLang="it-IT"/>
              <a:t> legata alla attività fisica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/>
              <a:t>e misurata con il clamp euglicemico iperinsulinemico che si mantiene fino a 72 h post esercizio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90018582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ext Box 1"/>
          <p:cNvSpPr txBox="1">
            <a:spLocks noChangeArrowheads="1"/>
          </p:cNvSpPr>
          <p:nvPr/>
        </p:nvSpPr>
        <p:spPr bwMode="auto">
          <a:xfrm>
            <a:off x="2667000" y="228600"/>
            <a:ext cx="7793038" cy="146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800" b="1">
                <a:solidFill>
                  <a:srgbClr val="333399"/>
                </a:solidFill>
              </a:rPr>
              <a:t>PRINCIPI DELLA PRESCRIZIONE DELL’ESERCIZIO FISICO: </a:t>
            </a:r>
            <a:br>
              <a:rPr lang="it-IT" altLang="it-IT" sz="2800" b="1">
                <a:solidFill>
                  <a:srgbClr val="333399"/>
                </a:solidFill>
              </a:rPr>
            </a:br>
            <a:r>
              <a:rPr lang="it-IT" altLang="it-IT" sz="2800" b="1">
                <a:solidFill>
                  <a:srgbClr val="333399"/>
                </a:solidFill>
              </a:rPr>
              <a:t>IL DIABETE TIPO 2</a:t>
            </a:r>
          </a:p>
        </p:txBody>
      </p:sp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1981200" y="2017713"/>
            <a:ext cx="8497888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ts val="600"/>
              </a:spcBef>
              <a:spcAft>
                <a:spcPct val="0"/>
              </a:spcAft>
              <a:buSzPct val="60000"/>
            </a:pPr>
            <a:endParaRPr lang="it-IT" altLang="it-IT" sz="2400">
              <a:solidFill>
                <a:srgbClr val="3333CC"/>
              </a:solidFill>
            </a:endParaRPr>
          </a:p>
          <a:p>
            <a:pPr fontAlgn="base">
              <a:spcBef>
                <a:spcPts val="600"/>
              </a:spcBef>
              <a:spcAft>
                <a:spcPct val="0"/>
              </a:spcAft>
              <a:buSzPct val="60000"/>
            </a:pPr>
            <a:endParaRPr lang="it-IT" altLang="it-IT" sz="2400">
              <a:solidFill>
                <a:srgbClr val="3333CC"/>
              </a:solidFill>
            </a:endParaRPr>
          </a:p>
          <a:p>
            <a:pPr fontAlgn="base">
              <a:spcBef>
                <a:spcPts val="600"/>
              </a:spcBef>
              <a:spcAft>
                <a:spcPct val="0"/>
              </a:spcAft>
              <a:buSzPct val="60000"/>
            </a:pPr>
            <a:r>
              <a:rPr lang="it-IT" altLang="it-IT" sz="2400">
                <a:solidFill>
                  <a:srgbClr val="3333CC"/>
                </a:solidFill>
              </a:rPr>
              <a:t> </a:t>
            </a:r>
          </a:p>
          <a:p>
            <a:pPr fontAlgn="base">
              <a:spcBef>
                <a:spcPts val="600"/>
              </a:spcBef>
              <a:spcAft>
                <a:spcPct val="0"/>
              </a:spcAft>
              <a:buSzPct val="60000"/>
            </a:pPr>
            <a:endParaRPr lang="it-IT" altLang="it-IT" sz="2400">
              <a:solidFill>
                <a:srgbClr val="3333CC"/>
              </a:solidFill>
            </a:endParaRPr>
          </a:p>
          <a:p>
            <a:pPr fontAlgn="base">
              <a:spcBef>
                <a:spcPts val="600"/>
              </a:spcBef>
              <a:spcAft>
                <a:spcPct val="0"/>
              </a:spcAft>
              <a:buSzPct val="60000"/>
            </a:pPr>
            <a:endParaRPr lang="it-IT" altLang="it-IT" sz="2400">
              <a:solidFill>
                <a:srgbClr val="3333CC"/>
              </a:solidFill>
            </a:endParaRPr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8518525" y="5594351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2133600" y="2362201"/>
            <a:ext cx="7315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1981200" y="3048001"/>
            <a:ext cx="6400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1828800" y="1752601"/>
            <a:ext cx="6934200" cy="488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1313"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/>
              <a:t>     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/>
              <a:t>CONSEGUENZE DELLA</a:t>
            </a:r>
            <a:r>
              <a:rPr lang="it-IT" altLang="it-IT" b="1">
                <a:effectLst>
                  <a:outerShdw blurRad="38100" dist="38100" dir="2700000" algn="tl">
                    <a:srgbClr val="C0C0C0"/>
                  </a:outerShdw>
                </a:effectLst>
              </a:rPr>
              <a:t> IPERGLICEMIA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/>
          </a:p>
          <a:p>
            <a:pPr marL="341313" indent="-339725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Times New Roman" panose="02020603050405020304" pitchFamily="18" charset="0"/>
              <a:buAutoNum type="arabicParenR"/>
            </a:pPr>
            <a:r>
              <a:rPr lang="it-IT" altLang="it-IT" sz="2000">
                <a:solidFill>
                  <a:srgbClr val="FF0000"/>
                </a:solidFill>
              </a:rPr>
              <a:t>Glucotossicità </a:t>
            </a:r>
            <a:r>
              <a:rPr lang="it-IT" altLang="it-IT" sz="2000"/>
              <a:t>con </a:t>
            </a:r>
          </a:p>
          <a:p>
            <a:pPr marL="341313" indent="-339725" fontAlgn="base">
              <a:spcBef>
                <a:spcPct val="0"/>
              </a:spcBef>
              <a:spcAft>
                <a:spcPct val="0"/>
              </a:spcAft>
            </a:pPr>
            <a:endParaRPr lang="it-IT" altLang="it-IT" sz="200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000">
                <a:solidFill>
                  <a:srgbClr val="FF0000"/>
                </a:solidFill>
              </a:rPr>
              <a:t>	</a:t>
            </a:r>
            <a:r>
              <a:rPr lang="it-IT" altLang="it-IT" sz="2000"/>
              <a:t>- Disfunzione mitocondriale con riduzione dell’ ATP cellulare, delle proteine di fusione e dell’ossidazione lipidica. Si ha tendenza alla deposizione lipidica intracellulare e alla riduzione delle fibre muscolari di tipo I (sarcopenia), tra l’ altro le più sensibili all’azione dell’ insulina, con ulteriore peggioramento della insulino resistenza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000"/>
              <a:t>	- Disfunzione citoplasmatica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000"/>
              <a:t>	- Aumento dei radicali liberi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 sz="200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 sz="2000"/>
          </a:p>
        </p:txBody>
      </p:sp>
    </p:spTree>
    <p:extLst>
      <p:ext uri="{BB962C8B-B14F-4D97-AF65-F5344CB8AC3E}">
        <p14:creationId xmlns:p14="http://schemas.microsoft.com/office/powerpoint/2010/main" val="2474331621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2674939" y="214314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800" b="1">
                <a:solidFill>
                  <a:srgbClr val="333399"/>
                </a:solidFill>
              </a:rPr>
              <a:t>PRINCIPI DELLA PRESCRIZIONE DELL’ESERCIZIO FISICO: </a:t>
            </a:r>
            <a:br>
              <a:rPr lang="it-IT" altLang="it-IT" sz="2800" b="1">
                <a:solidFill>
                  <a:srgbClr val="333399"/>
                </a:solidFill>
              </a:rPr>
            </a:br>
            <a:r>
              <a:rPr lang="it-IT" altLang="it-IT" sz="2800" b="1">
                <a:solidFill>
                  <a:srgbClr val="333399"/>
                </a:solidFill>
              </a:rPr>
              <a:t>IL DIABETE TIPO 2</a:t>
            </a:r>
          </a:p>
        </p:txBody>
      </p:sp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2706688" y="2017713"/>
            <a:ext cx="38100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ts val="450"/>
              </a:spcBef>
              <a:spcAft>
                <a:spcPct val="0"/>
              </a:spcAft>
              <a:buSzPct val="60000"/>
            </a:pPr>
            <a:endParaRPr lang="it-IT" altLang="it-IT">
              <a:solidFill>
                <a:srgbClr val="3333CC"/>
              </a:solidFill>
            </a:endParaRPr>
          </a:p>
          <a:p>
            <a:pPr fontAlgn="base">
              <a:spcBef>
                <a:spcPts val="450"/>
              </a:spcBef>
              <a:spcAft>
                <a:spcPct val="0"/>
              </a:spcAft>
              <a:buSzPct val="60000"/>
            </a:pPr>
            <a:endParaRPr lang="it-IT" altLang="it-IT">
              <a:solidFill>
                <a:srgbClr val="3333CC"/>
              </a:solidFill>
            </a:endParaRPr>
          </a:p>
          <a:p>
            <a:pPr fontAlgn="base">
              <a:spcBef>
                <a:spcPts val="450"/>
              </a:spcBef>
              <a:spcAft>
                <a:spcPct val="0"/>
              </a:spcAft>
              <a:buSzPct val="60000"/>
            </a:pPr>
            <a:r>
              <a:rPr lang="it-IT" altLang="it-IT">
                <a:solidFill>
                  <a:srgbClr val="3333CC"/>
                </a:solidFill>
              </a:rPr>
              <a:t> </a:t>
            </a:r>
          </a:p>
          <a:p>
            <a:pPr fontAlgn="base">
              <a:spcBef>
                <a:spcPts val="450"/>
              </a:spcBef>
              <a:spcAft>
                <a:spcPct val="0"/>
              </a:spcAft>
              <a:buSzPct val="60000"/>
            </a:pPr>
            <a:endParaRPr lang="it-IT" altLang="it-IT">
              <a:solidFill>
                <a:srgbClr val="3333CC"/>
              </a:solidFill>
            </a:endParaRPr>
          </a:p>
          <a:p>
            <a:pPr fontAlgn="base">
              <a:spcBef>
                <a:spcPts val="450"/>
              </a:spcBef>
              <a:spcAft>
                <a:spcPct val="0"/>
              </a:spcAft>
              <a:buSzPct val="60000"/>
            </a:pPr>
            <a:endParaRPr lang="it-IT" altLang="it-IT">
              <a:solidFill>
                <a:srgbClr val="3333CC"/>
              </a:solidFill>
            </a:endParaRP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8518525" y="5594351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1524000" y="1981201"/>
            <a:ext cx="7315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2819400" y="3200401"/>
            <a:ext cx="6400800" cy="91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/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2895600" y="3505200"/>
            <a:ext cx="4038600" cy="2057400"/>
          </a:xfrm>
          <a:prstGeom prst="rect">
            <a:avLst/>
          </a:prstGeom>
          <a:solidFill>
            <a:srgbClr val="FF9900">
              <a:alpha val="50999"/>
            </a:srgbClr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altLang="it-IT"/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/>
              <a:t>Stato proinfiammatorio-coagulativo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/>
              <a:t>Ipertensione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/>
              <a:t>Dislipidemia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/>
              <a:t>Alterazione endoteliale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/>
              <a:t>Glucotossicità cellulare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/>
              <a:t>Glicazione pareti vasali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/>
              <a:t>Sovrappeso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altLang="it-IT"/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4191000" y="5791200"/>
            <a:ext cx="2209800" cy="1066800"/>
          </a:xfrm>
          <a:prstGeom prst="rect">
            <a:avLst/>
          </a:prstGeom>
          <a:solidFill>
            <a:srgbClr val="808000">
              <a:alpha val="48999"/>
            </a:srgbClr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50184" name="Text Box 8"/>
          <p:cNvSpPr txBox="1">
            <a:spLocks noChangeArrowheads="1"/>
          </p:cNvSpPr>
          <p:nvPr/>
        </p:nvSpPr>
        <p:spPr bwMode="auto">
          <a:xfrm>
            <a:off x="4267201" y="5715001"/>
            <a:ext cx="2220913" cy="91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>
                <a:solidFill>
                  <a:srgbClr val="FF3300"/>
                </a:solidFill>
              </a:rPr>
              <a:t>AUMENTO</a:t>
            </a:r>
            <a:br>
              <a:rPr lang="it-IT" altLang="it-IT">
                <a:solidFill>
                  <a:srgbClr val="FF3300"/>
                </a:solidFill>
              </a:rPr>
            </a:br>
            <a:r>
              <a:rPr lang="it-IT" altLang="it-IT">
                <a:solidFill>
                  <a:srgbClr val="FF3300"/>
                </a:solidFill>
              </a:rPr>
              <a:t>RISCHIO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>
                <a:solidFill>
                  <a:srgbClr val="FF3300"/>
                </a:solidFill>
              </a:rPr>
              <a:t>CARDIOVASCOLARE</a:t>
            </a:r>
          </a:p>
        </p:txBody>
      </p:sp>
      <p:sp>
        <p:nvSpPr>
          <p:cNvPr id="50185" name="Rectangle 9"/>
          <p:cNvSpPr>
            <a:spLocks noChangeArrowheads="1"/>
          </p:cNvSpPr>
          <p:nvPr/>
        </p:nvSpPr>
        <p:spPr bwMode="auto">
          <a:xfrm>
            <a:off x="2514601" y="2514601"/>
            <a:ext cx="180975" cy="3026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 b="1">
              <a:solidFill>
                <a:srgbClr val="FF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 b="1">
              <a:solidFill>
                <a:srgbClr val="FF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 b="1">
              <a:solidFill>
                <a:srgbClr val="FF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 b="1">
              <a:solidFill>
                <a:srgbClr val="FF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 b="1">
              <a:solidFill>
                <a:srgbClr val="FF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 b="1">
              <a:solidFill>
                <a:srgbClr val="FF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 b="1">
              <a:solidFill>
                <a:srgbClr val="FF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 b="1">
              <a:solidFill>
                <a:srgbClr val="FF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 b="1">
              <a:solidFill>
                <a:srgbClr val="FF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 b="1">
              <a:solidFill>
                <a:srgbClr val="FF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 b="1">
              <a:solidFill>
                <a:srgbClr val="FF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 b="1">
              <a:solidFill>
                <a:srgbClr val="FF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 b="1">
              <a:solidFill>
                <a:srgbClr val="FF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 b="1">
              <a:solidFill>
                <a:srgbClr val="FF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 b="1">
              <a:solidFill>
                <a:srgbClr val="FF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 b="1">
              <a:solidFill>
                <a:srgbClr val="FF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 b="1">
              <a:solidFill>
                <a:srgbClr val="FF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 b="1">
              <a:solidFill>
                <a:srgbClr val="FF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 b="1">
              <a:solidFill>
                <a:srgbClr val="FF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 b="1">
              <a:solidFill>
                <a:srgbClr val="FF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 b="1">
              <a:solidFill>
                <a:srgbClr val="FF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 b="1">
              <a:solidFill>
                <a:srgbClr val="FF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 b="1">
              <a:solidFill>
                <a:srgbClr val="FF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 b="1">
              <a:solidFill>
                <a:srgbClr val="FF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 b="1">
              <a:solidFill>
                <a:srgbClr val="FF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 b="1">
              <a:solidFill>
                <a:srgbClr val="FF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 b="1">
              <a:solidFill>
                <a:srgbClr val="FF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 b="1">
              <a:solidFill>
                <a:srgbClr val="FF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 b="1">
              <a:solidFill>
                <a:srgbClr val="FF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 b="1">
              <a:solidFill>
                <a:srgbClr val="FF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 b="1">
              <a:solidFill>
                <a:srgbClr val="FF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 b="1">
              <a:solidFill>
                <a:srgbClr val="FF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 b="1">
              <a:solidFill>
                <a:srgbClr val="FF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 b="1">
              <a:solidFill>
                <a:srgbClr val="FF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 b="1">
              <a:solidFill>
                <a:srgbClr val="FF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 b="1">
              <a:solidFill>
                <a:srgbClr val="FF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 b="1">
              <a:solidFill>
                <a:srgbClr val="FF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 b="1">
              <a:solidFill>
                <a:srgbClr val="FF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 b="1">
              <a:solidFill>
                <a:srgbClr val="FF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 b="1">
              <a:solidFill>
                <a:srgbClr val="FF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 b="1">
              <a:solidFill>
                <a:srgbClr val="FF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 b="1">
              <a:solidFill>
                <a:srgbClr val="FF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 b="1">
              <a:solidFill>
                <a:srgbClr val="FF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 b="1">
              <a:solidFill>
                <a:srgbClr val="FF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 b="1">
              <a:solidFill>
                <a:srgbClr val="FF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 b="1">
              <a:solidFill>
                <a:srgbClr val="FF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 b="1">
              <a:solidFill>
                <a:srgbClr val="FF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 b="1">
              <a:solidFill>
                <a:srgbClr val="FF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 b="1">
              <a:solidFill>
                <a:srgbClr val="FF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 b="1">
              <a:solidFill>
                <a:srgbClr val="FF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 b="1">
              <a:solidFill>
                <a:srgbClr val="FF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 b="1">
              <a:solidFill>
                <a:srgbClr val="FF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 b="1">
              <a:solidFill>
                <a:srgbClr val="FF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 b="1">
              <a:solidFill>
                <a:srgbClr val="FF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 b="1">
              <a:solidFill>
                <a:srgbClr val="FF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 b="1">
              <a:solidFill>
                <a:srgbClr val="FF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 b="1">
              <a:solidFill>
                <a:srgbClr val="FF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 b="1">
              <a:solidFill>
                <a:srgbClr val="FF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 b="1">
              <a:solidFill>
                <a:srgbClr val="FF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 b="1">
              <a:solidFill>
                <a:srgbClr val="FF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 b="1">
              <a:solidFill>
                <a:srgbClr val="FF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 b="1">
              <a:solidFill>
                <a:srgbClr val="FF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 b="1">
              <a:solidFill>
                <a:srgbClr val="FF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 b="1">
              <a:solidFill>
                <a:srgbClr val="FF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 b="1">
              <a:solidFill>
                <a:srgbClr val="FF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 b="1">
              <a:solidFill>
                <a:srgbClr val="FF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 b="1">
              <a:solidFill>
                <a:srgbClr val="FF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 b="1">
              <a:solidFill>
                <a:srgbClr val="FF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 b="1">
              <a:solidFill>
                <a:srgbClr val="FF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 b="1">
              <a:solidFill>
                <a:srgbClr val="FF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 b="1">
              <a:solidFill>
                <a:srgbClr val="FF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 b="1">
              <a:solidFill>
                <a:srgbClr val="FF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 b="1">
              <a:solidFill>
                <a:srgbClr val="FF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 b="1">
              <a:solidFill>
                <a:srgbClr val="FF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 b="1">
              <a:solidFill>
                <a:srgbClr val="FF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 b="1">
              <a:solidFill>
                <a:srgbClr val="FF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 b="1">
              <a:solidFill>
                <a:srgbClr val="FF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 b="1">
              <a:solidFill>
                <a:srgbClr val="FF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 b="1">
              <a:solidFill>
                <a:srgbClr val="FF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 b="1">
              <a:solidFill>
                <a:srgbClr val="FF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 b="1">
              <a:solidFill>
                <a:srgbClr val="FF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 b="1">
              <a:solidFill>
                <a:srgbClr val="FF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 b="1">
              <a:solidFill>
                <a:srgbClr val="FF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 b="1">
              <a:solidFill>
                <a:srgbClr val="FF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 b="1">
              <a:solidFill>
                <a:srgbClr val="FF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 b="1">
              <a:solidFill>
                <a:srgbClr val="FF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 b="1">
              <a:solidFill>
                <a:srgbClr val="FF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 b="1">
              <a:solidFill>
                <a:srgbClr val="FF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 b="1">
              <a:solidFill>
                <a:srgbClr val="FF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 b="1">
              <a:solidFill>
                <a:srgbClr val="FF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 b="1">
              <a:solidFill>
                <a:srgbClr val="FF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 b="1">
              <a:solidFill>
                <a:srgbClr val="FF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 b="1">
              <a:solidFill>
                <a:srgbClr val="FF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 b="1">
              <a:solidFill>
                <a:srgbClr val="FF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 b="1">
              <a:solidFill>
                <a:srgbClr val="FF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 b="1">
              <a:solidFill>
                <a:srgbClr val="FF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 b="1">
              <a:solidFill>
                <a:srgbClr val="FF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 b="1">
              <a:solidFill>
                <a:srgbClr val="FF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 b="1">
              <a:solidFill>
                <a:srgbClr val="FF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 b="1">
              <a:solidFill>
                <a:srgbClr val="FF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 b="1">
              <a:solidFill>
                <a:srgbClr val="FF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 b="1">
              <a:solidFill>
                <a:srgbClr val="FF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 b="1">
              <a:solidFill>
                <a:srgbClr val="FF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 b="1">
              <a:solidFill>
                <a:srgbClr val="FF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 b="1">
              <a:solidFill>
                <a:srgbClr val="FF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 b="1">
              <a:solidFill>
                <a:srgbClr val="FF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 b="1">
              <a:solidFill>
                <a:srgbClr val="FF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 b="1">
              <a:solidFill>
                <a:srgbClr val="FF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 b="1">
              <a:solidFill>
                <a:srgbClr val="FF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 b="1">
              <a:solidFill>
                <a:srgbClr val="FF0000"/>
              </a:solidFill>
            </a:endParaRPr>
          </a:p>
        </p:txBody>
      </p:sp>
      <p:sp>
        <p:nvSpPr>
          <p:cNvPr id="50186" name="Text Box 10"/>
          <p:cNvSpPr txBox="1">
            <a:spLocks noChangeArrowheads="1"/>
          </p:cNvSpPr>
          <p:nvPr/>
        </p:nvSpPr>
        <p:spPr bwMode="auto">
          <a:xfrm>
            <a:off x="1905000" y="5715001"/>
            <a:ext cx="7753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50187" name="Rectangle 11"/>
          <p:cNvSpPr>
            <a:spLocks noChangeArrowheads="1"/>
          </p:cNvSpPr>
          <p:nvPr/>
        </p:nvSpPr>
        <p:spPr bwMode="auto">
          <a:xfrm>
            <a:off x="1981201" y="2133600"/>
            <a:ext cx="206057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b="1">
                <a:solidFill>
                  <a:srgbClr val="FF0000"/>
                </a:solidFill>
              </a:rPr>
              <a:t>DIABETE TIPO 2</a:t>
            </a:r>
          </a:p>
        </p:txBody>
      </p:sp>
      <p:sp>
        <p:nvSpPr>
          <p:cNvPr id="50188" name="Text Box 12"/>
          <p:cNvSpPr txBox="1">
            <a:spLocks noChangeArrowheads="1"/>
          </p:cNvSpPr>
          <p:nvPr/>
        </p:nvSpPr>
        <p:spPr bwMode="auto">
          <a:xfrm>
            <a:off x="1965326" y="2546350"/>
            <a:ext cx="5959475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/>
              <a:t>iperinsulinemia, iperglicemia, eccesso di grasso viscerale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/>
              <a:t>mancanza di attività fisica, genetica</a:t>
            </a:r>
          </a:p>
        </p:txBody>
      </p:sp>
      <p:sp>
        <p:nvSpPr>
          <p:cNvPr id="50189" name="Rectangle 13"/>
          <p:cNvSpPr>
            <a:spLocks noChangeArrowheads="1"/>
          </p:cNvSpPr>
          <p:nvPr/>
        </p:nvSpPr>
        <p:spPr bwMode="auto">
          <a:xfrm>
            <a:off x="1905000" y="2590800"/>
            <a:ext cx="5943600" cy="533400"/>
          </a:xfrm>
          <a:prstGeom prst="rect">
            <a:avLst/>
          </a:prstGeom>
          <a:solidFill>
            <a:srgbClr val="00FFFF">
              <a:alpha val="34999"/>
            </a:srgbClr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50190" name="Line 14"/>
          <p:cNvSpPr>
            <a:spLocks noChangeShapeType="1"/>
          </p:cNvSpPr>
          <p:nvPr/>
        </p:nvSpPr>
        <p:spPr bwMode="auto">
          <a:xfrm>
            <a:off x="2590800" y="3124200"/>
            <a:ext cx="381000" cy="30480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50191" name="Line 15"/>
          <p:cNvSpPr>
            <a:spLocks noChangeShapeType="1"/>
          </p:cNvSpPr>
          <p:nvPr/>
        </p:nvSpPr>
        <p:spPr bwMode="auto">
          <a:xfrm flipH="1">
            <a:off x="6018214" y="5410200"/>
            <a:ext cx="765175" cy="60960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451496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2674939" y="214314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</a:pPr>
            <a:r>
              <a:rPr lang="it-IT" altLang="it-IT" sz="2800" b="1">
                <a:solidFill>
                  <a:srgbClr val="333399"/>
                </a:solidFill>
                <a:latin typeface="Tahoma" panose="020B0604030504040204" pitchFamily="34" charset="0"/>
                <a:cs typeface="Calibri" panose="020F0502020204030204" pitchFamily="34" charset="0"/>
              </a:rPr>
              <a:t>Sindrome metabolica e diabete tipo2</a:t>
            </a:r>
          </a:p>
        </p:txBody>
      </p:sp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1981200" y="2017713"/>
            <a:ext cx="8497888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14325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fontAlgn="base">
              <a:lnSpc>
                <a:spcPct val="93000"/>
              </a:lnSpc>
              <a:spcBef>
                <a:spcPts val="600"/>
              </a:spcBef>
              <a:spcAft>
                <a:spcPct val="0"/>
              </a:spcAft>
              <a:buSzPct val="60000"/>
            </a:pPr>
            <a:endParaRPr lang="it-IT" altLang="it-IT" sz="2400">
              <a:solidFill>
                <a:srgbClr val="3333CC"/>
              </a:solidFill>
              <a:latin typeface="Tahoma" panose="020B0604030504040204" pitchFamily="34" charset="0"/>
              <a:cs typeface="Calibri" panose="020F0502020204030204" pitchFamily="34" charset="0"/>
            </a:endParaRPr>
          </a:p>
          <a:p>
            <a:pPr fontAlgn="base">
              <a:lnSpc>
                <a:spcPct val="93000"/>
              </a:lnSpc>
              <a:spcBef>
                <a:spcPts val="600"/>
              </a:spcBef>
              <a:spcAft>
                <a:spcPct val="0"/>
              </a:spcAft>
              <a:buSzPct val="60000"/>
            </a:pPr>
            <a:endParaRPr lang="it-IT" altLang="it-IT" sz="2400">
              <a:solidFill>
                <a:srgbClr val="3333CC"/>
              </a:solidFill>
              <a:latin typeface="Tahoma" panose="020B0604030504040204" pitchFamily="34" charset="0"/>
              <a:cs typeface="Calibri" panose="020F0502020204030204" pitchFamily="34" charset="0"/>
            </a:endParaRPr>
          </a:p>
          <a:p>
            <a:pPr fontAlgn="base">
              <a:lnSpc>
                <a:spcPct val="93000"/>
              </a:lnSpc>
              <a:spcBef>
                <a:spcPts val="600"/>
              </a:spcBef>
              <a:spcAft>
                <a:spcPct val="0"/>
              </a:spcAft>
              <a:buSzPct val="60000"/>
            </a:pPr>
            <a:r>
              <a:rPr lang="it-IT" altLang="it-IT" sz="2400">
                <a:solidFill>
                  <a:srgbClr val="3333CC"/>
                </a:solidFill>
                <a:latin typeface="Tahoma" panose="020B0604030504040204" pitchFamily="34" charset="0"/>
                <a:cs typeface="Calibri" panose="020F0502020204030204" pitchFamily="34" charset="0"/>
              </a:rPr>
              <a:t> </a:t>
            </a:r>
          </a:p>
          <a:p>
            <a:pPr fontAlgn="base">
              <a:lnSpc>
                <a:spcPct val="93000"/>
              </a:lnSpc>
              <a:spcBef>
                <a:spcPts val="600"/>
              </a:spcBef>
              <a:spcAft>
                <a:spcPct val="0"/>
              </a:spcAft>
              <a:buSzPct val="60000"/>
            </a:pPr>
            <a:endParaRPr lang="it-IT" altLang="it-IT" sz="2400">
              <a:solidFill>
                <a:srgbClr val="3333CC"/>
              </a:solidFill>
              <a:latin typeface="Tahoma" panose="020B0604030504040204" pitchFamily="34" charset="0"/>
              <a:cs typeface="Calibri" panose="020F0502020204030204" pitchFamily="34" charset="0"/>
            </a:endParaRPr>
          </a:p>
          <a:p>
            <a:pPr fontAlgn="base">
              <a:lnSpc>
                <a:spcPct val="93000"/>
              </a:lnSpc>
              <a:spcBef>
                <a:spcPts val="600"/>
              </a:spcBef>
              <a:spcAft>
                <a:spcPct val="0"/>
              </a:spcAft>
              <a:buSzPct val="60000"/>
            </a:pPr>
            <a:endParaRPr lang="it-IT" altLang="it-IT" sz="2400">
              <a:solidFill>
                <a:srgbClr val="3333CC"/>
              </a:solidFill>
              <a:latin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8518525" y="5594351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1981200" y="3048001"/>
            <a:ext cx="6400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2057400" y="4267201"/>
            <a:ext cx="7010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2294" name="Oval 6"/>
          <p:cNvSpPr>
            <a:spLocks noChangeArrowheads="1"/>
          </p:cNvSpPr>
          <p:nvPr/>
        </p:nvSpPr>
        <p:spPr bwMode="auto">
          <a:xfrm>
            <a:off x="2895600" y="2971800"/>
            <a:ext cx="3810000" cy="3124200"/>
          </a:xfrm>
          <a:prstGeom prst="ellipse">
            <a:avLst/>
          </a:prstGeom>
          <a:solidFill>
            <a:srgbClr val="FFFF99">
              <a:alpha val="45000"/>
            </a:srgbClr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</a:pPr>
            <a:endParaRPr lang="it-IT" altLang="it-IT">
              <a:solidFill>
                <a:srgbClr val="000000"/>
              </a:solidFill>
              <a:latin typeface="Tahoma" panose="020B0604030504040204" pitchFamily="34" charset="0"/>
              <a:cs typeface="Calibri" panose="020F0502020204030204" pitchFamily="34" charset="0"/>
            </a:endParaRPr>
          </a:p>
          <a:p>
            <a:pPr algn="ctr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</a:pPr>
            <a:endParaRPr lang="it-IT" altLang="it-IT">
              <a:solidFill>
                <a:srgbClr val="000000"/>
              </a:solidFill>
              <a:latin typeface="Tahoma" panose="020B0604030504040204" pitchFamily="34" charset="0"/>
              <a:cs typeface="Calibri" panose="020F0502020204030204" pitchFamily="34" charset="0"/>
            </a:endParaRPr>
          </a:p>
          <a:p>
            <a:pPr algn="ctr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</a:pPr>
            <a:endParaRPr lang="it-IT" altLang="it-IT">
              <a:solidFill>
                <a:srgbClr val="000000"/>
              </a:solidFill>
              <a:latin typeface="Tahoma" panose="020B0604030504040204" pitchFamily="34" charset="0"/>
              <a:cs typeface="Calibri" panose="020F0502020204030204" pitchFamily="34" charset="0"/>
            </a:endParaRPr>
          </a:p>
          <a:p>
            <a:pPr algn="ctr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</a:pPr>
            <a:endParaRPr lang="it-IT" altLang="it-IT">
              <a:solidFill>
                <a:srgbClr val="000000"/>
              </a:solidFill>
              <a:latin typeface="Tahoma" panose="020B0604030504040204" pitchFamily="34" charset="0"/>
              <a:cs typeface="Calibri" panose="020F0502020204030204" pitchFamily="34" charset="0"/>
            </a:endParaRPr>
          </a:p>
          <a:p>
            <a:pPr algn="ctr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</a:pPr>
            <a:endParaRPr lang="it-IT" altLang="it-IT">
              <a:solidFill>
                <a:srgbClr val="000000"/>
              </a:solidFill>
              <a:latin typeface="Tahoma" panose="020B0604030504040204" pitchFamily="34" charset="0"/>
              <a:cs typeface="Calibri" panose="020F0502020204030204" pitchFamily="34" charset="0"/>
            </a:endParaRPr>
          </a:p>
          <a:p>
            <a:pPr algn="ctr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</a:pPr>
            <a:endParaRPr lang="it-IT" altLang="it-IT">
              <a:solidFill>
                <a:srgbClr val="000000"/>
              </a:solidFill>
              <a:latin typeface="Tahoma" panose="020B0604030504040204" pitchFamily="34" charset="0"/>
              <a:cs typeface="Calibri" panose="020F0502020204030204" pitchFamily="34" charset="0"/>
            </a:endParaRPr>
          </a:p>
          <a:p>
            <a:pPr algn="ctr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</a:pPr>
            <a:endParaRPr lang="it-IT" altLang="it-IT">
              <a:solidFill>
                <a:srgbClr val="000000"/>
              </a:solidFill>
              <a:latin typeface="Tahoma" panose="020B0604030504040204" pitchFamily="34" charset="0"/>
              <a:cs typeface="Calibri" panose="020F0502020204030204" pitchFamily="34" charset="0"/>
            </a:endParaRPr>
          </a:p>
          <a:p>
            <a:pPr algn="ctr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</a:pPr>
            <a:r>
              <a:rPr lang="it-IT" altLang="it-IT">
                <a:solidFill>
                  <a:srgbClr val="000000"/>
                </a:solidFill>
                <a:latin typeface="Tahoma" panose="020B0604030504040204" pitchFamily="34" charset="0"/>
                <a:cs typeface="Calibri" panose="020F0502020204030204" pitchFamily="34" charset="0"/>
              </a:rPr>
              <a:t>Sindrome</a:t>
            </a:r>
          </a:p>
          <a:p>
            <a:pPr algn="ctr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</a:pPr>
            <a:r>
              <a:rPr lang="it-IT" altLang="it-IT">
                <a:solidFill>
                  <a:srgbClr val="000000"/>
                </a:solidFill>
                <a:latin typeface="Tahoma" panose="020B0604030504040204" pitchFamily="34" charset="0"/>
                <a:cs typeface="Calibri" panose="020F0502020204030204" pitchFamily="34" charset="0"/>
              </a:rPr>
              <a:t>metabolica</a:t>
            </a:r>
          </a:p>
        </p:txBody>
      </p:sp>
      <p:sp>
        <p:nvSpPr>
          <p:cNvPr id="12295" name="Oval 7"/>
          <p:cNvSpPr>
            <a:spLocks noChangeArrowheads="1"/>
          </p:cNvSpPr>
          <p:nvPr/>
        </p:nvSpPr>
        <p:spPr bwMode="auto">
          <a:xfrm>
            <a:off x="5486400" y="2971800"/>
            <a:ext cx="3581400" cy="3124200"/>
          </a:xfrm>
          <a:prstGeom prst="ellipse">
            <a:avLst/>
          </a:prstGeom>
          <a:solidFill>
            <a:srgbClr val="FF0000">
              <a:alpha val="34999"/>
            </a:srgbClr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</a:pPr>
            <a:r>
              <a:rPr lang="it-IT" altLang="it-IT">
                <a:solidFill>
                  <a:srgbClr val="000000"/>
                </a:solidFill>
                <a:latin typeface="Tahoma" panose="020B0604030504040204" pitchFamily="34" charset="0"/>
                <a:cs typeface="Calibri" panose="020F0502020204030204" pitchFamily="34" charset="0"/>
              </a:rPr>
              <a:t>              </a:t>
            </a:r>
          </a:p>
          <a:p>
            <a:pPr algn="ctr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</a:pPr>
            <a:endParaRPr lang="it-IT" altLang="it-IT">
              <a:solidFill>
                <a:srgbClr val="000000"/>
              </a:solidFill>
              <a:latin typeface="Tahoma" panose="020B0604030504040204" pitchFamily="34" charset="0"/>
              <a:cs typeface="Calibri" panose="020F0502020204030204" pitchFamily="34" charset="0"/>
            </a:endParaRPr>
          </a:p>
          <a:p>
            <a:pPr algn="ctr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</a:pPr>
            <a:endParaRPr lang="it-IT" altLang="it-IT">
              <a:solidFill>
                <a:srgbClr val="000000"/>
              </a:solidFill>
              <a:latin typeface="Tahoma" panose="020B0604030504040204" pitchFamily="34" charset="0"/>
              <a:cs typeface="Calibri" panose="020F0502020204030204" pitchFamily="34" charset="0"/>
            </a:endParaRPr>
          </a:p>
          <a:p>
            <a:pPr algn="ctr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</a:pPr>
            <a:endParaRPr lang="it-IT" altLang="it-IT">
              <a:solidFill>
                <a:srgbClr val="000000"/>
              </a:solidFill>
              <a:latin typeface="Tahoma" panose="020B0604030504040204" pitchFamily="34" charset="0"/>
              <a:cs typeface="Calibri" panose="020F0502020204030204" pitchFamily="34" charset="0"/>
            </a:endParaRPr>
          </a:p>
          <a:p>
            <a:pPr algn="ctr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</a:pPr>
            <a:endParaRPr lang="it-IT" altLang="it-IT">
              <a:solidFill>
                <a:srgbClr val="000000"/>
              </a:solidFill>
              <a:latin typeface="Tahoma" panose="020B0604030504040204" pitchFamily="34" charset="0"/>
              <a:cs typeface="Calibri" panose="020F0502020204030204" pitchFamily="34" charset="0"/>
            </a:endParaRPr>
          </a:p>
          <a:p>
            <a:pPr algn="ctr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</a:pPr>
            <a:r>
              <a:rPr lang="it-IT" altLang="it-IT">
                <a:solidFill>
                  <a:srgbClr val="000000"/>
                </a:solidFill>
                <a:latin typeface="Tahoma" panose="020B0604030504040204" pitchFamily="34" charset="0"/>
                <a:cs typeface="Calibri" panose="020F0502020204030204" pitchFamily="34" charset="0"/>
              </a:rPr>
              <a:t>	</a:t>
            </a:r>
          </a:p>
          <a:p>
            <a:pPr algn="ctr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</a:pPr>
            <a:endParaRPr lang="it-IT" altLang="it-IT">
              <a:solidFill>
                <a:srgbClr val="000000"/>
              </a:solidFill>
              <a:latin typeface="Tahoma" panose="020B0604030504040204" pitchFamily="34" charset="0"/>
              <a:cs typeface="Calibri" panose="020F0502020204030204" pitchFamily="34" charset="0"/>
            </a:endParaRPr>
          </a:p>
          <a:p>
            <a:pPr algn="ctr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</a:pPr>
            <a:r>
              <a:rPr lang="it-IT" altLang="it-IT">
                <a:solidFill>
                  <a:srgbClr val="000000"/>
                </a:solidFill>
                <a:latin typeface="Tahoma" panose="020B0604030504040204" pitchFamily="34" charset="0"/>
                <a:cs typeface="Calibri" panose="020F0502020204030204" pitchFamily="34" charset="0"/>
              </a:rPr>
              <a:t>	Diabete </a:t>
            </a:r>
          </a:p>
          <a:p>
            <a:pPr algn="ctr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</a:pPr>
            <a:r>
              <a:rPr lang="it-IT" altLang="it-IT">
                <a:solidFill>
                  <a:srgbClr val="000000"/>
                </a:solidFill>
                <a:latin typeface="Tahoma" panose="020B0604030504040204" pitchFamily="34" charset="0"/>
                <a:cs typeface="Calibri" panose="020F0502020204030204" pitchFamily="34" charset="0"/>
              </a:rPr>
              <a:t>             tipo 2</a:t>
            </a: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3097043" y="3657601"/>
            <a:ext cx="6045543" cy="1125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</a:pPr>
            <a:r>
              <a:rPr lang="it-IT" altLang="it-IT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Calibri" panose="020F0502020204030204" pitchFamily="34" charset="0"/>
              </a:rPr>
              <a:t>aumento adipe viscerale, insulino resistenza</a:t>
            </a:r>
          </a:p>
          <a:p>
            <a:pPr algn="ctr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</a:pPr>
            <a:r>
              <a:rPr lang="it-IT" altLang="it-IT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Calibri" panose="020F0502020204030204" pitchFamily="34" charset="0"/>
              </a:rPr>
              <a:t>periferica, dislipidemia, ipertensione, iperglicemia,</a:t>
            </a:r>
          </a:p>
          <a:p>
            <a:pPr algn="ctr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</a:pPr>
            <a:r>
              <a:rPr lang="it-IT" altLang="it-IT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Calibri" panose="020F0502020204030204" pitchFamily="34" charset="0"/>
              </a:rPr>
              <a:t>stato pro infiammatorio e procoagulativo, </a:t>
            </a:r>
          </a:p>
          <a:p>
            <a:pPr algn="ctr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</a:pPr>
            <a:r>
              <a:rPr lang="it-IT" altLang="it-IT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Calibri" panose="020F0502020204030204" pitchFamily="34" charset="0"/>
              </a:rPr>
              <a:t>aumento del rischio cardiovascolare</a:t>
            </a:r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2514601" y="2286001"/>
            <a:ext cx="4328727" cy="352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</a:pPr>
            <a:r>
              <a:rPr lang="it-IT" altLang="it-IT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Calibri" panose="020F0502020204030204" pitchFamily="34" charset="0"/>
              </a:rPr>
              <a:t>DIABETE TIPO 2: EZIOPATOGENESI</a:t>
            </a:r>
          </a:p>
        </p:txBody>
      </p:sp>
    </p:spTree>
    <p:extLst>
      <p:ext uri="{BB962C8B-B14F-4D97-AF65-F5344CB8AC3E}">
        <p14:creationId xmlns:p14="http://schemas.microsoft.com/office/powerpoint/2010/main" val="1117476877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809751" y="428625"/>
            <a:ext cx="8215313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3200">
                <a:solidFill>
                  <a:prstClr val="black"/>
                </a:solidFill>
              </a:rPr>
              <a:t> </a:t>
            </a:r>
            <a:r>
              <a:rPr lang="it-IT" altLang="it-IT" sz="3600" b="1">
                <a:solidFill>
                  <a:prstClr val="black"/>
                </a:solidFill>
              </a:rPr>
              <a:t>DIAGNOSI</a:t>
            </a:r>
            <a:r>
              <a:rPr lang="it-IT" altLang="it-IT" sz="3600">
                <a:solidFill>
                  <a:prstClr val="black"/>
                </a:solidFill>
              </a:rPr>
              <a:t> di </a:t>
            </a:r>
            <a:r>
              <a:rPr lang="it-IT" altLang="it-IT" sz="3600" b="1">
                <a:solidFill>
                  <a:prstClr val="black"/>
                </a:solidFill>
              </a:rPr>
              <a:t>SM</a:t>
            </a:r>
            <a:r>
              <a:rPr lang="it-IT" altLang="it-IT" sz="3600">
                <a:solidFill>
                  <a:prstClr val="black"/>
                </a:solidFill>
              </a:rPr>
              <a:t> secondo l’</a:t>
            </a:r>
            <a:r>
              <a:rPr lang="it-IT" altLang="it-IT" sz="3600" b="1">
                <a:solidFill>
                  <a:prstClr val="black"/>
                </a:solidFill>
              </a:rPr>
              <a:t>NCEP-ATP III</a:t>
            </a:r>
            <a:r>
              <a:rPr lang="it-IT" altLang="it-IT" sz="3600">
                <a:solidFill>
                  <a:prstClr val="black"/>
                </a:solidFill>
              </a:rPr>
              <a:t>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altLang="it-IT" sz="3200">
              <a:solidFill>
                <a:prstClr val="black"/>
              </a:solidFill>
            </a:endParaRPr>
          </a:p>
        </p:txBody>
      </p:sp>
      <p:sp>
        <p:nvSpPr>
          <p:cNvPr id="3075" name="Rettangolo 7"/>
          <p:cNvSpPr>
            <a:spLocks noChangeArrowheads="1"/>
          </p:cNvSpPr>
          <p:nvPr/>
        </p:nvSpPr>
        <p:spPr bwMode="auto">
          <a:xfrm>
            <a:off x="4167189" y="4000501"/>
            <a:ext cx="4429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it-IT" altLang="it-IT" sz="2400" b="1">
                <a:solidFill>
                  <a:prstClr val="black"/>
                </a:solidFill>
              </a:rPr>
              <a:t>glicemia</a:t>
            </a:r>
            <a:r>
              <a:rPr lang="it-IT" altLang="it-IT" sz="2400">
                <a:solidFill>
                  <a:prstClr val="black"/>
                </a:solidFill>
              </a:rPr>
              <a:t> a digiuno &gt;100 mg/dl</a:t>
            </a:r>
          </a:p>
        </p:txBody>
      </p:sp>
      <p:sp>
        <p:nvSpPr>
          <p:cNvPr id="3076" name="Rettangolo 8"/>
          <p:cNvSpPr>
            <a:spLocks noChangeArrowheads="1"/>
          </p:cNvSpPr>
          <p:nvPr/>
        </p:nvSpPr>
        <p:spPr bwMode="auto">
          <a:xfrm>
            <a:off x="4667250" y="1071563"/>
            <a:ext cx="31892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3200">
                <a:solidFill>
                  <a:prstClr val="black"/>
                </a:solidFill>
              </a:rPr>
              <a:t>(almeno </a:t>
            </a:r>
            <a:r>
              <a:rPr lang="it-IT" altLang="it-IT" sz="3200" b="1">
                <a:solidFill>
                  <a:prstClr val="black"/>
                </a:solidFill>
              </a:rPr>
              <a:t>3 criteri</a:t>
            </a:r>
            <a:r>
              <a:rPr lang="it-IT" altLang="it-IT" sz="3200">
                <a:solidFill>
                  <a:prstClr val="black"/>
                </a:solidFill>
              </a:rPr>
              <a:t>) </a:t>
            </a:r>
          </a:p>
        </p:txBody>
      </p:sp>
      <p:sp>
        <p:nvSpPr>
          <p:cNvPr id="3077" name="Rettangolo 9"/>
          <p:cNvSpPr>
            <a:spLocks noChangeArrowheads="1"/>
          </p:cNvSpPr>
          <p:nvPr/>
        </p:nvSpPr>
        <p:spPr bwMode="auto">
          <a:xfrm>
            <a:off x="4167189" y="2286001"/>
            <a:ext cx="37671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it-IT" altLang="it-IT" sz="2400" b="1">
                <a:solidFill>
                  <a:prstClr val="black"/>
                </a:solidFill>
              </a:rPr>
              <a:t>CV</a:t>
            </a:r>
            <a:r>
              <a:rPr lang="it-IT" altLang="it-IT" sz="2400">
                <a:solidFill>
                  <a:prstClr val="black"/>
                </a:solidFill>
              </a:rPr>
              <a:t> ≥ 102 cm M e  ≥ 88 cm F</a:t>
            </a:r>
          </a:p>
        </p:txBody>
      </p:sp>
      <p:sp>
        <p:nvSpPr>
          <p:cNvPr id="3078" name="Rettangolo 10"/>
          <p:cNvSpPr>
            <a:spLocks noChangeArrowheads="1"/>
          </p:cNvSpPr>
          <p:nvPr/>
        </p:nvSpPr>
        <p:spPr bwMode="auto">
          <a:xfrm>
            <a:off x="4167189" y="2714626"/>
            <a:ext cx="32146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it-IT" altLang="it-IT" sz="2400" b="1">
                <a:solidFill>
                  <a:prstClr val="black"/>
                </a:solidFill>
              </a:rPr>
              <a:t>trigliceridi</a:t>
            </a:r>
            <a:r>
              <a:rPr lang="it-IT" altLang="it-IT" sz="2400">
                <a:solidFill>
                  <a:prstClr val="black"/>
                </a:solidFill>
              </a:rPr>
              <a:t> ≥ 150 mg/dl</a:t>
            </a:r>
          </a:p>
        </p:txBody>
      </p:sp>
      <p:sp>
        <p:nvSpPr>
          <p:cNvPr id="3079" name="Rettangolo 11"/>
          <p:cNvSpPr>
            <a:spLocks noChangeArrowheads="1"/>
          </p:cNvSpPr>
          <p:nvPr/>
        </p:nvSpPr>
        <p:spPr bwMode="auto">
          <a:xfrm>
            <a:off x="4167189" y="3143251"/>
            <a:ext cx="47259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it-IT" altLang="it-IT" sz="2400" b="1">
                <a:solidFill>
                  <a:prstClr val="black"/>
                </a:solidFill>
              </a:rPr>
              <a:t>HDL-C</a:t>
            </a:r>
            <a:r>
              <a:rPr lang="it-IT" altLang="it-IT" sz="2400">
                <a:solidFill>
                  <a:prstClr val="black"/>
                </a:solidFill>
              </a:rPr>
              <a:t> &lt;40 mg/dl M e  &lt; 50 mg/dl F</a:t>
            </a:r>
          </a:p>
        </p:txBody>
      </p:sp>
      <p:sp>
        <p:nvSpPr>
          <p:cNvPr id="3080" name="Rettangolo 12"/>
          <p:cNvSpPr>
            <a:spLocks noChangeArrowheads="1"/>
          </p:cNvSpPr>
          <p:nvPr/>
        </p:nvSpPr>
        <p:spPr bwMode="auto">
          <a:xfrm>
            <a:off x="4167189" y="3571876"/>
            <a:ext cx="27511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it-IT" altLang="it-IT" sz="2400" b="1">
                <a:solidFill>
                  <a:prstClr val="black"/>
                </a:solidFill>
              </a:rPr>
              <a:t>PA</a:t>
            </a:r>
            <a:r>
              <a:rPr lang="it-IT" altLang="it-IT" sz="2400">
                <a:solidFill>
                  <a:prstClr val="black"/>
                </a:solidFill>
              </a:rPr>
              <a:t> ≥ 130/85 mmHg</a:t>
            </a:r>
          </a:p>
        </p:txBody>
      </p:sp>
      <p:sp>
        <p:nvSpPr>
          <p:cNvPr id="3081" name="CasellaDiTesto 13"/>
          <p:cNvSpPr txBox="1">
            <a:spLocks noChangeArrowheads="1"/>
          </p:cNvSpPr>
          <p:nvPr/>
        </p:nvSpPr>
        <p:spPr bwMode="auto">
          <a:xfrm>
            <a:off x="2095500" y="5000626"/>
            <a:ext cx="8001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2000">
                <a:solidFill>
                  <a:prstClr val="black"/>
                </a:solidFill>
              </a:rPr>
              <a:t>Rientrano nella definizione di SM anche i soggetti che presentano valori di trigliceridi, HDL-C e PA nei limiti di norma ma in trattamento specifico</a:t>
            </a:r>
          </a:p>
        </p:txBody>
      </p:sp>
      <p:sp>
        <p:nvSpPr>
          <p:cNvPr id="10" name="Rettangolo 9"/>
          <p:cNvSpPr/>
          <p:nvPr/>
        </p:nvSpPr>
        <p:spPr>
          <a:xfrm>
            <a:off x="9953626" y="0"/>
            <a:ext cx="714375" cy="642938"/>
          </a:xfrm>
          <a:prstGeom prst="rect">
            <a:avLst/>
          </a:prstGeom>
          <a:gradFill>
            <a:gsLst>
              <a:gs pos="0">
                <a:srgbClr val="5E9EFF"/>
              </a:gs>
              <a:gs pos="0">
                <a:srgbClr val="85C2FF"/>
              </a:gs>
              <a:gs pos="41000">
                <a:srgbClr val="C4D6EB"/>
              </a:gs>
              <a:gs pos="100000">
                <a:schemeClr val="bg1"/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10453688" y="357188"/>
            <a:ext cx="214312" cy="571500"/>
          </a:xfrm>
          <a:prstGeom prst="rect">
            <a:avLst/>
          </a:prstGeom>
          <a:gradFill>
            <a:gsLst>
              <a:gs pos="2000">
                <a:schemeClr val="accent6">
                  <a:lumMod val="75000"/>
                </a:schemeClr>
              </a:gs>
              <a:gs pos="43000">
                <a:schemeClr val="accent6">
                  <a:lumMod val="60000"/>
                  <a:lumOff val="40000"/>
                </a:schemeClr>
              </a:gs>
              <a:gs pos="81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501756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8" name="Connettore 2 67"/>
          <p:cNvCxnSpPr/>
          <p:nvPr/>
        </p:nvCxnSpPr>
        <p:spPr>
          <a:xfrm rot="5400000">
            <a:off x="4344195" y="3893345"/>
            <a:ext cx="3502025" cy="1587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tangolo 3"/>
          <p:cNvSpPr/>
          <p:nvPr/>
        </p:nvSpPr>
        <p:spPr>
          <a:xfrm>
            <a:off x="9953626" y="0"/>
            <a:ext cx="714375" cy="642938"/>
          </a:xfrm>
          <a:prstGeom prst="rect">
            <a:avLst/>
          </a:prstGeom>
          <a:gradFill>
            <a:gsLst>
              <a:gs pos="0">
                <a:srgbClr val="5E9EFF"/>
              </a:gs>
              <a:gs pos="0">
                <a:srgbClr val="85C2FF"/>
              </a:gs>
              <a:gs pos="41000">
                <a:srgbClr val="C4D6EB"/>
              </a:gs>
              <a:gs pos="100000">
                <a:schemeClr val="bg1"/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0453688" y="357188"/>
            <a:ext cx="214312" cy="571500"/>
          </a:xfrm>
          <a:prstGeom prst="rect">
            <a:avLst/>
          </a:prstGeom>
          <a:gradFill>
            <a:gsLst>
              <a:gs pos="2000">
                <a:schemeClr val="accent6">
                  <a:lumMod val="75000"/>
                </a:schemeClr>
              </a:gs>
              <a:gs pos="43000">
                <a:schemeClr val="accent6">
                  <a:lumMod val="60000"/>
                  <a:lumOff val="40000"/>
                </a:schemeClr>
              </a:gs>
              <a:gs pos="81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102" name="CasellaDiTesto 3"/>
          <p:cNvSpPr txBox="1">
            <a:spLocks noChangeArrowheads="1"/>
          </p:cNvSpPr>
          <p:nvPr/>
        </p:nvSpPr>
        <p:spPr bwMode="auto">
          <a:xfrm>
            <a:off x="2309813" y="571500"/>
            <a:ext cx="79295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3600" b="1">
                <a:solidFill>
                  <a:prstClr val="black"/>
                </a:solidFill>
                <a:ea typeface="TradeGothicLTStd"/>
                <a:cs typeface="TradeGothicLTStd"/>
              </a:rPr>
              <a:t>ELEMENTI FISIOPATOLOGICI DELLA SM</a:t>
            </a:r>
            <a:endParaRPr lang="it-IT" altLang="it-IT" sz="3600">
              <a:solidFill>
                <a:prstClr val="black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it-IT" altLang="it-IT" sz="2400">
              <a:solidFill>
                <a:prstClr val="black"/>
              </a:solidFill>
            </a:endParaRPr>
          </a:p>
        </p:txBody>
      </p:sp>
      <p:sp>
        <p:nvSpPr>
          <p:cNvPr id="4103" name="Rettangolo 5"/>
          <p:cNvSpPr>
            <a:spLocks noChangeArrowheads="1"/>
          </p:cNvSpPr>
          <p:nvPr/>
        </p:nvSpPr>
        <p:spPr bwMode="auto">
          <a:xfrm>
            <a:off x="4881564" y="1571626"/>
            <a:ext cx="26431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2400" b="1">
                <a:solidFill>
                  <a:prstClr val="black"/>
                </a:solidFill>
              </a:rPr>
              <a:t>Insulino-resistenza</a:t>
            </a:r>
            <a:r>
              <a:rPr lang="it-IT" altLang="it-IT" b="1">
                <a:solidFill>
                  <a:prstClr val="black"/>
                </a:solidFill>
              </a:rPr>
              <a:t> </a:t>
            </a:r>
            <a:endParaRPr lang="it-IT" altLang="it-IT">
              <a:solidFill>
                <a:prstClr val="black"/>
              </a:solidFill>
            </a:endParaRPr>
          </a:p>
        </p:txBody>
      </p:sp>
      <p:sp>
        <p:nvSpPr>
          <p:cNvPr id="4104" name="Rettangolo 6"/>
          <p:cNvSpPr>
            <a:spLocks noChangeArrowheads="1"/>
          </p:cNvSpPr>
          <p:nvPr/>
        </p:nvSpPr>
        <p:spPr bwMode="auto">
          <a:xfrm>
            <a:off x="2381251" y="3643313"/>
            <a:ext cx="130651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2400" b="1">
                <a:solidFill>
                  <a:prstClr val="black"/>
                </a:solidFill>
              </a:rPr>
              <a:t>Obesità 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2400" b="1">
                <a:solidFill>
                  <a:prstClr val="black"/>
                </a:solidFill>
              </a:rPr>
              <a:t>viscerale</a:t>
            </a:r>
            <a:endParaRPr lang="it-IT" altLang="it-IT" sz="2400">
              <a:solidFill>
                <a:prstClr val="black"/>
              </a:solidFill>
            </a:endParaRPr>
          </a:p>
        </p:txBody>
      </p:sp>
      <p:sp>
        <p:nvSpPr>
          <p:cNvPr id="4105" name="Rettangolo 7"/>
          <p:cNvSpPr>
            <a:spLocks noChangeArrowheads="1"/>
          </p:cNvSpPr>
          <p:nvPr/>
        </p:nvSpPr>
        <p:spPr bwMode="auto">
          <a:xfrm>
            <a:off x="8382000" y="3643313"/>
            <a:ext cx="17668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2400" b="1">
                <a:solidFill>
                  <a:prstClr val="black"/>
                </a:solidFill>
              </a:rPr>
              <a:t>Dislipidemia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2400" b="1">
                <a:solidFill>
                  <a:prstClr val="black"/>
                </a:solidFill>
              </a:rPr>
              <a:t>aterogena</a:t>
            </a:r>
            <a:r>
              <a:rPr lang="it-IT" altLang="it-IT" sz="2000" b="1">
                <a:solidFill>
                  <a:prstClr val="black"/>
                </a:solidFill>
              </a:rPr>
              <a:t> </a:t>
            </a:r>
            <a:endParaRPr lang="it-IT" altLang="it-IT" sz="2000">
              <a:solidFill>
                <a:prstClr val="black"/>
              </a:solidFill>
            </a:endParaRPr>
          </a:p>
        </p:txBody>
      </p:sp>
      <p:sp>
        <p:nvSpPr>
          <p:cNvPr id="4106" name="Rettangolo 8"/>
          <p:cNvSpPr>
            <a:spLocks noChangeArrowheads="1"/>
          </p:cNvSpPr>
          <p:nvPr/>
        </p:nvSpPr>
        <p:spPr bwMode="auto">
          <a:xfrm>
            <a:off x="4667251" y="5857876"/>
            <a:ext cx="3019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2400" b="1">
                <a:solidFill>
                  <a:prstClr val="black"/>
                </a:solidFill>
              </a:rPr>
              <a:t>Ipertensione arteriosa</a:t>
            </a:r>
            <a:endParaRPr lang="it-IT" altLang="it-IT" sz="2400">
              <a:solidFill>
                <a:prstClr val="black"/>
              </a:solidFill>
            </a:endParaRPr>
          </a:p>
        </p:txBody>
      </p:sp>
      <p:sp>
        <p:nvSpPr>
          <p:cNvPr id="17" name="CasellaDiTesto 16"/>
          <p:cNvSpPr txBox="1">
            <a:spLocks noChangeArrowheads="1"/>
          </p:cNvSpPr>
          <p:nvPr/>
        </p:nvSpPr>
        <p:spPr bwMode="auto">
          <a:xfrm>
            <a:off x="8382000" y="1571625"/>
            <a:ext cx="10096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3200" b="1">
                <a:solidFill>
                  <a:srgbClr val="0070C0"/>
                </a:solidFill>
              </a:rPr>
              <a:t>DM2</a:t>
            </a:r>
          </a:p>
        </p:txBody>
      </p:sp>
      <p:sp>
        <p:nvSpPr>
          <p:cNvPr id="19" name="Freccia a destra 18"/>
          <p:cNvSpPr/>
          <p:nvPr/>
        </p:nvSpPr>
        <p:spPr>
          <a:xfrm>
            <a:off x="7596188" y="1643064"/>
            <a:ext cx="571500" cy="428625"/>
          </a:xfrm>
          <a:prstGeom prst="rightArrow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27" name="Connettore 2 26"/>
          <p:cNvCxnSpPr/>
          <p:nvPr/>
        </p:nvCxnSpPr>
        <p:spPr>
          <a:xfrm>
            <a:off x="4095750" y="3929064"/>
            <a:ext cx="712788" cy="1587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2 27"/>
          <p:cNvCxnSpPr/>
          <p:nvPr/>
        </p:nvCxnSpPr>
        <p:spPr>
          <a:xfrm rot="5400000" flipH="1" flipV="1">
            <a:off x="5774533" y="5322095"/>
            <a:ext cx="642937" cy="3175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2 29"/>
          <p:cNvCxnSpPr/>
          <p:nvPr/>
        </p:nvCxnSpPr>
        <p:spPr>
          <a:xfrm rot="10800000" flipV="1">
            <a:off x="7167563" y="2286000"/>
            <a:ext cx="1143000" cy="85725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asellaDiTesto 35"/>
          <p:cNvSpPr txBox="1">
            <a:spLocks noChangeArrowheads="1"/>
          </p:cNvSpPr>
          <p:nvPr/>
        </p:nvSpPr>
        <p:spPr bwMode="auto">
          <a:xfrm>
            <a:off x="5024438" y="3500438"/>
            <a:ext cx="2286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3600" b="1">
                <a:solidFill>
                  <a:srgbClr val="0070C0"/>
                </a:solidFill>
              </a:rPr>
              <a:t>RISCHIO CV</a:t>
            </a:r>
          </a:p>
        </p:txBody>
      </p:sp>
      <p:sp>
        <p:nvSpPr>
          <p:cNvPr id="38" name="Ovale 37"/>
          <p:cNvSpPr/>
          <p:nvPr/>
        </p:nvSpPr>
        <p:spPr>
          <a:xfrm>
            <a:off x="4953000" y="3143250"/>
            <a:ext cx="2357438" cy="17145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9" name="Ovale 38"/>
          <p:cNvSpPr/>
          <p:nvPr/>
        </p:nvSpPr>
        <p:spPr>
          <a:xfrm>
            <a:off x="8310563" y="1500189"/>
            <a:ext cx="1143000" cy="714375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48" name="Connettore 2 47"/>
          <p:cNvCxnSpPr/>
          <p:nvPr/>
        </p:nvCxnSpPr>
        <p:spPr>
          <a:xfrm rot="10800000">
            <a:off x="7453314" y="3929064"/>
            <a:ext cx="642937" cy="1587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ttore 2 49"/>
          <p:cNvCxnSpPr/>
          <p:nvPr/>
        </p:nvCxnSpPr>
        <p:spPr>
          <a:xfrm rot="5400000">
            <a:off x="5739607" y="2642394"/>
            <a:ext cx="714375" cy="1588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ttore 2 68"/>
          <p:cNvCxnSpPr/>
          <p:nvPr/>
        </p:nvCxnSpPr>
        <p:spPr>
          <a:xfrm>
            <a:off x="4095750" y="3929064"/>
            <a:ext cx="4000500" cy="1587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ttore 2 69"/>
          <p:cNvCxnSpPr/>
          <p:nvPr/>
        </p:nvCxnSpPr>
        <p:spPr>
          <a:xfrm>
            <a:off x="6096000" y="2143125"/>
            <a:ext cx="2000250" cy="171450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ttore 2 70"/>
          <p:cNvCxnSpPr/>
          <p:nvPr/>
        </p:nvCxnSpPr>
        <p:spPr>
          <a:xfrm flipV="1">
            <a:off x="4095751" y="2143125"/>
            <a:ext cx="1928813" cy="171450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ttore 2 71"/>
          <p:cNvCxnSpPr/>
          <p:nvPr/>
        </p:nvCxnSpPr>
        <p:spPr>
          <a:xfrm>
            <a:off x="4095751" y="3929063"/>
            <a:ext cx="1928813" cy="171450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1130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 animBg="1"/>
      <p:bldP spid="36" grpId="0"/>
      <p:bldP spid="38" grpId="0" animBg="1"/>
      <p:bldP spid="3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asellaDiTesto 3"/>
          <p:cNvSpPr txBox="1">
            <a:spLocks noChangeArrowheads="1"/>
          </p:cNvSpPr>
          <p:nvPr/>
        </p:nvSpPr>
        <p:spPr bwMode="auto">
          <a:xfrm>
            <a:off x="3359696" y="1916833"/>
            <a:ext cx="6336704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it-IT" sz="2400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it-IT" sz="2800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controllo del</a:t>
            </a:r>
            <a:endParaRPr lang="it-IT" sz="2800" b="1" dirty="0">
              <a:solidFill>
                <a:prstClr val="black">
                  <a:lumMod val="95000"/>
                  <a:lumOff val="5000"/>
                </a:prstClr>
              </a:solidFill>
              <a:latin typeface="Calibri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sz="2800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it-IT" sz="2800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 incremento dell` ’     </a:t>
            </a:r>
            <a:r>
              <a:rPr lang="it-IT" sz="2800" b="1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 →  </a:t>
            </a:r>
            <a:r>
              <a:rPr lang="it-IT" sz="2800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studio </a:t>
            </a:r>
            <a:r>
              <a:rPr lang="it-IT" sz="2800" b="1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EPIC</a:t>
            </a:r>
            <a:r>
              <a:rPr lang="it-IT" sz="2800" b="1" u="sng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sz="2800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it-IT" sz="2800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 restrizione </a:t>
            </a:r>
            <a:r>
              <a:rPr lang="it-IT" sz="2800" dirty="0">
                <a:solidFill>
                  <a:prstClr val="black">
                    <a:lumMod val="95000"/>
                    <a:lumOff val="5000"/>
                  </a:prstClr>
                </a:solidFill>
                <a:latin typeface="Calibri" pitchFamily="34" charset="0"/>
                <a:cs typeface="Arial" pitchFamily="34" charset="0"/>
              </a:rPr>
              <a:t>dell’</a:t>
            </a:r>
            <a:endParaRPr lang="it-IT" sz="2800" b="1" dirty="0">
              <a:solidFill>
                <a:prstClr val="black">
                  <a:lumMod val="95000"/>
                  <a:lumOff val="5000"/>
                </a:prstClr>
              </a:solidFill>
              <a:latin typeface="Calibri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sz="2800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5123" name="CasellaDiTesto 4"/>
          <p:cNvSpPr txBox="1">
            <a:spLocks noChangeArrowheads="1"/>
          </p:cNvSpPr>
          <p:nvPr/>
        </p:nvSpPr>
        <p:spPr bwMode="auto">
          <a:xfrm>
            <a:off x="2024064" y="568326"/>
            <a:ext cx="80724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3200" dirty="0">
                <a:solidFill>
                  <a:prstClr val="black"/>
                </a:solidFill>
              </a:rPr>
              <a:t>Linee guida  </a:t>
            </a:r>
            <a:r>
              <a:rPr lang="it-IT" altLang="it-IT" sz="3600" b="1" dirty="0">
                <a:solidFill>
                  <a:prstClr val="black"/>
                </a:solidFill>
              </a:rPr>
              <a:t>trattamento</a:t>
            </a:r>
            <a:r>
              <a:rPr lang="it-IT" altLang="it-IT" sz="3200" dirty="0">
                <a:solidFill>
                  <a:prstClr val="black"/>
                </a:solidFill>
              </a:rPr>
              <a:t> NCEP-ATP III e IDF:</a:t>
            </a:r>
          </a:p>
        </p:txBody>
      </p:sp>
      <p:sp>
        <p:nvSpPr>
          <p:cNvPr id="6" name="Rettangolo 5"/>
          <p:cNvSpPr/>
          <p:nvPr/>
        </p:nvSpPr>
        <p:spPr>
          <a:xfrm>
            <a:off x="9953626" y="0"/>
            <a:ext cx="714375" cy="642938"/>
          </a:xfrm>
          <a:prstGeom prst="rect">
            <a:avLst/>
          </a:prstGeom>
          <a:gradFill>
            <a:gsLst>
              <a:gs pos="0">
                <a:srgbClr val="5E9EFF"/>
              </a:gs>
              <a:gs pos="0">
                <a:srgbClr val="85C2FF"/>
              </a:gs>
              <a:gs pos="41000">
                <a:srgbClr val="C4D6EB"/>
              </a:gs>
              <a:gs pos="100000">
                <a:schemeClr val="bg1"/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10453688" y="357188"/>
            <a:ext cx="214312" cy="571500"/>
          </a:xfrm>
          <a:prstGeom prst="rect">
            <a:avLst/>
          </a:prstGeom>
          <a:gradFill>
            <a:gsLst>
              <a:gs pos="2000">
                <a:schemeClr val="accent6">
                  <a:lumMod val="75000"/>
                </a:schemeClr>
              </a:gs>
              <a:gs pos="43000">
                <a:schemeClr val="accent6">
                  <a:lumMod val="60000"/>
                  <a:lumOff val="40000"/>
                </a:schemeClr>
              </a:gs>
              <a:gs pos="81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5519936" y="1844824"/>
            <a:ext cx="3312368" cy="6480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5591944" y="1916832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Calibri" pitchFamily="34" charset="0"/>
                <a:cs typeface="Arial" pitchFamily="34" charset="0"/>
              </a:rPr>
              <a:t>PESO</a:t>
            </a:r>
            <a:r>
              <a:rPr lang="it-IT" b="1" dirty="0">
                <a:solidFill>
                  <a:prstClr val="black">
                    <a:lumMod val="95000"/>
                    <a:lumOff val="5000"/>
                  </a:prstClr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it-IT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Calibri" pitchFamily="34" charset="0"/>
                <a:cs typeface="Arial" pitchFamily="34" charset="0"/>
              </a:rPr>
              <a:t>CORPOREO</a:t>
            </a:r>
            <a:endParaRPr lang="it-IT" sz="2800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6096000" y="2852936"/>
            <a:ext cx="648072" cy="5040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6023992" y="2780928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Calibri" pitchFamily="34" charset="0"/>
                <a:cs typeface="Arial" pitchFamily="34" charset="0"/>
              </a:rPr>
              <a:t>AF</a:t>
            </a:r>
            <a:endParaRPr lang="it-IT" sz="2800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5951984" y="3645024"/>
            <a:ext cx="3312368" cy="6480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3647728" y="4437112"/>
            <a:ext cx="3312368" cy="6480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6023992" y="3645024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Calibri" pitchFamily="34" charset="0"/>
                <a:cs typeface="Arial" pitchFamily="34" charset="0"/>
              </a:rPr>
              <a:t>APPORTO CALORICO</a:t>
            </a:r>
            <a:endParaRPr lang="it-IT" sz="2800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3431704" y="4437112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it-IT" sz="2800" b="1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 FARMACOTERAPIA</a:t>
            </a:r>
            <a:endParaRPr lang="it-IT" sz="2800" dirty="0">
              <a:solidFill>
                <a:srgbClr val="F79646">
                  <a:lumMod val="75000"/>
                </a:srgbClr>
              </a:solidFill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302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2667000" y="228600"/>
            <a:ext cx="7793038" cy="146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800" b="1">
                <a:solidFill>
                  <a:srgbClr val="333399"/>
                </a:solidFill>
              </a:rPr>
              <a:t>PRINCIPI DELLA PRESCRIZIONE DELL’ESERCIZIO FISICO: </a:t>
            </a:r>
            <a:br>
              <a:rPr lang="it-IT" altLang="it-IT" sz="2800" b="1">
                <a:solidFill>
                  <a:srgbClr val="333399"/>
                </a:solidFill>
              </a:rPr>
            </a:br>
            <a:r>
              <a:rPr lang="it-IT" altLang="it-IT" sz="2800" b="1">
                <a:solidFill>
                  <a:srgbClr val="333399"/>
                </a:solidFill>
              </a:rPr>
              <a:t>21IL DIABETE TIPO 2</a:t>
            </a:r>
          </a:p>
        </p:txBody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1981200" y="1981200"/>
            <a:ext cx="8497888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ts val="600"/>
              </a:spcBef>
              <a:spcAft>
                <a:spcPct val="0"/>
              </a:spcAft>
              <a:buSzPct val="60000"/>
            </a:pPr>
            <a:endParaRPr lang="it-IT" altLang="it-IT" sz="2400">
              <a:solidFill>
                <a:srgbClr val="3333CC"/>
              </a:solidFill>
            </a:endParaRPr>
          </a:p>
          <a:p>
            <a:pPr fontAlgn="base">
              <a:spcBef>
                <a:spcPts val="600"/>
              </a:spcBef>
              <a:spcAft>
                <a:spcPct val="0"/>
              </a:spcAft>
              <a:buSzPct val="60000"/>
            </a:pPr>
            <a:endParaRPr lang="it-IT" altLang="it-IT" sz="2400">
              <a:solidFill>
                <a:srgbClr val="3333CC"/>
              </a:solidFill>
            </a:endParaRPr>
          </a:p>
          <a:p>
            <a:pPr fontAlgn="base">
              <a:spcBef>
                <a:spcPts val="600"/>
              </a:spcBef>
              <a:spcAft>
                <a:spcPct val="0"/>
              </a:spcAft>
              <a:buSzPct val="60000"/>
            </a:pPr>
            <a:r>
              <a:rPr lang="it-IT" altLang="it-IT" sz="2400">
                <a:solidFill>
                  <a:srgbClr val="3333CC"/>
                </a:solidFill>
              </a:rPr>
              <a:t> 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8518525" y="5594351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2057400" y="3200401"/>
            <a:ext cx="6858000" cy="335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000"/>
              <a:t>Il genoma umano è stimato in circa 30.000 geni ed è stato selezionato in un’era (50.000 – 10.000 A.C.) in cui l’attività fisica era fondamentale per la sopravvivenza (cacciare).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 sz="200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000"/>
              <a:t>Altrettanto fondamentale era anche la capacità di adattarsi ai momenti di scarsità di approvvigionamento stoccando le scorte energetiche nei momenti viceversa di introito alimentare</a:t>
            </a:r>
            <a:r>
              <a:rPr lang="it-IT" altLang="it-IT"/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/>
          </a:p>
        </p:txBody>
      </p:sp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2676" y="1886805"/>
            <a:ext cx="1433513" cy="145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2057401" y="2209800"/>
            <a:ext cx="5476477" cy="64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DIABETE TIPO 2, il perché di questa epidemia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76995358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>
            <a:spLocks noChangeArrowheads="1"/>
          </p:cNvSpPr>
          <p:nvPr/>
        </p:nvSpPr>
        <p:spPr bwMode="auto">
          <a:xfrm>
            <a:off x="1775521" y="4293097"/>
            <a:ext cx="8215313" cy="216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altLang="it-IT" sz="2400" b="1" dirty="0">
                <a:solidFill>
                  <a:prstClr val="black"/>
                </a:solidFill>
              </a:rPr>
              <a:t>3 - Approccio </a:t>
            </a:r>
            <a:r>
              <a:rPr lang="it-IT" altLang="it-IT" sz="2400" b="1" dirty="0" err="1">
                <a:solidFill>
                  <a:prstClr val="black"/>
                </a:solidFill>
              </a:rPr>
              <a:t>cognitivo-comportamentale</a:t>
            </a:r>
            <a:r>
              <a:rPr lang="it-IT" altLang="it-IT" sz="2400" dirty="0">
                <a:solidFill>
                  <a:prstClr val="black"/>
                </a:solidFill>
              </a:rPr>
              <a:t>, fornendo a tutti i pazienti gli strumenti conoscitivi per modificare il proprio stile di vita, insieme a periodiche azioni di rinforzo motivazionale.</a:t>
            </a:r>
          </a:p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it-IT" altLang="it-IT" dirty="0">
              <a:solidFill>
                <a:prstClr val="black"/>
              </a:solidFill>
            </a:endParaRPr>
          </a:p>
        </p:txBody>
      </p:sp>
      <p:sp>
        <p:nvSpPr>
          <p:cNvPr id="7171" name="CasellaDiTesto 4"/>
          <p:cNvSpPr txBox="1">
            <a:spLocks noChangeArrowheads="1"/>
          </p:cNvSpPr>
          <p:nvPr/>
        </p:nvSpPr>
        <p:spPr bwMode="auto">
          <a:xfrm>
            <a:off x="1952626" y="332657"/>
            <a:ext cx="87153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3600" dirty="0">
                <a:solidFill>
                  <a:prstClr val="black"/>
                </a:solidFill>
              </a:rPr>
              <a:t>PIANI </a:t>
            </a:r>
            <a:r>
              <a:rPr lang="it-IT" altLang="it-IT" sz="3600" dirty="0" err="1">
                <a:solidFill>
                  <a:prstClr val="black"/>
                </a:solidFill>
              </a:rPr>
              <a:t>D’INTERVENTO</a:t>
            </a:r>
            <a:r>
              <a:rPr lang="it-IT" altLang="it-IT" sz="3600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7" name="Rettangolo 6"/>
          <p:cNvSpPr/>
          <p:nvPr/>
        </p:nvSpPr>
        <p:spPr>
          <a:xfrm>
            <a:off x="9953626" y="0"/>
            <a:ext cx="714375" cy="642938"/>
          </a:xfrm>
          <a:prstGeom prst="rect">
            <a:avLst/>
          </a:prstGeom>
          <a:gradFill>
            <a:gsLst>
              <a:gs pos="0">
                <a:srgbClr val="5E9EFF"/>
              </a:gs>
              <a:gs pos="0">
                <a:srgbClr val="85C2FF"/>
              </a:gs>
              <a:gs pos="41000">
                <a:srgbClr val="C4D6EB"/>
              </a:gs>
              <a:gs pos="100000">
                <a:schemeClr val="bg1"/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10490200" y="357188"/>
            <a:ext cx="214312" cy="571500"/>
          </a:xfrm>
          <a:prstGeom prst="rect">
            <a:avLst/>
          </a:prstGeom>
          <a:gradFill>
            <a:gsLst>
              <a:gs pos="2000">
                <a:schemeClr val="accent6">
                  <a:lumMod val="75000"/>
                </a:schemeClr>
              </a:gs>
              <a:gs pos="43000">
                <a:schemeClr val="accent6">
                  <a:lumMod val="60000"/>
                  <a:lumOff val="40000"/>
                </a:schemeClr>
              </a:gs>
              <a:gs pos="81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Rettangolo 16"/>
          <p:cNvSpPr>
            <a:spLocks noChangeArrowheads="1"/>
          </p:cNvSpPr>
          <p:nvPr/>
        </p:nvSpPr>
        <p:spPr bwMode="auto">
          <a:xfrm>
            <a:off x="1775520" y="1412776"/>
            <a:ext cx="8358188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altLang="it-IT" sz="2400" b="1" dirty="0">
                <a:solidFill>
                  <a:prstClr val="black"/>
                </a:solidFill>
              </a:rPr>
              <a:t>1 - AF personalizzata e monitorata:</a:t>
            </a:r>
            <a:r>
              <a:rPr lang="it-IT" altLang="it-IT" sz="2400" dirty="0">
                <a:solidFill>
                  <a:prstClr val="black"/>
                </a:solidFill>
              </a:rPr>
              <a:t> 2/</a:t>
            </a:r>
            <a:r>
              <a:rPr lang="it-IT" altLang="it-IT" sz="2400" dirty="0" err="1">
                <a:solidFill>
                  <a:prstClr val="black"/>
                </a:solidFill>
              </a:rPr>
              <a:t>sett</a:t>
            </a:r>
            <a:r>
              <a:rPr lang="it-IT" altLang="it-IT" sz="2400" dirty="0">
                <a:solidFill>
                  <a:prstClr val="black"/>
                </a:solidFill>
              </a:rPr>
              <a:t>. di AF  della durata di 60’/90’ che ha previsto lavoro aerobico e di forza</a:t>
            </a:r>
          </a:p>
          <a:p>
            <a:pPr algn="just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altLang="it-IT" sz="2400" dirty="0">
                <a:solidFill>
                  <a:prstClr val="black"/>
                </a:solidFill>
              </a:rPr>
              <a:t>       </a:t>
            </a:r>
            <a:r>
              <a:rPr lang="en-US" altLang="it-IT" sz="2400" dirty="0">
                <a:solidFill>
                  <a:prstClr val="black"/>
                </a:solidFill>
              </a:rPr>
              <a:t>                                 </a:t>
            </a:r>
            <a:endParaRPr lang="it-IT" altLang="it-IT" sz="2400" dirty="0">
              <a:solidFill>
                <a:prstClr val="black"/>
              </a:solidFill>
            </a:endParaRPr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auto">
          <a:xfrm>
            <a:off x="1775520" y="2924945"/>
            <a:ext cx="82867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altLang="it-IT" sz="2400" b="1" dirty="0">
                <a:solidFill>
                  <a:prstClr val="black"/>
                </a:solidFill>
              </a:rPr>
              <a:t>2 - Terapia medica nutrizionale</a:t>
            </a:r>
            <a:r>
              <a:rPr lang="it-IT" altLang="it-IT" sz="2400" dirty="0">
                <a:solidFill>
                  <a:prstClr val="black"/>
                </a:solidFill>
              </a:rPr>
              <a:t> con restrizione calorica 300-500 Kcal/</a:t>
            </a:r>
            <a:r>
              <a:rPr lang="it-IT" altLang="it-IT" sz="2400" dirty="0" err="1">
                <a:solidFill>
                  <a:prstClr val="black"/>
                </a:solidFill>
              </a:rPr>
              <a:t>die</a:t>
            </a:r>
            <a:r>
              <a:rPr lang="it-IT" altLang="it-IT" sz="2400" dirty="0">
                <a:solidFill>
                  <a:prstClr val="black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78674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91544" y="0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ATTIVITA` FISICA ADATTATA</a:t>
            </a:r>
            <a:endParaRPr lang="it-IT" sz="3600" b="1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2207568" y="501317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it-IT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 </a:t>
            </a:r>
            <a:endParaRPr lang="it-IT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9953626" y="0"/>
            <a:ext cx="714375" cy="642938"/>
          </a:xfrm>
          <a:prstGeom prst="rect">
            <a:avLst/>
          </a:prstGeom>
          <a:gradFill>
            <a:gsLst>
              <a:gs pos="0">
                <a:srgbClr val="5E9EFF"/>
              </a:gs>
              <a:gs pos="0">
                <a:srgbClr val="85C2FF"/>
              </a:gs>
              <a:gs pos="41000">
                <a:srgbClr val="C4D6EB"/>
              </a:gs>
              <a:gs pos="100000">
                <a:schemeClr val="bg1"/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10453688" y="357188"/>
            <a:ext cx="214312" cy="571500"/>
          </a:xfrm>
          <a:prstGeom prst="rect">
            <a:avLst/>
          </a:prstGeom>
          <a:gradFill>
            <a:gsLst>
              <a:gs pos="2000">
                <a:schemeClr val="accent6">
                  <a:lumMod val="75000"/>
                </a:schemeClr>
              </a:gs>
              <a:gs pos="43000">
                <a:schemeClr val="accent6">
                  <a:lumMod val="60000"/>
                  <a:lumOff val="40000"/>
                </a:schemeClr>
              </a:gs>
              <a:gs pos="81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1919536" y="620688"/>
            <a:ext cx="1656184" cy="2880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1524000" y="548680"/>
            <a:ext cx="2555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          AEROBICO</a:t>
            </a:r>
            <a:endParaRPr lang="it-IT" b="1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1703512" y="4005064"/>
            <a:ext cx="2016224" cy="3600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1703512" y="4005064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FORZA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b="1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MUSCOLARE</a:t>
            </a:r>
            <a:endParaRPr lang="it-IT" b="1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graphicFrame>
        <p:nvGraphicFramePr>
          <p:cNvPr id="22" name="Tabella 21"/>
          <p:cNvGraphicFramePr>
            <a:graphicFrameLocks noGrp="1"/>
          </p:cNvGraphicFramePr>
          <p:nvPr/>
        </p:nvGraphicFramePr>
        <p:xfrm>
          <a:off x="1775520" y="4437112"/>
          <a:ext cx="8568952" cy="2103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11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04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971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901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6302">
                <a:tc>
                  <a:txBody>
                    <a:bodyPr/>
                    <a:lstStyle/>
                    <a:p>
                      <a:r>
                        <a:rPr lang="en-US" sz="2000" b="1" dirty="0" err="1"/>
                        <a:t>Frequenza</a:t>
                      </a:r>
                      <a:endParaRPr lang="it-IT" sz="2000" b="1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2/</a:t>
                      </a:r>
                      <a:r>
                        <a:rPr lang="en-US" dirty="0" err="1"/>
                        <a:t>settimana</a:t>
                      </a:r>
                      <a:endParaRPr lang="it-IT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2/</a:t>
                      </a:r>
                      <a:r>
                        <a:rPr lang="en-US" dirty="0" err="1"/>
                        <a:t>settimana</a:t>
                      </a:r>
                      <a:endParaRPr lang="it-IT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2/</a:t>
                      </a:r>
                      <a:r>
                        <a:rPr lang="en-US" dirty="0" err="1"/>
                        <a:t>settimana</a:t>
                      </a:r>
                      <a:endParaRPr lang="it-IT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302">
                <a:tc>
                  <a:txBody>
                    <a:bodyPr/>
                    <a:lstStyle/>
                    <a:p>
                      <a:r>
                        <a:rPr lang="en-US" sz="2000" b="1" dirty="0" err="1"/>
                        <a:t>Intensita</a:t>
                      </a:r>
                      <a:r>
                        <a:rPr lang="en-US" sz="2000" b="1" dirty="0"/>
                        <a:t>`</a:t>
                      </a:r>
                      <a:endParaRPr lang="it-IT" sz="2000" b="1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Corpo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libero</a:t>
                      </a:r>
                      <a:endParaRPr lang="it-IT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Piccoli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carichi</a:t>
                      </a:r>
                      <a:endParaRPr lang="it-IT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 reps</a:t>
                      </a:r>
                      <a:r>
                        <a:rPr lang="en-US" baseline="0" dirty="0"/>
                        <a:t> (</a:t>
                      </a:r>
                      <a:r>
                        <a:rPr lang="en-US" dirty="0"/>
                        <a:t>50% 1 RM)</a:t>
                      </a:r>
                      <a:endParaRPr lang="it-IT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302">
                <a:tc>
                  <a:txBody>
                    <a:bodyPr/>
                    <a:lstStyle/>
                    <a:p>
                      <a:r>
                        <a:rPr lang="en-US" sz="2000" b="1" dirty="0" err="1"/>
                        <a:t>Durata</a:t>
                      </a:r>
                      <a:endParaRPr lang="it-IT" sz="2000" b="1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30’</a:t>
                      </a:r>
                      <a:endParaRPr lang="it-IT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30`</a:t>
                      </a:r>
                      <a:endParaRPr lang="it-IT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35`</a:t>
                      </a:r>
                      <a:endParaRPr lang="it-IT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5312">
                <a:tc>
                  <a:txBody>
                    <a:bodyPr/>
                    <a:lstStyle/>
                    <a:p>
                      <a:r>
                        <a:rPr lang="en-US" sz="2000" b="1" dirty="0" err="1"/>
                        <a:t>tipo</a:t>
                      </a:r>
                      <a:endParaRPr lang="it-IT" sz="2000" b="1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Es.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Flessibilita</a:t>
                      </a:r>
                      <a:r>
                        <a:rPr lang="en-US" baseline="0" dirty="0"/>
                        <a:t>`, </a:t>
                      </a:r>
                      <a:r>
                        <a:rPr lang="en-US" baseline="0" dirty="0" err="1"/>
                        <a:t>respirazione</a:t>
                      </a:r>
                      <a:r>
                        <a:rPr lang="en-US" baseline="0" dirty="0"/>
                        <a:t>, </a:t>
                      </a:r>
                      <a:r>
                        <a:rPr lang="en-US" baseline="0" dirty="0" err="1"/>
                        <a:t>propriocezione</a:t>
                      </a:r>
                      <a:endParaRPr lang="it-IT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A.F.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isotonica</a:t>
                      </a:r>
                      <a:r>
                        <a:rPr lang="en-US" baseline="0" dirty="0"/>
                        <a:t> a </a:t>
                      </a:r>
                      <a:r>
                        <a:rPr lang="en-US" baseline="0" dirty="0" err="1"/>
                        <a:t>circuito</a:t>
                      </a:r>
                      <a:endParaRPr lang="it-IT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Macchine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isotoniche</a:t>
                      </a:r>
                      <a:endParaRPr lang="it-IT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3" name="Tabella 22"/>
          <p:cNvGraphicFramePr>
            <a:graphicFrameLocks noGrp="1"/>
          </p:cNvGraphicFramePr>
          <p:nvPr/>
        </p:nvGraphicFramePr>
        <p:xfrm>
          <a:off x="1775520" y="980729"/>
          <a:ext cx="8496944" cy="28240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841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2709">
                <a:tc>
                  <a:txBody>
                    <a:bodyPr/>
                    <a:lstStyle/>
                    <a:p>
                      <a:r>
                        <a:rPr lang="en-US" sz="2000" b="1" dirty="0" err="1"/>
                        <a:t>Frequenza</a:t>
                      </a:r>
                      <a:endParaRPr lang="it-IT" sz="2000" b="1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2/</a:t>
                      </a:r>
                      <a:r>
                        <a:rPr lang="en-US" dirty="0" err="1"/>
                        <a:t>settimana</a:t>
                      </a:r>
                      <a:endParaRPr lang="it-IT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2/</a:t>
                      </a:r>
                      <a:r>
                        <a:rPr lang="en-US" dirty="0" err="1"/>
                        <a:t>settimana</a:t>
                      </a:r>
                      <a:endParaRPr lang="it-IT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2/</a:t>
                      </a:r>
                      <a:r>
                        <a:rPr lang="en-US" dirty="0" err="1"/>
                        <a:t>settimana</a:t>
                      </a:r>
                      <a:endParaRPr lang="it-IT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3851">
                <a:tc>
                  <a:txBody>
                    <a:bodyPr/>
                    <a:lstStyle/>
                    <a:p>
                      <a:r>
                        <a:rPr lang="en-US" sz="2000" b="1" dirty="0" err="1"/>
                        <a:t>Intensita</a:t>
                      </a:r>
                      <a:r>
                        <a:rPr lang="en-US" sz="2000" b="1" dirty="0"/>
                        <a:t>`</a:t>
                      </a:r>
                      <a:endParaRPr lang="it-IT" sz="2000" b="1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Bassa</a:t>
                      </a:r>
                      <a:r>
                        <a:rPr lang="en-US" dirty="0"/>
                        <a:t>(</a:t>
                      </a:r>
                      <a:r>
                        <a:rPr lang="en-US" dirty="0" err="1"/>
                        <a:t>rpe</a:t>
                      </a:r>
                      <a:r>
                        <a:rPr lang="en-US" baseline="0" dirty="0"/>
                        <a:t> 6/20)</a:t>
                      </a:r>
                      <a:endParaRPr lang="it-IT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Bassa</a:t>
                      </a:r>
                      <a:r>
                        <a:rPr lang="en-US" dirty="0"/>
                        <a:t> (</a:t>
                      </a:r>
                      <a:r>
                        <a:rPr lang="en-US" dirty="0" err="1"/>
                        <a:t>rpe</a:t>
                      </a:r>
                      <a:r>
                        <a:rPr lang="en-US" dirty="0"/>
                        <a:t> 6/20)</a:t>
                      </a:r>
                      <a:endParaRPr lang="it-IT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Bassa</a:t>
                      </a:r>
                      <a:r>
                        <a:rPr lang="en-US" dirty="0"/>
                        <a:t> (</a:t>
                      </a:r>
                      <a:r>
                        <a:rPr lang="en-US" dirty="0" err="1"/>
                        <a:t>rpe</a:t>
                      </a:r>
                      <a:r>
                        <a:rPr lang="en-US" dirty="0"/>
                        <a:t> 6/20)</a:t>
                      </a:r>
                      <a:endParaRPr lang="it-IT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432">
                <a:tc>
                  <a:txBody>
                    <a:bodyPr/>
                    <a:lstStyle/>
                    <a:p>
                      <a:r>
                        <a:rPr lang="en-US" sz="2000" b="1" dirty="0" err="1"/>
                        <a:t>Durata</a:t>
                      </a:r>
                      <a:endParaRPr lang="it-IT" sz="2000" b="1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20’</a:t>
                      </a:r>
                      <a:endParaRPr lang="it-IT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25’</a:t>
                      </a:r>
                      <a:endParaRPr lang="it-IT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30’</a:t>
                      </a:r>
                      <a:endParaRPr lang="it-IT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81291">
                <a:tc>
                  <a:txBody>
                    <a:bodyPr/>
                    <a:lstStyle/>
                    <a:p>
                      <a:r>
                        <a:rPr lang="en-US" sz="2000" b="1" dirty="0" err="1"/>
                        <a:t>Tipo</a:t>
                      </a:r>
                      <a:endParaRPr lang="it-IT" sz="2000" b="1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Treadmill, bike, </a:t>
                      </a:r>
                      <a:r>
                        <a:rPr lang="en-US" dirty="0" err="1"/>
                        <a:t>armoergometro</a:t>
                      </a:r>
                      <a:endParaRPr lang="it-IT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Treadmill, bike, </a:t>
                      </a:r>
                      <a:r>
                        <a:rPr lang="en-US" dirty="0" err="1"/>
                        <a:t>armoergometro</a:t>
                      </a:r>
                      <a:endParaRPr lang="it-IT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Treadmill, bike, </a:t>
                      </a:r>
                      <a:r>
                        <a:rPr lang="en-US" dirty="0" err="1"/>
                        <a:t>armoergometro</a:t>
                      </a:r>
                      <a:endParaRPr lang="it-IT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7" name="Segnaposto contenuto 3"/>
          <p:cNvSpPr txBox="1">
            <a:spLocks/>
          </p:cNvSpPr>
          <p:nvPr/>
        </p:nvSpPr>
        <p:spPr>
          <a:xfrm>
            <a:off x="1919536" y="476672"/>
            <a:ext cx="8229600" cy="369332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Arial" pitchFamily="34" charset="0"/>
              </a:rPr>
              <a:t> </a:t>
            </a:r>
            <a:endParaRPr lang="it-IT" dirty="0">
              <a:solidFill>
                <a:prstClr val="black"/>
              </a:solidFill>
              <a:latin typeface="Calibri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3471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asellaDiTesto 3"/>
          <p:cNvSpPr txBox="1">
            <a:spLocks noChangeArrowheads="1"/>
          </p:cNvSpPr>
          <p:nvPr/>
        </p:nvSpPr>
        <p:spPr bwMode="auto">
          <a:xfrm>
            <a:off x="4452939" y="496888"/>
            <a:ext cx="32861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3600">
                <a:solidFill>
                  <a:prstClr val="black"/>
                </a:solidFill>
              </a:rPr>
              <a:t>OBIETTIVO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2952751" y="3500439"/>
            <a:ext cx="1857375" cy="523875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800" b="1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∆ T0/T2</a:t>
            </a:r>
          </a:p>
        </p:txBody>
      </p:sp>
      <p:sp>
        <p:nvSpPr>
          <p:cNvPr id="6" name="Parentesi graffa chiusa 5"/>
          <p:cNvSpPr/>
          <p:nvPr/>
        </p:nvSpPr>
        <p:spPr>
          <a:xfrm rot="10800000">
            <a:off x="4953001" y="2643188"/>
            <a:ext cx="500063" cy="22860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221" name="CasellaDiTesto 10"/>
          <p:cNvSpPr txBox="1">
            <a:spLocks noChangeArrowheads="1"/>
          </p:cNvSpPr>
          <p:nvPr/>
        </p:nvSpPr>
        <p:spPr bwMode="auto">
          <a:xfrm>
            <a:off x="5381625" y="2571751"/>
            <a:ext cx="35004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2400">
                <a:solidFill>
                  <a:prstClr val="black"/>
                </a:solidFill>
              </a:rPr>
              <a:t>Parametri </a:t>
            </a:r>
            <a:r>
              <a:rPr lang="it-IT" altLang="it-IT" sz="2400" b="1">
                <a:solidFill>
                  <a:prstClr val="black"/>
                </a:solidFill>
              </a:rPr>
              <a:t>antropometrici</a:t>
            </a:r>
          </a:p>
        </p:txBody>
      </p:sp>
      <p:sp>
        <p:nvSpPr>
          <p:cNvPr id="9222" name="CasellaDiTesto 11"/>
          <p:cNvSpPr txBox="1">
            <a:spLocks noChangeArrowheads="1"/>
          </p:cNvSpPr>
          <p:nvPr/>
        </p:nvSpPr>
        <p:spPr bwMode="auto">
          <a:xfrm>
            <a:off x="5381626" y="3500438"/>
            <a:ext cx="3286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2400">
                <a:solidFill>
                  <a:prstClr val="black"/>
                </a:solidFill>
              </a:rPr>
              <a:t>Valori </a:t>
            </a:r>
            <a:r>
              <a:rPr lang="it-IT" altLang="it-IT" sz="2400" b="1">
                <a:solidFill>
                  <a:prstClr val="black"/>
                </a:solidFill>
              </a:rPr>
              <a:t>ematochimici</a:t>
            </a:r>
          </a:p>
        </p:txBody>
      </p:sp>
      <p:sp>
        <p:nvSpPr>
          <p:cNvPr id="9223" name="CasellaDiTesto 12"/>
          <p:cNvSpPr txBox="1">
            <a:spLocks noChangeArrowheads="1"/>
          </p:cNvSpPr>
          <p:nvPr/>
        </p:nvSpPr>
        <p:spPr bwMode="auto">
          <a:xfrm>
            <a:off x="5381626" y="3038476"/>
            <a:ext cx="27860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2400">
                <a:solidFill>
                  <a:prstClr val="black"/>
                </a:solidFill>
              </a:rPr>
              <a:t>Valori </a:t>
            </a:r>
            <a:r>
              <a:rPr lang="it-IT" altLang="it-IT" sz="2400" b="1">
                <a:solidFill>
                  <a:prstClr val="black"/>
                </a:solidFill>
              </a:rPr>
              <a:t>pressori</a:t>
            </a:r>
          </a:p>
        </p:txBody>
      </p:sp>
      <p:sp>
        <p:nvSpPr>
          <p:cNvPr id="9224" name="CasellaDiTesto 13"/>
          <p:cNvSpPr txBox="1">
            <a:spLocks noChangeArrowheads="1"/>
          </p:cNvSpPr>
          <p:nvPr/>
        </p:nvSpPr>
        <p:spPr bwMode="auto">
          <a:xfrm>
            <a:off x="5381626" y="4000501"/>
            <a:ext cx="45005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2400" b="1">
                <a:solidFill>
                  <a:prstClr val="black"/>
                </a:solidFill>
              </a:rPr>
              <a:t>Funzionalità </a:t>
            </a:r>
            <a:r>
              <a:rPr lang="it-IT" altLang="it-IT" sz="2400">
                <a:solidFill>
                  <a:prstClr val="black"/>
                </a:solidFill>
              </a:rPr>
              <a:t>cardiocircolatoria</a:t>
            </a:r>
          </a:p>
        </p:txBody>
      </p:sp>
      <p:sp>
        <p:nvSpPr>
          <p:cNvPr id="9225" name="CasellaDiTesto 14"/>
          <p:cNvSpPr txBox="1">
            <a:spLocks noChangeArrowheads="1"/>
          </p:cNvSpPr>
          <p:nvPr/>
        </p:nvSpPr>
        <p:spPr bwMode="auto">
          <a:xfrm>
            <a:off x="5381626" y="4467226"/>
            <a:ext cx="3286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2400" b="1">
                <a:solidFill>
                  <a:prstClr val="black"/>
                </a:solidFill>
              </a:rPr>
              <a:t>Farmacoterapia</a:t>
            </a:r>
            <a:r>
              <a:rPr lang="it-IT" altLang="it-IT" sz="2000" b="1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16" name="Rettangolo 15"/>
          <p:cNvSpPr/>
          <p:nvPr/>
        </p:nvSpPr>
        <p:spPr>
          <a:xfrm>
            <a:off x="9953626" y="0"/>
            <a:ext cx="714375" cy="642938"/>
          </a:xfrm>
          <a:prstGeom prst="rect">
            <a:avLst/>
          </a:prstGeom>
          <a:gradFill>
            <a:gsLst>
              <a:gs pos="0">
                <a:srgbClr val="5E9EFF"/>
              </a:gs>
              <a:gs pos="0">
                <a:srgbClr val="85C2FF"/>
              </a:gs>
              <a:gs pos="41000">
                <a:srgbClr val="C4D6EB"/>
              </a:gs>
              <a:gs pos="100000">
                <a:schemeClr val="bg1"/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10453688" y="357188"/>
            <a:ext cx="214312" cy="571500"/>
          </a:xfrm>
          <a:prstGeom prst="rect">
            <a:avLst/>
          </a:prstGeom>
          <a:gradFill>
            <a:gsLst>
              <a:gs pos="2000">
                <a:schemeClr val="accent6">
                  <a:lumMod val="75000"/>
                </a:schemeClr>
              </a:gs>
              <a:gs pos="43000">
                <a:schemeClr val="accent6">
                  <a:lumMod val="60000"/>
                  <a:lumOff val="40000"/>
                </a:schemeClr>
              </a:gs>
              <a:gs pos="81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229" name="CasellaDiTesto 18"/>
          <p:cNvSpPr txBox="1">
            <a:spLocks noChangeArrowheads="1"/>
          </p:cNvSpPr>
          <p:nvPr/>
        </p:nvSpPr>
        <p:spPr bwMode="auto">
          <a:xfrm>
            <a:off x="1809750" y="1428750"/>
            <a:ext cx="8572500" cy="40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2000" b="1">
                <a:solidFill>
                  <a:prstClr val="black"/>
                </a:solidFill>
              </a:rPr>
              <a:t>INTERVENTO</a:t>
            </a:r>
            <a:r>
              <a:rPr lang="it-IT" altLang="it-IT">
                <a:solidFill>
                  <a:prstClr val="black"/>
                </a:solidFill>
              </a:rPr>
              <a:t> MOTORIO - DIETETICO/NUTRIZIONALE - COGNITIVO/COMPORTAMENTALE</a:t>
            </a:r>
          </a:p>
        </p:txBody>
      </p:sp>
      <p:sp>
        <p:nvSpPr>
          <p:cNvPr id="20" name="Freccia in giù 19"/>
          <p:cNvSpPr/>
          <p:nvPr/>
        </p:nvSpPr>
        <p:spPr>
          <a:xfrm>
            <a:off x="3595688" y="2000250"/>
            <a:ext cx="571500" cy="1214438"/>
          </a:xfrm>
          <a:prstGeom prst="downArrow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22" name="Connettore 2 21"/>
          <p:cNvCxnSpPr/>
          <p:nvPr/>
        </p:nvCxnSpPr>
        <p:spPr>
          <a:xfrm rot="5400000" flipH="1" flipV="1">
            <a:off x="3238501" y="4857751"/>
            <a:ext cx="1287462" cy="1587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sellaDiTesto 24"/>
          <p:cNvSpPr txBox="1">
            <a:spLocks noChangeArrowheads="1"/>
          </p:cNvSpPr>
          <p:nvPr/>
        </p:nvSpPr>
        <p:spPr bwMode="auto">
          <a:xfrm>
            <a:off x="3024188" y="5643563"/>
            <a:ext cx="1714500" cy="40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2000" i="1">
                <a:solidFill>
                  <a:prstClr val="black"/>
                </a:solidFill>
              </a:rPr>
              <a:t>COUNSELING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7248128" y="5733257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T0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: </a:t>
            </a:r>
            <a:r>
              <a:rPr lang="en-US" dirty="0" err="1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Arruolamento</a:t>
            </a:r>
            <a:endParaRPr lang="en-US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T2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: 6 </a:t>
            </a:r>
            <a:r>
              <a:rPr lang="en-US" dirty="0" err="1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mesi</a:t>
            </a:r>
            <a:endParaRPr lang="it-IT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404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asellaDiTesto 35"/>
          <p:cNvSpPr txBox="1">
            <a:spLocks noChangeArrowheads="1"/>
          </p:cNvSpPr>
          <p:nvPr/>
        </p:nvSpPr>
        <p:spPr bwMode="auto">
          <a:xfrm>
            <a:off x="6238876" y="4000500"/>
            <a:ext cx="44291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4400" b="1" dirty="0">
                <a:solidFill>
                  <a:prstClr val="black"/>
                </a:solidFill>
              </a:rPr>
              <a:t> </a:t>
            </a:r>
            <a:r>
              <a:rPr lang="it-IT" altLang="it-IT" sz="5400" b="1" dirty="0">
                <a:solidFill>
                  <a:prstClr val="black"/>
                </a:solidFill>
              </a:rPr>
              <a:t>GC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it-IT" altLang="it-IT" sz="1400" b="1" dirty="0">
              <a:solidFill>
                <a:prstClr val="black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2400" dirty="0">
                <a:solidFill>
                  <a:prstClr val="black"/>
                </a:solidFill>
              </a:rPr>
              <a:t>    (Gruppo </a:t>
            </a:r>
            <a:r>
              <a:rPr lang="it-IT" altLang="it-IT" sz="2400" b="1" dirty="0" err="1">
                <a:solidFill>
                  <a:prstClr val="black"/>
                </a:solidFill>
              </a:rPr>
              <a:t>Counseling</a:t>
            </a:r>
            <a:r>
              <a:rPr lang="it-IT" altLang="it-IT" sz="2400" dirty="0">
                <a:solidFill>
                  <a:prstClr val="black"/>
                </a:solidFill>
              </a:rPr>
              <a:t>)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3200" dirty="0">
                <a:solidFill>
                  <a:prstClr val="black"/>
                </a:solidFill>
              </a:rPr>
              <a:t>   n = 31</a:t>
            </a:r>
          </a:p>
        </p:txBody>
      </p:sp>
      <p:sp>
        <p:nvSpPr>
          <p:cNvPr id="34" name="CasellaDiTesto 33"/>
          <p:cNvSpPr txBox="1">
            <a:spLocks noChangeArrowheads="1"/>
          </p:cNvSpPr>
          <p:nvPr/>
        </p:nvSpPr>
        <p:spPr bwMode="auto">
          <a:xfrm>
            <a:off x="1309687" y="3981450"/>
            <a:ext cx="4429126" cy="237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4400" b="1" dirty="0">
                <a:solidFill>
                  <a:prstClr val="black"/>
                </a:solidFill>
              </a:rPr>
              <a:t> </a:t>
            </a:r>
            <a:r>
              <a:rPr lang="it-IT" altLang="it-IT" sz="5400" b="1" dirty="0">
                <a:solidFill>
                  <a:prstClr val="black"/>
                </a:solidFill>
              </a:rPr>
              <a:t>GI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it-IT" altLang="it-IT" sz="1400" b="1" dirty="0">
              <a:solidFill>
                <a:prstClr val="black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2400" dirty="0">
                <a:solidFill>
                  <a:prstClr val="black"/>
                </a:solidFill>
              </a:rPr>
              <a:t>(Gruppo </a:t>
            </a:r>
            <a:r>
              <a:rPr lang="it-IT" altLang="it-IT" sz="2400" b="1" dirty="0">
                <a:solidFill>
                  <a:prstClr val="black"/>
                </a:solidFill>
              </a:rPr>
              <a:t>Intervento</a:t>
            </a:r>
            <a:r>
              <a:rPr lang="it-IT" altLang="it-IT" sz="2400" dirty="0">
                <a:solidFill>
                  <a:prstClr val="black"/>
                </a:solidFill>
              </a:rPr>
              <a:t>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2400" dirty="0">
                <a:solidFill>
                  <a:prstClr val="black"/>
                </a:solidFill>
              </a:rPr>
              <a:t>multidisciplinare integrato)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3200" dirty="0">
                <a:solidFill>
                  <a:prstClr val="black"/>
                </a:solidFill>
              </a:rPr>
              <a:t>n = 70</a:t>
            </a:r>
          </a:p>
        </p:txBody>
      </p:sp>
      <p:sp>
        <p:nvSpPr>
          <p:cNvPr id="37" name="Ovale 36"/>
          <p:cNvSpPr/>
          <p:nvPr/>
        </p:nvSpPr>
        <p:spPr>
          <a:xfrm>
            <a:off x="7953375" y="4000501"/>
            <a:ext cx="1143000" cy="1000125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5" name="Ovale 34"/>
          <p:cNvSpPr/>
          <p:nvPr/>
        </p:nvSpPr>
        <p:spPr>
          <a:xfrm>
            <a:off x="3024188" y="3929064"/>
            <a:ext cx="1143000" cy="1000125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246" name="Rettangolo 3"/>
          <p:cNvSpPr>
            <a:spLocks noChangeArrowheads="1"/>
          </p:cNvSpPr>
          <p:nvPr/>
        </p:nvSpPr>
        <p:spPr bwMode="auto">
          <a:xfrm>
            <a:off x="3881438" y="428626"/>
            <a:ext cx="4572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4000" b="1" dirty="0">
                <a:solidFill>
                  <a:prstClr val="black"/>
                </a:solidFill>
              </a:rPr>
              <a:t>101 pazienti </a:t>
            </a:r>
            <a:r>
              <a:rPr lang="it-IT" altLang="it-IT" sz="4000" dirty="0">
                <a:solidFill>
                  <a:prstClr val="black"/>
                </a:solidFill>
              </a:rPr>
              <a:t>con SM</a:t>
            </a:r>
          </a:p>
        </p:txBody>
      </p:sp>
      <p:sp>
        <p:nvSpPr>
          <p:cNvPr id="7" name="Rettangolo 6"/>
          <p:cNvSpPr/>
          <p:nvPr/>
        </p:nvSpPr>
        <p:spPr>
          <a:xfrm>
            <a:off x="9953626" y="0"/>
            <a:ext cx="714375" cy="642938"/>
          </a:xfrm>
          <a:prstGeom prst="rect">
            <a:avLst/>
          </a:prstGeom>
          <a:gradFill>
            <a:gsLst>
              <a:gs pos="0">
                <a:srgbClr val="5E9EFF"/>
              </a:gs>
              <a:gs pos="0">
                <a:srgbClr val="85C2FF"/>
              </a:gs>
              <a:gs pos="41000">
                <a:srgbClr val="C4D6EB"/>
              </a:gs>
              <a:gs pos="100000">
                <a:schemeClr val="bg1"/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10453688" y="357188"/>
            <a:ext cx="214312" cy="571500"/>
          </a:xfrm>
          <a:prstGeom prst="rect">
            <a:avLst/>
          </a:prstGeom>
          <a:gradFill>
            <a:gsLst>
              <a:gs pos="2000">
                <a:schemeClr val="accent6">
                  <a:lumMod val="75000"/>
                </a:schemeClr>
              </a:gs>
              <a:gs pos="43000">
                <a:schemeClr val="accent6">
                  <a:lumMod val="60000"/>
                  <a:lumOff val="40000"/>
                </a:schemeClr>
              </a:gs>
              <a:gs pos="81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CasellaDiTesto 12"/>
          <p:cNvSpPr txBox="1">
            <a:spLocks noChangeArrowheads="1"/>
          </p:cNvSpPr>
          <p:nvPr/>
        </p:nvSpPr>
        <p:spPr bwMode="auto">
          <a:xfrm>
            <a:off x="4953000" y="1895476"/>
            <a:ext cx="23574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2400">
                <a:solidFill>
                  <a:prstClr val="black"/>
                </a:solidFill>
              </a:rPr>
              <a:t>Età 54 ± 11 </a:t>
            </a:r>
          </a:p>
        </p:txBody>
      </p:sp>
      <p:sp>
        <p:nvSpPr>
          <p:cNvPr id="15" name="CasellaDiTesto 14"/>
          <p:cNvSpPr txBox="1">
            <a:spLocks noChangeArrowheads="1"/>
          </p:cNvSpPr>
          <p:nvPr/>
        </p:nvSpPr>
        <p:spPr bwMode="auto">
          <a:xfrm>
            <a:off x="5095876" y="1428751"/>
            <a:ext cx="19288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2400" dirty="0">
                <a:solidFill>
                  <a:prstClr val="black"/>
                </a:solidFill>
              </a:rPr>
              <a:t>33 </a:t>
            </a:r>
            <a:r>
              <a:rPr lang="it-IT" altLang="it-IT" sz="2400" b="1" dirty="0">
                <a:solidFill>
                  <a:srgbClr val="4F81BD"/>
                </a:solidFill>
              </a:rPr>
              <a:t>M</a:t>
            </a:r>
            <a:r>
              <a:rPr lang="it-IT" altLang="it-IT" sz="2400" dirty="0">
                <a:solidFill>
                  <a:prstClr val="black"/>
                </a:solidFill>
              </a:rPr>
              <a:t> e 68 </a:t>
            </a:r>
            <a:r>
              <a:rPr lang="it-IT" altLang="it-IT" sz="2400" b="1" dirty="0">
                <a:solidFill>
                  <a:srgbClr val="C0504D"/>
                </a:solidFill>
              </a:rPr>
              <a:t>F</a:t>
            </a:r>
          </a:p>
        </p:txBody>
      </p:sp>
      <p:sp>
        <p:nvSpPr>
          <p:cNvPr id="17" name="CasellaDiTesto 16"/>
          <p:cNvSpPr txBox="1">
            <a:spLocks noChangeArrowheads="1"/>
          </p:cNvSpPr>
          <p:nvPr/>
        </p:nvSpPr>
        <p:spPr bwMode="auto">
          <a:xfrm>
            <a:off x="4095751" y="2428876"/>
            <a:ext cx="39290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2400" dirty="0">
                <a:solidFill>
                  <a:prstClr val="black"/>
                </a:solidFill>
              </a:rPr>
              <a:t> 89% BMI&gt;30</a:t>
            </a:r>
          </a:p>
        </p:txBody>
      </p:sp>
      <p:sp>
        <p:nvSpPr>
          <p:cNvPr id="18" name="CasellaDiTesto 17"/>
          <p:cNvSpPr txBox="1">
            <a:spLocks noChangeArrowheads="1"/>
          </p:cNvSpPr>
          <p:nvPr/>
        </p:nvSpPr>
        <p:spPr bwMode="auto">
          <a:xfrm>
            <a:off x="4595814" y="3786188"/>
            <a:ext cx="29289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2400" dirty="0">
                <a:solidFill>
                  <a:prstClr val="black"/>
                </a:solidFill>
              </a:rPr>
              <a:t>45% DMT2</a:t>
            </a:r>
          </a:p>
        </p:txBody>
      </p:sp>
      <p:sp>
        <p:nvSpPr>
          <p:cNvPr id="19" name="CasellaDiTesto 18"/>
          <p:cNvSpPr txBox="1">
            <a:spLocks noChangeArrowheads="1"/>
          </p:cNvSpPr>
          <p:nvPr/>
        </p:nvSpPr>
        <p:spPr bwMode="auto">
          <a:xfrm>
            <a:off x="4452939" y="4214813"/>
            <a:ext cx="32146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2400" dirty="0">
                <a:solidFill>
                  <a:prstClr val="black"/>
                </a:solidFill>
              </a:rPr>
              <a:t>70% FARMACOTERAPIA</a:t>
            </a:r>
          </a:p>
        </p:txBody>
      </p:sp>
      <p:cxnSp>
        <p:nvCxnSpPr>
          <p:cNvPr id="26" name="Connettore 2 25"/>
          <p:cNvCxnSpPr/>
          <p:nvPr/>
        </p:nvCxnSpPr>
        <p:spPr>
          <a:xfrm rot="5400000">
            <a:off x="3692576" y="1313606"/>
            <a:ext cx="2502594" cy="2304258"/>
          </a:xfrm>
          <a:prstGeom prst="curvedConnector3">
            <a:avLst>
              <a:gd name="adj1" fmla="val 9644"/>
            </a:avLst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2 26"/>
          <p:cNvCxnSpPr/>
          <p:nvPr/>
        </p:nvCxnSpPr>
        <p:spPr>
          <a:xfrm rot="16200000" flipH="1">
            <a:off x="6061708" y="1303056"/>
            <a:ext cx="2571750" cy="2359147"/>
          </a:xfrm>
          <a:prstGeom prst="curvedConnector3">
            <a:avLst>
              <a:gd name="adj1" fmla="val 11791"/>
            </a:avLst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sellaDiTesto 19"/>
          <p:cNvSpPr txBox="1">
            <a:spLocks noChangeArrowheads="1"/>
          </p:cNvSpPr>
          <p:nvPr/>
        </p:nvSpPr>
        <p:spPr bwMode="auto">
          <a:xfrm>
            <a:off x="3952875" y="2895601"/>
            <a:ext cx="457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2400" dirty="0">
                <a:solidFill>
                  <a:prstClr val="black"/>
                </a:solidFill>
              </a:rPr>
              <a:t>65% IPERTENSIONE ARTERIOSA</a:t>
            </a:r>
          </a:p>
        </p:txBody>
      </p:sp>
      <p:sp>
        <p:nvSpPr>
          <p:cNvPr id="21" name="CasellaDiTesto 20"/>
          <p:cNvSpPr txBox="1">
            <a:spLocks noChangeArrowheads="1"/>
          </p:cNvSpPr>
          <p:nvPr/>
        </p:nvSpPr>
        <p:spPr bwMode="auto">
          <a:xfrm>
            <a:off x="4511825" y="3356992"/>
            <a:ext cx="3286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2400">
                <a:solidFill>
                  <a:prstClr val="black"/>
                </a:solidFill>
              </a:rPr>
              <a:t>47% DISLIPIDEMIA</a:t>
            </a:r>
          </a:p>
        </p:txBody>
      </p:sp>
    </p:spTree>
    <p:extLst>
      <p:ext uri="{BB962C8B-B14F-4D97-AF65-F5344CB8AC3E}">
        <p14:creationId xmlns:p14="http://schemas.microsoft.com/office/powerpoint/2010/main" val="4046759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4" grpId="0"/>
      <p:bldP spid="37" grpId="0" animBg="1"/>
      <p:bldP spid="35" grpId="0" animBg="1"/>
      <p:bldP spid="13" grpId="0"/>
      <p:bldP spid="15" grpId="0"/>
      <p:bldP spid="17" grpId="0"/>
      <p:bldP spid="18" grpId="0"/>
      <p:bldP spid="19" grpId="0"/>
      <p:bldP spid="20" grpId="0"/>
      <p:bldP spid="2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ttangolo 32"/>
          <p:cNvSpPr/>
          <p:nvPr/>
        </p:nvSpPr>
        <p:spPr>
          <a:xfrm>
            <a:off x="2495600" y="5013176"/>
            <a:ext cx="2571750" cy="1214438"/>
          </a:xfrm>
          <a:prstGeom prst="rect">
            <a:avLst/>
          </a:prstGeom>
          <a:solidFill>
            <a:schemeClr val="tx1">
              <a:alpha val="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268" name="CasellaDiTesto 3"/>
          <p:cNvSpPr txBox="1">
            <a:spLocks noChangeArrowheads="1"/>
          </p:cNvSpPr>
          <p:nvPr/>
        </p:nvSpPr>
        <p:spPr bwMode="auto">
          <a:xfrm>
            <a:off x="4738689" y="428626"/>
            <a:ext cx="27146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3600">
                <a:solidFill>
                  <a:prstClr val="black"/>
                </a:solidFill>
              </a:rPr>
              <a:t>RISULTATI</a:t>
            </a:r>
          </a:p>
        </p:txBody>
      </p:sp>
      <p:sp>
        <p:nvSpPr>
          <p:cNvPr id="11269" name="CasellaDiTesto 4"/>
          <p:cNvSpPr txBox="1">
            <a:spLocks noChangeArrowheads="1"/>
          </p:cNvSpPr>
          <p:nvPr/>
        </p:nvSpPr>
        <p:spPr bwMode="auto">
          <a:xfrm>
            <a:off x="4238625" y="1214438"/>
            <a:ext cx="37861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2400" b="1">
                <a:solidFill>
                  <a:prstClr val="black"/>
                </a:solidFill>
              </a:rPr>
              <a:t>Parametri antropometrici</a:t>
            </a:r>
          </a:p>
        </p:txBody>
      </p:sp>
      <p:graphicFrame>
        <p:nvGraphicFramePr>
          <p:cNvPr id="8" name="Tabella 7"/>
          <p:cNvGraphicFramePr>
            <a:graphicFrameLocks noGrp="1"/>
          </p:cNvGraphicFramePr>
          <p:nvPr/>
        </p:nvGraphicFramePr>
        <p:xfrm>
          <a:off x="2595563" y="1928813"/>
          <a:ext cx="7143750" cy="2214562"/>
        </p:xfrm>
        <a:graphic>
          <a:graphicData uri="http://schemas.openxmlformats.org/drawingml/2006/table">
            <a:tbl>
              <a:tblPr/>
              <a:tblGrid>
                <a:gridCol w="1590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6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32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42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487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GI</a:t>
                      </a: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(n. 70)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T0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T2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∆ (%)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p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57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Peso</a:t>
                      </a: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(Kg)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28600" algn="dec"/>
                        </a:tabLst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101.0 ±18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28600" algn="dec"/>
                        </a:tabLst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92.4 ±16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28600" algn="dec"/>
                        </a:tabLst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-8.6 </a:t>
                      </a: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±6.6 (8.6)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28600" algn="dec"/>
                        </a:tabLst>
                      </a:pP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&lt;0.0001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57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CV</a:t>
                      </a: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(cm)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28600" algn="dec"/>
                        </a:tabLst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110.8 ±13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28600" algn="dec"/>
                        </a:tabLst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102.9 ±12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28600" algn="dec"/>
                        </a:tabLst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-7.9</a:t>
                      </a:r>
                      <a:r>
                        <a:rPr kumimoji="0" lang="it-IT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±6.3 (7.1)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28600" algn="dec"/>
                        </a:tabLst>
                      </a:pP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&lt;0.0001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4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BMI</a:t>
                      </a: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(Kg/m</a:t>
                      </a:r>
                      <a:r>
                        <a:rPr kumimoji="0" lang="it-IT" sz="20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28600" algn="dec"/>
                        </a:tabLst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37.2 ±6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28600" algn="dec"/>
                        </a:tabLst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34.2 ±5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28600" algn="dec"/>
                        </a:tabLst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-3.0</a:t>
                      </a:r>
                      <a:r>
                        <a:rPr kumimoji="0" lang="it-IT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E46C0A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±2.5 (8.0)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28600" algn="dec"/>
                        </a:tabLst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0.0182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Rettangolo 9"/>
          <p:cNvSpPr/>
          <p:nvPr/>
        </p:nvSpPr>
        <p:spPr>
          <a:xfrm>
            <a:off x="9953626" y="0"/>
            <a:ext cx="714375" cy="642938"/>
          </a:xfrm>
          <a:prstGeom prst="rect">
            <a:avLst/>
          </a:prstGeom>
          <a:gradFill>
            <a:gsLst>
              <a:gs pos="0">
                <a:srgbClr val="5E9EFF"/>
              </a:gs>
              <a:gs pos="0">
                <a:srgbClr val="85C2FF"/>
              </a:gs>
              <a:gs pos="41000">
                <a:srgbClr val="C4D6EB"/>
              </a:gs>
              <a:gs pos="100000">
                <a:schemeClr val="bg1"/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10453688" y="357188"/>
            <a:ext cx="214312" cy="571500"/>
          </a:xfrm>
          <a:prstGeom prst="rect">
            <a:avLst/>
          </a:prstGeom>
          <a:gradFill>
            <a:gsLst>
              <a:gs pos="2000">
                <a:schemeClr val="accent6">
                  <a:lumMod val="75000"/>
                </a:schemeClr>
              </a:gs>
              <a:gs pos="43000">
                <a:schemeClr val="accent6">
                  <a:lumMod val="60000"/>
                  <a:lumOff val="40000"/>
                </a:schemeClr>
              </a:gs>
              <a:gs pos="81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CasellaDiTesto 25"/>
          <p:cNvSpPr txBox="1">
            <a:spLocks noChangeArrowheads="1"/>
          </p:cNvSpPr>
          <p:nvPr/>
        </p:nvSpPr>
        <p:spPr bwMode="auto">
          <a:xfrm>
            <a:off x="2667000" y="5000626"/>
            <a:ext cx="8572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>
                <a:solidFill>
                  <a:prstClr val="black"/>
                </a:solidFill>
              </a:rPr>
              <a:t>&lt; 7%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b="1">
                <a:solidFill>
                  <a:prstClr val="black"/>
                </a:solidFill>
              </a:rPr>
              <a:t>7-10%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b="1">
                <a:solidFill>
                  <a:prstClr val="black"/>
                </a:solidFill>
              </a:rPr>
              <a:t>&gt; 10%</a:t>
            </a:r>
          </a:p>
        </p:txBody>
      </p:sp>
      <p:cxnSp>
        <p:nvCxnSpPr>
          <p:cNvPr id="28" name="Connettore 2 27"/>
          <p:cNvCxnSpPr/>
          <p:nvPr/>
        </p:nvCxnSpPr>
        <p:spPr>
          <a:xfrm>
            <a:off x="3524251" y="5214939"/>
            <a:ext cx="785813" cy="1587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2 29"/>
          <p:cNvCxnSpPr/>
          <p:nvPr/>
        </p:nvCxnSpPr>
        <p:spPr>
          <a:xfrm>
            <a:off x="3524251" y="5500689"/>
            <a:ext cx="785813" cy="1587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2 30"/>
          <p:cNvCxnSpPr/>
          <p:nvPr/>
        </p:nvCxnSpPr>
        <p:spPr>
          <a:xfrm>
            <a:off x="3524251" y="5786439"/>
            <a:ext cx="785813" cy="1587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asellaDiTesto 31"/>
          <p:cNvSpPr txBox="1">
            <a:spLocks noChangeArrowheads="1"/>
          </p:cNvSpPr>
          <p:nvPr/>
        </p:nvSpPr>
        <p:spPr bwMode="auto">
          <a:xfrm>
            <a:off x="4381500" y="5000625"/>
            <a:ext cx="6429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dirty="0">
                <a:solidFill>
                  <a:prstClr val="black"/>
                </a:solidFill>
              </a:rPr>
              <a:t>36%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b="1" dirty="0">
                <a:solidFill>
                  <a:prstClr val="black"/>
                </a:solidFill>
              </a:rPr>
              <a:t>22%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b="1" dirty="0">
                <a:solidFill>
                  <a:prstClr val="black"/>
                </a:solidFill>
              </a:rPr>
              <a:t>35%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it-IT" altLang="it-IT" dirty="0">
              <a:solidFill>
                <a:prstClr val="black"/>
              </a:solidFill>
            </a:endParaRPr>
          </a:p>
        </p:txBody>
      </p:sp>
      <p:sp>
        <p:nvSpPr>
          <p:cNvPr id="23" name="Rettangolo 22"/>
          <p:cNvSpPr/>
          <p:nvPr/>
        </p:nvSpPr>
        <p:spPr>
          <a:xfrm>
            <a:off x="6953251" y="2571750"/>
            <a:ext cx="500063" cy="357188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" name="Rettangolo 23"/>
          <p:cNvSpPr/>
          <p:nvPr/>
        </p:nvSpPr>
        <p:spPr>
          <a:xfrm>
            <a:off x="6953251" y="3143250"/>
            <a:ext cx="500063" cy="357188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Rettangolo 24"/>
          <p:cNvSpPr/>
          <p:nvPr/>
        </p:nvSpPr>
        <p:spPr>
          <a:xfrm>
            <a:off x="6953251" y="3714750"/>
            <a:ext cx="500063" cy="357188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9" name="Ovale 28"/>
          <p:cNvSpPr/>
          <p:nvPr/>
        </p:nvSpPr>
        <p:spPr>
          <a:xfrm>
            <a:off x="4295800" y="5301208"/>
            <a:ext cx="720080" cy="642938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4" name="CasellaDiTesto 33"/>
          <p:cNvSpPr txBox="1"/>
          <p:nvPr/>
        </p:nvSpPr>
        <p:spPr>
          <a:xfrm>
            <a:off x="2567608" y="458112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PESO</a:t>
            </a:r>
            <a:endParaRPr lang="it-IT" b="1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cxnSp>
        <p:nvCxnSpPr>
          <p:cNvPr id="20" name="Connettore 4 19"/>
          <p:cNvCxnSpPr/>
          <p:nvPr/>
        </p:nvCxnSpPr>
        <p:spPr>
          <a:xfrm rot="5400000">
            <a:off x="1307468" y="3609020"/>
            <a:ext cx="2016224" cy="504056"/>
          </a:xfrm>
          <a:prstGeom prst="bentConnector3">
            <a:avLst>
              <a:gd name="adj1" fmla="val 58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ttore 2 44"/>
          <p:cNvCxnSpPr/>
          <p:nvPr/>
        </p:nvCxnSpPr>
        <p:spPr>
          <a:xfrm>
            <a:off x="2063552" y="4869160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9" name="Tabella 48"/>
          <p:cNvGraphicFramePr>
            <a:graphicFrameLocks noGrp="1"/>
          </p:cNvGraphicFramePr>
          <p:nvPr/>
        </p:nvGraphicFramePr>
        <p:xfrm>
          <a:off x="6023991" y="4797152"/>
          <a:ext cx="4248474" cy="16165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161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61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61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 </a:t>
                      </a:r>
                      <a:r>
                        <a:rPr lang="en-US" sz="1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(n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it-IT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∆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P</a:t>
                      </a:r>
                      <a:endParaRPr lang="it-IT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Peso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-0.7</a:t>
                      </a: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±5(0.5)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n.s</a:t>
                      </a:r>
                      <a:r>
                        <a:rPr lang="en-US" dirty="0"/>
                        <a:t>.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CV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-1.0±3.9(0.9)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n.s</a:t>
                      </a:r>
                      <a:r>
                        <a:rPr lang="en-US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BMI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-0.6±1.2(1.7)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n.s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9019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26" grpId="0"/>
      <p:bldP spid="32" grpId="0"/>
      <p:bldP spid="23" grpId="0" animBg="1"/>
      <p:bldP spid="24" grpId="0" animBg="1"/>
      <p:bldP spid="25" grpId="0" animBg="1"/>
      <p:bldP spid="2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9953626" y="0"/>
            <a:ext cx="714375" cy="642938"/>
          </a:xfrm>
          <a:prstGeom prst="rect">
            <a:avLst/>
          </a:prstGeom>
          <a:gradFill>
            <a:gsLst>
              <a:gs pos="0">
                <a:srgbClr val="5E9EFF"/>
              </a:gs>
              <a:gs pos="0">
                <a:srgbClr val="85C2FF"/>
              </a:gs>
              <a:gs pos="41000">
                <a:srgbClr val="C4D6EB"/>
              </a:gs>
              <a:gs pos="100000">
                <a:schemeClr val="bg1"/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0453688" y="357188"/>
            <a:ext cx="214312" cy="571500"/>
          </a:xfrm>
          <a:prstGeom prst="rect">
            <a:avLst/>
          </a:prstGeom>
          <a:gradFill>
            <a:gsLst>
              <a:gs pos="2000">
                <a:schemeClr val="accent6">
                  <a:lumMod val="75000"/>
                </a:schemeClr>
              </a:gs>
              <a:gs pos="43000">
                <a:schemeClr val="accent6">
                  <a:lumMod val="60000"/>
                  <a:lumOff val="40000"/>
                </a:schemeClr>
              </a:gs>
              <a:gs pos="81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296" name="CasellaDiTesto 15"/>
          <p:cNvSpPr txBox="1">
            <a:spLocks noChangeArrowheads="1"/>
          </p:cNvSpPr>
          <p:nvPr/>
        </p:nvSpPr>
        <p:spPr bwMode="auto">
          <a:xfrm>
            <a:off x="3810000" y="3643313"/>
            <a:ext cx="5715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b="1" u="sng" dirty="0">
                <a:solidFill>
                  <a:prstClr val="black"/>
                </a:solidFill>
              </a:rPr>
              <a:t>CV</a:t>
            </a:r>
          </a:p>
        </p:txBody>
      </p:sp>
      <p:sp>
        <p:nvSpPr>
          <p:cNvPr id="12297" name="CasellaDiTesto 16"/>
          <p:cNvSpPr txBox="1">
            <a:spLocks noChangeArrowheads="1"/>
          </p:cNvSpPr>
          <p:nvPr/>
        </p:nvSpPr>
        <p:spPr bwMode="auto">
          <a:xfrm>
            <a:off x="8096251" y="2071689"/>
            <a:ext cx="714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b="1" u="sng">
                <a:solidFill>
                  <a:prstClr val="black"/>
                </a:solidFill>
              </a:rPr>
              <a:t>BMI</a:t>
            </a:r>
          </a:p>
        </p:txBody>
      </p:sp>
      <p:sp>
        <p:nvSpPr>
          <p:cNvPr id="12298" name="CasellaDiTesto 17"/>
          <p:cNvSpPr txBox="1">
            <a:spLocks noChangeArrowheads="1"/>
          </p:cNvSpPr>
          <p:nvPr/>
        </p:nvSpPr>
        <p:spPr bwMode="auto">
          <a:xfrm>
            <a:off x="3810000" y="357189"/>
            <a:ext cx="9286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b="1" u="sng" dirty="0">
                <a:solidFill>
                  <a:prstClr val="black"/>
                </a:solidFill>
              </a:rPr>
              <a:t>PESO</a:t>
            </a:r>
          </a:p>
        </p:txBody>
      </p:sp>
      <p:sp>
        <p:nvSpPr>
          <p:cNvPr id="12299" name="CasellaDiTesto 11"/>
          <p:cNvSpPr txBox="1">
            <a:spLocks noChangeArrowheads="1"/>
          </p:cNvSpPr>
          <p:nvPr/>
        </p:nvSpPr>
        <p:spPr bwMode="auto">
          <a:xfrm>
            <a:off x="2423593" y="4005065"/>
            <a:ext cx="135731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400" dirty="0">
                <a:solidFill>
                  <a:prstClr val="black"/>
                </a:solidFill>
              </a:rPr>
              <a:t>P&lt;0.0001</a:t>
            </a:r>
          </a:p>
        </p:txBody>
      </p:sp>
      <p:graphicFrame>
        <p:nvGraphicFramePr>
          <p:cNvPr id="12" name="Grafico 11"/>
          <p:cNvGraphicFramePr/>
          <p:nvPr/>
        </p:nvGraphicFramePr>
        <p:xfrm>
          <a:off x="1919536" y="764704"/>
          <a:ext cx="4176464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Grafico 12"/>
          <p:cNvGraphicFramePr/>
          <p:nvPr/>
        </p:nvGraphicFramePr>
        <p:xfrm>
          <a:off x="1703512" y="3933056"/>
          <a:ext cx="4680520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CasellaDiTesto 1"/>
          <p:cNvSpPr txBox="1"/>
          <p:nvPr/>
        </p:nvSpPr>
        <p:spPr>
          <a:xfrm>
            <a:off x="4439816" y="1124744"/>
            <a:ext cx="1008112" cy="36004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prstClr val="black"/>
                </a:solidFill>
                <a:latin typeface="Calibri"/>
              </a:rPr>
              <a:t>P =ns</a:t>
            </a:r>
            <a:endParaRPr lang="it-IT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CasellaDiTesto 1"/>
          <p:cNvSpPr txBox="1"/>
          <p:nvPr/>
        </p:nvSpPr>
        <p:spPr>
          <a:xfrm>
            <a:off x="2423592" y="6309320"/>
            <a:ext cx="1224136" cy="28803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prstClr val="black"/>
                </a:solidFill>
                <a:latin typeface="Calibri"/>
              </a:rPr>
              <a:t>INTERVENTO</a:t>
            </a:r>
            <a:endParaRPr lang="it-IT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CasellaDiTesto 1"/>
          <p:cNvSpPr txBox="1"/>
          <p:nvPr/>
        </p:nvSpPr>
        <p:spPr>
          <a:xfrm>
            <a:off x="4151784" y="6309320"/>
            <a:ext cx="1224136" cy="28803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prstClr val="black"/>
                </a:solidFill>
                <a:latin typeface="Calibri"/>
              </a:rPr>
              <a:t>COUNSELING</a:t>
            </a:r>
            <a:endParaRPr lang="it-IT" sz="14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17" name="Grafico 16"/>
          <p:cNvGraphicFramePr/>
          <p:nvPr/>
        </p:nvGraphicFramePr>
        <p:xfrm>
          <a:off x="5879976" y="2492896"/>
          <a:ext cx="4788024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CasellaDiTesto 1"/>
          <p:cNvSpPr txBox="1"/>
          <p:nvPr/>
        </p:nvSpPr>
        <p:spPr>
          <a:xfrm>
            <a:off x="6960096" y="5229200"/>
            <a:ext cx="1224136" cy="28803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prstClr val="black"/>
                </a:solidFill>
                <a:latin typeface="Calibri"/>
              </a:rPr>
              <a:t>INTERVENTO</a:t>
            </a:r>
            <a:endParaRPr lang="it-IT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CasellaDiTesto 1"/>
          <p:cNvSpPr txBox="1"/>
          <p:nvPr/>
        </p:nvSpPr>
        <p:spPr>
          <a:xfrm>
            <a:off x="8760296" y="5229200"/>
            <a:ext cx="1224136" cy="28803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prstClr val="black"/>
                </a:solidFill>
                <a:latin typeface="Calibri"/>
              </a:rPr>
              <a:t>COUNSELING</a:t>
            </a:r>
            <a:endParaRPr lang="it-IT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CasellaDiTesto 1"/>
          <p:cNvSpPr txBox="1"/>
          <p:nvPr/>
        </p:nvSpPr>
        <p:spPr>
          <a:xfrm>
            <a:off x="6888088" y="2852936"/>
            <a:ext cx="1008112" cy="36004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prstClr val="black"/>
                </a:solidFill>
                <a:latin typeface="Calibri"/>
              </a:rPr>
              <a:t>P= &lt;0.0182</a:t>
            </a:r>
            <a:endParaRPr lang="it-IT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CasellaDiTesto 1"/>
          <p:cNvSpPr txBox="1"/>
          <p:nvPr/>
        </p:nvSpPr>
        <p:spPr>
          <a:xfrm>
            <a:off x="8832304" y="2996952"/>
            <a:ext cx="1008112" cy="36004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prstClr val="black"/>
                </a:solidFill>
                <a:latin typeface="Calibri"/>
              </a:rPr>
              <a:t>P =ns</a:t>
            </a:r>
            <a:endParaRPr lang="it-IT" sz="14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614495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e 18"/>
          <p:cNvSpPr/>
          <p:nvPr/>
        </p:nvSpPr>
        <p:spPr>
          <a:xfrm>
            <a:off x="8739188" y="4929189"/>
            <a:ext cx="785812" cy="642937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Ovale 17"/>
          <p:cNvSpPr/>
          <p:nvPr/>
        </p:nvSpPr>
        <p:spPr>
          <a:xfrm>
            <a:off x="2738438" y="4929189"/>
            <a:ext cx="785812" cy="642937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316" name="CasellaDiTesto 4"/>
          <p:cNvSpPr txBox="1">
            <a:spLocks noChangeArrowheads="1"/>
          </p:cNvSpPr>
          <p:nvPr/>
        </p:nvSpPr>
        <p:spPr bwMode="auto">
          <a:xfrm>
            <a:off x="4667250" y="642938"/>
            <a:ext cx="2857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2400" b="1" dirty="0">
                <a:solidFill>
                  <a:prstClr val="black"/>
                </a:solidFill>
              </a:rPr>
              <a:t>VALORI PRESSORI</a:t>
            </a:r>
          </a:p>
        </p:txBody>
      </p:sp>
      <p:graphicFrame>
        <p:nvGraphicFramePr>
          <p:cNvPr id="7" name="Tabella 6"/>
          <p:cNvGraphicFramePr>
            <a:graphicFrameLocks noGrp="1"/>
          </p:cNvGraphicFramePr>
          <p:nvPr/>
        </p:nvGraphicFramePr>
        <p:xfrm>
          <a:off x="2452689" y="1428750"/>
          <a:ext cx="7500937" cy="1785938"/>
        </p:xfrm>
        <a:graphic>
          <a:graphicData uri="http://schemas.openxmlformats.org/drawingml/2006/table">
            <a:tbl>
              <a:tblPr/>
              <a:tblGrid>
                <a:gridCol w="16702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01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01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18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85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592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GI</a:t>
                      </a:r>
                      <a:r>
                        <a:rPr kumimoji="0" lang="it-IT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(n. 70)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T0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T2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∆ (%)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p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37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PAS </a:t>
                      </a: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it-IT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mmHg</a:t>
                      </a: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128 ±12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0" algn="dec"/>
                        </a:tabLst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122 ±11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0" algn="dec"/>
                        </a:tabLst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-6</a:t>
                      </a: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±14 (4.7)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0" algn="dec"/>
                        </a:tabLst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0.0004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2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PAD </a:t>
                      </a: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it-IT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mmHg</a:t>
                      </a: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81 ±8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0" algn="dec"/>
                        </a:tabLst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76 ±8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0" algn="dec"/>
                        </a:tabLst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-5</a:t>
                      </a: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E46C0A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±9 (6.2)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0" algn="dec"/>
                        </a:tabLst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0.0009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CasellaDiTesto 7"/>
          <p:cNvSpPr txBox="1">
            <a:spLocks noChangeArrowheads="1"/>
          </p:cNvSpPr>
          <p:nvPr/>
        </p:nvSpPr>
        <p:spPr bwMode="auto">
          <a:xfrm>
            <a:off x="2738439" y="5072064"/>
            <a:ext cx="714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dirty="0">
                <a:solidFill>
                  <a:prstClr val="black"/>
                </a:solidFill>
              </a:rPr>
              <a:t>56%</a:t>
            </a:r>
          </a:p>
        </p:txBody>
      </p:sp>
      <p:sp>
        <p:nvSpPr>
          <p:cNvPr id="9" name="CasellaDiTesto 8"/>
          <p:cNvSpPr txBox="1">
            <a:spLocks noChangeArrowheads="1"/>
          </p:cNvSpPr>
          <p:nvPr/>
        </p:nvSpPr>
        <p:spPr bwMode="auto">
          <a:xfrm>
            <a:off x="8882064" y="5072064"/>
            <a:ext cx="6429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dirty="0">
                <a:solidFill>
                  <a:prstClr val="black"/>
                </a:solidFill>
              </a:rPr>
              <a:t>66%</a:t>
            </a:r>
          </a:p>
        </p:txBody>
      </p:sp>
      <p:sp>
        <p:nvSpPr>
          <p:cNvPr id="10" name="CasellaDiTesto 9"/>
          <p:cNvSpPr txBox="1">
            <a:spLocks noChangeArrowheads="1"/>
          </p:cNvSpPr>
          <p:nvPr/>
        </p:nvSpPr>
        <p:spPr bwMode="auto">
          <a:xfrm>
            <a:off x="2809875" y="4071939"/>
            <a:ext cx="571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b="1">
                <a:solidFill>
                  <a:prstClr val="black"/>
                </a:solidFill>
              </a:rPr>
              <a:t>PAS</a:t>
            </a:r>
          </a:p>
        </p:txBody>
      </p:sp>
      <p:sp>
        <p:nvSpPr>
          <p:cNvPr id="11" name="CasellaDiTesto 10"/>
          <p:cNvSpPr txBox="1">
            <a:spLocks noChangeArrowheads="1"/>
          </p:cNvSpPr>
          <p:nvPr/>
        </p:nvSpPr>
        <p:spPr bwMode="auto">
          <a:xfrm>
            <a:off x="8882064" y="4071939"/>
            <a:ext cx="6429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b="1">
                <a:solidFill>
                  <a:prstClr val="black"/>
                </a:solidFill>
              </a:rPr>
              <a:t>PAD</a:t>
            </a:r>
          </a:p>
        </p:txBody>
      </p:sp>
      <p:sp>
        <p:nvSpPr>
          <p:cNvPr id="12" name="CasellaDiTesto 11"/>
          <p:cNvSpPr txBox="1">
            <a:spLocks noChangeArrowheads="1"/>
          </p:cNvSpPr>
          <p:nvPr/>
        </p:nvSpPr>
        <p:spPr bwMode="auto">
          <a:xfrm>
            <a:off x="2381250" y="4429125"/>
            <a:ext cx="1428750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>
                <a:solidFill>
                  <a:prstClr val="black"/>
                </a:solidFill>
              </a:rPr>
              <a:t>&lt; 130 mmHg</a:t>
            </a:r>
          </a:p>
        </p:txBody>
      </p:sp>
      <p:sp>
        <p:nvSpPr>
          <p:cNvPr id="13" name="CasellaDiTesto 12"/>
          <p:cNvSpPr txBox="1">
            <a:spLocks noChangeArrowheads="1"/>
          </p:cNvSpPr>
          <p:nvPr/>
        </p:nvSpPr>
        <p:spPr bwMode="auto">
          <a:xfrm>
            <a:off x="8453439" y="4429125"/>
            <a:ext cx="1500187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>
                <a:solidFill>
                  <a:prstClr val="black"/>
                </a:solidFill>
              </a:rPr>
              <a:t>&lt; 85 mmHg</a:t>
            </a:r>
          </a:p>
        </p:txBody>
      </p:sp>
      <p:sp>
        <p:nvSpPr>
          <p:cNvPr id="22" name="Rettangolo 21"/>
          <p:cNvSpPr/>
          <p:nvPr/>
        </p:nvSpPr>
        <p:spPr>
          <a:xfrm>
            <a:off x="9953626" y="0"/>
            <a:ext cx="714375" cy="642938"/>
          </a:xfrm>
          <a:prstGeom prst="rect">
            <a:avLst/>
          </a:prstGeom>
          <a:gradFill>
            <a:gsLst>
              <a:gs pos="0">
                <a:srgbClr val="5E9EFF"/>
              </a:gs>
              <a:gs pos="0">
                <a:srgbClr val="85C2FF"/>
              </a:gs>
              <a:gs pos="41000">
                <a:srgbClr val="C4D6EB"/>
              </a:gs>
              <a:gs pos="100000">
                <a:schemeClr val="bg1"/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" name="Rettangolo 22"/>
          <p:cNvSpPr/>
          <p:nvPr/>
        </p:nvSpPr>
        <p:spPr>
          <a:xfrm>
            <a:off x="10453688" y="357188"/>
            <a:ext cx="214312" cy="571500"/>
          </a:xfrm>
          <a:prstGeom prst="rect">
            <a:avLst/>
          </a:prstGeom>
          <a:gradFill>
            <a:gsLst>
              <a:gs pos="2000">
                <a:schemeClr val="accent6">
                  <a:lumMod val="75000"/>
                </a:schemeClr>
              </a:gs>
              <a:gs pos="43000">
                <a:schemeClr val="accent6">
                  <a:lumMod val="60000"/>
                  <a:lumOff val="40000"/>
                </a:schemeClr>
              </a:gs>
              <a:gs pos="81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Freccia in giù 14"/>
          <p:cNvSpPr/>
          <p:nvPr/>
        </p:nvSpPr>
        <p:spPr>
          <a:xfrm>
            <a:off x="2881314" y="3500439"/>
            <a:ext cx="428625" cy="428625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Freccia in giù 15"/>
          <p:cNvSpPr/>
          <p:nvPr/>
        </p:nvSpPr>
        <p:spPr>
          <a:xfrm>
            <a:off x="8953501" y="3500439"/>
            <a:ext cx="428625" cy="428625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4810125" y="3500439"/>
            <a:ext cx="2571750" cy="954087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800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ANTIPERTENSIVI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800" b="1" dirty="0">
                <a:solidFill>
                  <a:srgbClr val="F79646">
                    <a:lumMod val="75000"/>
                  </a:srgbClr>
                </a:solidFill>
                <a:latin typeface="Calibri" pitchFamily="34" charset="0"/>
                <a:cs typeface="Arial" pitchFamily="34" charset="0"/>
              </a:rPr>
              <a:t>- 43%</a:t>
            </a:r>
          </a:p>
        </p:txBody>
      </p:sp>
      <p:sp>
        <p:nvSpPr>
          <p:cNvPr id="26" name="Rettangolo 25"/>
          <p:cNvSpPr/>
          <p:nvPr/>
        </p:nvSpPr>
        <p:spPr>
          <a:xfrm>
            <a:off x="7167564" y="2143125"/>
            <a:ext cx="357187" cy="357188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Rettangolo 26"/>
          <p:cNvSpPr/>
          <p:nvPr/>
        </p:nvSpPr>
        <p:spPr>
          <a:xfrm>
            <a:off x="7167564" y="2714625"/>
            <a:ext cx="357187" cy="357188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Freccia bidirezionale orizzontale 19"/>
          <p:cNvSpPr/>
          <p:nvPr/>
        </p:nvSpPr>
        <p:spPr>
          <a:xfrm rot="5400000">
            <a:off x="5810250" y="4714875"/>
            <a:ext cx="642938" cy="357188"/>
          </a:xfrm>
          <a:prstGeom prst="leftRightArrow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5524500" y="5214939"/>
            <a:ext cx="1214438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800" b="1" dirty="0">
                <a:solidFill>
                  <a:srgbClr val="F79646">
                    <a:lumMod val="75000"/>
                  </a:srgbClr>
                </a:solidFill>
                <a:latin typeface="Calibri" pitchFamily="34" charset="0"/>
                <a:cs typeface="Arial" pitchFamily="34" charset="0"/>
              </a:rPr>
              <a:t>+11%</a:t>
            </a:r>
          </a:p>
        </p:txBody>
      </p:sp>
      <p:sp>
        <p:nvSpPr>
          <p:cNvPr id="28" name="CasellaDiTesto 27"/>
          <p:cNvSpPr txBox="1">
            <a:spLocks noChangeArrowheads="1"/>
          </p:cNvSpPr>
          <p:nvPr/>
        </p:nvSpPr>
        <p:spPr bwMode="auto">
          <a:xfrm>
            <a:off x="5810250" y="5572126"/>
            <a:ext cx="857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2400">
                <a:solidFill>
                  <a:prstClr val="black"/>
                </a:solidFill>
              </a:rPr>
              <a:t>(GC)</a:t>
            </a:r>
          </a:p>
        </p:txBody>
      </p:sp>
    </p:spTree>
    <p:extLst>
      <p:ext uri="{BB962C8B-B14F-4D97-AF65-F5344CB8AC3E}">
        <p14:creationId xmlns:p14="http://schemas.microsoft.com/office/powerpoint/2010/main" val="778499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8" grpId="0" animBg="1"/>
      <p:bldP spid="8" grpId="0"/>
      <p:bldP spid="9" grpId="0"/>
      <p:bldP spid="10" grpId="0"/>
      <p:bldP spid="11" grpId="0"/>
      <p:bldP spid="12" grpId="0" animBg="1"/>
      <p:bldP spid="13" grpId="0" animBg="1"/>
      <p:bldP spid="15" grpId="0" animBg="1"/>
      <p:bldP spid="16" grpId="0" animBg="1"/>
      <p:bldP spid="25" grpId="0" animBg="1"/>
      <p:bldP spid="26" grpId="0" animBg="1"/>
      <p:bldP spid="27" grpId="0" animBg="1"/>
      <p:bldP spid="20" grpId="0" animBg="1"/>
      <p:bldP spid="21" grpId="0"/>
      <p:bldP spid="2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a 2"/>
          <p:cNvGraphicFramePr>
            <a:graphicFrameLocks noGrp="1"/>
          </p:cNvGraphicFramePr>
          <p:nvPr/>
        </p:nvGraphicFramePr>
        <p:xfrm>
          <a:off x="2024064" y="1785939"/>
          <a:ext cx="8286751" cy="3456087"/>
        </p:xfrm>
        <a:graphic>
          <a:graphicData uri="http://schemas.openxmlformats.org/drawingml/2006/table">
            <a:tbl>
              <a:tblPr/>
              <a:tblGrid>
                <a:gridCol w="20717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30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73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56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890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485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GI </a:t>
                      </a: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(n. 70)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T0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T2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∆ (%)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p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71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Glicemia</a:t>
                      </a: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 (mg/dl)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112 ±29</a:t>
                      </a: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100 ±25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-12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±</a:t>
                      </a: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21 (</a:t>
                      </a: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10.7</a:t>
                      </a: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0.0003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0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HbA</a:t>
                      </a:r>
                      <a:r>
                        <a:rPr kumimoji="0" lang="it-IT" sz="2000" b="1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1c</a:t>
                      </a:r>
                      <a:r>
                        <a:rPr kumimoji="0" lang="it-IT" sz="18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(%)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28600" algn="dec"/>
                        </a:tabLst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6.4 ±1.1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28600" algn="dec"/>
                        </a:tabLst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6 ±1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28600" algn="dec"/>
                        </a:tabLst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-0.4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±</a:t>
                      </a: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0.4 (6.2)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28600" algn="dec"/>
                        </a:tabLst>
                      </a:pP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&lt;0.0001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0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COL-T</a:t>
                      </a: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 (mg/dl)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28600" algn="dec"/>
                        </a:tabLst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192 ±36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28600" algn="dec"/>
                        </a:tabLst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183 ±35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28600" algn="dec"/>
                        </a:tabLst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-9 ±20 (4.9)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28600" algn="dec"/>
                        </a:tabLst>
                      </a:pP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0.0004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0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HDL-C</a:t>
                      </a: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 (mg/dl)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28600" algn="dec"/>
                        </a:tabLst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52 ±14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28600" algn="dec"/>
                        </a:tabLst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54 ±13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28600" algn="dec"/>
                        </a:tabLst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+2 </a:t>
                      </a: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±7 (</a:t>
                      </a: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3.8</a:t>
                      </a: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28600" algn="dec"/>
                        </a:tabLst>
                      </a:pP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ns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0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LDL-C</a:t>
                      </a: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 (mg/dl)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28600" algn="dec"/>
                        </a:tabLst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114 ±32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28600" algn="dec"/>
                        </a:tabLst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107 ±32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28600" algn="dec"/>
                        </a:tabLst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-7 ±23 (6.1)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28600" algn="dec"/>
                        </a:tabLst>
                      </a:pP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ns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6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Trigliceridi </a:t>
                      </a: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(mg/dl)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28600" algn="dec"/>
                        </a:tabLst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133 ±67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28600" algn="dec"/>
                        </a:tabLst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113 ±52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28600" algn="dec"/>
                        </a:tabLst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-20 </a:t>
                      </a: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±45 (</a:t>
                      </a: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15.0</a:t>
                      </a: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28600" algn="dec"/>
                        </a:tabLst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0.0114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4388" name="CasellaDiTesto 3"/>
          <p:cNvSpPr txBox="1">
            <a:spLocks noChangeArrowheads="1"/>
          </p:cNvSpPr>
          <p:nvPr/>
        </p:nvSpPr>
        <p:spPr bwMode="auto">
          <a:xfrm>
            <a:off x="3575720" y="752476"/>
            <a:ext cx="44644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2400" b="1" dirty="0">
                <a:solidFill>
                  <a:prstClr val="black"/>
                </a:solidFill>
              </a:rPr>
              <a:t>VALORI EMATOCHIMICI</a:t>
            </a:r>
          </a:p>
        </p:txBody>
      </p:sp>
      <p:sp>
        <p:nvSpPr>
          <p:cNvPr id="6" name="Rettangolo 5"/>
          <p:cNvSpPr/>
          <p:nvPr/>
        </p:nvSpPr>
        <p:spPr>
          <a:xfrm>
            <a:off x="9953626" y="0"/>
            <a:ext cx="714375" cy="642938"/>
          </a:xfrm>
          <a:prstGeom prst="rect">
            <a:avLst/>
          </a:prstGeom>
          <a:gradFill>
            <a:gsLst>
              <a:gs pos="0">
                <a:srgbClr val="5E9EFF"/>
              </a:gs>
              <a:gs pos="0">
                <a:srgbClr val="85C2FF"/>
              </a:gs>
              <a:gs pos="41000">
                <a:srgbClr val="C4D6EB"/>
              </a:gs>
              <a:gs pos="100000">
                <a:schemeClr val="bg1"/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10453688" y="357188"/>
            <a:ext cx="214312" cy="571500"/>
          </a:xfrm>
          <a:prstGeom prst="rect">
            <a:avLst/>
          </a:prstGeom>
          <a:gradFill>
            <a:gsLst>
              <a:gs pos="2000">
                <a:schemeClr val="accent6">
                  <a:lumMod val="75000"/>
                </a:schemeClr>
              </a:gs>
              <a:gs pos="43000">
                <a:schemeClr val="accent6">
                  <a:lumMod val="60000"/>
                  <a:lumOff val="40000"/>
                </a:schemeClr>
              </a:gs>
              <a:gs pos="81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621607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AutoShape 1"/>
          <p:cNvSpPr>
            <a:spLocks noChangeArrowheads="1"/>
          </p:cNvSpPr>
          <p:nvPr/>
        </p:nvSpPr>
        <p:spPr bwMode="auto">
          <a:xfrm>
            <a:off x="4381500" y="4143375"/>
            <a:ext cx="571500" cy="337100"/>
          </a:xfrm>
          <a:custGeom>
            <a:avLst/>
            <a:gdLst>
              <a:gd name="T0" fmla="*/ 571500 w 571500"/>
              <a:gd name="T1" fmla="*/ 166688 h 333375"/>
              <a:gd name="T2" fmla="*/ 285750 w 571500"/>
              <a:gd name="T3" fmla="*/ 333375 h 333375"/>
              <a:gd name="T4" fmla="*/ 0 w 571500"/>
              <a:gd name="T5" fmla="*/ 166688 h 333375"/>
              <a:gd name="T6" fmla="*/ 285750 w 571500"/>
              <a:gd name="T7" fmla="*/ 0 h 33337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571500"/>
              <a:gd name="T13" fmla="*/ 0 h 333375"/>
              <a:gd name="T14" fmla="*/ 571500 w 571500"/>
              <a:gd name="T15" fmla="*/ 333375 h 3333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1500" h="333375">
                <a:moveTo>
                  <a:pt x="0" y="0"/>
                </a:moveTo>
                <a:lnTo>
                  <a:pt x="1588" y="0"/>
                </a:lnTo>
                <a:lnTo>
                  <a:pt x="1588" y="928"/>
                </a:lnTo>
                <a:lnTo>
                  <a:pt x="0" y="928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it-IT" altLang="it-IT" sz="160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35%</a:t>
            </a:r>
          </a:p>
        </p:txBody>
      </p:sp>
      <p:sp>
        <p:nvSpPr>
          <p:cNvPr id="19458" name="AutoShape 2"/>
          <p:cNvSpPr>
            <a:spLocks noChangeArrowheads="1"/>
          </p:cNvSpPr>
          <p:nvPr/>
        </p:nvSpPr>
        <p:spPr bwMode="auto">
          <a:xfrm>
            <a:off x="1738314" y="5500689"/>
            <a:ext cx="5000625" cy="1000125"/>
          </a:xfrm>
          <a:custGeom>
            <a:avLst/>
            <a:gdLst>
              <a:gd name="T0" fmla="*/ 5000625 w 5000625"/>
              <a:gd name="T1" fmla="*/ 500063 h 1000125"/>
              <a:gd name="T2" fmla="*/ 2500313 w 5000625"/>
              <a:gd name="T3" fmla="*/ 1000125 h 1000125"/>
              <a:gd name="T4" fmla="*/ 0 w 5000625"/>
              <a:gd name="T5" fmla="*/ 500063 h 1000125"/>
              <a:gd name="T6" fmla="*/ 2500313 w 5000625"/>
              <a:gd name="T7" fmla="*/ 0 h 100012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5000625"/>
              <a:gd name="T13" fmla="*/ 0 h 1000125"/>
              <a:gd name="T14" fmla="*/ 5000625 w 5000625"/>
              <a:gd name="T15" fmla="*/ 1000125 h 10001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000625" h="1000125">
                <a:moveTo>
                  <a:pt x="0" y="0"/>
                </a:moveTo>
                <a:lnTo>
                  <a:pt x="13891" y="0"/>
                </a:lnTo>
                <a:lnTo>
                  <a:pt x="13891" y="2778"/>
                </a:lnTo>
                <a:lnTo>
                  <a:pt x="0" y="2778"/>
                </a:lnTo>
                <a:lnTo>
                  <a:pt x="0" y="0"/>
                </a:lnTo>
                <a:close/>
              </a:path>
            </a:pathLst>
          </a:custGeom>
          <a:solidFill>
            <a:srgbClr val="4F81BD">
              <a:alpha val="0"/>
            </a:srgbClr>
          </a:solidFill>
          <a:ln w="19080" cap="flat">
            <a:solidFill>
              <a:srgbClr val="37609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9459" name="AutoShape 3"/>
          <p:cNvSpPr>
            <a:spLocks noChangeArrowheads="1"/>
          </p:cNvSpPr>
          <p:nvPr/>
        </p:nvSpPr>
        <p:spPr bwMode="auto">
          <a:xfrm>
            <a:off x="4310064" y="4071938"/>
            <a:ext cx="642937" cy="500062"/>
          </a:xfrm>
          <a:custGeom>
            <a:avLst/>
            <a:gdLst>
              <a:gd name="T0" fmla="*/ 642937 w 642937"/>
              <a:gd name="T1" fmla="*/ 250031 h 500062"/>
              <a:gd name="T2" fmla="*/ 321469 w 642937"/>
              <a:gd name="T3" fmla="*/ 500062 h 500062"/>
              <a:gd name="T4" fmla="*/ 0 w 642937"/>
              <a:gd name="T5" fmla="*/ 250031 h 500062"/>
              <a:gd name="T6" fmla="*/ 321469 w 642937"/>
              <a:gd name="T7" fmla="*/ 0 h 500062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642937"/>
              <a:gd name="T13" fmla="*/ 0 h 500062"/>
              <a:gd name="T14" fmla="*/ 642937 w 642937"/>
              <a:gd name="T15" fmla="*/ 500062 h 5000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42937" h="500062">
                <a:moveTo>
                  <a:pt x="0" y="695"/>
                </a:moveTo>
                <a:lnTo>
                  <a:pt x="893" y="695"/>
                </a:lnTo>
                <a:lnTo>
                  <a:pt x="180" y="90"/>
                </a:lnTo>
                <a:lnTo>
                  <a:pt x="893" y="695"/>
                </a:lnTo>
                <a:lnTo>
                  <a:pt x="270" y="90"/>
                </a:lnTo>
                <a:lnTo>
                  <a:pt x="0" y="695"/>
                </a:lnTo>
                <a:close/>
              </a:path>
            </a:pathLst>
          </a:custGeom>
          <a:solidFill>
            <a:srgbClr val="E46C0A">
              <a:alpha val="0"/>
            </a:srgbClr>
          </a:solidFill>
          <a:ln w="25560" cap="flat">
            <a:solidFill>
              <a:srgbClr val="37609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32773" name="AutoShape 4"/>
          <p:cNvSpPr>
            <a:spLocks noChangeArrowheads="1"/>
          </p:cNvSpPr>
          <p:nvPr/>
        </p:nvSpPr>
        <p:spPr bwMode="auto">
          <a:xfrm>
            <a:off x="3667125" y="500064"/>
            <a:ext cx="4857750" cy="460211"/>
          </a:xfrm>
          <a:custGeom>
            <a:avLst/>
            <a:gdLst>
              <a:gd name="T0" fmla="*/ 4857750 w 4857750"/>
              <a:gd name="T1" fmla="*/ 227806 h 455612"/>
              <a:gd name="T2" fmla="*/ 2428875 w 4857750"/>
              <a:gd name="T3" fmla="*/ 455612 h 455612"/>
              <a:gd name="T4" fmla="*/ 0 w 4857750"/>
              <a:gd name="T5" fmla="*/ 227806 h 455612"/>
              <a:gd name="T6" fmla="*/ 2428875 w 4857750"/>
              <a:gd name="T7" fmla="*/ 0 h 455612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4857750"/>
              <a:gd name="T13" fmla="*/ 0 h 455612"/>
              <a:gd name="T14" fmla="*/ 4857750 w 4857750"/>
              <a:gd name="T15" fmla="*/ 455612 h 4556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57750" h="455612">
                <a:moveTo>
                  <a:pt x="0" y="0"/>
                </a:moveTo>
                <a:lnTo>
                  <a:pt x="13494" y="0"/>
                </a:lnTo>
                <a:lnTo>
                  <a:pt x="13494" y="1268"/>
                </a:lnTo>
                <a:lnTo>
                  <a:pt x="0" y="1268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it-IT" altLang="it-IT" sz="2400" b="1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Metabolismo glucidico</a:t>
            </a:r>
          </a:p>
        </p:txBody>
      </p:sp>
      <p:graphicFrame>
        <p:nvGraphicFramePr>
          <p:cNvPr id="32774" name="Object 5"/>
          <p:cNvGraphicFramePr>
            <a:graphicFrameLocks noChangeAspect="1"/>
          </p:cNvGraphicFramePr>
          <p:nvPr/>
        </p:nvGraphicFramePr>
        <p:xfrm>
          <a:off x="1809750" y="1571626"/>
          <a:ext cx="4319588" cy="2519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r:id="rId4" imgW="4415989" imgH="2577462" progId="">
                  <p:embed/>
                </p:oleObj>
              </mc:Choice>
              <mc:Fallback>
                <p:oleObj r:id="rId4" imgW="4415989" imgH="2577462" progId="">
                  <p:embed/>
                  <p:pic>
                    <p:nvPicPr>
                      <p:cNvPr id="3277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9750" y="1571626"/>
                        <a:ext cx="4319588" cy="2519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2" name="AutoShape 6"/>
          <p:cNvSpPr>
            <a:spLocks noChangeArrowheads="1"/>
          </p:cNvSpPr>
          <p:nvPr/>
        </p:nvSpPr>
        <p:spPr bwMode="auto">
          <a:xfrm>
            <a:off x="2738438" y="4162425"/>
            <a:ext cx="1643062" cy="337100"/>
          </a:xfrm>
          <a:custGeom>
            <a:avLst/>
            <a:gdLst>
              <a:gd name="T0" fmla="*/ 1643062 w 1643062"/>
              <a:gd name="T1" fmla="*/ 166688 h 333375"/>
              <a:gd name="T2" fmla="*/ 821531 w 1643062"/>
              <a:gd name="T3" fmla="*/ 333375 h 333375"/>
              <a:gd name="T4" fmla="*/ 0 w 1643062"/>
              <a:gd name="T5" fmla="*/ 166688 h 333375"/>
              <a:gd name="T6" fmla="*/ 821531 w 1643062"/>
              <a:gd name="T7" fmla="*/ 0 h 33337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643062"/>
              <a:gd name="T13" fmla="*/ 0 h 333375"/>
              <a:gd name="T14" fmla="*/ 1643062 w 1643062"/>
              <a:gd name="T15" fmla="*/ 333375 h 3333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43062" h="333375">
                <a:moveTo>
                  <a:pt x="0" y="0"/>
                </a:moveTo>
                <a:lnTo>
                  <a:pt x="4564" y="0"/>
                </a:lnTo>
                <a:lnTo>
                  <a:pt x="4564" y="928"/>
                </a:lnTo>
                <a:lnTo>
                  <a:pt x="0" y="928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it-IT" altLang="it-IT" sz="1600" b="1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≤100 mg/dl   </a:t>
            </a:r>
            <a:r>
              <a:rPr lang="it-IT" altLang="it-IT" sz="160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→ </a:t>
            </a:r>
          </a:p>
        </p:txBody>
      </p:sp>
      <p:sp>
        <p:nvSpPr>
          <p:cNvPr id="19463" name="AutoShape 7"/>
          <p:cNvSpPr>
            <a:spLocks noChangeArrowheads="1"/>
          </p:cNvSpPr>
          <p:nvPr/>
        </p:nvSpPr>
        <p:spPr bwMode="auto">
          <a:xfrm>
            <a:off x="1738314" y="5786439"/>
            <a:ext cx="1571625" cy="395287"/>
          </a:xfrm>
          <a:custGeom>
            <a:avLst/>
            <a:gdLst>
              <a:gd name="T0" fmla="*/ 1571625 w 1571625"/>
              <a:gd name="T1" fmla="*/ 197644 h 395287"/>
              <a:gd name="T2" fmla="*/ 785813 w 1571625"/>
              <a:gd name="T3" fmla="*/ 395287 h 395287"/>
              <a:gd name="T4" fmla="*/ 0 w 1571625"/>
              <a:gd name="T5" fmla="*/ 197644 h 395287"/>
              <a:gd name="T6" fmla="*/ 785813 w 1571625"/>
              <a:gd name="T7" fmla="*/ 0 h 395287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571625"/>
              <a:gd name="T13" fmla="*/ 0 h 395287"/>
              <a:gd name="T14" fmla="*/ 1571625 w 1571625"/>
              <a:gd name="T15" fmla="*/ 395287 h 3952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71625" h="395287">
                <a:moveTo>
                  <a:pt x="0" y="0"/>
                </a:moveTo>
                <a:lnTo>
                  <a:pt x="4366" y="0"/>
                </a:lnTo>
                <a:lnTo>
                  <a:pt x="4366" y="1099"/>
                </a:lnTo>
                <a:lnTo>
                  <a:pt x="0" y="10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it-IT" altLang="it-IT" b="1">
                <a:solidFill>
                  <a:srgbClr val="E46C0A"/>
                </a:solidFill>
                <a:latin typeface="Calibri" panose="020F0502020204030204" pitchFamily="34" charset="0"/>
                <a:cs typeface="Arial" pitchFamily="34" charset="0"/>
              </a:rPr>
              <a:t>DIABETICI</a:t>
            </a:r>
            <a:r>
              <a:rPr lang="it-IT" altLang="it-IT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it-IT" altLang="it-IT" sz="2000" b="1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GI</a:t>
            </a:r>
          </a:p>
        </p:txBody>
      </p:sp>
      <p:sp>
        <p:nvSpPr>
          <p:cNvPr id="19464" name="AutoShape 8"/>
          <p:cNvSpPr>
            <a:spLocks noChangeArrowheads="1"/>
          </p:cNvSpPr>
          <p:nvPr/>
        </p:nvSpPr>
        <p:spPr bwMode="auto">
          <a:xfrm>
            <a:off x="7381876" y="5786439"/>
            <a:ext cx="1571625" cy="395287"/>
          </a:xfrm>
          <a:custGeom>
            <a:avLst/>
            <a:gdLst>
              <a:gd name="T0" fmla="*/ 1571625 w 1571625"/>
              <a:gd name="T1" fmla="*/ 197644 h 395287"/>
              <a:gd name="T2" fmla="*/ 785813 w 1571625"/>
              <a:gd name="T3" fmla="*/ 395287 h 395287"/>
              <a:gd name="T4" fmla="*/ 0 w 1571625"/>
              <a:gd name="T5" fmla="*/ 197644 h 395287"/>
              <a:gd name="T6" fmla="*/ 785813 w 1571625"/>
              <a:gd name="T7" fmla="*/ 0 h 395287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571625"/>
              <a:gd name="T13" fmla="*/ 0 h 395287"/>
              <a:gd name="T14" fmla="*/ 1571625 w 1571625"/>
              <a:gd name="T15" fmla="*/ 395287 h 3952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71625" h="395287">
                <a:moveTo>
                  <a:pt x="0" y="0"/>
                </a:moveTo>
                <a:lnTo>
                  <a:pt x="4366" y="0"/>
                </a:lnTo>
                <a:lnTo>
                  <a:pt x="4366" y="1099"/>
                </a:lnTo>
                <a:lnTo>
                  <a:pt x="0" y="10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it-IT" altLang="it-IT" b="1">
                <a:solidFill>
                  <a:srgbClr val="E46C0A"/>
                </a:solidFill>
                <a:latin typeface="Calibri" panose="020F0502020204030204" pitchFamily="34" charset="0"/>
                <a:cs typeface="Arial" pitchFamily="34" charset="0"/>
              </a:rPr>
              <a:t>DIABETICI</a:t>
            </a:r>
            <a:r>
              <a:rPr lang="it-IT" altLang="it-IT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it-IT" altLang="it-IT" sz="2000" b="1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GC</a:t>
            </a:r>
            <a:r>
              <a:rPr lang="it-IT" altLang="it-IT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:</a:t>
            </a:r>
          </a:p>
        </p:txBody>
      </p:sp>
      <p:sp>
        <p:nvSpPr>
          <p:cNvPr id="19465" name="AutoShape 9"/>
          <p:cNvSpPr>
            <a:spLocks noChangeArrowheads="1"/>
          </p:cNvSpPr>
          <p:nvPr/>
        </p:nvSpPr>
        <p:spPr bwMode="auto">
          <a:xfrm>
            <a:off x="3738564" y="5600700"/>
            <a:ext cx="3214687" cy="395288"/>
          </a:xfrm>
          <a:custGeom>
            <a:avLst/>
            <a:gdLst>
              <a:gd name="T0" fmla="*/ 3214687 w 3214687"/>
              <a:gd name="T1" fmla="*/ 197644 h 395288"/>
              <a:gd name="T2" fmla="*/ 1607344 w 3214687"/>
              <a:gd name="T3" fmla="*/ 395288 h 395288"/>
              <a:gd name="T4" fmla="*/ 0 w 3214687"/>
              <a:gd name="T5" fmla="*/ 197644 h 395288"/>
              <a:gd name="T6" fmla="*/ 1607344 w 3214687"/>
              <a:gd name="T7" fmla="*/ 0 h 395288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3214687"/>
              <a:gd name="T13" fmla="*/ 0 h 395288"/>
              <a:gd name="T14" fmla="*/ 3214687 w 3214687"/>
              <a:gd name="T15" fmla="*/ 395288 h 3952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214687" h="395288">
                <a:moveTo>
                  <a:pt x="0" y="0"/>
                </a:moveTo>
                <a:lnTo>
                  <a:pt x="8930" y="0"/>
                </a:lnTo>
                <a:lnTo>
                  <a:pt x="8930" y="1099"/>
                </a:lnTo>
                <a:lnTo>
                  <a:pt x="0" y="10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it-IT" altLang="it-IT" sz="160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139 ±30 mg/dl → </a:t>
            </a:r>
            <a:r>
              <a:rPr lang="it-IT" altLang="it-IT" sz="2000" b="1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122</a:t>
            </a:r>
            <a:r>
              <a:rPr lang="it-IT" altLang="it-IT" sz="1600" b="1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it-IT" altLang="it-IT" sz="160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±26 mg/dl</a:t>
            </a:r>
          </a:p>
        </p:txBody>
      </p:sp>
      <p:sp>
        <p:nvSpPr>
          <p:cNvPr id="19466" name="AutoShape 10"/>
          <p:cNvSpPr>
            <a:spLocks noChangeArrowheads="1"/>
          </p:cNvSpPr>
          <p:nvPr/>
        </p:nvSpPr>
        <p:spPr bwMode="auto">
          <a:xfrm>
            <a:off x="8953501" y="5672139"/>
            <a:ext cx="1857375" cy="395287"/>
          </a:xfrm>
          <a:custGeom>
            <a:avLst/>
            <a:gdLst>
              <a:gd name="T0" fmla="*/ 1857375 w 1857375"/>
              <a:gd name="T1" fmla="*/ 197644 h 395287"/>
              <a:gd name="T2" fmla="*/ 928688 w 1857375"/>
              <a:gd name="T3" fmla="*/ 395287 h 395287"/>
              <a:gd name="T4" fmla="*/ 0 w 1857375"/>
              <a:gd name="T5" fmla="*/ 197644 h 395287"/>
              <a:gd name="T6" fmla="*/ 928688 w 1857375"/>
              <a:gd name="T7" fmla="*/ 0 h 395287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857375"/>
              <a:gd name="T13" fmla="*/ 0 h 395287"/>
              <a:gd name="T14" fmla="*/ 1857375 w 1857375"/>
              <a:gd name="T15" fmla="*/ 395287 h 3952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57375" h="395287">
                <a:moveTo>
                  <a:pt x="0" y="0"/>
                </a:moveTo>
                <a:lnTo>
                  <a:pt x="5159" y="0"/>
                </a:lnTo>
                <a:lnTo>
                  <a:pt x="5159" y="1099"/>
                </a:lnTo>
                <a:lnTo>
                  <a:pt x="0" y="10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it-IT" altLang="it-IT" sz="2000" b="1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150</a:t>
            </a:r>
            <a:r>
              <a:rPr lang="it-IT" altLang="it-IT" sz="160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 ±32 mg/dl</a:t>
            </a:r>
          </a:p>
        </p:txBody>
      </p:sp>
      <p:sp>
        <p:nvSpPr>
          <p:cNvPr id="19467" name="AutoShape 11"/>
          <p:cNvSpPr>
            <a:spLocks noChangeArrowheads="1"/>
          </p:cNvSpPr>
          <p:nvPr/>
        </p:nvSpPr>
        <p:spPr bwMode="auto">
          <a:xfrm>
            <a:off x="3738563" y="5929314"/>
            <a:ext cx="2286000" cy="395287"/>
          </a:xfrm>
          <a:custGeom>
            <a:avLst/>
            <a:gdLst>
              <a:gd name="T0" fmla="*/ 2286000 w 2286000"/>
              <a:gd name="T1" fmla="*/ 197644 h 395287"/>
              <a:gd name="T2" fmla="*/ 1143000 w 2286000"/>
              <a:gd name="T3" fmla="*/ 395287 h 395287"/>
              <a:gd name="T4" fmla="*/ 0 w 2286000"/>
              <a:gd name="T5" fmla="*/ 197644 h 395287"/>
              <a:gd name="T6" fmla="*/ 1143000 w 2286000"/>
              <a:gd name="T7" fmla="*/ 0 h 395287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286000"/>
              <a:gd name="T13" fmla="*/ 0 h 395287"/>
              <a:gd name="T14" fmla="*/ 2286000 w 2286000"/>
              <a:gd name="T15" fmla="*/ 395287 h 3952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86000" h="395287">
                <a:moveTo>
                  <a:pt x="0" y="0"/>
                </a:moveTo>
                <a:lnTo>
                  <a:pt x="6350" y="0"/>
                </a:lnTo>
                <a:lnTo>
                  <a:pt x="6350" y="1099"/>
                </a:lnTo>
                <a:lnTo>
                  <a:pt x="0" y="10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it-IT" altLang="it-IT" sz="160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7.4 ±1% → </a:t>
            </a:r>
            <a:r>
              <a:rPr lang="it-IT" altLang="it-IT" sz="2000" b="1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6.8</a:t>
            </a:r>
            <a:r>
              <a:rPr lang="it-IT" altLang="it-IT" sz="160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 ±1 %</a:t>
            </a:r>
          </a:p>
        </p:txBody>
      </p:sp>
      <p:sp>
        <p:nvSpPr>
          <p:cNvPr id="19468" name="AutoShape 12"/>
          <p:cNvSpPr>
            <a:spLocks noChangeArrowheads="1"/>
          </p:cNvSpPr>
          <p:nvPr/>
        </p:nvSpPr>
        <p:spPr bwMode="auto">
          <a:xfrm>
            <a:off x="6810375" y="5857875"/>
            <a:ext cx="571500" cy="285750"/>
          </a:xfrm>
          <a:custGeom>
            <a:avLst/>
            <a:gdLst>
              <a:gd name="T0" fmla="*/ 571500 w 571500"/>
              <a:gd name="T1" fmla="*/ 142875 h 285750"/>
              <a:gd name="T2" fmla="*/ 285750 w 571500"/>
              <a:gd name="T3" fmla="*/ 285750 h 285750"/>
              <a:gd name="T4" fmla="*/ 0 w 571500"/>
              <a:gd name="T5" fmla="*/ 142875 h 285750"/>
              <a:gd name="T6" fmla="*/ 285750 w 571500"/>
              <a:gd name="T7" fmla="*/ 0 h 28575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571500"/>
              <a:gd name="T13" fmla="*/ 0 h 285750"/>
              <a:gd name="T14" fmla="*/ 571500 w 571500"/>
              <a:gd name="T15" fmla="*/ 285750 h 2857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1500" h="285750">
                <a:moveTo>
                  <a:pt x="0" y="397"/>
                </a:moveTo>
                <a:lnTo>
                  <a:pt x="-1151" y="0"/>
                </a:lnTo>
                <a:lnTo>
                  <a:pt x="-1151" y="4034"/>
                </a:lnTo>
                <a:lnTo>
                  <a:pt x="2739" y="4034"/>
                </a:lnTo>
                <a:lnTo>
                  <a:pt x="2739" y="0"/>
                </a:lnTo>
                <a:lnTo>
                  <a:pt x="1588" y="397"/>
                </a:lnTo>
                <a:lnTo>
                  <a:pt x="2739" y="794"/>
                </a:lnTo>
                <a:lnTo>
                  <a:pt x="2739" y="-3240"/>
                </a:lnTo>
                <a:lnTo>
                  <a:pt x="-1151" y="-3240"/>
                </a:lnTo>
                <a:lnTo>
                  <a:pt x="-1151" y="794"/>
                </a:lnTo>
                <a:lnTo>
                  <a:pt x="0" y="397"/>
                </a:lnTo>
                <a:close/>
              </a:path>
            </a:pathLst>
          </a:custGeom>
          <a:solidFill>
            <a:srgbClr val="E46C0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9469" name="AutoShape 13"/>
          <p:cNvSpPr>
            <a:spLocks noChangeArrowheads="1"/>
          </p:cNvSpPr>
          <p:nvPr/>
        </p:nvSpPr>
        <p:spPr bwMode="auto">
          <a:xfrm>
            <a:off x="8953500" y="6000750"/>
            <a:ext cx="1214438" cy="395288"/>
          </a:xfrm>
          <a:custGeom>
            <a:avLst/>
            <a:gdLst>
              <a:gd name="T0" fmla="*/ 1214438 w 1214438"/>
              <a:gd name="T1" fmla="*/ 197644 h 395288"/>
              <a:gd name="T2" fmla="*/ 607219 w 1214438"/>
              <a:gd name="T3" fmla="*/ 395288 h 395288"/>
              <a:gd name="T4" fmla="*/ 0 w 1214438"/>
              <a:gd name="T5" fmla="*/ 197644 h 395288"/>
              <a:gd name="T6" fmla="*/ 607219 w 1214438"/>
              <a:gd name="T7" fmla="*/ 0 h 395288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214438"/>
              <a:gd name="T13" fmla="*/ 0 h 395288"/>
              <a:gd name="T14" fmla="*/ 1214438 w 1214438"/>
              <a:gd name="T15" fmla="*/ 395288 h 3952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14438" h="395288">
                <a:moveTo>
                  <a:pt x="0" y="0"/>
                </a:moveTo>
                <a:lnTo>
                  <a:pt x="3373" y="0"/>
                </a:lnTo>
                <a:lnTo>
                  <a:pt x="3373" y="1099"/>
                </a:lnTo>
                <a:lnTo>
                  <a:pt x="0" y="10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it-IT" altLang="it-IT" sz="2000" b="1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7.4</a:t>
            </a:r>
            <a:r>
              <a:rPr lang="it-IT" altLang="it-IT" sz="160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 ±1 %</a:t>
            </a:r>
          </a:p>
        </p:txBody>
      </p:sp>
      <p:sp>
        <p:nvSpPr>
          <p:cNvPr id="19470" name="AutoShape 14"/>
          <p:cNvSpPr>
            <a:spLocks noChangeArrowheads="1"/>
          </p:cNvSpPr>
          <p:nvPr/>
        </p:nvSpPr>
        <p:spPr bwMode="auto">
          <a:xfrm>
            <a:off x="3167064" y="5857875"/>
            <a:ext cx="428625" cy="285750"/>
          </a:xfrm>
          <a:custGeom>
            <a:avLst/>
            <a:gdLst>
              <a:gd name="T0" fmla="*/ 428625 w 428625"/>
              <a:gd name="T1" fmla="*/ 142875 h 285750"/>
              <a:gd name="T2" fmla="*/ 214313 w 428625"/>
              <a:gd name="T3" fmla="*/ 285750 h 285750"/>
              <a:gd name="T4" fmla="*/ 0 w 428625"/>
              <a:gd name="T5" fmla="*/ 142875 h 285750"/>
              <a:gd name="T6" fmla="*/ 214313 w 428625"/>
              <a:gd name="T7" fmla="*/ 0 h 28575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428625"/>
              <a:gd name="T13" fmla="*/ 0 h 285750"/>
              <a:gd name="T14" fmla="*/ 428625 w 428625"/>
              <a:gd name="T15" fmla="*/ 285750 h 2857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8625" h="285750">
                <a:moveTo>
                  <a:pt x="0" y="4034"/>
                </a:moveTo>
                <a:lnTo>
                  <a:pt x="2342" y="4034"/>
                </a:lnTo>
                <a:lnTo>
                  <a:pt x="2342" y="0"/>
                </a:lnTo>
                <a:lnTo>
                  <a:pt x="1191" y="397"/>
                </a:lnTo>
                <a:lnTo>
                  <a:pt x="2342" y="794"/>
                </a:lnTo>
                <a:lnTo>
                  <a:pt x="2342" y="-3240"/>
                </a:lnTo>
                <a:lnTo>
                  <a:pt x="0" y="-3240"/>
                </a:lnTo>
                <a:lnTo>
                  <a:pt x="0" y="4034"/>
                </a:lnTo>
                <a:close/>
              </a:path>
            </a:pathLst>
          </a:custGeom>
          <a:solidFill>
            <a:srgbClr val="E46C0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32784" name="AutoShape 15"/>
          <p:cNvSpPr>
            <a:spLocks noChangeArrowheads="1"/>
          </p:cNvSpPr>
          <p:nvPr/>
        </p:nvSpPr>
        <p:spPr bwMode="auto">
          <a:xfrm>
            <a:off x="9953626" y="0"/>
            <a:ext cx="714375" cy="642938"/>
          </a:xfrm>
          <a:custGeom>
            <a:avLst/>
            <a:gdLst>
              <a:gd name="T0" fmla="*/ 714375 w 714375"/>
              <a:gd name="T1" fmla="*/ 321469 h 642938"/>
              <a:gd name="T2" fmla="*/ 357188 w 714375"/>
              <a:gd name="T3" fmla="*/ 642938 h 642938"/>
              <a:gd name="T4" fmla="*/ 0 w 714375"/>
              <a:gd name="T5" fmla="*/ 321469 h 642938"/>
              <a:gd name="T6" fmla="*/ 357188 w 714375"/>
              <a:gd name="T7" fmla="*/ 0 h 642938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714375"/>
              <a:gd name="T13" fmla="*/ 0 h 642938"/>
              <a:gd name="T14" fmla="*/ 714375 w 714375"/>
              <a:gd name="T15" fmla="*/ 642938 h 64293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4375" h="642938">
                <a:moveTo>
                  <a:pt x="0" y="0"/>
                </a:moveTo>
                <a:lnTo>
                  <a:pt x="1984" y="0"/>
                </a:lnTo>
                <a:lnTo>
                  <a:pt x="1984" y="1786"/>
                </a:lnTo>
                <a:lnTo>
                  <a:pt x="0" y="178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C4D6EB"/>
              </a:gs>
            </a:gsLst>
            <a:lin ang="186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32785" name="AutoShape 16"/>
          <p:cNvSpPr>
            <a:spLocks noChangeArrowheads="1"/>
          </p:cNvSpPr>
          <p:nvPr/>
        </p:nvSpPr>
        <p:spPr bwMode="auto">
          <a:xfrm>
            <a:off x="10453688" y="357188"/>
            <a:ext cx="214312" cy="571500"/>
          </a:xfrm>
          <a:custGeom>
            <a:avLst/>
            <a:gdLst>
              <a:gd name="T0" fmla="*/ 214312 w 214312"/>
              <a:gd name="T1" fmla="*/ 285750 h 571500"/>
              <a:gd name="T2" fmla="*/ 107156 w 214312"/>
              <a:gd name="T3" fmla="*/ 571500 h 571500"/>
              <a:gd name="T4" fmla="*/ 0 w 214312"/>
              <a:gd name="T5" fmla="*/ 285750 h 571500"/>
              <a:gd name="T6" fmla="*/ 107156 w 214312"/>
              <a:gd name="T7" fmla="*/ 0 h 5715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4312"/>
              <a:gd name="T13" fmla="*/ 0 h 571500"/>
              <a:gd name="T14" fmla="*/ 214312 w 214312"/>
              <a:gd name="T15" fmla="*/ 571500 h 5715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4312" h="571500">
                <a:moveTo>
                  <a:pt x="0" y="0"/>
                </a:moveTo>
                <a:lnTo>
                  <a:pt x="595" y="0"/>
                </a:lnTo>
                <a:lnTo>
                  <a:pt x="595" y="1588"/>
                </a:lnTo>
                <a:lnTo>
                  <a:pt x="0" y="1588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E46C0A"/>
              </a:gs>
              <a:gs pos="100000">
                <a:srgbClr val="FAC09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32786" name="Line 17"/>
          <p:cNvSpPr>
            <a:spLocks noChangeShapeType="1"/>
          </p:cNvSpPr>
          <p:nvPr/>
        </p:nvSpPr>
        <p:spPr bwMode="auto">
          <a:xfrm>
            <a:off x="1524001" y="214314"/>
            <a:ext cx="8429625" cy="1587"/>
          </a:xfrm>
          <a:prstGeom prst="line">
            <a:avLst/>
          </a:prstGeom>
          <a:noFill/>
          <a:ln w="15840">
            <a:solidFill>
              <a:srgbClr val="E46C0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graphicFrame>
        <p:nvGraphicFramePr>
          <p:cNvPr id="32787" name="Object 18"/>
          <p:cNvGraphicFramePr>
            <a:graphicFrameLocks noChangeAspect="1"/>
          </p:cNvGraphicFramePr>
          <p:nvPr/>
        </p:nvGraphicFramePr>
        <p:xfrm>
          <a:off x="6096000" y="1571626"/>
          <a:ext cx="4319588" cy="252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r:id="rId6" imgW="4415989" imgH="2581512" progId="">
                  <p:embed/>
                </p:oleObj>
              </mc:Choice>
              <mc:Fallback>
                <p:oleObj r:id="rId6" imgW="4415989" imgH="2581512" progId="">
                  <p:embed/>
                  <p:pic>
                    <p:nvPicPr>
                      <p:cNvPr id="32787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1571626"/>
                        <a:ext cx="4319588" cy="2524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88" name="AutoShape 19"/>
          <p:cNvSpPr>
            <a:spLocks noChangeArrowheads="1"/>
          </p:cNvSpPr>
          <p:nvPr/>
        </p:nvSpPr>
        <p:spPr bwMode="auto">
          <a:xfrm>
            <a:off x="3095626" y="1143000"/>
            <a:ext cx="1857375" cy="337100"/>
          </a:xfrm>
          <a:custGeom>
            <a:avLst/>
            <a:gdLst>
              <a:gd name="T0" fmla="*/ 1857375 w 1857375"/>
              <a:gd name="T1" fmla="*/ 166688 h 333375"/>
              <a:gd name="T2" fmla="*/ 928688 w 1857375"/>
              <a:gd name="T3" fmla="*/ 333375 h 333375"/>
              <a:gd name="T4" fmla="*/ 0 w 1857375"/>
              <a:gd name="T5" fmla="*/ 166688 h 333375"/>
              <a:gd name="T6" fmla="*/ 928688 w 1857375"/>
              <a:gd name="T7" fmla="*/ 0 h 33337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857375"/>
              <a:gd name="T13" fmla="*/ 0 h 333375"/>
              <a:gd name="T14" fmla="*/ 1857375 w 1857375"/>
              <a:gd name="T15" fmla="*/ 333375 h 3333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57375" h="333375">
                <a:moveTo>
                  <a:pt x="0" y="0"/>
                </a:moveTo>
                <a:lnTo>
                  <a:pt x="5159" y="0"/>
                </a:lnTo>
                <a:lnTo>
                  <a:pt x="5159" y="928"/>
                </a:lnTo>
                <a:lnTo>
                  <a:pt x="0" y="928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it-IT" altLang="it-IT" sz="1600" b="1" u="sng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GLICEMIA BASALE</a:t>
            </a:r>
          </a:p>
        </p:txBody>
      </p:sp>
      <p:sp>
        <p:nvSpPr>
          <p:cNvPr id="32789" name="AutoShape 20"/>
          <p:cNvSpPr>
            <a:spLocks noChangeArrowheads="1"/>
          </p:cNvSpPr>
          <p:nvPr/>
        </p:nvSpPr>
        <p:spPr bwMode="auto">
          <a:xfrm>
            <a:off x="7310438" y="1143000"/>
            <a:ext cx="2214562" cy="337100"/>
          </a:xfrm>
          <a:custGeom>
            <a:avLst/>
            <a:gdLst>
              <a:gd name="T0" fmla="*/ 2214562 w 2214562"/>
              <a:gd name="T1" fmla="*/ 166688 h 333375"/>
              <a:gd name="T2" fmla="*/ 1107281 w 2214562"/>
              <a:gd name="T3" fmla="*/ 333375 h 333375"/>
              <a:gd name="T4" fmla="*/ 0 w 2214562"/>
              <a:gd name="T5" fmla="*/ 166688 h 333375"/>
              <a:gd name="T6" fmla="*/ 1107281 w 2214562"/>
              <a:gd name="T7" fmla="*/ 0 h 33337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214562"/>
              <a:gd name="T13" fmla="*/ 0 h 333375"/>
              <a:gd name="T14" fmla="*/ 2214562 w 2214562"/>
              <a:gd name="T15" fmla="*/ 333375 h 3333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14562" h="333375">
                <a:moveTo>
                  <a:pt x="0" y="0"/>
                </a:moveTo>
                <a:lnTo>
                  <a:pt x="6152" y="0"/>
                </a:lnTo>
                <a:lnTo>
                  <a:pt x="6152" y="928"/>
                </a:lnTo>
                <a:lnTo>
                  <a:pt x="0" y="928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it-IT" altLang="it-IT" sz="1600" b="1" u="sng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EMOGLOBINA GLICATA</a:t>
            </a:r>
          </a:p>
        </p:txBody>
      </p:sp>
      <p:sp>
        <p:nvSpPr>
          <p:cNvPr id="19477" name="AutoShape 21"/>
          <p:cNvSpPr>
            <a:spLocks noChangeArrowheads="1"/>
          </p:cNvSpPr>
          <p:nvPr/>
        </p:nvSpPr>
        <p:spPr bwMode="auto">
          <a:xfrm>
            <a:off x="8882063" y="5572125"/>
            <a:ext cx="214312" cy="857250"/>
          </a:xfrm>
          <a:custGeom>
            <a:avLst/>
            <a:gdLst>
              <a:gd name="T0" fmla="*/ 214312 w 214312"/>
              <a:gd name="T1" fmla="*/ 428625 h 857250"/>
              <a:gd name="T2" fmla="*/ 107156 w 214312"/>
              <a:gd name="T3" fmla="*/ 857250 h 857250"/>
              <a:gd name="T4" fmla="*/ 0 w 214312"/>
              <a:gd name="T5" fmla="*/ 428625 h 857250"/>
              <a:gd name="T6" fmla="*/ 107156 w 214312"/>
              <a:gd name="T7" fmla="*/ 0 h 85725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4312"/>
              <a:gd name="T13" fmla="*/ 0 h 857250"/>
              <a:gd name="T14" fmla="*/ 214312 w 214312"/>
              <a:gd name="T15" fmla="*/ 857250 h 8572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4312" h="857250" stroke="0">
                <a:moveTo>
                  <a:pt x="595" y="2381"/>
                </a:moveTo>
                <a:lnTo>
                  <a:pt x="298" y="-681"/>
                </a:lnTo>
                <a:lnTo>
                  <a:pt x="90" y="90"/>
                </a:lnTo>
                <a:lnTo>
                  <a:pt x="298" y="-1754"/>
                </a:lnTo>
                <a:lnTo>
                  <a:pt x="298" y="-681"/>
                </a:lnTo>
                <a:lnTo>
                  <a:pt x="0" y="65446"/>
                </a:lnTo>
                <a:lnTo>
                  <a:pt x="298" y="-681"/>
                </a:lnTo>
                <a:lnTo>
                  <a:pt x="595" y="2381"/>
                </a:lnTo>
                <a:close/>
              </a:path>
              <a:path w="214312" h="857250" fill="none">
                <a:moveTo>
                  <a:pt x="90" y="65446"/>
                </a:moveTo>
                <a:lnTo>
                  <a:pt x="298" y="-681"/>
                </a:lnTo>
                <a:lnTo>
                  <a:pt x="180" y="90"/>
                </a:lnTo>
                <a:lnTo>
                  <a:pt x="595" y="2381"/>
                </a:lnTo>
                <a:lnTo>
                  <a:pt x="298" y="-681"/>
                </a:lnTo>
                <a:lnTo>
                  <a:pt x="90" y="90"/>
                </a:lnTo>
              </a:path>
            </a:pathLst>
          </a:custGeom>
          <a:noFill/>
          <a:ln w="93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9478" name="AutoShape 22"/>
          <p:cNvSpPr>
            <a:spLocks noChangeArrowheads="1"/>
          </p:cNvSpPr>
          <p:nvPr/>
        </p:nvSpPr>
        <p:spPr bwMode="auto">
          <a:xfrm>
            <a:off x="1738314" y="4786314"/>
            <a:ext cx="5000625" cy="517525"/>
          </a:xfrm>
          <a:custGeom>
            <a:avLst/>
            <a:gdLst>
              <a:gd name="T0" fmla="*/ 5000625 w 5000625"/>
              <a:gd name="T1" fmla="*/ 258763 h 517525"/>
              <a:gd name="T2" fmla="*/ 2500313 w 5000625"/>
              <a:gd name="T3" fmla="*/ 517525 h 517525"/>
              <a:gd name="T4" fmla="*/ 0 w 5000625"/>
              <a:gd name="T5" fmla="*/ 258763 h 517525"/>
              <a:gd name="T6" fmla="*/ 2500313 w 5000625"/>
              <a:gd name="T7" fmla="*/ 0 h 51752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5000625"/>
              <a:gd name="T13" fmla="*/ 0 h 517525"/>
              <a:gd name="T14" fmla="*/ 5000625 w 5000625"/>
              <a:gd name="T15" fmla="*/ 517525 h 5175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000625" h="517525">
                <a:moveTo>
                  <a:pt x="0" y="0"/>
                </a:moveTo>
                <a:lnTo>
                  <a:pt x="13891" y="0"/>
                </a:lnTo>
                <a:lnTo>
                  <a:pt x="13891" y="1437"/>
                </a:lnTo>
                <a:lnTo>
                  <a:pt x="0" y="1437"/>
                </a:lnTo>
                <a:lnTo>
                  <a:pt x="0" y="0"/>
                </a:lnTo>
                <a:close/>
              </a:path>
            </a:pathLst>
          </a:custGeom>
          <a:noFill/>
          <a:ln w="6480">
            <a:solidFill>
              <a:srgbClr val="37609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it-IT" altLang="it-IT" sz="280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IPOGLICEMIZZANTI</a:t>
            </a:r>
            <a:r>
              <a:rPr lang="it-IT" altLang="it-IT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   </a:t>
            </a:r>
            <a:r>
              <a:rPr lang="it-IT" altLang="it-IT" sz="2400" b="1">
                <a:solidFill>
                  <a:srgbClr val="E46C0A"/>
                </a:solidFill>
                <a:latin typeface="Calibri" panose="020F0502020204030204" pitchFamily="34" charset="0"/>
                <a:cs typeface="Arial" pitchFamily="34" charset="0"/>
              </a:rPr>
              <a:t>-60%</a:t>
            </a:r>
          </a:p>
        </p:txBody>
      </p:sp>
    </p:spTree>
    <p:extLst>
      <p:ext uri="{BB962C8B-B14F-4D97-AF65-F5344CB8AC3E}">
        <p14:creationId xmlns:p14="http://schemas.microsoft.com/office/powerpoint/2010/main" val="27306850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7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0" dur="5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3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0" dur="500"/>
                                        <p:tgtEl>
                                          <p:spTgt spid="19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9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3" dur="5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4" dur="5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1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2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5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6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9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0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3" dur="500" fill="hold"/>
                                        <p:tgtEl>
                                          <p:spTgt spid="19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4" dur="500" fill="hold"/>
                                        <p:tgtEl>
                                          <p:spTgt spid="19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7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8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1" dur="5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2" dur="5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nimBg="1"/>
      <p:bldP spid="19459" grpId="0" animBg="1"/>
      <p:bldP spid="19468" grpId="0" animBg="1"/>
      <p:bldP spid="19470" grpId="0" animBg="1"/>
      <p:bldP spid="1947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sellaDiTesto 11"/>
          <p:cNvSpPr txBox="1">
            <a:spLocks noChangeArrowheads="1"/>
          </p:cNvSpPr>
          <p:nvPr/>
        </p:nvSpPr>
        <p:spPr bwMode="auto">
          <a:xfrm>
            <a:off x="4871864" y="4437112"/>
            <a:ext cx="5715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600" dirty="0">
                <a:solidFill>
                  <a:prstClr val="black"/>
                </a:solidFill>
              </a:rPr>
              <a:t>47%</a:t>
            </a:r>
          </a:p>
        </p:txBody>
      </p:sp>
      <p:sp>
        <p:nvSpPr>
          <p:cNvPr id="13" name="Ovale 12"/>
          <p:cNvSpPr/>
          <p:nvPr/>
        </p:nvSpPr>
        <p:spPr>
          <a:xfrm>
            <a:off x="4871864" y="4365104"/>
            <a:ext cx="576064" cy="500062"/>
          </a:xfrm>
          <a:prstGeom prst="ellipse">
            <a:avLst/>
          </a:prstGeom>
          <a:solidFill>
            <a:schemeClr val="accent6">
              <a:lumMod val="75000"/>
              <a:alpha val="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365" name="CasellaDiTesto 1"/>
          <p:cNvSpPr txBox="1">
            <a:spLocks noChangeArrowheads="1"/>
          </p:cNvSpPr>
          <p:nvPr/>
        </p:nvSpPr>
        <p:spPr bwMode="auto">
          <a:xfrm>
            <a:off x="3667125" y="500063"/>
            <a:ext cx="48577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2800" b="1" dirty="0">
                <a:solidFill>
                  <a:prstClr val="black"/>
                </a:solidFill>
              </a:rPr>
              <a:t>METABOLISMO </a:t>
            </a:r>
            <a:r>
              <a:rPr lang="it-IT" altLang="it-IT" sz="2400" b="1" dirty="0">
                <a:solidFill>
                  <a:prstClr val="black"/>
                </a:solidFill>
              </a:rPr>
              <a:t> </a:t>
            </a:r>
            <a:r>
              <a:rPr lang="it-IT" altLang="it-IT" sz="2800" b="1" dirty="0">
                <a:solidFill>
                  <a:prstClr val="black"/>
                </a:solidFill>
              </a:rPr>
              <a:t>GLUCIDICO</a:t>
            </a:r>
          </a:p>
        </p:txBody>
      </p:sp>
      <p:sp>
        <p:nvSpPr>
          <p:cNvPr id="4" name="CasellaDiTesto 3"/>
          <p:cNvSpPr txBox="1">
            <a:spLocks noChangeArrowheads="1"/>
          </p:cNvSpPr>
          <p:nvPr/>
        </p:nvSpPr>
        <p:spPr bwMode="auto">
          <a:xfrm>
            <a:off x="3359696" y="4509120"/>
            <a:ext cx="16430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600" b="1" dirty="0">
                <a:solidFill>
                  <a:prstClr val="black"/>
                </a:solidFill>
              </a:rPr>
              <a:t>≤100 mg/dl   </a:t>
            </a:r>
            <a:r>
              <a:rPr lang="it-IT" altLang="it-IT" sz="1600" dirty="0">
                <a:solidFill>
                  <a:prstClr val="black"/>
                </a:solidFill>
              </a:rPr>
              <a:t>→ </a:t>
            </a:r>
          </a:p>
        </p:txBody>
      </p:sp>
      <p:sp>
        <p:nvSpPr>
          <p:cNvPr id="40" name="Rettangolo 39"/>
          <p:cNvSpPr/>
          <p:nvPr/>
        </p:nvSpPr>
        <p:spPr>
          <a:xfrm>
            <a:off x="9953626" y="0"/>
            <a:ext cx="714375" cy="642938"/>
          </a:xfrm>
          <a:prstGeom prst="rect">
            <a:avLst/>
          </a:prstGeom>
          <a:gradFill>
            <a:gsLst>
              <a:gs pos="0">
                <a:srgbClr val="5E9EFF"/>
              </a:gs>
              <a:gs pos="0">
                <a:srgbClr val="85C2FF"/>
              </a:gs>
              <a:gs pos="41000">
                <a:srgbClr val="C4D6EB"/>
              </a:gs>
              <a:gs pos="100000">
                <a:schemeClr val="bg1"/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1" name="Rettangolo 40"/>
          <p:cNvSpPr/>
          <p:nvPr/>
        </p:nvSpPr>
        <p:spPr>
          <a:xfrm>
            <a:off x="10453688" y="357188"/>
            <a:ext cx="214312" cy="571500"/>
          </a:xfrm>
          <a:prstGeom prst="rect">
            <a:avLst/>
          </a:prstGeom>
          <a:gradFill>
            <a:gsLst>
              <a:gs pos="2000">
                <a:schemeClr val="accent6">
                  <a:lumMod val="75000"/>
                </a:schemeClr>
              </a:gs>
              <a:gs pos="43000">
                <a:schemeClr val="accent6">
                  <a:lumMod val="60000"/>
                  <a:lumOff val="40000"/>
                </a:schemeClr>
              </a:gs>
              <a:gs pos="81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380" name="CasellaDiTesto 43"/>
          <p:cNvSpPr txBox="1">
            <a:spLocks noChangeArrowheads="1"/>
          </p:cNvSpPr>
          <p:nvPr/>
        </p:nvSpPr>
        <p:spPr bwMode="auto">
          <a:xfrm>
            <a:off x="3095626" y="1143000"/>
            <a:ext cx="18573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600" b="1" u="sng">
                <a:solidFill>
                  <a:prstClr val="black"/>
                </a:solidFill>
              </a:rPr>
              <a:t>GLICEMIA BASALE</a:t>
            </a:r>
          </a:p>
        </p:txBody>
      </p:sp>
      <p:sp>
        <p:nvSpPr>
          <p:cNvPr id="15381" name="CasellaDiTesto 44"/>
          <p:cNvSpPr txBox="1">
            <a:spLocks noChangeArrowheads="1"/>
          </p:cNvSpPr>
          <p:nvPr/>
        </p:nvSpPr>
        <p:spPr bwMode="auto">
          <a:xfrm>
            <a:off x="7310438" y="1143000"/>
            <a:ext cx="22145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600" b="1" u="sng">
                <a:solidFill>
                  <a:prstClr val="black"/>
                </a:solidFill>
              </a:rPr>
              <a:t>EMOGLOBINA GLICATA</a:t>
            </a:r>
          </a:p>
        </p:txBody>
      </p:sp>
      <p:sp>
        <p:nvSpPr>
          <p:cNvPr id="36" name="CasellaDiTesto 35"/>
          <p:cNvSpPr txBox="1"/>
          <p:nvPr/>
        </p:nvSpPr>
        <p:spPr>
          <a:xfrm>
            <a:off x="3287689" y="5229201"/>
            <a:ext cx="5000625" cy="523875"/>
          </a:xfrm>
          <a:prstGeom prst="rect">
            <a:avLst/>
          </a:prstGeom>
          <a:noFill/>
          <a:ln w="6350"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800" b="1" dirty="0">
                <a:solidFill>
                  <a:srgbClr val="F79646">
                    <a:lumMod val="75000"/>
                  </a:srgbClr>
                </a:solidFill>
                <a:latin typeface="Calibri" pitchFamily="34" charset="0"/>
                <a:cs typeface="Arial" pitchFamily="34" charset="0"/>
              </a:rPr>
              <a:t>GI</a:t>
            </a:r>
            <a:r>
              <a:rPr lang="it-IT" sz="2800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 : IPOGLICEMIZZANTI</a:t>
            </a:r>
            <a:r>
              <a:rPr lang="it-IT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   </a:t>
            </a:r>
            <a:r>
              <a:rPr lang="it-IT" sz="2400" b="1" dirty="0">
                <a:solidFill>
                  <a:srgbClr val="F79646">
                    <a:lumMod val="75000"/>
                  </a:srgbClr>
                </a:solidFill>
                <a:latin typeface="Calibri" pitchFamily="34" charset="0"/>
                <a:cs typeface="Arial" pitchFamily="34" charset="0"/>
              </a:rPr>
              <a:t>-50%</a:t>
            </a:r>
          </a:p>
        </p:txBody>
      </p:sp>
      <p:graphicFrame>
        <p:nvGraphicFramePr>
          <p:cNvPr id="26" name="Grafico 25"/>
          <p:cNvGraphicFramePr/>
          <p:nvPr/>
        </p:nvGraphicFramePr>
        <p:xfrm>
          <a:off x="1775521" y="1484784"/>
          <a:ext cx="4158977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8" name="Grafico 27"/>
          <p:cNvGraphicFramePr/>
          <p:nvPr/>
        </p:nvGraphicFramePr>
        <p:xfrm>
          <a:off x="6168008" y="1556792"/>
          <a:ext cx="4167014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" name="CasellaDiTesto 1"/>
          <p:cNvSpPr txBox="1"/>
          <p:nvPr/>
        </p:nvSpPr>
        <p:spPr>
          <a:xfrm>
            <a:off x="2639616" y="3933057"/>
            <a:ext cx="1224122" cy="28802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prstClr val="black"/>
                </a:solidFill>
                <a:latin typeface="Calibri"/>
              </a:rPr>
              <a:t>INTERVENTO</a:t>
            </a:r>
            <a:endParaRPr lang="it-IT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CasellaDiTesto 1"/>
          <p:cNvSpPr txBox="1"/>
          <p:nvPr/>
        </p:nvSpPr>
        <p:spPr>
          <a:xfrm>
            <a:off x="6960096" y="4077073"/>
            <a:ext cx="1224122" cy="28802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prstClr val="black"/>
                </a:solidFill>
                <a:latin typeface="Calibri"/>
              </a:rPr>
              <a:t>INTERVENTO</a:t>
            </a:r>
            <a:endParaRPr lang="it-IT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" name="CasellaDiTesto 1"/>
          <p:cNvSpPr txBox="1"/>
          <p:nvPr/>
        </p:nvSpPr>
        <p:spPr>
          <a:xfrm>
            <a:off x="4295800" y="3933057"/>
            <a:ext cx="1224122" cy="28802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prstClr val="black"/>
                </a:solidFill>
                <a:latin typeface="Calibri"/>
              </a:rPr>
              <a:t>COUNSELING</a:t>
            </a:r>
            <a:endParaRPr lang="it-IT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" name="CasellaDiTesto 1"/>
          <p:cNvSpPr txBox="1"/>
          <p:nvPr/>
        </p:nvSpPr>
        <p:spPr>
          <a:xfrm>
            <a:off x="8472264" y="4077073"/>
            <a:ext cx="1224122" cy="28802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prstClr val="black"/>
                </a:solidFill>
                <a:latin typeface="Calibri"/>
              </a:rPr>
              <a:t>COUNSELING</a:t>
            </a:r>
            <a:endParaRPr lang="it-IT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CasellaDiTesto 1"/>
          <p:cNvSpPr txBox="1"/>
          <p:nvPr/>
        </p:nvSpPr>
        <p:spPr>
          <a:xfrm>
            <a:off x="2495601" y="2132857"/>
            <a:ext cx="1008115" cy="36004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prstClr val="black"/>
                </a:solidFill>
                <a:latin typeface="Calibri"/>
              </a:rPr>
              <a:t>P= &lt;0.0003</a:t>
            </a:r>
            <a:endParaRPr lang="it-IT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CasellaDiTesto 1"/>
          <p:cNvSpPr txBox="1"/>
          <p:nvPr/>
        </p:nvSpPr>
        <p:spPr>
          <a:xfrm>
            <a:off x="4295801" y="1844825"/>
            <a:ext cx="1008115" cy="36004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prstClr val="black"/>
                </a:solidFill>
                <a:latin typeface="Calibri"/>
              </a:rPr>
              <a:t>P= </a:t>
            </a:r>
            <a:r>
              <a:rPr lang="en-US" sz="1400" dirty="0" err="1">
                <a:solidFill>
                  <a:prstClr val="black"/>
                </a:solidFill>
                <a:latin typeface="Calibri"/>
              </a:rPr>
              <a:t>n.s</a:t>
            </a:r>
            <a:r>
              <a:rPr lang="en-US" sz="1400" dirty="0">
                <a:solidFill>
                  <a:prstClr val="black"/>
                </a:solidFill>
                <a:latin typeface="Calibri"/>
              </a:rPr>
              <a:t>.</a:t>
            </a:r>
            <a:endParaRPr lang="it-IT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CasellaDiTesto 1"/>
          <p:cNvSpPr txBox="1"/>
          <p:nvPr/>
        </p:nvSpPr>
        <p:spPr>
          <a:xfrm>
            <a:off x="6744073" y="1988841"/>
            <a:ext cx="1008115" cy="36004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prstClr val="black"/>
                </a:solidFill>
                <a:latin typeface="Calibri"/>
              </a:rPr>
              <a:t>P= &lt;0.0001</a:t>
            </a:r>
            <a:endParaRPr lang="it-IT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CasellaDiTesto 1"/>
          <p:cNvSpPr txBox="1"/>
          <p:nvPr/>
        </p:nvSpPr>
        <p:spPr>
          <a:xfrm>
            <a:off x="8616281" y="1988841"/>
            <a:ext cx="1008115" cy="36004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prstClr val="black"/>
                </a:solidFill>
                <a:latin typeface="Calibri"/>
              </a:rPr>
              <a:t>P= </a:t>
            </a:r>
            <a:r>
              <a:rPr lang="en-US" sz="1400" dirty="0" err="1">
                <a:solidFill>
                  <a:prstClr val="black"/>
                </a:solidFill>
                <a:latin typeface="Calibri"/>
              </a:rPr>
              <a:t>n.s</a:t>
            </a:r>
            <a:r>
              <a:rPr lang="en-US" sz="1400" dirty="0">
                <a:solidFill>
                  <a:prstClr val="black"/>
                </a:solidFill>
                <a:latin typeface="Calibri"/>
              </a:rPr>
              <a:t>.</a:t>
            </a:r>
            <a:endParaRPr lang="it-IT" sz="14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71202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4" grpId="0"/>
      <p:bldP spid="3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2674939" y="186322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800" b="1">
                <a:solidFill>
                  <a:srgbClr val="333399"/>
                </a:solidFill>
              </a:rPr>
              <a:t>PRINCIPI DELLA PRESCRIZIONE DELL’ESERCIZIO FISICO: </a:t>
            </a:r>
            <a:br>
              <a:rPr lang="it-IT" altLang="it-IT" sz="2800" b="1">
                <a:solidFill>
                  <a:srgbClr val="333399"/>
                </a:solidFill>
              </a:rPr>
            </a:br>
            <a:r>
              <a:rPr lang="it-IT" altLang="it-IT" sz="2800" b="1">
                <a:solidFill>
                  <a:srgbClr val="333399"/>
                </a:solidFill>
              </a:rPr>
              <a:t>IL DIABETE TIPO 2</a:t>
            </a:r>
          </a:p>
        </p:txBody>
      </p:sp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1981200" y="1981200"/>
            <a:ext cx="8497888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ts val="600"/>
              </a:spcBef>
              <a:spcAft>
                <a:spcPct val="0"/>
              </a:spcAft>
              <a:buSzPct val="60000"/>
            </a:pPr>
            <a:endParaRPr lang="it-IT" altLang="it-IT" sz="2400">
              <a:solidFill>
                <a:srgbClr val="3333CC"/>
              </a:solidFill>
            </a:endParaRPr>
          </a:p>
          <a:p>
            <a:pPr fontAlgn="base">
              <a:spcBef>
                <a:spcPts val="600"/>
              </a:spcBef>
              <a:spcAft>
                <a:spcPct val="0"/>
              </a:spcAft>
              <a:buSzPct val="60000"/>
            </a:pPr>
            <a:endParaRPr lang="it-IT" altLang="it-IT" sz="2400">
              <a:solidFill>
                <a:srgbClr val="3333CC"/>
              </a:solidFill>
            </a:endParaRPr>
          </a:p>
          <a:p>
            <a:pPr fontAlgn="base">
              <a:spcBef>
                <a:spcPts val="600"/>
              </a:spcBef>
              <a:spcAft>
                <a:spcPct val="0"/>
              </a:spcAft>
              <a:buSzPct val="60000"/>
            </a:pPr>
            <a:r>
              <a:rPr lang="it-IT" altLang="it-IT" sz="2400">
                <a:solidFill>
                  <a:srgbClr val="3333CC"/>
                </a:solidFill>
              </a:rPr>
              <a:t> 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8518525" y="5594351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2133600" y="2819400"/>
            <a:ext cx="6781800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000" dirty="0"/>
              <a:t>Questo corredo genetico determinante l’anatomia e la fisiologia di base e quindi la capacità endocrino metabolica di adattarsi alle diverse condizioni ambientali è rimasto </a:t>
            </a:r>
            <a:r>
              <a:rPr lang="it-IT" altLang="it-IT" sz="2000" dirty="0">
                <a:solidFill>
                  <a:srgbClr val="3333CC"/>
                </a:solidFill>
              </a:rPr>
              <a:t>praticamente immutato</a:t>
            </a:r>
            <a:r>
              <a:rPr lang="it-IT" altLang="it-IT" sz="2000" dirty="0"/>
              <a:t> nel corso degli ultimi 10.000 anni e risulta pertanto molto </a:t>
            </a:r>
            <a:r>
              <a:rPr lang="it-IT" altLang="it-IT" sz="2000" b="1" dirty="0">
                <a:solidFill>
                  <a:srgbClr val="FF0000"/>
                </a:solidFill>
              </a:rPr>
              <a:t>più efficace</a:t>
            </a:r>
            <a:r>
              <a:rPr lang="it-IT" altLang="it-IT" sz="2000" dirty="0"/>
              <a:t> nel far fronte a situazioni di </a:t>
            </a:r>
            <a:r>
              <a:rPr lang="it-IT" altLang="it-IT" sz="2000" dirty="0">
                <a:solidFill>
                  <a:srgbClr val="FF0000"/>
                </a:solidFill>
              </a:rPr>
              <a:t>attività fisica</a:t>
            </a:r>
            <a:r>
              <a:rPr lang="it-IT" altLang="it-IT" sz="2000" dirty="0"/>
              <a:t> e di </a:t>
            </a:r>
            <a:r>
              <a:rPr lang="it-IT" altLang="it-IT" sz="2000" dirty="0">
                <a:solidFill>
                  <a:srgbClr val="FF0000"/>
                </a:solidFill>
              </a:rPr>
              <a:t>digiuno</a:t>
            </a:r>
            <a:r>
              <a:rPr lang="it-IT" altLang="it-IT" sz="2000" dirty="0"/>
              <a:t>, piuttosto che di sedentarietà e di abbondanza.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 sz="2000" dirty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 sz="2000" dirty="0"/>
          </a:p>
        </p:txBody>
      </p:sp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1" y="1905000"/>
            <a:ext cx="1433513" cy="145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2057401" y="2209800"/>
            <a:ext cx="5476477" cy="64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DIABETE TIPO 2, il perché di questa epidemia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05140997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>
            <a:spLocks noGrp="1" noChangeArrowheads="1"/>
          </p:cNvSpPr>
          <p:nvPr>
            <p:ph type="title"/>
          </p:nvPr>
        </p:nvSpPr>
        <p:spPr>
          <a:xfrm>
            <a:off x="1981201" y="-1"/>
            <a:ext cx="8210939" cy="2267339"/>
          </a:xfrm>
        </p:spPr>
        <p:txBody>
          <a:bodyPr/>
          <a:lstStyle/>
          <a:p>
            <a:pPr marL="484188" indent="-481013">
              <a:tabLst>
                <a:tab pos="484188" algn="l"/>
                <a:tab pos="931863" algn="l"/>
                <a:tab pos="1381125" algn="l"/>
                <a:tab pos="1830388" algn="l"/>
                <a:tab pos="2279650" algn="l"/>
                <a:tab pos="2728913" algn="l"/>
                <a:tab pos="3178175" algn="l"/>
                <a:tab pos="3627438" algn="l"/>
                <a:tab pos="4076700" algn="l"/>
                <a:tab pos="4525963" algn="l"/>
                <a:tab pos="4975225" algn="l"/>
                <a:tab pos="5424488" algn="l"/>
                <a:tab pos="5873750" algn="l"/>
                <a:tab pos="6323013" algn="l"/>
                <a:tab pos="6772275" algn="l"/>
                <a:tab pos="7221538" algn="l"/>
                <a:tab pos="7670800" algn="l"/>
                <a:tab pos="8120063" algn="l"/>
                <a:tab pos="8569325" algn="l"/>
                <a:tab pos="9018588" algn="l"/>
                <a:tab pos="9467850" algn="l"/>
              </a:tabLst>
            </a:pPr>
            <a:r>
              <a:rPr lang="it-IT" altLang="it-IT" sz="3600" b="1" dirty="0">
                <a:solidFill>
                  <a:srgbClr val="B06739"/>
                </a:solidFill>
                <a:latin typeface="Calibri" panose="020F0502020204030204" pitchFamily="34" charset="0"/>
              </a:rPr>
              <a:t>Valori medi glicemici </a:t>
            </a:r>
            <a:r>
              <a:rPr lang="it-IT" altLang="it-IT" sz="3600" b="1" dirty="0" err="1">
                <a:solidFill>
                  <a:srgbClr val="B06739"/>
                </a:solidFill>
                <a:latin typeface="Calibri" panose="020F0502020204030204" pitchFamily="34" charset="0"/>
              </a:rPr>
              <a:t>pre</a:t>
            </a:r>
            <a:r>
              <a:rPr lang="it-IT" altLang="it-IT" sz="3600" b="1" dirty="0">
                <a:solidFill>
                  <a:srgbClr val="B06739"/>
                </a:solidFill>
                <a:latin typeface="Calibri" panose="020F0502020204030204" pitchFamily="34" charset="0"/>
              </a:rPr>
              <a:t> e post esercizio,</a:t>
            </a:r>
            <a:br>
              <a:rPr lang="it-IT" altLang="it-IT" sz="3600" b="1" dirty="0">
                <a:solidFill>
                  <a:srgbClr val="B06739"/>
                </a:solidFill>
                <a:latin typeface="Calibri" panose="020F0502020204030204" pitchFamily="34" charset="0"/>
              </a:rPr>
            </a:br>
            <a:r>
              <a:rPr lang="it-IT" altLang="it-IT" sz="3600" b="1" dirty="0">
                <a:solidFill>
                  <a:srgbClr val="B06739"/>
                </a:solidFill>
                <a:latin typeface="Calibri" panose="020F0502020204030204" pitchFamily="34" charset="0"/>
              </a:rPr>
              <a:t> a T0 e T24 in 84 pz con DMT2</a:t>
            </a:r>
          </a:p>
        </p:txBody>
      </p:sp>
      <p:pic>
        <p:nvPicPr>
          <p:cNvPr id="430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9" y="1717676"/>
            <a:ext cx="7489825" cy="430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0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313" y="3182939"/>
            <a:ext cx="108585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01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200" y="3248026"/>
            <a:ext cx="1079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014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175" y="2168526"/>
            <a:ext cx="10112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015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363" y="4184651"/>
            <a:ext cx="1079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583" name="AutoShape 7"/>
          <p:cNvSpPr>
            <a:spLocks noChangeArrowheads="1"/>
          </p:cNvSpPr>
          <p:nvPr/>
        </p:nvSpPr>
        <p:spPr bwMode="auto">
          <a:xfrm>
            <a:off x="6618288" y="1928813"/>
            <a:ext cx="1854200" cy="921876"/>
          </a:xfrm>
          <a:custGeom>
            <a:avLst/>
            <a:gdLst>
              <a:gd name="T0" fmla="*/ 1854200 w 1854200"/>
              <a:gd name="T1" fmla="*/ 456406 h 912812"/>
              <a:gd name="T2" fmla="*/ 927100 w 1854200"/>
              <a:gd name="T3" fmla="*/ 912812 h 912812"/>
              <a:gd name="T4" fmla="*/ 0 w 1854200"/>
              <a:gd name="T5" fmla="*/ 456406 h 912812"/>
              <a:gd name="T6" fmla="*/ 927100 w 1854200"/>
              <a:gd name="T7" fmla="*/ 0 h 912812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854200"/>
              <a:gd name="T13" fmla="*/ 0 h 912812"/>
              <a:gd name="T14" fmla="*/ 1854200 w 1854200"/>
              <a:gd name="T15" fmla="*/ 912812 h 9128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54200" h="912812">
                <a:moveTo>
                  <a:pt x="0" y="0"/>
                </a:moveTo>
                <a:lnTo>
                  <a:pt x="5151" y="0"/>
                </a:lnTo>
                <a:lnTo>
                  <a:pt x="5151" y="2538"/>
                </a:lnTo>
                <a:lnTo>
                  <a:pt x="0" y="2538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it-IT" altLang="it-IT" b="1">
                <a:solidFill>
                  <a:srgbClr val="FF0000"/>
                </a:solidFill>
                <a:latin typeface="Calibri" panose="020F0502020204030204" pitchFamily="34" charset="0"/>
                <a:cs typeface="Arial" pitchFamily="34" charset="0"/>
              </a:rPr>
              <a:t>∆</a:t>
            </a:r>
            <a:r>
              <a:rPr lang="it-IT" altLang="it-IT" b="1">
                <a:solidFill>
                  <a:srgbClr val="FF0000"/>
                </a:solidFill>
                <a:latin typeface="Century Gothic" panose="020B0502020202020204" pitchFamily="34" charset="0"/>
                <a:cs typeface="Arial" pitchFamily="34" charset="0"/>
              </a:rPr>
              <a:t>      </a:t>
            </a:r>
            <a:r>
              <a:rPr lang="it-IT" altLang="it-IT" b="1">
                <a:solidFill>
                  <a:srgbClr val="FF0000"/>
                </a:solidFill>
                <a:latin typeface="Calibri" panose="020F0502020204030204" pitchFamily="34" charset="0"/>
                <a:cs typeface="Arial" pitchFamily="34" charset="0"/>
              </a:rPr>
              <a:t>51.1 mg/dl</a:t>
            </a: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it-IT" altLang="it-IT" b="1">
                <a:solidFill>
                  <a:srgbClr val="FF0000"/>
                </a:solidFill>
                <a:latin typeface="Calibri" panose="020F0502020204030204" pitchFamily="34" charset="0"/>
                <a:cs typeface="Arial" pitchFamily="34" charset="0"/>
              </a:rPr>
              <a:t>∆%    27.3 %</a:t>
            </a: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it-IT" altLang="it-IT" b="1">
                <a:solidFill>
                  <a:srgbClr val="FF0000"/>
                </a:solidFill>
                <a:latin typeface="Calibri" panose="020F0502020204030204" pitchFamily="34" charset="0"/>
                <a:cs typeface="Arial" pitchFamily="34" charset="0"/>
              </a:rPr>
              <a:t>P &lt; 0.0001</a:t>
            </a:r>
          </a:p>
        </p:txBody>
      </p:sp>
      <p:cxnSp>
        <p:nvCxnSpPr>
          <p:cNvPr id="24584" name="AutoShape 8"/>
          <p:cNvCxnSpPr>
            <a:cxnSpLocks noChangeShapeType="1"/>
          </p:cNvCxnSpPr>
          <p:nvPr/>
        </p:nvCxnSpPr>
        <p:spPr bwMode="auto">
          <a:xfrm>
            <a:off x="4295775" y="2366964"/>
            <a:ext cx="2160588" cy="1587"/>
          </a:xfrm>
          <a:prstGeom prst="straightConnector1">
            <a:avLst/>
          </a:prstGeom>
          <a:noFill/>
          <a:ln w="2556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4585" name="AutoShape 9"/>
          <p:cNvCxnSpPr>
            <a:cxnSpLocks noChangeShapeType="1"/>
          </p:cNvCxnSpPr>
          <p:nvPr/>
        </p:nvCxnSpPr>
        <p:spPr bwMode="auto">
          <a:xfrm flipV="1">
            <a:off x="6311901" y="2565400"/>
            <a:ext cx="144463" cy="617538"/>
          </a:xfrm>
          <a:prstGeom prst="straightConnector1">
            <a:avLst/>
          </a:prstGeom>
          <a:noFill/>
          <a:ln w="2556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4586" name="AutoShape 10"/>
          <p:cNvSpPr>
            <a:spLocks noChangeArrowheads="1"/>
          </p:cNvSpPr>
          <p:nvPr/>
        </p:nvSpPr>
        <p:spPr bwMode="auto">
          <a:xfrm>
            <a:off x="6618289" y="1928813"/>
            <a:ext cx="1709737" cy="946150"/>
          </a:xfrm>
          <a:custGeom>
            <a:avLst/>
            <a:gdLst>
              <a:gd name="T0" fmla="*/ 1709737 w 1709737"/>
              <a:gd name="T1" fmla="*/ 473075 h 946150"/>
              <a:gd name="T2" fmla="*/ 854869 w 1709737"/>
              <a:gd name="T3" fmla="*/ 946150 h 946150"/>
              <a:gd name="T4" fmla="*/ 0 w 1709737"/>
              <a:gd name="T5" fmla="*/ 473075 h 946150"/>
              <a:gd name="T6" fmla="*/ 854869 w 1709737"/>
              <a:gd name="T7" fmla="*/ 0 h 94615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709737"/>
              <a:gd name="T13" fmla="*/ 0 h 946150"/>
              <a:gd name="T14" fmla="*/ 1709737 w 1709737"/>
              <a:gd name="T15" fmla="*/ 946150 h 9461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09737" h="946150">
                <a:moveTo>
                  <a:pt x="0" y="0"/>
                </a:moveTo>
                <a:lnTo>
                  <a:pt x="4749" y="0"/>
                </a:lnTo>
                <a:lnTo>
                  <a:pt x="4749" y="2628"/>
                </a:lnTo>
                <a:lnTo>
                  <a:pt x="0" y="2628"/>
                </a:lnTo>
                <a:lnTo>
                  <a:pt x="0" y="0"/>
                </a:lnTo>
                <a:close/>
              </a:path>
            </a:pathLst>
          </a:custGeom>
          <a:noFill/>
          <a:ln w="25560" cap="flat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4587" name="AutoShape 11"/>
          <p:cNvSpPr>
            <a:spLocks noChangeArrowheads="1"/>
          </p:cNvSpPr>
          <p:nvPr/>
        </p:nvSpPr>
        <p:spPr bwMode="auto">
          <a:xfrm>
            <a:off x="3648076" y="2168526"/>
            <a:ext cx="576263" cy="396875"/>
          </a:xfrm>
          <a:custGeom>
            <a:avLst/>
            <a:gdLst>
              <a:gd name="T0" fmla="*/ 576263 w 576263"/>
              <a:gd name="T1" fmla="*/ 198438 h 396875"/>
              <a:gd name="T2" fmla="*/ 288132 w 576263"/>
              <a:gd name="T3" fmla="*/ 396875 h 396875"/>
              <a:gd name="T4" fmla="*/ 0 w 576263"/>
              <a:gd name="T5" fmla="*/ 198438 h 396875"/>
              <a:gd name="T6" fmla="*/ 288132 w 576263"/>
              <a:gd name="T7" fmla="*/ 0 h 39687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576263"/>
              <a:gd name="T13" fmla="*/ 0 h 396875"/>
              <a:gd name="T14" fmla="*/ 576263 w 576263"/>
              <a:gd name="T15" fmla="*/ 396875 h 3968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263" h="396875">
                <a:moveTo>
                  <a:pt x="0" y="551"/>
                </a:moveTo>
                <a:lnTo>
                  <a:pt x="801" y="551"/>
                </a:lnTo>
                <a:lnTo>
                  <a:pt x="180" y="90"/>
                </a:lnTo>
                <a:lnTo>
                  <a:pt x="801" y="551"/>
                </a:lnTo>
                <a:lnTo>
                  <a:pt x="270" y="90"/>
                </a:lnTo>
                <a:lnTo>
                  <a:pt x="0" y="551"/>
                </a:lnTo>
                <a:close/>
              </a:path>
            </a:pathLst>
          </a:custGeom>
          <a:noFill/>
          <a:ln w="25560" cap="flat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4588" name="AutoShape 12"/>
          <p:cNvSpPr>
            <a:spLocks noChangeArrowheads="1"/>
          </p:cNvSpPr>
          <p:nvPr/>
        </p:nvSpPr>
        <p:spPr bwMode="auto">
          <a:xfrm>
            <a:off x="5951538" y="3248026"/>
            <a:ext cx="576262" cy="396875"/>
          </a:xfrm>
          <a:custGeom>
            <a:avLst/>
            <a:gdLst>
              <a:gd name="T0" fmla="*/ 576262 w 576262"/>
              <a:gd name="T1" fmla="*/ 198438 h 396875"/>
              <a:gd name="T2" fmla="*/ 288131 w 576262"/>
              <a:gd name="T3" fmla="*/ 396875 h 396875"/>
              <a:gd name="T4" fmla="*/ 0 w 576262"/>
              <a:gd name="T5" fmla="*/ 198438 h 396875"/>
              <a:gd name="T6" fmla="*/ 288131 w 576262"/>
              <a:gd name="T7" fmla="*/ 0 h 39687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576262"/>
              <a:gd name="T13" fmla="*/ 0 h 396875"/>
              <a:gd name="T14" fmla="*/ 576262 w 576262"/>
              <a:gd name="T15" fmla="*/ 396875 h 3968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262" h="396875">
                <a:moveTo>
                  <a:pt x="0" y="551"/>
                </a:moveTo>
                <a:lnTo>
                  <a:pt x="801" y="551"/>
                </a:lnTo>
                <a:lnTo>
                  <a:pt x="180" y="90"/>
                </a:lnTo>
                <a:lnTo>
                  <a:pt x="801" y="551"/>
                </a:lnTo>
                <a:lnTo>
                  <a:pt x="270" y="90"/>
                </a:lnTo>
                <a:lnTo>
                  <a:pt x="0" y="551"/>
                </a:lnTo>
                <a:close/>
              </a:path>
            </a:pathLst>
          </a:custGeom>
          <a:noFill/>
          <a:ln w="25560" cap="flat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4589" name="AutoShape 13"/>
          <p:cNvSpPr>
            <a:spLocks noChangeArrowheads="1"/>
          </p:cNvSpPr>
          <p:nvPr/>
        </p:nvSpPr>
        <p:spPr bwMode="auto">
          <a:xfrm>
            <a:off x="4381501" y="3143251"/>
            <a:ext cx="576263" cy="396875"/>
          </a:xfrm>
          <a:custGeom>
            <a:avLst/>
            <a:gdLst>
              <a:gd name="T0" fmla="*/ 576263 w 576263"/>
              <a:gd name="T1" fmla="*/ 198438 h 396875"/>
              <a:gd name="T2" fmla="*/ 288132 w 576263"/>
              <a:gd name="T3" fmla="*/ 396875 h 396875"/>
              <a:gd name="T4" fmla="*/ 0 w 576263"/>
              <a:gd name="T5" fmla="*/ 198438 h 396875"/>
              <a:gd name="T6" fmla="*/ 288132 w 576263"/>
              <a:gd name="T7" fmla="*/ 0 h 39687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576263"/>
              <a:gd name="T13" fmla="*/ 0 h 396875"/>
              <a:gd name="T14" fmla="*/ 576263 w 576263"/>
              <a:gd name="T15" fmla="*/ 396875 h 3968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263" h="396875">
                <a:moveTo>
                  <a:pt x="0" y="551"/>
                </a:moveTo>
                <a:lnTo>
                  <a:pt x="801" y="551"/>
                </a:lnTo>
                <a:lnTo>
                  <a:pt x="180" y="90"/>
                </a:lnTo>
                <a:lnTo>
                  <a:pt x="801" y="551"/>
                </a:lnTo>
                <a:lnTo>
                  <a:pt x="270" y="90"/>
                </a:lnTo>
                <a:lnTo>
                  <a:pt x="0" y="551"/>
                </a:lnTo>
                <a:close/>
              </a:path>
            </a:pathLst>
          </a:custGeom>
          <a:noFill/>
          <a:ln w="25560" cap="flat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4590" name="AutoShape 14"/>
          <p:cNvSpPr>
            <a:spLocks noChangeArrowheads="1"/>
          </p:cNvSpPr>
          <p:nvPr/>
        </p:nvSpPr>
        <p:spPr bwMode="auto">
          <a:xfrm>
            <a:off x="6734176" y="4175126"/>
            <a:ext cx="576263" cy="396875"/>
          </a:xfrm>
          <a:custGeom>
            <a:avLst/>
            <a:gdLst>
              <a:gd name="T0" fmla="*/ 576263 w 576263"/>
              <a:gd name="T1" fmla="*/ 198438 h 396875"/>
              <a:gd name="T2" fmla="*/ 288132 w 576263"/>
              <a:gd name="T3" fmla="*/ 396875 h 396875"/>
              <a:gd name="T4" fmla="*/ 0 w 576263"/>
              <a:gd name="T5" fmla="*/ 198438 h 396875"/>
              <a:gd name="T6" fmla="*/ 288132 w 576263"/>
              <a:gd name="T7" fmla="*/ 0 h 39687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576263"/>
              <a:gd name="T13" fmla="*/ 0 h 396875"/>
              <a:gd name="T14" fmla="*/ 576263 w 576263"/>
              <a:gd name="T15" fmla="*/ 396875 h 3968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263" h="396875">
                <a:moveTo>
                  <a:pt x="0" y="551"/>
                </a:moveTo>
                <a:lnTo>
                  <a:pt x="801" y="551"/>
                </a:lnTo>
                <a:lnTo>
                  <a:pt x="180" y="90"/>
                </a:lnTo>
                <a:lnTo>
                  <a:pt x="801" y="551"/>
                </a:lnTo>
                <a:lnTo>
                  <a:pt x="270" y="90"/>
                </a:lnTo>
                <a:lnTo>
                  <a:pt x="0" y="551"/>
                </a:lnTo>
                <a:close/>
              </a:path>
            </a:pathLst>
          </a:custGeom>
          <a:noFill/>
          <a:ln w="25560" cap="flat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cxnSp>
        <p:nvCxnSpPr>
          <p:cNvPr id="24591" name="AutoShape 15"/>
          <p:cNvCxnSpPr>
            <a:cxnSpLocks noChangeShapeType="1"/>
          </p:cNvCxnSpPr>
          <p:nvPr/>
        </p:nvCxnSpPr>
        <p:spPr bwMode="auto">
          <a:xfrm>
            <a:off x="5024438" y="3500439"/>
            <a:ext cx="2786062" cy="642937"/>
          </a:xfrm>
          <a:prstGeom prst="straightConnector1">
            <a:avLst/>
          </a:prstGeom>
          <a:noFill/>
          <a:ln w="2556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4592" name="AutoShape 16"/>
          <p:cNvSpPr>
            <a:spLocks noChangeArrowheads="1"/>
          </p:cNvSpPr>
          <p:nvPr/>
        </p:nvSpPr>
        <p:spPr bwMode="auto">
          <a:xfrm>
            <a:off x="7672389" y="4197350"/>
            <a:ext cx="1709737" cy="946150"/>
          </a:xfrm>
          <a:custGeom>
            <a:avLst/>
            <a:gdLst>
              <a:gd name="T0" fmla="*/ 1709737 w 1709737"/>
              <a:gd name="T1" fmla="*/ 473075 h 946150"/>
              <a:gd name="T2" fmla="*/ 854869 w 1709737"/>
              <a:gd name="T3" fmla="*/ 946150 h 946150"/>
              <a:gd name="T4" fmla="*/ 0 w 1709737"/>
              <a:gd name="T5" fmla="*/ 473075 h 946150"/>
              <a:gd name="T6" fmla="*/ 854869 w 1709737"/>
              <a:gd name="T7" fmla="*/ 0 h 94615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709737"/>
              <a:gd name="T13" fmla="*/ 0 h 946150"/>
              <a:gd name="T14" fmla="*/ 1709737 w 1709737"/>
              <a:gd name="T15" fmla="*/ 946150 h 9461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09737" h="946150">
                <a:moveTo>
                  <a:pt x="0" y="0"/>
                </a:moveTo>
                <a:lnTo>
                  <a:pt x="4749" y="0"/>
                </a:lnTo>
                <a:lnTo>
                  <a:pt x="4749" y="2628"/>
                </a:lnTo>
                <a:lnTo>
                  <a:pt x="0" y="2628"/>
                </a:lnTo>
                <a:lnTo>
                  <a:pt x="0" y="0"/>
                </a:lnTo>
                <a:close/>
              </a:path>
            </a:pathLst>
          </a:custGeom>
          <a:noFill/>
          <a:ln w="25560" cap="flat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cxnSp>
        <p:nvCxnSpPr>
          <p:cNvPr id="24593" name="AutoShape 17"/>
          <p:cNvCxnSpPr>
            <a:cxnSpLocks noChangeShapeType="1"/>
          </p:cNvCxnSpPr>
          <p:nvPr/>
        </p:nvCxnSpPr>
        <p:spPr bwMode="auto">
          <a:xfrm>
            <a:off x="7381875" y="4286251"/>
            <a:ext cx="287338" cy="3175"/>
          </a:xfrm>
          <a:prstGeom prst="straightConnector1">
            <a:avLst/>
          </a:prstGeom>
          <a:noFill/>
          <a:ln w="2556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43027" name="AutoShape 18"/>
          <p:cNvSpPr>
            <a:spLocks noChangeArrowheads="1"/>
          </p:cNvSpPr>
          <p:nvPr/>
        </p:nvSpPr>
        <p:spPr bwMode="auto">
          <a:xfrm>
            <a:off x="7667626" y="4214813"/>
            <a:ext cx="1857375" cy="921876"/>
          </a:xfrm>
          <a:custGeom>
            <a:avLst/>
            <a:gdLst>
              <a:gd name="T0" fmla="*/ 1857375 w 1857375"/>
              <a:gd name="T1" fmla="*/ 456406 h 912812"/>
              <a:gd name="T2" fmla="*/ 928688 w 1857375"/>
              <a:gd name="T3" fmla="*/ 912812 h 912812"/>
              <a:gd name="T4" fmla="*/ 0 w 1857375"/>
              <a:gd name="T5" fmla="*/ 456406 h 912812"/>
              <a:gd name="T6" fmla="*/ 928688 w 1857375"/>
              <a:gd name="T7" fmla="*/ 0 h 912812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857375"/>
              <a:gd name="T13" fmla="*/ 0 h 912812"/>
              <a:gd name="T14" fmla="*/ 1857375 w 1857375"/>
              <a:gd name="T15" fmla="*/ 912812 h 9128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57375" h="912812">
                <a:moveTo>
                  <a:pt x="0" y="0"/>
                </a:moveTo>
                <a:lnTo>
                  <a:pt x="5159" y="0"/>
                </a:lnTo>
                <a:lnTo>
                  <a:pt x="5159" y="2538"/>
                </a:lnTo>
                <a:lnTo>
                  <a:pt x="0" y="2538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it-IT" altLang="it-IT" b="1">
                <a:solidFill>
                  <a:srgbClr val="FF0000"/>
                </a:solidFill>
                <a:latin typeface="Calibri" panose="020F0502020204030204" pitchFamily="34" charset="0"/>
                <a:cs typeface="Arial" pitchFamily="34" charset="0"/>
              </a:rPr>
              <a:t>∆</a:t>
            </a:r>
            <a:r>
              <a:rPr lang="it-IT" altLang="it-IT" b="1">
                <a:solidFill>
                  <a:srgbClr val="FF0000"/>
                </a:solidFill>
                <a:latin typeface="Century Gothic" panose="020B0502020202020204" pitchFamily="34" charset="0"/>
                <a:cs typeface="Arial" pitchFamily="34" charset="0"/>
              </a:rPr>
              <a:t>      </a:t>
            </a:r>
            <a:r>
              <a:rPr lang="it-IT" altLang="it-IT" b="1">
                <a:solidFill>
                  <a:srgbClr val="FF0000"/>
                </a:solidFill>
                <a:latin typeface="Calibri" panose="020F0502020204030204" pitchFamily="34" charset="0"/>
                <a:cs typeface="Arial" pitchFamily="34" charset="0"/>
              </a:rPr>
              <a:t>46.5 mg/dl</a:t>
            </a: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it-IT" altLang="it-IT" b="1">
                <a:solidFill>
                  <a:srgbClr val="FF0000"/>
                </a:solidFill>
                <a:latin typeface="Calibri" panose="020F0502020204030204" pitchFamily="34" charset="0"/>
                <a:cs typeface="Arial" pitchFamily="34" charset="0"/>
              </a:rPr>
              <a:t>∆%    33.1 %</a:t>
            </a: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it-IT" altLang="it-IT" b="1">
                <a:solidFill>
                  <a:srgbClr val="FF0000"/>
                </a:solidFill>
                <a:latin typeface="Calibri" panose="020F0502020204030204" pitchFamily="34" charset="0"/>
                <a:cs typeface="Arial" pitchFamily="34" charset="0"/>
              </a:rPr>
              <a:t>P = 0.0001</a:t>
            </a:r>
          </a:p>
        </p:txBody>
      </p:sp>
    </p:spTree>
    <p:extLst>
      <p:ext uri="{BB962C8B-B14F-4D97-AF65-F5344CB8AC3E}">
        <p14:creationId xmlns:p14="http://schemas.microsoft.com/office/powerpoint/2010/main" val="37865202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5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0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3" dur="5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6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9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2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7" dur="5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2" dur="50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5" dur="5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8" dur="500"/>
                                        <p:tgtEl>
                                          <p:spTgt spid="24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41" dur="500"/>
                                        <p:tgtEl>
                                          <p:spTgt spid="24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6" grpId="0" animBg="1"/>
      <p:bldP spid="24587" grpId="0" animBg="1"/>
      <p:bldP spid="24588" grpId="0" animBg="1"/>
      <p:bldP spid="24589" grpId="0" animBg="1"/>
      <p:bldP spid="24590" grpId="0" animBg="1"/>
      <p:bldP spid="2459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asellaDiTesto 1"/>
          <p:cNvSpPr txBox="1">
            <a:spLocks noChangeArrowheads="1"/>
          </p:cNvSpPr>
          <p:nvPr/>
        </p:nvSpPr>
        <p:spPr bwMode="auto">
          <a:xfrm>
            <a:off x="4381500" y="571501"/>
            <a:ext cx="3429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2400" b="1" dirty="0">
                <a:solidFill>
                  <a:prstClr val="black"/>
                </a:solidFill>
              </a:rPr>
              <a:t>METABOLISMO LIPIDICO</a:t>
            </a:r>
          </a:p>
        </p:txBody>
      </p:sp>
      <p:sp>
        <p:nvSpPr>
          <p:cNvPr id="3" name="Rettangolo 2"/>
          <p:cNvSpPr/>
          <p:nvPr/>
        </p:nvSpPr>
        <p:spPr>
          <a:xfrm>
            <a:off x="9953626" y="0"/>
            <a:ext cx="714375" cy="642938"/>
          </a:xfrm>
          <a:prstGeom prst="rect">
            <a:avLst/>
          </a:prstGeom>
          <a:gradFill>
            <a:gsLst>
              <a:gs pos="0">
                <a:srgbClr val="5E9EFF"/>
              </a:gs>
              <a:gs pos="0">
                <a:srgbClr val="85C2FF"/>
              </a:gs>
              <a:gs pos="41000">
                <a:srgbClr val="C4D6EB"/>
              </a:gs>
              <a:gs pos="100000">
                <a:schemeClr val="bg1"/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10453688" y="357188"/>
            <a:ext cx="214312" cy="571500"/>
          </a:xfrm>
          <a:prstGeom prst="rect">
            <a:avLst/>
          </a:prstGeom>
          <a:gradFill>
            <a:gsLst>
              <a:gs pos="2000">
                <a:schemeClr val="accent6">
                  <a:lumMod val="75000"/>
                </a:schemeClr>
              </a:gs>
              <a:gs pos="43000">
                <a:schemeClr val="accent6">
                  <a:lumMod val="60000"/>
                  <a:lumOff val="40000"/>
                </a:schemeClr>
              </a:gs>
              <a:gs pos="81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prstClr val="white"/>
              </a:solidFill>
              <a:latin typeface="Calibri"/>
            </a:endParaRPr>
          </a:p>
        </p:txBody>
      </p:sp>
      <p:graphicFrame>
        <p:nvGraphicFramePr>
          <p:cNvPr id="12" name="Tabella 11"/>
          <p:cNvGraphicFramePr>
            <a:graphicFrameLocks noGrp="1"/>
          </p:cNvGraphicFramePr>
          <p:nvPr/>
        </p:nvGraphicFramePr>
        <p:xfrm>
          <a:off x="2524126" y="1428750"/>
          <a:ext cx="5000625" cy="20420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453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48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04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058">
                <a:tc>
                  <a:txBody>
                    <a:bodyPr/>
                    <a:lstStyle/>
                    <a:p>
                      <a:r>
                        <a:rPr lang="it-IT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GI </a:t>
                      </a:r>
                      <a:r>
                        <a:rPr lang="it-IT" sz="1800" b="0" dirty="0">
                          <a:solidFill>
                            <a:schemeClr val="tx1"/>
                          </a:solidFill>
                        </a:rPr>
                        <a:t>(n. 70)</a:t>
                      </a:r>
                    </a:p>
                  </a:txBody>
                  <a:tcPr marL="91439" marR="91439" marT="45706" marB="4570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/>
                        <a:t>∆ (%)</a:t>
                      </a:r>
                    </a:p>
                  </a:txBody>
                  <a:tcPr marL="91439" marR="91439" marT="45706" marB="4570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/>
                        <a:t>p</a:t>
                      </a:r>
                    </a:p>
                  </a:txBody>
                  <a:tcPr marL="91439" marR="91439" marT="45706" marB="4570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117">
                <a:tc>
                  <a:txBody>
                    <a:bodyPr/>
                    <a:lstStyle/>
                    <a:p>
                      <a:r>
                        <a:rPr lang="it-IT" sz="2000" b="1" dirty="0"/>
                        <a:t>COL-T</a:t>
                      </a:r>
                    </a:p>
                  </a:txBody>
                  <a:tcPr marL="91439" marR="91439" marT="45706" marB="4570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/>
                        <a:t>-9.0 (4.9)</a:t>
                      </a:r>
                    </a:p>
                  </a:txBody>
                  <a:tcPr marL="91439" marR="91439" marT="45706" marB="4570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/>
                        <a:t>0.0004</a:t>
                      </a:r>
                    </a:p>
                  </a:txBody>
                  <a:tcPr marL="91439" marR="91439" marT="45706" marB="4570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117">
                <a:tc>
                  <a:txBody>
                    <a:bodyPr/>
                    <a:lstStyle/>
                    <a:p>
                      <a:r>
                        <a:rPr lang="it-IT" sz="2000" b="1" dirty="0"/>
                        <a:t>HDL-C</a:t>
                      </a:r>
                    </a:p>
                  </a:txBody>
                  <a:tcPr marL="91439" marR="91439" marT="45706" marB="4570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/>
                        <a:t>+2.0 (3.8)</a:t>
                      </a:r>
                    </a:p>
                  </a:txBody>
                  <a:tcPr marL="91439" marR="91439" marT="45706" marB="4570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err="1"/>
                        <a:t>ns</a:t>
                      </a:r>
                      <a:endParaRPr lang="it-IT" sz="1800" dirty="0"/>
                    </a:p>
                  </a:txBody>
                  <a:tcPr marL="91439" marR="91439" marT="45706" marB="4570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117">
                <a:tc>
                  <a:txBody>
                    <a:bodyPr/>
                    <a:lstStyle/>
                    <a:p>
                      <a:r>
                        <a:rPr lang="it-IT" sz="2000" b="1" dirty="0"/>
                        <a:t>LDL-C</a:t>
                      </a:r>
                    </a:p>
                  </a:txBody>
                  <a:tcPr marL="91439" marR="91439" marT="45706" marB="4570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/>
                        <a:t>-7.0 (6.1)</a:t>
                      </a:r>
                    </a:p>
                  </a:txBody>
                  <a:tcPr marL="91439" marR="91439" marT="45706" marB="4570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err="1"/>
                        <a:t>ns</a:t>
                      </a:r>
                      <a:endParaRPr lang="it-IT" sz="1800" dirty="0"/>
                    </a:p>
                  </a:txBody>
                  <a:tcPr marL="91439" marR="91439" marT="45706" marB="4570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117">
                <a:tc>
                  <a:txBody>
                    <a:bodyPr/>
                    <a:lstStyle/>
                    <a:p>
                      <a:r>
                        <a:rPr lang="it-IT" sz="2000" b="1" dirty="0"/>
                        <a:t>TG</a:t>
                      </a:r>
                    </a:p>
                  </a:txBody>
                  <a:tcPr marL="91439" marR="91439" marT="45706" marB="4570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/>
                        <a:t>-20.0 (15)</a:t>
                      </a:r>
                    </a:p>
                  </a:txBody>
                  <a:tcPr marL="91439" marR="91439" marT="45706" marB="4570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/>
                        <a:t>0.0114</a:t>
                      </a:r>
                    </a:p>
                  </a:txBody>
                  <a:tcPr marL="91439" marR="91439" marT="45706" marB="4570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6416" name="CasellaDiTesto 25"/>
          <p:cNvSpPr txBox="1">
            <a:spLocks noChangeArrowheads="1"/>
          </p:cNvSpPr>
          <p:nvPr/>
        </p:nvSpPr>
        <p:spPr bwMode="auto">
          <a:xfrm>
            <a:off x="7810501" y="2241551"/>
            <a:ext cx="27860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400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IPOLIPEMIZZANTI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400" b="1" dirty="0">
                <a:solidFill>
                  <a:srgbClr val="F79646">
                    <a:lumMod val="75000"/>
                  </a:srgbClr>
                </a:solidFill>
                <a:latin typeface="Calibri" pitchFamily="34" charset="0"/>
                <a:cs typeface="Arial" pitchFamily="34" charset="0"/>
              </a:rPr>
              <a:t>- 28%</a:t>
            </a:r>
          </a:p>
        </p:txBody>
      </p:sp>
      <p:graphicFrame>
        <p:nvGraphicFramePr>
          <p:cNvPr id="16" name="Tabella 15"/>
          <p:cNvGraphicFramePr>
            <a:graphicFrameLocks noGrp="1"/>
          </p:cNvGraphicFramePr>
          <p:nvPr/>
        </p:nvGraphicFramePr>
        <p:xfrm>
          <a:off x="2524126" y="4005067"/>
          <a:ext cx="5156051" cy="19674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924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26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09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3581">
                <a:tc>
                  <a:txBody>
                    <a:bodyPr/>
                    <a:lstStyle/>
                    <a:p>
                      <a:r>
                        <a:rPr lang="it-IT" sz="1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GC </a:t>
                      </a:r>
                      <a:r>
                        <a:rPr lang="it-IT" sz="1800" b="0" dirty="0">
                          <a:solidFill>
                            <a:schemeClr val="tx1"/>
                          </a:solidFill>
                        </a:rPr>
                        <a:t>(n. 31)</a:t>
                      </a:r>
                    </a:p>
                  </a:txBody>
                  <a:tcPr marL="91439" marR="91439" marT="45739" marB="4573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/>
                        <a:t>∆ (%)</a:t>
                      </a:r>
                    </a:p>
                  </a:txBody>
                  <a:tcPr marL="91439" marR="91439" marT="45739" marB="4573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/>
                        <a:t>p</a:t>
                      </a:r>
                    </a:p>
                  </a:txBody>
                  <a:tcPr marL="91439" marR="91439" marT="45739" marB="4573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3458">
                <a:tc>
                  <a:txBody>
                    <a:bodyPr/>
                    <a:lstStyle/>
                    <a:p>
                      <a:r>
                        <a:rPr lang="it-IT" sz="1800" b="1" dirty="0"/>
                        <a:t>COL-T</a:t>
                      </a:r>
                    </a:p>
                  </a:txBody>
                  <a:tcPr marL="91439" marR="91439" marT="45739" marB="4573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/>
                        <a:t>-2.0(1.0)</a:t>
                      </a:r>
                    </a:p>
                  </a:txBody>
                  <a:tcPr marL="91439" marR="91439" marT="45739" marB="4573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 err="1"/>
                        <a:t>ns</a:t>
                      </a:r>
                      <a:endParaRPr lang="it-IT" sz="1800" dirty="0"/>
                    </a:p>
                  </a:txBody>
                  <a:tcPr marL="91439" marR="91439" marT="45739" marB="4573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3458">
                <a:tc>
                  <a:txBody>
                    <a:bodyPr/>
                    <a:lstStyle/>
                    <a:p>
                      <a:r>
                        <a:rPr lang="it-IT" sz="1800" b="1" dirty="0"/>
                        <a:t>HDL-C</a:t>
                      </a:r>
                    </a:p>
                  </a:txBody>
                  <a:tcPr marL="91439" marR="91439" marT="45739" marB="4573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/>
                        <a:t>-2.0(3.9)</a:t>
                      </a:r>
                    </a:p>
                  </a:txBody>
                  <a:tcPr marL="91439" marR="91439" marT="45739" marB="4573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err="1"/>
                        <a:t>ns</a:t>
                      </a:r>
                      <a:endParaRPr lang="it-IT" sz="1800" dirty="0"/>
                    </a:p>
                  </a:txBody>
                  <a:tcPr marL="91439" marR="91439" marT="45739" marB="4573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3458">
                <a:tc>
                  <a:txBody>
                    <a:bodyPr/>
                    <a:lstStyle/>
                    <a:p>
                      <a:r>
                        <a:rPr lang="it-IT" sz="1800" b="1" dirty="0"/>
                        <a:t>LDL-C</a:t>
                      </a:r>
                    </a:p>
                  </a:txBody>
                  <a:tcPr marL="91439" marR="91439" marT="45739" marB="4573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/>
                        <a:t>+1(0.8)</a:t>
                      </a:r>
                    </a:p>
                  </a:txBody>
                  <a:tcPr marL="91439" marR="91439" marT="45739" marB="4573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err="1"/>
                        <a:t>ns</a:t>
                      </a:r>
                      <a:endParaRPr lang="it-IT" sz="1800" dirty="0"/>
                    </a:p>
                  </a:txBody>
                  <a:tcPr marL="91439" marR="91439" marT="45739" marB="4573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3458">
                <a:tc>
                  <a:txBody>
                    <a:bodyPr/>
                    <a:lstStyle/>
                    <a:p>
                      <a:r>
                        <a:rPr lang="it-IT" sz="1800" b="1" dirty="0"/>
                        <a:t>TG</a:t>
                      </a:r>
                    </a:p>
                  </a:txBody>
                  <a:tcPr marL="91439" marR="91439" marT="45739" marB="4573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/>
                        <a:t>+13(7.5)</a:t>
                      </a:r>
                    </a:p>
                  </a:txBody>
                  <a:tcPr marL="91439" marR="91439" marT="45739" marB="4573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 err="1"/>
                        <a:t>ns</a:t>
                      </a:r>
                      <a:endParaRPr lang="it-IT" sz="1800" dirty="0"/>
                    </a:p>
                  </a:txBody>
                  <a:tcPr marL="91439" marR="91439" marT="45739" marB="4573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9424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1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9953626" y="0"/>
            <a:ext cx="714375" cy="642938"/>
          </a:xfrm>
          <a:prstGeom prst="rect">
            <a:avLst/>
          </a:prstGeom>
          <a:gradFill>
            <a:gsLst>
              <a:gs pos="0">
                <a:srgbClr val="5E9EFF"/>
              </a:gs>
              <a:gs pos="0">
                <a:srgbClr val="85C2FF"/>
              </a:gs>
              <a:gs pos="41000">
                <a:srgbClr val="C4D6EB"/>
              </a:gs>
              <a:gs pos="100000">
                <a:schemeClr val="bg1"/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10453688" y="357188"/>
            <a:ext cx="214312" cy="571500"/>
          </a:xfrm>
          <a:prstGeom prst="rect">
            <a:avLst/>
          </a:prstGeom>
          <a:gradFill>
            <a:gsLst>
              <a:gs pos="2000">
                <a:schemeClr val="accent6">
                  <a:lumMod val="75000"/>
                </a:schemeClr>
              </a:gs>
              <a:gs pos="43000">
                <a:schemeClr val="accent6">
                  <a:lumMod val="60000"/>
                  <a:lumOff val="40000"/>
                </a:schemeClr>
              </a:gs>
              <a:gs pos="81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413" name="CasellaDiTesto 4"/>
          <p:cNvSpPr txBox="1">
            <a:spLocks noChangeArrowheads="1"/>
          </p:cNvSpPr>
          <p:nvPr/>
        </p:nvSpPr>
        <p:spPr bwMode="auto">
          <a:xfrm>
            <a:off x="2423592" y="571500"/>
            <a:ext cx="69127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2800" b="1" dirty="0">
                <a:solidFill>
                  <a:prstClr val="black"/>
                </a:solidFill>
              </a:rPr>
              <a:t>FUNZIONALITA` CARDIO-CIRCOLTORIA</a:t>
            </a:r>
          </a:p>
        </p:txBody>
      </p:sp>
      <p:sp>
        <p:nvSpPr>
          <p:cNvPr id="17414" name="CasellaDiTesto 5"/>
          <p:cNvSpPr txBox="1">
            <a:spLocks noChangeArrowheads="1"/>
          </p:cNvSpPr>
          <p:nvPr/>
        </p:nvSpPr>
        <p:spPr bwMode="auto">
          <a:xfrm>
            <a:off x="5303913" y="1484784"/>
            <a:ext cx="16430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2800" b="1" u="sng" dirty="0">
                <a:solidFill>
                  <a:prstClr val="black"/>
                </a:solidFill>
              </a:rPr>
              <a:t>6MWT</a:t>
            </a:r>
          </a:p>
        </p:txBody>
      </p:sp>
      <p:graphicFrame>
        <p:nvGraphicFramePr>
          <p:cNvPr id="9" name="Tabella 8"/>
          <p:cNvGraphicFramePr>
            <a:graphicFrameLocks noGrp="1"/>
          </p:cNvGraphicFramePr>
          <p:nvPr/>
        </p:nvGraphicFramePr>
        <p:xfrm>
          <a:off x="1919538" y="2286000"/>
          <a:ext cx="8462715" cy="2923776"/>
        </p:xfrm>
        <a:graphic>
          <a:graphicData uri="http://schemas.openxmlformats.org/drawingml/2006/table">
            <a:tbl>
              <a:tblPr/>
              <a:tblGrid>
                <a:gridCol w="19619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1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7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30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254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GI </a:t>
                      </a: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(n. 70)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T0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T2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∆ (%)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p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67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Distanza </a:t>
                      </a: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(m)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28600" algn="dec"/>
                        </a:tabLst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494.6 ±63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28600" algn="dec"/>
                        </a:tabLst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537.6 ±59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28600" algn="dec"/>
                        </a:tabLst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+43   </a:t>
                      </a: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±57 (8.7)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28600" algn="dec"/>
                        </a:tabLst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0.043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69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VO</a:t>
                      </a:r>
                      <a:r>
                        <a:rPr kumimoji="0" lang="it-IT" sz="2000" b="1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it-I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max </a:t>
                      </a: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ml/Kg/min</a:t>
                      </a: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28600" algn="dec"/>
                        </a:tabLst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18.8 ±2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28600" algn="dec"/>
                        </a:tabLst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20.3 ±1.9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28600" algn="dec"/>
                        </a:tabLst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+1.5 </a:t>
                      </a: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±2.5 (8.0)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28600" algn="dec"/>
                        </a:tabLst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_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1" name="Rettangolo 30"/>
          <p:cNvSpPr/>
          <p:nvPr/>
        </p:nvSpPr>
        <p:spPr>
          <a:xfrm>
            <a:off x="7032104" y="3140968"/>
            <a:ext cx="572070" cy="64407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441544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3000" b="1"/>
              <a:t>Campus per persone con Diabete</a:t>
            </a:r>
            <a:br>
              <a:rPr lang="it-IT" sz="3000" b="1"/>
            </a:br>
            <a:r>
              <a:rPr lang="it-IT" sz="3000" b="1"/>
              <a:t>Spiaggia Romea 11-13 settembre 2015</a:t>
            </a:r>
          </a:p>
        </p:txBody>
      </p:sp>
      <p:sp>
        <p:nvSpPr>
          <p:cNvPr id="36866" name="Rectangle 3"/>
          <p:cNvSpPr>
            <a:spLocks noGrp="1"/>
          </p:cNvSpPr>
          <p:nvPr>
            <p:ph type="body" idx="1"/>
          </p:nvPr>
        </p:nvSpPr>
        <p:spPr>
          <a:xfrm>
            <a:off x="1919289" y="5013326"/>
            <a:ext cx="8218487" cy="1617663"/>
          </a:xfrm>
        </p:spPr>
        <p:txBody>
          <a:bodyPr>
            <a:normAutofit fontScale="92500" lnSpcReduction="10000"/>
          </a:bodyPr>
          <a:lstStyle/>
          <a:p>
            <a:pPr algn="ctr" eaLnBrk="1" hangingPunct="1">
              <a:lnSpc>
                <a:spcPct val="80000"/>
              </a:lnSpc>
              <a:buFontTx/>
              <a:buChar char="•"/>
            </a:pPr>
            <a:r>
              <a:rPr lang="it-IT" sz="2000" b="1"/>
              <a:t>19 Soggetti diabetici</a:t>
            </a:r>
          </a:p>
          <a:p>
            <a:pPr algn="ctr" eaLnBrk="1" hangingPunct="1">
              <a:lnSpc>
                <a:spcPct val="80000"/>
              </a:lnSpc>
              <a:buFontTx/>
              <a:buChar char="•"/>
            </a:pPr>
            <a:r>
              <a:rPr lang="it-IT" sz="2000" b="1"/>
              <a:t>Età</a:t>
            </a:r>
            <a:r>
              <a:rPr lang="it-IT" sz="2000"/>
              <a:t> 58 ± 7 anni</a:t>
            </a:r>
          </a:p>
          <a:p>
            <a:pPr algn="ctr" eaLnBrk="1" hangingPunct="1">
              <a:lnSpc>
                <a:spcPct val="80000"/>
              </a:lnSpc>
              <a:buFontTx/>
              <a:buChar char="•"/>
            </a:pPr>
            <a:r>
              <a:rPr lang="it-IT" sz="2000" b="1"/>
              <a:t>Peso</a:t>
            </a:r>
            <a:r>
              <a:rPr lang="it-IT" sz="2000"/>
              <a:t> 94 ± 19 Kg</a:t>
            </a:r>
          </a:p>
          <a:p>
            <a:pPr algn="ctr" eaLnBrk="1" hangingPunct="1">
              <a:lnSpc>
                <a:spcPct val="80000"/>
              </a:lnSpc>
              <a:buFontTx/>
              <a:buChar char="•"/>
            </a:pPr>
            <a:r>
              <a:rPr lang="it-IT" sz="2000" b="1"/>
              <a:t>Altezza</a:t>
            </a:r>
            <a:r>
              <a:rPr lang="it-IT" sz="2000"/>
              <a:t> 169 ± 9 cm</a:t>
            </a:r>
          </a:p>
          <a:p>
            <a:pPr algn="ctr" eaLnBrk="1" hangingPunct="1">
              <a:lnSpc>
                <a:spcPct val="80000"/>
              </a:lnSpc>
              <a:buFontTx/>
              <a:buChar char="•"/>
            </a:pPr>
            <a:r>
              <a:rPr lang="it-IT" sz="2000" b="1"/>
              <a:t>BMI</a:t>
            </a:r>
            <a:r>
              <a:rPr lang="it-IT" sz="2000"/>
              <a:t>  32,9 ± 6 Kg/m2</a:t>
            </a:r>
          </a:p>
          <a:p>
            <a:pPr algn="ctr" eaLnBrk="1" hangingPunct="1">
              <a:lnSpc>
                <a:spcPct val="80000"/>
              </a:lnSpc>
              <a:buFontTx/>
              <a:buChar char="•"/>
            </a:pPr>
            <a:r>
              <a:rPr lang="it-IT" sz="2000" b="1"/>
              <a:t>Circonferenza Vita</a:t>
            </a:r>
            <a:r>
              <a:rPr lang="it-IT" sz="2000"/>
              <a:t> 113,7 ± 13 cm</a:t>
            </a:r>
          </a:p>
          <a:p>
            <a:pPr eaLnBrk="1" hangingPunct="1">
              <a:lnSpc>
                <a:spcPct val="80000"/>
              </a:lnSpc>
            </a:pPr>
            <a:endParaRPr lang="it-IT" sz="2000"/>
          </a:p>
        </p:txBody>
      </p:sp>
      <p:pic>
        <p:nvPicPr>
          <p:cNvPr id="3686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04288" y="1557338"/>
            <a:ext cx="971550" cy="1079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686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92539" y="1844675"/>
            <a:ext cx="4681537" cy="3036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686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79651" y="1341439"/>
            <a:ext cx="2663825" cy="592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104626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528" y="1600201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32695792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063" y="1314451"/>
            <a:ext cx="9144001" cy="422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17282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059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1981200" y="1619251"/>
          <a:ext cx="8229600" cy="448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Grafico" r:id="rId3" imgW="8839290" imgH="4819770" progId="Excel.Chart.8">
                  <p:embed/>
                </p:oleObj>
              </mc:Choice>
              <mc:Fallback>
                <p:oleObj name="Grafico" r:id="rId3" imgW="8839290" imgH="4819770" progId="Excel.Chart.8">
                  <p:embed/>
                  <p:pic>
                    <p:nvPicPr>
                      <p:cNvPr id="4505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1619251"/>
                        <a:ext cx="8229600" cy="4487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6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buClr>
                <a:srgbClr val="000000"/>
              </a:buClr>
              <a:buFont typeface="Times New Roman" pitchFamily="18" charset="0"/>
              <a:buNone/>
            </a:pPr>
            <a:r>
              <a:rPr lang="it-IT" sz="2800" b="1"/>
              <a:t>Campus per persone con Diabete</a:t>
            </a:r>
            <a:br>
              <a:rPr lang="it-IT" sz="2800" b="1"/>
            </a:br>
            <a:r>
              <a:rPr lang="it-IT" sz="2800" b="1"/>
              <a:t>Spiaggia Romea 11-13 settembre 2015</a:t>
            </a:r>
          </a:p>
        </p:txBody>
      </p:sp>
    </p:spTree>
    <p:extLst>
      <p:ext uri="{BB962C8B-B14F-4D97-AF65-F5344CB8AC3E}">
        <p14:creationId xmlns:p14="http://schemas.microsoft.com/office/powerpoint/2010/main" val="1294628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it-IT" sz="2800" b="1"/>
              <a:t>Campus per persone con Diabete</a:t>
            </a:r>
            <a:br>
              <a:rPr lang="it-IT" sz="2800" b="1"/>
            </a:br>
            <a:r>
              <a:rPr lang="it-IT" sz="2800" b="1"/>
              <a:t>Spiaggia Romea 11-13 settembre 2015</a:t>
            </a:r>
            <a:br>
              <a:rPr lang="it-IT" sz="2800" b="1"/>
            </a:br>
            <a:endParaRPr lang="it-IT" sz="2800" b="1"/>
          </a:p>
        </p:txBody>
      </p:sp>
      <p:pic>
        <p:nvPicPr>
          <p:cNvPr id="46082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35639" y="1196976"/>
            <a:ext cx="4537075" cy="3027363"/>
          </a:xfrm>
        </p:spPr>
      </p:pic>
      <p:pic>
        <p:nvPicPr>
          <p:cNvPr id="46083" name="Picture 8" descr="FullSizeRend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03389" y="1196976"/>
            <a:ext cx="3836987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9" descr="FullSizeRender-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08663" y="4508500"/>
            <a:ext cx="19177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10" descr="FullSizeRender-0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83563" y="4508501"/>
            <a:ext cx="1871662" cy="186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6" name="Picture 11" descr="FullSizeRender-0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47851" y="5229226"/>
            <a:ext cx="1584325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7" name="Picture 12" descr="FullSizeRender-0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63976" y="5229226"/>
            <a:ext cx="1584325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17451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ChangeArrowheads="1"/>
          </p:cNvSpPr>
          <p:nvPr/>
        </p:nvSpPr>
        <p:spPr bwMode="auto">
          <a:xfrm>
            <a:off x="2674939" y="214314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800" b="1">
                <a:solidFill>
                  <a:srgbClr val="333399"/>
                </a:solidFill>
              </a:rPr>
              <a:t>PRINCIPI DELLA PRESCRIZIONE DELL’ESERCIZIO FISICO: </a:t>
            </a:r>
            <a:br>
              <a:rPr lang="it-IT" altLang="it-IT" sz="2800" b="1">
                <a:solidFill>
                  <a:srgbClr val="333399"/>
                </a:solidFill>
              </a:rPr>
            </a:br>
            <a:r>
              <a:rPr lang="it-IT" altLang="it-IT" sz="2800" b="1">
                <a:solidFill>
                  <a:srgbClr val="333399"/>
                </a:solidFill>
              </a:rPr>
              <a:t>21IL DIABETE TIPO 2</a:t>
            </a:r>
          </a:p>
        </p:txBody>
      </p:sp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1981200" y="1981200"/>
            <a:ext cx="8497888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ts val="600"/>
              </a:spcBef>
              <a:spcAft>
                <a:spcPct val="0"/>
              </a:spcAft>
              <a:buSzPct val="60000"/>
            </a:pPr>
            <a:endParaRPr lang="it-IT" altLang="it-IT" sz="2400">
              <a:solidFill>
                <a:srgbClr val="3333CC"/>
              </a:solidFill>
            </a:endParaRPr>
          </a:p>
          <a:p>
            <a:pPr fontAlgn="base">
              <a:spcBef>
                <a:spcPts val="600"/>
              </a:spcBef>
              <a:spcAft>
                <a:spcPct val="0"/>
              </a:spcAft>
              <a:buSzPct val="60000"/>
            </a:pPr>
            <a:endParaRPr lang="it-IT" altLang="it-IT" sz="2400">
              <a:solidFill>
                <a:srgbClr val="3333CC"/>
              </a:solidFill>
            </a:endParaRPr>
          </a:p>
          <a:p>
            <a:pPr fontAlgn="base">
              <a:spcBef>
                <a:spcPts val="600"/>
              </a:spcBef>
              <a:spcAft>
                <a:spcPct val="0"/>
              </a:spcAft>
              <a:buSzPct val="60000"/>
            </a:pPr>
            <a:r>
              <a:rPr lang="it-IT" altLang="it-IT" sz="2400">
                <a:solidFill>
                  <a:srgbClr val="3333CC"/>
                </a:solidFill>
              </a:rPr>
              <a:t> 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8518525" y="5594351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1752600" y="2743201"/>
            <a:ext cx="7162800" cy="420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/>
              <a:t>Soprattutto negli ultimi 50 anni si è assistito ad un profondo cambiamento dello stile di vita della maggior parte della popolazione umana, caratterizzato da notevole sedentarietà e da una continua disponibilità di cibo ad elevata componente calorica, situazione quindi </a:t>
            </a:r>
            <a:r>
              <a:rPr lang="it-IT" altLang="it-IT">
                <a:solidFill>
                  <a:srgbClr val="3333CC"/>
                </a:solidFill>
              </a:rPr>
              <a:t>diametralmente opposta</a:t>
            </a:r>
            <a:r>
              <a:rPr lang="it-IT" altLang="it-IT"/>
              <a:t> rispetto a quella che ha selezionato il genoma.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/>
              <a:t>Sono pertanto aumentate esponenzialmente le persone sottoposte ad una situazione a cui l’ organismo non riesce ad adattarsi in modo efficace in termini di conservazione della salute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/>
          </a:p>
        </p:txBody>
      </p:sp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1" y="1905000"/>
            <a:ext cx="1433513" cy="145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2057401" y="2209800"/>
            <a:ext cx="5476477" cy="64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DIABETE TIPO 2, il perché di questa epidemia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5281613"/>
            <a:ext cx="2133600" cy="140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0804952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2674939" y="214314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800" b="1">
                <a:solidFill>
                  <a:srgbClr val="333399"/>
                </a:solidFill>
              </a:rPr>
              <a:t>PRINCIPI DELLA PRESCRIZIONE DELL’ESERCIZIO FISICO: </a:t>
            </a:r>
            <a:br>
              <a:rPr lang="it-IT" altLang="it-IT" sz="2800" b="1">
                <a:solidFill>
                  <a:srgbClr val="333399"/>
                </a:solidFill>
              </a:rPr>
            </a:br>
            <a:r>
              <a:rPr lang="it-IT" altLang="it-IT" sz="2800" b="1">
                <a:solidFill>
                  <a:srgbClr val="333399"/>
                </a:solidFill>
              </a:rPr>
              <a:t>21IL DIABETE TIPO 2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981200" y="1981200"/>
            <a:ext cx="8497888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ts val="600"/>
              </a:spcBef>
              <a:spcAft>
                <a:spcPct val="0"/>
              </a:spcAft>
              <a:buSzPct val="60000"/>
            </a:pPr>
            <a:endParaRPr lang="it-IT" altLang="it-IT" sz="2400">
              <a:solidFill>
                <a:srgbClr val="3333CC"/>
              </a:solidFill>
            </a:endParaRPr>
          </a:p>
          <a:p>
            <a:pPr fontAlgn="base">
              <a:spcBef>
                <a:spcPts val="600"/>
              </a:spcBef>
              <a:spcAft>
                <a:spcPct val="0"/>
              </a:spcAft>
              <a:buSzPct val="60000"/>
            </a:pPr>
            <a:endParaRPr lang="it-IT" altLang="it-IT" sz="2400">
              <a:solidFill>
                <a:srgbClr val="3333CC"/>
              </a:solidFill>
            </a:endParaRPr>
          </a:p>
          <a:p>
            <a:pPr fontAlgn="base">
              <a:spcBef>
                <a:spcPts val="600"/>
              </a:spcBef>
              <a:spcAft>
                <a:spcPct val="0"/>
              </a:spcAft>
              <a:buSzPct val="60000"/>
            </a:pPr>
            <a:r>
              <a:rPr lang="it-IT" altLang="it-IT" sz="2400">
                <a:solidFill>
                  <a:srgbClr val="3333CC"/>
                </a:solidFill>
              </a:rPr>
              <a:t> 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8518525" y="5594351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1752600" y="2743200"/>
            <a:ext cx="71628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/>
          </a:p>
        </p:txBody>
      </p: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1" y="1905000"/>
            <a:ext cx="1433513" cy="145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2057401" y="2057400"/>
            <a:ext cx="5476477" cy="64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DIABETE TIPO 2, il perché di questa epidemia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438400"/>
            <a:ext cx="133985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08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590800"/>
            <a:ext cx="1981200" cy="132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1752601" y="4191001"/>
            <a:ext cx="7102475" cy="283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dirty="0" err="1">
                <a:solidFill>
                  <a:srgbClr val="FF0000"/>
                </a:solidFill>
              </a:rPr>
              <a:t>Cordain</a:t>
            </a:r>
            <a:r>
              <a:rPr lang="it-IT" altLang="it-IT" dirty="0">
                <a:solidFill>
                  <a:srgbClr val="FF0000"/>
                </a:solidFill>
              </a:rPr>
              <a:t> et al.</a:t>
            </a:r>
            <a:r>
              <a:rPr lang="it-IT" altLang="it-IT" dirty="0"/>
              <a:t> (2002) hanno calcolato che l’uomo cacciatore di 50.000 anni fa aveva un dispendio energetico quotidiano di 72Kj/Kg in più rispetto ad un adulto medio contemporaneo di un paese industrializzato, equivalente circa ad una camminata quotidiana di </a:t>
            </a:r>
            <a:r>
              <a:rPr lang="it-IT" altLang="it-IT" dirty="0">
                <a:solidFill>
                  <a:srgbClr val="FF0000"/>
                </a:solidFill>
              </a:rPr>
              <a:t>20 Km</a:t>
            </a:r>
            <a:r>
              <a:rPr lang="it-IT" altLang="it-IT" dirty="0"/>
              <a:t> per un individuo di 70 Kg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 dirty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dirty="0" err="1">
                <a:solidFill>
                  <a:srgbClr val="FF0000"/>
                </a:solidFill>
              </a:rPr>
              <a:t>Ruff</a:t>
            </a:r>
            <a:r>
              <a:rPr lang="it-IT" altLang="it-IT" dirty="0">
                <a:solidFill>
                  <a:srgbClr val="FF0000"/>
                </a:solidFill>
              </a:rPr>
              <a:t> et al</a:t>
            </a:r>
            <a:r>
              <a:rPr lang="it-IT" altLang="it-IT" dirty="0"/>
              <a:t> (1993) avevano già calcolato che la robustezza dell’ossatura dell’uomo e la quantità di tessuto muscolare dell’uomo di 50.000 anni fa erano superiori a quella dell’uomo moderno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238456214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1"/>
          <p:cNvSpPr txBox="1">
            <a:spLocks noChangeArrowheads="1"/>
          </p:cNvSpPr>
          <p:nvPr/>
        </p:nvSpPr>
        <p:spPr bwMode="auto">
          <a:xfrm>
            <a:off x="2667000" y="228600"/>
            <a:ext cx="7793038" cy="146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800" b="1">
                <a:solidFill>
                  <a:srgbClr val="333399"/>
                </a:solidFill>
              </a:rPr>
              <a:t>PRINCIPI DELLA PRESCRIZIONE DELL’ESERCIZIO FISICO: </a:t>
            </a:r>
            <a:br>
              <a:rPr lang="it-IT" altLang="it-IT" sz="2800" b="1">
                <a:solidFill>
                  <a:srgbClr val="333399"/>
                </a:solidFill>
              </a:rPr>
            </a:br>
            <a:r>
              <a:rPr lang="it-IT" altLang="it-IT" sz="2800" b="1">
                <a:solidFill>
                  <a:srgbClr val="333399"/>
                </a:solidFill>
              </a:rPr>
              <a:t>21IL DIABETE TIPO 2</a:t>
            </a:r>
          </a:p>
        </p:txBody>
      </p:sp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1981200" y="1981200"/>
            <a:ext cx="8497888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ts val="600"/>
              </a:spcBef>
              <a:spcAft>
                <a:spcPct val="0"/>
              </a:spcAft>
              <a:buSzPct val="60000"/>
            </a:pPr>
            <a:endParaRPr lang="it-IT" altLang="it-IT" sz="2400">
              <a:solidFill>
                <a:srgbClr val="3333CC"/>
              </a:solidFill>
            </a:endParaRPr>
          </a:p>
          <a:p>
            <a:pPr fontAlgn="base">
              <a:spcBef>
                <a:spcPts val="600"/>
              </a:spcBef>
              <a:spcAft>
                <a:spcPct val="0"/>
              </a:spcAft>
              <a:buSzPct val="60000"/>
            </a:pPr>
            <a:endParaRPr lang="it-IT" altLang="it-IT" sz="2400">
              <a:solidFill>
                <a:srgbClr val="3333CC"/>
              </a:solidFill>
            </a:endParaRPr>
          </a:p>
          <a:p>
            <a:pPr fontAlgn="base">
              <a:spcBef>
                <a:spcPts val="600"/>
              </a:spcBef>
              <a:spcAft>
                <a:spcPct val="0"/>
              </a:spcAft>
              <a:buSzPct val="60000"/>
            </a:pPr>
            <a:r>
              <a:rPr lang="it-IT" altLang="it-IT" sz="2400">
                <a:solidFill>
                  <a:srgbClr val="3333CC"/>
                </a:solidFill>
              </a:rPr>
              <a:t> 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8518525" y="5594351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1752600" y="2743200"/>
            <a:ext cx="71628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/>
          </a:p>
        </p:txBody>
      </p:sp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1" y="1905000"/>
            <a:ext cx="1433513" cy="145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2133601" y="2057400"/>
            <a:ext cx="5476477" cy="64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DIABETE TIPO 2, il perché di questa epidemia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1905000" y="2646363"/>
            <a:ext cx="6858000" cy="4249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dirty="0"/>
              <a:t>L’ inattività fisica e l’eccesso di introito calorico (quindi anche l’eccesso di grasso corporeo) risultano la principale causa di una situazione endocrino metabolica che è spesso destinata a diventare una potenziale e significativa fonte di patologia.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 dirty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dirty="0"/>
              <a:t>Le conseguenze di ciò sono la grande diffusione di quelle che si definiscono la “</a:t>
            </a:r>
            <a:r>
              <a:rPr lang="it-IT" altLang="it-IT" i="1" dirty="0"/>
              <a:t>moderne malattie croniche</a:t>
            </a:r>
            <a:r>
              <a:rPr lang="it-IT" altLang="it-IT" dirty="0"/>
              <a:t>” ( malattie cardiovascolari, diabete tipo 2 e obesità) in cui, appunto, sia la componente dell’ </a:t>
            </a:r>
            <a:r>
              <a:rPr lang="it-IT" altLang="it-IT" dirty="0">
                <a:solidFill>
                  <a:srgbClr val="3333CC"/>
                </a:solidFill>
              </a:rPr>
              <a:t>alimentazione</a:t>
            </a:r>
            <a:r>
              <a:rPr lang="it-IT" altLang="it-IT" dirty="0"/>
              <a:t> che quella della </a:t>
            </a:r>
            <a:r>
              <a:rPr lang="it-IT" altLang="it-IT" dirty="0">
                <a:solidFill>
                  <a:srgbClr val="3333CC"/>
                </a:solidFill>
              </a:rPr>
              <a:t>sedentarietà</a:t>
            </a:r>
            <a:r>
              <a:rPr lang="it-IT" altLang="it-IT" dirty="0"/>
              <a:t> giocano un ruolo molto importante.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 dirty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dirty="0"/>
              <a:t>La sedentarietà pertanto non può essere considerata una condizione di semplice “normalità”, ma una vera e propria causa di malattia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1737384025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1"/>
          <p:cNvSpPr txBox="1">
            <a:spLocks noChangeArrowheads="1"/>
          </p:cNvSpPr>
          <p:nvPr/>
        </p:nvSpPr>
        <p:spPr bwMode="auto">
          <a:xfrm>
            <a:off x="2667000" y="228600"/>
            <a:ext cx="7793038" cy="146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800" b="1">
                <a:solidFill>
                  <a:srgbClr val="333399"/>
                </a:solidFill>
              </a:rPr>
              <a:t>PRINCIPI DELLA PRESCRIZIONE DELL’ESERCIZIO FISICO: </a:t>
            </a:r>
            <a:br>
              <a:rPr lang="it-IT" altLang="it-IT" sz="2800" b="1">
                <a:solidFill>
                  <a:srgbClr val="333399"/>
                </a:solidFill>
              </a:rPr>
            </a:br>
            <a:r>
              <a:rPr lang="it-IT" altLang="it-IT" sz="2800" b="1">
                <a:solidFill>
                  <a:srgbClr val="333399"/>
                </a:solidFill>
              </a:rPr>
              <a:t>IL DIABETE TIPO 2</a:t>
            </a:r>
          </a:p>
        </p:txBody>
      </p:sp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1981200" y="2017713"/>
            <a:ext cx="8497888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ts val="600"/>
              </a:spcBef>
              <a:spcAft>
                <a:spcPct val="0"/>
              </a:spcAft>
              <a:buSzPct val="60000"/>
            </a:pPr>
            <a:endParaRPr lang="it-IT" altLang="it-IT" sz="2400">
              <a:solidFill>
                <a:srgbClr val="3333CC"/>
              </a:solidFill>
            </a:endParaRPr>
          </a:p>
          <a:p>
            <a:pPr fontAlgn="base">
              <a:spcBef>
                <a:spcPts val="600"/>
              </a:spcBef>
              <a:spcAft>
                <a:spcPct val="0"/>
              </a:spcAft>
              <a:buSzPct val="60000"/>
            </a:pPr>
            <a:endParaRPr lang="it-IT" altLang="it-IT" sz="2400">
              <a:solidFill>
                <a:srgbClr val="3333CC"/>
              </a:solidFill>
            </a:endParaRPr>
          </a:p>
          <a:p>
            <a:pPr fontAlgn="base">
              <a:spcBef>
                <a:spcPts val="600"/>
              </a:spcBef>
              <a:spcAft>
                <a:spcPct val="0"/>
              </a:spcAft>
              <a:buSzPct val="60000"/>
            </a:pPr>
            <a:r>
              <a:rPr lang="it-IT" altLang="it-IT" sz="2400">
                <a:solidFill>
                  <a:srgbClr val="3333CC"/>
                </a:solidFill>
              </a:rPr>
              <a:t> </a:t>
            </a:r>
          </a:p>
          <a:p>
            <a:pPr fontAlgn="base">
              <a:spcBef>
                <a:spcPts val="600"/>
              </a:spcBef>
              <a:spcAft>
                <a:spcPct val="0"/>
              </a:spcAft>
              <a:buSzPct val="60000"/>
            </a:pPr>
            <a:endParaRPr lang="it-IT" altLang="it-IT" sz="2400">
              <a:solidFill>
                <a:srgbClr val="3333CC"/>
              </a:solidFill>
            </a:endParaRPr>
          </a:p>
          <a:p>
            <a:pPr fontAlgn="base">
              <a:spcBef>
                <a:spcPts val="600"/>
              </a:spcBef>
              <a:spcAft>
                <a:spcPct val="0"/>
              </a:spcAft>
              <a:buSzPct val="60000"/>
            </a:pPr>
            <a:endParaRPr lang="it-IT" altLang="it-IT" sz="2400">
              <a:solidFill>
                <a:srgbClr val="3333CC"/>
              </a:solidFill>
            </a:endParaRP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8518525" y="5594351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2133600" y="2362201"/>
            <a:ext cx="7315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1905000" y="2667000"/>
            <a:ext cx="7391400" cy="3141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dirty="0"/>
              <a:t>Come detto, questa patologia è dovuta ad una combinazione di </a:t>
            </a:r>
            <a:r>
              <a:rPr lang="it-IT" altLang="it-IT" dirty="0" err="1">
                <a:solidFill>
                  <a:srgbClr val="FF0000"/>
                </a:solidFill>
              </a:rPr>
              <a:t>insulino</a:t>
            </a:r>
            <a:r>
              <a:rPr lang="it-IT" altLang="it-IT" dirty="0">
                <a:solidFill>
                  <a:srgbClr val="FF0000"/>
                </a:solidFill>
              </a:rPr>
              <a:t>-resistenza</a:t>
            </a:r>
            <a:r>
              <a:rPr lang="it-IT" altLang="it-IT" dirty="0"/>
              <a:t> periferica (in particolare, nel tessuto muscolare) e di </a:t>
            </a:r>
            <a:r>
              <a:rPr lang="it-IT" altLang="it-IT" dirty="0" err="1">
                <a:solidFill>
                  <a:srgbClr val="FF0000"/>
                </a:solidFill>
              </a:rPr>
              <a:t>insulino</a:t>
            </a:r>
            <a:r>
              <a:rPr lang="it-IT" altLang="it-IT" dirty="0">
                <a:solidFill>
                  <a:srgbClr val="FF0000"/>
                </a:solidFill>
              </a:rPr>
              <a:t>-deficienza</a:t>
            </a:r>
            <a:r>
              <a:rPr lang="it-IT" altLang="it-IT" dirty="0"/>
              <a:t> assoluta (inadeguata produzione).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dirty="0"/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dirty="0"/>
              <a:t>L’ importanza di una o dell’altra componente varia da caso a caso, anche se in genere </a:t>
            </a:r>
            <a:r>
              <a:rPr lang="it-IT" altLang="it-IT" dirty="0">
                <a:solidFill>
                  <a:srgbClr val="FF0000"/>
                </a:solidFill>
              </a:rPr>
              <a:t>prevale nettamente la prima</a:t>
            </a:r>
            <a:r>
              <a:rPr lang="it-IT" altLang="it-IT" dirty="0"/>
              <a:t> almeno nella maggior parte della durata della malattia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 dirty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 dirty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 dirty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 dirty="0"/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1965325" y="2089150"/>
            <a:ext cx="4287838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DIABETE TIPO 2: EZIOPATOGENESI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72385340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2674939" y="214314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800" b="1" dirty="0">
                <a:solidFill>
                  <a:srgbClr val="333399"/>
                </a:solidFill>
              </a:rPr>
              <a:t>PRINCIPI DELLA PRESCRIZIONE DELL’ESERCIZIO FISICO: </a:t>
            </a:r>
            <a:br>
              <a:rPr lang="it-IT" altLang="it-IT" sz="2800" b="1" dirty="0">
                <a:solidFill>
                  <a:srgbClr val="333399"/>
                </a:solidFill>
              </a:rPr>
            </a:br>
            <a:r>
              <a:rPr lang="it-IT" altLang="it-IT" sz="2800" b="1" dirty="0">
                <a:solidFill>
                  <a:srgbClr val="333399"/>
                </a:solidFill>
              </a:rPr>
              <a:t>IL DIABETE TIPO 2</a:t>
            </a:r>
          </a:p>
        </p:txBody>
      </p:sp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1981200" y="2017713"/>
            <a:ext cx="8497888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ts val="600"/>
              </a:spcBef>
              <a:spcAft>
                <a:spcPct val="0"/>
              </a:spcAft>
              <a:buSzPct val="60000"/>
            </a:pPr>
            <a:endParaRPr lang="it-IT" altLang="it-IT" sz="2400">
              <a:solidFill>
                <a:srgbClr val="3333CC"/>
              </a:solidFill>
            </a:endParaRPr>
          </a:p>
          <a:p>
            <a:pPr fontAlgn="base">
              <a:spcBef>
                <a:spcPts val="600"/>
              </a:spcBef>
              <a:spcAft>
                <a:spcPct val="0"/>
              </a:spcAft>
              <a:buSzPct val="60000"/>
            </a:pPr>
            <a:endParaRPr lang="it-IT" altLang="it-IT" sz="2400">
              <a:solidFill>
                <a:srgbClr val="3333CC"/>
              </a:solidFill>
            </a:endParaRPr>
          </a:p>
          <a:p>
            <a:pPr fontAlgn="base">
              <a:spcBef>
                <a:spcPts val="600"/>
              </a:spcBef>
              <a:spcAft>
                <a:spcPct val="0"/>
              </a:spcAft>
              <a:buSzPct val="60000"/>
            </a:pPr>
            <a:r>
              <a:rPr lang="it-IT" altLang="it-IT" sz="2400">
                <a:solidFill>
                  <a:srgbClr val="3333CC"/>
                </a:solidFill>
              </a:rPr>
              <a:t> </a:t>
            </a:r>
          </a:p>
          <a:p>
            <a:pPr fontAlgn="base">
              <a:spcBef>
                <a:spcPts val="600"/>
              </a:spcBef>
              <a:spcAft>
                <a:spcPct val="0"/>
              </a:spcAft>
              <a:buSzPct val="60000"/>
            </a:pPr>
            <a:endParaRPr lang="it-IT" altLang="it-IT" sz="2400">
              <a:solidFill>
                <a:srgbClr val="3333CC"/>
              </a:solidFill>
            </a:endParaRPr>
          </a:p>
          <a:p>
            <a:pPr fontAlgn="base">
              <a:spcBef>
                <a:spcPts val="600"/>
              </a:spcBef>
              <a:spcAft>
                <a:spcPct val="0"/>
              </a:spcAft>
              <a:buSzPct val="60000"/>
            </a:pPr>
            <a:endParaRPr lang="it-IT" altLang="it-IT" sz="2400">
              <a:solidFill>
                <a:srgbClr val="3333CC"/>
              </a:solidFill>
            </a:endParaRP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8518525" y="5594351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1981200" y="2057400"/>
            <a:ext cx="74676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b="1">
                <a:solidFill>
                  <a:srgbClr val="FF0000"/>
                </a:solidFill>
              </a:rPr>
              <a:t>DIABETE</a:t>
            </a:r>
            <a:r>
              <a:rPr lang="it-IT" altLang="it-IT">
                <a:effectLst>
                  <a:outerShdw blurRad="38100" dist="38100" dir="2700000" algn="tl">
                    <a:srgbClr val="C0C0C0"/>
                  </a:outerShdw>
                </a:effectLst>
              </a:rPr>
              <a:t>: alterazione del metabolismo intermedio ed in particolare dell’ omeostasi glicemica a seguito di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>
                <a:effectLst>
                  <a:outerShdw blurRad="38100" dist="38100" dir="2700000" algn="tl">
                    <a:srgbClr val="C0C0C0"/>
                  </a:outerShdw>
                </a:effectLst>
              </a:rPr>
              <a:t>1) insufficiente increzione di insulina da parte del pancreas endocrino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>
                <a:effectLst>
                  <a:outerShdw blurRad="38100" dist="38100" dir="2700000" algn="tl">
                    <a:srgbClr val="C0C0C0"/>
                  </a:outerShdw>
                </a:effectLst>
              </a:rPr>
              <a:t>2) insufficiente azione della stessa nelle cellule bersaglio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>
                <a:effectLst>
                  <a:outerShdw blurRad="38100" dist="38100" dir="2700000" algn="tl">
                    <a:srgbClr val="C0C0C0"/>
                  </a:outerShdw>
                </a:effectLst>
              </a:rPr>
              <a:t>3) combinazione di entrambe</a:t>
            </a: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876676"/>
            <a:ext cx="3886200" cy="298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989748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 Box 1"/>
          <p:cNvSpPr txBox="1">
            <a:spLocks noChangeArrowheads="1"/>
          </p:cNvSpPr>
          <p:nvPr/>
        </p:nvSpPr>
        <p:spPr bwMode="auto">
          <a:xfrm>
            <a:off x="2674939" y="214314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800" b="1">
                <a:solidFill>
                  <a:srgbClr val="333399"/>
                </a:solidFill>
              </a:rPr>
              <a:t>PRINCIPI DELLA PRESCRIZIONE DELL’ESERCIZIO FISICO: </a:t>
            </a:r>
            <a:br>
              <a:rPr lang="it-IT" altLang="it-IT" sz="2800" b="1">
                <a:solidFill>
                  <a:srgbClr val="333399"/>
                </a:solidFill>
              </a:rPr>
            </a:br>
            <a:r>
              <a:rPr lang="it-IT" altLang="it-IT" sz="2800" b="1">
                <a:solidFill>
                  <a:srgbClr val="333399"/>
                </a:solidFill>
              </a:rPr>
              <a:t>IL DIABETE TIPO 2</a:t>
            </a:r>
          </a:p>
        </p:txBody>
      </p:sp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1981200" y="2017713"/>
            <a:ext cx="8497888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ts val="600"/>
              </a:spcBef>
              <a:spcAft>
                <a:spcPct val="0"/>
              </a:spcAft>
              <a:buSzPct val="60000"/>
            </a:pPr>
            <a:endParaRPr lang="it-IT" altLang="it-IT" sz="2400">
              <a:solidFill>
                <a:srgbClr val="3333CC"/>
              </a:solidFill>
            </a:endParaRPr>
          </a:p>
          <a:p>
            <a:pPr fontAlgn="base">
              <a:spcBef>
                <a:spcPts val="600"/>
              </a:spcBef>
              <a:spcAft>
                <a:spcPct val="0"/>
              </a:spcAft>
              <a:buSzPct val="60000"/>
            </a:pPr>
            <a:endParaRPr lang="it-IT" altLang="it-IT" sz="2400">
              <a:solidFill>
                <a:srgbClr val="3333CC"/>
              </a:solidFill>
            </a:endParaRPr>
          </a:p>
          <a:p>
            <a:pPr fontAlgn="base">
              <a:spcBef>
                <a:spcPts val="600"/>
              </a:spcBef>
              <a:spcAft>
                <a:spcPct val="0"/>
              </a:spcAft>
              <a:buSzPct val="60000"/>
            </a:pPr>
            <a:r>
              <a:rPr lang="it-IT" altLang="it-IT" sz="2400">
                <a:solidFill>
                  <a:srgbClr val="3333CC"/>
                </a:solidFill>
              </a:rPr>
              <a:t> </a:t>
            </a:r>
          </a:p>
          <a:p>
            <a:pPr fontAlgn="base">
              <a:spcBef>
                <a:spcPts val="600"/>
              </a:spcBef>
              <a:spcAft>
                <a:spcPct val="0"/>
              </a:spcAft>
              <a:buSzPct val="60000"/>
            </a:pPr>
            <a:endParaRPr lang="it-IT" altLang="it-IT" sz="2400">
              <a:solidFill>
                <a:srgbClr val="3333CC"/>
              </a:solidFill>
            </a:endParaRPr>
          </a:p>
          <a:p>
            <a:pPr fontAlgn="base">
              <a:spcBef>
                <a:spcPts val="600"/>
              </a:spcBef>
              <a:spcAft>
                <a:spcPct val="0"/>
              </a:spcAft>
              <a:buSzPct val="60000"/>
            </a:pPr>
            <a:endParaRPr lang="it-IT" altLang="it-IT" sz="2400">
              <a:solidFill>
                <a:srgbClr val="3333CC"/>
              </a:solidFill>
            </a:endParaRP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8518525" y="5594351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2133600" y="2362201"/>
            <a:ext cx="7315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1981200" y="3048001"/>
            <a:ext cx="6400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2133600" y="2286001"/>
            <a:ext cx="6705600" cy="366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INSULINO RESISTENZA</a:t>
            </a:r>
            <a:r>
              <a:rPr lang="it-IT" altLang="it-IT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(definizione):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Condizione  in cui l’ insulina esercita un effetto biologico inferiore a quello atteso.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 sz="2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Può coinvolgere tutti i tessuti (fegato, muscolo scheletrico, adipe) o solo uno di questi (es muscolo); può inoltre coinvolgere tutti i processi biologici di cui si occupa l’insulina (metabolismo glicidico, protidico, lipidico) o solo uno di questi (in genere quello glicidico, con minor effetto ipoglicemizzante)</a:t>
            </a:r>
          </a:p>
        </p:txBody>
      </p:sp>
    </p:spTree>
    <p:extLst>
      <p:ext uri="{BB962C8B-B14F-4D97-AF65-F5344CB8AC3E}">
        <p14:creationId xmlns:p14="http://schemas.microsoft.com/office/powerpoint/2010/main" val="1119865792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2238</Words>
  <Application>Microsoft Office PowerPoint</Application>
  <PresentationFormat>Widescreen</PresentationFormat>
  <Paragraphs>620</Paragraphs>
  <Slides>37</Slides>
  <Notes>21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2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37</vt:i4>
      </vt:variant>
    </vt:vector>
  </HeadingPairs>
  <TitlesOfParts>
    <vt:vector size="48" baseType="lpstr">
      <vt:lpstr>Microsoft YaHei</vt:lpstr>
      <vt:lpstr>Arial</vt:lpstr>
      <vt:lpstr>Calibri</vt:lpstr>
      <vt:lpstr>Calibri Light</vt:lpstr>
      <vt:lpstr>Century Gothic</vt:lpstr>
      <vt:lpstr>Tahoma</vt:lpstr>
      <vt:lpstr>Times New Roman</vt:lpstr>
      <vt:lpstr>TradeGothicLTStd</vt:lpstr>
      <vt:lpstr>Tema di Office</vt:lpstr>
      <vt:lpstr>1_Tema di Office</vt:lpstr>
      <vt:lpstr>Grafico</vt:lpstr>
      <vt:lpstr>Lezione magistrale diabete tipo 2 31 marzo 2020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ATTIVITA` FISICA ADATTATA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Valori medi glicemici pre e post esercizio,  a T0 e T24 in 84 pz con DMT2</vt:lpstr>
      <vt:lpstr>Presentazione standard di PowerPoint</vt:lpstr>
      <vt:lpstr>Presentazione standard di PowerPoint</vt:lpstr>
      <vt:lpstr>Campus per persone con Diabete Spiaggia Romea 11-13 settembre 2015</vt:lpstr>
      <vt:lpstr>Presentazione standard di PowerPoint</vt:lpstr>
      <vt:lpstr>Presentazione standard di PowerPoint</vt:lpstr>
      <vt:lpstr>Campus per persone con Diabete Spiaggia Romea 11-13 settembre 2015</vt:lpstr>
      <vt:lpstr>Campus per persone con Diabete Spiaggia Romea 11-13 settembre 2015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Lezione magistrale diabete tipo 2</dc:title>
  <dc:creator>utente</dc:creator>
  <cp:lastModifiedBy>utente</cp:lastModifiedBy>
  <cp:revision>6</cp:revision>
  <dcterms:created xsi:type="dcterms:W3CDTF">2020-03-28T15:46:25Z</dcterms:created>
  <dcterms:modified xsi:type="dcterms:W3CDTF">2020-03-30T13:22:01Z</dcterms:modified>
</cp:coreProperties>
</file>