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7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33D2B8-84BF-45BD-83EE-C5848D16626B}" type="datetimeFigureOut">
              <a:rPr lang="it-IT" smtClean="0"/>
              <a:pPr/>
              <a:t>24/11/2015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106F30-B23A-443A-916D-9F4B53E06010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8475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68944E-B1B8-4DFC-BE90-E4D97F942BEC}" type="slidenum">
              <a:rPr lang="it-IT"/>
              <a:pPr/>
              <a:t>15</a:t>
            </a:fld>
            <a:endParaRPr lang="it-IT"/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o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7" name="Sottotito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30" name="Segnaposto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CA3B2-4372-4201-B047-B44E6A85A901}" type="datetimeFigureOut">
              <a:rPr lang="it-IT" smtClean="0"/>
              <a:pPr/>
              <a:t>24/11/2015</a:t>
            </a:fld>
            <a:endParaRPr lang="it-IT"/>
          </a:p>
        </p:txBody>
      </p:sp>
      <p:sp>
        <p:nvSpPr>
          <p:cNvPr id="19" name="Segnaposto piè di pagin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7" name="Segnaposto numero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61A35-3C35-451F-A49F-A870E75FAEB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CA3B2-4372-4201-B047-B44E6A85A901}" type="datetimeFigureOut">
              <a:rPr lang="it-IT" smtClean="0"/>
              <a:pPr/>
              <a:t>24/11/2015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61A35-3C35-451F-A49F-A870E75FAEB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CA3B2-4372-4201-B047-B44E6A85A901}" type="datetimeFigureOut">
              <a:rPr lang="it-IT" smtClean="0"/>
              <a:pPr/>
              <a:t>24/11/2015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61A35-3C35-451F-A49F-A870E75FAEB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CA3B2-4372-4201-B047-B44E6A85A901}" type="datetimeFigureOut">
              <a:rPr lang="it-IT" smtClean="0"/>
              <a:pPr/>
              <a:t>24/11/2015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61A35-3C35-451F-A49F-A870E75FAEB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CA3B2-4372-4201-B047-B44E6A85A901}" type="datetimeFigureOut">
              <a:rPr lang="it-IT" smtClean="0"/>
              <a:pPr/>
              <a:t>24/11/2015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61A35-3C35-451F-A49F-A870E75FAEB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CA3B2-4372-4201-B047-B44E6A85A901}" type="datetimeFigureOut">
              <a:rPr lang="it-IT" smtClean="0"/>
              <a:pPr/>
              <a:t>24/11/2015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61A35-3C35-451F-A49F-A870E75FAEB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CA3B2-4372-4201-B047-B44E6A85A901}" type="datetimeFigureOut">
              <a:rPr lang="it-IT" smtClean="0"/>
              <a:pPr/>
              <a:t>24/11/2015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61A35-3C35-451F-A49F-A870E75FAEB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CA3B2-4372-4201-B047-B44E6A85A901}" type="datetimeFigureOut">
              <a:rPr lang="it-IT" smtClean="0"/>
              <a:pPr/>
              <a:t>24/11/2015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61A35-3C35-451F-A49F-A870E75FAEB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CA3B2-4372-4201-B047-B44E6A85A901}" type="datetimeFigureOut">
              <a:rPr lang="it-IT" smtClean="0"/>
              <a:pPr/>
              <a:t>24/11/2015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61A35-3C35-451F-A49F-A870E75FAEB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CA3B2-4372-4201-B047-B44E6A85A901}" type="datetimeFigureOut">
              <a:rPr lang="it-IT" smtClean="0"/>
              <a:pPr/>
              <a:t>24/11/2015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61A35-3C35-451F-A49F-A870E75FAEB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taglia e arrotonda singolo angolo rettangolo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olo rettangolo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CA3B2-4372-4201-B047-B44E6A85A901}" type="datetimeFigureOut">
              <a:rPr lang="it-IT" smtClean="0"/>
              <a:pPr/>
              <a:t>24/11/2015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8661A35-3C35-451F-A49F-A870E75FAEB2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10" name="Figura a mano libera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igura a mano libera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a a mano libera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igura a mano libera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Segnaposto titolo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0" name="Segnaposto testo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9FCA3B2-4372-4201-B047-B44E6A85A901}" type="datetimeFigureOut">
              <a:rPr lang="it-IT" smtClean="0"/>
              <a:pPr/>
              <a:t>24/11/2015</a:t>
            </a:fld>
            <a:endParaRPr lang="it-IT"/>
          </a:p>
        </p:txBody>
      </p:sp>
      <p:sp>
        <p:nvSpPr>
          <p:cNvPr id="22" name="Segnaposto piè di pagina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8661A35-3C35-451F-A49F-A870E75FAEB2}" type="slidenum">
              <a:rPr lang="it-IT" smtClean="0"/>
              <a:pPr/>
              <a:t>‹N›</a:t>
            </a:fld>
            <a:endParaRPr lang="it-IT"/>
          </a:p>
        </p:txBody>
      </p:sp>
      <p:grpSp>
        <p:nvGrpSpPr>
          <p:cNvPr id="2" name="Gruppo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igura a mano libera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igura a mano libera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528192"/>
            <a:ext cx="7851648" cy="1828800"/>
          </a:xfrm>
        </p:spPr>
        <p:txBody>
          <a:bodyPr/>
          <a:lstStyle/>
          <a:p>
            <a:r>
              <a:rPr lang="it-IT" dirty="0">
                <a:solidFill>
                  <a:schemeClr val="tx2">
                    <a:lumMod val="25000"/>
                  </a:schemeClr>
                </a:solidFill>
              </a:rPr>
              <a:t>Nome </a:t>
            </a:r>
            <a:r>
              <a:rPr lang="it-IT" dirty="0" smtClean="0">
                <a:solidFill>
                  <a:schemeClr val="tx2">
                    <a:lumMod val="25000"/>
                  </a:schemeClr>
                </a:solidFill>
              </a:rPr>
              <a:t>della società</a:t>
            </a:r>
            <a:endParaRPr lang="it-IT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71800" y="2060848"/>
            <a:ext cx="5176838" cy="470520"/>
          </a:xfrm>
        </p:spPr>
        <p:txBody>
          <a:bodyPr>
            <a:normAutofit lnSpcReduction="10000"/>
          </a:bodyPr>
          <a:lstStyle/>
          <a:p>
            <a:pPr algn="l"/>
            <a:r>
              <a:rPr lang="it-IT" dirty="0" smtClean="0">
                <a:solidFill>
                  <a:schemeClr val="tx2">
                    <a:lumMod val="25000"/>
                  </a:schemeClr>
                </a:solidFill>
              </a:rPr>
              <a:t>Business </a:t>
            </a:r>
            <a:r>
              <a:rPr lang="it-IT" dirty="0" err="1" smtClean="0">
                <a:solidFill>
                  <a:schemeClr val="tx2">
                    <a:lumMod val="25000"/>
                  </a:schemeClr>
                </a:solidFill>
              </a:rPr>
              <a:t>Plan</a:t>
            </a:r>
            <a:r>
              <a:rPr lang="it-IT" dirty="0" smtClean="0">
                <a:solidFill>
                  <a:schemeClr val="tx2">
                    <a:lumMod val="25000"/>
                  </a:schemeClr>
                </a:solidFill>
              </a:rPr>
              <a:t> della Società:</a:t>
            </a:r>
            <a:endParaRPr lang="it-IT" dirty="0">
              <a:solidFill>
                <a:schemeClr val="tx2">
                  <a:lumMod val="25000"/>
                </a:schemeClr>
              </a:solidFill>
            </a:endParaRPr>
          </a:p>
        </p:txBody>
      </p:sp>
      <p:pic>
        <p:nvPicPr>
          <p:cNvPr id="16391" name="Picture 7" descr="logowselectors_ZA0634969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650" y="5949950"/>
            <a:ext cx="863600" cy="431800"/>
          </a:xfrm>
          <a:prstGeom prst="rect">
            <a:avLst/>
          </a:prstGeom>
          <a:noFill/>
        </p:spPr>
      </p:pic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979712" y="44624"/>
            <a:ext cx="7128792" cy="1261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>
                    <a:lumMod val="2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TEMPLATE </a:t>
            </a:r>
            <a:r>
              <a:rPr kumimoji="0" lang="it-IT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2">
                    <a:lumMod val="2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DI</a:t>
            </a:r>
            <a:r>
              <a:rPr kumimoji="0" lang="it-IT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>
                    <a:lumMod val="2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BUSINESS PLAN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sz="2000" kern="0" dirty="0" smtClean="0">
                <a:solidFill>
                  <a:schemeClr val="tx2">
                    <a:lumMod val="25000"/>
                  </a:schemeClr>
                </a:solidFill>
                <a:latin typeface="+mj-lt"/>
                <a:ea typeface="+mj-ea"/>
                <a:cs typeface="+mj-cs"/>
              </a:rPr>
              <a:t>Complementi di Economia ed Estimo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>
                    <a:lumMod val="2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a.a. </a:t>
            </a:r>
            <a:r>
              <a:rPr kumimoji="0" lang="it-IT" sz="2000" b="0" i="0" u="none" strike="noStrike" kern="0" cap="none" spc="0" normalizeH="0" baseline="0" noProof="0" smtClean="0">
                <a:ln>
                  <a:noFill/>
                </a:ln>
                <a:solidFill>
                  <a:schemeClr val="tx2">
                    <a:lumMod val="2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2015-2016</a:t>
            </a:r>
            <a:endParaRPr kumimoji="0" lang="it-IT" sz="2000" b="0" i="0" u="none" strike="noStrike" kern="0" cap="none" spc="0" normalizeH="0" baseline="0" noProof="0" dirty="0">
              <a:ln>
                <a:noFill/>
              </a:ln>
              <a:solidFill>
                <a:schemeClr val="tx2">
                  <a:lumMod val="2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14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 fontScale="90000"/>
          </a:bodyPr>
          <a:lstStyle/>
          <a:p>
            <a:r>
              <a:rPr lang="it-IT" sz="4000" dirty="0" smtClean="0"/>
              <a:t>L’analisi SWOT</a:t>
            </a:r>
            <a:endParaRPr lang="it-IT" sz="4000" dirty="0"/>
          </a:p>
        </p:txBody>
      </p:sp>
      <p:sp>
        <p:nvSpPr>
          <p:cNvPr id="350220" name="Rectangle 12"/>
          <p:cNvSpPr>
            <a:spLocks noChangeArrowheads="1"/>
          </p:cNvSpPr>
          <p:nvPr/>
        </p:nvSpPr>
        <p:spPr bwMode="auto">
          <a:xfrm>
            <a:off x="468313" y="1268760"/>
            <a:ext cx="8280400" cy="64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ct val="20000"/>
              </a:spcBef>
            </a:pPr>
            <a:r>
              <a:rPr lang="it-IT" dirty="0" smtClean="0"/>
              <a:t>Sintetizzare gli elementi principali interni ed esterni che </a:t>
            </a:r>
            <a:r>
              <a:rPr lang="it-IT" dirty="0" err="1" smtClean="0"/>
              <a:t>influenzanop</a:t>
            </a:r>
            <a:r>
              <a:rPr lang="it-IT" dirty="0" smtClean="0"/>
              <a:t> il raggiungimento della missione aziendale</a:t>
            </a:r>
            <a:endParaRPr lang="it-IT" i="1" dirty="0"/>
          </a:p>
        </p:txBody>
      </p:sp>
      <p:sp>
        <p:nvSpPr>
          <p:cNvPr id="350253" name="Rectangle 45"/>
          <p:cNvSpPr>
            <a:spLocks noChangeArrowheads="1"/>
          </p:cNvSpPr>
          <p:nvPr/>
        </p:nvSpPr>
        <p:spPr bwMode="auto">
          <a:xfrm>
            <a:off x="6621463" y="2060575"/>
            <a:ext cx="2413000" cy="4157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marL="177800"/>
            <a:r>
              <a:rPr lang="it-IT" sz="1600" b="1" dirty="0"/>
              <a:t>S &amp; W:</a:t>
            </a:r>
          </a:p>
          <a:p>
            <a:pPr marL="177800"/>
            <a:r>
              <a:rPr lang="it-IT" sz="1600" dirty="0"/>
              <a:t>Riguarda </a:t>
            </a:r>
            <a:r>
              <a:rPr lang="it-IT" sz="1600" dirty="0" smtClean="0"/>
              <a:t>i fattori </a:t>
            </a:r>
            <a:r>
              <a:rPr lang="it-IT" sz="1600" b="1" i="1" dirty="0"/>
              <a:t>interni </a:t>
            </a:r>
            <a:r>
              <a:rPr lang="it-IT" sz="1600" dirty="0"/>
              <a:t>all’azienda riferiti al recente passato o al presente</a:t>
            </a:r>
          </a:p>
          <a:p>
            <a:pPr marL="177800"/>
            <a:endParaRPr lang="it-IT" sz="1600" dirty="0"/>
          </a:p>
          <a:p>
            <a:pPr marL="177800"/>
            <a:r>
              <a:rPr lang="it-IT" sz="1600" dirty="0"/>
              <a:t/>
            </a:r>
            <a:br>
              <a:rPr lang="it-IT" sz="1600" dirty="0"/>
            </a:br>
            <a:endParaRPr lang="it-IT" sz="1600" dirty="0"/>
          </a:p>
          <a:p>
            <a:pPr marL="177800"/>
            <a:r>
              <a:rPr lang="it-IT" sz="1600" b="1" dirty="0"/>
              <a:t>O &amp; T:</a:t>
            </a:r>
          </a:p>
          <a:p>
            <a:pPr marL="177800"/>
            <a:r>
              <a:rPr lang="it-IT" sz="1600" dirty="0" smtClean="0"/>
              <a:t>Riguarda </a:t>
            </a:r>
            <a:r>
              <a:rPr lang="it-IT" sz="1600" dirty="0"/>
              <a:t>fattori </a:t>
            </a:r>
            <a:r>
              <a:rPr lang="it-IT" sz="1600" b="1" i="1" dirty="0"/>
              <a:t>esterni </a:t>
            </a:r>
            <a:r>
              <a:rPr lang="it-IT" sz="1600" dirty="0"/>
              <a:t>riferiti al futuro</a:t>
            </a:r>
            <a:r>
              <a:rPr lang="it-IT" sz="1600" dirty="0" smtClean="0"/>
              <a:t>.</a:t>
            </a:r>
          </a:p>
          <a:p>
            <a:pPr marL="177800"/>
            <a:endParaRPr lang="it-IT" sz="1600" dirty="0" smtClean="0"/>
          </a:p>
          <a:p>
            <a:pPr marL="177800"/>
            <a:r>
              <a:rPr lang="it-IT" sz="1400" i="1" dirty="0" smtClean="0"/>
              <a:t>Eccezione: sviluppo  futuro di competenze interne (o sinergie, o tecnologie)</a:t>
            </a:r>
            <a:endParaRPr lang="it-IT" sz="1600" i="1" dirty="0"/>
          </a:p>
        </p:txBody>
      </p:sp>
      <p:grpSp>
        <p:nvGrpSpPr>
          <p:cNvPr id="2" name="Group 50"/>
          <p:cNvGrpSpPr>
            <a:grpSpLocks/>
          </p:cNvGrpSpPr>
          <p:nvPr/>
        </p:nvGrpSpPr>
        <p:grpSpPr bwMode="auto">
          <a:xfrm>
            <a:off x="827088" y="4508500"/>
            <a:ext cx="2808287" cy="2270125"/>
            <a:chOff x="521" y="2840"/>
            <a:chExt cx="1769" cy="1430"/>
          </a:xfrm>
        </p:grpSpPr>
        <p:grpSp>
          <p:nvGrpSpPr>
            <p:cNvPr id="3" name="Group 41"/>
            <p:cNvGrpSpPr>
              <a:grpSpLocks/>
            </p:cNvGrpSpPr>
            <p:nvPr/>
          </p:nvGrpSpPr>
          <p:grpSpPr bwMode="auto">
            <a:xfrm>
              <a:off x="521" y="2840"/>
              <a:ext cx="1769" cy="1430"/>
              <a:chOff x="204" y="1525"/>
              <a:chExt cx="1361" cy="1294"/>
            </a:xfrm>
          </p:grpSpPr>
          <p:sp>
            <p:nvSpPr>
              <p:cNvPr id="350250" name="AutoShape 42"/>
              <p:cNvSpPr>
                <a:spLocks noChangeArrowheads="1"/>
              </p:cNvSpPr>
              <p:nvPr/>
            </p:nvSpPr>
            <p:spPr bwMode="auto">
              <a:xfrm>
                <a:off x="204" y="1525"/>
                <a:ext cx="1361" cy="1294"/>
              </a:xfrm>
              <a:prstGeom prst="roundRect">
                <a:avLst>
                  <a:gd name="adj" fmla="val 16667"/>
                </a:avLst>
              </a:prstGeom>
              <a:solidFill>
                <a:srgbClr val="718200">
                  <a:alpha val="39999"/>
                </a:srgb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/>
              <a:lstStyle/>
              <a:p>
                <a:pPr marL="355600" indent="-355600"/>
                <a:endParaRPr lang="it-IT">
                  <a:effectLst>
                    <a:outerShdw blurRad="38100" dist="38100" dir="2700000" algn="tl">
                      <a:srgbClr val="FFFFFF"/>
                    </a:outerShdw>
                  </a:effectLst>
                </a:endParaRPr>
              </a:p>
            </p:txBody>
          </p:sp>
          <p:sp>
            <p:nvSpPr>
              <p:cNvPr id="350251" name="WordArt 43"/>
              <p:cNvSpPr>
                <a:spLocks noChangeArrowheads="1" noChangeShapeType="1" noTextEdit="1"/>
              </p:cNvSpPr>
              <p:nvPr/>
            </p:nvSpPr>
            <p:spPr bwMode="auto">
              <a:xfrm>
                <a:off x="567" y="1842"/>
                <a:ext cx="589" cy="726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it-IT" sz="2400" b="1" kern="10">
                    <a:ln w="9525">
                      <a:noFill/>
                      <a:round/>
                      <a:headEnd/>
                      <a:tailEnd/>
                    </a:ln>
                    <a:solidFill>
                      <a:srgbClr val="FFFFFF">
                        <a:alpha val="50000"/>
                      </a:srgbClr>
                    </a:solidFill>
                    <a:latin typeface="Arial Black"/>
                  </a:rPr>
                  <a:t>O</a:t>
                </a:r>
              </a:p>
            </p:txBody>
          </p:sp>
        </p:grpSp>
        <p:sp>
          <p:nvSpPr>
            <p:cNvPr id="350254" name="Rectangle 46"/>
            <p:cNvSpPr>
              <a:spLocks noChangeArrowheads="1"/>
            </p:cNvSpPr>
            <p:nvPr/>
          </p:nvSpPr>
          <p:spPr bwMode="auto">
            <a:xfrm>
              <a:off x="612" y="2931"/>
              <a:ext cx="1587" cy="1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marL="355600" indent="-355600"/>
              <a:r>
                <a:rPr lang="it-IT" sz="1600" b="1" dirty="0" err="1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Opportunities</a:t>
              </a:r>
              <a:r>
                <a:rPr lang="it-IT" sz="1600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: opportunità future</a:t>
              </a:r>
              <a:r>
                <a:rPr lang="it-IT" sz="1600" dirty="0" smtClean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.</a:t>
              </a:r>
            </a:p>
            <a:p>
              <a:pPr marL="355600" indent="-355600"/>
              <a:endParaRPr lang="it-IT" sz="1600" dirty="0" smtClean="0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  <a:p>
              <a:pPr marL="355600" indent="-355600"/>
              <a:r>
                <a:rPr lang="it-IT" sz="1600" dirty="0" smtClean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it-IT" sz="1600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Esempi: nuova tecnologia, modifica del quadro normativo</a:t>
              </a:r>
            </a:p>
          </p:txBody>
        </p:sp>
      </p:grpSp>
      <p:grpSp>
        <p:nvGrpSpPr>
          <p:cNvPr id="4" name="Group 51"/>
          <p:cNvGrpSpPr>
            <a:grpSpLocks/>
          </p:cNvGrpSpPr>
          <p:nvPr/>
        </p:nvGrpSpPr>
        <p:grpSpPr bwMode="auto">
          <a:xfrm>
            <a:off x="828675" y="2097088"/>
            <a:ext cx="2808288" cy="2270125"/>
            <a:chOff x="522" y="1321"/>
            <a:chExt cx="1769" cy="1430"/>
          </a:xfrm>
        </p:grpSpPr>
        <p:grpSp>
          <p:nvGrpSpPr>
            <p:cNvPr id="5" name="Group 34"/>
            <p:cNvGrpSpPr>
              <a:grpSpLocks/>
            </p:cNvGrpSpPr>
            <p:nvPr/>
          </p:nvGrpSpPr>
          <p:grpSpPr bwMode="auto">
            <a:xfrm>
              <a:off x="522" y="1321"/>
              <a:ext cx="1769" cy="1430"/>
              <a:chOff x="204" y="1525"/>
              <a:chExt cx="1361" cy="1294"/>
            </a:xfrm>
          </p:grpSpPr>
          <p:sp>
            <p:nvSpPr>
              <p:cNvPr id="350228" name="AutoShape 20"/>
              <p:cNvSpPr>
                <a:spLocks noChangeArrowheads="1"/>
              </p:cNvSpPr>
              <p:nvPr/>
            </p:nvSpPr>
            <p:spPr bwMode="auto">
              <a:xfrm>
                <a:off x="204" y="1525"/>
                <a:ext cx="1361" cy="1294"/>
              </a:xfrm>
              <a:prstGeom prst="roundRect">
                <a:avLst>
                  <a:gd name="adj" fmla="val 16667"/>
                </a:avLst>
              </a:prstGeom>
              <a:solidFill>
                <a:srgbClr val="718200">
                  <a:alpha val="39999"/>
                </a:srgb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/>
              <a:lstStyle/>
              <a:p>
                <a:pPr marL="355600" indent="-355600"/>
                <a:endParaRPr lang="it-IT">
                  <a:effectLst>
                    <a:outerShdw blurRad="38100" dist="38100" dir="2700000" algn="tl">
                      <a:srgbClr val="FFFFFF"/>
                    </a:outerShdw>
                  </a:effectLst>
                </a:endParaRPr>
              </a:p>
            </p:txBody>
          </p:sp>
          <p:sp>
            <p:nvSpPr>
              <p:cNvPr id="350241" name="WordArt 33"/>
              <p:cNvSpPr>
                <a:spLocks noChangeArrowheads="1" noChangeShapeType="1" noTextEdit="1"/>
              </p:cNvSpPr>
              <p:nvPr/>
            </p:nvSpPr>
            <p:spPr bwMode="auto">
              <a:xfrm>
                <a:off x="567" y="1842"/>
                <a:ext cx="589" cy="726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it-IT" sz="2400" b="1" kern="10">
                    <a:ln w="9525">
                      <a:noFill/>
                      <a:round/>
                      <a:headEnd/>
                      <a:tailEnd/>
                    </a:ln>
                    <a:solidFill>
                      <a:srgbClr val="FFFFFF">
                        <a:alpha val="50000"/>
                      </a:srgbClr>
                    </a:solidFill>
                    <a:latin typeface="Arial Black"/>
                  </a:rPr>
                  <a:t>S</a:t>
                </a:r>
              </a:p>
            </p:txBody>
          </p:sp>
        </p:grpSp>
        <p:sp>
          <p:nvSpPr>
            <p:cNvPr id="350255" name="Rectangle 47"/>
            <p:cNvSpPr>
              <a:spLocks noChangeArrowheads="1"/>
            </p:cNvSpPr>
            <p:nvPr/>
          </p:nvSpPr>
          <p:spPr bwMode="auto">
            <a:xfrm>
              <a:off x="612" y="1389"/>
              <a:ext cx="1587" cy="1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marL="355600" indent="-355600"/>
              <a:r>
                <a:rPr lang="it-IT" sz="1600" b="1" dirty="0" err="1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Strengths</a:t>
              </a:r>
              <a:r>
                <a:rPr lang="it-IT" sz="1600" b="1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:</a:t>
              </a:r>
              <a:r>
                <a:rPr lang="it-IT" sz="1600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punti di forza dell’azienda. </a:t>
              </a:r>
              <a:endParaRPr lang="it-IT" sz="1600" dirty="0" smtClean="0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  <a:p>
              <a:pPr marL="355600" indent="-355600"/>
              <a:endParaRPr lang="it-IT" sz="1600" dirty="0" smtClean="0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  <a:p>
              <a:pPr marL="355600" indent="-355600"/>
              <a:r>
                <a:rPr lang="it-IT" sz="1600" dirty="0" smtClean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Esempio</a:t>
              </a:r>
              <a:r>
                <a:rPr lang="it-IT" sz="1600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: Vantaggi competitivi, strutture di costo, capacità di generare cassa</a:t>
              </a:r>
            </a:p>
          </p:txBody>
        </p:sp>
      </p:grpSp>
      <p:grpSp>
        <p:nvGrpSpPr>
          <p:cNvPr id="6" name="Group 52"/>
          <p:cNvGrpSpPr>
            <a:grpSpLocks/>
          </p:cNvGrpSpPr>
          <p:nvPr/>
        </p:nvGrpSpPr>
        <p:grpSpPr bwMode="auto">
          <a:xfrm>
            <a:off x="3814763" y="2097088"/>
            <a:ext cx="2808287" cy="2270125"/>
            <a:chOff x="2403" y="1321"/>
            <a:chExt cx="1769" cy="1430"/>
          </a:xfrm>
        </p:grpSpPr>
        <p:grpSp>
          <p:nvGrpSpPr>
            <p:cNvPr id="7" name="Group 38"/>
            <p:cNvGrpSpPr>
              <a:grpSpLocks/>
            </p:cNvGrpSpPr>
            <p:nvPr/>
          </p:nvGrpSpPr>
          <p:grpSpPr bwMode="auto">
            <a:xfrm>
              <a:off x="2403" y="1321"/>
              <a:ext cx="1769" cy="1430"/>
              <a:chOff x="204" y="1525"/>
              <a:chExt cx="1361" cy="1294"/>
            </a:xfrm>
          </p:grpSpPr>
          <p:sp>
            <p:nvSpPr>
              <p:cNvPr id="350247" name="AutoShape 39"/>
              <p:cNvSpPr>
                <a:spLocks noChangeArrowheads="1"/>
              </p:cNvSpPr>
              <p:nvPr/>
            </p:nvSpPr>
            <p:spPr bwMode="auto">
              <a:xfrm>
                <a:off x="204" y="1525"/>
                <a:ext cx="1361" cy="1294"/>
              </a:xfrm>
              <a:prstGeom prst="roundRect">
                <a:avLst>
                  <a:gd name="adj" fmla="val 16667"/>
                </a:avLst>
              </a:prstGeom>
              <a:solidFill>
                <a:srgbClr val="718200">
                  <a:alpha val="39999"/>
                </a:srgb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/>
              <a:lstStyle/>
              <a:p>
                <a:pPr marL="355600" indent="-355600"/>
                <a:endParaRPr lang="it-IT">
                  <a:effectLst>
                    <a:outerShdw blurRad="38100" dist="38100" dir="2700000" algn="tl">
                      <a:srgbClr val="FFFFFF"/>
                    </a:outerShdw>
                  </a:effectLst>
                </a:endParaRPr>
              </a:p>
            </p:txBody>
          </p:sp>
          <p:sp>
            <p:nvSpPr>
              <p:cNvPr id="350248" name="WordArt 40"/>
              <p:cNvSpPr>
                <a:spLocks noChangeArrowheads="1" noChangeShapeType="1" noTextEdit="1"/>
              </p:cNvSpPr>
              <p:nvPr/>
            </p:nvSpPr>
            <p:spPr bwMode="auto">
              <a:xfrm>
                <a:off x="567" y="1842"/>
                <a:ext cx="589" cy="726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it-IT" sz="2400" b="1" kern="10">
                    <a:ln w="9525">
                      <a:noFill/>
                      <a:round/>
                      <a:headEnd/>
                      <a:tailEnd/>
                    </a:ln>
                    <a:solidFill>
                      <a:srgbClr val="FFFFFF">
                        <a:alpha val="50000"/>
                      </a:srgbClr>
                    </a:solidFill>
                    <a:latin typeface="Arial Black"/>
                  </a:rPr>
                  <a:t>W</a:t>
                </a:r>
              </a:p>
            </p:txBody>
          </p:sp>
        </p:grpSp>
        <p:sp>
          <p:nvSpPr>
            <p:cNvPr id="350256" name="Rectangle 48"/>
            <p:cNvSpPr>
              <a:spLocks noChangeArrowheads="1"/>
            </p:cNvSpPr>
            <p:nvPr/>
          </p:nvSpPr>
          <p:spPr bwMode="auto">
            <a:xfrm>
              <a:off x="2517" y="1389"/>
              <a:ext cx="1633" cy="1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marL="355600" indent="-355600"/>
              <a:r>
                <a:rPr lang="it-IT" sz="1600" b="1" dirty="0" err="1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Weaknesses</a:t>
              </a:r>
              <a:r>
                <a:rPr lang="it-IT" sz="1600" b="1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:</a:t>
              </a:r>
              <a:r>
                <a:rPr lang="it-IT" sz="1600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punti di debolezza. </a:t>
              </a:r>
              <a:endParaRPr lang="it-IT" sz="1600" dirty="0" smtClean="0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  <a:p>
              <a:pPr marL="355600" indent="-355600"/>
              <a:endParaRPr lang="it-IT" sz="1600" dirty="0" smtClean="0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  <a:p>
              <a:pPr marL="355600" indent="-355600"/>
              <a:r>
                <a:rPr lang="it-IT" sz="1600" dirty="0" smtClean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Esempi</a:t>
              </a:r>
              <a:r>
                <a:rPr lang="it-IT" sz="1600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: struttura commerciale non </a:t>
              </a:r>
              <a:r>
                <a:rPr lang="it-IT" sz="1600" dirty="0" smtClean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ottimale, finanze interne scarse</a:t>
              </a:r>
              <a:endParaRPr lang="it-IT" sz="1600" dirty="0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grpSp>
        <p:nvGrpSpPr>
          <p:cNvPr id="8" name="Group 53"/>
          <p:cNvGrpSpPr>
            <a:grpSpLocks/>
          </p:cNvGrpSpPr>
          <p:nvPr/>
        </p:nvGrpSpPr>
        <p:grpSpPr bwMode="auto">
          <a:xfrm>
            <a:off x="3816350" y="4508500"/>
            <a:ext cx="2808288" cy="2270125"/>
            <a:chOff x="2404" y="2840"/>
            <a:chExt cx="1769" cy="1430"/>
          </a:xfrm>
        </p:grpSpPr>
        <p:grpSp>
          <p:nvGrpSpPr>
            <p:cNvPr id="9" name="Group 35"/>
            <p:cNvGrpSpPr>
              <a:grpSpLocks/>
            </p:cNvGrpSpPr>
            <p:nvPr/>
          </p:nvGrpSpPr>
          <p:grpSpPr bwMode="auto">
            <a:xfrm>
              <a:off x="2404" y="2840"/>
              <a:ext cx="1769" cy="1430"/>
              <a:chOff x="204" y="1525"/>
              <a:chExt cx="1361" cy="1294"/>
            </a:xfrm>
          </p:grpSpPr>
          <p:sp>
            <p:nvSpPr>
              <p:cNvPr id="350244" name="AutoShape 36"/>
              <p:cNvSpPr>
                <a:spLocks noChangeArrowheads="1"/>
              </p:cNvSpPr>
              <p:nvPr/>
            </p:nvSpPr>
            <p:spPr bwMode="auto">
              <a:xfrm>
                <a:off x="204" y="1525"/>
                <a:ext cx="1361" cy="1294"/>
              </a:xfrm>
              <a:prstGeom prst="roundRect">
                <a:avLst>
                  <a:gd name="adj" fmla="val 16667"/>
                </a:avLst>
              </a:prstGeom>
              <a:solidFill>
                <a:srgbClr val="718200">
                  <a:alpha val="39999"/>
                </a:srgb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/>
              <a:lstStyle/>
              <a:p>
                <a:pPr marL="355600" indent="-355600"/>
                <a:endParaRPr lang="it-IT">
                  <a:effectLst>
                    <a:outerShdw blurRad="38100" dist="38100" dir="2700000" algn="tl">
                      <a:srgbClr val="FFFFFF"/>
                    </a:outerShdw>
                  </a:effectLst>
                </a:endParaRPr>
              </a:p>
            </p:txBody>
          </p:sp>
          <p:sp>
            <p:nvSpPr>
              <p:cNvPr id="350245" name="WordArt 37"/>
              <p:cNvSpPr>
                <a:spLocks noChangeArrowheads="1" noChangeShapeType="1" noTextEdit="1"/>
              </p:cNvSpPr>
              <p:nvPr/>
            </p:nvSpPr>
            <p:spPr bwMode="auto">
              <a:xfrm>
                <a:off x="567" y="1842"/>
                <a:ext cx="589" cy="726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it-IT" sz="2400" b="1" kern="10">
                    <a:ln w="9525">
                      <a:noFill/>
                      <a:round/>
                      <a:headEnd/>
                      <a:tailEnd/>
                    </a:ln>
                    <a:solidFill>
                      <a:srgbClr val="FFFFFF">
                        <a:alpha val="39999"/>
                      </a:srgbClr>
                    </a:solidFill>
                    <a:latin typeface="Arial Black"/>
                  </a:rPr>
                  <a:t>T</a:t>
                </a:r>
              </a:p>
            </p:txBody>
          </p:sp>
        </p:grpSp>
        <p:sp>
          <p:nvSpPr>
            <p:cNvPr id="350257" name="Rectangle 49"/>
            <p:cNvSpPr>
              <a:spLocks noChangeArrowheads="1"/>
            </p:cNvSpPr>
            <p:nvPr/>
          </p:nvSpPr>
          <p:spPr bwMode="auto">
            <a:xfrm>
              <a:off x="2471" y="2885"/>
              <a:ext cx="1587" cy="1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marL="355600" indent="-355600"/>
              <a:r>
                <a:rPr lang="it-IT" sz="1600" b="1" dirty="0" err="1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Threats</a:t>
              </a:r>
              <a:r>
                <a:rPr lang="it-IT" sz="1600" b="1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:</a:t>
              </a:r>
              <a:r>
                <a:rPr lang="it-IT" sz="1600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minacce esterne. </a:t>
              </a:r>
              <a:endParaRPr lang="it-IT" sz="1600" dirty="0" smtClean="0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  <a:p>
              <a:pPr marL="355600" indent="-355600"/>
              <a:endParaRPr lang="it-IT" sz="1600" dirty="0" smtClean="0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  <a:p>
              <a:pPr marL="355600" indent="-355600"/>
              <a:r>
                <a:rPr lang="it-IT" sz="1600" dirty="0" smtClean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Esempi</a:t>
              </a:r>
              <a:r>
                <a:rPr lang="it-IT" sz="1600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: nuovi concorrenti, saturazione della domanda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6. Il piano operativo</a:t>
            </a:r>
            <a:endParaRPr lang="it-IT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Riepilogare </a:t>
            </a:r>
            <a:endParaRPr lang="it-IT" dirty="0" smtClean="0"/>
          </a:p>
          <a:p>
            <a:pPr lvl="1"/>
            <a:r>
              <a:rPr lang="it-IT" dirty="0" smtClean="0"/>
              <a:t>Il piano di marketing</a:t>
            </a:r>
          </a:p>
          <a:p>
            <a:pPr lvl="2">
              <a:spcBef>
                <a:spcPct val="10000"/>
              </a:spcBef>
            </a:pPr>
            <a:r>
              <a:rPr lang="it-IT" sz="1400" b="1" dirty="0" smtClean="0">
                <a:latin typeface="Arial" charset="0"/>
              </a:rPr>
              <a:t>prodotto</a:t>
            </a:r>
          </a:p>
          <a:p>
            <a:pPr lvl="2">
              <a:spcBef>
                <a:spcPct val="10000"/>
              </a:spcBef>
            </a:pPr>
            <a:r>
              <a:rPr lang="it-IT" sz="1400" b="1" dirty="0" smtClean="0">
                <a:latin typeface="Arial" charset="0"/>
              </a:rPr>
              <a:t>prezzo</a:t>
            </a:r>
          </a:p>
          <a:p>
            <a:pPr lvl="2">
              <a:spcBef>
                <a:spcPct val="10000"/>
              </a:spcBef>
            </a:pPr>
            <a:r>
              <a:rPr lang="it-IT" sz="1400" b="1" dirty="0" smtClean="0">
                <a:latin typeface="Arial" charset="0"/>
              </a:rPr>
              <a:t>distribuzione </a:t>
            </a:r>
          </a:p>
          <a:p>
            <a:pPr lvl="2">
              <a:spcBef>
                <a:spcPct val="10000"/>
              </a:spcBef>
            </a:pPr>
            <a:r>
              <a:rPr lang="it-IT" sz="1400" b="1" dirty="0" smtClean="0">
                <a:latin typeface="Arial" charset="0"/>
              </a:rPr>
              <a:t>comunicazione</a:t>
            </a:r>
            <a:endParaRPr lang="it-IT" sz="1600" dirty="0" smtClean="0">
              <a:latin typeface="Arial" charset="0"/>
            </a:endParaRPr>
          </a:p>
          <a:p>
            <a:pPr lvl="1"/>
            <a:r>
              <a:rPr lang="it-IT" dirty="0" smtClean="0"/>
              <a:t>Il piano delle vendite</a:t>
            </a:r>
          </a:p>
          <a:p>
            <a:pPr lvl="1"/>
            <a:r>
              <a:rPr lang="it-IT" dirty="0" smtClean="0"/>
              <a:t>Il piano di produzione</a:t>
            </a:r>
          </a:p>
          <a:p>
            <a:pPr lvl="1"/>
            <a:r>
              <a:rPr lang="it-IT" dirty="0" smtClean="0"/>
              <a:t>Il piano degli investimenti</a:t>
            </a:r>
          </a:p>
          <a:p>
            <a:pPr lvl="1"/>
            <a:r>
              <a:rPr lang="it-IT" dirty="0" smtClean="0"/>
              <a:t>Il piano delle risorse finanziarie</a:t>
            </a:r>
          </a:p>
          <a:p>
            <a:pPr lvl="1"/>
            <a:r>
              <a:rPr lang="it-IT" dirty="0" smtClean="0"/>
              <a:t>Il piano delle risorse umane</a:t>
            </a:r>
            <a:endParaRPr lang="it-I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228600"/>
            <a:ext cx="8371656" cy="1066800"/>
          </a:xfrm>
        </p:spPr>
        <p:txBody>
          <a:bodyPr/>
          <a:lstStyle/>
          <a:p>
            <a:r>
              <a:rPr lang="it-IT" dirty="0" smtClean="0"/>
              <a:t>7. L’organizzazione</a:t>
            </a:r>
            <a:endParaRPr lang="it-IT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Riepilogare </a:t>
            </a:r>
            <a:endParaRPr lang="it-IT" dirty="0" smtClean="0"/>
          </a:p>
          <a:p>
            <a:pPr lvl="1"/>
            <a:r>
              <a:rPr lang="it-IT" dirty="0" smtClean="0"/>
              <a:t>La matrice organizzativa (chi fa cosa)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228600"/>
            <a:ext cx="8371656" cy="1066800"/>
          </a:xfrm>
        </p:spPr>
        <p:txBody>
          <a:bodyPr/>
          <a:lstStyle/>
          <a:p>
            <a:r>
              <a:rPr lang="it-IT" dirty="0" smtClean="0"/>
              <a:t>8. Il piano delle risorse umane</a:t>
            </a:r>
            <a:endParaRPr lang="it-IT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Riepilogare </a:t>
            </a:r>
            <a:endParaRPr lang="it-IT" dirty="0" smtClean="0"/>
          </a:p>
          <a:p>
            <a:pPr lvl="1"/>
            <a:r>
              <a:rPr lang="it-IT" dirty="0" smtClean="0"/>
              <a:t>Il piano delle risorse umane</a:t>
            </a:r>
            <a:endParaRPr lang="it-IT" dirty="0"/>
          </a:p>
          <a:p>
            <a:pPr lvl="2"/>
            <a:r>
              <a:rPr lang="it-IT" dirty="0" smtClean="0"/>
              <a:t>Numero, qualifiche, contratti, carriere ecc.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971600" y="228600"/>
            <a:ext cx="7867600" cy="1066800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9. Il piano delle risorse finanziarie</a:t>
            </a:r>
            <a:endParaRPr lang="it-IT" dirty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Tracciare un piano </a:t>
            </a:r>
            <a:r>
              <a:rPr lang="it-IT" dirty="0" smtClean="0"/>
              <a:t>finanziario </a:t>
            </a:r>
            <a:r>
              <a:rPr lang="it-IT" dirty="0"/>
              <a:t>in cui </a:t>
            </a:r>
            <a:r>
              <a:rPr lang="it-IT" dirty="0" smtClean="0"/>
              <a:t>siano  definite le entrate e le uscite previste per tutto l’orizzonte temporale fissato, in modo da stabilire i fabbisogni </a:t>
            </a:r>
            <a:r>
              <a:rPr lang="it-IT" dirty="0" err="1" smtClean="0"/>
              <a:t>finanzari</a:t>
            </a:r>
            <a:r>
              <a:rPr lang="it-IT" dirty="0" smtClean="0"/>
              <a:t>, con le relative fonti</a:t>
            </a:r>
            <a:endParaRPr lang="it-IT" dirty="0"/>
          </a:p>
          <a:p>
            <a:pPr lvl="1"/>
            <a:r>
              <a:rPr lang="it-IT" dirty="0" smtClean="0"/>
              <a:t>Utilizzare </a:t>
            </a:r>
            <a:r>
              <a:rPr lang="it-IT" dirty="0"/>
              <a:t>diverse diapositive per trattare in modo appropriato l'argomento.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228600"/>
            <a:ext cx="8443664" cy="1066800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10. Previsioni economico-finanziarie</a:t>
            </a:r>
            <a:endParaRPr lang="it-IT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Riportare gli schemi di:</a:t>
            </a:r>
          </a:p>
          <a:p>
            <a:pPr marL="654050" lvl="1" indent="-254000" algn="just">
              <a:spcBef>
                <a:spcPct val="50000"/>
              </a:spcBef>
              <a:buClr>
                <a:schemeClr val="accent1"/>
              </a:buClr>
            </a:pPr>
            <a:r>
              <a:rPr lang="it-IT" sz="1800" dirty="0" smtClean="0">
                <a:latin typeface="Arial" pitchFamily="34" charset="0"/>
                <a:cs typeface="Arial" pitchFamily="34" charset="0"/>
              </a:rPr>
              <a:t>Conto economico prospettico</a:t>
            </a:r>
          </a:p>
          <a:p>
            <a:pPr marL="654050" lvl="1" indent="-254000" algn="just">
              <a:spcBef>
                <a:spcPct val="50000"/>
              </a:spcBef>
              <a:buClr>
                <a:schemeClr val="accent1"/>
              </a:buClr>
            </a:pPr>
            <a:r>
              <a:rPr lang="it-IT" sz="1800" dirty="0" smtClean="0">
                <a:latin typeface="Arial" pitchFamily="34" charset="0"/>
                <a:cs typeface="Arial" pitchFamily="34" charset="0"/>
              </a:rPr>
              <a:t>Stato Patrimoniale prospettico</a:t>
            </a:r>
          </a:p>
          <a:p>
            <a:pPr marL="654050" lvl="1" indent="-254000" algn="just">
              <a:spcBef>
                <a:spcPct val="50000"/>
              </a:spcBef>
              <a:buClr>
                <a:schemeClr val="accent1"/>
              </a:buClr>
            </a:pPr>
            <a:r>
              <a:rPr lang="it-IT" sz="1800" dirty="0" smtClean="0">
                <a:latin typeface="Arial" pitchFamily="34" charset="0"/>
                <a:cs typeface="Arial" pitchFamily="34" charset="0"/>
              </a:rPr>
              <a:t>Flusso di Cassa  prospettico</a:t>
            </a:r>
          </a:p>
          <a:p>
            <a:pPr marL="654050" lvl="1" indent="-254000" algn="just">
              <a:spcBef>
                <a:spcPct val="50000"/>
              </a:spcBef>
              <a:buClr>
                <a:schemeClr val="accent1"/>
              </a:buClr>
            </a:pPr>
            <a:r>
              <a:rPr lang="it-IT" sz="1800" dirty="0" smtClean="0">
                <a:latin typeface="Arial" pitchFamily="34" charset="0"/>
                <a:cs typeface="Arial" pitchFamily="34" charset="0"/>
              </a:rPr>
              <a:t>Indici di Rendimento</a:t>
            </a:r>
          </a:p>
          <a:p>
            <a:pPr marL="654050" lvl="1" indent="-254000" algn="just">
              <a:spcBef>
                <a:spcPct val="50000"/>
              </a:spcBef>
              <a:buClr>
                <a:schemeClr val="accent1"/>
              </a:buClr>
            </a:pPr>
            <a:r>
              <a:rPr lang="it-IT" sz="1800" dirty="0" smtClean="0">
                <a:latin typeface="Arial" pitchFamily="34" charset="0"/>
                <a:cs typeface="Arial" pitchFamily="34" charset="0"/>
              </a:rPr>
              <a:t>Punto di pareggio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077200" cy="838200"/>
          </a:xfrm>
          <a:ln w="28575">
            <a:noFill/>
          </a:ln>
        </p:spPr>
        <p:txBody>
          <a:bodyPr/>
          <a:lstStyle/>
          <a:p>
            <a:r>
              <a:rPr lang="it-IT" dirty="0" smtClean="0">
                <a:latin typeface="Arial" charset="0"/>
              </a:rPr>
              <a:t>Indice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268413"/>
            <a:ext cx="8748712" cy="5329237"/>
          </a:xfrm>
        </p:spPr>
        <p:txBody>
          <a:bodyPr>
            <a:normAutofit/>
          </a:bodyPr>
          <a:lstStyle/>
          <a:p>
            <a:pPr marL="533400" indent="-533400" algn="just">
              <a:spcBef>
                <a:spcPts val="600"/>
              </a:spcBef>
              <a:buFont typeface="+mj-lt"/>
              <a:buAutoNum type="arabicPeriod"/>
            </a:pPr>
            <a:r>
              <a:rPr lang="it-IT" sz="2000" b="1" dirty="0" smtClean="0">
                <a:latin typeface="Arial" charset="0"/>
              </a:rPr>
              <a:t>Gli obiettivi del progetto </a:t>
            </a:r>
          </a:p>
          <a:p>
            <a:pPr marL="533400" indent="-533400" algn="just">
              <a:spcBef>
                <a:spcPts val="600"/>
              </a:spcBef>
              <a:buFont typeface="+mj-lt"/>
              <a:buAutoNum type="arabicPeriod"/>
            </a:pPr>
            <a:r>
              <a:rPr lang="it-IT" sz="2000" b="1" dirty="0" smtClean="0">
                <a:latin typeface="Arial" charset="0"/>
              </a:rPr>
              <a:t>Il team</a:t>
            </a:r>
          </a:p>
          <a:p>
            <a:pPr marL="533400" indent="-533400" algn="just">
              <a:spcBef>
                <a:spcPts val="600"/>
              </a:spcBef>
              <a:buFont typeface="+mj-lt"/>
              <a:buAutoNum type="arabicPeriod"/>
            </a:pPr>
            <a:r>
              <a:rPr lang="it-IT" sz="2000" b="1" dirty="0" smtClean="0">
                <a:latin typeface="Arial" charset="0"/>
              </a:rPr>
              <a:t>Il mercato di riferimento</a:t>
            </a:r>
          </a:p>
          <a:p>
            <a:pPr marL="533400" indent="-533400" algn="just">
              <a:spcBef>
                <a:spcPts val="600"/>
              </a:spcBef>
              <a:buFont typeface="+mj-lt"/>
              <a:buAutoNum type="arabicPeriod"/>
            </a:pPr>
            <a:r>
              <a:rPr lang="it-IT" sz="2000" b="1" dirty="0" smtClean="0">
                <a:latin typeface="Arial" charset="0"/>
              </a:rPr>
              <a:t>Il prodotto/servizio</a:t>
            </a:r>
          </a:p>
          <a:p>
            <a:pPr marL="533400" indent="-533400" algn="just">
              <a:spcBef>
                <a:spcPts val="600"/>
              </a:spcBef>
              <a:buFont typeface="+mj-lt"/>
              <a:buAutoNum type="arabicPeriod"/>
            </a:pPr>
            <a:r>
              <a:rPr lang="it-IT" sz="2000" b="1" dirty="0" smtClean="0">
                <a:latin typeface="Arial" charset="0"/>
              </a:rPr>
              <a:t>La strategia aziendale</a:t>
            </a:r>
          </a:p>
          <a:p>
            <a:pPr marL="533400" indent="-533400" algn="just">
              <a:spcBef>
                <a:spcPts val="600"/>
              </a:spcBef>
              <a:buFont typeface="+mj-lt"/>
              <a:buAutoNum type="arabicPeriod"/>
            </a:pPr>
            <a:r>
              <a:rPr lang="it-IT" sz="2000" b="1" dirty="0" smtClean="0">
                <a:latin typeface="Arial" charset="0"/>
              </a:rPr>
              <a:t>Il piano operativo</a:t>
            </a:r>
          </a:p>
          <a:p>
            <a:pPr marL="933450" lvl="1" indent="-533400" algn="just">
              <a:spcBef>
                <a:spcPts val="600"/>
              </a:spcBef>
            </a:pPr>
            <a:r>
              <a:rPr lang="it-IT" sz="2000" b="1" dirty="0" smtClean="0">
                <a:latin typeface="Arial" charset="0"/>
              </a:rPr>
              <a:t>Il piano di marketing e delle vendite</a:t>
            </a:r>
          </a:p>
          <a:p>
            <a:pPr marL="933450" lvl="1" indent="-533400" algn="just">
              <a:spcBef>
                <a:spcPts val="600"/>
              </a:spcBef>
            </a:pPr>
            <a:r>
              <a:rPr lang="it-IT" sz="2000" b="1" dirty="0" smtClean="0">
                <a:latin typeface="Arial" charset="0"/>
              </a:rPr>
              <a:t>Il piano della produzione</a:t>
            </a:r>
          </a:p>
          <a:p>
            <a:pPr marL="933450" lvl="1" indent="-533400" algn="just">
              <a:spcBef>
                <a:spcPts val="600"/>
              </a:spcBef>
            </a:pPr>
            <a:r>
              <a:rPr lang="it-IT" sz="2000" b="1" dirty="0" smtClean="0">
                <a:latin typeface="Arial" charset="0"/>
              </a:rPr>
              <a:t>Il piano degli investimenti</a:t>
            </a:r>
          </a:p>
          <a:p>
            <a:pPr marL="533400" indent="-533400" algn="just">
              <a:spcBef>
                <a:spcPts val="600"/>
              </a:spcBef>
              <a:buFont typeface="+mj-lt"/>
              <a:buAutoNum type="arabicPeriod"/>
            </a:pPr>
            <a:r>
              <a:rPr lang="it-IT" sz="2000" b="1" dirty="0" smtClean="0">
                <a:latin typeface="Arial" charset="0"/>
              </a:rPr>
              <a:t>L’organizzazione </a:t>
            </a:r>
          </a:p>
          <a:p>
            <a:pPr marL="533400" indent="-533400" algn="just">
              <a:spcBef>
                <a:spcPts val="600"/>
              </a:spcBef>
              <a:buFont typeface="+mj-lt"/>
              <a:buAutoNum type="arabicPeriod"/>
            </a:pPr>
            <a:r>
              <a:rPr lang="it-IT" sz="2000" b="1" dirty="0" smtClean="0">
                <a:latin typeface="Arial" charset="0"/>
              </a:rPr>
              <a:t>Il piano delle risorse umane</a:t>
            </a:r>
          </a:p>
          <a:p>
            <a:pPr marL="533400" indent="-533400" algn="just">
              <a:spcBef>
                <a:spcPts val="600"/>
              </a:spcBef>
              <a:buFont typeface="+mj-lt"/>
              <a:buAutoNum type="arabicPeriod"/>
            </a:pPr>
            <a:r>
              <a:rPr lang="it-IT" sz="2000" b="1" dirty="0" smtClean="0">
                <a:latin typeface="Arial" charset="0"/>
              </a:rPr>
              <a:t>Il piano delle risorse finanziarie</a:t>
            </a:r>
          </a:p>
          <a:p>
            <a:pPr marL="533400" indent="-533400" algn="just">
              <a:spcBef>
                <a:spcPts val="600"/>
              </a:spcBef>
              <a:buFont typeface="+mj-lt"/>
              <a:buAutoNum type="arabicPeriod"/>
            </a:pPr>
            <a:r>
              <a:rPr lang="it-IT" sz="2000" b="1" dirty="0" smtClean="0">
                <a:latin typeface="Arial" charset="0"/>
              </a:rPr>
              <a:t>Le previsioni economico-finanziarie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1. Gli obiettivi del progetto</a:t>
            </a:r>
            <a:endParaRPr lang="it-IT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Stabilire chiaramente gli obiettivi a lungo termine della società.</a:t>
            </a:r>
          </a:p>
          <a:p>
            <a:pPr lvl="1"/>
            <a:r>
              <a:rPr lang="it-IT"/>
              <a:t>Tentare di utilizzare parole che forniscano un orientamento per la crescita della società, mantenendo comunque la massima concisione.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2. Il </a:t>
            </a:r>
            <a:r>
              <a:rPr lang="it-IT" dirty="0"/>
              <a:t>team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Elencare i nomi del responsabile aziendale e della gestione centrale.</a:t>
            </a:r>
          </a:p>
          <a:p>
            <a:r>
              <a:rPr lang="it-IT"/>
              <a:t>Includere risultati già raggiunti per dimostrare il buon esito della loro attività.</a:t>
            </a:r>
          </a:p>
          <a:p>
            <a:r>
              <a:rPr lang="it-IT"/>
              <a:t>Riepilogare gli anni di esperienza in questo campo.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3. Il mercato di riferimento</a:t>
            </a:r>
            <a:endParaRPr lang="it-IT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Riepilogare la situazione del mercato nel passato, fornire un quadro della situazione presente e indicare le previsioni per il </a:t>
            </a:r>
            <a:r>
              <a:rPr lang="it-IT" dirty="0" smtClean="0"/>
              <a:t>futuro</a:t>
            </a:r>
          </a:p>
          <a:p>
            <a:pPr lvl="1"/>
            <a:r>
              <a:rPr lang="it-IT" dirty="0" smtClean="0"/>
              <a:t>Caratteristiche della domanda</a:t>
            </a:r>
          </a:p>
          <a:p>
            <a:pPr lvl="1"/>
            <a:r>
              <a:rPr lang="it-IT" dirty="0" smtClean="0"/>
              <a:t>Caratteristica dell’offerta</a:t>
            </a:r>
          </a:p>
          <a:p>
            <a:pPr lvl="1"/>
            <a:r>
              <a:rPr lang="it-IT" dirty="0" smtClean="0"/>
              <a:t>Analisi dell’ambiente competitivo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215" name="AutoShape 31"/>
          <p:cNvSpPr>
            <a:spLocks noChangeArrowheads="1"/>
          </p:cNvSpPr>
          <p:nvPr/>
        </p:nvSpPr>
        <p:spPr bwMode="auto">
          <a:xfrm rot="-2535540">
            <a:off x="2124075" y="5445125"/>
            <a:ext cx="1152525" cy="503238"/>
          </a:xfrm>
          <a:prstGeom prst="rightArrow">
            <a:avLst>
              <a:gd name="adj1" fmla="val 50000"/>
              <a:gd name="adj2" fmla="val 57255"/>
            </a:avLst>
          </a:prstGeom>
          <a:gradFill rotWithShape="1">
            <a:gsLst>
              <a:gs pos="0">
                <a:srgbClr val="FFFFFF">
                  <a:alpha val="0"/>
                </a:srgbClr>
              </a:gs>
              <a:gs pos="100000">
                <a:srgbClr val="718200">
                  <a:alpha val="39999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endParaRPr lang="it-IT"/>
          </a:p>
        </p:txBody>
      </p:sp>
      <p:sp>
        <p:nvSpPr>
          <p:cNvPr id="349214" name="AutoShape 30"/>
          <p:cNvSpPr>
            <a:spLocks noChangeArrowheads="1"/>
          </p:cNvSpPr>
          <p:nvPr/>
        </p:nvSpPr>
        <p:spPr bwMode="auto">
          <a:xfrm rot="13032604">
            <a:off x="3779838" y="5373688"/>
            <a:ext cx="1152525" cy="503237"/>
          </a:xfrm>
          <a:prstGeom prst="rightArrow">
            <a:avLst>
              <a:gd name="adj1" fmla="val 50000"/>
              <a:gd name="adj2" fmla="val 57256"/>
            </a:avLst>
          </a:prstGeom>
          <a:gradFill rotWithShape="1">
            <a:gsLst>
              <a:gs pos="0">
                <a:srgbClr val="FFFFFF">
                  <a:alpha val="0"/>
                </a:srgbClr>
              </a:gs>
              <a:gs pos="100000">
                <a:srgbClr val="718200">
                  <a:alpha val="39999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endParaRPr lang="it-IT"/>
          </a:p>
        </p:txBody>
      </p:sp>
      <p:sp>
        <p:nvSpPr>
          <p:cNvPr id="349213" name="AutoShape 29"/>
          <p:cNvSpPr>
            <a:spLocks noChangeArrowheads="1"/>
          </p:cNvSpPr>
          <p:nvPr/>
        </p:nvSpPr>
        <p:spPr bwMode="auto">
          <a:xfrm rot="8027520">
            <a:off x="3815556" y="3177382"/>
            <a:ext cx="1152525" cy="503238"/>
          </a:xfrm>
          <a:prstGeom prst="rightArrow">
            <a:avLst>
              <a:gd name="adj1" fmla="val 50000"/>
              <a:gd name="adj2" fmla="val 57255"/>
            </a:avLst>
          </a:prstGeom>
          <a:gradFill rotWithShape="1">
            <a:gsLst>
              <a:gs pos="0">
                <a:srgbClr val="FFFFFF">
                  <a:alpha val="0"/>
                </a:srgbClr>
              </a:gs>
              <a:gs pos="100000">
                <a:srgbClr val="718200">
                  <a:alpha val="39999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endParaRPr lang="it-IT"/>
          </a:p>
        </p:txBody>
      </p:sp>
      <p:sp>
        <p:nvSpPr>
          <p:cNvPr id="349212" name="AutoShape 28"/>
          <p:cNvSpPr>
            <a:spLocks noChangeArrowheads="1"/>
          </p:cNvSpPr>
          <p:nvPr/>
        </p:nvSpPr>
        <p:spPr bwMode="auto">
          <a:xfrm rot="3220405">
            <a:off x="2151856" y="3226594"/>
            <a:ext cx="1152525" cy="503238"/>
          </a:xfrm>
          <a:prstGeom prst="rightArrow">
            <a:avLst>
              <a:gd name="adj1" fmla="val 50000"/>
              <a:gd name="adj2" fmla="val 57255"/>
            </a:avLst>
          </a:prstGeom>
          <a:gradFill rotWithShape="1">
            <a:gsLst>
              <a:gs pos="0">
                <a:srgbClr val="FFFFFF">
                  <a:alpha val="0"/>
                </a:srgbClr>
              </a:gs>
              <a:gs pos="100000">
                <a:srgbClr val="718200">
                  <a:alpha val="39999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endParaRPr lang="it-IT"/>
          </a:p>
        </p:txBody>
      </p:sp>
      <p:sp>
        <p:nvSpPr>
          <p:cNvPr id="349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z="4000" dirty="0" smtClean="0"/>
              <a:t>Ambiente Competitivo</a:t>
            </a:r>
            <a:endParaRPr lang="it-IT" sz="4000" dirty="0"/>
          </a:p>
        </p:txBody>
      </p:sp>
      <p:sp>
        <p:nvSpPr>
          <p:cNvPr id="349192" name="Rectangle 8"/>
          <p:cNvSpPr>
            <a:spLocks noChangeArrowheads="1"/>
          </p:cNvSpPr>
          <p:nvPr/>
        </p:nvSpPr>
        <p:spPr bwMode="auto">
          <a:xfrm>
            <a:off x="468313" y="1700213"/>
            <a:ext cx="8280400" cy="3407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ct val="20000"/>
              </a:spcBef>
            </a:pPr>
            <a:r>
              <a:rPr lang="it-IT" sz="1600" dirty="0" smtClean="0"/>
              <a:t>Riepilogare il </a:t>
            </a:r>
            <a:r>
              <a:rPr lang="it-IT" sz="1600" dirty="0"/>
              <a:t>livello di competizione dell’arena competitiva</a:t>
            </a:r>
            <a:r>
              <a:rPr lang="it-IT" sz="1600" dirty="0" smtClean="0"/>
              <a:t>.</a:t>
            </a:r>
            <a:endParaRPr lang="it-IT" sz="1600" i="1" dirty="0"/>
          </a:p>
        </p:txBody>
      </p:sp>
      <p:sp>
        <p:nvSpPr>
          <p:cNvPr id="349200" name="AutoShape 16"/>
          <p:cNvSpPr>
            <a:spLocks noChangeArrowheads="1"/>
          </p:cNvSpPr>
          <p:nvPr/>
        </p:nvSpPr>
        <p:spPr bwMode="auto">
          <a:xfrm>
            <a:off x="323850" y="2420938"/>
            <a:ext cx="2160588" cy="2054225"/>
          </a:xfrm>
          <a:prstGeom prst="roundRect">
            <a:avLst>
              <a:gd name="adj" fmla="val 16667"/>
            </a:avLst>
          </a:prstGeom>
          <a:solidFill>
            <a:srgbClr val="718200">
              <a:alpha val="2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177800" indent="-177800" algn="ctr"/>
            <a:r>
              <a:rPr lang="it-IT" sz="1600" b="1" u="sng" dirty="0" err="1"/>
              <a:t>Potential</a:t>
            </a:r>
            <a:r>
              <a:rPr lang="it-IT" sz="1600" b="1" u="sng" dirty="0"/>
              <a:t> </a:t>
            </a:r>
            <a:r>
              <a:rPr lang="it-IT" sz="1600" b="1" u="sng" dirty="0" err="1"/>
              <a:t>entrants</a:t>
            </a:r>
            <a:endParaRPr lang="it-IT" sz="1600" b="1" u="sng" dirty="0"/>
          </a:p>
          <a:p>
            <a:pPr marL="177800" indent="-177800">
              <a:buFontTx/>
              <a:buChar char="•"/>
            </a:pPr>
            <a:r>
              <a:rPr lang="it-IT" sz="1400" dirty="0" smtClean="0"/>
              <a:t>1</a:t>
            </a:r>
          </a:p>
          <a:p>
            <a:pPr marL="177800" indent="-177800">
              <a:buFontTx/>
              <a:buChar char="•"/>
            </a:pPr>
            <a:r>
              <a:rPr lang="it-IT" sz="1400" dirty="0" smtClean="0"/>
              <a:t>2</a:t>
            </a:r>
          </a:p>
          <a:p>
            <a:pPr marL="177800" indent="-177800">
              <a:buFontTx/>
              <a:buChar char="•"/>
            </a:pPr>
            <a:r>
              <a:rPr lang="it-IT" sz="1400" dirty="0" smtClean="0"/>
              <a:t>3</a:t>
            </a:r>
          </a:p>
          <a:p>
            <a:pPr marL="177800" indent="-177800">
              <a:buFontTx/>
              <a:buChar char="•"/>
            </a:pPr>
            <a:r>
              <a:rPr lang="it-IT" sz="1400" dirty="0" smtClean="0"/>
              <a:t>4</a:t>
            </a:r>
          </a:p>
          <a:p>
            <a:pPr marL="177800" indent="-177800">
              <a:buFontTx/>
              <a:buChar char="•"/>
            </a:pPr>
            <a:r>
              <a:rPr lang="it-IT" sz="1400" dirty="0" smtClean="0"/>
              <a:t>5</a:t>
            </a:r>
          </a:p>
          <a:p>
            <a:pPr marL="177800" indent="-177800">
              <a:buFontTx/>
              <a:buChar char="•"/>
            </a:pPr>
            <a:endParaRPr lang="it-IT" sz="1400" dirty="0" smtClean="0"/>
          </a:p>
          <a:p>
            <a:pPr marL="177800" indent="-177800"/>
            <a:endParaRPr lang="it-IT" sz="1400" dirty="0"/>
          </a:p>
        </p:txBody>
      </p:sp>
      <p:sp>
        <p:nvSpPr>
          <p:cNvPr id="349201" name="AutoShape 17"/>
          <p:cNvSpPr>
            <a:spLocks noChangeArrowheads="1"/>
          </p:cNvSpPr>
          <p:nvPr/>
        </p:nvSpPr>
        <p:spPr bwMode="auto">
          <a:xfrm>
            <a:off x="323850" y="4581525"/>
            <a:ext cx="2160588" cy="2054225"/>
          </a:xfrm>
          <a:prstGeom prst="roundRect">
            <a:avLst>
              <a:gd name="adj" fmla="val 16667"/>
            </a:avLst>
          </a:prstGeom>
          <a:solidFill>
            <a:srgbClr val="718200">
              <a:alpha val="2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177800" indent="-177800" algn="ctr"/>
            <a:r>
              <a:rPr lang="it-IT" sz="1600" b="1" u="sng" dirty="0" err="1"/>
              <a:t>Customers</a:t>
            </a:r>
            <a:endParaRPr lang="it-IT" sz="1600" b="1" u="sng" dirty="0"/>
          </a:p>
          <a:p>
            <a:pPr marL="177800" indent="-177800">
              <a:buFontTx/>
              <a:buChar char="•"/>
            </a:pPr>
            <a:r>
              <a:rPr lang="it-IT" sz="1400" dirty="0" smtClean="0"/>
              <a:t>1</a:t>
            </a:r>
          </a:p>
          <a:p>
            <a:pPr marL="177800" indent="-177800">
              <a:buFontTx/>
              <a:buChar char="•"/>
            </a:pPr>
            <a:r>
              <a:rPr lang="it-IT" sz="1400" dirty="0" smtClean="0"/>
              <a:t>2</a:t>
            </a:r>
          </a:p>
          <a:p>
            <a:pPr marL="177800" indent="-177800">
              <a:buFontTx/>
              <a:buChar char="•"/>
            </a:pPr>
            <a:r>
              <a:rPr lang="it-IT" sz="1400" dirty="0" smtClean="0"/>
              <a:t>3</a:t>
            </a:r>
          </a:p>
          <a:p>
            <a:pPr marL="177800" indent="-177800">
              <a:buFontTx/>
              <a:buChar char="•"/>
            </a:pPr>
            <a:r>
              <a:rPr lang="it-IT" sz="1400" dirty="0" smtClean="0"/>
              <a:t>4</a:t>
            </a:r>
          </a:p>
          <a:p>
            <a:pPr marL="177800" indent="-177800">
              <a:buFontTx/>
              <a:buChar char="•"/>
            </a:pPr>
            <a:r>
              <a:rPr lang="it-IT" sz="1400" dirty="0" smtClean="0"/>
              <a:t>5</a:t>
            </a:r>
          </a:p>
        </p:txBody>
      </p:sp>
      <p:sp>
        <p:nvSpPr>
          <p:cNvPr id="349202" name="AutoShape 18"/>
          <p:cNvSpPr>
            <a:spLocks noChangeArrowheads="1"/>
          </p:cNvSpPr>
          <p:nvPr/>
        </p:nvSpPr>
        <p:spPr bwMode="auto">
          <a:xfrm>
            <a:off x="4572000" y="2420938"/>
            <a:ext cx="2160588" cy="2054225"/>
          </a:xfrm>
          <a:prstGeom prst="roundRect">
            <a:avLst>
              <a:gd name="adj" fmla="val 16667"/>
            </a:avLst>
          </a:prstGeom>
          <a:solidFill>
            <a:srgbClr val="718200">
              <a:alpha val="2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177800" indent="-177800" algn="ctr"/>
            <a:r>
              <a:rPr lang="it-IT" sz="1600" b="1" u="sng" dirty="0" err="1"/>
              <a:t>Suppliers</a:t>
            </a:r>
            <a:endParaRPr lang="it-IT" sz="1600" b="1" u="sng" dirty="0"/>
          </a:p>
          <a:p>
            <a:pPr marL="177800" indent="-177800">
              <a:buFontTx/>
              <a:buChar char="•"/>
            </a:pPr>
            <a:r>
              <a:rPr lang="it-IT" sz="1400" dirty="0" smtClean="0"/>
              <a:t>1</a:t>
            </a:r>
          </a:p>
          <a:p>
            <a:pPr marL="177800" indent="-177800">
              <a:buFontTx/>
              <a:buChar char="•"/>
            </a:pPr>
            <a:r>
              <a:rPr lang="it-IT" sz="1400" dirty="0" smtClean="0"/>
              <a:t>2</a:t>
            </a:r>
          </a:p>
          <a:p>
            <a:pPr marL="177800" indent="-177800">
              <a:buFontTx/>
              <a:buChar char="•"/>
            </a:pPr>
            <a:r>
              <a:rPr lang="it-IT" sz="1400" dirty="0" smtClean="0"/>
              <a:t>3</a:t>
            </a:r>
          </a:p>
          <a:p>
            <a:pPr marL="177800" indent="-177800">
              <a:buFontTx/>
              <a:buChar char="•"/>
            </a:pPr>
            <a:r>
              <a:rPr lang="it-IT" sz="1400" dirty="0" smtClean="0"/>
              <a:t>4</a:t>
            </a:r>
          </a:p>
          <a:p>
            <a:pPr marL="177800" indent="-177800">
              <a:buFontTx/>
              <a:buChar char="•"/>
            </a:pPr>
            <a:r>
              <a:rPr lang="it-IT" sz="1400" dirty="0" smtClean="0"/>
              <a:t>5</a:t>
            </a:r>
          </a:p>
          <a:p>
            <a:pPr marL="177800" indent="-177800"/>
            <a:endParaRPr lang="it-IT" sz="1400" dirty="0"/>
          </a:p>
        </p:txBody>
      </p:sp>
      <p:sp>
        <p:nvSpPr>
          <p:cNvPr id="349203" name="AutoShape 19"/>
          <p:cNvSpPr>
            <a:spLocks noChangeArrowheads="1"/>
          </p:cNvSpPr>
          <p:nvPr/>
        </p:nvSpPr>
        <p:spPr bwMode="auto">
          <a:xfrm>
            <a:off x="4572000" y="4581525"/>
            <a:ext cx="2160588" cy="2054225"/>
          </a:xfrm>
          <a:prstGeom prst="roundRect">
            <a:avLst>
              <a:gd name="adj" fmla="val 16667"/>
            </a:avLst>
          </a:prstGeom>
          <a:solidFill>
            <a:srgbClr val="718200">
              <a:alpha val="2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177800" indent="-177800" algn="ctr"/>
            <a:r>
              <a:rPr lang="it-IT" sz="1600" b="1" u="sng" dirty="0" err="1"/>
              <a:t>Substitutes</a:t>
            </a:r>
            <a:endParaRPr lang="it-IT" sz="1600" b="1" u="sng" dirty="0"/>
          </a:p>
          <a:p>
            <a:pPr marL="177800" indent="-177800">
              <a:buFontTx/>
              <a:buChar char="•"/>
            </a:pPr>
            <a:r>
              <a:rPr lang="it-IT" sz="1400" dirty="0" smtClean="0"/>
              <a:t>1</a:t>
            </a:r>
          </a:p>
          <a:p>
            <a:pPr marL="177800" indent="-177800">
              <a:buFontTx/>
              <a:buChar char="•"/>
            </a:pPr>
            <a:r>
              <a:rPr lang="it-IT" sz="1400" dirty="0" smtClean="0"/>
              <a:t>2</a:t>
            </a:r>
          </a:p>
          <a:p>
            <a:pPr marL="177800" indent="-177800">
              <a:buFontTx/>
              <a:buChar char="•"/>
            </a:pPr>
            <a:r>
              <a:rPr lang="it-IT" sz="1400" dirty="0" smtClean="0"/>
              <a:t>3</a:t>
            </a:r>
          </a:p>
          <a:p>
            <a:pPr marL="177800" indent="-177800">
              <a:buFontTx/>
              <a:buChar char="•"/>
            </a:pPr>
            <a:r>
              <a:rPr lang="it-IT" sz="1400" dirty="0" smtClean="0"/>
              <a:t>4</a:t>
            </a:r>
          </a:p>
          <a:p>
            <a:pPr marL="177800" indent="-177800">
              <a:buFontTx/>
              <a:buChar char="•"/>
            </a:pPr>
            <a:r>
              <a:rPr lang="it-IT" sz="1400" dirty="0" smtClean="0"/>
              <a:t>5</a:t>
            </a:r>
          </a:p>
          <a:p>
            <a:pPr marL="177800" indent="-177800"/>
            <a:endParaRPr lang="it-IT" sz="1400" dirty="0"/>
          </a:p>
        </p:txBody>
      </p:sp>
      <p:sp>
        <p:nvSpPr>
          <p:cNvPr id="349204" name="WordArt 20"/>
          <p:cNvSpPr>
            <a:spLocks noChangeArrowheads="1" noChangeShapeType="1" noTextEdit="1"/>
          </p:cNvSpPr>
          <p:nvPr/>
        </p:nvSpPr>
        <p:spPr bwMode="auto">
          <a:xfrm>
            <a:off x="268288" y="2424113"/>
            <a:ext cx="200025" cy="428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24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>
                    <a:alpha val="80000"/>
                  </a:srgbClr>
                </a:solidFill>
                <a:latin typeface="Arial Black"/>
              </a:rPr>
              <a:t>1</a:t>
            </a:r>
          </a:p>
        </p:txBody>
      </p:sp>
      <p:sp>
        <p:nvSpPr>
          <p:cNvPr id="349205" name="WordArt 21"/>
          <p:cNvSpPr>
            <a:spLocks noChangeArrowheads="1" noChangeShapeType="1" noTextEdit="1"/>
          </p:cNvSpPr>
          <p:nvPr/>
        </p:nvSpPr>
        <p:spPr bwMode="auto">
          <a:xfrm>
            <a:off x="268288" y="4584700"/>
            <a:ext cx="200025" cy="428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24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>
                    <a:alpha val="80000"/>
                  </a:srgbClr>
                </a:solidFill>
                <a:latin typeface="Arial Black"/>
              </a:rPr>
              <a:t>2</a:t>
            </a:r>
          </a:p>
        </p:txBody>
      </p:sp>
      <p:sp>
        <p:nvSpPr>
          <p:cNvPr id="349206" name="WordArt 22"/>
          <p:cNvSpPr>
            <a:spLocks noChangeArrowheads="1" noChangeShapeType="1" noTextEdit="1"/>
          </p:cNvSpPr>
          <p:nvPr/>
        </p:nvSpPr>
        <p:spPr bwMode="auto">
          <a:xfrm>
            <a:off x="4572000" y="2420938"/>
            <a:ext cx="200025" cy="428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24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>
                    <a:alpha val="80000"/>
                  </a:srgbClr>
                </a:solidFill>
                <a:latin typeface="Arial Black"/>
              </a:rPr>
              <a:t>3</a:t>
            </a:r>
          </a:p>
        </p:txBody>
      </p:sp>
      <p:sp>
        <p:nvSpPr>
          <p:cNvPr id="349207" name="WordArt 23"/>
          <p:cNvSpPr>
            <a:spLocks noChangeArrowheads="1" noChangeShapeType="1" noTextEdit="1"/>
          </p:cNvSpPr>
          <p:nvPr/>
        </p:nvSpPr>
        <p:spPr bwMode="auto">
          <a:xfrm>
            <a:off x="4572000" y="4581525"/>
            <a:ext cx="200025" cy="428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24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>
                    <a:alpha val="80000"/>
                  </a:srgbClr>
                </a:solidFill>
                <a:latin typeface="Arial Black"/>
              </a:rPr>
              <a:t>4</a:t>
            </a:r>
          </a:p>
        </p:txBody>
      </p:sp>
      <p:sp>
        <p:nvSpPr>
          <p:cNvPr id="349208" name="AutoShape 24"/>
          <p:cNvSpPr>
            <a:spLocks noChangeArrowheads="1"/>
          </p:cNvSpPr>
          <p:nvPr/>
        </p:nvSpPr>
        <p:spPr bwMode="auto">
          <a:xfrm>
            <a:off x="2760663" y="4508500"/>
            <a:ext cx="1727200" cy="792163"/>
          </a:xfrm>
          <a:prstGeom prst="curvedUpArrow">
            <a:avLst>
              <a:gd name="adj1" fmla="val 24347"/>
              <a:gd name="adj2" fmla="val 82349"/>
              <a:gd name="adj3" fmla="val 28398"/>
            </a:avLst>
          </a:prstGeom>
          <a:solidFill>
            <a:srgbClr val="718200">
              <a:alpha val="2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endParaRPr lang="it-IT"/>
          </a:p>
        </p:txBody>
      </p:sp>
      <p:sp>
        <p:nvSpPr>
          <p:cNvPr id="349211" name="Rectangle 27"/>
          <p:cNvSpPr>
            <a:spLocks noChangeArrowheads="1"/>
          </p:cNvSpPr>
          <p:nvPr/>
        </p:nvSpPr>
        <p:spPr bwMode="auto">
          <a:xfrm>
            <a:off x="2843213" y="4211638"/>
            <a:ext cx="1296987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r>
              <a:rPr lang="it-IT" sz="1400">
                <a:effectLst>
                  <a:outerShdw blurRad="38100" dist="38100" dir="2700000" algn="tl">
                    <a:srgbClr val="C0C0C0"/>
                  </a:outerShdw>
                </a:effectLst>
              </a:rPr>
              <a:t>Competizione tra le aziende esistenti</a:t>
            </a:r>
          </a:p>
        </p:txBody>
      </p:sp>
      <p:sp>
        <p:nvSpPr>
          <p:cNvPr id="349209" name="AutoShape 25"/>
          <p:cNvSpPr>
            <a:spLocks noChangeArrowheads="1"/>
          </p:cNvSpPr>
          <p:nvPr/>
        </p:nvSpPr>
        <p:spPr bwMode="auto">
          <a:xfrm flipH="1" flipV="1">
            <a:off x="2484438" y="3860800"/>
            <a:ext cx="1800225" cy="863600"/>
          </a:xfrm>
          <a:prstGeom prst="curvedUpArrow">
            <a:avLst>
              <a:gd name="adj1" fmla="val 23278"/>
              <a:gd name="adj2" fmla="val 78731"/>
              <a:gd name="adj3" fmla="val 28398"/>
            </a:avLst>
          </a:prstGeom>
          <a:solidFill>
            <a:srgbClr val="718200">
              <a:alpha val="2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endParaRPr lang="it-IT"/>
          </a:p>
        </p:txBody>
      </p:sp>
      <p:sp>
        <p:nvSpPr>
          <p:cNvPr id="349210" name="WordArt 26"/>
          <p:cNvSpPr>
            <a:spLocks noChangeArrowheads="1" noChangeShapeType="1" noTextEdit="1"/>
          </p:cNvSpPr>
          <p:nvPr/>
        </p:nvSpPr>
        <p:spPr bwMode="auto">
          <a:xfrm>
            <a:off x="3419475" y="3716338"/>
            <a:ext cx="200025" cy="428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24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>
                    <a:alpha val="80000"/>
                  </a:srgbClr>
                </a:solidFill>
                <a:latin typeface="Arial Black"/>
              </a:rPr>
              <a:t>5</a:t>
            </a:r>
          </a:p>
        </p:txBody>
      </p:sp>
      <p:sp>
        <p:nvSpPr>
          <p:cNvPr id="349217" name="Rectangle 33"/>
          <p:cNvSpPr>
            <a:spLocks noChangeArrowheads="1"/>
          </p:cNvSpPr>
          <p:nvPr/>
        </p:nvSpPr>
        <p:spPr bwMode="auto">
          <a:xfrm>
            <a:off x="6877050" y="2519363"/>
            <a:ext cx="2195513" cy="307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it-IT" sz="1400"/>
              <a:t>Minaccia di nuovi player pronti a entrare nel mercato</a:t>
            </a:r>
          </a:p>
          <a:p>
            <a:pPr marL="342900" indent="-342900">
              <a:buFontTx/>
              <a:buAutoNum type="arabicPeriod"/>
            </a:pPr>
            <a:r>
              <a:rPr lang="it-IT" sz="1400"/>
              <a:t>Crescita di potere da parte dei fornitori</a:t>
            </a:r>
          </a:p>
          <a:p>
            <a:pPr marL="342900" indent="-342900">
              <a:buFontTx/>
              <a:buAutoNum type="arabicPeriod"/>
            </a:pPr>
            <a:r>
              <a:rPr lang="it-IT" sz="1400"/>
              <a:t>Crescita di potere da parte dei clienti</a:t>
            </a:r>
          </a:p>
          <a:p>
            <a:pPr marL="342900" indent="-342900">
              <a:buFontTx/>
              <a:buAutoNum type="arabicPeriod"/>
            </a:pPr>
            <a:r>
              <a:rPr lang="it-IT" sz="1400"/>
              <a:t>Minaccia di prodotti o servizi in grado di sostituire il nostro prodotto/servizio</a:t>
            </a:r>
          </a:p>
          <a:p>
            <a:pPr marL="342900" indent="-342900">
              <a:buFontTx/>
              <a:buAutoNum type="arabicPeriod"/>
            </a:pPr>
            <a:r>
              <a:rPr lang="it-IT" sz="1400"/>
              <a:t>Competizione settoriale “normale”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4. Il prodotto/servizio</a:t>
            </a:r>
            <a:endParaRPr lang="it-IT" dirty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Descrivere:</a:t>
            </a:r>
            <a:endParaRPr lang="it-IT" dirty="0"/>
          </a:p>
          <a:p>
            <a:pPr lvl="1" algn="just">
              <a:spcBef>
                <a:spcPts val="1200"/>
              </a:spcBef>
            </a:pPr>
            <a:r>
              <a:rPr lang="it-IT" sz="1800" dirty="0" smtClean="0">
                <a:latin typeface="Arial" charset="0"/>
              </a:rPr>
              <a:t>caratteristiche tecniche</a:t>
            </a:r>
          </a:p>
          <a:p>
            <a:pPr lvl="1" algn="just">
              <a:spcBef>
                <a:spcPts val="1200"/>
              </a:spcBef>
            </a:pPr>
            <a:r>
              <a:rPr lang="it-IT" sz="1800" dirty="0" smtClean="0">
                <a:latin typeface="Arial" charset="0"/>
              </a:rPr>
              <a:t>caratteristiche di unicità e </a:t>
            </a:r>
            <a:r>
              <a:rPr lang="it-IT" sz="1800" dirty="0" err="1" smtClean="0">
                <a:latin typeface="Arial" charset="0"/>
              </a:rPr>
              <a:t>attrattività</a:t>
            </a:r>
            <a:r>
              <a:rPr lang="it-IT" sz="1800" dirty="0" smtClean="0">
                <a:latin typeface="Arial" charset="0"/>
              </a:rPr>
              <a:t> per il cliente</a:t>
            </a:r>
          </a:p>
          <a:p>
            <a:pPr lvl="1" algn="just">
              <a:spcBef>
                <a:spcPts val="1200"/>
              </a:spcBef>
            </a:pPr>
            <a:r>
              <a:rPr lang="it-IT" sz="1800" dirty="0" smtClean="0">
                <a:latin typeface="Arial" charset="0"/>
              </a:rPr>
              <a:t>caratteristiche comparate con i prodotti/servizi concorrenti</a:t>
            </a:r>
          </a:p>
          <a:p>
            <a:pPr lvl="1" algn="just">
              <a:spcBef>
                <a:spcPts val="1200"/>
              </a:spcBef>
            </a:pPr>
            <a:r>
              <a:rPr lang="it-IT" sz="1800" dirty="0" smtClean="0">
                <a:latin typeface="Arial" charset="0"/>
              </a:rPr>
              <a:t>andamento del ciclo di vita</a:t>
            </a:r>
          </a:p>
          <a:p>
            <a:pPr algn="just">
              <a:spcBef>
                <a:spcPts val="1200"/>
              </a:spcBef>
            </a:pPr>
            <a:r>
              <a:rPr lang="it-IT" dirty="0" smtClean="0">
                <a:latin typeface="Arial" charset="0"/>
              </a:rPr>
              <a:t>Analisi del portafoglio prodotti</a:t>
            </a:r>
            <a:endParaRPr lang="it-IT" dirty="0">
              <a:latin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5. La strategia aziendale</a:t>
            </a:r>
            <a:endParaRPr lang="it-IT" dirty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Riepilogare gli aspetti fondamentali </a:t>
            </a:r>
            <a:r>
              <a:rPr lang="it-IT" dirty="0" smtClean="0"/>
              <a:t>della visione e della missione dell’impresa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L’analisi strategica</a:t>
            </a:r>
            <a:endParaRPr lang="it-IT" dirty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A partire dalla missione, individuare gli obiettivi strategici</a:t>
            </a:r>
          </a:p>
          <a:p>
            <a:pPr lvl="1">
              <a:spcBef>
                <a:spcPts val="0"/>
              </a:spcBef>
            </a:pPr>
            <a:r>
              <a:rPr lang="it-IT" sz="1600" dirty="0" smtClean="0"/>
              <a:t>analisi SWOT-SOR</a:t>
            </a:r>
          </a:p>
          <a:p>
            <a:pPr lvl="2">
              <a:spcBef>
                <a:spcPts val="0"/>
              </a:spcBef>
            </a:pPr>
            <a:r>
              <a:rPr lang="it-IT" sz="1600" dirty="0" smtClean="0">
                <a:cs typeface="Arial" charset="0"/>
              </a:rPr>
              <a:t>fattori endogeni</a:t>
            </a:r>
          </a:p>
          <a:p>
            <a:pPr lvl="3">
              <a:spcBef>
                <a:spcPts val="0"/>
              </a:spcBef>
            </a:pPr>
            <a:r>
              <a:rPr lang="it-IT" sz="1400" dirty="0" smtClean="0">
                <a:cs typeface="Arial" charset="0"/>
              </a:rPr>
              <a:t>punti di forza (</a:t>
            </a:r>
            <a:r>
              <a:rPr lang="it-IT" sz="1400" i="1" dirty="0" err="1" smtClean="0">
                <a:cs typeface="Arial" charset="0"/>
              </a:rPr>
              <a:t>strenghts</a:t>
            </a:r>
            <a:r>
              <a:rPr lang="it-IT" sz="1400" dirty="0" smtClean="0">
                <a:cs typeface="Arial" charset="0"/>
              </a:rPr>
              <a:t>) e di debolezza (</a:t>
            </a:r>
            <a:r>
              <a:rPr lang="it-IT" sz="1400" i="1" dirty="0" err="1" smtClean="0">
                <a:cs typeface="Arial" charset="0"/>
              </a:rPr>
              <a:t>weakness</a:t>
            </a:r>
            <a:r>
              <a:rPr lang="it-IT" sz="1400" dirty="0" smtClean="0">
                <a:cs typeface="Arial" charset="0"/>
              </a:rPr>
              <a:t>)</a:t>
            </a:r>
          </a:p>
          <a:p>
            <a:pPr lvl="2">
              <a:spcBef>
                <a:spcPts val="0"/>
              </a:spcBef>
            </a:pPr>
            <a:r>
              <a:rPr lang="it-IT" sz="1600" dirty="0" smtClean="0">
                <a:cs typeface="Arial" charset="0"/>
              </a:rPr>
              <a:t>fattori esogeni</a:t>
            </a:r>
          </a:p>
          <a:p>
            <a:pPr lvl="3">
              <a:spcBef>
                <a:spcPts val="0"/>
              </a:spcBef>
            </a:pPr>
            <a:r>
              <a:rPr lang="it-IT" sz="1400" dirty="0" smtClean="0">
                <a:cs typeface="Arial" charset="0"/>
              </a:rPr>
              <a:t>opportunità (</a:t>
            </a:r>
            <a:r>
              <a:rPr lang="it-IT" sz="1400" i="1" dirty="0" err="1" smtClean="0">
                <a:cs typeface="Arial" charset="0"/>
              </a:rPr>
              <a:t>opportunities</a:t>
            </a:r>
            <a:r>
              <a:rPr lang="it-IT" sz="1400" dirty="0" smtClean="0">
                <a:cs typeface="Arial" charset="0"/>
              </a:rPr>
              <a:t>) e minacce (</a:t>
            </a:r>
            <a:r>
              <a:rPr lang="it-IT" sz="1400" i="1" dirty="0" err="1" smtClean="0">
                <a:cs typeface="Arial" charset="0"/>
              </a:rPr>
              <a:t>threats</a:t>
            </a:r>
            <a:r>
              <a:rPr lang="it-IT" sz="1400" dirty="0" smtClean="0">
                <a:cs typeface="Arial" charset="0"/>
              </a:rPr>
              <a:t>)</a:t>
            </a:r>
          </a:p>
          <a:p>
            <a:pPr lvl="1">
              <a:spcBef>
                <a:spcPts val="0"/>
              </a:spcBef>
            </a:pPr>
            <a:r>
              <a:rPr lang="it-IT" sz="1600" dirty="0" smtClean="0">
                <a:cs typeface="Arial" charset="0"/>
              </a:rPr>
              <a:t>scelta degli obiettivi strategici</a:t>
            </a:r>
          </a:p>
          <a:p>
            <a:pPr lvl="2"/>
            <a:endParaRPr lang="it-IT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nozio">
  <a:themeElements>
    <a:clrScheme name="Equinozi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Equinozi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nozi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</TotalTime>
  <Words>594</Words>
  <Application>Microsoft Office PowerPoint</Application>
  <PresentationFormat>Presentazione su schermo (4:3)</PresentationFormat>
  <Paragraphs>141</Paragraphs>
  <Slides>15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16" baseType="lpstr">
      <vt:lpstr>Equinozio</vt:lpstr>
      <vt:lpstr>Nome della società</vt:lpstr>
      <vt:lpstr>Indice</vt:lpstr>
      <vt:lpstr>1. Gli obiettivi del progetto</vt:lpstr>
      <vt:lpstr>2. Il team</vt:lpstr>
      <vt:lpstr>3. Il mercato di riferimento</vt:lpstr>
      <vt:lpstr>Ambiente Competitivo</vt:lpstr>
      <vt:lpstr>4. Il prodotto/servizio</vt:lpstr>
      <vt:lpstr>5. La strategia aziendale</vt:lpstr>
      <vt:lpstr>L’analisi strategica</vt:lpstr>
      <vt:lpstr>L’analisi SWOT</vt:lpstr>
      <vt:lpstr>6. Il piano operativo</vt:lpstr>
      <vt:lpstr>7. L’organizzazione</vt:lpstr>
      <vt:lpstr>8. Il piano delle risorse umane</vt:lpstr>
      <vt:lpstr>9. Il piano delle risorse finanziarie</vt:lpstr>
      <vt:lpstr>10. Previsioni economico-finanziarie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Nome della società</dc:title>
  <dc:creator>giacomo zanni</dc:creator>
  <cp:lastModifiedBy>endif</cp:lastModifiedBy>
  <cp:revision>3</cp:revision>
  <dcterms:created xsi:type="dcterms:W3CDTF">2013-12-17T16:58:28Z</dcterms:created>
  <dcterms:modified xsi:type="dcterms:W3CDTF">2015-11-24T17:56:40Z</dcterms:modified>
</cp:coreProperties>
</file>