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3D2B8-84BF-45BD-83EE-C5848D16626B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06F30-B23A-443A-916D-9F4B53E0601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8944E-B1B8-4DFC-BE90-E4D97F942BEC}" type="slidenum">
              <a:rPr lang="it-IT"/>
              <a:pPr/>
              <a:t>15</a:t>
            </a:fld>
            <a:endParaRPr lang="it-IT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FCA3B2-4372-4201-B047-B44E6A85A901}" type="datetimeFigureOut">
              <a:rPr lang="it-IT" smtClean="0"/>
              <a:pPr/>
              <a:t>05/12/2014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8192"/>
            <a:ext cx="7851648" cy="1828800"/>
          </a:xfrm>
        </p:spPr>
        <p:txBody>
          <a:bodyPr/>
          <a:lstStyle/>
          <a:p>
            <a:r>
              <a:rPr lang="it-IT" dirty="0">
                <a:solidFill>
                  <a:schemeClr val="tx2">
                    <a:lumMod val="25000"/>
                  </a:schemeClr>
                </a:solidFill>
              </a:rPr>
              <a:t>Nome </a:t>
            </a:r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della società</a:t>
            </a:r>
            <a:endParaRPr lang="it-IT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2060848"/>
            <a:ext cx="5176838" cy="470520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Business </a:t>
            </a:r>
            <a:r>
              <a:rPr lang="it-IT" dirty="0" err="1" smtClean="0">
                <a:solidFill>
                  <a:schemeClr val="tx2">
                    <a:lumMod val="25000"/>
                  </a:schemeClr>
                </a:solidFill>
              </a:rPr>
              <a:t>Plan</a:t>
            </a:r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 della Società:</a:t>
            </a:r>
            <a:endParaRPr lang="it-IT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6391" name="Picture 7" descr="logowselectors_ZA0634969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5949950"/>
            <a:ext cx="863600" cy="431800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79712" y="44624"/>
            <a:ext cx="7128792" cy="126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TEMPLATE </a:t>
            </a:r>
            <a:r>
              <a:rPr kumimoji="0" lang="it-IT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</a:t>
            </a: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BUSINESS PLAN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000" kern="0" dirty="0" smtClean="0">
                <a:solidFill>
                  <a:schemeClr val="tx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Complementi di Economia ed Estimo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a.a.</a:t>
            </a:r>
            <a:r>
              <a:rPr kumimoji="0" lang="it-IT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2014-2015</a:t>
            </a:r>
            <a:endParaRPr kumimoji="0" lang="it-IT" sz="2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L’analisi SWOT</a:t>
            </a:r>
            <a:endParaRPr lang="it-IT" sz="4000" dirty="0"/>
          </a:p>
        </p:txBody>
      </p:sp>
      <p:sp>
        <p:nvSpPr>
          <p:cNvPr id="350220" name="Rectangle 12"/>
          <p:cNvSpPr>
            <a:spLocks noChangeArrowheads="1"/>
          </p:cNvSpPr>
          <p:nvPr/>
        </p:nvSpPr>
        <p:spPr bwMode="auto">
          <a:xfrm>
            <a:off x="468313" y="1268760"/>
            <a:ext cx="8280400" cy="64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20000"/>
              </a:spcBef>
            </a:pPr>
            <a:r>
              <a:rPr lang="it-IT" dirty="0" smtClean="0"/>
              <a:t>Sintetizzare gli elementi principali interni ed esterni che </a:t>
            </a:r>
            <a:r>
              <a:rPr lang="it-IT" dirty="0" err="1" smtClean="0"/>
              <a:t>influenzanop</a:t>
            </a:r>
            <a:r>
              <a:rPr lang="it-IT" dirty="0" smtClean="0"/>
              <a:t> il raggiungimento della missione aziendale</a:t>
            </a:r>
            <a:endParaRPr lang="it-IT" i="1" dirty="0"/>
          </a:p>
        </p:txBody>
      </p:sp>
      <p:sp>
        <p:nvSpPr>
          <p:cNvPr id="350253" name="Rectangle 45"/>
          <p:cNvSpPr>
            <a:spLocks noChangeArrowheads="1"/>
          </p:cNvSpPr>
          <p:nvPr/>
        </p:nvSpPr>
        <p:spPr bwMode="auto">
          <a:xfrm>
            <a:off x="6621463" y="2060575"/>
            <a:ext cx="2413000" cy="4157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177800"/>
            <a:r>
              <a:rPr lang="it-IT" sz="1600" b="1" dirty="0"/>
              <a:t>S &amp; W:</a:t>
            </a:r>
          </a:p>
          <a:p>
            <a:pPr marL="177800"/>
            <a:r>
              <a:rPr lang="it-IT" sz="1600" dirty="0"/>
              <a:t>Riguarda </a:t>
            </a:r>
            <a:r>
              <a:rPr lang="it-IT" sz="1600" dirty="0" smtClean="0"/>
              <a:t>i fattori </a:t>
            </a:r>
            <a:r>
              <a:rPr lang="it-IT" sz="1600" b="1" i="1" dirty="0"/>
              <a:t>interni </a:t>
            </a:r>
            <a:r>
              <a:rPr lang="it-IT" sz="1600" dirty="0"/>
              <a:t>all’azienda riferiti al recente passato o al presente</a:t>
            </a:r>
          </a:p>
          <a:p>
            <a:pPr marL="177800"/>
            <a:endParaRPr lang="it-IT" sz="1600" dirty="0"/>
          </a:p>
          <a:p>
            <a:pPr marL="177800"/>
            <a:r>
              <a:rPr lang="it-IT" sz="1600" dirty="0"/>
              <a:t/>
            </a:r>
            <a:br>
              <a:rPr lang="it-IT" sz="1600" dirty="0"/>
            </a:br>
            <a:endParaRPr lang="it-IT" sz="1600" dirty="0"/>
          </a:p>
          <a:p>
            <a:pPr marL="177800"/>
            <a:r>
              <a:rPr lang="it-IT" sz="1600" b="1" dirty="0"/>
              <a:t>O &amp; T:</a:t>
            </a:r>
          </a:p>
          <a:p>
            <a:pPr marL="177800"/>
            <a:r>
              <a:rPr lang="it-IT" sz="1600" dirty="0" smtClean="0"/>
              <a:t>Riguarda </a:t>
            </a:r>
            <a:r>
              <a:rPr lang="it-IT" sz="1600" dirty="0"/>
              <a:t>fattori </a:t>
            </a:r>
            <a:r>
              <a:rPr lang="it-IT" sz="1600" b="1" i="1" dirty="0"/>
              <a:t>esterni </a:t>
            </a:r>
            <a:r>
              <a:rPr lang="it-IT" sz="1600" dirty="0"/>
              <a:t>riferiti al futuro</a:t>
            </a:r>
            <a:r>
              <a:rPr lang="it-IT" sz="1600" dirty="0" smtClean="0"/>
              <a:t>.</a:t>
            </a:r>
          </a:p>
          <a:p>
            <a:pPr marL="177800"/>
            <a:endParaRPr lang="it-IT" sz="1600" dirty="0" smtClean="0"/>
          </a:p>
          <a:p>
            <a:pPr marL="177800"/>
            <a:r>
              <a:rPr lang="it-IT" sz="1400" i="1" dirty="0" smtClean="0"/>
              <a:t>Eccezione: sviluppo  futuro di competenze interne (o sinergie, o tecnologie)</a:t>
            </a:r>
            <a:endParaRPr lang="it-IT" sz="1600" i="1" dirty="0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827088" y="4508500"/>
            <a:ext cx="2808287" cy="2270125"/>
            <a:chOff x="521" y="2840"/>
            <a:chExt cx="1769" cy="1430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521" y="2840"/>
              <a:ext cx="1769" cy="1430"/>
              <a:chOff x="204" y="1525"/>
              <a:chExt cx="1361" cy="1294"/>
            </a:xfrm>
          </p:grpSpPr>
          <p:sp>
            <p:nvSpPr>
              <p:cNvPr id="350250" name="AutoShape 42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51" name="WordArt 43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O</a:t>
                </a:r>
              </a:p>
            </p:txBody>
          </p:sp>
        </p:grpSp>
        <p:sp>
          <p:nvSpPr>
            <p:cNvPr id="350254" name="Rectangle 46"/>
            <p:cNvSpPr>
              <a:spLocks noChangeArrowheads="1"/>
            </p:cNvSpPr>
            <p:nvPr/>
          </p:nvSpPr>
          <p:spPr bwMode="auto">
            <a:xfrm>
              <a:off x="612" y="2931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Opportunities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opportunità future</a:t>
              </a:r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.</a:t>
              </a: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Esempi: nuova tecnologia, modifica del quadro normativo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828675" y="2097088"/>
            <a:ext cx="2808288" cy="2270125"/>
            <a:chOff x="522" y="1321"/>
            <a:chExt cx="1769" cy="1430"/>
          </a:xfrm>
        </p:grpSpPr>
        <p:grpSp>
          <p:nvGrpSpPr>
            <p:cNvPr id="5" name="Group 34"/>
            <p:cNvGrpSpPr>
              <a:grpSpLocks/>
            </p:cNvGrpSpPr>
            <p:nvPr/>
          </p:nvGrpSpPr>
          <p:grpSpPr bwMode="auto">
            <a:xfrm>
              <a:off x="522" y="1321"/>
              <a:ext cx="1769" cy="1430"/>
              <a:chOff x="204" y="1525"/>
              <a:chExt cx="1361" cy="1294"/>
            </a:xfrm>
          </p:grpSpPr>
          <p:sp>
            <p:nvSpPr>
              <p:cNvPr id="350228" name="AutoShape 20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1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S</a:t>
                </a:r>
              </a:p>
            </p:txBody>
          </p:sp>
        </p:grpSp>
        <p:sp>
          <p:nvSpPr>
            <p:cNvPr id="350255" name="Rectangle 47"/>
            <p:cNvSpPr>
              <a:spLocks noChangeArrowheads="1"/>
            </p:cNvSpPr>
            <p:nvPr/>
          </p:nvSpPr>
          <p:spPr bwMode="auto">
            <a:xfrm>
              <a:off x="612" y="1389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Strengths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punti di forza dell’azienda.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Esempio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Vantaggi competitivi, strutture di costo, capacità di generare cassa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3814763" y="2097088"/>
            <a:ext cx="2808287" cy="2270125"/>
            <a:chOff x="2403" y="1321"/>
            <a:chExt cx="1769" cy="1430"/>
          </a:xfrm>
        </p:grpSpPr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2403" y="1321"/>
              <a:ext cx="1769" cy="1430"/>
              <a:chOff x="204" y="1525"/>
              <a:chExt cx="1361" cy="1294"/>
            </a:xfrm>
          </p:grpSpPr>
          <p:sp>
            <p:nvSpPr>
              <p:cNvPr id="350247" name="AutoShape 39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8" name="WordArt 40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W</a:t>
                </a:r>
              </a:p>
            </p:txBody>
          </p:sp>
        </p:grpSp>
        <p:sp>
          <p:nvSpPr>
            <p:cNvPr id="350256" name="Rectangle 48"/>
            <p:cNvSpPr>
              <a:spLocks noChangeArrowheads="1"/>
            </p:cNvSpPr>
            <p:nvPr/>
          </p:nvSpPr>
          <p:spPr bwMode="auto">
            <a:xfrm>
              <a:off x="2517" y="1389"/>
              <a:ext cx="1633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Weaknesses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punti di debolezza.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struttura commerciale non </a:t>
              </a:r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ottimale, finanze interne scarse</a:t>
              </a:r>
              <a:endParaRPr lang="it-IT" sz="16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3816350" y="4508500"/>
            <a:ext cx="2808288" cy="2270125"/>
            <a:chOff x="2404" y="2840"/>
            <a:chExt cx="1769" cy="1430"/>
          </a:xfrm>
        </p:grpSpPr>
        <p:grpSp>
          <p:nvGrpSpPr>
            <p:cNvPr id="9" name="Group 35"/>
            <p:cNvGrpSpPr>
              <a:grpSpLocks/>
            </p:cNvGrpSpPr>
            <p:nvPr/>
          </p:nvGrpSpPr>
          <p:grpSpPr bwMode="auto">
            <a:xfrm>
              <a:off x="2404" y="2840"/>
              <a:ext cx="1769" cy="1430"/>
              <a:chOff x="204" y="1525"/>
              <a:chExt cx="1361" cy="1294"/>
            </a:xfrm>
          </p:grpSpPr>
          <p:sp>
            <p:nvSpPr>
              <p:cNvPr id="350244" name="AutoShape 36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5" name="WordArt 37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39999"/>
                      </a:srgbClr>
                    </a:solidFill>
                    <a:latin typeface="Arial Black"/>
                  </a:rPr>
                  <a:t>T</a:t>
                </a:r>
              </a:p>
            </p:txBody>
          </p:sp>
        </p:grpSp>
        <p:sp>
          <p:nvSpPr>
            <p:cNvPr id="350257" name="Rectangle 49"/>
            <p:cNvSpPr>
              <a:spLocks noChangeArrowheads="1"/>
            </p:cNvSpPr>
            <p:nvPr/>
          </p:nvSpPr>
          <p:spPr bwMode="auto">
            <a:xfrm>
              <a:off x="2471" y="2885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Threats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minacce esterne.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nuovi concorrenti, saturazione della domanda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6. Il piano operativo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Il piano di marketing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prodotto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prezzo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distribuzione 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comunicazione</a:t>
            </a:r>
            <a:endParaRPr lang="it-IT" sz="1600" dirty="0" smtClean="0">
              <a:latin typeface="Arial" charset="0"/>
            </a:endParaRPr>
          </a:p>
          <a:p>
            <a:pPr lvl="1"/>
            <a:r>
              <a:rPr lang="it-IT" dirty="0" smtClean="0"/>
              <a:t>Il piano delle vendite</a:t>
            </a:r>
          </a:p>
          <a:p>
            <a:pPr lvl="1"/>
            <a:r>
              <a:rPr lang="it-IT" dirty="0" smtClean="0"/>
              <a:t>Il piano di produzione</a:t>
            </a:r>
          </a:p>
          <a:p>
            <a:pPr lvl="1"/>
            <a:r>
              <a:rPr lang="it-IT" dirty="0" smtClean="0"/>
              <a:t>Il piano degli investimenti</a:t>
            </a:r>
          </a:p>
          <a:p>
            <a:pPr lvl="1"/>
            <a:r>
              <a:rPr lang="it-IT" dirty="0" smtClean="0"/>
              <a:t>Il piano delle risorse finanziarie</a:t>
            </a:r>
          </a:p>
          <a:p>
            <a:pPr lvl="1"/>
            <a:r>
              <a:rPr lang="it-IT" dirty="0" smtClean="0"/>
              <a:t>Il piano delle risorse umane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8600"/>
            <a:ext cx="8371656" cy="1066800"/>
          </a:xfrm>
        </p:spPr>
        <p:txBody>
          <a:bodyPr/>
          <a:lstStyle/>
          <a:p>
            <a:r>
              <a:rPr lang="it-IT" dirty="0" smtClean="0"/>
              <a:t>7. L’organizzazione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La matrice organizzativa (chi fa cosa)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8600"/>
            <a:ext cx="8371656" cy="1066800"/>
          </a:xfrm>
        </p:spPr>
        <p:txBody>
          <a:bodyPr/>
          <a:lstStyle/>
          <a:p>
            <a:r>
              <a:rPr lang="it-IT" dirty="0" smtClean="0"/>
              <a:t>8. Il piano delle risorse umane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Il piano delle risorse umane</a:t>
            </a:r>
            <a:endParaRPr lang="it-IT" dirty="0"/>
          </a:p>
          <a:p>
            <a:pPr lvl="2"/>
            <a:r>
              <a:rPr lang="it-IT" dirty="0" smtClean="0"/>
              <a:t>Numero, qualifiche, contratti, carriere ecc.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28600"/>
            <a:ext cx="7867600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9. Il piano delle risorse finanziarie</a:t>
            </a:r>
            <a:endParaRPr lang="it-IT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Tracciare un piano </a:t>
            </a:r>
            <a:r>
              <a:rPr lang="it-IT" dirty="0" smtClean="0"/>
              <a:t>finanziario </a:t>
            </a:r>
            <a:r>
              <a:rPr lang="it-IT" dirty="0"/>
              <a:t>in cui </a:t>
            </a:r>
            <a:r>
              <a:rPr lang="it-IT" dirty="0" smtClean="0"/>
              <a:t>siano  definite le entrate e le uscite previste per tutto l’orizzonte temporale fissato, in modo da stabilire i fabbisogni </a:t>
            </a:r>
            <a:r>
              <a:rPr lang="it-IT" dirty="0" err="1" smtClean="0"/>
              <a:t>finanzari</a:t>
            </a:r>
            <a:r>
              <a:rPr lang="it-IT" dirty="0" smtClean="0"/>
              <a:t>, con le relative fonti</a:t>
            </a:r>
            <a:endParaRPr lang="it-IT" dirty="0"/>
          </a:p>
          <a:p>
            <a:pPr lvl="1"/>
            <a:r>
              <a:rPr lang="it-IT" dirty="0" smtClean="0"/>
              <a:t>Utilizzare </a:t>
            </a:r>
            <a:r>
              <a:rPr lang="it-IT" dirty="0"/>
              <a:t>diverse diapositive per trattare in modo appropriato l'argomento.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28600"/>
            <a:ext cx="8443664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10. Previsioni economico-finanziarie</a:t>
            </a:r>
            <a:endParaRPr lang="it-IT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Riportare gli schemi di: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Conto economico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Stato Patrimoniale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Flusso di Cassa 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Indici di Rendimento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Punto di pareggio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838200"/>
          </a:xfrm>
          <a:ln w="28575">
            <a:noFill/>
          </a:ln>
        </p:spPr>
        <p:txBody>
          <a:bodyPr/>
          <a:lstStyle/>
          <a:p>
            <a:r>
              <a:rPr lang="it-IT" dirty="0" smtClean="0">
                <a:latin typeface="Arial" charset="0"/>
              </a:rPr>
              <a:t>Indice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748712" cy="5329237"/>
          </a:xfrm>
        </p:spPr>
        <p:txBody>
          <a:bodyPr>
            <a:normAutofit/>
          </a:bodyPr>
          <a:lstStyle/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Gli obiettivi del progetto 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team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mercato di riferimento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prodotto/servizio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La strategia aziendale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operativo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di marketing e delle vendite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della produzione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degli investimenti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L’organizzazione 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delle risorse umane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delle risorse finanziarie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Le previsioni economico-finanziarie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Gli obiettivi del progetto</a:t>
            </a:r>
            <a:endParaRPr lang="it-IT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Stabilire chiaramente gli obiettivi a lungo termine della società.</a:t>
            </a:r>
          </a:p>
          <a:p>
            <a:pPr lvl="1"/>
            <a:r>
              <a:rPr lang="it-IT"/>
              <a:t>Tentare di utilizzare parole che forniscano un orientamento per la crescita della società, mantenendo comunque la massima concisione.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2. Il </a:t>
            </a:r>
            <a:r>
              <a:rPr lang="it-IT" dirty="0"/>
              <a:t>team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Elencare i nomi del responsabile aziendale e della gestione centrale.</a:t>
            </a:r>
          </a:p>
          <a:p>
            <a:r>
              <a:rPr lang="it-IT"/>
              <a:t>Includere risultati già raggiunti per dimostrare il buon esito della loro attività.</a:t>
            </a:r>
          </a:p>
          <a:p>
            <a:r>
              <a:rPr lang="it-IT"/>
              <a:t>Riepilogare gli anni di esperienza in questo campo.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3. Il mercato di riferimento</a:t>
            </a:r>
            <a:endParaRPr lang="it-IT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la situazione del mercato nel passato, fornire un quadro della situazione presente e indicare le previsioni per il </a:t>
            </a:r>
            <a:r>
              <a:rPr lang="it-IT" dirty="0" smtClean="0"/>
              <a:t>futuro</a:t>
            </a:r>
          </a:p>
          <a:p>
            <a:pPr lvl="1"/>
            <a:r>
              <a:rPr lang="it-IT" dirty="0" smtClean="0"/>
              <a:t>Caratteristiche della domanda</a:t>
            </a:r>
          </a:p>
          <a:p>
            <a:pPr lvl="1"/>
            <a:r>
              <a:rPr lang="it-IT" dirty="0" smtClean="0"/>
              <a:t>Caratteristica dell’offerta</a:t>
            </a:r>
          </a:p>
          <a:p>
            <a:pPr lvl="1"/>
            <a:r>
              <a:rPr lang="it-IT" dirty="0" smtClean="0"/>
              <a:t>Analisi dell’ambiente competitivo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215" name="AutoShape 31"/>
          <p:cNvSpPr>
            <a:spLocks noChangeArrowheads="1"/>
          </p:cNvSpPr>
          <p:nvPr/>
        </p:nvSpPr>
        <p:spPr bwMode="auto">
          <a:xfrm rot="-2535540">
            <a:off x="2124075" y="5445125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4" name="AutoShape 30"/>
          <p:cNvSpPr>
            <a:spLocks noChangeArrowheads="1"/>
          </p:cNvSpPr>
          <p:nvPr/>
        </p:nvSpPr>
        <p:spPr bwMode="auto">
          <a:xfrm rot="13032604">
            <a:off x="3779838" y="5373688"/>
            <a:ext cx="1152525" cy="503237"/>
          </a:xfrm>
          <a:prstGeom prst="rightArrow">
            <a:avLst>
              <a:gd name="adj1" fmla="val 50000"/>
              <a:gd name="adj2" fmla="val 57256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3" name="AutoShape 29"/>
          <p:cNvSpPr>
            <a:spLocks noChangeArrowheads="1"/>
          </p:cNvSpPr>
          <p:nvPr/>
        </p:nvSpPr>
        <p:spPr bwMode="auto">
          <a:xfrm rot="8027520">
            <a:off x="3815556" y="3177382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2" name="AutoShape 28"/>
          <p:cNvSpPr>
            <a:spLocks noChangeArrowheads="1"/>
          </p:cNvSpPr>
          <p:nvPr/>
        </p:nvSpPr>
        <p:spPr bwMode="auto">
          <a:xfrm rot="3220405">
            <a:off x="2151856" y="3226594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Ambiente Competitivo</a:t>
            </a:r>
            <a:endParaRPr lang="it-IT" sz="4000" dirty="0"/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468313" y="1700213"/>
            <a:ext cx="8280400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20000"/>
              </a:spcBef>
            </a:pPr>
            <a:r>
              <a:rPr lang="it-IT" sz="1600" dirty="0" smtClean="0"/>
              <a:t>Riepilogare il </a:t>
            </a:r>
            <a:r>
              <a:rPr lang="it-IT" sz="1600" dirty="0"/>
              <a:t>livello di competizione dell’arena competitiva</a:t>
            </a:r>
            <a:r>
              <a:rPr lang="it-IT" sz="1600" dirty="0" smtClean="0"/>
              <a:t>.</a:t>
            </a:r>
            <a:endParaRPr lang="it-IT" sz="1600" i="1" dirty="0"/>
          </a:p>
        </p:txBody>
      </p:sp>
      <p:sp>
        <p:nvSpPr>
          <p:cNvPr id="349200" name="AutoShape 16"/>
          <p:cNvSpPr>
            <a:spLocks noChangeArrowheads="1"/>
          </p:cNvSpPr>
          <p:nvPr/>
        </p:nvSpPr>
        <p:spPr bwMode="auto">
          <a:xfrm>
            <a:off x="323850" y="2420938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Potential</a:t>
            </a:r>
            <a:r>
              <a:rPr lang="it-IT" sz="1600" b="1" u="sng" dirty="0"/>
              <a:t> </a:t>
            </a:r>
            <a:r>
              <a:rPr lang="it-IT" sz="1600" b="1" u="sng" dirty="0" err="1"/>
              <a:t>entrants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>
              <a:buFontTx/>
              <a:buChar char="•"/>
            </a:pPr>
            <a:endParaRPr lang="it-IT" sz="1400" dirty="0" smtClean="0"/>
          </a:p>
          <a:p>
            <a:pPr marL="177800" indent="-177800"/>
            <a:endParaRPr lang="it-IT" sz="1400" dirty="0"/>
          </a:p>
        </p:txBody>
      </p:sp>
      <p:sp>
        <p:nvSpPr>
          <p:cNvPr id="349201" name="AutoShape 17"/>
          <p:cNvSpPr>
            <a:spLocks noChangeArrowheads="1"/>
          </p:cNvSpPr>
          <p:nvPr/>
        </p:nvSpPr>
        <p:spPr bwMode="auto">
          <a:xfrm>
            <a:off x="323850" y="4581525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Customers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</p:txBody>
      </p:sp>
      <p:sp>
        <p:nvSpPr>
          <p:cNvPr id="349202" name="AutoShape 18"/>
          <p:cNvSpPr>
            <a:spLocks noChangeArrowheads="1"/>
          </p:cNvSpPr>
          <p:nvPr/>
        </p:nvSpPr>
        <p:spPr bwMode="auto">
          <a:xfrm>
            <a:off x="4572000" y="2420938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Suppliers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/>
            <a:endParaRPr lang="it-IT" sz="1400" dirty="0"/>
          </a:p>
        </p:txBody>
      </p:sp>
      <p:sp>
        <p:nvSpPr>
          <p:cNvPr id="349203" name="AutoShape 19"/>
          <p:cNvSpPr>
            <a:spLocks noChangeArrowheads="1"/>
          </p:cNvSpPr>
          <p:nvPr/>
        </p:nvSpPr>
        <p:spPr bwMode="auto">
          <a:xfrm>
            <a:off x="4572000" y="4581525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Substitutes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/>
            <a:endParaRPr lang="it-IT" sz="1400" dirty="0"/>
          </a:p>
        </p:txBody>
      </p:sp>
      <p:sp>
        <p:nvSpPr>
          <p:cNvPr id="349204" name="WordArt 20"/>
          <p:cNvSpPr>
            <a:spLocks noChangeArrowheads="1" noChangeShapeType="1" noTextEdit="1"/>
          </p:cNvSpPr>
          <p:nvPr/>
        </p:nvSpPr>
        <p:spPr bwMode="auto">
          <a:xfrm>
            <a:off x="268288" y="2424113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1</a:t>
            </a:r>
          </a:p>
        </p:txBody>
      </p:sp>
      <p:sp>
        <p:nvSpPr>
          <p:cNvPr id="349205" name="WordArt 21"/>
          <p:cNvSpPr>
            <a:spLocks noChangeArrowheads="1" noChangeShapeType="1" noTextEdit="1"/>
          </p:cNvSpPr>
          <p:nvPr/>
        </p:nvSpPr>
        <p:spPr bwMode="auto">
          <a:xfrm>
            <a:off x="268288" y="45847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2</a:t>
            </a:r>
          </a:p>
        </p:txBody>
      </p:sp>
      <p:sp>
        <p:nvSpPr>
          <p:cNvPr id="349206" name="WordArt 22"/>
          <p:cNvSpPr>
            <a:spLocks noChangeArrowheads="1" noChangeShapeType="1" noTextEdit="1"/>
          </p:cNvSpPr>
          <p:nvPr/>
        </p:nvSpPr>
        <p:spPr bwMode="auto">
          <a:xfrm>
            <a:off x="4572000" y="2420938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3</a:t>
            </a:r>
          </a:p>
        </p:txBody>
      </p:sp>
      <p:sp>
        <p:nvSpPr>
          <p:cNvPr id="349207" name="WordArt 23"/>
          <p:cNvSpPr>
            <a:spLocks noChangeArrowheads="1" noChangeShapeType="1" noTextEdit="1"/>
          </p:cNvSpPr>
          <p:nvPr/>
        </p:nvSpPr>
        <p:spPr bwMode="auto">
          <a:xfrm>
            <a:off x="4572000" y="4581525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4</a:t>
            </a:r>
          </a:p>
        </p:txBody>
      </p:sp>
      <p:sp>
        <p:nvSpPr>
          <p:cNvPr id="349208" name="AutoShape 24"/>
          <p:cNvSpPr>
            <a:spLocks noChangeArrowheads="1"/>
          </p:cNvSpPr>
          <p:nvPr/>
        </p:nvSpPr>
        <p:spPr bwMode="auto">
          <a:xfrm>
            <a:off x="2760663" y="4508500"/>
            <a:ext cx="1727200" cy="792163"/>
          </a:xfrm>
          <a:prstGeom prst="curvedUpArrow">
            <a:avLst>
              <a:gd name="adj1" fmla="val 24347"/>
              <a:gd name="adj2" fmla="val 82349"/>
              <a:gd name="adj3" fmla="val 28398"/>
            </a:avLst>
          </a:prstGeom>
          <a:solidFill>
            <a:srgbClr val="7182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1" name="Rectangle 27"/>
          <p:cNvSpPr>
            <a:spLocks noChangeArrowheads="1"/>
          </p:cNvSpPr>
          <p:nvPr/>
        </p:nvSpPr>
        <p:spPr bwMode="auto">
          <a:xfrm>
            <a:off x="2843213" y="4211638"/>
            <a:ext cx="129698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it-I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Competizione tra le aziende esistenti</a:t>
            </a:r>
          </a:p>
        </p:txBody>
      </p:sp>
      <p:sp>
        <p:nvSpPr>
          <p:cNvPr id="349209" name="AutoShape 25"/>
          <p:cNvSpPr>
            <a:spLocks noChangeArrowheads="1"/>
          </p:cNvSpPr>
          <p:nvPr/>
        </p:nvSpPr>
        <p:spPr bwMode="auto">
          <a:xfrm flipH="1" flipV="1">
            <a:off x="2484438" y="3860800"/>
            <a:ext cx="1800225" cy="863600"/>
          </a:xfrm>
          <a:prstGeom prst="curvedUpArrow">
            <a:avLst>
              <a:gd name="adj1" fmla="val 23278"/>
              <a:gd name="adj2" fmla="val 78731"/>
              <a:gd name="adj3" fmla="val 28398"/>
            </a:avLst>
          </a:prstGeom>
          <a:solidFill>
            <a:srgbClr val="7182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0" name="WordArt 26"/>
          <p:cNvSpPr>
            <a:spLocks noChangeArrowheads="1" noChangeShapeType="1" noTextEdit="1"/>
          </p:cNvSpPr>
          <p:nvPr/>
        </p:nvSpPr>
        <p:spPr bwMode="auto">
          <a:xfrm>
            <a:off x="3419475" y="3716338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5</a:t>
            </a:r>
          </a:p>
        </p:txBody>
      </p:sp>
      <p:sp>
        <p:nvSpPr>
          <p:cNvPr id="349217" name="Rectangle 33"/>
          <p:cNvSpPr>
            <a:spLocks noChangeArrowheads="1"/>
          </p:cNvSpPr>
          <p:nvPr/>
        </p:nvSpPr>
        <p:spPr bwMode="auto">
          <a:xfrm>
            <a:off x="6877050" y="2519363"/>
            <a:ext cx="2195513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it-IT" sz="1400"/>
              <a:t>Minaccia di nuovi player pronti a entrare nel mercato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Crescita di potere da parte dei fornitori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Crescita di potere da parte dei clienti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Minaccia di prodotti o servizi in grado di sostituire il nostro prodotto/servizio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Competizione settoriale “normale”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4. Il prodotto/servizio</a:t>
            </a:r>
            <a:endParaRPr lang="it-IT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Descrivere:</a:t>
            </a:r>
            <a:endParaRPr lang="it-IT" dirty="0"/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tecniche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di unicità e </a:t>
            </a:r>
            <a:r>
              <a:rPr lang="it-IT" sz="1800" dirty="0" err="1" smtClean="0">
                <a:latin typeface="Arial" charset="0"/>
              </a:rPr>
              <a:t>attrattività</a:t>
            </a:r>
            <a:r>
              <a:rPr lang="it-IT" sz="1800" dirty="0" smtClean="0">
                <a:latin typeface="Arial" charset="0"/>
              </a:rPr>
              <a:t> per il cliente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comparate con i prodotti/servizi concorrenti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andamento del ciclo di vita</a:t>
            </a:r>
          </a:p>
          <a:p>
            <a:pPr algn="just">
              <a:spcBef>
                <a:spcPts val="1200"/>
              </a:spcBef>
            </a:pPr>
            <a:r>
              <a:rPr lang="it-IT" dirty="0" smtClean="0">
                <a:latin typeface="Arial" charset="0"/>
              </a:rPr>
              <a:t>Analisi del portafoglio prodotti</a:t>
            </a:r>
            <a:endParaRPr lang="it-IT" dirty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5. La strategia aziendale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gli aspetti fondamentali </a:t>
            </a:r>
            <a:r>
              <a:rPr lang="it-IT" dirty="0" smtClean="0"/>
              <a:t>della visione e della missione dell’impresa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L’analisi strategica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partire dalla missione, individuare gli obiettivi strategici</a:t>
            </a:r>
          </a:p>
          <a:p>
            <a:pPr lvl="1">
              <a:spcBef>
                <a:spcPts val="0"/>
              </a:spcBef>
            </a:pPr>
            <a:r>
              <a:rPr lang="it-IT" sz="1600" dirty="0" smtClean="0"/>
              <a:t>analisi SWOT-SOR</a:t>
            </a:r>
          </a:p>
          <a:p>
            <a:pPr lvl="2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fattori endogeni</a:t>
            </a:r>
          </a:p>
          <a:p>
            <a:pPr lvl="3">
              <a:spcBef>
                <a:spcPts val="0"/>
              </a:spcBef>
            </a:pPr>
            <a:r>
              <a:rPr lang="it-IT" sz="1400" dirty="0" smtClean="0">
                <a:cs typeface="Arial" charset="0"/>
              </a:rPr>
              <a:t>punti di forza (</a:t>
            </a:r>
            <a:r>
              <a:rPr lang="it-IT" sz="1400" i="1" dirty="0" err="1" smtClean="0">
                <a:cs typeface="Arial" charset="0"/>
              </a:rPr>
              <a:t>strenghts</a:t>
            </a:r>
            <a:r>
              <a:rPr lang="it-IT" sz="1400" dirty="0" smtClean="0">
                <a:cs typeface="Arial" charset="0"/>
              </a:rPr>
              <a:t>) e di debolezza (</a:t>
            </a:r>
            <a:r>
              <a:rPr lang="it-IT" sz="1400" i="1" dirty="0" err="1" smtClean="0">
                <a:cs typeface="Arial" charset="0"/>
              </a:rPr>
              <a:t>weakness</a:t>
            </a:r>
            <a:r>
              <a:rPr lang="it-IT" sz="1400" dirty="0" smtClean="0">
                <a:cs typeface="Arial" charset="0"/>
              </a:rPr>
              <a:t>)</a:t>
            </a:r>
          </a:p>
          <a:p>
            <a:pPr lvl="2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fattori esogeni</a:t>
            </a:r>
          </a:p>
          <a:p>
            <a:pPr lvl="3">
              <a:spcBef>
                <a:spcPts val="0"/>
              </a:spcBef>
            </a:pPr>
            <a:r>
              <a:rPr lang="it-IT" sz="1400" dirty="0" smtClean="0">
                <a:cs typeface="Arial" charset="0"/>
              </a:rPr>
              <a:t>opportunità (</a:t>
            </a:r>
            <a:r>
              <a:rPr lang="it-IT" sz="1400" i="1" dirty="0" err="1" smtClean="0">
                <a:cs typeface="Arial" charset="0"/>
              </a:rPr>
              <a:t>opportunities</a:t>
            </a:r>
            <a:r>
              <a:rPr lang="it-IT" sz="1400" dirty="0" smtClean="0">
                <a:cs typeface="Arial" charset="0"/>
              </a:rPr>
              <a:t>) e minacce (</a:t>
            </a:r>
            <a:r>
              <a:rPr lang="it-IT" sz="1400" i="1" dirty="0" err="1" smtClean="0">
                <a:cs typeface="Arial" charset="0"/>
              </a:rPr>
              <a:t>threats</a:t>
            </a:r>
            <a:r>
              <a:rPr lang="it-IT" sz="1400" dirty="0" smtClean="0">
                <a:cs typeface="Arial" charset="0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scelta degli obiettivi strategici</a:t>
            </a:r>
          </a:p>
          <a:p>
            <a:pPr lvl="2"/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594</Words>
  <Application>Microsoft Office PowerPoint</Application>
  <PresentationFormat>Presentazione su schermo (4:3)</PresentationFormat>
  <Paragraphs>141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Equinozio</vt:lpstr>
      <vt:lpstr>Nome della società</vt:lpstr>
      <vt:lpstr>Indice</vt:lpstr>
      <vt:lpstr>1. Gli obiettivi del progetto</vt:lpstr>
      <vt:lpstr>2. Il team</vt:lpstr>
      <vt:lpstr>3. Il mercato di riferimento</vt:lpstr>
      <vt:lpstr>Ambiente Competitivo</vt:lpstr>
      <vt:lpstr>4. Il prodotto/servizio</vt:lpstr>
      <vt:lpstr>5. La strategia aziendale</vt:lpstr>
      <vt:lpstr>L’analisi strategica</vt:lpstr>
      <vt:lpstr>L’analisi SWOT</vt:lpstr>
      <vt:lpstr>6. Il piano operativo</vt:lpstr>
      <vt:lpstr>7. L’organizzazione</vt:lpstr>
      <vt:lpstr>8. Il piano delle risorse umane</vt:lpstr>
      <vt:lpstr>9. Il piano delle risorse finanziarie</vt:lpstr>
      <vt:lpstr>10. Previsioni economico-finanziarie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della società</dc:title>
  <dc:creator>giacomo zanni</dc:creator>
  <cp:lastModifiedBy>giacomo zanni</cp:lastModifiedBy>
  <cp:revision>2</cp:revision>
  <dcterms:created xsi:type="dcterms:W3CDTF">2013-12-17T16:58:28Z</dcterms:created>
  <dcterms:modified xsi:type="dcterms:W3CDTF">2014-12-05T12:12:15Z</dcterms:modified>
</cp:coreProperties>
</file>