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 autoAdjust="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BEF401-03F8-4022-B3A3-5529FB2A20D8}" type="datetimeFigureOut">
              <a:rPr lang="it-IT" smtClean="0"/>
              <a:t>29/06/2017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EA0701-0E22-465E-9DF4-79E3CCC3A9EB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48" y="2214554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it-IT" b="0" i="1" dirty="0" smtClean="0"/>
              <a:t>Il reato di sottrazione di minore all'estero: difficoltà di diritto interno e questioni di cooperazione europea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910" y="4071942"/>
            <a:ext cx="7854696" cy="1752600"/>
          </a:xfrm>
        </p:spPr>
        <p:txBody>
          <a:bodyPr/>
          <a:lstStyle/>
          <a:p>
            <a:r>
              <a:rPr lang="it-IT" dirty="0" smtClean="0"/>
              <a:t>Vicenza, 29 giugno 2017</a:t>
            </a:r>
          </a:p>
          <a:p>
            <a:r>
              <a:rPr lang="it-IT" dirty="0" smtClean="0"/>
              <a:t>Avv. Francesco </a:t>
            </a:r>
            <a:r>
              <a:rPr lang="it-IT" dirty="0" err="1" smtClean="0"/>
              <a:t>Trapella</a:t>
            </a:r>
            <a:endParaRPr lang="it-IT" dirty="0" smtClean="0"/>
          </a:p>
          <a:p>
            <a:r>
              <a:rPr lang="it-IT" dirty="0" smtClean="0"/>
              <a:t>(Università di Ferrara)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Articolo 574-bis c.p.</a:t>
            </a:r>
            <a:br>
              <a:rPr lang="it-IT" b="1" dirty="0" smtClean="0"/>
            </a:br>
            <a:r>
              <a:rPr lang="it-IT" sz="4000" b="1" dirty="0" smtClean="0"/>
              <a:t>“Sottrazione e trattenimento di minore all’estero”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38912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dirty="0" smtClean="0"/>
              <a:t>Salvo che il fatto costituisca più grave reato, chiunque sottrae un minore al genitore esercente la responsabilità genitoriale o al tutore, conducendolo o trattenendolo all'estero contro la volontà del medesimo genitore o tutore, impedendo in tutto o in parte allo stesso </a:t>
            </a:r>
            <a:r>
              <a:rPr lang="it-IT" dirty="0" smtClean="0"/>
              <a:t>l'esercizio </a:t>
            </a:r>
            <a:r>
              <a:rPr lang="it-IT" dirty="0" smtClean="0"/>
              <a:t>della responsabilità genitoriale, è punito con la </a:t>
            </a:r>
            <a:r>
              <a:rPr lang="it-IT" dirty="0" smtClean="0"/>
              <a:t>reclusione </a:t>
            </a:r>
            <a:r>
              <a:rPr lang="it-IT" b="1" u="sng" dirty="0" smtClean="0">
                <a:solidFill>
                  <a:srgbClr val="002060"/>
                </a:solidFill>
              </a:rPr>
              <a:t>da uno a quattro anni</a:t>
            </a:r>
            <a:r>
              <a:rPr lang="it-IT" dirty="0" smtClean="0"/>
              <a:t>.</a:t>
            </a:r>
            <a:endParaRPr lang="it-IT" dirty="0" smtClean="0"/>
          </a:p>
          <a:p>
            <a:pPr algn="just"/>
            <a:r>
              <a:rPr lang="it-IT" dirty="0" smtClean="0"/>
              <a:t>Se il fatto di cui al primo comma è commesso nei confronti di un minore che abbia compiuto gli anni quattordici e con il suo consenso, si applica la pena della reclusione da sei mesi a tre anni.</a:t>
            </a:r>
          </a:p>
          <a:p>
            <a:pPr algn="just"/>
            <a:r>
              <a:rPr lang="it-IT" dirty="0" smtClean="0"/>
              <a:t>Se i fatti di cui al primo e secondo comma sono commessi da un genitore in danno del figlio minore, la condanna comporta la sospensione dall'esercizio della responsabilità genitoriale.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Articolo </a:t>
            </a:r>
            <a:r>
              <a:rPr lang="it-IT" b="1" dirty="0" smtClean="0"/>
              <a:t>280 </a:t>
            </a:r>
            <a:r>
              <a:rPr lang="it-IT" b="1" dirty="0" err="1" smtClean="0"/>
              <a:t>c.p.p.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4000" b="1" dirty="0" smtClean="0"/>
              <a:t>“Condizioni di applicabilità delle misure coercitive”.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389120"/>
          </a:xfrm>
        </p:spPr>
        <p:txBody>
          <a:bodyPr/>
          <a:lstStyle/>
          <a:p>
            <a:pPr algn="just"/>
            <a:r>
              <a:rPr lang="it-IT" dirty="0" smtClean="0"/>
              <a:t>Comma 2: “La custodia cautelare in carcere </a:t>
            </a:r>
            <a:r>
              <a:rPr lang="it-IT" dirty="0" smtClean="0"/>
              <a:t>può essere disposta solo per </a:t>
            </a:r>
            <a:r>
              <a:rPr lang="it-IT" dirty="0" smtClean="0"/>
              <a:t>delitti, consumati o tentati, </a:t>
            </a:r>
            <a:r>
              <a:rPr lang="it-IT" dirty="0" smtClean="0"/>
              <a:t>per i quali sia prevista </a:t>
            </a:r>
            <a:r>
              <a:rPr lang="it-IT" b="1" u="sng" dirty="0" smtClean="0">
                <a:solidFill>
                  <a:srgbClr val="002060"/>
                </a:solidFill>
              </a:rPr>
              <a:t>la pena della reclusione non inferiore nel massimo a cinque anni</a:t>
            </a:r>
            <a:r>
              <a:rPr lang="it-IT" dirty="0" smtClean="0"/>
              <a:t> e per il delitto di finanziamento illecito dei partiti di cui all'articolo 7 della legge 2 maggio 1974, n. 195, e successive </a:t>
            </a:r>
            <a:r>
              <a:rPr lang="it-IT" dirty="0" smtClean="0"/>
              <a:t>modificazioni”.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Articolo </a:t>
            </a:r>
            <a:r>
              <a:rPr lang="it-IT" b="1" dirty="0" smtClean="0"/>
              <a:t>168-bis c.p</a:t>
            </a:r>
            <a:r>
              <a:rPr lang="it-IT" b="1" dirty="0" smtClean="0"/>
              <a:t>.</a:t>
            </a:r>
            <a:br>
              <a:rPr lang="it-IT" b="1" dirty="0" smtClean="0"/>
            </a:br>
            <a:r>
              <a:rPr lang="it-IT" sz="4000" b="1" dirty="0" smtClean="0"/>
              <a:t>“Sospensione del procedimento con messa alla prova dell’imputato”.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4389120"/>
          </a:xfrm>
        </p:spPr>
        <p:txBody>
          <a:bodyPr/>
          <a:lstStyle/>
          <a:p>
            <a:pPr algn="just"/>
            <a:r>
              <a:rPr lang="it-IT" dirty="0" smtClean="0"/>
              <a:t>Nei </a:t>
            </a:r>
            <a:r>
              <a:rPr lang="it-IT" dirty="0" smtClean="0"/>
              <a:t>procedimenti per reati puniti con la sola pena edittale pecuniaria </a:t>
            </a:r>
            <a:r>
              <a:rPr lang="it-IT" b="1" u="sng" dirty="0" smtClean="0">
                <a:solidFill>
                  <a:srgbClr val="002060"/>
                </a:solidFill>
              </a:rPr>
              <a:t>o con la pena edittale detentiva non superiore nel massimo a quattro anni</a:t>
            </a:r>
            <a:r>
              <a:rPr lang="it-IT" dirty="0" smtClean="0"/>
              <a:t>, sola, congiunta o alternativa alla pena pecuniaria, nonché per i delitti indicati dal comma 2 </a:t>
            </a:r>
            <a:r>
              <a:rPr lang="it-IT" dirty="0" smtClean="0"/>
              <a:t>dell'articolo 550</a:t>
            </a:r>
            <a:r>
              <a:rPr lang="it-IT" dirty="0" smtClean="0"/>
              <a:t> del codice di procedura penale, l'imputato può chiedere la sospensione del processo con messa alla </a:t>
            </a:r>
            <a:r>
              <a:rPr lang="it-IT" dirty="0" smtClean="0"/>
              <a:t>prova.</a:t>
            </a:r>
          </a:p>
          <a:p>
            <a:r>
              <a:rPr lang="it-IT" dirty="0" smtClean="0"/>
              <a:t>[OMISSIS]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Autofit/>
          </a:bodyPr>
          <a:lstStyle/>
          <a:p>
            <a:r>
              <a:rPr lang="it-IT" sz="4500" b="1" dirty="0" smtClean="0"/>
              <a:t>Articolo </a:t>
            </a:r>
            <a:r>
              <a:rPr lang="it-IT" sz="4500" b="1" dirty="0" smtClean="0"/>
              <a:t>131-bis </a:t>
            </a:r>
            <a:r>
              <a:rPr lang="it-IT" sz="4500" b="1" dirty="0" smtClean="0"/>
              <a:t>c.p.</a:t>
            </a: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/>
              <a:t>“Esclusione della punibilità per particolare tenuità del fatto”.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3891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Nei reati per i quali è prevista la </a:t>
            </a:r>
            <a:r>
              <a:rPr lang="it-IT" b="1" u="sng" dirty="0" smtClean="0">
                <a:solidFill>
                  <a:srgbClr val="002060"/>
                </a:solidFill>
              </a:rPr>
              <a:t>pena detentiva non superiore nel massimo a cinque anni</a:t>
            </a:r>
            <a:r>
              <a:rPr lang="it-IT" dirty="0" smtClean="0"/>
              <a:t>, ovvero la pena pecuniaria, sola o congiunta alla predetta pena, la punibilità è esclusa quando, per le modalità della condotta e per l’esiguità del danno o del pericolo, valutate ai sensi dell’articolo 133, primo comma, l’offesa è di particolare tenuità e il comportamento risulta non </a:t>
            </a:r>
            <a:r>
              <a:rPr lang="it-IT" dirty="0" smtClean="0"/>
              <a:t>abituale.</a:t>
            </a:r>
          </a:p>
          <a:p>
            <a:pPr algn="just"/>
            <a:r>
              <a:rPr lang="it-IT" dirty="0" smtClean="0"/>
              <a:t>L’offesa </a:t>
            </a:r>
            <a:r>
              <a:rPr lang="it-IT" dirty="0" smtClean="0"/>
              <a:t>non può essere ritenuta di particolare tenuità, ai sensi del primo comma, quando l’autore ha agito per motivi abietti o futili, o con crudeltà, anche in danno di animali, o ha adoperato sevizie o, ancora, ha profittato delle condizioni di minorata difesa della vittima, anche in riferimento all’età della stessa ovvero quando la condotta ha cagionato o da essa sono derivate, quali conseguenze non volute, la morte o le lesioni gravissime di una persona. </a:t>
            </a:r>
            <a:endParaRPr lang="it-IT" dirty="0" smtClean="0"/>
          </a:p>
          <a:p>
            <a:pPr algn="just"/>
            <a:r>
              <a:rPr lang="it-IT" dirty="0" smtClean="0"/>
              <a:t>OMISSIS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Articolo </a:t>
            </a:r>
            <a:r>
              <a:rPr lang="it-IT" b="1" dirty="0" smtClean="0"/>
              <a:t>90-quater </a:t>
            </a:r>
            <a:r>
              <a:rPr lang="it-IT" b="1" dirty="0" err="1" smtClean="0"/>
              <a:t>c.p.p.</a:t>
            </a:r>
            <a:r>
              <a:rPr lang="it-IT" sz="5400" b="1" dirty="0" smtClean="0"/>
              <a:t/>
            </a:r>
            <a:br>
              <a:rPr lang="it-IT" sz="5400" b="1" dirty="0" smtClean="0"/>
            </a:br>
            <a:r>
              <a:rPr lang="it-IT" sz="4000" b="1" dirty="0" smtClean="0"/>
              <a:t>“Condizione di particolare vulnerabilità”.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Agli effetti delle disposizioni del presente codice, la condizione di particolare vulnerabilità della persona offesa è desunta, oltre che dall’età e dallo stato di infermità o di deficienza psichica, dal tipo di reato, dalle modalità e circostanze del fatto per cui si procede. Per la valutazione della condizione si tiene conto se il fatto risulta commesso con violenza alla persona o con odio razziale, se è riconducibile ad ambiti di criminalità organizzata o di terrorismo, anche internazionale, o di tratta degli esseri umani, se si caratterizza per finalità di discriminazione, e se la persona offesa è affettivamente, psicologicamente o economicamente dipendente dall’autore del </a:t>
            </a:r>
            <a:r>
              <a:rPr lang="it-IT" dirty="0" smtClean="0"/>
              <a:t>reato.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Articolo </a:t>
            </a:r>
            <a:r>
              <a:rPr lang="it-IT" b="1" dirty="0" smtClean="0"/>
              <a:t>572 c.p.</a:t>
            </a:r>
            <a:r>
              <a:rPr lang="it-IT" sz="7200" b="1" dirty="0" smtClean="0"/>
              <a:t/>
            </a:r>
            <a:br>
              <a:rPr lang="it-IT" sz="7200" b="1" dirty="0" smtClean="0"/>
            </a:br>
            <a:r>
              <a:rPr lang="it-IT" sz="4000" b="1" dirty="0" smtClean="0"/>
              <a:t>“Maltrattamenti contro familiari e conviventi”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389120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 smtClean="0"/>
              <a:t>Chiunque, fuori dei casi indicati nell'articolo precedente, maltratta una persona della famiglia o comunque convivente, o una persona sottoposta alla sua autorità o a lui affidata per ragioni di educazione, istruzione, cura, vigilanza o custodia, o per l'esercizio di una professione o di un'arte, è punito con la </a:t>
            </a:r>
            <a:r>
              <a:rPr lang="it-IT" b="1" u="sng" dirty="0" smtClean="0">
                <a:solidFill>
                  <a:srgbClr val="002060"/>
                </a:solidFill>
              </a:rPr>
              <a:t>reclusione da due a sei anni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Se </a:t>
            </a:r>
            <a:r>
              <a:rPr lang="it-IT" dirty="0" smtClean="0"/>
              <a:t>dal fatto deriva una lesione personale grave, si applica la reclusione da quattro a nove anni; se ne deriva una lesione gravissima, la reclusione da sette a quindici anni; se ne deriva la morte, la reclusione da dodici a ventiquattro anni. 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Italia e </a:t>
            </a:r>
            <a:r>
              <a:rPr lang="it-IT" b="1" dirty="0" err="1" smtClean="0"/>
              <a:t>Gemania</a:t>
            </a:r>
            <a:r>
              <a:rPr lang="it-IT" b="1" dirty="0" smtClean="0"/>
              <a:t> a confronto</a:t>
            </a:r>
            <a:endParaRPr lang="it-IT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Artt. 30 e 31 Cost. 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it-IT" dirty="0" smtClean="0"/>
              <a:t>Art. 6 </a:t>
            </a:r>
            <a:r>
              <a:rPr lang="it-IT" dirty="0" err="1" smtClean="0"/>
              <a:t>Grundgesetz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>
                <a:solidFill>
                  <a:srgbClr val="002060"/>
                </a:solidFill>
              </a:rPr>
              <a:t>ART. 30: È </a:t>
            </a:r>
            <a:r>
              <a:rPr lang="it-IT" dirty="0" smtClean="0">
                <a:solidFill>
                  <a:srgbClr val="002060"/>
                </a:solidFill>
              </a:rPr>
              <a:t>dovere e diritto dei genitori mantenere, istruire ed educare i figli, anche se nati fuori dal matrimonio.  Nei casi di incapacità dei genitori, la legge </a:t>
            </a:r>
            <a:r>
              <a:rPr lang="it-IT" b="1" dirty="0" smtClean="0">
                <a:solidFill>
                  <a:srgbClr val="FF0000"/>
                </a:solidFill>
              </a:rPr>
              <a:t>provvede</a:t>
            </a:r>
            <a:r>
              <a:rPr lang="it-IT" dirty="0" smtClean="0">
                <a:solidFill>
                  <a:srgbClr val="002060"/>
                </a:solidFill>
              </a:rPr>
              <a:t> a che siano assolti i loro compiti</a:t>
            </a:r>
            <a:r>
              <a:rPr lang="it-IT" dirty="0" smtClean="0">
                <a:solidFill>
                  <a:srgbClr val="002060"/>
                </a:solidFill>
              </a:rPr>
              <a:t>.</a:t>
            </a:r>
            <a:r>
              <a:rPr lang="it-IT" dirty="0" smtClean="0">
                <a:solidFill>
                  <a:srgbClr val="002060"/>
                </a:solidFill>
              </a:rPr>
              <a:t/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>La </a:t>
            </a:r>
            <a:r>
              <a:rPr lang="it-IT" dirty="0" smtClean="0">
                <a:solidFill>
                  <a:srgbClr val="002060"/>
                </a:solidFill>
              </a:rPr>
              <a:t>legge assicura ai figli nati fuori del matrimonio ogni tutela giuridica e sociale, compatibile con i diritti dei membri della famiglia legittima.</a:t>
            </a:r>
            <a:br>
              <a:rPr lang="it-IT" dirty="0" smtClean="0">
                <a:solidFill>
                  <a:srgbClr val="002060"/>
                </a:solidFill>
              </a:rPr>
            </a:br>
            <a:r>
              <a:rPr lang="it-IT" dirty="0" smtClean="0">
                <a:solidFill>
                  <a:srgbClr val="002060"/>
                </a:solidFill>
              </a:rPr>
              <a:t>La legge detta le norme e i limiti per la ricerca della paternità</a:t>
            </a:r>
            <a:r>
              <a:rPr lang="it-IT" dirty="0" smtClean="0">
                <a:solidFill>
                  <a:srgbClr val="002060"/>
                </a:solidFill>
              </a:rPr>
              <a:t>.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ART. 31: </a:t>
            </a:r>
            <a:r>
              <a:rPr lang="it-IT" dirty="0" smtClean="0">
                <a:solidFill>
                  <a:srgbClr val="002060"/>
                </a:solidFill>
              </a:rPr>
              <a:t>La Repubblica </a:t>
            </a:r>
            <a:r>
              <a:rPr lang="it-IT" b="1" dirty="0" smtClean="0">
                <a:solidFill>
                  <a:srgbClr val="FF0000"/>
                </a:solidFill>
              </a:rPr>
              <a:t>agevola</a:t>
            </a:r>
            <a:r>
              <a:rPr lang="it-IT" dirty="0" smtClean="0">
                <a:solidFill>
                  <a:srgbClr val="002060"/>
                </a:solidFill>
              </a:rPr>
              <a:t> con misure economiche e altre provvidenze la formazione della famiglia e l'adempimento dei compiti relativi, con particolare riguardo alle famiglie </a:t>
            </a:r>
            <a:r>
              <a:rPr lang="it-IT" dirty="0" smtClean="0">
                <a:solidFill>
                  <a:srgbClr val="002060"/>
                </a:solidFill>
              </a:rPr>
              <a:t>numerose.</a:t>
            </a:r>
          </a:p>
          <a:p>
            <a:pPr>
              <a:buNone/>
            </a:pPr>
            <a:r>
              <a:rPr lang="it-IT" dirty="0" smtClean="0">
                <a:solidFill>
                  <a:srgbClr val="002060"/>
                </a:solidFill>
              </a:rPr>
              <a:t>	</a:t>
            </a:r>
            <a:r>
              <a:rPr lang="it-IT" b="1" dirty="0" smtClean="0">
                <a:solidFill>
                  <a:srgbClr val="FF0000"/>
                </a:solidFill>
              </a:rPr>
              <a:t>Protegge</a:t>
            </a:r>
            <a:r>
              <a:rPr lang="it-IT" dirty="0" smtClean="0">
                <a:solidFill>
                  <a:srgbClr val="002060"/>
                </a:solidFill>
              </a:rPr>
              <a:t> </a:t>
            </a:r>
            <a:r>
              <a:rPr lang="it-IT" dirty="0" smtClean="0">
                <a:solidFill>
                  <a:srgbClr val="002060"/>
                </a:solidFill>
              </a:rPr>
              <a:t>la maternità, l'infanzia e la gioventù, favorendo gli istituti necessari a tale scopo</a:t>
            </a:r>
          </a:p>
          <a:p>
            <a:pPr algn="just"/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t-IT" dirty="0" smtClean="0"/>
              <a:t>1. Il matrimonio e la famiglia godono </a:t>
            </a:r>
            <a:r>
              <a:rPr lang="it-IT" dirty="0" smtClean="0"/>
              <a:t>della particolare </a:t>
            </a:r>
            <a:r>
              <a:rPr lang="it-IT" b="1" dirty="0" smtClean="0">
                <a:solidFill>
                  <a:srgbClr val="FF0000"/>
                </a:solidFill>
              </a:rPr>
              <a:t>protezione</a:t>
            </a:r>
            <a:r>
              <a:rPr lang="it-IT" dirty="0" smtClean="0"/>
              <a:t> dell’ordinamento statale.</a:t>
            </a:r>
          </a:p>
          <a:p>
            <a:pPr>
              <a:buNone/>
            </a:pPr>
            <a:r>
              <a:rPr lang="it-IT" dirty="0" smtClean="0"/>
              <a:t>2. La cura e l’educazione dei figli sono un diritto naturale dei genitori ed un precipuo dovere che loro incombe. La comunità statale </a:t>
            </a:r>
            <a:r>
              <a:rPr lang="it-IT" b="1" dirty="0" smtClean="0">
                <a:solidFill>
                  <a:srgbClr val="FF0000"/>
                </a:solidFill>
              </a:rPr>
              <a:t>sorveglia</a:t>
            </a:r>
            <a:r>
              <a:rPr lang="it-IT" dirty="0" smtClean="0"/>
              <a:t> la loro attività.</a:t>
            </a:r>
          </a:p>
          <a:p>
            <a:pPr>
              <a:buNone/>
            </a:pPr>
            <a:r>
              <a:rPr lang="it-IT" dirty="0" smtClean="0"/>
              <a:t>3. Contro il volere degli aventi il diritto all’educazione, i figli possono </a:t>
            </a:r>
            <a:r>
              <a:rPr lang="it-IT" b="1" dirty="0" smtClean="0">
                <a:solidFill>
                  <a:srgbClr val="FF0000"/>
                </a:solidFill>
              </a:rPr>
              <a:t>essere separati dalla famiglia</a:t>
            </a:r>
            <a:r>
              <a:rPr lang="it-IT" dirty="0" smtClean="0"/>
              <a:t> solo in base ad una legge, nel caso in cui gli aventi il diritto dell’educazione vengano meno al loro dovere o nel caso che, per altri motivi, i figli corrano il rischio di essere trascurati.</a:t>
            </a:r>
          </a:p>
          <a:p>
            <a:pPr>
              <a:buNone/>
            </a:pPr>
            <a:r>
              <a:rPr lang="it-IT" dirty="0" smtClean="0"/>
              <a:t>4. Ogni madre ha diritto alla protezione e all’assistenza della comunità.</a:t>
            </a:r>
          </a:p>
          <a:p>
            <a:pPr>
              <a:buNone/>
            </a:pPr>
            <a:r>
              <a:rPr lang="it-IT" dirty="0" smtClean="0"/>
              <a:t>5. Il legislatore assicura ai figli naturali le stesse condizioni di sviluppo, fisico e morale, nonché la stessa posizione sociale, sancita per i figli legittimi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647</Words>
  <Application>Microsoft Office PowerPoint</Application>
  <PresentationFormat>Presentazione su schermo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Equinozio</vt:lpstr>
      <vt:lpstr>Il reato di sottrazione di minore all'estero: difficoltà di diritto interno e questioni di cooperazione europea</vt:lpstr>
      <vt:lpstr>Articolo 574-bis c.p. “Sottrazione e trattenimento di minore all’estero”</vt:lpstr>
      <vt:lpstr>Articolo 280 c.p.p. “Condizioni di applicabilità delle misure coercitive”.</vt:lpstr>
      <vt:lpstr>Articolo 168-bis c.p. “Sospensione del procedimento con messa alla prova dell’imputato”.</vt:lpstr>
      <vt:lpstr>Articolo 131-bis c.p. “Esclusione della punibilità per particolare tenuità del fatto”.</vt:lpstr>
      <vt:lpstr>Articolo 90-quater c.p.p. “Condizione di particolare vulnerabilità”.</vt:lpstr>
      <vt:lpstr>Articolo 572 c.p. “Maltrattamenti contro familiari e conviventi”</vt:lpstr>
      <vt:lpstr>Italia e Gemania a confronto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reato di sottrazione di minore all'estero: difficoltà di diritto interno e questioni di cooperazione europea</dc:title>
  <dc:creator>Trap</dc:creator>
  <cp:lastModifiedBy>Trap</cp:lastModifiedBy>
  <cp:revision>6</cp:revision>
  <dcterms:created xsi:type="dcterms:W3CDTF">2017-06-29T08:10:35Z</dcterms:created>
  <dcterms:modified xsi:type="dcterms:W3CDTF">2017-06-29T08:58:20Z</dcterms:modified>
</cp:coreProperties>
</file>