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62" r:id="rId6"/>
    <p:sldId id="259" r:id="rId7"/>
    <p:sldId id="278" r:id="rId8"/>
    <p:sldId id="260" r:id="rId9"/>
    <p:sldId id="279" r:id="rId10"/>
    <p:sldId id="261" r:id="rId11"/>
    <p:sldId id="276" r:id="rId12"/>
    <p:sldId id="264" r:id="rId13"/>
    <p:sldId id="296" r:id="rId14"/>
    <p:sldId id="297" r:id="rId15"/>
    <p:sldId id="298" r:id="rId16"/>
    <p:sldId id="265" r:id="rId17"/>
    <p:sldId id="295" r:id="rId18"/>
    <p:sldId id="266" r:id="rId19"/>
    <p:sldId id="267" r:id="rId20"/>
    <p:sldId id="294" r:id="rId21"/>
    <p:sldId id="269" r:id="rId22"/>
    <p:sldId id="270" r:id="rId23"/>
    <p:sldId id="293" r:id="rId24"/>
    <p:sldId id="271" r:id="rId25"/>
    <p:sldId id="277" r:id="rId26"/>
    <p:sldId id="285" r:id="rId27"/>
    <p:sldId id="272" r:id="rId28"/>
    <p:sldId id="274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300" r:id="rId37"/>
    <p:sldId id="314" r:id="rId38"/>
    <p:sldId id="301" r:id="rId39"/>
    <p:sldId id="299" r:id="rId40"/>
    <p:sldId id="302" r:id="rId41"/>
    <p:sldId id="304" r:id="rId42"/>
    <p:sldId id="305" r:id="rId43"/>
    <p:sldId id="303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4660"/>
  </p:normalViewPr>
  <p:slideViewPr>
    <p:cSldViewPr>
      <p:cViewPr varScale="1">
        <p:scale>
          <a:sx n="65" d="100"/>
          <a:sy n="65" d="100"/>
        </p:scale>
        <p:origin x="1000" y="184"/>
      </p:cViewPr>
      <p:guideLst>
        <p:guide orient="horz" pos="1920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%20(versione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emilella:Desktop:RNF%20elaborazioni%20MDC%20V08:ATC_V08-V09_sesso_et&#224;_gravit&#224;_esito_18-1-2017_elaborazi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400">
                <a:latin typeface="Garamond"/>
              </a:rPr>
              <a:t>Distribuzione</a:t>
            </a:r>
            <a:r>
              <a:rPr lang="it-IT" sz="1400" baseline="0">
                <a:latin typeface="Garamond"/>
              </a:rPr>
              <a:t> ADR per sesso</a:t>
            </a:r>
            <a:endParaRPr lang="it-IT" sz="1400">
              <a:latin typeface="Garamond"/>
            </a:endParaRPr>
          </a:p>
        </c:rich>
      </c:tx>
      <c:layout>
        <c:manualLayout>
          <c:xMode val="edge"/>
          <c:yMode val="edge"/>
          <c:x val="0.21398088910761201"/>
          <c:y val="7.743159350590160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51304070878"/>
          <c:y val="0.427374884578612"/>
          <c:w val="0.61987106408513704"/>
          <c:h val="0.3184361885095540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5B0-9D4D-B661-8054B3FED14E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B0-9D4D-B661-8054B3FED14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5B0-9D4D-B661-8054B3FED14E}"/>
              </c:ext>
            </c:extLst>
          </c:dPt>
          <c:dLbls>
            <c:dLbl>
              <c:idx val="0"/>
              <c:layout>
                <c:manualLayout>
                  <c:x val="-1.20499097769029E-3"/>
                  <c:y val="-4.55812783881057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B0-9D4D-B661-8054B3FED14E}"/>
                </c:ext>
              </c:extLst>
            </c:dLbl>
            <c:dLbl>
              <c:idx val="1"/>
              <c:layout>
                <c:manualLayout>
                  <c:x val="3.68102034120735E-2"/>
                  <c:y val="8.79551133952567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B0-9D4D-B661-8054B3FED14E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Garamond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'[ATC_V08-V09_sesso_età_gravità_esito_18-1-2017_elaborazione.xlsx]Sesso_gravità_esito'!$A$2:$A$4</c:f>
              <c:strCache>
                <c:ptCount val="3"/>
                <c:pt idx="0">
                  <c:v>Maschi</c:v>
                </c:pt>
                <c:pt idx="1">
                  <c:v>Femmine</c:v>
                </c:pt>
                <c:pt idx="2">
                  <c:v>Non disponibile</c:v>
                </c:pt>
              </c:strCache>
            </c:strRef>
          </c:cat>
          <c:val>
            <c:numRef>
              <c:f>'[ATC_V08-V09_sesso_età_gravità_esito_18-1-2017_elaborazione.xlsx]Sesso_gravità_esito'!$B$2:$B$4</c:f>
              <c:numCache>
                <c:formatCode>General</c:formatCode>
                <c:ptCount val="3"/>
                <c:pt idx="0">
                  <c:v>4668</c:v>
                </c:pt>
                <c:pt idx="1">
                  <c:v>6122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B0-9D4D-B661-8054B3FED14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25400">
      <a:solidFill>
        <a:srgbClr val="FF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r>
              <a:rPr lang="it-IT" sz="1400">
                <a:latin typeface="Garamond"/>
              </a:rPr>
              <a:t>Distribuzione per fasce d'età</a:t>
            </a:r>
          </a:p>
        </c:rich>
      </c:tx>
      <c:layout>
        <c:manualLayout>
          <c:xMode val="edge"/>
          <c:yMode val="edge"/>
          <c:x val="0.36022968744627398"/>
          <c:y val="0.12340830473113901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13791675819"/>
          <c:y val="0.42105312342666401"/>
          <c:w val="0.45792952620841898"/>
          <c:h val="0.2679428967260589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758-D842-8F3F-8BF170FA0A07}"/>
              </c:ext>
            </c:extLst>
          </c:dPt>
          <c:dPt>
            <c:idx val="1"/>
            <c:bubble3D val="0"/>
            <c:spPr>
              <a:solidFill>
                <a:srgbClr val="00FF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758-D842-8F3F-8BF170FA0A07}"/>
              </c:ext>
            </c:extLst>
          </c:dPt>
          <c:dPt>
            <c:idx val="2"/>
            <c:bubble3D val="0"/>
            <c:spPr>
              <a:solidFill>
                <a:srgbClr val="CC66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758-D842-8F3F-8BF170FA0A07}"/>
              </c:ext>
            </c:extLst>
          </c:dPt>
          <c:dPt>
            <c:idx val="3"/>
            <c:bubble3D val="0"/>
            <c:spPr>
              <a:solidFill>
                <a:srgbClr val="008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758-D842-8F3F-8BF170FA0A07}"/>
              </c:ext>
            </c:extLst>
          </c:dPt>
          <c:dLbls>
            <c:dLbl>
              <c:idx val="0"/>
              <c:layout>
                <c:manualLayout>
                  <c:x val="1.8216063603403301E-2"/>
                  <c:y val="-2.89973753280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58-D842-8F3F-8BF170FA0A07}"/>
                </c:ext>
              </c:extLst>
            </c:dLbl>
            <c:dLbl>
              <c:idx val="1"/>
              <c:layout>
                <c:manualLayout>
                  <c:x val="3.7613420593168899E-3"/>
                  <c:y val="5.84830742311056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58-D842-8F3F-8BF170FA0A07}"/>
                </c:ext>
              </c:extLst>
            </c:dLbl>
            <c:dLbl>
              <c:idx val="2"/>
              <c:layout>
                <c:manualLayout>
                  <c:x val="3.8022288698628802E-2"/>
                  <c:y val="-7.7814657783161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58-D842-8F3F-8BF170FA0A07}"/>
                </c:ext>
              </c:extLst>
            </c:dLbl>
            <c:dLbl>
              <c:idx val="3"/>
              <c:layout>
                <c:manualLayout>
                  <c:x val="-1.0471944282073899E-2"/>
                  <c:y val="-2.461000067299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8-D842-8F3F-8BF170FA0A07}"/>
                </c:ext>
              </c:extLst>
            </c:dLbl>
            <c:dLbl>
              <c:idx val="4"/>
              <c:layout>
                <c:manualLayout>
                  <c:x val="4.4216743649401903E-2"/>
                  <c:y val="5.4884447136415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58-D842-8F3F-8BF170FA0A0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Garamond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'[ATC_V08-V09_sesso_età_gravità_esito_18-1-2017_elaborazione (versione 1).xlsb]Sesso_gravità_esito'!$A$51:$A$54</c:f>
              <c:strCache>
                <c:ptCount val="4"/>
                <c:pt idx="0">
                  <c:v>Pediatrici</c:v>
                </c:pt>
                <c:pt idx="1">
                  <c:v>Adulti</c:v>
                </c:pt>
                <c:pt idx="2">
                  <c:v>Anziani</c:v>
                </c:pt>
                <c:pt idx="3">
                  <c:v>Non disponibile</c:v>
                </c:pt>
              </c:strCache>
            </c:strRef>
          </c:cat>
          <c:val>
            <c:numRef>
              <c:f>'[ATC_V08-V09_sesso_età_gravità_esito_18-1-2017_elaborazione (versione 1).xlsb]Sesso_gravità_esito'!$B$51:$B$54</c:f>
              <c:numCache>
                <c:formatCode>General</c:formatCode>
                <c:ptCount val="4"/>
                <c:pt idx="0">
                  <c:v>196</c:v>
                </c:pt>
                <c:pt idx="1">
                  <c:v>7168</c:v>
                </c:pt>
                <c:pt idx="2">
                  <c:v>4138</c:v>
                </c:pt>
                <c:pt idx="3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58-D842-8F3F-8BF170FA0A0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88468431737305"/>
          <c:y val="0.34379460259775202"/>
          <c:w val="0.28317203068063102"/>
          <c:h val="0.3619476411602399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Garamond"/>
              <a:ea typeface="Arial"/>
              <a:cs typeface="Arial"/>
            </a:defRPr>
          </a:pPr>
          <a:endParaRPr lang="it-IT"/>
        </a:p>
      </c:txPr>
    </c:legend>
    <c:plotVisOnly val="1"/>
    <c:dispBlanksAs val="zero"/>
    <c:showDLblsOverMax val="0"/>
  </c:chart>
  <c:spPr>
    <a:solidFill>
      <a:srgbClr val="FFFFFF"/>
    </a:solidFill>
    <a:ln w="25400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r>
              <a:rPr lang="it-IT" sz="1600">
                <a:latin typeface="Garamond"/>
              </a:rPr>
              <a:t>Distribuzione ADR per criterio di gravità</a:t>
            </a:r>
          </a:p>
        </c:rich>
      </c:tx>
      <c:layout>
        <c:manualLayout>
          <c:xMode val="edge"/>
          <c:yMode val="edge"/>
          <c:x val="0.13920677256383401"/>
          <c:y val="5.9097337603441803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015355086399"/>
          <c:y val="0.40455953013580098"/>
          <c:w val="0.50287907869481896"/>
          <c:h val="0.296297120662839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D2C-9B42-A790-B73FA31F9B8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D2C-9B42-A790-B73FA31F9B8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D2C-9B42-A790-B73FA31F9B8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'[ATC_V08-V09_sesso_età_gravità_esito_18-1-2017_elaborazione.xlsx]Sesso_gravità_esito'!$J$1:$J$3</c:f>
              <c:strCache>
                <c:ptCount val="3"/>
                <c:pt idx="0">
                  <c:v>Non gravi</c:v>
                </c:pt>
                <c:pt idx="1">
                  <c:v>Gravi</c:v>
                </c:pt>
                <c:pt idx="2">
                  <c:v>Non disponibile</c:v>
                </c:pt>
              </c:strCache>
            </c:strRef>
          </c:cat>
          <c:val>
            <c:numRef>
              <c:f>'[ATC_V08-V09_sesso_età_gravità_esito_18-1-2017_elaborazione.xlsx]Sesso_gravità_esito'!$K$1:$K$3</c:f>
              <c:numCache>
                <c:formatCode>General</c:formatCode>
                <c:ptCount val="3"/>
                <c:pt idx="0">
                  <c:v>8026</c:v>
                </c:pt>
                <c:pt idx="1">
                  <c:v>2456</c:v>
                </c:pt>
                <c:pt idx="2">
                  <c:v>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2C-9B42-A790-B73FA31F9B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25400">
      <a:solidFill>
        <a:srgbClr val="FF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r>
              <a:rPr lang="it-IT" sz="1400">
                <a:latin typeface="Garamond"/>
              </a:rPr>
              <a:t>Tipologia di ADR GRAVI</a:t>
            </a:r>
          </a:p>
        </c:rich>
      </c:tx>
      <c:layout>
        <c:manualLayout>
          <c:xMode val="edge"/>
          <c:yMode val="edge"/>
          <c:x val="0.32524322809163397"/>
          <c:y val="3.1100478468899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02944071956"/>
          <c:y val="0.244019423804089"/>
          <c:w val="0.60194269876159801"/>
          <c:h val="0.3540673992451500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128-FE4A-8D3F-6A944A68EEBB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128-FE4A-8D3F-6A944A68EE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128-FE4A-8D3F-6A944A68EEBB}"/>
              </c:ext>
            </c:extLst>
          </c:dPt>
          <c:dPt>
            <c:idx val="3"/>
            <c:bubble3D val="0"/>
            <c:spPr>
              <a:solidFill>
                <a:srgbClr val="4CB21A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128-FE4A-8D3F-6A944A68EEB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128-FE4A-8D3F-6A944A68EEBB}"/>
              </c:ext>
            </c:extLst>
          </c:dPt>
          <c:dLbls>
            <c:dLbl>
              <c:idx val="0"/>
              <c:layout>
                <c:manualLayout>
                  <c:x val="-3.9396170611416897E-2"/>
                  <c:y val="-4.9762702739080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28-FE4A-8D3F-6A944A68EEBB}"/>
                </c:ext>
              </c:extLst>
            </c:dLbl>
            <c:dLbl>
              <c:idx val="3"/>
              <c:layout>
                <c:manualLayout>
                  <c:x val="-0.39135548431233103"/>
                  <c:y val="-8.8374573231116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28-FE4A-8D3F-6A944A68EEBB}"/>
                </c:ext>
              </c:extLst>
            </c:dLbl>
            <c:dLbl>
              <c:idx val="4"/>
              <c:layout>
                <c:manualLayout>
                  <c:x val="4.0259912201240297E-2"/>
                  <c:y val="-5.3814119388922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28-FE4A-8D3F-6A944A68EEB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Garamond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'[ATC_V08-V09_sesso_età_gravità_esito_18-1-2017_elaborazione.xlsx]Sesso_gravità_esito'!$N$1:$N$5</c:f>
              <c:strCache>
                <c:ptCount val="5"/>
                <c:pt idx="0">
                  <c:v>Grave - Altra condizione clinicamente rilevante</c:v>
                </c:pt>
                <c:pt idx="1">
                  <c:v>Decesso</c:v>
                </c:pt>
                <c:pt idx="2">
                  <c:v>Grave - Invalidità grave o permanente</c:v>
                </c:pt>
                <c:pt idx="3">
                  <c:v>Grave - Ospedalizzazione o prolungamento ospedalizzazione </c:v>
                </c:pt>
                <c:pt idx="4">
                  <c:v>Grave - Pericolo di vita</c:v>
                </c:pt>
              </c:strCache>
            </c:strRef>
          </c:cat>
          <c:val>
            <c:numRef>
              <c:f>'[ATC_V08-V09_sesso_età_gravità_esito_18-1-2017_elaborazione.xlsx]Sesso_gravità_esito'!$O$1:$O$5</c:f>
              <c:numCache>
                <c:formatCode>General</c:formatCode>
                <c:ptCount val="5"/>
                <c:pt idx="0">
                  <c:v>334</c:v>
                </c:pt>
                <c:pt idx="1">
                  <c:v>105</c:v>
                </c:pt>
                <c:pt idx="2">
                  <c:v>6</c:v>
                </c:pt>
                <c:pt idx="3">
                  <c:v>1493</c:v>
                </c:pt>
                <c:pt idx="4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28-FE4A-8D3F-6A944A68EE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Garamond"/>
              <a:ea typeface="Arial"/>
              <a:cs typeface="Arial"/>
            </a:defRPr>
          </a:pPr>
          <a:endParaRPr lang="it-IT"/>
        </a:p>
      </c:txPr>
    </c:legend>
    <c:plotVisOnly val="1"/>
    <c:dispBlanksAs val="zero"/>
    <c:showDLblsOverMax val="0"/>
  </c:chart>
  <c:spPr>
    <a:solidFill>
      <a:srgbClr val="FFFFFF"/>
    </a:solidFill>
    <a:ln w="25400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r>
              <a:rPr lang="it-IT" sz="1400">
                <a:latin typeface="Garamond"/>
              </a:rPr>
              <a:t>Esito ADR</a:t>
            </a:r>
          </a:p>
        </c:rich>
      </c:tx>
      <c:layout>
        <c:manualLayout>
          <c:xMode val="edge"/>
          <c:yMode val="edge"/>
          <c:x val="0.36022968744627398"/>
          <c:y val="0.12340830473113901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13791675819"/>
          <c:y val="0.42105312342666401"/>
          <c:w val="0.45792952620841898"/>
          <c:h val="0.2679428967260589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chemeClr val="bg1">
                  <a:lumMod val="10000"/>
                </a:schemeClr>
              </a:solidFill>
              <a:prstDash val="solid"/>
            </a:ln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bg1">
                    <a:lumMod val="1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062-E94D-9F6F-949CCAAED84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2700">
                <a:solidFill>
                  <a:schemeClr val="bg1">
                    <a:lumMod val="1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62-E94D-9F6F-949CCAAED84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rgbClr val="FF66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062-E94D-9F6F-949CCAAED843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 w="12700">
                <a:solidFill>
                  <a:schemeClr val="bg1">
                    <a:lumMod val="1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62-E94D-9F6F-949CCAAED843}"/>
              </c:ext>
            </c:extLst>
          </c:dPt>
          <c:dPt>
            <c:idx val="4"/>
            <c:bubble3D val="0"/>
            <c:spPr>
              <a:solidFill>
                <a:srgbClr val="4CB21A"/>
              </a:solidFill>
              <a:ln w="12700">
                <a:solidFill>
                  <a:schemeClr val="bg1">
                    <a:lumMod val="1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062-E94D-9F6F-949CCAAED843}"/>
              </c:ext>
            </c:extLst>
          </c:dPt>
          <c:dPt>
            <c:idx val="5"/>
            <c:bubble3D val="0"/>
            <c:spPr>
              <a:solidFill>
                <a:srgbClr val="3366FF"/>
              </a:solidFill>
              <a:ln w="12700">
                <a:solidFill>
                  <a:schemeClr val="bg1">
                    <a:lumMod val="1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62-E94D-9F6F-949CCAAED843}"/>
              </c:ext>
            </c:extLst>
          </c:dPt>
          <c:dLbls>
            <c:dLbl>
              <c:idx val="1"/>
              <c:layout>
                <c:manualLayout>
                  <c:x val="-1.56467122832353E-2"/>
                  <c:y val="-5.4337169392287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2-E94D-9F6F-949CCAAED843}"/>
                </c:ext>
              </c:extLst>
            </c:dLbl>
            <c:dLbl>
              <c:idx val="3"/>
              <c:layout>
                <c:manualLayout>
                  <c:x val="6.9953046262231002E-3"/>
                  <c:y val="4.03472642842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2-E94D-9F6F-949CCAAED843}"/>
                </c:ext>
              </c:extLst>
            </c:dLbl>
            <c:dLbl>
              <c:idx val="4"/>
              <c:layout>
                <c:manualLayout>
                  <c:x val="3.45982953004237E-3"/>
                  <c:y val="4.80468402988087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2-E94D-9F6F-949CCAAED84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Garamond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'[ATC_V08-V09_sesso_età_gravità_esito_18-1-2017_elaborazione.xlsx]Sesso_gravità_esito'!$A$32:$A$37</c:f>
              <c:strCache>
                <c:ptCount val="6"/>
                <c:pt idx="0">
                  <c:v>Decesso </c:v>
                </c:pt>
                <c:pt idx="1">
                  <c:v>Miglioramento</c:v>
                </c:pt>
                <c:pt idx="2">
                  <c:v>Non ancora guarito</c:v>
                </c:pt>
                <c:pt idx="3">
                  <c:v>Non disponibile</c:v>
                </c:pt>
                <c:pt idx="4">
                  <c:v>Risoluzione completa ADR</c:v>
                </c:pt>
                <c:pt idx="5">
                  <c:v>Risoluzione con postumi</c:v>
                </c:pt>
              </c:strCache>
            </c:strRef>
          </c:cat>
          <c:val>
            <c:numRef>
              <c:f>'[ATC_V08-V09_sesso_età_gravità_esito_18-1-2017_elaborazione.xlsx]Sesso_gravità_esito'!$B$32:$B$37</c:f>
              <c:numCache>
                <c:formatCode>General</c:formatCode>
                <c:ptCount val="6"/>
                <c:pt idx="0">
                  <c:v>157</c:v>
                </c:pt>
                <c:pt idx="1">
                  <c:v>1897</c:v>
                </c:pt>
                <c:pt idx="2">
                  <c:v>188</c:v>
                </c:pt>
                <c:pt idx="3">
                  <c:v>1322</c:v>
                </c:pt>
                <c:pt idx="4">
                  <c:v>8063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2-E94D-9F6F-949CCAAED8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88468431737305"/>
          <c:y val="0.40191437792763901"/>
          <c:w val="0.28317203068063102"/>
          <c:h val="0.3038280023609489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zero"/>
    <c:showDLblsOverMax val="0"/>
  </c:chart>
  <c:spPr>
    <a:solidFill>
      <a:srgbClr val="FFFFFF"/>
    </a:solidFill>
    <a:ln w="25400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r>
              <a:rPr lang="it-IT" sz="2000">
                <a:latin typeface="Garamond"/>
              </a:rPr>
              <a:t>Principi attivi maggiormente segnalati</a:t>
            </a:r>
          </a:p>
        </c:rich>
      </c:tx>
      <c:layout>
        <c:manualLayout>
          <c:xMode val="edge"/>
          <c:yMode val="edge"/>
          <c:x val="0.27725805053443497"/>
          <c:y val="4.0141575015821898E-2"/>
        </c:manualLayout>
      </c:layout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102749437703998"/>
          <c:y val="0.188172965415317"/>
          <c:w val="0.48920980857254698"/>
          <c:h val="0.7227111967919059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671-414C-AF47-221CA1A86826}"/>
              </c:ext>
            </c:extLst>
          </c:dPt>
          <c:dPt>
            <c:idx val="1"/>
            <c:bubble3D val="0"/>
            <c:spPr>
              <a:solidFill>
                <a:srgbClr val="CC66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671-414C-AF47-221CA1A86826}"/>
              </c:ext>
            </c:extLst>
          </c:dPt>
          <c:dPt>
            <c:idx val="2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671-414C-AF47-221CA1A86826}"/>
              </c:ext>
            </c:extLst>
          </c:dPt>
          <c:dPt>
            <c:idx val="3"/>
            <c:bubble3D val="0"/>
            <c:spPr>
              <a:solidFill>
                <a:srgbClr val="004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671-414C-AF47-221CA1A86826}"/>
              </c:ext>
            </c:extLst>
          </c:dPt>
          <c:dPt>
            <c:idx val="4"/>
            <c:bubble3D val="0"/>
            <c:spPr>
              <a:solidFill>
                <a:srgbClr val="FF66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671-414C-AF47-221CA1A8682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671-414C-AF47-221CA1A86826}"/>
              </c:ext>
            </c:extLst>
          </c:dPt>
          <c:dPt>
            <c:idx val="6"/>
            <c:bubble3D val="0"/>
            <c:spPr>
              <a:solidFill>
                <a:srgbClr val="66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671-414C-AF47-221CA1A86826}"/>
              </c:ext>
            </c:extLst>
          </c:dPt>
          <c:dLbls>
            <c:dLbl>
              <c:idx val="0"/>
              <c:layout>
                <c:manualLayout>
                  <c:x val="4.4753670913075796E-3"/>
                  <c:y val="7.67389693293281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1-414C-AF47-221CA1A86826}"/>
                </c:ext>
              </c:extLst>
            </c:dLbl>
            <c:dLbl>
              <c:idx val="1"/>
              <c:layout>
                <c:manualLayout>
                  <c:x val="-3.0660333090994502E-3"/>
                  <c:y val="5.40561416447826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1-414C-AF47-221CA1A86826}"/>
                </c:ext>
              </c:extLst>
            </c:dLbl>
            <c:dLbl>
              <c:idx val="2"/>
              <c:layout>
                <c:manualLayout>
                  <c:x val="-7.0461806891761502E-3"/>
                  <c:y val="-2.100986903225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1-414C-AF47-221CA1A86826}"/>
                </c:ext>
              </c:extLst>
            </c:dLbl>
            <c:dLbl>
              <c:idx val="3"/>
              <c:layout>
                <c:manualLayout>
                  <c:x val="2.71364561667358E-3"/>
                  <c:y val="-2.27171767292163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1-414C-AF47-221CA1A86826}"/>
                </c:ext>
              </c:extLst>
            </c:dLbl>
            <c:dLbl>
              <c:idx val="4"/>
              <c:layout>
                <c:manualLayout>
                  <c:x val="-5.2780580834297401E-3"/>
                  <c:y val="2.874463318423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1-414C-AF47-221CA1A86826}"/>
                </c:ext>
              </c:extLst>
            </c:dLbl>
            <c:dLbl>
              <c:idx val="5"/>
              <c:layout>
                <c:manualLayout>
                  <c:x val="-6.40677278729443E-3"/>
                  <c:y val="-8.06757613919584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71-414C-AF47-221CA1A86826}"/>
                </c:ext>
              </c:extLst>
            </c:dLbl>
            <c:dLbl>
              <c:idx val="6"/>
              <c:layout>
                <c:manualLayout>
                  <c:x val="6.67882085957209E-3"/>
                  <c:y val="-1.26443638734902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71-414C-AF47-221CA1A86826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Garamond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'[ATC_V08-V09_sesso_età_gravità_esito_18-1-2017_elaborazione.xlsx]5 farmaci più segn'!$B$2:$B$8</c:f>
              <c:strCache>
                <c:ptCount val="7"/>
                <c:pt idx="0">
                  <c:v>IOMEPROLO</c:v>
                </c:pt>
                <c:pt idx="1">
                  <c:v>IOPROMIDE</c:v>
                </c:pt>
                <c:pt idx="2">
                  <c:v>IODIXANOLO</c:v>
                </c:pt>
                <c:pt idx="3">
                  <c:v>IOPAMIDOLO</c:v>
                </c:pt>
                <c:pt idx="4">
                  <c:v>ACIDO GADOBENICO</c:v>
                </c:pt>
                <c:pt idx="5">
                  <c:v>IOBITRIDOLO</c:v>
                </c:pt>
                <c:pt idx="6">
                  <c:v>IOEXOLO</c:v>
                </c:pt>
              </c:strCache>
            </c:strRef>
          </c:cat>
          <c:val>
            <c:numRef>
              <c:f>'[ATC_V08-V09_sesso_età_gravità_esito_18-1-2017_elaborazione.xlsx]5 farmaci più segn'!$C$2:$C$8</c:f>
              <c:numCache>
                <c:formatCode>General</c:formatCode>
                <c:ptCount val="7"/>
                <c:pt idx="0">
                  <c:v>3409</c:v>
                </c:pt>
                <c:pt idx="1">
                  <c:v>2535</c:v>
                </c:pt>
                <c:pt idx="2">
                  <c:v>912</c:v>
                </c:pt>
                <c:pt idx="3">
                  <c:v>894</c:v>
                </c:pt>
                <c:pt idx="4">
                  <c:v>825</c:v>
                </c:pt>
                <c:pt idx="5">
                  <c:v>800</c:v>
                </c:pt>
                <c:pt idx="6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71-414C-AF47-221CA1A868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FFFF"/>
    </a:solidFill>
    <a:ln w="3175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r>
              <a:rPr lang="it-IT" sz="1600">
                <a:latin typeface="Garamond"/>
              </a:rPr>
              <a:t>Distribuzione per fascia di età delle ADR PA maggiormente segnalati</a:t>
            </a:r>
          </a:p>
        </c:rich>
      </c:tx>
      <c:layout>
        <c:manualLayout>
          <c:xMode val="edge"/>
          <c:yMode val="edge"/>
          <c:x val="0.13592249997876499"/>
          <c:y val="3.110047846889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996904386795306E-2"/>
          <c:y val="0.22009595088212"/>
          <c:w val="0.70550273295714006"/>
          <c:h val="0.4617230273940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'[ATC_V08-V09_sesso_età_gravità_esito_18-1-2017_elaborazione.xlsx]5 farmaci più segn'!$I$2</c:f>
              <c:strCache>
                <c:ptCount val="1"/>
                <c:pt idx="0">
                  <c:v>Pediatrici</c:v>
                </c:pt>
              </c:strCache>
            </c:strRef>
          </c:tx>
          <c:spPr>
            <a:solidFill>
              <a:srgbClr val="00FF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'[ATC_V08-V09_sesso_età_gravità_esito_18-1-2017_elaborazione.xlsx]5 farmaci più segn'!$J$1:$N$1</c:f>
              <c:strCache>
                <c:ptCount val="5"/>
                <c:pt idx="0">
                  <c:v>IOMEPROLO</c:v>
                </c:pt>
                <c:pt idx="1">
                  <c:v>IOPROMIDE</c:v>
                </c:pt>
                <c:pt idx="2">
                  <c:v>IODIXANOLO</c:v>
                </c:pt>
                <c:pt idx="3">
                  <c:v>IOPAMIDOLO</c:v>
                </c:pt>
                <c:pt idx="4">
                  <c:v>ACIDO GADOBENICO</c:v>
                </c:pt>
              </c:strCache>
            </c:strRef>
          </c:cat>
          <c:val>
            <c:numRef>
              <c:f>'[ATC_V08-V09_sesso_età_gravità_esito_18-1-2017_elaborazione.xlsx]5 farmaci più segn'!$J$2:$N$2</c:f>
              <c:numCache>
                <c:formatCode>General</c:formatCode>
                <c:ptCount val="5"/>
                <c:pt idx="0">
                  <c:v>43</c:v>
                </c:pt>
                <c:pt idx="1">
                  <c:v>19</c:v>
                </c:pt>
                <c:pt idx="2">
                  <c:v>8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7-4E44-90E9-51B89142C0B2}"/>
            </c:ext>
          </c:extLst>
        </c:ser>
        <c:ser>
          <c:idx val="1"/>
          <c:order val="1"/>
          <c:tx>
            <c:strRef>
              <c:f>'[ATC_V08-V09_sesso_età_gravità_esito_18-1-2017_elaborazione.xlsx]5 farmaci più segn'!$I$3</c:f>
              <c:strCache>
                <c:ptCount val="1"/>
                <c:pt idx="0">
                  <c:v>Adulti </c:v>
                </c:pt>
              </c:strCache>
            </c:strRef>
          </c:tx>
          <c:spPr>
            <a:solidFill>
              <a:srgbClr val="004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'[ATC_V08-V09_sesso_età_gravità_esito_18-1-2017_elaborazione.xlsx]5 farmaci più segn'!$J$1:$N$1</c:f>
              <c:strCache>
                <c:ptCount val="5"/>
                <c:pt idx="0">
                  <c:v>IOMEPROLO</c:v>
                </c:pt>
                <c:pt idx="1">
                  <c:v>IOPROMIDE</c:v>
                </c:pt>
                <c:pt idx="2">
                  <c:v>IODIXANOLO</c:v>
                </c:pt>
                <c:pt idx="3">
                  <c:v>IOPAMIDOLO</c:v>
                </c:pt>
                <c:pt idx="4">
                  <c:v>ACIDO GADOBENICO</c:v>
                </c:pt>
              </c:strCache>
            </c:strRef>
          </c:cat>
          <c:val>
            <c:numRef>
              <c:f>'[ATC_V08-V09_sesso_età_gravità_esito_18-1-2017_elaborazione.xlsx]5 farmaci più segn'!$J$3:$N$3</c:f>
              <c:numCache>
                <c:formatCode>General</c:formatCode>
                <c:ptCount val="5"/>
                <c:pt idx="0">
                  <c:v>2037</c:v>
                </c:pt>
                <c:pt idx="1">
                  <c:v>1491</c:v>
                </c:pt>
                <c:pt idx="2">
                  <c:v>466</c:v>
                </c:pt>
                <c:pt idx="3">
                  <c:v>534</c:v>
                </c:pt>
                <c:pt idx="4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7-4E44-90E9-51B89142C0B2}"/>
            </c:ext>
          </c:extLst>
        </c:ser>
        <c:ser>
          <c:idx val="2"/>
          <c:order val="2"/>
          <c:tx>
            <c:strRef>
              <c:f>'[ATC_V08-V09_sesso_età_gravità_esito_18-1-2017_elaborazione.xlsx]5 farmaci più segn'!$I$4</c:f>
              <c:strCache>
                <c:ptCount val="1"/>
                <c:pt idx="0">
                  <c:v>Anziani</c:v>
                </c:pt>
              </c:strCache>
            </c:strRef>
          </c:tx>
          <c:spPr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'[ATC_V08-V09_sesso_età_gravità_esito_18-1-2017_elaborazione.xlsx]5 farmaci più segn'!$J$1:$N$1</c:f>
              <c:strCache>
                <c:ptCount val="5"/>
                <c:pt idx="0">
                  <c:v>IOMEPROLO</c:v>
                </c:pt>
                <c:pt idx="1">
                  <c:v>IOPROMIDE</c:v>
                </c:pt>
                <c:pt idx="2">
                  <c:v>IODIXANOLO</c:v>
                </c:pt>
                <c:pt idx="3">
                  <c:v>IOPAMIDOLO</c:v>
                </c:pt>
                <c:pt idx="4">
                  <c:v>ACIDO GADOBENICO</c:v>
                </c:pt>
              </c:strCache>
            </c:strRef>
          </c:cat>
          <c:val>
            <c:numRef>
              <c:f>'[ATC_V08-V09_sesso_età_gravità_esito_18-1-2017_elaborazione.xlsx]5 farmaci più segn'!$J$4:$N$4</c:f>
              <c:numCache>
                <c:formatCode>General</c:formatCode>
                <c:ptCount val="5"/>
                <c:pt idx="0">
                  <c:v>1312</c:v>
                </c:pt>
                <c:pt idx="1">
                  <c:v>1004</c:v>
                </c:pt>
                <c:pt idx="2">
                  <c:v>433</c:v>
                </c:pt>
                <c:pt idx="3">
                  <c:v>322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7-4E44-90E9-51B89142C0B2}"/>
            </c:ext>
          </c:extLst>
        </c:ser>
        <c:ser>
          <c:idx val="3"/>
          <c:order val="3"/>
          <c:tx>
            <c:strRef>
              <c:f>'[ATC_V08-V09_sesso_età_gravità_esito_18-1-2017_elaborazione.xlsx]5 farmaci più segn'!$I$5</c:f>
              <c:strCache>
                <c:ptCount val="1"/>
                <c:pt idx="0">
                  <c:v>Non disponibile</c:v>
                </c:pt>
              </c:strCache>
            </c:strRef>
          </c:tx>
          <c:spPr>
            <a:solidFill>
              <a:srgbClr val="66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'[ATC_V08-V09_sesso_età_gravità_esito_18-1-2017_elaborazione.xlsx]5 farmaci più segn'!$J$1:$N$1</c:f>
              <c:strCache>
                <c:ptCount val="5"/>
                <c:pt idx="0">
                  <c:v>IOMEPROLO</c:v>
                </c:pt>
                <c:pt idx="1">
                  <c:v>IOPROMIDE</c:v>
                </c:pt>
                <c:pt idx="2">
                  <c:v>IODIXANOLO</c:v>
                </c:pt>
                <c:pt idx="3">
                  <c:v>IOPAMIDOLO</c:v>
                </c:pt>
                <c:pt idx="4">
                  <c:v>ACIDO GADOBENICO</c:v>
                </c:pt>
              </c:strCache>
            </c:strRef>
          </c:cat>
          <c:val>
            <c:numRef>
              <c:f>'[ATC_V08-V09_sesso_età_gravità_esito_18-1-2017_elaborazione.xlsx]5 farmaci più segn'!$J$5:$N$5</c:f>
              <c:numCache>
                <c:formatCode>General</c:formatCode>
                <c:ptCount val="5"/>
                <c:pt idx="0">
                  <c:v>17</c:v>
                </c:pt>
                <c:pt idx="1">
                  <c:v>21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7-4E44-90E9-51B89142C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0058568"/>
        <c:axId val="491414984"/>
      </c:barChart>
      <c:catAx>
        <c:axId val="480058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aramond"/>
                <a:ea typeface="Arial"/>
                <a:cs typeface="Arial"/>
              </a:defRPr>
            </a:pPr>
            <a:endParaRPr lang="it-IT"/>
          </a:p>
        </c:txPr>
        <c:crossAx val="491414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14149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80058568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709945871384295"/>
          <c:y val="0.26565212996112297"/>
          <c:w val="0.127978790774256"/>
          <c:h val="0.379693271929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Garamond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25400">
      <a:solidFill>
        <a:srgbClr val="FF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202AB36-85F9-426E-B84B-09BCFF834FB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31F72BC-6481-45DD-9B3A-A1C909B501E5}" type="datetimeFigureOut">
              <a:rPr lang="it-IT" smtClean="0"/>
              <a:pPr/>
              <a:t>29/05/18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543800" cy="1081807"/>
          </a:xfrm>
        </p:spPr>
        <p:txBody>
          <a:bodyPr/>
          <a:lstStyle/>
          <a:p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ESAMI RADIOLOGICI CON MEZZI DI CONTRASTO:</a:t>
            </a:r>
            <a:b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 E PREVENZIONE DEL RISCHIO CLINICO </a:t>
            </a:r>
            <a:b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BUON USO DELLE RISORSE</a:t>
            </a:r>
            <a:b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Modena, 24 gennaio 2017</a:t>
            </a:r>
            <a:b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0140" y="3429000"/>
            <a:ext cx="6743720" cy="10668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punto di vista del Farmacista Ospedaliero:</a:t>
            </a:r>
          </a:p>
          <a:p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Buon uso delle risorse e farmacovigilanza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19800" y="5715000"/>
            <a:ext cx="222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/>
              </a:rPr>
              <a:t>Dott.ssa Anna Marra</a:t>
            </a:r>
          </a:p>
        </p:txBody>
      </p:sp>
    </p:spTree>
    <p:extLst>
      <p:ext uri="{BB962C8B-B14F-4D97-AF65-F5344CB8AC3E}">
        <p14:creationId xmlns:p14="http://schemas.microsoft.com/office/powerpoint/2010/main" val="24266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14348" y="928670"/>
            <a:ext cx="43688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MECCANISMI FISIOPATOLOGICI </a:t>
            </a:r>
          </a:p>
          <a:p>
            <a:r>
              <a:rPr lang="it-IT" sz="2200" b="1" dirty="0"/>
              <a:t>DELLE REAZIONI CHEMIOTOSSICHE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1857364"/>
            <a:ext cx="7359519" cy="4524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 Sono legate alla tossicità intrinseca delle molecola e dipendono </a:t>
            </a:r>
          </a:p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dalle due caratteristiche chimico-fisiche e dalla dose somministrata</a:t>
            </a:r>
          </a:p>
          <a:p>
            <a:endParaRPr lang="it-IT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Ogni sostanza iniettata, con osmolarità diversa da quella plasmatica </a:t>
            </a: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ha un effetto sulle sostanze con le quali viene in contatto  </a:t>
            </a: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es. L’endotelio, le cellule ematiche</a:t>
            </a:r>
          </a:p>
          <a:p>
            <a:endParaRPr lang="it-IT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it-IT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it-IT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Interazioni dei </a:t>
            </a:r>
            <a:r>
              <a:rPr lang="it-IT" b="1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 con macromolecole circolanti o con cellule </a:t>
            </a: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(l’anello benzenico – reazione idrofobica del MDC – può interagire con </a:t>
            </a: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reazione  </a:t>
            </a:r>
            <a:r>
              <a:rPr lang="it-IT" b="1" dirty="0" err="1">
                <a:solidFill>
                  <a:schemeClr val="bg1">
                    <a:lumMod val="10000"/>
                  </a:schemeClr>
                </a:solidFill>
              </a:rPr>
              <a:t>lipofiliche</a:t>
            </a:r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 delle membrane cellulare o macromolecole biologiche)</a:t>
            </a: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	Mascherare l’anello benzoico con gruppi </a:t>
            </a:r>
            <a:r>
              <a:rPr lang="it-IT" b="1" dirty="0" err="1">
                <a:solidFill>
                  <a:schemeClr val="bg1">
                    <a:lumMod val="10000"/>
                  </a:schemeClr>
                </a:solidFill>
              </a:rPr>
              <a:t>idrofilici</a:t>
            </a:r>
            <a:endParaRPr lang="it-IT" b="1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4094161" y="57356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>
            <a:off x="4094161" y="39830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9800" y="533400"/>
            <a:ext cx="4298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ORGANI PRINCIPALMENTE COLPITI </a:t>
            </a:r>
          </a:p>
          <a:p>
            <a:r>
              <a:rPr lang="it-IT" sz="2200" b="1" dirty="0"/>
              <a:t>NELLE REAZIONI CHEMIOTOSSICHE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09800" y="2459504"/>
            <a:ext cx="44782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— </a:t>
            </a:r>
            <a:r>
              <a:rPr lang="it-IT" sz="2400" b="1" dirty="0">
                <a:solidFill>
                  <a:schemeClr val="bg1">
                    <a:lumMod val="10000"/>
                  </a:schemeClr>
                </a:solidFill>
              </a:rPr>
              <a:t>RENE</a:t>
            </a:r>
          </a:p>
          <a:p>
            <a:endParaRPr lang="it-IT" sz="2400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sz="2400" b="1" dirty="0">
                <a:solidFill>
                  <a:schemeClr val="bg1">
                    <a:lumMod val="10000"/>
                  </a:schemeClr>
                </a:solidFill>
              </a:rPr>
              <a:t>— SNC</a:t>
            </a:r>
          </a:p>
          <a:p>
            <a:endParaRPr lang="it-IT" sz="2400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sz="2400" b="1" dirty="0">
                <a:solidFill>
                  <a:schemeClr val="bg1">
                    <a:lumMod val="10000"/>
                  </a:schemeClr>
                </a:solidFill>
              </a:rPr>
              <a:t>— APPARATO CARDIOVASCOLARE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126204" y="381000"/>
            <a:ext cx="891591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RENE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81000" y="12192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POSSIBILI </a:t>
            </a:r>
            <a:r>
              <a:rPr lang="it-IT" dirty="0">
                <a:solidFill>
                  <a:srgbClr val="FF0000"/>
                </a:solidFill>
              </a:rPr>
              <a:t>MECCANISMI NEFROTOSSICI 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dei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 marL="342900" indent="-342900">
              <a:buAutoNum type="alphaUcParenR"/>
            </a:pP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VASCOLARE</a:t>
            </a:r>
          </a:p>
          <a:p>
            <a:pPr marL="342900" indent="-342900">
              <a:buAutoNum type="alphaUcParenR"/>
            </a:pP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TOSSICITA’ DIRETTA</a:t>
            </a: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5693425" cy="3987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48000"/>
            <a:ext cx="2133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95400" y="1676400"/>
            <a:ext cx="585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rgbClr val="FF0000"/>
                </a:solidFill>
                <a:latin typeface="Garamond"/>
              </a:rPr>
              <a:t>FATTORI </a:t>
            </a:r>
            <a:r>
              <a:rPr lang="it-IT" b="1" cap="small" dirty="0" err="1">
                <a:solidFill>
                  <a:srgbClr val="FF0000"/>
                </a:solidFill>
                <a:latin typeface="Garamond"/>
              </a:rPr>
              <a:t>DI</a:t>
            </a:r>
            <a:r>
              <a:rPr lang="it-IT" b="1" cap="small" dirty="0">
                <a:solidFill>
                  <a:srgbClr val="FF0000"/>
                </a:solidFill>
                <a:latin typeface="Garamond"/>
              </a:rPr>
              <a:t> RISCHIO per NEFROTOSSICITA’:</a:t>
            </a: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it-IT" b="1" dirty="0">
                <a:solidFill>
                  <a:srgbClr val="FF0000"/>
                </a:solidFill>
                <a:latin typeface="Garamond"/>
              </a:rPr>
              <a:t>CORRELATI AL PAZIENTE:</a:t>
            </a:r>
          </a:p>
          <a:p>
            <a:pPr marL="342900" indent="-342900"/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      </a:t>
            </a:r>
            <a:r>
              <a:rPr lang="it-IT" cap="all" dirty="0">
                <a:solidFill>
                  <a:schemeClr val="bg1">
                    <a:lumMod val="10000"/>
                  </a:schemeClr>
                </a:solidFill>
              </a:rPr>
              <a:t>IRC, DISIDRATAZIONE, DM </a:t>
            </a:r>
            <a:r>
              <a:rPr lang="it-IT" cap="all" dirty="0" err="1">
                <a:solidFill>
                  <a:schemeClr val="bg1">
                    <a:lumMod val="10000"/>
                  </a:schemeClr>
                </a:solidFill>
              </a:rPr>
              <a:t>ASSOCiato</a:t>
            </a:r>
            <a:r>
              <a:rPr lang="it-IT" cap="all" dirty="0">
                <a:solidFill>
                  <a:schemeClr val="bg1">
                    <a:lumMod val="10000"/>
                  </a:schemeClr>
                </a:solidFill>
              </a:rPr>
              <a:t> A IRC, FARMACI </a:t>
            </a:r>
            <a:r>
              <a:rPr lang="it-IT" cap="all" dirty="0" err="1">
                <a:solidFill>
                  <a:schemeClr val="bg1">
                    <a:lumMod val="10000"/>
                  </a:schemeClr>
                </a:solidFill>
              </a:rPr>
              <a:t>NEFROtossici</a:t>
            </a:r>
            <a:r>
              <a:rPr lang="it-IT" cap="all" dirty="0">
                <a:solidFill>
                  <a:schemeClr val="bg1">
                    <a:lumMod val="10000"/>
                  </a:schemeClr>
                </a:solidFill>
              </a:rPr>
              <a:t> (FANS, AMINOGLICOSIDI, CISPLATINO)</a:t>
            </a:r>
          </a:p>
          <a:p>
            <a:pPr marL="342900" indent="-342900"/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342900" indent="-342900"/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2)   </a:t>
            </a:r>
            <a:r>
              <a:rPr lang="it-IT" b="1" dirty="0">
                <a:solidFill>
                  <a:srgbClr val="FF0000"/>
                </a:solidFill>
                <a:latin typeface="Garamond"/>
              </a:rPr>
              <a:t>CORRELATI ALLA PROCEDURA:</a:t>
            </a:r>
          </a:p>
          <a:p>
            <a:pPr marL="342900" indent="-342900"/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      RIPETUTE INDAGINI IN BREVE TEMPO, ALTE DOSI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DI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endParaRPr lang="it-IT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867400"/>
            <a:ext cx="3327400" cy="711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47800" y="609600"/>
            <a:ext cx="4993675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CIN: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contrast</a:t>
            </a:r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induced</a:t>
            </a:r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nephrophathy</a:t>
            </a:r>
            <a:endParaRPr lang="it-IT"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9601" y="18288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Deterioramento acuto della funzionalità renale che si verifica dopo somministrazione di un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iodato in assenza di altre cause</a:t>
            </a:r>
          </a:p>
          <a:p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Si manifesta con:</a:t>
            </a:r>
          </a:p>
          <a:p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Aumento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creatininemia</a:t>
            </a: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pari o superiore al 25% o, in termini assoluti, di 0,5mg/dl o superiore rispetto al valore basale con un picco dopo 3-5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gg</a:t>
            </a: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Oligouria</a:t>
            </a: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nefrogramma</a:t>
            </a: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persistente per 24-48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h</a:t>
            </a: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828800"/>
            <a:ext cx="7897159" cy="3543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37708" y="457200"/>
            <a:ext cx="2916183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CIN: fattori di rischio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212767" y="914400"/>
            <a:ext cx="718466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SNC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143000" y="2590800"/>
            <a:ext cx="64294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500" cap="all" dirty="0">
                <a:solidFill>
                  <a:schemeClr val="bg1">
                    <a:lumMod val="10000"/>
                  </a:schemeClr>
                </a:solidFill>
              </a:rPr>
              <a:t>LA LIPOFILICITA’ DELL’ ANELLO </a:t>
            </a:r>
            <a:r>
              <a:rPr lang="it-IT" sz="2500" cap="all" dirty="0" err="1">
                <a:solidFill>
                  <a:schemeClr val="bg1">
                    <a:lumMod val="10000"/>
                  </a:schemeClr>
                </a:solidFill>
              </a:rPr>
              <a:t>BENzENICO</a:t>
            </a:r>
            <a:r>
              <a:rPr lang="it-IT" sz="2500" cap="all" dirty="0">
                <a:solidFill>
                  <a:schemeClr val="bg1">
                    <a:lumMod val="10000"/>
                  </a:schemeClr>
                </a:solidFill>
              </a:rPr>
              <a:t> O DEI  GRUPPI PUO’ INDURRE IL SUPERAMENTO O IL DANNO DELLA BEE, SOPRATTUTTO SE INTRODOTTI DIRETTAMENTE A CONTATTO CON LE STRUTTURE  NERVOSE COME  NELLA </a:t>
            </a:r>
            <a:r>
              <a:rPr lang="it-IT" sz="2500" cap="all" dirty="0" err="1">
                <a:solidFill>
                  <a:schemeClr val="bg1">
                    <a:lumMod val="10000"/>
                  </a:schemeClr>
                </a:solidFill>
              </a:rPr>
              <a:t>MIeloGRAFIA</a:t>
            </a:r>
            <a:endParaRPr lang="it-IT" sz="2500" cap="all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77882" y="304800"/>
            <a:ext cx="4293035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APPARATO CARDIOVASCOLARE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305800" cy="43687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425482" y="457200"/>
            <a:ext cx="4293035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APPARATO CARDIOVASCOLARE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28662" y="1643050"/>
            <a:ext cx="64294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500" cap="small" dirty="0">
                <a:solidFill>
                  <a:schemeClr val="bg1">
                    <a:lumMod val="10000"/>
                  </a:schemeClr>
                </a:solidFill>
              </a:rPr>
              <a:t>LE ADR (AUMENTO FREQUENZA CARDIACA, BRADICARDIA, ARITMIE, VARIAZ. ECG) SI MANIFESTANO IN MODO PIU’ SEVERO IN PAZIENTI CON RECENTE INFARTO MIOCARDICO, CORONAROPATIA, ANGINA INSTABILE, </a:t>
            </a:r>
            <a:r>
              <a:rPr lang="it-IT" sz="2500" cap="all" dirty="0">
                <a:solidFill>
                  <a:schemeClr val="bg1">
                    <a:lumMod val="10000"/>
                  </a:schemeClr>
                </a:solidFill>
              </a:rPr>
              <a:t>operati </a:t>
            </a:r>
            <a:r>
              <a:rPr lang="it-IT" sz="2500" cap="small" dirty="0" err="1">
                <a:solidFill>
                  <a:schemeClr val="bg1">
                    <a:lumMod val="10000"/>
                  </a:schemeClr>
                </a:solidFill>
              </a:rPr>
              <a:t>DI</a:t>
            </a:r>
            <a:r>
              <a:rPr lang="it-IT" sz="2500" cap="small" dirty="0">
                <a:solidFill>
                  <a:schemeClr val="bg1">
                    <a:lumMod val="10000"/>
                  </a:schemeClr>
                </a:solidFill>
              </a:rPr>
              <a:t> BY-PASS  O CON SCOMPENSO VENTRICOLARE SINISTRO.</a:t>
            </a:r>
          </a:p>
          <a:p>
            <a:pPr algn="just"/>
            <a:endParaRPr lang="it-IT" sz="2500" cap="small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it-IT" sz="2500" cap="all" dirty="0">
                <a:solidFill>
                  <a:schemeClr val="bg1">
                    <a:lumMod val="10000"/>
                  </a:schemeClr>
                </a:solidFill>
              </a:rPr>
              <a:t>IL PRINCIPALE MEDIATORE </a:t>
            </a:r>
            <a:r>
              <a:rPr lang="it-IT" sz="2500" cap="all" dirty="0" err="1">
                <a:solidFill>
                  <a:schemeClr val="bg1">
                    <a:lumMod val="10000"/>
                  </a:schemeClr>
                </a:solidFill>
              </a:rPr>
              <a:t>DI</a:t>
            </a:r>
            <a:r>
              <a:rPr lang="it-IT" sz="2500" cap="all" dirty="0">
                <a:solidFill>
                  <a:schemeClr val="bg1">
                    <a:lumMod val="10000"/>
                  </a:schemeClr>
                </a:solidFill>
              </a:rPr>
              <a:t> TALI EFFETTI  OLTRE ALL’OSMOLARITA’ ED ALLA CHEMIOTOSSICITA’ E’ IL CONTENUTO IN IONI (</a:t>
            </a:r>
            <a:r>
              <a:rPr lang="it-IT" sz="2500" cap="all" dirty="0" err="1">
                <a:solidFill>
                  <a:schemeClr val="bg1">
                    <a:lumMod val="10000"/>
                  </a:schemeClr>
                </a:solidFill>
              </a:rPr>
              <a:t>Na</a:t>
            </a:r>
            <a:r>
              <a:rPr lang="it-IT" sz="2500" cap="all" dirty="0">
                <a:solidFill>
                  <a:schemeClr val="bg1">
                    <a:lumMod val="10000"/>
                  </a:schemeClr>
                </a:solidFill>
              </a:rPr>
              <a:t>, Ca) DELLA SOLUZIONE Iodata</a:t>
            </a: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28600" y="228600"/>
            <a:ext cx="6477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cap="all" dirty="0">
                <a:solidFill>
                  <a:srgbClr val="FF0000"/>
                </a:solidFill>
              </a:rPr>
              <a:t>MECCANISMI FISIOPATOLOGICI </a:t>
            </a:r>
          </a:p>
          <a:p>
            <a:pPr algn="ctr"/>
            <a:r>
              <a:rPr lang="it-IT" sz="2000" b="1" cap="all" dirty="0">
                <a:solidFill>
                  <a:srgbClr val="FF0000"/>
                </a:solidFill>
              </a:rPr>
              <a:t>DELLE </a:t>
            </a:r>
            <a:r>
              <a:rPr lang="it-IT" sz="2000" b="1" cap="all" dirty="0" err="1">
                <a:solidFill>
                  <a:srgbClr val="FF0000"/>
                </a:solidFill>
              </a:rPr>
              <a:t>ReAZIONI</a:t>
            </a:r>
            <a:r>
              <a:rPr lang="it-IT" sz="2000" b="1" cap="all" dirty="0">
                <a:solidFill>
                  <a:srgbClr val="FF0000"/>
                </a:solidFill>
              </a:rPr>
              <a:t> ANAFILATTOIDI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55800"/>
            <a:ext cx="8204200" cy="29972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600" y="5334000"/>
            <a:ext cx="7162800" cy="12003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La prevalenza delle </a:t>
            </a:r>
            <a:r>
              <a:rPr lang="it-IT" b="1" dirty="0">
                <a:solidFill>
                  <a:srgbClr val="FF0000"/>
                </a:solidFill>
              </a:rPr>
              <a:t>reazioni allergiche 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ai mezzi di contrasto iodati (ICM) è stimata in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: 170.000, vale a dire lo </a:t>
            </a:r>
            <a:r>
              <a:rPr lang="it-IT" b="1" dirty="0">
                <a:solidFill>
                  <a:srgbClr val="FF0000"/>
                </a:solidFill>
              </a:rPr>
              <a:t>0,05% -0,1% dei pazienti sottoposti ad accertamenti radiologici con ICM 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(più di 75 milioni di esami all’anno in tutto il mondo).</a:t>
            </a: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14612" y="571480"/>
            <a:ext cx="2417137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EVENTI AVVERSI </a:t>
            </a:r>
          </a:p>
          <a:p>
            <a:pPr algn="ctr"/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endParaRPr lang="it-IT"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1000" y="4419600"/>
            <a:ext cx="3660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SOMMINISTRAZIONE  </a:t>
            </a:r>
          </a:p>
          <a:p>
            <a:r>
              <a:rPr lang="it-IT" b="1" dirty="0"/>
              <a:t>DELL’AGENTE </a:t>
            </a:r>
            <a:r>
              <a:rPr lang="it-IT" b="1" cap="all" dirty="0" err="1"/>
              <a:t>CONTRASTrografico</a:t>
            </a:r>
            <a:endParaRPr lang="it-IT" b="1" cap="all" dirty="0"/>
          </a:p>
        </p:txBody>
      </p:sp>
      <p:sp>
        <p:nvSpPr>
          <p:cNvPr id="7" name="Rettangolo 6"/>
          <p:cNvSpPr/>
          <p:nvPr/>
        </p:nvSpPr>
        <p:spPr>
          <a:xfrm>
            <a:off x="1143000" y="2819400"/>
            <a:ext cx="692818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200" b="1" dirty="0">
                <a:solidFill>
                  <a:schemeClr val="bg1">
                    <a:lumMod val="10000"/>
                  </a:schemeClr>
                </a:solidFill>
              </a:rPr>
              <a:t>ADR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43372" y="2500306"/>
            <a:ext cx="292015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COMPLICANZE ATTRIBUIBILI </a:t>
            </a:r>
          </a:p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ALL’INVASIVITA’ DELLA </a:t>
            </a:r>
          </a:p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PROCEDURA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43438" y="4497181"/>
            <a:ext cx="232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PREESISTENTE STATO </a:t>
            </a:r>
          </a:p>
          <a:p>
            <a:r>
              <a:rPr lang="it-IT" b="1" dirty="0"/>
              <a:t>CLINICO DEL PAZIENTE</a:t>
            </a:r>
          </a:p>
        </p:txBody>
      </p:sp>
      <p:cxnSp>
        <p:nvCxnSpPr>
          <p:cNvPr id="13" name="Connettore 1 12"/>
          <p:cNvCxnSpPr/>
          <p:nvPr/>
        </p:nvCxnSpPr>
        <p:spPr>
          <a:xfrm rot="5400000">
            <a:off x="912809" y="3811591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>
            <a:off x="5393934" y="3892950"/>
            <a:ext cx="7866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10800000" flipV="1">
            <a:off x="1600200" y="1571612"/>
            <a:ext cx="1614478" cy="117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786314" y="1571612"/>
            <a:ext cx="92869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85762" y="2000240"/>
            <a:ext cx="5615262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ANAFILATTOIDI  </a:t>
            </a:r>
            <a:r>
              <a:rPr lang="it-IT" dirty="0"/>
              <a:t>	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LIEVI, LIBERAZIONE MEDIATORI ANAFILASSI </a:t>
            </a:r>
            <a:r>
              <a:rPr lang="it-IT" b="1" cap="small" dirty="0">
                <a:solidFill>
                  <a:srgbClr val="FF0000"/>
                </a:solidFill>
                <a:latin typeface="Garamond"/>
              </a:rPr>
              <a:t>NON IG-E MEDIATO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,  MA PER TOSSICITA’ DIRETTA DEL </a:t>
            </a:r>
            <a:r>
              <a:rPr lang="it-IT" cap="small" dirty="0" err="1">
                <a:solidFill>
                  <a:schemeClr val="bg1">
                    <a:lumMod val="10000"/>
                  </a:schemeClr>
                </a:solidFill>
                <a:latin typeface="Garamond"/>
              </a:rPr>
              <a:t>MdC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 SUI Mastociti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7158" y="3571876"/>
            <a:ext cx="306769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>
                    <a:lumMod val="10000"/>
                  </a:schemeClr>
                </a:solidFill>
              </a:rPr>
              <a:t>REAZIONI “ALLERGIC-LIKE”:</a:t>
            </a:r>
          </a:p>
        </p:txBody>
      </p:sp>
      <p:cxnSp>
        <p:nvCxnSpPr>
          <p:cNvPr id="8" name="Connettore 2 7"/>
          <p:cNvCxnSpPr/>
          <p:nvPr/>
        </p:nvCxnSpPr>
        <p:spPr>
          <a:xfrm rot="5400000" flipH="1" flipV="1">
            <a:off x="1678761" y="2750339"/>
            <a:ext cx="785818" cy="42862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714480" y="4214818"/>
            <a:ext cx="571504" cy="500066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28600" y="228600"/>
            <a:ext cx="6477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cap="all" dirty="0">
                <a:solidFill>
                  <a:srgbClr val="FF0000"/>
                </a:solidFill>
              </a:rPr>
              <a:t>MECCANISMI FISIOPATOLOGICI </a:t>
            </a:r>
          </a:p>
          <a:p>
            <a:pPr algn="ctr"/>
            <a:r>
              <a:rPr lang="it-IT" sz="2000" b="1" cap="all" dirty="0">
                <a:solidFill>
                  <a:srgbClr val="FF0000"/>
                </a:solidFill>
              </a:rPr>
              <a:t>DELLE </a:t>
            </a:r>
            <a:r>
              <a:rPr lang="it-IT" sz="2000" b="1" cap="all" dirty="0" err="1">
                <a:solidFill>
                  <a:srgbClr val="FF0000"/>
                </a:solidFill>
              </a:rPr>
              <a:t>ReAZIONI</a:t>
            </a:r>
            <a:r>
              <a:rPr lang="it-IT" sz="2000" b="1" cap="all" dirty="0">
                <a:solidFill>
                  <a:srgbClr val="FF0000"/>
                </a:solidFill>
              </a:rPr>
              <a:t> ANAFILATTOIDI</a:t>
            </a:r>
          </a:p>
        </p:txBody>
      </p:sp>
      <p:sp>
        <p:nvSpPr>
          <p:cNvPr id="13" name="Fumetto 3 12"/>
          <p:cNvSpPr/>
          <p:nvPr/>
        </p:nvSpPr>
        <p:spPr>
          <a:xfrm>
            <a:off x="4143372" y="1142984"/>
            <a:ext cx="2428892" cy="71438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</a:rPr>
              <a:t>+ FREQUENTI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428860" y="4434496"/>
            <a:ext cx="580074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ALLERGICHE  </a:t>
            </a:r>
            <a:r>
              <a:rPr lang="it-IT" dirty="0"/>
              <a:t>	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SEVERE, LIBERAZIONE </a:t>
            </a:r>
            <a:r>
              <a:rPr lang="it-IT" cap="small" dirty="0" err="1">
                <a:solidFill>
                  <a:schemeClr val="bg1">
                    <a:lumMod val="10000"/>
                  </a:schemeClr>
                </a:solidFill>
                <a:latin typeface="Garamond"/>
              </a:rPr>
              <a:t>DI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 ISTAMINA ED ALTRI MEDIATORI CON UN MECCANISMO </a:t>
            </a:r>
            <a:r>
              <a:rPr lang="it-IT" b="1" cap="small" dirty="0">
                <a:solidFill>
                  <a:srgbClr val="FF0000"/>
                </a:solidFill>
                <a:latin typeface="Garamond"/>
              </a:rPr>
              <a:t>IG-E MEDIATO</a:t>
            </a:r>
          </a:p>
        </p:txBody>
      </p:sp>
      <p:sp>
        <p:nvSpPr>
          <p:cNvPr id="16" name="Fumetto 3 15"/>
          <p:cNvSpPr/>
          <p:nvPr/>
        </p:nvSpPr>
        <p:spPr>
          <a:xfrm>
            <a:off x="3581400" y="5562600"/>
            <a:ext cx="2428892" cy="714380"/>
          </a:xfrm>
          <a:prstGeom prst="wedgeEllipseCallout">
            <a:avLst>
              <a:gd name="adj1" fmla="val -52975"/>
              <a:gd name="adj2" fmla="val -647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</a:rPr>
              <a:t>RARE</a:t>
            </a: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57158" y="1071546"/>
            <a:ext cx="2387230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REAZIONI </a:t>
            </a:r>
          </a:p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MUCO-CUTANEE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071802" y="857232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TIPO ANAFFILATTOIDE: </a:t>
            </a: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PRURITO, FLUSHING, ERITEMA, ANGIOEDEMA E ORTICARIA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DI</a:t>
            </a:r>
            <a:r>
              <a:rPr lang="it-IT" sz="2000" dirty="0">
                <a:solidFill>
                  <a:srgbClr val="FF0000"/>
                </a:solidFill>
              </a:rPr>
              <a:t> TIPO CHEMIOTOSSICHE </a:t>
            </a:r>
          </a:p>
          <a:p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SENSO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DI</a:t>
            </a: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CALORE E DOLORE CONSEGUENTE ALL’INIEZIONE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7158" y="3061644"/>
            <a:ext cx="2125967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APPARATO </a:t>
            </a:r>
          </a:p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RESPIRATORIO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71802" y="3286124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ASMA  INCIDENZA 1,88 – 0,23%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4800" y="4724400"/>
            <a:ext cx="2431375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APPARATO </a:t>
            </a:r>
          </a:p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GASTOENTERICO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357554" y="4720532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NAUSEA, VOMITO, DOLORE ADDOMINALE </a:t>
            </a:r>
            <a:r>
              <a:rPr lang="it-IT" sz="2000" dirty="0" err="1">
                <a:solidFill>
                  <a:schemeClr val="bg1">
                    <a:lumMod val="10000"/>
                  </a:schemeClr>
                </a:solidFill>
              </a:rPr>
              <a:t>DI</a:t>
            </a:r>
            <a:r>
              <a:rPr lang="it-IT" sz="2000" dirty="0">
                <a:solidFill>
                  <a:schemeClr val="bg1">
                    <a:lumMod val="10000"/>
                  </a:schemeClr>
                </a:solidFill>
              </a:rPr>
              <a:t> TIPO ANAFILATTOIDE</a:t>
            </a: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323920" y="304800"/>
            <a:ext cx="2800960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FATTORI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DI</a:t>
            </a:r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 RISCHIO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42910" y="1219200"/>
            <a:ext cx="67151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sz="2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it-IT" cap="sm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ETA’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: I PAZIENTI + GIOVANI SONO QUELLI A RISCHIO</a:t>
            </a:r>
          </a:p>
          <a:p>
            <a:pPr>
              <a:buClr>
                <a:srgbClr val="FF0000"/>
              </a:buClr>
            </a:pPr>
            <a:endParaRPr lang="it-IT" cap="small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cap="small" dirty="0">
                <a:solidFill>
                  <a:srgbClr val="FF0000"/>
                </a:solidFill>
              </a:rPr>
              <a:t>SESSO: 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INCIDENZA 2,5% NEI MASCHI, 3,4% NELLE FEMMINE</a:t>
            </a:r>
          </a:p>
          <a:p>
            <a:pPr>
              <a:buClr>
                <a:srgbClr val="FF0000"/>
              </a:buClr>
            </a:pPr>
            <a:endParaRPr lang="it-IT" cap="small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cap="sm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STATO CLINICO DEL PAZIENTE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: RIDOTTA FUNZIONALITA’ RENALE (CREATINA SIERICA &gt; 2mg/ml, RIDOTTA FUNZIONALITA’ CARDIOVASCOLARE, DIABETE)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it-IT" cap="small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cap="sm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PAZIENTI ALLERGICI: </a:t>
            </a: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+ ALTA INCIDENZA DELLE REAZIONI TARDIVE (ATOPIA E ALLERGIA AI POLLINI)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it-IT" cap="small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 PAZIENTI CHE HANNO GIA’ MANIFESTATO </a:t>
            </a:r>
            <a:r>
              <a:rPr lang="it-IT" cap="small" dirty="0">
                <a:solidFill>
                  <a:srgbClr val="FF0000"/>
                </a:solidFill>
              </a:rPr>
              <a:t>INTOLLERANZA AL </a:t>
            </a:r>
            <a:r>
              <a:rPr lang="it-IT" cap="small" dirty="0" err="1">
                <a:solidFill>
                  <a:srgbClr val="FF0000"/>
                </a:solidFill>
              </a:rPr>
              <a:t>MdC</a:t>
            </a:r>
            <a:endParaRPr lang="it-IT" cap="small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endParaRPr lang="it-IT" cap="small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 TRATTAMENTO CON </a:t>
            </a:r>
            <a:r>
              <a:rPr lang="it-IT" cap="small" dirty="0">
                <a:solidFill>
                  <a:srgbClr val="FF0000"/>
                </a:solidFill>
              </a:rPr>
              <a:t>ACE-INIBITORI, B-BLOCCANTI O PPI</a:t>
            </a:r>
          </a:p>
          <a:p>
            <a:pPr>
              <a:buClr>
                <a:srgbClr val="FF0000"/>
              </a:buClr>
            </a:pP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it-IT" cap="small" dirty="0">
                <a:solidFill>
                  <a:schemeClr val="bg1">
                    <a:lumMod val="10000"/>
                  </a:schemeClr>
                </a:solidFill>
              </a:rPr>
              <a:t> TRATTAMENTO CON </a:t>
            </a:r>
            <a:r>
              <a:rPr lang="it-IT" cap="small" dirty="0">
                <a:solidFill>
                  <a:srgbClr val="FF0000"/>
                </a:solidFill>
              </a:rPr>
              <a:t>IL-2</a:t>
            </a: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5823723" cy="47053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286000" y="1219200"/>
            <a:ext cx="4519699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INTERAZIONI FARMACOLOGICHE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6942820" cy="15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0999"/>
            <a:ext cx="5271879" cy="625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90800" y="4495800"/>
            <a:ext cx="4038600" cy="3810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90800" y="5181600"/>
            <a:ext cx="3962400" cy="6096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27" y="152400"/>
            <a:ext cx="5323529" cy="6705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09800" y="2286000"/>
            <a:ext cx="38100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286000" y="3048000"/>
            <a:ext cx="3810000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209800" y="4267200"/>
            <a:ext cx="38100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85720" y="428604"/>
            <a:ext cx="6575967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REAZIONI AVVERSE AD ALTRI MDC RADIOLOGICI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42910" y="1643050"/>
            <a:ext cx="6715172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>
                    <a:lumMod val="10000"/>
                  </a:schemeClr>
                </a:solidFill>
              </a:rPr>
              <a:t>MDC CON BARIO</a:t>
            </a:r>
          </a:p>
          <a:p>
            <a:endParaRPr lang="it-IT" sz="22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SOMMINISTRATI PER OS O INIETTATI, SONO UTILIZZATI PER VISUALIZZARE AREE DEL TRATTO DIGESTIVO. LE ADR PU’ COMUNI SONO MODERATE E NON ALLERGICHE ED INCLUDONO DIARREA, COSTIPAZIONE, NAUSEA E VOMITO</a:t>
            </a:r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133600" y="381000"/>
            <a:ext cx="355598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 ALTRI MDC RADIOLOGICI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09600" y="5555159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>
                    <a:lumMod val="10000"/>
                  </a:schemeClr>
                </a:solidFill>
              </a:rPr>
              <a:t>LE REAZIONI PIU’ FREQUENTEMENTE RIPORTATE SONO DA IPERSENSIBILITA’ ORTICARIA (50-90% </a:t>
            </a:r>
            <a:r>
              <a:rPr lang="it-IT" sz="2200" b="1" dirty="0" err="1">
                <a:solidFill>
                  <a:schemeClr val="bg1">
                    <a:lumMod val="10000"/>
                  </a:schemeClr>
                </a:solidFill>
              </a:rPr>
              <a:t>CASi</a:t>
            </a:r>
            <a:r>
              <a:rPr lang="it-IT" sz="2200" b="1" dirty="0">
                <a:solidFill>
                  <a:schemeClr val="bg1">
                    <a:lumMod val="10000"/>
                  </a:schemeClr>
                </a:solidFill>
              </a:rPr>
              <a:t>)</a:t>
            </a:r>
            <a:endParaRPr lang="it-IT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4557730" cy="269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arrotondato 5"/>
          <p:cNvSpPr/>
          <p:nvPr/>
        </p:nvSpPr>
        <p:spPr>
          <a:xfrm>
            <a:off x="1524000" y="4419600"/>
            <a:ext cx="1066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Magnevist</a:t>
            </a:r>
            <a:endParaRPr lang="it-IT" sz="1200" dirty="0"/>
          </a:p>
          <a:p>
            <a:pPr algn="ctr"/>
            <a:r>
              <a:rPr lang="it-IT" sz="1200" dirty="0" err="1"/>
              <a:t>Multihance</a:t>
            </a:r>
            <a:r>
              <a:rPr lang="it-IT" sz="1200" dirty="0"/>
              <a:t> </a:t>
            </a:r>
            <a:r>
              <a:rPr lang="it-IT" sz="1200" dirty="0" err="1"/>
              <a:t>Primovist</a:t>
            </a:r>
            <a:endParaRPr lang="it-IT" sz="1200" dirty="0"/>
          </a:p>
          <a:p>
            <a:pPr algn="ctr"/>
            <a:r>
              <a:rPr lang="it-IT" sz="1200" dirty="0" err="1"/>
              <a:t>Vasovist</a:t>
            </a:r>
            <a:endParaRPr lang="it-IT" sz="12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2819400" y="3886200"/>
            <a:ext cx="1066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Gadovist</a:t>
            </a:r>
            <a:endParaRPr lang="it-IT" sz="1200" dirty="0"/>
          </a:p>
          <a:p>
            <a:pPr algn="ctr"/>
            <a:r>
              <a:rPr lang="it-IT" sz="1200" dirty="0" err="1"/>
              <a:t>Prohance</a:t>
            </a:r>
            <a:endParaRPr lang="it-IT" sz="12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3886200" y="4419600"/>
            <a:ext cx="1066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Dotarem</a:t>
            </a:r>
            <a:endParaRPr lang="it-IT" sz="12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4953000" y="3886200"/>
            <a:ext cx="1066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Omniscan</a:t>
            </a:r>
            <a:endParaRPr lang="it-IT" sz="1200" dirty="0"/>
          </a:p>
        </p:txBody>
      </p:sp>
      <p:sp>
        <p:nvSpPr>
          <p:cNvPr id="10" name="Fumetto 3 9"/>
          <p:cNvSpPr/>
          <p:nvPr/>
        </p:nvSpPr>
        <p:spPr>
          <a:xfrm>
            <a:off x="6781800" y="1905000"/>
            <a:ext cx="1447800" cy="762000"/>
          </a:xfrm>
          <a:prstGeom prst="wedgeEllipseCallout">
            <a:avLst>
              <a:gd name="adj1" fmla="val -115131"/>
              <a:gd name="adj2" fmla="val 815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Maggiore possibilità di rilasciare ioni </a:t>
            </a:r>
            <a:r>
              <a:rPr lang="it-IT" sz="1100" dirty="0" err="1"/>
              <a:t>Gd</a:t>
            </a:r>
            <a:endParaRPr lang="it-IT" sz="1100" dirty="0"/>
          </a:p>
        </p:txBody>
      </p:sp>
      <p:sp>
        <p:nvSpPr>
          <p:cNvPr id="11" name="Fumetto 3 10"/>
          <p:cNvSpPr/>
          <p:nvPr/>
        </p:nvSpPr>
        <p:spPr>
          <a:xfrm>
            <a:off x="533400" y="1524000"/>
            <a:ext cx="1447800" cy="762000"/>
          </a:xfrm>
          <a:prstGeom prst="wedgeEllipseCallout">
            <a:avLst>
              <a:gd name="adj1" fmla="val 27321"/>
              <a:gd name="adj2" fmla="val 1059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Maggiore possibilità di rilasciare ioni </a:t>
            </a:r>
            <a:r>
              <a:rPr lang="it-IT" sz="1100" dirty="0" err="1"/>
              <a:t>Gd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533400"/>
            <a:ext cx="4012461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Fibrosi sistemica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nefrogenica</a:t>
            </a:r>
            <a:endParaRPr lang="it-IT"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3400" y="1524000"/>
            <a:ext cx="723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La fibrosi sistemica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nefrogenica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(NSF) è una </a:t>
            </a:r>
            <a:r>
              <a:rPr lang="it-IT" b="1" dirty="0">
                <a:solidFill>
                  <a:srgbClr val="FF0000"/>
                </a:solidFill>
              </a:rPr>
              <a:t>grave patologia potenzialmente fatale 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caratterizzata dalla formazione di tessuto connettivo nella cute, che diventa spessa, ruvida e dura e può indurre contratture e immobilità articolare. I pazienti affetti da fibrosi sistemica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nefrogenica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possono presentare un coinvolgimento sistemico di altri organi comprendenti polmoni, fegato, muscoli e cuore.</a:t>
            </a: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E’ stata diagnosticata in pazienti con </a:t>
            </a:r>
            <a:r>
              <a:rPr lang="it-IT" b="1" dirty="0">
                <a:solidFill>
                  <a:srgbClr val="FF0000"/>
                </a:solidFill>
              </a:rPr>
              <a:t>grave disfunzione renale GFR &lt;30 ml/min/1,73 m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</a:p>
          <a:p>
            <a:endParaRPr lang="it-IT" b="1" baseline="30000" dirty="0">
              <a:solidFill>
                <a:srgbClr val="FF0000"/>
              </a:solidFill>
            </a:endParaRP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E’ stato correlato fortemente lo sviluppo di di NSF all’esposizione ai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contenenti Gadolinio, utilizzati nella RM.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283200"/>
            <a:ext cx="3213100" cy="1574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876800"/>
            <a:ext cx="32766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7620000" cy="42134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1000" y="838200"/>
            <a:ext cx="5491013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Farmacodinamica dei mezzi di contrasto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533400"/>
            <a:ext cx="4012461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Fibrosi sistemica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nefrogenica</a:t>
            </a:r>
            <a:endParaRPr lang="it-IT"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3400" y="16764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Patogenesi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Gli ioni liberi di gadolinio </a:t>
            </a:r>
            <a:r>
              <a:rPr lang="it-IT" sz="1600" dirty="0">
                <a:solidFill>
                  <a:srgbClr val="FF0000"/>
                </a:solidFill>
              </a:rPr>
              <a:t>depositandosi nei tessuti 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scatenano l’evento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</a:rPr>
              <a:t>fibrotico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it-IT" sz="1600" dirty="0">
                <a:solidFill>
                  <a:srgbClr val="FF0000"/>
                </a:solidFill>
              </a:rPr>
              <a:t>L’insufficienza renale 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potrebbe essere una concausa importante, in quanto l’eliminazione dall’organismo dei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 contenenti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</a:rPr>
              <a:t>Gd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 avviene attraverso i reni, ed i pazienti con un rallentamento di tale funzione, espone il paziente ad un rischio di rilascio dello ione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</a:rPr>
              <a:t>Gd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. L’intervallo tra la somministrazione del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 e la comparsa di malattia è estremamente variabile, in letteratura è riportato da 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 a 2395 giorni.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2400" y="3886200"/>
            <a:ext cx="83058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Sulla base delle evidenze attualmente disponibili, il CHMP ha approvato la seguente </a:t>
            </a:r>
            <a:r>
              <a:rPr lang="it-IT" sz="1600" dirty="0">
                <a:solidFill>
                  <a:srgbClr val="FF0000"/>
                </a:solidFill>
              </a:rPr>
              <a:t>classificazione del rischio di fibrosi sistemica nefrogenica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 associato agli agenti di contrasto contenenti Gadolinio:  A) </a:t>
            </a:r>
            <a:r>
              <a:rPr lang="it-IT" sz="1600" dirty="0">
                <a:solidFill>
                  <a:srgbClr val="FF0000"/>
                </a:solidFill>
              </a:rPr>
              <a:t>Alto rischio: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 Omniscan ( Gadodiamide ), Optimark ( Gadoversetamide ), Magnevist ( Acido Gadopentetico );  B) </a:t>
            </a:r>
            <a:r>
              <a:rPr lang="it-IT" sz="1600" dirty="0">
                <a:solidFill>
                  <a:srgbClr val="FF0000"/>
                </a:solidFill>
              </a:rPr>
              <a:t>Medio rischio: 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MultiHance ( Acido Gadobenico ), Primovist ( Acido Gadoxetico ), Vasovist ( Gadofosveset );  C) </a:t>
            </a:r>
            <a:r>
              <a:rPr lang="it-IT" sz="1600" dirty="0">
                <a:solidFill>
                  <a:srgbClr val="FF0000"/>
                </a:solidFill>
              </a:rPr>
              <a:t>Basso rischio: 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Gadovist ( Gadobutrolo ), ProHance ( Gadoteridolo ), Dotarem ( Acido Gadoterico ). 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304800"/>
            <a:ext cx="4012461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Fibrosi sistemica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nefrogenica</a:t>
            </a:r>
            <a:endParaRPr lang="it-IT"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19200"/>
            <a:ext cx="5107022" cy="4800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62200" y="0"/>
            <a:ext cx="4012461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Fibrosi sistemica </a:t>
            </a:r>
            <a:r>
              <a:rPr lang="it-IT" sz="2500" b="1" dirty="0" err="1">
                <a:solidFill>
                  <a:schemeClr val="bg1">
                    <a:lumMod val="10000"/>
                  </a:schemeClr>
                </a:solidFill>
              </a:rPr>
              <a:t>nefrogenica</a:t>
            </a:r>
            <a:endParaRPr lang="it-IT"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063"/>
            <a:ext cx="4724400" cy="63279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800"/>
            <a:ext cx="4309533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6477000" cy="1727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61690"/>
            <a:ext cx="5486400" cy="32963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5270500" cy="188368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-1"/>
            <a:ext cx="4886552" cy="687801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5000" cy="125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1346200" cy="647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8420"/>
            <a:ext cx="7010400" cy="6795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00"/>
            <a:ext cx="4419600" cy="14351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953000"/>
            <a:ext cx="4483100" cy="17272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752600"/>
            <a:ext cx="1117600" cy="228600"/>
          </a:xfrm>
          <a:prstGeom prst="rect">
            <a:avLst/>
          </a:prstGeom>
        </p:spPr>
      </p:pic>
      <p:sp>
        <p:nvSpPr>
          <p:cNvPr id="8" name="Fumetto 1 7"/>
          <p:cNvSpPr/>
          <p:nvPr/>
        </p:nvSpPr>
        <p:spPr>
          <a:xfrm>
            <a:off x="5181600" y="381000"/>
            <a:ext cx="1371600" cy="612648"/>
          </a:xfrm>
          <a:prstGeom prst="wedgeRectCallout">
            <a:avLst>
              <a:gd name="adj1" fmla="val -162279"/>
              <a:gd name="adj2" fmla="val 548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Garamond"/>
              </a:rPr>
              <a:t>298.491 LOCA</a:t>
            </a:r>
          </a:p>
          <a:p>
            <a:pPr algn="ctr"/>
            <a:r>
              <a:rPr lang="it-IT" sz="1200" b="1" dirty="0">
                <a:latin typeface="Garamond"/>
              </a:rPr>
              <a:t>158.439 GD</a:t>
            </a:r>
          </a:p>
          <a:p>
            <a:pPr algn="ctr"/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5715000" y="3733800"/>
            <a:ext cx="1905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Garamond"/>
              </a:rPr>
              <a:t>52,5%  orticaria</a:t>
            </a:r>
          </a:p>
          <a:p>
            <a:pPr algn="ctr"/>
            <a:endParaRPr lang="it-IT" sz="1200" b="1" dirty="0">
              <a:latin typeface="Garamond"/>
            </a:endParaRPr>
          </a:p>
          <a:p>
            <a:pPr algn="ctr"/>
            <a:r>
              <a:rPr lang="it-IT" sz="1200" b="1" dirty="0">
                <a:latin typeface="Garamond"/>
              </a:rPr>
              <a:t>17,9% nausea</a:t>
            </a:r>
          </a:p>
        </p:txBody>
      </p:sp>
      <p:sp>
        <p:nvSpPr>
          <p:cNvPr id="11" name="Ovale 10"/>
          <p:cNvSpPr/>
          <p:nvPr/>
        </p:nvSpPr>
        <p:spPr>
          <a:xfrm>
            <a:off x="4114800" y="3810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2600" y="4572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990600" y="1600200"/>
          <a:ext cx="65532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2600" y="4572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graphicFrame>
        <p:nvGraphicFramePr>
          <p:cNvPr id="5" name="Chart 5"/>
          <p:cNvGraphicFramePr>
            <a:graphicFrameLocks/>
          </p:cNvGraphicFramePr>
          <p:nvPr/>
        </p:nvGraphicFramePr>
        <p:xfrm>
          <a:off x="1300162" y="1571625"/>
          <a:ext cx="654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28800" y="2286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152400" y="838200"/>
          <a:ext cx="4648200" cy="241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2590800" y="3048000"/>
          <a:ext cx="566737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914400" y="1524000"/>
          <a:ext cx="654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752600" y="4572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42910" y="1639661"/>
            <a:ext cx="76818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CHEMIOTOSSICHE 	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it-IT" dirty="0"/>
              <a:t>	DOSE   + 	CONCENTRAZIONE </a:t>
            </a:r>
          </a:p>
          <a:p>
            <a:r>
              <a:rPr lang="it-IT" dirty="0"/>
              <a:t>					PLASMATICA DEL FARMACO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642918"/>
            <a:ext cx="2215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CLASSIFICAZIONE</a:t>
            </a:r>
          </a:p>
          <a:p>
            <a:endParaRPr lang="it-IT" sz="2200" dirty="0"/>
          </a:p>
        </p:txBody>
      </p:sp>
      <p:sp>
        <p:nvSpPr>
          <p:cNvPr id="6" name="Rettangolo 5"/>
          <p:cNvSpPr/>
          <p:nvPr/>
        </p:nvSpPr>
        <p:spPr>
          <a:xfrm>
            <a:off x="304800" y="2590800"/>
            <a:ext cx="3092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POTENZIALMENTE PREVEDIBILI</a:t>
            </a:r>
          </a:p>
        </p:txBody>
      </p:sp>
      <p:cxnSp>
        <p:nvCxnSpPr>
          <p:cNvPr id="8" name="Connettore 2 7"/>
          <p:cNvCxnSpPr/>
          <p:nvPr/>
        </p:nvCxnSpPr>
        <p:spPr>
          <a:xfrm rot="5400000" flipH="1" flipV="1">
            <a:off x="1310480" y="2347120"/>
            <a:ext cx="428628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42910" y="3211297"/>
            <a:ext cx="7563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INFLUENZATE DALLE CARATTERISTICHE DEL  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MdC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 OSMOLARITA’, VISCOSITA’</a:t>
            </a:r>
          </a:p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			 	   IDROFILIA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14348" y="4429132"/>
            <a:ext cx="7118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ANAFILATTOIDI</a:t>
            </a:r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it-IT" dirty="0"/>
              <a:t>	NON DOSE DIPENDENTI , RILASCIO </a:t>
            </a:r>
          </a:p>
          <a:p>
            <a:r>
              <a:rPr lang="it-IT" dirty="0"/>
              <a:t>			MEDIATORI REAZIONE ALLERGICA</a:t>
            </a:r>
          </a:p>
          <a:p>
            <a:r>
              <a:rPr lang="it-IT" dirty="0"/>
              <a:t>			(Mastociti, Chinine)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38200" y="57150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IMPREVEDIBILI</a:t>
            </a:r>
          </a:p>
        </p:txBody>
      </p:sp>
      <p:cxnSp>
        <p:nvCxnSpPr>
          <p:cNvPr id="12" name="Connettore 2 11"/>
          <p:cNvCxnSpPr/>
          <p:nvPr/>
        </p:nvCxnSpPr>
        <p:spPr>
          <a:xfrm rot="5400000" flipH="1" flipV="1">
            <a:off x="1310480" y="5395120"/>
            <a:ext cx="428628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428992" y="1842616"/>
            <a:ext cx="714380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352800" y="4724400"/>
            <a:ext cx="714380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2600" y="4572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graphicFrame>
        <p:nvGraphicFramePr>
          <p:cNvPr id="4" name="Grafico 3"/>
          <p:cNvGraphicFramePr>
            <a:graphicFrameLocks noGrp="1"/>
          </p:cNvGraphicFramePr>
          <p:nvPr/>
        </p:nvGraphicFramePr>
        <p:xfrm>
          <a:off x="228600" y="1371600"/>
          <a:ext cx="8113760" cy="48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3048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66800"/>
            <a:ext cx="4152900" cy="5562600"/>
          </a:xfrm>
          <a:prstGeom prst="rect">
            <a:avLst/>
          </a:prstGeom>
        </p:spPr>
      </p:pic>
      <p:sp>
        <p:nvSpPr>
          <p:cNvPr id="6" name="Fumetto 3 5"/>
          <p:cNvSpPr/>
          <p:nvPr/>
        </p:nvSpPr>
        <p:spPr>
          <a:xfrm>
            <a:off x="7239000" y="2057400"/>
            <a:ext cx="914400" cy="612648"/>
          </a:xfrm>
          <a:prstGeom prst="wedgeEllipseCallout">
            <a:avLst>
              <a:gd name="adj1" fmla="val -135519"/>
              <a:gd name="adj2" fmla="val 149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Garamond"/>
              </a:rPr>
              <a:t>83%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2600" y="4572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286000"/>
            <a:ext cx="3644900" cy="113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91000"/>
            <a:ext cx="3632200" cy="11557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2132450" y="1219200"/>
            <a:ext cx="472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Distribuzione ADR per principio attivo e sesso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2600" y="4572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graphicFrame>
        <p:nvGraphicFramePr>
          <p:cNvPr id="5" name="Grafico 4"/>
          <p:cNvGraphicFramePr>
            <a:graphicFrameLocks noGrp="1"/>
          </p:cNvGraphicFramePr>
          <p:nvPr/>
        </p:nvGraphicFramePr>
        <p:xfrm>
          <a:off x="228600" y="1371600"/>
          <a:ext cx="8113760" cy="48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2286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600200"/>
            <a:ext cx="3238500" cy="46228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2286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60052" y="1219200"/>
            <a:ext cx="547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Tipologia di gravità per i </a:t>
            </a:r>
            <a:r>
              <a:rPr lang="it-IT" b="1" dirty="0" err="1">
                <a:solidFill>
                  <a:srgbClr val="FF0000"/>
                </a:solidFill>
                <a:latin typeface="Garamond"/>
              </a:rPr>
              <a:t>5</a:t>
            </a:r>
            <a:r>
              <a:rPr lang="it-IT" b="1" dirty="0">
                <a:solidFill>
                  <a:srgbClr val="FF0000"/>
                </a:solidFill>
                <a:latin typeface="Garamond"/>
              </a:rPr>
              <a:t> principi attivi con </a:t>
            </a:r>
            <a:r>
              <a:rPr lang="it-IT" b="1" dirty="0" err="1">
                <a:solidFill>
                  <a:srgbClr val="FF0000"/>
                </a:solidFill>
                <a:latin typeface="Garamond"/>
              </a:rPr>
              <a:t>adr</a:t>
            </a:r>
            <a:r>
              <a:rPr lang="it-IT" b="1" dirty="0">
                <a:solidFill>
                  <a:srgbClr val="FF0000"/>
                </a:solidFill>
                <a:latin typeface="Garamond"/>
              </a:rPr>
              <a:t> gravi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387600"/>
            <a:ext cx="7747000" cy="19558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1524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60" y="1530350"/>
            <a:ext cx="4776879" cy="5327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1784350" cy="13590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02417" y="914400"/>
            <a:ext cx="258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Segnalazioni pediatriche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2286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981200"/>
            <a:ext cx="6718300" cy="45847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3013626" y="1219200"/>
            <a:ext cx="29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Distribuzione ADR per SOC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1524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75907" y="762000"/>
            <a:ext cx="4014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Distribuzione ADR per Principio attivo</a:t>
            </a:r>
          </a:p>
          <a:p>
            <a:r>
              <a:rPr lang="it-IT" b="1" i="1" dirty="0">
                <a:solidFill>
                  <a:srgbClr val="FF0000"/>
                </a:solidFill>
                <a:latin typeface="Garamond"/>
              </a:rPr>
              <a:t>SOC Patologie della cute e tessuto sottocutaneo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524000"/>
            <a:ext cx="4673600" cy="51816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1524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75907" y="762000"/>
            <a:ext cx="418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Distribuzione ADR per Principio attivo</a:t>
            </a:r>
          </a:p>
          <a:p>
            <a:r>
              <a:rPr lang="it-IT" b="1" i="1" dirty="0">
                <a:solidFill>
                  <a:srgbClr val="FF0000"/>
                </a:solidFill>
                <a:latin typeface="Garamond"/>
              </a:rPr>
              <a:t>SOC Patologie respiratorie toraciche e mediastiniche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4724400" cy="47117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9" y="140368"/>
            <a:ext cx="4009697" cy="30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276600"/>
            <a:ext cx="7239000" cy="344844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2989" y="152400"/>
            <a:ext cx="4865622" cy="47705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Analisi segnalazioni RNF 2001-2016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90420" y="762000"/>
            <a:ext cx="401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aramond"/>
              </a:rPr>
              <a:t>Distribuzione ADR per </a:t>
            </a:r>
            <a:r>
              <a:rPr lang="it-IT" b="1" dirty="0" err="1">
                <a:solidFill>
                  <a:srgbClr val="FF0000"/>
                </a:solidFill>
                <a:latin typeface="Garamond"/>
              </a:rPr>
              <a:t>Preferred</a:t>
            </a:r>
            <a:r>
              <a:rPr lang="it-IT" b="1" dirty="0">
                <a:solidFill>
                  <a:srgbClr val="FF0000"/>
                </a:solidFill>
                <a:latin typeface="Garamond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Garamond"/>
              </a:rPr>
              <a:t>Term</a:t>
            </a:r>
            <a:endParaRPr lang="it-IT" b="1" dirty="0">
              <a:solidFill>
                <a:srgbClr val="FF0000"/>
              </a:solidFill>
              <a:latin typeface="Garamond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2768600" cy="5245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612900"/>
            <a:ext cx="2870200" cy="52451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511300"/>
            <a:ext cx="2946400" cy="53467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3900" y="1143000"/>
            <a:ext cx="7543800" cy="2593975"/>
          </a:xfrm>
        </p:spPr>
        <p:txBody>
          <a:bodyPr/>
          <a:lstStyle/>
          <a:p>
            <a:r>
              <a:rPr lang="it-IT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Grazie…</a:t>
            </a:r>
            <a:r>
              <a:rPr lang="it-IT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..per l’attenzione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62200" y="1752600"/>
            <a:ext cx="4611284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IMMEDIATE </a:t>
            </a:r>
            <a:r>
              <a:rPr lang="it-IT" dirty="0"/>
              <a:t>	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(ENTRO 1 h DALL’INIEZIONE 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		DEL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71538" y="3000372"/>
            <a:ext cx="761748" cy="4770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500" b="1" dirty="0">
                <a:solidFill>
                  <a:schemeClr val="bg1">
                    <a:lumMod val="10000"/>
                  </a:schemeClr>
                </a:solidFill>
              </a:rPr>
              <a:t>ADR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85762" y="3854239"/>
            <a:ext cx="448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RITARDATE </a:t>
            </a:r>
            <a:r>
              <a:rPr lang="it-IT" dirty="0"/>
              <a:t>	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(DOPO 1 h FINO A 7GG 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		DALL’INIEZIONE DEL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MdC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1857356" y="2571744"/>
            <a:ext cx="428628" cy="285752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714480" y="3643314"/>
            <a:ext cx="500066" cy="285752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971800" y="5181600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Dovute ad anafilassi possibilmente 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mediate da cellule T e possono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consistere in 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  <a:latin typeface="Garamond"/>
              </a:rPr>
              <a:t>rash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  <a:latin typeface="Garamond"/>
              </a:rPr>
              <a:t>maculopapulare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, 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  <a:latin typeface="Garamond"/>
              </a:rPr>
              <a:t>orticaria,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  <a:latin typeface="Garamond"/>
              </a:rPr>
              <a:t>angioedema</a:t>
            </a:r>
            <a:endParaRPr lang="it-IT" dirty="0">
              <a:solidFill>
                <a:schemeClr val="bg1">
                  <a:lumMod val="10000"/>
                </a:schemeClr>
              </a:solidFill>
              <a:latin typeface="Garamond"/>
            </a:endParaRPr>
          </a:p>
          <a:p>
            <a:endParaRPr lang="it-IT" dirty="0">
              <a:solidFill>
                <a:schemeClr val="bg1">
                  <a:lumMod val="10000"/>
                </a:schemeClr>
              </a:solidFill>
              <a:latin typeface="Garamond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 flipH="1" flipV="1">
            <a:off x="4571206" y="4785528"/>
            <a:ext cx="428628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41660"/>
            <a:ext cx="8077200" cy="2533439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495800"/>
            <a:ext cx="3289300" cy="444500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914400" y="533400"/>
            <a:ext cx="1752600" cy="609600"/>
          </a:xfrm>
          <a:prstGeom prst="wedgeEllipseCallout">
            <a:avLst>
              <a:gd name="adj1" fmla="val -66707"/>
              <a:gd name="adj2" fmla="val 1728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Auto-limitanti, senza progressione</a:t>
            </a:r>
          </a:p>
        </p:txBody>
      </p:sp>
      <p:sp>
        <p:nvSpPr>
          <p:cNvPr id="6" name="Fumetto 3 5"/>
          <p:cNvSpPr/>
          <p:nvPr/>
        </p:nvSpPr>
        <p:spPr>
          <a:xfrm>
            <a:off x="533400" y="4267200"/>
            <a:ext cx="2438400" cy="762000"/>
          </a:xfrm>
          <a:prstGeom prst="wedgeEllipseCallout">
            <a:avLst>
              <a:gd name="adj1" fmla="val -51395"/>
              <a:gd name="adj2" fmla="val -1509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Necessitano di intervento clinico immediato e trattamento urgente</a:t>
            </a:r>
          </a:p>
        </p:txBody>
      </p:sp>
      <p:sp>
        <p:nvSpPr>
          <p:cNvPr id="7" name="Fumetto 1 6"/>
          <p:cNvSpPr/>
          <p:nvPr/>
        </p:nvSpPr>
        <p:spPr>
          <a:xfrm>
            <a:off x="7543800" y="2133600"/>
            <a:ext cx="914400" cy="612648"/>
          </a:xfrm>
          <a:prstGeom prst="wedgeRectCallout">
            <a:avLst>
              <a:gd name="adj1" fmla="val -48867"/>
              <a:gd name="adj2" fmla="val 739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/>
              <a:t>+diffuse</a:t>
            </a:r>
            <a:r>
              <a:rPr lang="it-IT" sz="1200" dirty="0"/>
              <a:t>, intervento medico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00100" y="1428736"/>
            <a:ext cx="658289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A seconda della loro severità le reazioni avverse vengono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suddivise in: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—</a:t>
            </a:r>
            <a:r>
              <a:rPr lang="it-IT" b="1" dirty="0">
                <a:solidFill>
                  <a:srgbClr val="FF0000"/>
                </a:solidFill>
              </a:rPr>
              <a:t> lievi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(con frequenza del 5%): sapore metallico in bocca,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sensazione di calore, nausea e vomito, sudorazione, </a:t>
            </a:r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disestesia</a:t>
            </a:r>
            <a:endParaRPr lang="it-IT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it-IT" dirty="0" err="1">
                <a:solidFill>
                  <a:schemeClr val="bg1">
                    <a:lumMod val="10000"/>
                  </a:schemeClr>
                </a:solidFill>
              </a:rPr>
              <a:t>periorale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, sensazione di testa leggera, dolore nella sede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dell'iniezione, orticaria, emicrania;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—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moderate 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(con frequenza dello 0,022%): persistenza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ed aumento di intensità dei sintomi minori, dispnea, ipotensione,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dolore toracico;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— </a:t>
            </a:r>
            <a:r>
              <a:rPr lang="it-IT" b="1" dirty="0">
                <a:solidFill>
                  <a:srgbClr val="FF0000"/>
                </a:solidFill>
              </a:rPr>
              <a:t>severe</a:t>
            </a:r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 (con incidenza dello 0,0025%): tosse, starnuti,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broncospasmo, ansia (sintomi minori). Inoltre: diarrea, parestesie,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edema al volto, alle mani ed in altri siti corporei, dispnea,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cianosi, edema della glottide, ipotensione marcata,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bradicardia, shock, edema polmonare, aritmie, midriasi, convulsioni,</a:t>
            </a:r>
          </a:p>
          <a:p>
            <a:r>
              <a:rPr lang="it-IT" dirty="0">
                <a:solidFill>
                  <a:schemeClr val="bg1">
                    <a:lumMod val="10000"/>
                  </a:schemeClr>
                </a:solidFill>
              </a:rPr>
              <a:t>paralisi, coma, morte.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642918"/>
            <a:ext cx="1348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SEVERITA’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2794106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5791200" cy="4807789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110224" cy="11752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Personalizzato 9">
      <a:dk1>
        <a:srgbClr val="C00000"/>
      </a:dk1>
      <a:lt1>
        <a:srgbClr val="F8F8F8"/>
      </a:lt1>
      <a:dk2>
        <a:srgbClr val="C00000"/>
      </a:dk2>
      <a:lt2>
        <a:srgbClr val="F8F8F8"/>
      </a:lt2>
      <a:accent1>
        <a:srgbClr val="FF0000"/>
      </a:accent1>
      <a:accent2>
        <a:srgbClr val="C00000"/>
      </a:accent2>
      <a:accent3>
        <a:srgbClr val="F8F8F8"/>
      </a:accent3>
      <a:accent4>
        <a:srgbClr val="FF0000"/>
      </a:accent4>
      <a:accent5>
        <a:srgbClr val="FF0000"/>
      </a:accent5>
      <a:accent6>
        <a:srgbClr val="C00000"/>
      </a:accent6>
      <a:hlink>
        <a:srgbClr val="FF0000"/>
      </a:hlink>
      <a:folHlink>
        <a:srgbClr val="FF00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1868</TotalTime>
  <Words>1288</Words>
  <Application>Microsoft Macintosh PowerPoint</Application>
  <PresentationFormat>Presentazione su schermo (4:3)</PresentationFormat>
  <Paragraphs>230</Paragraphs>
  <Slides>51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</vt:lpstr>
      <vt:lpstr>Garamond</vt:lpstr>
      <vt:lpstr>Verdana</vt:lpstr>
      <vt:lpstr>Adiacente</vt:lpstr>
      <vt:lpstr>ESAMI RADIOLOGICI CON MEZZI DI CONTRASTO: GESTIONE E PREVENZIONE DEL RISCHIO CLINICO  E BUON USO DELLE RISORSE  Modena, 24 gennaio 2017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Grazie…..per l’attenzione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Evento Luogo, data</dc:title>
  <dc:creator>SIFO Organizzazione Eventi</dc:creator>
  <cp:lastModifiedBy>anna marra</cp:lastModifiedBy>
  <cp:revision>184</cp:revision>
  <cp:lastPrinted>2018-05-29T13:08:08Z</cp:lastPrinted>
  <dcterms:created xsi:type="dcterms:W3CDTF">2017-01-23T20:04:47Z</dcterms:created>
  <dcterms:modified xsi:type="dcterms:W3CDTF">2018-05-29T13:11:40Z</dcterms:modified>
</cp:coreProperties>
</file>