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Lst>
  <p:notesMasterIdLst>
    <p:notesMasterId r:id="rId54"/>
  </p:notesMasterIdLst>
  <p:handoutMasterIdLst>
    <p:handoutMasterId r:id="rId55"/>
  </p:handoutMasterIdLst>
  <p:sldIdLst>
    <p:sldId id="312" r:id="rId2"/>
    <p:sldId id="377" r:id="rId3"/>
    <p:sldId id="336" r:id="rId4"/>
    <p:sldId id="334" r:id="rId5"/>
    <p:sldId id="337" r:id="rId6"/>
    <p:sldId id="356" r:id="rId7"/>
    <p:sldId id="357" r:id="rId8"/>
    <p:sldId id="338" r:id="rId9"/>
    <p:sldId id="339" r:id="rId10"/>
    <p:sldId id="353" r:id="rId11"/>
    <p:sldId id="354" r:id="rId12"/>
    <p:sldId id="358" r:id="rId13"/>
    <p:sldId id="359" r:id="rId14"/>
    <p:sldId id="360" r:id="rId15"/>
    <p:sldId id="361" r:id="rId16"/>
    <p:sldId id="362" r:id="rId17"/>
    <p:sldId id="363" r:id="rId18"/>
    <p:sldId id="364" r:id="rId19"/>
    <p:sldId id="365" r:id="rId20"/>
    <p:sldId id="341" r:id="rId21"/>
    <p:sldId id="342" r:id="rId22"/>
    <p:sldId id="343" r:id="rId23"/>
    <p:sldId id="344" r:id="rId24"/>
    <p:sldId id="316" r:id="rId25"/>
    <p:sldId id="282" r:id="rId26"/>
    <p:sldId id="318" r:id="rId27"/>
    <p:sldId id="319" r:id="rId28"/>
    <p:sldId id="320" r:id="rId29"/>
    <p:sldId id="321" r:id="rId30"/>
    <p:sldId id="345" r:id="rId31"/>
    <p:sldId id="346" r:id="rId32"/>
    <p:sldId id="322" r:id="rId33"/>
    <p:sldId id="347" r:id="rId34"/>
    <p:sldId id="348" r:id="rId35"/>
    <p:sldId id="323" r:id="rId36"/>
    <p:sldId id="368" r:id="rId37"/>
    <p:sldId id="351" r:id="rId38"/>
    <p:sldId id="352" r:id="rId39"/>
    <p:sldId id="369" r:id="rId40"/>
    <p:sldId id="370" r:id="rId41"/>
    <p:sldId id="371" r:id="rId42"/>
    <p:sldId id="372" r:id="rId43"/>
    <p:sldId id="373" r:id="rId44"/>
    <p:sldId id="374" r:id="rId45"/>
    <p:sldId id="327" r:id="rId46"/>
    <p:sldId id="332" r:id="rId47"/>
    <p:sldId id="375" r:id="rId48"/>
    <p:sldId id="376" r:id="rId49"/>
    <p:sldId id="366" r:id="rId50"/>
    <p:sldId id="367" r:id="rId51"/>
    <p:sldId id="378" r:id="rId52"/>
    <p:sldId id="379" r:id="rId53"/>
  </p:sldIdLst>
  <p:sldSz cx="9144000" cy="6858000" type="screen4x3"/>
  <p:notesSz cx="6797675" cy="9926638"/>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66"/>
    <p:restoredTop sz="93095"/>
  </p:normalViewPr>
  <p:slideViewPr>
    <p:cSldViewPr>
      <p:cViewPr varScale="1">
        <p:scale>
          <a:sx n="60" d="100"/>
          <a:sy n="60" d="100"/>
        </p:scale>
        <p:origin x="112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913710BF-A263-6E4D-A775-28178A87FBF7}"/>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it-IT" altLang="it-IT"/>
          </a:p>
        </p:txBody>
      </p:sp>
      <p:sp>
        <p:nvSpPr>
          <p:cNvPr id="29699" name="Rectangle 3">
            <a:extLst>
              <a:ext uri="{FF2B5EF4-FFF2-40B4-BE49-F238E27FC236}">
                <a16:creationId xmlns:a16="http://schemas.microsoft.com/office/drawing/2014/main" id="{9E5F20B6-31FB-8443-BAB4-492666F9F8EF}"/>
              </a:ext>
            </a:extLst>
          </p:cNvPr>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it-IT" altLang="it-IT"/>
          </a:p>
        </p:txBody>
      </p:sp>
      <p:sp>
        <p:nvSpPr>
          <p:cNvPr id="29700" name="Rectangle 4">
            <a:extLst>
              <a:ext uri="{FF2B5EF4-FFF2-40B4-BE49-F238E27FC236}">
                <a16:creationId xmlns:a16="http://schemas.microsoft.com/office/drawing/2014/main" id="{70544D77-5C6C-B642-9AB7-EFA80D029B0B}"/>
              </a:ext>
            </a:extLst>
          </p:cNvPr>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it-IT" altLang="it-IT"/>
          </a:p>
        </p:txBody>
      </p:sp>
      <p:sp>
        <p:nvSpPr>
          <p:cNvPr id="29701" name="Rectangle 5">
            <a:extLst>
              <a:ext uri="{FF2B5EF4-FFF2-40B4-BE49-F238E27FC236}">
                <a16:creationId xmlns:a16="http://schemas.microsoft.com/office/drawing/2014/main" id="{30421005-018A-6040-9F33-7F8D265406DE}"/>
              </a:ext>
            </a:extLst>
          </p:cNvPr>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AB2D655-96C4-FC4C-9817-400AD24FE9F6}"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54944D9B-16BF-F842-8C58-DAA38786B0FE}"/>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it-IT" altLang="it-IT"/>
          </a:p>
        </p:txBody>
      </p:sp>
      <p:sp>
        <p:nvSpPr>
          <p:cNvPr id="74755" name="Rectangle 3">
            <a:extLst>
              <a:ext uri="{FF2B5EF4-FFF2-40B4-BE49-F238E27FC236}">
                <a16:creationId xmlns:a16="http://schemas.microsoft.com/office/drawing/2014/main" id="{51D9BCC4-7CB2-9B44-9CC1-763134C0B924}"/>
              </a:ext>
            </a:extLst>
          </p:cNvPr>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it-IT" altLang="it-IT"/>
          </a:p>
        </p:txBody>
      </p:sp>
      <p:sp>
        <p:nvSpPr>
          <p:cNvPr id="13316" name="Rectangle 4">
            <a:extLst>
              <a:ext uri="{FF2B5EF4-FFF2-40B4-BE49-F238E27FC236}">
                <a16:creationId xmlns:a16="http://schemas.microsoft.com/office/drawing/2014/main" id="{3A9028AE-88FB-F346-A5F9-D6A082B60566}"/>
              </a:ext>
            </a:extLst>
          </p:cNvPr>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7" name="Rectangle 5">
            <a:extLst>
              <a:ext uri="{FF2B5EF4-FFF2-40B4-BE49-F238E27FC236}">
                <a16:creationId xmlns:a16="http://schemas.microsoft.com/office/drawing/2014/main" id="{415C2F08-96AF-AE41-B50B-B72FD42451B9}"/>
              </a:ext>
            </a:extLst>
          </p:cNvPr>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ltLang="it-IT" noProof="0"/>
              <a:t>Fare clic per modificare gli stili del testo dello schema</a:t>
            </a:r>
          </a:p>
          <a:p>
            <a:pPr lvl="1"/>
            <a:r>
              <a:rPr lang="it-IT" altLang="it-IT" noProof="0"/>
              <a:t>Secondo livello</a:t>
            </a:r>
          </a:p>
          <a:p>
            <a:pPr lvl="2"/>
            <a:r>
              <a:rPr lang="it-IT" altLang="it-IT" noProof="0"/>
              <a:t>Terzo livello</a:t>
            </a:r>
          </a:p>
          <a:p>
            <a:pPr lvl="3"/>
            <a:r>
              <a:rPr lang="it-IT" altLang="it-IT" noProof="0"/>
              <a:t>Quarto livello</a:t>
            </a:r>
          </a:p>
          <a:p>
            <a:pPr lvl="4"/>
            <a:r>
              <a:rPr lang="it-IT" altLang="it-IT" noProof="0"/>
              <a:t>Quinto livello</a:t>
            </a:r>
          </a:p>
        </p:txBody>
      </p:sp>
      <p:sp>
        <p:nvSpPr>
          <p:cNvPr id="74758" name="Rectangle 6">
            <a:extLst>
              <a:ext uri="{FF2B5EF4-FFF2-40B4-BE49-F238E27FC236}">
                <a16:creationId xmlns:a16="http://schemas.microsoft.com/office/drawing/2014/main" id="{4862897C-C472-3D40-8576-5870BF75262E}"/>
              </a:ext>
            </a:extLst>
          </p:cNvPr>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it-IT" altLang="it-IT"/>
          </a:p>
        </p:txBody>
      </p:sp>
      <p:sp>
        <p:nvSpPr>
          <p:cNvPr id="74759" name="Rectangle 7">
            <a:extLst>
              <a:ext uri="{FF2B5EF4-FFF2-40B4-BE49-F238E27FC236}">
                <a16:creationId xmlns:a16="http://schemas.microsoft.com/office/drawing/2014/main" id="{26899B93-4BA9-E247-8EA5-BE743196A26C}"/>
              </a:ext>
            </a:extLst>
          </p:cNvPr>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75EFF56-BD22-6648-A8EC-42676ED438D2}"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575EFF56-BD22-6648-A8EC-42676ED438D2}" type="slidenum">
              <a:rPr lang="it-IT" altLang="it-IT" smtClean="0"/>
              <a:pPr>
                <a:defRPr/>
              </a:pPr>
              <a:t>9</a:t>
            </a:fld>
            <a:endParaRPr lang="it-IT" altLang="it-IT"/>
          </a:p>
        </p:txBody>
      </p:sp>
    </p:spTree>
    <p:extLst>
      <p:ext uri="{BB962C8B-B14F-4D97-AF65-F5344CB8AC3E}">
        <p14:creationId xmlns:p14="http://schemas.microsoft.com/office/powerpoint/2010/main" val="1602076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311A7FEA-AC94-D64D-9617-A9B6AC08338B}"/>
              </a:ext>
            </a:extLst>
          </p:cNvPr>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it-IT" altLang="it-IT" sz="1800"/>
          </a:p>
        </p:txBody>
      </p:sp>
      <p:sp>
        <p:nvSpPr>
          <p:cNvPr id="5" name="Line 8">
            <a:extLst>
              <a:ext uri="{FF2B5EF4-FFF2-40B4-BE49-F238E27FC236}">
                <a16:creationId xmlns:a16="http://schemas.microsoft.com/office/drawing/2014/main" id="{9D8E833C-F01B-924E-AAE1-CB518BEACCA0}"/>
              </a:ext>
            </a:extLst>
          </p:cNvPr>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7522" name="Rectangle 2"/>
          <p:cNvSpPr>
            <a:spLocks noGrp="1" noChangeArrowheads="1"/>
          </p:cNvSpPr>
          <p:nvPr>
            <p:ph type="ctrTitle"/>
          </p:nvPr>
        </p:nvSpPr>
        <p:spPr>
          <a:xfrm>
            <a:off x="914400" y="1524000"/>
            <a:ext cx="7623175" cy="1752600"/>
          </a:xfrm>
        </p:spPr>
        <p:txBody>
          <a:bodyPr/>
          <a:lstStyle>
            <a:lvl1pPr>
              <a:defRPr sz="5000"/>
            </a:lvl1pPr>
          </a:lstStyle>
          <a:p>
            <a:r>
              <a:rPr lang="it-IT"/>
              <a:t>Fare clic per modificare lo stile del titolo</a:t>
            </a:r>
          </a:p>
        </p:txBody>
      </p:sp>
      <p:sp>
        <p:nvSpPr>
          <p:cNvPr id="107523" name="Rectangle 3"/>
          <p:cNvSpPr>
            <a:spLocks noGrp="1" noChangeArrowheads="1"/>
          </p:cNvSpPr>
          <p:nvPr>
            <p:ph type="subTitle" idx="1"/>
          </p:nvPr>
        </p:nvSpPr>
        <p:spPr>
          <a:xfrm>
            <a:off x="1981200" y="3962400"/>
            <a:ext cx="6553200" cy="1752600"/>
          </a:xfrm>
        </p:spPr>
        <p:txBody>
          <a:bodyPr/>
          <a:lstStyle>
            <a:lvl1pPr marL="0" indent="0">
              <a:buFont typeface="Wingdings" charset="2"/>
              <a:buNone/>
              <a:defRPr sz="2800"/>
            </a:lvl1pPr>
          </a:lstStyle>
          <a:p>
            <a:r>
              <a:rPr lang="it-IT"/>
              <a:t>Fare clic per modificare lo stile del sottotitolo dello schema</a:t>
            </a:r>
          </a:p>
        </p:txBody>
      </p:sp>
      <p:sp>
        <p:nvSpPr>
          <p:cNvPr id="6" name="Rectangle 4">
            <a:extLst>
              <a:ext uri="{FF2B5EF4-FFF2-40B4-BE49-F238E27FC236}">
                <a16:creationId xmlns:a16="http://schemas.microsoft.com/office/drawing/2014/main" id="{CE102A0F-B5E1-AA4F-9E9B-237C7282A97D}"/>
              </a:ext>
            </a:extLst>
          </p:cNvPr>
          <p:cNvSpPr>
            <a:spLocks noGrp="1" noChangeArrowheads="1"/>
          </p:cNvSpPr>
          <p:nvPr>
            <p:ph type="dt" sz="half" idx="10"/>
          </p:nvPr>
        </p:nvSpPr>
        <p:spPr/>
        <p:txBody>
          <a:bodyPr/>
          <a:lstStyle>
            <a:lvl1pPr>
              <a:defRPr/>
            </a:lvl1pPr>
          </a:lstStyle>
          <a:p>
            <a:pPr>
              <a:defRPr/>
            </a:pPr>
            <a:endParaRPr lang="it-IT" altLang="it-IT"/>
          </a:p>
        </p:txBody>
      </p:sp>
      <p:sp>
        <p:nvSpPr>
          <p:cNvPr id="7" name="Rectangle 5">
            <a:extLst>
              <a:ext uri="{FF2B5EF4-FFF2-40B4-BE49-F238E27FC236}">
                <a16:creationId xmlns:a16="http://schemas.microsoft.com/office/drawing/2014/main" id="{26A0C0EB-8FB9-D344-9BD2-A90E8FB7C010}"/>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it-IT" altLang="it-IT"/>
          </a:p>
        </p:txBody>
      </p:sp>
      <p:sp>
        <p:nvSpPr>
          <p:cNvPr id="8" name="Rectangle 6">
            <a:extLst>
              <a:ext uri="{FF2B5EF4-FFF2-40B4-BE49-F238E27FC236}">
                <a16:creationId xmlns:a16="http://schemas.microsoft.com/office/drawing/2014/main" id="{95571683-865F-724D-8BE5-24FF8C8218F6}"/>
              </a:ext>
            </a:extLst>
          </p:cNvPr>
          <p:cNvSpPr>
            <a:spLocks noGrp="1" noChangeArrowheads="1"/>
          </p:cNvSpPr>
          <p:nvPr>
            <p:ph type="sldNum" sz="quarter" idx="12"/>
          </p:nvPr>
        </p:nvSpPr>
        <p:spPr/>
        <p:txBody>
          <a:bodyPr/>
          <a:lstStyle>
            <a:lvl1pPr>
              <a:defRPr/>
            </a:lvl1pPr>
          </a:lstStyle>
          <a:p>
            <a:pPr>
              <a:defRPr/>
            </a:pPr>
            <a:fld id="{B6ABE8AD-4B36-4545-8D66-FCD2E336B50C}" type="slidenum">
              <a:rPr lang="it-IT" altLang="it-IT"/>
              <a:pPr>
                <a:defRPr/>
              </a:pPr>
              <a:t>‹N›</a:t>
            </a:fld>
            <a:endParaRPr lang="it-IT" altLang="it-IT"/>
          </a:p>
        </p:txBody>
      </p:sp>
    </p:spTree>
    <p:extLst>
      <p:ext uri="{BB962C8B-B14F-4D97-AF65-F5344CB8AC3E}">
        <p14:creationId xmlns:p14="http://schemas.microsoft.com/office/powerpoint/2010/main" val="1297360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AF33784-D7D6-BA4C-8D18-11EB58E7603F}"/>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019E8727-6FE5-4A44-AB47-A1FB09A5BD5C}"/>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A8228905-979A-FC4F-9FC2-FB835F37CDFC}"/>
              </a:ext>
            </a:extLst>
          </p:cNvPr>
          <p:cNvSpPr>
            <a:spLocks noGrp="1" noChangeArrowheads="1"/>
          </p:cNvSpPr>
          <p:nvPr>
            <p:ph type="sldNum" sz="quarter" idx="12"/>
          </p:nvPr>
        </p:nvSpPr>
        <p:spPr>
          <a:ln/>
        </p:spPr>
        <p:txBody>
          <a:bodyPr/>
          <a:lstStyle>
            <a:lvl1pPr>
              <a:defRPr/>
            </a:lvl1pPr>
          </a:lstStyle>
          <a:p>
            <a:pPr>
              <a:defRPr/>
            </a:pPr>
            <a:fld id="{7D4FF437-B91F-8141-BCF2-AA6E1A3F7E42}" type="slidenum">
              <a:rPr lang="it-IT" altLang="it-IT"/>
              <a:pPr>
                <a:defRPr/>
              </a:pPr>
              <a:t>‹N›</a:t>
            </a:fld>
            <a:endParaRPr lang="it-IT" altLang="it-IT"/>
          </a:p>
        </p:txBody>
      </p:sp>
    </p:spTree>
    <p:extLst>
      <p:ext uri="{BB962C8B-B14F-4D97-AF65-F5344CB8AC3E}">
        <p14:creationId xmlns:p14="http://schemas.microsoft.com/office/powerpoint/2010/main" val="129390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7813"/>
            <a:ext cx="2057400" cy="58531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7813"/>
            <a:ext cx="6019800" cy="58531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F2E97693-D09A-AC4A-81EC-3CDDEB790A66}"/>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99AEE427-4EA6-524F-9F54-0869028687F6}"/>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415BF478-B72C-FD49-A3C6-4E8365E14F9B}"/>
              </a:ext>
            </a:extLst>
          </p:cNvPr>
          <p:cNvSpPr>
            <a:spLocks noGrp="1" noChangeArrowheads="1"/>
          </p:cNvSpPr>
          <p:nvPr>
            <p:ph type="sldNum" sz="quarter" idx="12"/>
          </p:nvPr>
        </p:nvSpPr>
        <p:spPr>
          <a:ln/>
        </p:spPr>
        <p:txBody>
          <a:bodyPr/>
          <a:lstStyle>
            <a:lvl1pPr>
              <a:defRPr/>
            </a:lvl1pPr>
          </a:lstStyle>
          <a:p>
            <a:pPr>
              <a:defRPr/>
            </a:pPr>
            <a:fld id="{1BD7D63D-9E21-244A-86B6-1CE5C5860CD1}" type="slidenum">
              <a:rPr lang="it-IT" altLang="it-IT"/>
              <a:pPr>
                <a:defRPr/>
              </a:pPr>
              <a:t>‹N›</a:t>
            </a:fld>
            <a:endParaRPr lang="it-IT" altLang="it-IT"/>
          </a:p>
        </p:txBody>
      </p:sp>
    </p:spTree>
    <p:extLst>
      <p:ext uri="{BB962C8B-B14F-4D97-AF65-F5344CB8AC3E}">
        <p14:creationId xmlns:p14="http://schemas.microsoft.com/office/powerpoint/2010/main" val="312070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AA9C0051-1A42-5C4D-9AEB-22D39EE2CAFC}"/>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4FAB825F-0386-9843-99B1-C39EEF09ABD9}"/>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93284D5B-BB51-6F41-A0E2-A49272269305}"/>
              </a:ext>
            </a:extLst>
          </p:cNvPr>
          <p:cNvSpPr>
            <a:spLocks noGrp="1" noChangeArrowheads="1"/>
          </p:cNvSpPr>
          <p:nvPr>
            <p:ph type="sldNum" sz="quarter" idx="12"/>
          </p:nvPr>
        </p:nvSpPr>
        <p:spPr>
          <a:ln/>
        </p:spPr>
        <p:txBody>
          <a:bodyPr/>
          <a:lstStyle>
            <a:lvl1pPr>
              <a:defRPr/>
            </a:lvl1pPr>
          </a:lstStyle>
          <a:p>
            <a:pPr>
              <a:defRPr/>
            </a:pPr>
            <a:fld id="{A306F963-6817-3047-9F29-21971D5A36C9}" type="slidenum">
              <a:rPr lang="it-IT" altLang="it-IT"/>
              <a:pPr>
                <a:defRPr/>
              </a:pPr>
              <a:t>‹N›</a:t>
            </a:fld>
            <a:endParaRPr lang="it-IT" altLang="it-IT"/>
          </a:p>
        </p:txBody>
      </p:sp>
    </p:spTree>
    <p:extLst>
      <p:ext uri="{BB962C8B-B14F-4D97-AF65-F5344CB8AC3E}">
        <p14:creationId xmlns:p14="http://schemas.microsoft.com/office/powerpoint/2010/main" val="1658379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601C6A25-DE99-4B44-A40E-57A8D81C1CCB}"/>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9EBAC1E5-9E7A-4D46-999B-853478C8A2CD}"/>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6538922F-64B2-6446-AEC1-7B4391F0A06D}"/>
              </a:ext>
            </a:extLst>
          </p:cNvPr>
          <p:cNvSpPr>
            <a:spLocks noGrp="1" noChangeArrowheads="1"/>
          </p:cNvSpPr>
          <p:nvPr>
            <p:ph type="sldNum" sz="quarter" idx="12"/>
          </p:nvPr>
        </p:nvSpPr>
        <p:spPr>
          <a:ln/>
        </p:spPr>
        <p:txBody>
          <a:bodyPr/>
          <a:lstStyle>
            <a:lvl1pPr>
              <a:defRPr/>
            </a:lvl1pPr>
          </a:lstStyle>
          <a:p>
            <a:pPr>
              <a:defRPr/>
            </a:pPr>
            <a:fld id="{1D4CB33C-710C-9D43-B1AA-621B4D8802E7}" type="slidenum">
              <a:rPr lang="it-IT" altLang="it-IT"/>
              <a:pPr>
                <a:defRPr/>
              </a:pPr>
              <a:t>‹N›</a:t>
            </a:fld>
            <a:endParaRPr lang="it-IT" altLang="it-IT"/>
          </a:p>
        </p:txBody>
      </p:sp>
    </p:spTree>
    <p:extLst>
      <p:ext uri="{BB962C8B-B14F-4D97-AF65-F5344CB8AC3E}">
        <p14:creationId xmlns:p14="http://schemas.microsoft.com/office/powerpoint/2010/main" val="1428350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9F884F3F-251D-D04E-BA88-5D30E6B84E37}"/>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A14801A4-DAED-2E4E-8C12-F466DC6232C8}"/>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0C97140D-908D-B04D-B5DE-51CA890D56D7}"/>
              </a:ext>
            </a:extLst>
          </p:cNvPr>
          <p:cNvSpPr>
            <a:spLocks noGrp="1" noChangeArrowheads="1"/>
          </p:cNvSpPr>
          <p:nvPr>
            <p:ph type="sldNum" sz="quarter" idx="12"/>
          </p:nvPr>
        </p:nvSpPr>
        <p:spPr>
          <a:ln/>
        </p:spPr>
        <p:txBody>
          <a:bodyPr/>
          <a:lstStyle>
            <a:lvl1pPr>
              <a:defRPr/>
            </a:lvl1pPr>
          </a:lstStyle>
          <a:p>
            <a:pPr>
              <a:defRPr/>
            </a:pPr>
            <a:fld id="{828989EB-DAB8-2C49-A37B-8A64EBE3B57E}" type="slidenum">
              <a:rPr lang="it-IT" altLang="it-IT"/>
              <a:pPr>
                <a:defRPr/>
              </a:pPr>
              <a:t>‹N›</a:t>
            </a:fld>
            <a:endParaRPr lang="it-IT" altLang="it-IT"/>
          </a:p>
        </p:txBody>
      </p:sp>
    </p:spTree>
    <p:extLst>
      <p:ext uri="{BB962C8B-B14F-4D97-AF65-F5344CB8AC3E}">
        <p14:creationId xmlns:p14="http://schemas.microsoft.com/office/powerpoint/2010/main" val="3106723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B2D7358A-E120-7543-8E2F-E83DAC787F18}"/>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a:extLst>
              <a:ext uri="{FF2B5EF4-FFF2-40B4-BE49-F238E27FC236}">
                <a16:creationId xmlns:a16="http://schemas.microsoft.com/office/drawing/2014/main" id="{AC656B27-AAEC-D84E-A34E-1B7C6E1ACD82}"/>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a:extLst>
              <a:ext uri="{FF2B5EF4-FFF2-40B4-BE49-F238E27FC236}">
                <a16:creationId xmlns:a16="http://schemas.microsoft.com/office/drawing/2014/main" id="{7DC54E6F-633D-E24F-BDB5-737F909F06B0}"/>
              </a:ext>
            </a:extLst>
          </p:cNvPr>
          <p:cNvSpPr>
            <a:spLocks noGrp="1" noChangeArrowheads="1"/>
          </p:cNvSpPr>
          <p:nvPr>
            <p:ph type="sldNum" sz="quarter" idx="12"/>
          </p:nvPr>
        </p:nvSpPr>
        <p:spPr>
          <a:ln/>
        </p:spPr>
        <p:txBody>
          <a:bodyPr/>
          <a:lstStyle>
            <a:lvl1pPr>
              <a:defRPr/>
            </a:lvl1pPr>
          </a:lstStyle>
          <a:p>
            <a:pPr>
              <a:defRPr/>
            </a:pPr>
            <a:fld id="{55737B24-5D36-A44A-B462-F0C22D59DD4D}" type="slidenum">
              <a:rPr lang="it-IT" altLang="it-IT"/>
              <a:pPr>
                <a:defRPr/>
              </a:pPr>
              <a:t>‹N›</a:t>
            </a:fld>
            <a:endParaRPr lang="it-IT" altLang="it-IT"/>
          </a:p>
        </p:txBody>
      </p:sp>
    </p:spTree>
    <p:extLst>
      <p:ext uri="{BB962C8B-B14F-4D97-AF65-F5344CB8AC3E}">
        <p14:creationId xmlns:p14="http://schemas.microsoft.com/office/powerpoint/2010/main" val="66098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92F6E9DA-0B65-2F4F-8478-94EFAF8EC959}"/>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a:extLst>
              <a:ext uri="{FF2B5EF4-FFF2-40B4-BE49-F238E27FC236}">
                <a16:creationId xmlns:a16="http://schemas.microsoft.com/office/drawing/2014/main" id="{676CA24A-3414-014C-BB61-B5924019C7DF}"/>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a:extLst>
              <a:ext uri="{FF2B5EF4-FFF2-40B4-BE49-F238E27FC236}">
                <a16:creationId xmlns:a16="http://schemas.microsoft.com/office/drawing/2014/main" id="{890F68BB-4648-4041-B717-CBD8F4F1C88C}"/>
              </a:ext>
            </a:extLst>
          </p:cNvPr>
          <p:cNvSpPr>
            <a:spLocks noGrp="1" noChangeArrowheads="1"/>
          </p:cNvSpPr>
          <p:nvPr>
            <p:ph type="sldNum" sz="quarter" idx="12"/>
          </p:nvPr>
        </p:nvSpPr>
        <p:spPr>
          <a:ln/>
        </p:spPr>
        <p:txBody>
          <a:bodyPr/>
          <a:lstStyle>
            <a:lvl1pPr>
              <a:defRPr/>
            </a:lvl1pPr>
          </a:lstStyle>
          <a:p>
            <a:pPr>
              <a:defRPr/>
            </a:pPr>
            <a:fld id="{3EA008FC-2B36-C64F-B0FE-71CB5ABF6F65}" type="slidenum">
              <a:rPr lang="it-IT" altLang="it-IT"/>
              <a:pPr>
                <a:defRPr/>
              </a:pPr>
              <a:t>‹N›</a:t>
            </a:fld>
            <a:endParaRPr lang="it-IT" altLang="it-IT"/>
          </a:p>
        </p:txBody>
      </p:sp>
    </p:spTree>
    <p:extLst>
      <p:ext uri="{BB962C8B-B14F-4D97-AF65-F5344CB8AC3E}">
        <p14:creationId xmlns:p14="http://schemas.microsoft.com/office/powerpoint/2010/main" val="1963558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7280D29-6F0D-F942-9ED2-E79A06314B7A}"/>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a:extLst>
              <a:ext uri="{FF2B5EF4-FFF2-40B4-BE49-F238E27FC236}">
                <a16:creationId xmlns:a16="http://schemas.microsoft.com/office/drawing/2014/main" id="{80B6A86A-2BD2-0346-959E-DC54C4DDC78E}"/>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a:extLst>
              <a:ext uri="{FF2B5EF4-FFF2-40B4-BE49-F238E27FC236}">
                <a16:creationId xmlns:a16="http://schemas.microsoft.com/office/drawing/2014/main" id="{07894A93-B12C-5C42-99D4-88C9E596444A}"/>
              </a:ext>
            </a:extLst>
          </p:cNvPr>
          <p:cNvSpPr>
            <a:spLocks noGrp="1" noChangeArrowheads="1"/>
          </p:cNvSpPr>
          <p:nvPr>
            <p:ph type="sldNum" sz="quarter" idx="12"/>
          </p:nvPr>
        </p:nvSpPr>
        <p:spPr>
          <a:ln/>
        </p:spPr>
        <p:txBody>
          <a:bodyPr/>
          <a:lstStyle>
            <a:lvl1pPr>
              <a:defRPr/>
            </a:lvl1pPr>
          </a:lstStyle>
          <a:p>
            <a:pPr>
              <a:defRPr/>
            </a:pPr>
            <a:fld id="{3E6AAF4D-E543-CF45-8E6C-9BD07D9DDBA9}" type="slidenum">
              <a:rPr lang="it-IT" altLang="it-IT"/>
              <a:pPr>
                <a:defRPr/>
              </a:pPr>
              <a:t>‹N›</a:t>
            </a:fld>
            <a:endParaRPr lang="it-IT" altLang="it-IT"/>
          </a:p>
        </p:txBody>
      </p:sp>
    </p:spTree>
    <p:extLst>
      <p:ext uri="{BB962C8B-B14F-4D97-AF65-F5344CB8AC3E}">
        <p14:creationId xmlns:p14="http://schemas.microsoft.com/office/powerpoint/2010/main" val="304857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5E580976-1399-E94B-957C-148EEE3DAAAD}"/>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8B30228F-EA5E-A24A-A3FF-2861356C5B3B}"/>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207F86C7-B4BD-2C41-BB87-73F5E8D0DA4D}"/>
              </a:ext>
            </a:extLst>
          </p:cNvPr>
          <p:cNvSpPr>
            <a:spLocks noGrp="1" noChangeArrowheads="1"/>
          </p:cNvSpPr>
          <p:nvPr>
            <p:ph type="sldNum" sz="quarter" idx="12"/>
          </p:nvPr>
        </p:nvSpPr>
        <p:spPr>
          <a:ln/>
        </p:spPr>
        <p:txBody>
          <a:bodyPr/>
          <a:lstStyle>
            <a:lvl1pPr>
              <a:defRPr/>
            </a:lvl1pPr>
          </a:lstStyle>
          <a:p>
            <a:pPr>
              <a:defRPr/>
            </a:pPr>
            <a:fld id="{A88A15FB-A44F-F743-AD1C-C3F7D29F360E}" type="slidenum">
              <a:rPr lang="it-IT" altLang="it-IT"/>
              <a:pPr>
                <a:defRPr/>
              </a:pPr>
              <a:t>‹N›</a:t>
            </a:fld>
            <a:endParaRPr lang="it-IT" altLang="it-IT"/>
          </a:p>
        </p:txBody>
      </p:sp>
    </p:spTree>
    <p:extLst>
      <p:ext uri="{BB962C8B-B14F-4D97-AF65-F5344CB8AC3E}">
        <p14:creationId xmlns:p14="http://schemas.microsoft.com/office/powerpoint/2010/main" val="3309854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1F6D9538-5FA1-5E4B-AA42-4E9F396BDDC4}"/>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8D66DFD6-CEA6-7144-A0D8-A565FF27BD05}"/>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FF42392F-58DC-CD42-A51B-B73E90B461B0}"/>
              </a:ext>
            </a:extLst>
          </p:cNvPr>
          <p:cNvSpPr>
            <a:spLocks noGrp="1" noChangeArrowheads="1"/>
          </p:cNvSpPr>
          <p:nvPr>
            <p:ph type="sldNum" sz="quarter" idx="12"/>
          </p:nvPr>
        </p:nvSpPr>
        <p:spPr>
          <a:ln/>
        </p:spPr>
        <p:txBody>
          <a:bodyPr/>
          <a:lstStyle>
            <a:lvl1pPr>
              <a:defRPr/>
            </a:lvl1pPr>
          </a:lstStyle>
          <a:p>
            <a:pPr>
              <a:defRPr/>
            </a:pPr>
            <a:fld id="{08AC2537-AEBE-8049-BA71-762ADD506B75}" type="slidenum">
              <a:rPr lang="it-IT" altLang="it-IT"/>
              <a:pPr>
                <a:defRPr/>
              </a:pPr>
              <a:t>‹N›</a:t>
            </a:fld>
            <a:endParaRPr lang="it-IT" altLang="it-IT"/>
          </a:p>
        </p:txBody>
      </p:sp>
    </p:spTree>
    <p:extLst>
      <p:ext uri="{BB962C8B-B14F-4D97-AF65-F5344CB8AC3E}">
        <p14:creationId xmlns:p14="http://schemas.microsoft.com/office/powerpoint/2010/main" val="1061421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B9E5BB0-5996-4C4A-B621-D6C9C4E45D51}"/>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F5E998A2-9CED-4940-B586-ECD264517C49}"/>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6500" name="Rectangle 4">
            <a:extLst>
              <a:ext uri="{FF2B5EF4-FFF2-40B4-BE49-F238E27FC236}">
                <a16:creationId xmlns:a16="http://schemas.microsoft.com/office/drawing/2014/main" id="{F76B35D1-26F0-C04E-85A9-586942741E41}"/>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Garamond" panose="02020404030301010803" pitchFamily="18" charset="0"/>
              </a:defRPr>
            </a:lvl1pPr>
          </a:lstStyle>
          <a:p>
            <a:pPr>
              <a:defRPr/>
            </a:pPr>
            <a:endParaRPr lang="it-IT" altLang="it-IT"/>
          </a:p>
        </p:txBody>
      </p:sp>
      <p:sp>
        <p:nvSpPr>
          <p:cNvPr id="106501" name="Rectangle 5">
            <a:extLst>
              <a:ext uri="{FF2B5EF4-FFF2-40B4-BE49-F238E27FC236}">
                <a16:creationId xmlns:a16="http://schemas.microsoft.com/office/drawing/2014/main" id="{E2C6E81E-2B7D-1B4E-9A1E-26A937C30B6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Garamond" panose="02020404030301010803" pitchFamily="18" charset="0"/>
              </a:defRPr>
            </a:lvl1pPr>
          </a:lstStyle>
          <a:p>
            <a:pPr>
              <a:defRPr/>
            </a:pPr>
            <a:endParaRPr lang="it-IT" altLang="it-IT"/>
          </a:p>
        </p:txBody>
      </p:sp>
      <p:sp>
        <p:nvSpPr>
          <p:cNvPr id="106502" name="Rectangle 6">
            <a:extLst>
              <a:ext uri="{FF2B5EF4-FFF2-40B4-BE49-F238E27FC236}">
                <a16:creationId xmlns:a16="http://schemas.microsoft.com/office/drawing/2014/main" id="{AC151DB3-F2D4-684D-9ACD-A0149871E694}"/>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a:defRPr/>
            </a:pPr>
            <a:fld id="{E1827B08-042C-094C-8056-0475F51386F0}" type="slidenum">
              <a:rPr lang="it-IT" altLang="it-IT"/>
              <a:pPr>
                <a:defRPr/>
              </a:pPr>
              <a:t>‹N›</a:t>
            </a:fld>
            <a:endParaRPr lang="it-IT" altLang="it-IT"/>
          </a:p>
        </p:txBody>
      </p:sp>
      <p:sp>
        <p:nvSpPr>
          <p:cNvPr id="106503" name="Freeform 7">
            <a:extLst>
              <a:ext uri="{FF2B5EF4-FFF2-40B4-BE49-F238E27FC236}">
                <a16:creationId xmlns:a16="http://schemas.microsoft.com/office/drawing/2014/main" id="{D1E81B1B-6D26-674F-B8B8-6D0CB5EE8E7B}"/>
              </a:ext>
            </a:extLst>
          </p:cNvPr>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it-IT" altLang="it-IT" sz="1800"/>
          </a:p>
        </p:txBody>
      </p:sp>
      <p:sp>
        <p:nvSpPr>
          <p:cNvPr id="1032" name="Line 8">
            <a:extLst>
              <a:ext uri="{FF2B5EF4-FFF2-40B4-BE49-F238E27FC236}">
                <a16:creationId xmlns:a16="http://schemas.microsoft.com/office/drawing/2014/main" id="{ABACD2C8-3485-8F42-98C0-47E8F346B86C}"/>
              </a:ext>
            </a:extLst>
          </p:cNvPr>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 bg1="lt1" tx1="dk1" bg2="lt2" tx2="dk2" accent1="accent1" accent2="accent2" accent3="accent3" accent4="accent4" accent5="accent5" accent6="accent6" hlink="hlink" folHlink="folHlink"/>
  <p:sldLayoutIdLst>
    <p:sldLayoutId id="2147483754"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ftr="0" dt="0"/>
  <p:txStyles>
    <p:title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Garamond"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Garamond"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Garamond"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Garamond"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Garamond" charset="0"/>
        </a:defRPr>
      </a:lvl6pPr>
      <a:lvl7pPr marL="914400" algn="l" rtl="0" fontAlgn="base">
        <a:spcBef>
          <a:spcPct val="0"/>
        </a:spcBef>
        <a:spcAft>
          <a:spcPct val="0"/>
        </a:spcAft>
        <a:defRPr sz="4200">
          <a:solidFill>
            <a:schemeClr val="tx2"/>
          </a:solidFill>
          <a:latin typeface="Garamond" charset="0"/>
        </a:defRPr>
      </a:lvl7pPr>
      <a:lvl8pPr marL="1371600" algn="l" rtl="0" fontAlgn="base">
        <a:spcBef>
          <a:spcPct val="0"/>
        </a:spcBef>
        <a:spcAft>
          <a:spcPct val="0"/>
        </a:spcAft>
        <a:defRPr sz="4200">
          <a:solidFill>
            <a:schemeClr val="tx2"/>
          </a:solidFill>
          <a:latin typeface="Garamond" charset="0"/>
        </a:defRPr>
      </a:lvl8pPr>
      <a:lvl9pPr marL="1828800" algn="l" rtl="0" fontAlgn="base">
        <a:spcBef>
          <a:spcPct val="0"/>
        </a:spcBef>
        <a:spcAft>
          <a:spcPct val="0"/>
        </a:spcAft>
        <a:defRPr sz="4200">
          <a:solidFill>
            <a:schemeClr val="tx2"/>
          </a:solidFill>
          <a:latin typeface="Garamond"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ＭＳ Ｐゴシック" charset="-128"/>
          <a:cs typeface="ＭＳ Ｐゴシック" charset="-128"/>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charset="2"/>
        <a:buChar char="§"/>
        <a:defRPr sz="2000">
          <a:solidFill>
            <a:schemeClr val="tx1"/>
          </a:solidFill>
          <a:latin typeface="+mn-lt"/>
          <a:ea typeface="ＭＳ Ｐゴシック" charset="-128"/>
        </a:defRPr>
      </a:lvl6pPr>
      <a:lvl7pPr marL="2595563" indent="-339725" algn="l" rtl="0" fontAlgn="base">
        <a:spcBef>
          <a:spcPct val="20000"/>
        </a:spcBef>
        <a:spcAft>
          <a:spcPct val="0"/>
        </a:spcAft>
        <a:buClr>
          <a:schemeClr val="accent1"/>
        </a:buClr>
        <a:buSzPct val="75000"/>
        <a:buFont typeface="Wingdings" charset="2"/>
        <a:buChar char="§"/>
        <a:defRPr sz="2000">
          <a:solidFill>
            <a:schemeClr val="tx1"/>
          </a:solidFill>
          <a:latin typeface="+mn-lt"/>
          <a:ea typeface="ＭＳ Ｐゴシック" charset="-128"/>
        </a:defRPr>
      </a:lvl7pPr>
      <a:lvl8pPr marL="3052763" indent="-339725" algn="l" rtl="0" fontAlgn="base">
        <a:spcBef>
          <a:spcPct val="20000"/>
        </a:spcBef>
        <a:spcAft>
          <a:spcPct val="0"/>
        </a:spcAft>
        <a:buClr>
          <a:schemeClr val="accent1"/>
        </a:buClr>
        <a:buSzPct val="75000"/>
        <a:buFont typeface="Wingdings" charset="2"/>
        <a:buChar char="§"/>
        <a:defRPr sz="2000">
          <a:solidFill>
            <a:schemeClr val="tx1"/>
          </a:solidFill>
          <a:latin typeface="+mn-lt"/>
          <a:ea typeface="ＭＳ Ｐゴシック" charset="-128"/>
        </a:defRPr>
      </a:lvl8pPr>
      <a:lvl9pPr marL="3509963" indent="-339725" algn="l" rtl="0" fontAlgn="base">
        <a:spcBef>
          <a:spcPct val="20000"/>
        </a:spcBef>
        <a:spcAft>
          <a:spcPct val="0"/>
        </a:spcAft>
        <a:buClr>
          <a:schemeClr val="accent1"/>
        </a:buClr>
        <a:buSzPct val="75000"/>
        <a:buFont typeface="Wingdings" charset="2"/>
        <a:buChar char="§"/>
        <a:defRPr sz="2000">
          <a:solidFill>
            <a:schemeClr val="tx1"/>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6">
            <a:extLst>
              <a:ext uri="{FF2B5EF4-FFF2-40B4-BE49-F238E27FC236}">
                <a16:creationId xmlns:a16="http://schemas.microsoft.com/office/drawing/2014/main" id="{98DC4171-8BA7-BF4C-B87C-DB6CA5502E0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F1CA6BAE-295B-BE4A-99E9-9FFCC758832F}" type="slidenum">
              <a:rPr lang="it-IT" altLang="it-IT" sz="1200" smtClean="0">
                <a:latin typeface="Garamond" panose="02020404030301010803" pitchFamily="18" charset="0"/>
              </a:rPr>
              <a:pPr>
                <a:spcBef>
                  <a:spcPct val="0"/>
                </a:spcBef>
                <a:buClrTx/>
                <a:buSzTx/>
                <a:buFontTx/>
                <a:buNone/>
              </a:pPr>
              <a:t>1</a:t>
            </a:fld>
            <a:endParaRPr lang="it-IT" altLang="it-IT" sz="1200">
              <a:latin typeface="Garamond" panose="02020404030301010803" pitchFamily="18" charset="0"/>
            </a:endParaRPr>
          </a:p>
        </p:txBody>
      </p:sp>
      <p:sp>
        <p:nvSpPr>
          <p:cNvPr id="72706" name="Text Box 2">
            <a:extLst>
              <a:ext uri="{FF2B5EF4-FFF2-40B4-BE49-F238E27FC236}">
                <a16:creationId xmlns:a16="http://schemas.microsoft.com/office/drawing/2014/main" id="{A3B6A2A0-99CD-814D-9D50-7D36740BD41B}"/>
              </a:ext>
            </a:extLst>
          </p:cNvPr>
          <p:cNvSpPr txBox="1">
            <a:spLocks noChangeArrowheads="1"/>
          </p:cNvSpPr>
          <p:nvPr/>
        </p:nvSpPr>
        <p:spPr bwMode="auto">
          <a:xfrm>
            <a:off x="3657600" y="3886200"/>
            <a:ext cx="4813300" cy="5492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it-IT" altLang="it-IT" sz="3000" b="1">
                <a:solidFill>
                  <a:schemeClr val="accent2"/>
                </a:solidFill>
                <a:effectLst>
                  <a:outerShdw blurRad="38100" dist="38100" dir="2700000" algn="tl">
                    <a:srgbClr val="C0C0C0"/>
                  </a:outerShdw>
                </a:effectLst>
              </a:rPr>
              <a:t> </a:t>
            </a:r>
          </a:p>
        </p:txBody>
      </p:sp>
      <p:sp>
        <p:nvSpPr>
          <p:cNvPr id="72710" name="Rectangle 6">
            <a:extLst>
              <a:ext uri="{FF2B5EF4-FFF2-40B4-BE49-F238E27FC236}">
                <a16:creationId xmlns:a16="http://schemas.microsoft.com/office/drawing/2014/main" id="{E2C92946-0995-3548-8137-855FB957D6C5}"/>
              </a:ext>
            </a:extLst>
          </p:cNvPr>
          <p:cNvSpPr>
            <a:spLocks noChangeArrowheads="1"/>
          </p:cNvSpPr>
          <p:nvPr/>
        </p:nvSpPr>
        <p:spPr bwMode="auto">
          <a:xfrm>
            <a:off x="762000" y="2209800"/>
            <a:ext cx="76962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it-IT" altLang="it-IT" sz="4000" b="1">
                <a:effectLst>
                  <a:outerShdw blurRad="38100" dist="38100" dir="2700000" algn="tl">
                    <a:srgbClr val="C0C0C0"/>
                  </a:outerShdw>
                </a:effectLst>
              </a:rPr>
              <a:t>Il farmacista ospedaliero</a:t>
            </a:r>
          </a:p>
        </p:txBody>
      </p:sp>
      <p:sp>
        <p:nvSpPr>
          <p:cNvPr id="72711" name="Rectangle 7">
            <a:extLst>
              <a:ext uri="{FF2B5EF4-FFF2-40B4-BE49-F238E27FC236}">
                <a16:creationId xmlns:a16="http://schemas.microsoft.com/office/drawing/2014/main" id="{EDF7F362-85B7-5544-8A06-E5460495063E}"/>
              </a:ext>
            </a:extLst>
          </p:cNvPr>
          <p:cNvSpPr>
            <a:spLocks noChangeArrowheads="1"/>
          </p:cNvSpPr>
          <p:nvPr/>
        </p:nvSpPr>
        <p:spPr bwMode="auto">
          <a:xfrm>
            <a:off x="6248400" y="5867400"/>
            <a:ext cx="2590800" cy="533400"/>
          </a:xfrm>
          <a:prstGeom prst="rect">
            <a:avLst/>
          </a:prstGeom>
          <a:noFill/>
          <a:ln w="9525">
            <a:noFill/>
            <a:miter lim="800000"/>
            <a:headEnd/>
            <a:tailEnd/>
          </a:ln>
          <a:effectLst>
            <a:outerShdw blurRad="63500" dist="38099" dir="2700000" algn="ctr" rotWithShape="0">
              <a:srgbClr val="003399">
                <a:alpha val="74998"/>
              </a:srgbClr>
            </a:outerShdw>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accent1"/>
              </a:buClr>
              <a:buSzPct val="65000"/>
              <a:buFont typeface="Wingdings" pitchFamily="2" charset="2"/>
              <a:buNone/>
              <a:defRPr/>
            </a:pPr>
            <a:r>
              <a:rPr lang="it-IT" altLang="it-IT" sz="2000" b="1">
                <a:solidFill>
                  <a:srgbClr val="FF66FF"/>
                </a:solidFill>
                <a:effectLst>
                  <a:outerShdw blurRad="38100" dist="38100" dir="2700000" algn="tl">
                    <a:srgbClr val="C0C0C0"/>
                  </a:outerShdw>
                </a:effectLst>
              </a:rPr>
              <a:t>Dr.ssa Anna Marra</a:t>
            </a:r>
          </a:p>
        </p:txBody>
      </p:sp>
      <p:sp>
        <p:nvSpPr>
          <p:cNvPr id="15365" name="Rectangle 1033">
            <a:extLst>
              <a:ext uri="{FF2B5EF4-FFF2-40B4-BE49-F238E27FC236}">
                <a16:creationId xmlns:a16="http://schemas.microsoft.com/office/drawing/2014/main" id="{7455590C-5ADF-DA46-91ED-081721E44DF5}"/>
              </a:ext>
            </a:extLst>
          </p:cNvPr>
          <p:cNvSpPr>
            <a:spLocks noChangeArrowheads="1"/>
          </p:cNvSpPr>
          <p:nvPr/>
        </p:nvSpPr>
        <p:spPr bwMode="auto">
          <a:xfrm>
            <a:off x="-14288" y="0"/>
            <a:ext cx="9158288" cy="692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it-IT" altLang="it-IT" sz="1800">
              <a:solidFill>
                <a:srgbClr val="000000"/>
              </a:solidFill>
              <a:latin typeface="Times New Roman" panose="02020603050405020304" pitchFamily="18" charset="0"/>
            </a:endParaRPr>
          </a:p>
        </p:txBody>
      </p:sp>
      <p:pic>
        <p:nvPicPr>
          <p:cNvPr id="15366" name="Picture 8" descr="Regione+azienda_300 (3)">
            <a:extLst>
              <a:ext uri="{FF2B5EF4-FFF2-40B4-BE49-F238E27FC236}">
                <a16:creationId xmlns:a16="http://schemas.microsoft.com/office/drawing/2014/main" id="{21A03FB4-94C3-564F-88FE-F4E77C0BC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188" y="0"/>
            <a:ext cx="3071812" cy="565150"/>
          </a:xfrm>
          <a:prstGeom prst="rect">
            <a:avLst/>
          </a:prstGeom>
          <a:solidFill>
            <a:srgbClr val="99FF66"/>
          </a:solidFill>
          <a:ln>
            <a:noFill/>
          </a:ln>
          <a:extLst>
            <a:ext uri="{91240B29-F687-4F45-9708-019B960494DF}">
              <a14:hiddenLine xmlns:a14="http://schemas.microsoft.com/office/drawing/2010/main" w="19050">
                <a:solidFill>
                  <a:srgbClr val="000000"/>
                </a:solidFill>
                <a:miter lim="800000"/>
                <a:headEnd/>
                <a:tailEnd/>
              </a14:hiddenLine>
            </a:ext>
          </a:extLst>
        </p:spPr>
      </p:pic>
      <p:pic>
        <p:nvPicPr>
          <p:cNvPr id="15367" name="Picture 9" descr="Ferrara1_RGB">
            <a:extLst>
              <a:ext uri="{FF2B5EF4-FFF2-40B4-BE49-F238E27FC236}">
                <a16:creationId xmlns:a16="http://schemas.microsoft.com/office/drawing/2014/main" id="{21F7E297-9AA1-824A-B7AF-D3213D266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0"/>
            <a:ext cx="2957512" cy="601663"/>
          </a:xfrm>
          <a:prstGeom prst="rect">
            <a:avLst/>
          </a:prstGeom>
          <a:solidFill>
            <a:srgbClr val="99FF66"/>
          </a:solidFill>
          <a:ln>
            <a:noFill/>
          </a:ln>
          <a:extLst>
            <a:ext uri="{91240B29-F687-4F45-9708-019B960494DF}">
              <a14:hiddenLine xmlns:a14="http://schemas.microsoft.com/office/drawing/2010/main" w="19050">
                <a:solidFill>
                  <a:srgbClr val="000000"/>
                </a:solidFill>
                <a:miter lim="800000"/>
                <a:headEnd/>
                <a:tailEnd/>
              </a14:hiddenLine>
            </a:ext>
          </a:extLst>
        </p:spPr>
      </p:pic>
      <p:pic>
        <p:nvPicPr>
          <p:cNvPr id="15368" name="Picture 1032" descr="UNIFEpo_fullcolor ok">
            <a:extLst>
              <a:ext uri="{FF2B5EF4-FFF2-40B4-BE49-F238E27FC236}">
                <a16:creationId xmlns:a16="http://schemas.microsoft.com/office/drawing/2014/main" id="{31368B2C-5D55-9D4D-B670-2E40C60F4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8063" y="0"/>
            <a:ext cx="16986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olo 5">
            <a:extLst>
              <a:ext uri="{FF2B5EF4-FFF2-40B4-BE49-F238E27FC236}">
                <a16:creationId xmlns:a16="http://schemas.microsoft.com/office/drawing/2014/main" id="{0C7795C0-3B56-154E-8396-3FBC6FA0BE81}"/>
              </a:ext>
            </a:extLst>
          </p:cNvPr>
          <p:cNvSpPr>
            <a:spLocks noGrp="1" noChangeArrowheads="1"/>
          </p:cNvSpPr>
          <p:nvPr>
            <p:ph type="title"/>
          </p:nvPr>
        </p:nvSpPr>
        <p:spPr/>
        <p:txBody>
          <a:bodyPr/>
          <a:lstStyle/>
          <a:p>
            <a:pPr eaLnBrk="1" hangingPunct="1"/>
            <a:r>
              <a:rPr lang="it-IT" altLang="it-IT" b="1">
                <a:ea typeface="ＭＳ Ｐゴシック" panose="020B0600070205080204" pitchFamily="34" charset="-128"/>
              </a:rPr>
              <a:t>Ruolo del farmacista e funzione delle farmacie ospedaliere</a:t>
            </a:r>
          </a:p>
        </p:txBody>
      </p:sp>
      <p:sp>
        <p:nvSpPr>
          <p:cNvPr id="21506" name="Segnaposto numero diapositiva 4">
            <a:extLst>
              <a:ext uri="{FF2B5EF4-FFF2-40B4-BE49-F238E27FC236}">
                <a16:creationId xmlns:a16="http://schemas.microsoft.com/office/drawing/2014/main" id="{CACE037E-744E-5049-BBBA-40D98794E3C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EC70DC71-0716-374D-9777-E20853294783}" type="slidenum">
              <a:rPr lang="it-IT" altLang="it-IT" sz="1200" smtClean="0">
                <a:latin typeface="Garamond" panose="02020404030301010803" pitchFamily="18" charset="0"/>
              </a:rPr>
              <a:pPr>
                <a:spcBef>
                  <a:spcPct val="0"/>
                </a:spcBef>
                <a:buClrTx/>
                <a:buSzTx/>
                <a:buFontTx/>
                <a:buNone/>
              </a:pPr>
              <a:t>10</a:t>
            </a:fld>
            <a:endParaRPr lang="it-IT" altLang="it-IT" sz="1200">
              <a:latin typeface="Garamond" panose="02020404030301010803" pitchFamily="18" charset="0"/>
            </a:endParaRPr>
          </a:p>
        </p:txBody>
      </p:sp>
      <p:sp>
        <p:nvSpPr>
          <p:cNvPr id="21507" name="CasellaDiTesto 6">
            <a:extLst>
              <a:ext uri="{FF2B5EF4-FFF2-40B4-BE49-F238E27FC236}">
                <a16:creationId xmlns:a16="http://schemas.microsoft.com/office/drawing/2014/main" id="{EF0533D0-2082-3A40-8C7C-7B6475664E39}"/>
              </a:ext>
            </a:extLst>
          </p:cNvPr>
          <p:cNvSpPr txBox="1">
            <a:spLocks noChangeArrowheads="1"/>
          </p:cNvSpPr>
          <p:nvPr/>
        </p:nvSpPr>
        <p:spPr bwMode="auto">
          <a:xfrm>
            <a:off x="609600" y="2057400"/>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it-IT" altLang="it-IT" sz="1800"/>
              <a:t>Fino a qualche decennio fa…..predisposizione di alcuni farmaci in formulazioni ad hoc per le esigenze clinico-ospedaliere  </a:t>
            </a:r>
          </a:p>
          <a:p>
            <a:pPr eaLnBrk="1" hangingPunct="1">
              <a:spcBef>
                <a:spcPct val="0"/>
              </a:spcBef>
              <a:buClr>
                <a:srgbClr val="FF66FF"/>
              </a:buClr>
              <a:buSzTx/>
              <a:buFont typeface="Wingdings" pitchFamily="2" charset="2"/>
              <a:buChar char="Ø"/>
            </a:pPr>
            <a:endParaRPr lang="it-IT" altLang="it-IT" sz="1800"/>
          </a:p>
        </p:txBody>
      </p:sp>
      <p:sp>
        <p:nvSpPr>
          <p:cNvPr id="8" name="Freccia destra 7">
            <a:extLst>
              <a:ext uri="{FF2B5EF4-FFF2-40B4-BE49-F238E27FC236}">
                <a16:creationId xmlns:a16="http://schemas.microsoft.com/office/drawing/2014/main" id="{E92CF04B-4882-8A4D-9979-A7E90C818D61}"/>
              </a:ext>
            </a:extLst>
          </p:cNvPr>
          <p:cNvSpPr>
            <a:spLocks noChangeArrowheads="1"/>
          </p:cNvSpPr>
          <p:nvPr/>
        </p:nvSpPr>
        <p:spPr bwMode="auto">
          <a:xfrm rot="5400000">
            <a:off x="3791744" y="3294856"/>
            <a:ext cx="977900" cy="484188"/>
          </a:xfrm>
          <a:prstGeom prst="rightArrow">
            <a:avLst>
              <a:gd name="adj1" fmla="val 50000"/>
              <a:gd name="adj2" fmla="val 49996"/>
            </a:avLst>
          </a:prstGeom>
          <a:gradFill rotWithShape="1">
            <a:gsLst>
              <a:gs pos="0">
                <a:srgbClr val="F37FFF"/>
              </a:gs>
              <a:gs pos="100000">
                <a:srgbClr val="D44FFF"/>
              </a:gs>
            </a:gsLst>
            <a:lin ang="5400000"/>
          </a:gradFill>
          <a:ln w="9525">
            <a:solidFill>
              <a:srgbClr val="C960FD"/>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it-IT" altLang="it-IT" sz="1800">
              <a:solidFill>
                <a:srgbClr val="FFFFFF"/>
              </a:solidFill>
            </a:endParaRPr>
          </a:p>
        </p:txBody>
      </p:sp>
      <p:sp>
        <p:nvSpPr>
          <p:cNvPr id="21509" name="CasellaDiTesto 8">
            <a:extLst>
              <a:ext uri="{FF2B5EF4-FFF2-40B4-BE49-F238E27FC236}">
                <a16:creationId xmlns:a16="http://schemas.microsoft.com/office/drawing/2014/main" id="{71E01268-4153-9B41-8FE7-EFA58C89DB8D}"/>
              </a:ext>
            </a:extLst>
          </p:cNvPr>
          <p:cNvSpPr txBox="1">
            <a:spLocks noChangeArrowheads="1"/>
          </p:cNvSpPr>
          <p:nvPr/>
        </p:nvSpPr>
        <p:spPr bwMode="auto">
          <a:xfrm>
            <a:off x="1676400" y="4343400"/>
            <a:ext cx="5214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it-IT" altLang="it-IT" sz="1800"/>
              <a:t>Capacità di controllo sulla qualità delle procedure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olo 5">
            <a:extLst>
              <a:ext uri="{FF2B5EF4-FFF2-40B4-BE49-F238E27FC236}">
                <a16:creationId xmlns:a16="http://schemas.microsoft.com/office/drawing/2014/main" id="{34F52A49-6BED-1241-8250-73987908BB3B}"/>
              </a:ext>
            </a:extLst>
          </p:cNvPr>
          <p:cNvSpPr>
            <a:spLocks noGrp="1" noChangeArrowheads="1"/>
          </p:cNvSpPr>
          <p:nvPr>
            <p:ph type="title"/>
          </p:nvPr>
        </p:nvSpPr>
        <p:spPr/>
        <p:txBody>
          <a:bodyPr/>
          <a:lstStyle/>
          <a:p>
            <a:pPr eaLnBrk="1" hangingPunct="1"/>
            <a:r>
              <a:rPr lang="it-IT" altLang="it-IT" b="1">
                <a:ea typeface="ＭＳ Ｐゴシック" panose="020B0600070205080204" pitchFamily="34" charset="-128"/>
              </a:rPr>
              <a:t>Ruolo del farmacista e funzione delle farmacie ospedaliere</a:t>
            </a:r>
          </a:p>
        </p:txBody>
      </p:sp>
      <p:sp>
        <p:nvSpPr>
          <p:cNvPr id="22530" name="Segnaposto numero diapositiva 4">
            <a:extLst>
              <a:ext uri="{FF2B5EF4-FFF2-40B4-BE49-F238E27FC236}">
                <a16:creationId xmlns:a16="http://schemas.microsoft.com/office/drawing/2014/main" id="{8A44EA46-1085-BF4A-B39E-BA909952549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6AB520B-DDF6-8C4A-B1C0-3C4A61B3CFCA}" type="slidenum">
              <a:rPr lang="it-IT" altLang="it-IT" sz="1200" smtClean="0">
                <a:latin typeface="Garamond" panose="02020404030301010803" pitchFamily="18" charset="0"/>
              </a:rPr>
              <a:pPr>
                <a:spcBef>
                  <a:spcPct val="0"/>
                </a:spcBef>
                <a:buClrTx/>
                <a:buSzTx/>
                <a:buFontTx/>
                <a:buNone/>
              </a:pPr>
              <a:t>11</a:t>
            </a:fld>
            <a:endParaRPr lang="it-IT" altLang="it-IT" sz="1200">
              <a:latin typeface="Garamond" panose="02020404030301010803" pitchFamily="18" charset="0"/>
            </a:endParaRPr>
          </a:p>
        </p:txBody>
      </p:sp>
      <p:sp>
        <p:nvSpPr>
          <p:cNvPr id="7" name="CasellaDiTesto 6">
            <a:extLst>
              <a:ext uri="{FF2B5EF4-FFF2-40B4-BE49-F238E27FC236}">
                <a16:creationId xmlns:a16="http://schemas.microsoft.com/office/drawing/2014/main" id="{9DA8C186-132C-4541-A4A2-DA177C67493D}"/>
              </a:ext>
            </a:extLst>
          </p:cNvPr>
          <p:cNvSpPr txBox="1"/>
          <p:nvPr/>
        </p:nvSpPr>
        <p:spPr>
          <a:xfrm>
            <a:off x="609600" y="2057400"/>
            <a:ext cx="7772400" cy="1200329"/>
          </a:xfrm>
          <a:prstGeom prst="rect">
            <a:avLst/>
          </a:prstGeom>
          <a:noFill/>
          <a:effectLst>
            <a:glow rad="101600">
              <a:srgbClr val="FF66FF">
                <a:alpha val="75000"/>
              </a:srgbClr>
            </a:glow>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it-IT" altLang="it-IT" sz="1800"/>
              <a:t>L’aumentato grado di complessità delle preparazioni, insieme all’utilizzo sempre più frequente delle formulazioni endovenose hanno comportato un progressivo trasferimento del trasferimento delle attività di preparazione dei medicinali alle imprese farmaceutiche</a:t>
            </a:r>
          </a:p>
          <a:p>
            <a:pPr eaLnBrk="1" hangingPunct="1">
              <a:buClr>
                <a:srgbClr val="FF66FF"/>
              </a:buClr>
              <a:buFont typeface="Wingdings" pitchFamily="2" charset="2"/>
              <a:buChar char="Ø"/>
              <a:defRPr/>
            </a:pPr>
            <a:endParaRPr lang="it-IT" altLang="it-IT" sz="1800"/>
          </a:p>
        </p:txBody>
      </p:sp>
      <p:sp>
        <p:nvSpPr>
          <p:cNvPr id="8" name="Freccia destra 7">
            <a:extLst>
              <a:ext uri="{FF2B5EF4-FFF2-40B4-BE49-F238E27FC236}">
                <a16:creationId xmlns:a16="http://schemas.microsoft.com/office/drawing/2014/main" id="{64467BDA-CE1F-6C49-A44A-B368E3067169}"/>
              </a:ext>
            </a:extLst>
          </p:cNvPr>
          <p:cNvSpPr>
            <a:spLocks noChangeArrowheads="1"/>
          </p:cNvSpPr>
          <p:nvPr/>
        </p:nvSpPr>
        <p:spPr bwMode="auto">
          <a:xfrm rot="5400000">
            <a:off x="4128294" y="3415506"/>
            <a:ext cx="533400" cy="255588"/>
          </a:xfrm>
          <a:prstGeom prst="rightArrow">
            <a:avLst>
              <a:gd name="adj1" fmla="val 50000"/>
              <a:gd name="adj2" fmla="val 50000"/>
            </a:avLst>
          </a:prstGeom>
          <a:gradFill rotWithShape="1">
            <a:gsLst>
              <a:gs pos="0">
                <a:srgbClr val="F37FFF"/>
              </a:gs>
              <a:gs pos="100000">
                <a:srgbClr val="D44FFF"/>
              </a:gs>
            </a:gsLst>
            <a:lin ang="5400000"/>
          </a:gradFill>
          <a:ln w="9525">
            <a:solidFill>
              <a:srgbClr val="C960FD"/>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it-IT" altLang="it-IT" sz="1800">
              <a:solidFill>
                <a:srgbClr val="FFFFFF"/>
              </a:solidFill>
            </a:endParaRPr>
          </a:p>
        </p:txBody>
      </p:sp>
      <p:sp>
        <p:nvSpPr>
          <p:cNvPr id="22535" name="CasellaDiTesto 8">
            <a:extLst>
              <a:ext uri="{FF2B5EF4-FFF2-40B4-BE49-F238E27FC236}">
                <a16:creationId xmlns:a16="http://schemas.microsoft.com/office/drawing/2014/main" id="{2C038F60-9044-3147-A606-7B4CE8AA7655}"/>
              </a:ext>
            </a:extLst>
          </p:cNvPr>
          <p:cNvSpPr txBox="1">
            <a:spLocks noChangeArrowheads="1"/>
          </p:cNvSpPr>
          <p:nvPr/>
        </p:nvSpPr>
        <p:spPr bwMode="auto">
          <a:xfrm>
            <a:off x="457200" y="3886200"/>
            <a:ext cx="792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it-IT" altLang="it-IT" sz="1800"/>
              <a:t>Identificazione e gestione delle problematiche relative agli specifici schemi terapeutici con l’obiettivo di contribuire ad un miglioramento delle possibilità di cura</a:t>
            </a:r>
          </a:p>
        </p:txBody>
      </p:sp>
      <p:sp>
        <p:nvSpPr>
          <p:cNvPr id="11" name="Freccia destra 10">
            <a:extLst>
              <a:ext uri="{FF2B5EF4-FFF2-40B4-BE49-F238E27FC236}">
                <a16:creationId xmlns:a16="http://schemas.microsoft.com/office/drawing/2014/main" id="{A305EE4D-5122-3045-B6AE-39DE7D529272}"/>
              </a:ext>
            </a:extLst>
          </p:cNvPr>
          <p:cNvSpPr>
            <a:spLocks noChangeArrowheads="1"/>
          </p:cNvSpPr>
          <p:nvPr/>
        </p:nvSpPr>
        <p:spPr bwMode="auto">
          <a:xfrm rot="5400000">
            <a:off x="4128294" y="4787106"/>
            <a:ext cx="533400" cy="255588"/>
          </a:xfrm>
          <a:prstGeom prst="rightArrow">
            <a:avLst>
              <a:gd name="adj1" fmla="val 50000"/>
              <a:gd name="adj2" fmla="val 50000"/>
            </a:avLst>
          </a:prstGeom>
          <a:gradFill rotWithShape="1">
            <a:gsLst>
              <a:gs pos="0">
                <a:srgbClr val="F37FFF"/>
              </a:gs>
              <a:gs pos="100000">
                <a:srgbClr val="D44FFF"/>
              </a:gs>
            </a:gsLst>
            <a:lin ang="5400000"/>
          </a:gradFill>
          <a:ln w="9525">
            <a:solidFill>
              <a:srgbClr val="C960FD"/>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it-IT" altLang="it-IT" sz="1800">
              <a:solidFill>
                <a:srgbClr val="FFFFFF"/>
              </a:solidFill>
            </a:endParaRPr>
          </a:p>
        </p:txBody>
      </p:sp>
      <p:sp>
        <p:nvSpPr>
          <p:cNvPr id="22537" name="CasellaDiTesto 11">
            <a:extLst>
              <a:ext uri="{FF2B5EF4-FFF2-40B4-BE49-F238E27FC236}">
                <a16:creationId xmlns:a16="http://schemas.microsoft.com/office/drawing/2014/main" id="{C16B0B1E-74E3-B24C-A55F-F8296B6B3C8D}"/>
              </a:ext>
            </a:extLst>
          </p:cNvPr>
          <p:cNvSpPr txBox="1">
            <a:spLocks noChangeArrowheads="1"/>
          </p:cNvSpPr>
          <p:nvPr/>
        </p:nvSpPr>
        <p:spPr bwMode="auto">
          <a:xfrm>
            <a:off x="533400" y="5257800"/>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it-IT" altLang="it-IT" sz="1800"/>
              <a:t>Promozione di una serie di iniziative a livello aziendale a favore dell’utilizzo sicuro, efficace ed economico dei trattamenti in ambito ospedaliero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egnaposto numero diapositiva 2">
            <a:extLst>
              <a:ext uri="{FF2B5EF4-FFF2-40B4-BE49-F238E27FC236}">
                <a16:creationId xmlns:a16="http://schemas.microsoft.com/office/drawing/2014/main" id="{4A182FAD-A5CD-934E-80A8-F529617A5DD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200AF28-9138-AD46-A57A-188934CB8A88}" type="slidenum">
              <a:rPr lang="it-IT" altLang="it-IT" smtClean="0">
                <a:latin typeface="Garamond" panose="02020404030301010803" pitchFamily="18" charset="0"/>
              </a:rPr>
              <a:pPr/>
              <a:t>12</a:t>
            </a:fld>
            <a:endParaRPr lang="it-IT" altLang="it-IT">
              <a:latin typeface="Garamond" panose="02020404030301010803" pitchFamily="18" charset="0"/>
            </a:endParaRPr>
          </a:p>
        </p:txBody>
      </p:sp>
      <p:pic>
        <p:nvPicPr>
          <p:cNvPr id="54274" name="Immagine 3">
            <a:extLst>
              <a:ext uri="{FF2B5EF4-FFF2-40B4-BE49-F238E27FC236}">
                <a16:creationId xmlns:a16="http://schemas.microsoft.com/office/drawing/2014/main" id="{3500435E-5F68-BB40-A6C3-FE4887735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2296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numero diapositiva 1">
            <a:extLst>
              <a:ext uri="{FF2B5EF4-FFF2-40B4-BE49-F238E27FC236}">
                <a16:creationId xmlns:a16="http://schemas.microsoft.com/office/drawing/2014/main" id="{D1230A2D-2228-5349-AE58-D35623626DB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46D1088-A357-9748-84E0-492BA50E4504}" type="slidenum">
              <a:rPr lang="it-IT" altLang="it-IT" smtClean="0">
                <a:latin typeface="Garamond" panose="02020404030301010803" pitchFamily="18" charset="0"/>
              </a:rPr>
              <a:pPr/>
              <a:t>13</a:t>
            </a:fld>
            <a:endParaRPr lang="it-IT" altLang="it-IT">
              <a:latin typeface="Garamond" panose="02020404030301010803" pitchFamily="18" charset="0"/>
            </a:endParaRPr>
          </a:p>
        </p:txBody>
      </p:sp>
      <p:pic>
        <p:nvPicPr>
          <p:cNvPr id="55298" name="Immagine 2">
            <a:extLst>
              <a:ext uri="{FF2B5EF4-FFF2-40B4-BE49-F238E27FC236}">
                <a16:creationId xmlns:a16="http://schemas.microsoft.com/office/drawing/2014/main" id="{FCFBB4C3-4F50-3245-ACC6-E8ED71C8D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8" y="2603500"/>
            <a:ext cx="81835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egnaposto numero diapositiva 1">
            <a:extLst>
              <a:ext uri="{FF2B5EF4-FFF2-40B4-BE49-F238E27FC236}">
                <a16:creationId xmlns:a16="http://schemas.microsoft.com/office/drawing/2014/main" id="{5BD5C99D-226D-1948-B08F-2B394F66808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A1E2CD-013D-DA40-8808-580BAE543A19}" type="slidenum">
              <a:rPr lang="it-IT" altLang="it-IT" smtClean="0">
                <a:latin typeface="Garamond" panose="02020404030301010803" pitchFamily="18" charset="0"/>
              </a:rPr>
              <a:pPr/>
              <a:t>14</a:t>
            </a:fld>
            <a:endParaRPr lang="it-IT" altLang="it-IT">
              <a:latin typeface="Garamond" panose="02020404030301010803" pitchFamily="18" charset="0"/>
            </a:endParaRPr>
          </a:p>
        </p:txBody>
      </p:sp>
      <p:pic>
        <p:nvPicPr>
          <p:cNvPr id="56322" name="Immagine 2">
            <a:extLst>
              <a:ext uri="{FF2B5EF4-FFF2-40B4-BE49-F238E27FC236}">
                <a16:creationId xmlns:a16="http://schemas.microsoft.com/office/drawing/2014/main" id="{C7F2D572-B477-B84A-8D1C-BEAF18733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0" y="209550"/>
            <a:ext cx="67437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Immagine 3">
            <a:extLst>
              <a:ext uri="{FF2B5EF4-FFF2-40B4-BE49-F238E27FC236}">
                <a16:creationId xmlns:a16="http://schemas.microsoft.com/office/drawing/2014/main" id="{5A98670B-6731-5946-A08A-8CA18BA24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288" y="6400800"/>
            <a:ext cx="20875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ttore 1 3">
            <a:extLst>
              <a:ext uri="{FF2B5EF4-FFF2-40B4-BE49-F238E27FC236}">
                <a16:creationId xmlns:a16="http://schemas.microsoft.com/office/drawing/2014/main" id="{EA98F2E7-71DF-E84B-A5BA-0A04C4A41B8C}"/>
              </a:ext>
            </a:extLst>
          </p:cNvPr>
          <p:cNvCxnSpPr>
            <a:cxnSpLocks/>
          </p:cNvCxnSpPr>
          <p:nvPr/>
        </p:nvCxnSpPr>
        <p:spPr>
          <a:xfrm>
            <a:off x="5257800" y="838200"/>
            <a:ext cx="2362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Connettore 1 10">
            <a:extLst>
              <a:ext uri="{FF2B5EF4-FFF2-40B4-BE49-F238E27FC236}">
                <a16:creationId xmlns:a16="http://schemas.microsoft.com/office/drawing/2014/main" id="{65A1F2DD-739E-D749-8512-EEF5EE583E69}"/>
              </a:ext>
            </a:extLst>
          </p:cNvPr>
          <p:cNvCxnSpPr>
            <a:cxnSpLocks/>
          </p:cNvCxnSpPr>
          <p:nvPr/>
        </p:nvCxnSpPr>
        <p:spPr>
          <a:xfrm>
            <a:off x="3200400" y="990600"/>
            <a:ext cx="2362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Connettore 1 11">
            <a:extLst>
              <a:ext uri="{FF2B5EF4-FFF2-40B4-BE49-F238E27FC236}">
                <a16:creationId xmlns:a16="http://schemas.microsoft.com/office/drawing/2014/main" id="{340D4DB3-3D9D-544F-8223-D539DF2B4335}"/>
              </a:ext>
            </a:extLst>
          </p:cNvPr>
          <p:cNvCxnSpPr>
            <a:cxnSpLocks/>
          </p:cNvCxnSpPr>
          <p:nvPr/>
        </p:nvCxnSpPr>
        <p:spPr>
          <a:xfrm>
            <a:off x="1752600" y="27432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Connettore 1 13">
            <a:extLst>
              <a:ext uri="{FF2B5EF4-FFF2-40B4-BE49-F238E27FC236}">
                <a16:creationId xmlns:a16="http://schemas.microsoft.com/office/drawing/2014/main" id="{30EC8EC8-C923-6348-A2D6-4EB6BD684E20}"/>
              </a:ext>
            </a:extLst>
          </p:cNvPr>
          <p:cNvCxnSpPr>
            <a:cxnSpLocks/>
          </p:cNvCxnSpPr>
          <p:nvPr/>
        </p:nvCxnSpPr>
        <p:spPr>
          <a:xfrm>
            <a:off x="1752600" y="2971800"/>
            <a:ext cx="3810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Connettore 1 15">
            <a:extLst>
              <a:ext uri="{FF2B5EF4-FFF2-40B4-BE49-F238E27FC236}">
                <a16:creationId xmlns:a16="http://schemas.microsoft.com/office/drawing/2014/main" id="{F66FBB36-F846-9847-9AD9-8C3AD5DEA41C}"/>
              </a:ext>
            </a:extLst>
          </p:cNvPr>
          <p:cNvCxnSpPr>
            <a:cxnSpLocks/>
          </p:cNvCxnSpPr>
          <p:nvPr/>
        </p:nvCxnSpPr>
        <p:spPr>
          <a:xfrm>
            <a:off x="1752600" y="41910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Connettore 1 16">
            <a:extLst>
              <a:ext uri="{FF2B5EF4-FFF2-40B4-BE49-F238E27FC236}">
                <a16:creationId xmlns:a16="http://schemas.microsoft.com/office/drawing/2014/main" id="{B3CC6B1B-4CD0-3B49-8133-6408133B73FE}"/>
              </a:ext>
            </a:extLst>
          </p:cNvPr>
          <p:cNvCxnSpPr>
            <a:cxnSpLocks/>
          </p:cNvCxnSpPr>
          <p:nvPr/>
        </p:nvCxnSpPr>
        <p:spPr>
          <a:xfrm>
            <a:off x="1752600" y="4648200"/>
            <a:ext cx="5638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Connettore 1 18">
            <a:extLst>
              <a:ext uri="{FF2B5EF4-FFF2-40B4-BE49-F238E27FC236}">
                <a16:creationId xmlns:a16="http://schemas.microsoft.com/office/drawing/2014/main" id="{7EFF7D90-9483-F14A-9E0C-D121C28B7008}"/>
              </a:ext>
            </a:extLst>
          </p:cNvPr>
          <p:cNvCxnSpPr>
            <a:cxnSpLocks/>
          </p:cNvCxnSpPr>
          <p:nvPr/>
        </p:nvCxnSpPr>
        <p:spPr>
          <a:xfrm>
            <a:off x="1752600" y="5334000"/>
            <a:ext cx="5715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Connettore 1 20">
            <a:extLst>
              <a:ext uri="{FF2B5EF4-FFF2-40B4-BE49-F238E27FC236}">
                <a16:creationId xmlns:a16="http://schemas.microsoft.com/office/drawing/2014/main" id="{A634225A-99A0-7B41-9C06-D4AF6FFFE0DB}"/>
              </a:ext>
            </a:extLst>
          </p:cNvPr>
          <p:cNvCxnSpPr>
            <a:cxnSpLocks/>
          </p:cNvCxnSpPr>
          <p:nvPr/>
        </p:nvCxnSpPr>
        <p:spPr>
          <a:xfrm>
            <a:off x="1676400" y="5562600"/>
            <a:ext cx="468233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egnaposto numero diapositiva 1">
            <a:extLst>
              <a:ext uri="{FF2B5EF4-FFF2-40B4-BE49-F238E27FC236}">
                <a16:creationId xmlns:a16="http://schemas.microsoft.com/office/drawing/2014/main" id="{3365A0DB-999F-2143-BB78-2A7E9BCB274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2E62628-D086-D443-A97B-E402BA01849C}" type="slidenum">
              <a:rPr lang="it-IT" altLang="it-IT" smtClean="0">
                <a:latin typeface="Garamond" panose="02020404030301010803" pitchFamily="18" charset="0"/>
              </a:rPr>
              <a:pPr/>
              <a:t>15</a:t>
            </a:fld>
            <a:endParaRPr lang="it-IT" altLang="it-IT">
              <a:latin typeface="Garamond" panose="02020404030301010803" pitchFamily="18" charset="0"/>
            </a:endParaRPr>
          </a:p>
        </p:txBody>
      </p:sp>
      <p:pic>
        <p:nvPicPr>
          <p:cNvPr id="57346" name="Immagine 2">
            <a:extLst>
              <a:ext uri="{FF2B5EF4-FFF2-40B4-BE49-F238E27FC236}">
                <a16:creationId xmlns:a16="http://schemas.microsoft.com/office/drawing/2014/main" id="{F892E63A-F109-9A42-B9AF-63FD030D8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0" y="666750"/>
            <a:ext cx="67945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Immagine 3">
            <a:extLst>
              <a:ext uri="{FF2B5EF4-FFF2-40B4-BE49-F238E27FC236}">
                <a16:creationId xmlns:a16="http://schemas.microsoft.com/office/drawing/2014/main" id="{3C293046-E975-5A40-8CC0-0EBD6EA9B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288" y="6391275"/>
            <a:ext cx="20875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1 4">
            <a:extLst>
              <a:ext uri="{FF2B5EF4-FFF2-40B4-BE49-F238E27FC236}">
                <a16:creationId xmlns:a16="http://schemas.microsoft.com/office/drawing/2014/main" id="{2B8F5E7B-BE24-3145-8E7A-FFBFCBD403FA}"/>
              </a:ext>
            </a:extLst>
          </p:cNvPr>
          <p:cNvCxnSpPr>
            <a:cxnSpLocks/>
          </p:cNvCxnSpPr>
          <p:nvPr/>
        </p:nvCxnSpPr>
        <p:spPr>
          <a:xfrm>
            <a:off x="1676400" y="1676400"/>
            <a:ext cx="5867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nettore 1 6">
            <a:extLst>
              <a:ext uri="{FF2B5EF4-FFF2-40B4-BE49-F238E27FC236}">
                <a16:creationId xmlns:a16="http://schemas.microsoft.com/office/drawing/2014/main" id="{716D3C5A-0EF4-5542-96FD-1C32865221D0}"/>
              </a:ext>
            </a:extLst>
          </p:cNvPr>
          <p:cNvCxnSpPr>
            <a:cxnSpLocks/>
          </p:cNvCxnSpPr>
          <p:nvPr/>
        </p:nvCxnSpPr>
        <p:spPr>
          <a:xfrm>
            <a:off x="1676400" y="1828800"/>
            <a:ext cx="1981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Connettore 1 8">
            <a:extLst>
              <a:ext uri="{FF2B5EF4-FFF2-40B4-BE49-F238E27FC236}">
                <a16:creationId xmlns:a16="http://schemas.microsoft.com/office/drawing/2014/main" id="{507AC15E-3B30-BE45-962C-B2720CE7BFD5}"/>
              </a:ext>
            </a:extLst>
          </p:cNvPr>
          <p:cNvCxnSpPr>
            <a:cxnSpLocks/>
          </p:cNvCxnSpPr>
          <p:nvPr/>
        </p:nvCxnSpPr>
        <p:spPr>
          <a:xfrm>
            <a:off x="1676400" y="2133600"/>
            <a:ext cx="5867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Connettore 1 10">
            <a:extLst>
              <a:ext uri="{FF2B5EF4-FFF2-40B4-BE49-F238E27FC236}">
                <a16:creationId xmlns:a16="http://schemas.microsoft.com/office/drawing/2014/main" id="{065678A8-C053-0145-ADBA-770552FEDA4E}"/>
              </a:ext>
            </a:extLst>
          </p:cNvPr>
          <p:cNvCxnSpPr>
            <a:cxnSpLocks/>
          </p:cNvCxnSpPr>
          <p:nvPr/>
        </p:nvCxnSpPr>
        <p:spPr>
          <a:xfrm>
            <a:off x="1676400" y="23622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Connettore 1 11">
            <a:extLst>
              <a:ext uri="{FF2B5EF4-FFF2-40B4-BE49-F238E27FC236}">
                <a16:creationId xmlns:a16="http://schemas.microsoft.com/office/drawing/2014/main" id="{E8D38401-A6BD-284A-A5A7-A3F9B5D18B03}"/>
              </a:ext>
            </a:extLst>
          </p:cNvPr>
          <p:cNvCxnSpPr>
            <a:cxnSpLocks/>
          </p:cNvCxnSpPr>
          <p:nvPr/>
        </p:nvCxnSpPr>
        <p:spPr>
          <a:xfrm>
            <a:off x="1752600" y="30480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Connettore 1 12">
            <a:extLst>
              <a:ext uri="{FF2B5EF4-FFF2-40B4-BE49-F238E27FC236}">
                <a16:creationId xmlns:a16="http://schemas.microsoft.com/office/drawing/2014/main" id="{1BF7AFD1-D9D9-C84B-B57E-256ED30CEFCF}"/>
              </a:ext>
            </a:extLst>
          </p:cNvPr>
          <p:cNvCxnSpPr>
            <a:cxnSpLocks/>
          </p:cNvCxnSpPr>
          <p:nvPr/>
        </p:nvCxnSpPr>
        <p:spPr>
          <a:xfrm>
            <a:off x="1752600" y="3200400"/>
            <a:ext cx="5791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Connettore 1 14">
            <a:extLst>
              <a:ext uri="{FF2B5EF4-FFF2-40B4-BE49-F238E27FC236}">
                <a16:creationId xmlns:a16="http://schemas.microsoft.com/office/drawing/2014/main" id="{A07D1B6B-64CE-6F42-836F-FA883BBA4352}"/>
              </a:ext>
            </a:extLst>
          </p:cNvPr>
          <p:cNvCxnSpPr>
            <a:cxnSpLocks/>
          </p:cNvCxnSpPr>
          <p:nvPr/>
        </p:nvCxnSpPr>
        <p:spPr>
          <a:xfrm>
            <a:off x="1752600" y="33528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Connettore 1 15">
            <a:extLst>
              <a:ext uri="{FF2B5EF4-FFF2-40B4-BE49-F238E27FC236}">
                <a16:creationId xmlns:a16="http://schemas.microsoft.com/office/drawing/2014/main" id="{3AE60512-1AB5-1549-AE10-F3E3176A59E7}"/>
              </a:ext>
            </a:extLst>
          </p:cNvPr>
          <p:cNvCxnSpPr>
            <a:cxnSpLocks/>
          </p:cNvCxnSpPr>
          <p:nvPr/>
        </p:nvCxnSpPr>
        <p:spPr>
          <a:xfrm>
            <a:off x="2133600" y="48006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egnaposto numero diapositiva 1">
            <a:extLst>
              <a:ext uri="{FF2B5EF4-FFF2-40B4-BE49-F238E27FC236}">
                <a16:creationId xmlns:a16="http://schemas.microsoft.com/office/drawing/2014/main" id="{6773BCA5-0BFF-2A4D-91A4-3C11133167F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806AFF-8B97-FD45-8415-AF17650E3D8F}" type="slidenum">
              <a:rPr lang="it-IT" altLang="it-IT" smtClean="0">
                <a:latin typeface="Garamond" panose="02020404030301010803" pitchFamily="18" charset="0"/>
              </a:rPr>
              <a:pPr/>
              <a:t>16</a:t>
            </a:fld>
            <a:endParaRPr lang="it-IT" altLang="it-IT">
              <a:latin typeface="Garamond" panose="02020404030301010803" pitchFamily="18" charset="0"/>
            </a:endParaRPr>
          </a:p>
        </p:txBody>
      </p:sp>
      <p:pic>
        <p:nvPicPr>
          <p:cNvPr id="58370" name="Immagine 2">
            <a:extLst>
              <a:ext uri="{FF2B5EF4-FFF2-40B4-BE49-F238E27FC236}">
                <a16:creationId xmlns:a16="http://schemas.microsoft.com/office/drawing/2014/main" id="{19971D56-DC67-6C45-8324-BDEE4C30E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Immagine 3">
            <a:extLst>
              <a:ext uri="{FF2B5EF4-FFF2-40B4-BE49-F238E27FC236}">
                <a16:creationId xmlns:a16="http://schemas.microsoft.com/office/drawing/2014/main" id="{03941FFB-095B-D745-87A4-892AE151A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288" y="6400800"/>
            <a:ext cx="20875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1 4">
            <a:extLst>
              <a:ext uri="{FF2B5EF4-FFF2-40B4-BE49-F238E27FC236}">
                <a16:creationId xmlns:a16="http://schemas.microsoft.com/office/drawing/2014/main" id="{44FA2516-607A-894D-977B-3531F3487977}"/>
              </a:ext>
            </a:extLst>
          </p:cNvPr>
          <p:cNvCxnSpPr>
            <a:cxnSpLocks/>
          </p:cNvCxnSpPr>
          <p:nvPr/>
        </p:nvCxnSpPr>
        <p:spPr>
          <a:xfrm>
            <a:off x="1752600" y="2514600"/>
            <a:ext cx="5791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nettore 1 6">
            <a:extLst>
              <a:ext uri="{FF2B5EF4-FFF2-40B4-BE49-F238E27FC236}">
                <a16:creationId xmlns:a16="http://schemas.microsoft.com/office/drawing/2014/main" id="{1BF76DB1-1A4C-6446-80A0-F1247E4F2CB9}"/>
              </a:ext>
            </a:extLst>
          </p:cNvPr>
          <p:cNvCxnSpPr>
            <a:cxnSpLocks/>
          </p:cNvCxnSpPr>
          <p:nvPr/>
        </p:nvCxnSpPr>
        <p:spPr>
          <a:xfrm>
            <a:off x="1600200" y="30480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Connettore 1 7">
            <a:extLst>
              <a:ext uri="{FF2B5EF4-FFF2-40B4-BE49-F238E27FC236}">
                <a16:creationId xmlns:a16="http://schemas.microsoft.com/office/drawing/2014/main" id="{6B513B38-3562-E34F-878D-48197169C27A}"/>
              </a:ext>
            </a:extLst>
          </p:cNvPr>
          <p:cNvCxnSpPr>
            <a:cxnSpLocks/>
          </p:cNvCxnSpPr>
          <p:nvPr/>
        </p:nvCxnSpPr>
        <p:spPr>
          <a:xfrm>
            <a:off x="1752600" y="4648200"/>
            <a:ext cx="5867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egnaposto numero diapositiva 1">
            <a:extLst>
              <a:ext uri="{FF2B5EF4-FFF2-40B4-BE49-F238E27FC236}">
                <a16:creationId xmlns:a16="http://schemas.microsoft.com/office/drawing/2014/main" id="{6CC3F9A8-81F3-414E-A985-5DC12364F37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C840D73-E2F2-284A-BD24-ADEFE4487397}" type="slidenum">
              <a:rPr lang="it-IT" altLang="it-IT" smtClean="0">
                <a:latin typeface="Garamond" panose="02020404030301010803" pitchFamily="18" charset="0"/>
              </a:rPr>
              <a:pPr/>
              <a:t>17</a:t>
            </a:fld>
            <a:endParaRPr lang="it-IT" altLang="it-IT">
              <a:latin typeface="Garamond" panose="02020404030301010803" pitchFamily="18" charset="0"/>
            </a:endParaRPr>
          </a:p>
        </p:txBody>
      </p:sp>
      <p:pic>
        <p:nvPicPr>
          <p:cNvPr id="59394" name="Immagine 2">
            <a:extLst>
              <a:ext uri="{FF2B5EF4-FFF2-40B4-BE49-F238E27FC236}">
                <a16:creationId xmlns:a16="http://schemas.microsoft.com/office/drawing/2014/main" id="{C73AA50D-19C9-6146-B258-778AEAFDA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3" y="560388"/>
            <a:ext cx="6097587" cy="797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Immagine 3">
            <a:extLst>
              <a:ext uri="{FF2B5EF4-FFF2-40B4-BE49-F238E27FC236}">
                <a16:creationId xmlns:a16="http://schemas.microsoft.com/office/drawing/2014/main" id="{FC8D3DDE-E1F6-9946-90B1-DCD3CCC93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288" y="6391275"/>
            <a:ext cx="20875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1 4">
            <a:extLst>
              <a:ext uri="{FF2B5EF4-FFF2-40B4-BE49-F238E27FC236}">
                <a16:creationId xmlns:a16="http://schemas.microsoft.com/office/drawing/2014/main" id="{A51FABD5-DB69-C44B-8E23-787C057C5D26}"/>
              </a:ext>
            </a:extLst>
          </p:cNvPr>
          <p:cNvCxnSpPr>
            <a:cxnSpLocks/>
          </p:cNvCxnSpPr>
          <p:nvPr/>
        </p:nvCxnSpPr>
        <p:spPr>
          <a:xfrm>
            <a:off x="2209800" y="12192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Connettore 1 5">
            <a:extLst>
              <a:ext uri="{FF2B5EF4-FFF2-40B4-BE49-F238E27FC236}">
                <a16:creationId xmlns:a16="http://schemas.microsoft.com/office/drawing/2014/main" id="{5AD3C55B-F413-8442-9B19-5D4BA27CED55}"/>
              </a:ext>
            </a:extLst>
          </p:cNvPr>
          <p:cNvCxnSpPr>
            <a:cxnSpLocks/>
          </p:cNvCxnSpPr>
          <p:nvPr/>
        </p:nvCxnSpPr>
        <p:spPr>
          <a:xfrm>
            <a:off x="2209800" y="15240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nettore 1 6">
            <a:extLst>
              <a:ext uri="{FF2B5EF4-FFF2-40B4-BE49-F238E27FC236}">
                <a16:creationId xmlns:a16="http://schemas.microsoft.com/office/drawing/2014/main" id="{E929A6E2-5AE5-8F4F-A6E6-4849D3FE093F}"/>
              </a:ext>
            </a:extLst>
          </p:cNvPr>
          <p:cNvCxnSpPr>
            <a:cxnSpLocks/>
          </p:cNvCxnSpPr>
          <p:nvPr/>
        </p:nvCxnSpPr>
        <p:spPr>
          <a:xfrm>
            <a:off x="2133600" y="1905000"/>
            <a:ext cx="5334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Connettore 1 8">
            <a:extLst>
              <a:ext uri="{FF2B5EF4-FFF2-40B4-BE49-F238E27FC236}">
                <a16:creationId xmlns:a16="http://schemas.microsoft.com/office/drawing/2014/main" id="{BDD142DD-3D40-7940-89A4-448AF6FBFBBC}"/>
              </a:ext>
            </a:extLst>
          </p:cNvPr>
          <p:cNvCxnSpPr>
            <a:cxnSpLocks/>
          </p:cNvCxnSpPr>
          <p:nvPr/>
        </p:nvCxnSpPr>
        <p:spPr>
          <a:xfrm>
            <a:off x="2133600" y="2819400"/>
            <a:ext cx="5410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Connettore 1 10">
            <a:extLst>
              <a:ext uri="{FF2B5EF4-FFF2-40B4-BE49-F238E27FC236}">
                <a16:creationId xmlns:a16="http://schemas.microsoft.com/office/drawing/2014/main" id="{DBDD5878-462E-0D44-BB4A-914BD3F6DF2A}"/>
              </a:ext>
            </a:extLst>
          </p:cNvPr>
          <p:cNvCxnSpPr>
            <a:cxnSpLocks/>
          </p:cNvCxnSpPr>
          <p:nvPr/>
        </p:nvCxnSpPr>
        <p:spPr>
          <a:xfrm>
            <a:off x="2133600" y="30480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Connettore 1 11">
            <a:extLst>
              <a:ext uri="{FF2B5EF4-FFF2-40B4-BE49-F238E27FC236}">
                <a16:creationId xmlns:a16="http://schemas.microsoft.com/office/drawing/2014/main" id="{F61D8963-DA7F-094C-A1D9-778A700F2DC2}"/>
              </a:ext>
            </a:extLst>
          </p:cNvPr>
          <p:cNvCxnSpPr>
            <a:cxnSpLocks/>
          </p:cNvCxnSpPr>
          <p:nvPr/>
        </p:nvCxnSpPr>
        <p:spPr>
          <a:xfrm>
            <a:off x="2133600" y="35052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Connettore 1 12">
            <a:extLst>
              <a:ext uri="{FF2B5EF4-FFF2-40B4-BE49-F238E27FC236}">
                <a16:creationId xmlns:a16="http://schemas.microsoft.com/office/drawing/2014/main" id="{7A5581D1-1713-314B-B462-1CA6EC32CFAE}"/>
              </a:ext>
            </a:extLst>
          </p:cNvPr>
          <p:cNvCxnSpPr>
            <a:cxnSpLocks/>
          </p:cNvCxnSpPr>
          <p:nvPr/>
        </p:nvCxnSpPr>
        <p:spPr>
          <a:xfrm>
            <a:off x="2133600" y="39624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Connettore 1 13">
            <a:extLst>
              <a:ext uri="{FF2B5EF4-FFF2-40B4-BE49-F238E27FC236}">
                <a16:creationId xmlns:a16="http://schemas.microsoft.com/office/drawing/2014/main" id="{DADFC744-4F7B-CD4C-992A-F1273F96A77A}"/>
              </a:ext>
            </a:extLst>
          </p:cNvPr>
          <p:cNvCxnSpPr>
            <a:cxnSpLocks/>
          </p:cNvCxnSpPr>
          <p:nvPr/>
        </p:nvCxnSpPr>
        <p:spPr>
          <a:xfrm>
            <a:off x="2133600" y="41148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Connettore 1 14">
            <a:extLst>
              <a:ext uri="{FF2B5EF4-FFF2-40B4-BE49-F238E27FC236}">
                <a16:creationId xmlns:a16="http://schemas.microsoft.com/office/drawing/2014/main" id="{2D81FCAF-09DA-B243-BD2F-AC7980D79DB4}"/>
              </a:ext>
            </a:extLst>
          </p:cNvPr>
          <p:cNvCxnSpPr>
            <a:cxnSpLocks/>
          </p:cNvCxnSpPr>
          <p:nvPr/>
        </p:nvCxnSpPr>
        <p:spPr>
          <a:xfrm>
            <a:off x="2209800" y="45720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egnaposto numero diapositiva 1">
            <a:extLst>
              <a:ext uri="{FF2B5EF4-FFF2-40B4-BE49-F238E27FC236}">
                <a16:creationId xmlns:a16="http://schemas.microsoft.com/office/drawing/2014/main" id="{2C023CF9-BEDE-BB4E-A1A1-677DB16F7E8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D77830B-79F2-2E45-8884-D9955667C637}" type="slidenum">
              <a:rPr lang="it-IT" altLang="it-IT" smtClean="0">
                <a:latin typeface="Garamond" panose="02020404030301010803" pitchFamily="18" charset="0"/>
              </a:rPr>
              <a:pPr/>
              <a:t>18</a:t>
            </a:fld>
            <a:endParaRPr lang="it-IT" altLang="it-IT">
              <a:latin typeface="Garamond" panose="02020404030301010803" pitchFamily="18" charset="0"/>
            </a:endParaRPr>
          </a:p>
        </p:txBody>
      </p:sp>
      <p:pic>
        <p:nvPicPr>
          <p:cNvPr id="60418" name="Immagine 2">
            <a:extLst>
              <a:ext uri="{FF2B5EF4-FFF2-40B4-BE49-F238E27FC236}">
                <a16:creationId xmlns:a16="http://schemas.microsoft.com/office/drawing/2014/main" id="{DB398045-1FED-3E4A-87C1-1D78249B9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6369050" cy="603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Immagine 3">
            <a:extLst>
              <a:ext uri="{FF2B5EF4-FFF2-40B4-BE49-F238E27FC236}">
                <a16:creationId xmlns:a16="http://schemas.microsoft.com/office/drawing/2014/main" id="{450457C6-4204-994E-A734-494AF54ED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288" y="6391275"/>
            <a:ext cx="20875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1 4">
            <a:extLst>
              <a:ext uri="{FF2B5EF4-FFF2-40B4-BE49-F238E27FC236}">
                <a16:creationId xmlns:a16="http://schemas.microsoft.com/office/drawing/2014/main" id="{900A7079-3624-A745-9007-9B011460F00F}"/>
              </a:ext>
            </a:extLst>
          </p:cNvPr>
          <p:cNvCxnSpPr>
            <a:cxnSpLocks/>
          </p:cNvCxnSpPr>
          <p:nvPr/>
        </p:nvCxnSpPr>
        <p:spPr>
          <a:xfrm>
            <a:off x="2133600" y="9144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Connettore 1 5">
            <a:extLst>
              <a:ext uri="{FF2B5EF4-FFF2-40B4-BE49-F238E27FC236}">
                <a16:creationId xmlns:a16="http://schemas.microsoft.com/office/drawing/2014/main" id="{41D55410-1CE3-F14F-B53A-F072C0CB0495}"/>
              </a:ext>
            </a:extLst>
          </p:cNvPr>
          <p:cNvCxnSpPr>
            <a:cxnSpLocks/>
          </p:cNvCxnSpPr>
          <p:nvPr/>
        </p:nvCxnSpPr>
        <p:spPr>
          <a:xfrm>
            <a:off x="2133600" y="10668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nettore 1 6">
            <a:extLst>
              <a:ext uri="{FF2B5EF4-FFF2-40B4-BE49-F238E27FC236}">
                <a16:creationId xmlns:a16="http://schemas.microsoft.com/office/drawing/2014/main" id="{901B8E75-ED27-DB4B-9E84-ACC210CF2447}"/>
              </a:ext>
            </a:extLst>
          </p:cNvPr>
          <p:cNvCxnSpPr>
            <a:cxnSpLocks/>
          </p:cNvCxnSpPr>
          <p:nvPr/>
        </p:nvCxnSpPr>
        <p:spPr>
          <a:xfrm>
            <a:off x="2133600" y="23622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Connettore 1 7">
            <a:extLst>
              <a:ext uri="{FF2B5EF4-FFF2-40B4-BE49-F238E27FC236}">
                <a16:creationId xmlns:a16="http://schemas.microsoft.com/office/drawing/2014/main" id="{EA2FA4C9-9130-4F4A-80D6-DDE342338293}"/>
              </a:ext>
            </a:extLst>
          </p:cNvPr>
          <p:cNvCxnSpPr>
            <a:cxnSpLocks/>
          </p:cNvCxnSpPr>
          <p:nvPr/>
        </p:nvCxnSpPr>
        <p:spPr>
          <a:xfrm>
            <a:off x="2133600" y="25146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Connettore 1 8">
            <a:extLst>
              <a:ext uri="{FF2B5EF4-FFF2-40B4-BE49-F238E27FC236}">
                <a16:creationId xmlns:a16="http://schemas.microsoft.com/office/drawing/2014/main" id="{36C69C51-41C5-B643-9143-56D65D5E59E0}"/>
              </a:ext>
            </a:extLst>
          </p:cNvPr>
          <p:cNvCxnSpPr>
            <a:cxnSpLocks/>
          </p:cNvCxnSpPr>
          <p:nvPr/>
        </p:nvCxnSpPr>
        <p:spPr>
          <a:xfrm>
            <a:off x="2057400" y="28194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Connettore 1 9">
            <a:extLst>
              <a:ext uri="{FF2B5EF4-FFF2-40B4-BE49-F238E27FC236}">
                <a16:creationId xmlns:a16="http://schemas.microsoft.com/office/drawing/2014/main" id="{4E4166F2-BEAD-1847-8F81-EF6CC67BCFF3}"/>
              </a:ext>
            </a:extLst>
          </p:cNvPr>
          <p:cNvCxnSpPr>
            <a:cxnSpLocks/>
          </p:cNvCxnSpPr>
          <p:nvPr/>
        </p:nvCxnSpPr>
        <p:spPr>
          <a:xfrm>
            <a:off x="2133600" y="33528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Connettore 1 10">
            <a:extLst>
              <a:ext uri="{FF2B5EF4-FFF2-40B4-BE49-F238E27FC236}">
                <a16:creationId xmlns:a16="http://schemas.microsoft.com/office/drawing/2014/main" id="{DBD794B3-DF42-2345-AE72-B2ACF2C63A75}"/>
              </a:ext>
            </a:extLst>
          </p:cNvPr>
          <p:cNvCxnSpPr>
            <a:cxnSpLocks/>
          </p:cNvCxnSpPr>
          <p:nvPr/>
        </p:nvCxnSpPr>
        <p:spPr>
          <a:xfrm>
            <a:off x="2133600" y="49530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Connettore 1 11">
            <a:extLst>
              <a:ext uri="{FF2B5EF4-FFF2-40B4-BE49-F238E27FC236}">
                <a16:creationId xmlns:a16="http://schemas.microsoft.com/office/drawing/2014/main" id="{5F92E8A6-E4AC-FB45-90AF-0296B753861C}"/>
              </a:ext>
            </a:extLst>
          </p:cNvPr>
          <p:cNvCxnSpPr>
            <a:cxnSpLocks/>
          </p:cNvCxnSpPr>
          <p:nvPr/>
        </p:nvCxnSpPr>
        <p:spPr>
          <a:xfrm>
            <a:off x="2057400" y="54102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Connettore 1 12">
            <a:extLst>
              <a:ext uri="{FF2B5EF4-FFF2-40B4-BE49-F238E27FC236}">
                <a16:creationId xmlns:a16="http://schemas.microsoft.com/office/drawing/2014/main" id="{B95DD3C5-58BA-6740-BA67-89B188C88C90}"/>
              </a:ext>
            </a:extLst>
          </p:cNvPr>
          <p:cNvCxnSpPr>
            <a:cxnSpLocks/>
          </p:cNvCxnSpPr>
          <p:nvPr/>
        </p:nvCxnSpPr>
        <p:spPr>
          <a:xfrm>
            <a:off x="2133600" y="55626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Connettore 1 13">
            <a:extLst>
              <a:ext uri="{FF2B5EF4-FFF2-40B4-BE49-F238E27FC236}">
                <a16:creationId xmlns:a16="http://schemas.microsoft.com/office/drawing/2014/main" id="{D7A01C04-84B5-CE4A-8360-395D0F626AF1}"/>
              </a:ext>
            </a:extLst>
          </p:cNvPr>
          <p:cNvCxnSpPr>
            <a:cxnSpLocks/>
          </p:cNvCxnSpPr>
          <p:nvPr/>
        </p:nvCxnSpPr>
        <p:spPr>
          <a:xfrm>
            <a:off x="2057400" y="6019800"/>
            <a:ext cx="52578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egnaposto numero diapositiva 1">
            <a:extLst>
              <a:ext uri="{FF2B5EF4-FFF2-40B4-BE49-F238E27FC236}">
                <a16:creationId xmlns:a16="http://schemas.microsoft.com/office/drawing/2014/main" id="{A1B4E931-6D64-8440-888D-9C2D164A9CF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F8451C3-FAB8-1945-8184-818D47860C3D}" type="slidenum">
              <a:rPr lang="it-IT" altLang="it-IT" smtClean="0">
                <a:latin typeface="Garamond" panose="02020404030301010803" pitchFamily="18" charset="0"/>
              </a:rPr>
              <a:pPr/>
              <a:t>19</a:t>
            </a:fld>
            <a:endParaRPr lang="it-IT" altLang="it-IT">
              <a:latin typeface="Garamond" panose="02020404030301010803" pitchFamily="18" charset="0"/>
            </a:endParaRPr>
          </a:p>
        </p:txBody>
      </p:sp>
      <p:pic>
        <p:nvPicPr>
          <p:cNvPr id="61442" name="Immagine 2">
            <a:extLst>
              <a:ext uri="{FF2B5EF4-FFF2-40B4-BE49-F238E27FC236}">
                <a16:creationId xmlns:a16="http://schemas.microsoft.com/office/drawing/2014/main" id="{0246F6FA-50D7-E44D-8A63-F9DB234ED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770255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Immagine 3">
            <a:extLst>
              <a:ext uri="{FF2B5EF4-FFF2-40B4-BE49-F238E27FC236}">
                <a16:creationId xmlns:a16="http://schemas.microsoft.com/office/drawing/2014/main" id="{8CFAAE5B-C0E4-624D-B310-8DCB4AD15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288" y="6391275"/>
            <a:ext cx="20875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1 4">
            <a:extLst>
              <a:ext uri="{FF2B5EF4-FFF2-40B4-BE49-F238E27FC236}">
                <a16:creationId xmlns:a16="http://schemas.microsoft.com/office/drawing/2014/main" id="{8E71267F-D86F-E449-9B27-C21B755C20D5}"/>
              </a:ext>
            </a:extLst>
          </p:cNvPr>
          <p:cNvCxnSpPr>
            <a:cxnSpLocks/>
          </p:cNvCxnSpPr>
          <p:nvPr/>
        </p:nvCxnSpPr>
        <p:spPr>
          <a:xfrm>
            <a:off x="1295400" y="1828800"/>
            <a:ext cx="66484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nettore 1 6">
            <a:extLst>
              <a:ext uri="{FF2B5EF4-FFF2-40B4-BE49-F238E27FC236}">
                <a16:creationId xmlns:a16="http://schemas.microsoft.com/office/drawing/2014/main" id="{423016AF-E2E1-874E-982F-9DA00395AEBE}"/>
              </a:ext>
            </a:extLst>
          </p:cNvPr>
          <p:cNvCxnSpPr>
            <a:cxnSpLocks/>
          </p:cNvCxnSpPr>
          <p:nvPr/>
        </p:nvCxnSpPr>
        <p:spPr>
          <a:xfrm>
            <a:off x="1295400" y="2057400"/>
            <a:ext cx="1600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Connettore 1 8">
            <a:extLst>
              <a:ext uri="{FF2B5EF4-FFF2-40B4-BE49-F238E27FC236}">
                <a16:creationId xmlns:a16="http://schemas.microsoft.com/office/drawing/2014/main" id="{41B32433-4A83-284E-80BC-24D221DA6715}"/>
              </a:ext>
            </a:extLst>
          </p:cNvPr>
          <p:cNvCxnSpPr>
            <a:cxnSpLocks/>
          </p:cNvCxnSpPr>
          <p:nvPr/>
        </p:nvCxnSpPr>
        <p:spPr>
          <a:xfrm>
            <a:off x="1371600" y="4114800"/>
            <a:ext cx="65722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Connettore 1 10">
            <a:extLst>
              <a:ext uri="{FF2B5EF4-FFF2-40B4-BE49-F238E27FC236}">
                <a16:creationId xmlns:a16="http://schemas.microsoft.com/office/drawing/2014/main" id="{255B93E5-E3D8-DC4E-B067-084C5CA61AD8}"/>
              </a:ext>
            </a:extLst>
          </p:cNvPr>
          <p:cNvCxnSpPr>
            <a:cxnSpLocks/>
          </p:cNvCxnSpPr>
          <p:nvPr/>
        </p:nvCxnSpPr>
        <p:spPr>
          <a:xfrm>
            <a:off x="1295400" y="4343400"/>
            <a:ext cx="66484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Connettore 1 12">
            <a:extLst>
              <a:ext uri="{FF2B5EF4-FFF2-40B4-BE49-F238E27FC236}">
                <a16:creationId xmlns:a16="http://schemas.microsoft.com/office/drawing/2014/main" id="{AC6F2502-2198-8A47-952D-B8A4E6EDC8AB}"/>
              </a:ext>
            </a:extLst>
          </p:cNvPr>
          <p:cNvCxnSpPr>
            <a:cxnSpLocks/>
          </p:cNvCxnSpPr>
          <p:nvPr/>
        </p:nvCxnSpPr>
        <p:spPr>
          <a:xfrm>
            <a:off x="1295400" y="4495800"/>
            <a:ext cx="66484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Connettore 1 14">
            <a:extLst>
              <a:ext uri="{FF2B5EF4-FFF2-40B4-BE49-F238E27FC236}">
                <a16:creationId xmlns:a16="http://schemas.microsoft.com/office/drawing/2014/main" id="{43C80F00-AE91-D742-819A-D7693B5DD44E}"/>
              </a:ext>
            </a:extLst>
          </p:cNvPr>
          <p:cNvCxnSpPr>
            <a:cxnSpLocks/>
          </p:cNvCxnSpPr>
          <p:nvPr/>
        </p:nvCxnSpPr>
        <p:spPr>
          <a:xfrm>
            <a:off x="1295400" y="4953000"/>
            <a:ext cx="66484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A57890A-57CA-5B41-88A6-6B016D991648}"/>
              </a:ext>
            </a:extLst>
          </p:cNvPr>
          <p:cNvSpPr>
            <a:spLocks noGrp="1"/>
          </p:cNvSpPr>
          <p:nvPr>
            <p:ph type="sldNum" sz="quarter" idx="12"/>
          </p:nvPr>
        </p:nvSpPr>
        <p:spPr/>
        <p:txBody>
          <a:bodyPr/>
          <a:lstStyle/>
          <a:p>
            <a:pPr>
              <a:defRPr/>
            </a:pPr>
            <a:fld id="{A306F963-6817-3047-9F29-21971D5A36C9}" type="slidenum">
              <a:rPr lang="it-IT" altLang="it-IT" smtClean="0"/>
              <a:pPr>
                <a:defRPr/>
              </a:pPr>
              <a:t>2</a:t>
            </a:fld>
            <a:endParaRPr lang="it-IT" altLang="it-IT"/>
          </a:p>
        </p:txBody>
      </p:sp>
      <p:sp>
        <p:nvSpPr>
          <p:cNvPr id="5" name="Rettangolo 4">
            <a:extLst>
              <a:ext uri="{FF2B5EF4-FFF2-40B4-BE49-F238E27FC236}">
                <a16:creationId xmlns:a16="http://schemas.microsoft.com/office/drawing/2014/main" id="{F4E83BED-833B-014C-9740-C2FFBFB41ADE}"/>
              </a:ext>
            </a:extLst>
          </p:cNvPr>
          <p:cNvSpPr/>
          <p:nvPr/>
        </p:nvSpPr>
        <p:spPr>
          <a:xfrm>
            <a:off x="381000" y="1447800"/>
            <a:ext cx="8458200" cy="4278094"/>
          </a:xfrm>
          <a:prstGeom prst="rect">
            <a:avLst/>
          </a:prstGeom>
        </p:spPr>
        <p:txBody>
          <a:bodyPr wrap="square">
            <a:spAutoFit/>
          </a:bodyPr>
          <a:lstStyle/>
          <a:p>
            <a:pPr algn="just">
              <a:spcAft>
                <a:spcPts val="0"/>
              </a:spcAft>
            </a:pPr>
            <a:r>
              <a:rPr lang="it-IT" sz="3200" b="1" spc="300" dirty="0">
                <a:solidFill>
                  <a:srgbClr val="7030A0"/>
                </a:solidFill>
                <a:latin typeface="Calibri" panose="020F0502020204030204" pitchFamily="34" charset="0"/>
                <a:ea typeface="Calibri" panose="020F0502020204030204" pitchFamily="34" charset="0"/>
                <a:cs typeface="Times New Roman" panose="02020603050405020304" pitchFamily="18" charset="0"/>
              </a:rPr>
              <a:t>La farmacia ospedaliera</a:t>
            </a:r>
          </a:p>
          <a:p>
            <a:pPr algn="just">
              <a:spcAft>
                <a:spcPts val="0"/>
              </a:spcAft>
            </a:pP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Clr>
                <a:srgbClr val="7030A0"/>
              </a:buClr>
              <a:buFont typeface="Symbol" pitchFamily="2" charset="2"/>
              <a:buChar char=""/>
            </a:pPr>
            <a:r>
              <a:rPr lang="it-IT"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Storia della farmacia ospedaliera</a:t>
            </a:r>
          </a:p>
          <a:p>
            <a:pPr lvl="0" algn="just">
              <a:spcAft>
                <a:spcPts val="0"/>
              </a:spcAft>
              <a:buClr>
                <a:srgbClr val="7030A0"/>
              </a:buClr>
            </a:pP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Clr>
                <a:srgbClr val="7030A0"/>
              </a:buClr>
              <a:buFont typeface="Symbol" pitchFamily="2" charset="2"/>
              <a:buChar char=""/>
            </a:pPr>
            <a:r>
              <a:rPr lang="it-IT"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Organizzazione di un Dipartimento Farmaceutico</a:t>
            </a:r>
          </a:p>
          <a:p>
            <a:pPr lvl="0" algn="just">
              <a:spcAft>
                <a:spcPts val="0"/>
              </a:spcAft>
              <a:buClr>
                <a:srgbClr val="7030A0"/>
              </a:buClr>
            </a:pP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Clr>
                <a:srgbClr val="7030A0"/>
              </a:buClr>
              <a:buFont typeface="Symbol" pitchFamily="2" charset="2"/>
              <a:buChar char=""/>
            </a:pPr>
            <a:r>
              <a:rPr lang="it-IT"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Ruolo del farmacista ospedaliero</a:t>
            </a:r>
          </a:p>
          <a:p>
            <a:pPr lvl="0" algn="just">
              <a:spcAft>
                <a:spcPts val="0"/>
              </a:spcAft>
              <a:buClr>
                <a:srgbClr val="7030A0"/>
              </a:buClr>
            </a:pP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Clr>
                <a:srgbClr val="7030A0"/>
              </a:buClr>
              <a:buFont typeface="Symbol" pitchFamily="2" charset="2"/>
              <a:buChar char=""/>
            </a:pPr>
            <a:r>
              <a:rPr lang="it-IT"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Gli standard EAHP della farmacia ospedaliera</a:t>
            </a:r>
          </a:p>
          <a:p>
            <a:pPr lvl="0" algn="just">
              <a:spcAft>
                <a:spcPts val="0"/>
              </a:spcAft>
              <a:buClr>
                <a:srgbClr val="7030A0"/>
              </a:buClr>
            </a:pP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Clr>
                <a:srgbClr val="7030A0"/>
              </a:buClr>
              <a:buFont typeface="Symbol" pitchFamily="2" charset="2"/>
              <a:buChar char=""/>
            </a:pPr>
            <a:r>
              <a:rPr lang="it-IT"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Il farmacista di reparto</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8617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olo 5">
            <a:extLst>
              <a:ext uri="{FF2B5EF4-FFF2-40B4-BE49-F238E27FC236}">
                <a16:creationId xmlns:a16="http://schemas.microsoft.com/office/drawing/2014/main" id="{E258E0D1-F249-2E45-98AB-D08BE3596D8C}"/>
              </a:ext>
            </a:extLst>
          </p:cNvPr>
          <p:cNvSpPr>
            <a:spLocks noGrp="1" noChangeArrowheads="1"/>
          </p:cNvSpPr>
          <p:nvPr>
            <p:ph type="title"/>
          </p:nvPr>
        </p:nvSpPr>
        <p:spPr/>
        <p:txBody>
          <a:bodyPr/>
          <a:lstStyle/>
          <a:p>
            <a:pPr eaLnBrk="1" hangingPunct="1"/>
            <a:r>
              <a:rPr lang="it-IT" altLang="it-IT" b="1">
                <a:ea typeface="ＭＳ Ｐゴシック" panose="020B0600070205080204" pitchFamily="34" charset="-128"/>
              </a:rPr>
              <a:t>Attività della Farmacia Ospedaliera</a:t>
            </a:r>
          </a:p>
        </p:txBody>
      </p:sp>
      <p:sp>
        <p:nvSpPr>
          <p:cNvPr id="23554" name="Segnaposto numero diapositiva 4">
            <a:extLst>
              <a:ext uri="{FF2B5EF4-FFF2-40B4-BE49-F238E27FC236}">
                <a16:creationId xmlns:a16="http://schemas.microsoft.com/office/drawing/2014/main" id="{BE5F5AE1-6859-6444-B6BA-2A81B3331A8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4FF2B5F-9CF8-A549-B18C-594ABA224132}" type="slidenum">
              <a:rPr lang="it-IT" altLang="it-IT" sz="1200" smtClean="0">
                <a:latin typeface="Garamond" panose="02020404030301010803" pitchFamily="18" charset="0"/>
              </a:rPr>
              <a:pPr>
                <a:spcBef>
                  <a:spcPct val="0"/>
                </a:spcBef>
                <a:buClrTx/>
                <a:buSzTx/>
                <a:buFontTx/>
                <a:buNone/>
              </a:pPr>
              <a:t>20</a:t>
            </a:fld>
            <a:endParaRPr lang="it-IT" altLang="it-IT" sz="1200">
              <a:latin typeface="Garamond" panose="02020404030301010803" pitchFamily="18" charset="0"/>
            </a:endParaRPr>
          </a:p>
        </p:txBody>
      </p:sp>
      <p:sp>
        <p:nvSpPr>
          <p:cNvPr id="23555" name="CasellaDiTesto 6">
            <a:extLst>
              <a:ext uri="{FF2B5EF4-FFF2-40B4-BE49-F238E27FC236}">
                <a16:creationId xmlns:a16="http://schemas.microsoft.com/office/drawing/2014/main" id="{515D4D33-80C6-494E-AE06-3B464E494ADB}"/>
              </a:ext>
            </a:extLst>
          </p:cNvPr>
          <p:cNvSpPr txBox="1">
            <a:spLocks noChangeArrowheads="1"/>
          </p:cNvSpPr>
          <p:nvPr/>
        </p:nvSpPr>
        <p:spPr bwMode="auto">
          <a:xfrm>
            <a:off x="609600" y="2057400"/>
            <a:ext cx="77724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it-IT" altLang="it-IT" sz="1800"/>
          </a:p>
          <a:p>
            <a:pPr eaLnBrk="1" hangingPunct="1">
              <a:spcBef>
                <a:spcPct val="0"/>
              </a:spcBef>
              <a:buClr>
                <a:srgbClr val="FF66FF"/>
              </a:buClr>
              <a:buSzTx/>
              <a:buFont typeface="Wingdings" pitchFamily="2" charset="2"/>
              <a:buChar char="Ø"/>
            </a:pPr>
            <a:r>
              <a:rPr lang="it-IT" altLang="it-IT" sz="1800"/>
              <a:t> </a:t>
            </a:r>
            <a:r>
              <a:rPr lang="it-IT" altLang="it-IT" sz="1800" b="1">
                <a:solidFill>
                  <a:srgbClr val="AE0DFF"/>
                </a:solidFill>
              </a:rPr>
              <a:t>Logistica</a:t>
            </a:r>
            <a:r>
              <a:rPr lang="it-IT" altLang="it-IT" sz="1800"/>
              <a:t> (acquisizione e distribuzione di farmaci, dispositivi, disinfettanti, altri beni)</a:t>
            </a:r>
          </a:p>
          <a:p>
            <a:pPr eaLnBrk="1" hangingPunct="1">
              <a:spcBef>
                <a:spcPct val="0"/>
              </a:spcBef>
              <a:buClr>
                <a:srgbClr val="FF66FF"/>
              </a:buClr>
              <a:buSzTx/>
              <a:buFont typeface="Wingdings" pitchFamily="2" charset="2"/>
              <a:buChar char="Ø"/>
            </a:pPr>
            <a:endParaRPr lang="it-IT" altLang="it-IT" sz="1800"/>
          </a:p>
          <a:p>
            <a:pPr eaLnBrk="1" hangingPunct="1">
              <a:spcBef>
                <a:spcPct val="0"/>
              </a:spcBef>
              <a:buClr>
                <a:srgbClr val="FF66FF"/>
              </a:buClr>
              <a:buSzTx/>
              <a:buFont typeface="Wingdings" pitchFamily="2" charset="2"/>
              <a:buChar char="Ø"/>
            </a:pPr>
            <a:r>
              <a:rPr lang="it-IT" altLang="it-IT" sz="1800" b="1">
                <a:solidFill>
                  <a:srgbClr val="AE0DFF"/>
                </a:solidFill>
              </a:rPr>
              <a:t> Tecnica </a:t>
            </a:r>
            <a:r>
              <a:rPr lang="it-IT" altLang="it-IT" sz="1800"/>
              <a:t>(preparazione o manipolazione di medicamenti)</a:t>
            </a:r>
          </a:p>
          <a:p>
            <a:pPr eaLnBrk="1" hangingPunct="1">
              <a:spcBef>
                <a:spcPct val="0"/>
              </a:spcBef>
              <a:buClr>
                <a:srgbClr val="FF66FF"/>
              </a:buClr>
              <a:buSzTx/>
              <a:buFontTx/>
              <a:buNone/>
            </a:pPr>
            <a:endParaRPr lang="it-IT" altLang="it-IT" sz="1800"/>
          </a:p>
          <a:p>
            <a:pPr eaLnBrk="1" hangingPunct="1">
              <a:spcBef>
                <a:spcPct val="0"/>
              </a:spcBef>
              <a:buClr>
                <a:srgbClr val="FF66FF"/>
              </a:buClr>
              <a:buSzTx/>
              <a:buFont typeface="Wingdings" pitchFamily="2" charset="2"/>
              <a:buChar char="Ø"/>
            </a:pPr>
            <a:r>
              <a:rPr lang="it-IT" altLang="it-IT" sz="1800"/>
              <a:t> </a:t>
            </a:r>
            <a:r>
              <a:rPr lang="it-IT" altLang="it-IT" sz="1800" b="1">
                <a:solidFill>
                  <a:srgbClr val="AE0DFF"/>
                </a:solidFill>
              </a:rPr>
              <a:t>Culturale</a:t>
            </a:r>
            <a:r>
              <a:rPr lang="it-IT" altLang="it-IT" sz="1800"/>
              <a:t> (redazione di prontuari, protocolli terapeutici, partecipazione a commissioni sanitarie multidisciplinari, farmacovigilanza, etc..)</a:t>
            </a:r>
          </a:p>
          <a:p>
            <a:pPr eaLnBrk="1" hangingPunct="1">
              <a:spcBef>
                <a:spcPct val="0"/>
              </a:spcBef>
              <a:buClr>
                <a:srgbClr val="FF66FF"/>
              </a:buClr>
              <a:buSzTx/>
              <a:buFont typeface="Wingdings" pitchFamily="2" charset="2"/>
              <a:buChar char="Ø"/>
            </a:pPr>
            <a:endParaRPr lang="it-IT" altLang="it-IT"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olo 5">
            <a:extLst>
              <a:ext uri="{FF2B5EF4-FFF2-40B4-BE49-F238E27FC236}">
                <a16:creationId xmlns:a16="http://schemas.microsoft.com/office/drawing/2014/main" id="{0F7B685D-E7F3-5B42-83CC-D5CE2E157353}"/>
              </a:ext>
            </a:extLst>
          </p:cNvPr>
          <p:cNvSpPr>
            <a:spLocks noGrp="1" noChangeArrowheads="1"/>
          </p:cNvSpPr>
          <p:nvPr>
            <p:ph type="title"/>
          </p:nvPr>
        </p:nvSpPr>
        <p:spPr/>
        <p:txBody>
          <a:bodyPr/>
          <a:lstStyle/>
          <a:p>
            <a:pPr eaLnBrk="1" hangingPunct="1"/>
            <a:r>
              <a:rPr lang="it-IT" altLang="it-IT" b="1">
                <a:ea typeface="ＭＳ Ｐゴシック" panose="020B0600070205080204" pitchFamily="34" charset="-128"/>
              </a:rPr>
              <a:t>Area logistica</a:t>
            </a:r>
          </a:p>
        </p:txBody>
      </p:sp>
      <p:sp>
        <p:nvSpPr>
          <p:cNvPr id="24578" name="Segnaposto numero diapositiva 4">
            <a:extLst>
              <a:ext uri="{FF2B5EF4-FFF2-40B4-BE49-F238E27FC236}">
                <a16:creationId xmlns:a16="http://schemas.microsoft.com/office/drawing/2014/main" id="{51B0030E-D821-0F49-BEAE-F60E6E8977E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2A92DC09-B8CC-4441-AB74-1355A203120B}" type="slidenum">
              <a:rPr lang="it-IT" altLang="it-IT" sz="1200" smtClean="0">
                <a:latin typeface="Garamond" panose="02020404030301010803" pitchFamily="18" charset="0"/>
              </a:rPr>
              <a:pPr>
                <a:spcBef>
                  <a:spcPct val="0"/>
                </a:spcBef>
                <a:buClrTx/>
                <a:buSzTx/>
                <a:buFontTx/>
                <a:buNone/>
              </a:pPr>
              <a:t>21</a:t>
            </a:fld>
            <a:endParaRPr lang="it-IT" altLang="it-IT" sz="1200">
              <a:latin typeface="Garamond" panose="02020404030301010803" pitchFamily="18" charset="0"/>
            </a:endParaRPr>
          </a:p>
        </p:txBody>
      </p:sp>
      <p:sp>
        <p:nvSpPr>
          <p:cNvPr id="24579" name="CasellaDiTesto 6">
            <a:extLst>
              <a:ext uri="{FF2B5EF4-FFF2-40B4-BE49-F238E27FC236}">
                <a16:creationId xmlns:a16="http://schemas.microsoft.com/office/drawing/2014/main" id="{C8EFA457-E392-4E44-B20E-3B36A8066786}"/>
              </a:ext>
            </a:extLst>
          </p:cNvPr>
          <p:cNvSpPr txBox="1">
            <a:spLocks noChangeArrowheads="1"/>
          </p:cNvSpPr>
          <p:nvPr/>
        </p:nvSpPr>
        <p:spPr bwMode="auto">
          <a:xfrm>
            <a:off x="609600" y="2057400"/>
            <a:ext cx="7772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it-IT" altLang="it-IT" sz="1800"/>
          </a:p>
          <a:p>
            <a:pPr eaLnBrk="1" hangingPunct="1">
              <a:spcBef>
                <a:spcPct val="0"/>
              </a:spcBef>
              <a:buClr>
                <a:srgbClr val="FF66FF"/>
              </a:buClr>
              <a:buSzTx/>
              <a:buFont typeface="Wingdings" pitchFamily="2" charset="2"/>
              <a:buChar char="Ø"/>
            </a:pPr>
            <a:r>
              <a:rPr lang="it-IT" altLang="it-IT" sz="1800" b="1">
                <a:solidFill>
                  <a:srgbClr val="AE0DFF"/>
                </a:solidFill>
              </a:rPr>
              <a:t> Acquisizione </a:t>
            </a:r>
            <a:r>
              <a:rPr lang="it-IT" altLang="it-IT" sz="1800"/>
              <a:t>mediante il provveditorato e le procedure aziendali, farmaci, disinfettanti, dispositivi medici, diagnostici, etc..</a:t>
            </a:r>
          </a:p>
          <a:p>
            <a:pPr eaLnBrk="1" hangingPunct="1">
              <a:spcBef>
                <a:spcPct val="0"/>
              </a:spcBef>
              <a:buClr>
                <a:srgbClr val="FF66FF"/>
              </a:buClr>
              <a:buSzTx/>
              <a:buFont typeface="Wingdings" pitchFamily="2" charset="2"/>
              <a:buChar char="Ø"/>
            </a:pPr>
            <a:endParaRPr lang="it-IT" altLang="it-IT" sz="1800"/>
          </a:p>
          <a:p>
            <a:pPr eaLnBrk="1" hangingPunct="1">
              <a:spcBef>
                <a:spcPct val="0"/>
              </a:spcBef>
              <a:buClr>
                <a:srgbClr val="FF66FF"/>
              </a:buClr>
              <a:buSzTx/>
              <a:buFont typeface="Wingdings" pitchFamily="2" charset="2"/>
              <a:buChar char="Ø"/>
            </a:pPr>
            <a:r>
              <a:rPr lang="it-IT" altLang="it-IT" sz="1800"/>
              <a:t> Garantire la </a:t>
            </a:r>
            <a:r>
              <a:rPr lang="it-IT" altLang="it-IT" sz="1800" b="1">
                <a:solidFill>
                  <a:srgbClr val="AE0DFF"/>
                </a:solidFill>
              </a:rPr>
              <a:t>corretta conservazione </a:t>
            </a:r>
            <a:r>
              <a:rPr lang="it-IT" altLang="it-IT" sz="1800"/>
              <a:t>dei prodotti farmaceutici</a:t>
            </a:r>
          </a:p>
          <a:p>
            <a:pPr eaLnBrk="1" hangingPunct="1">
              <a:spcBef>
                <a:spcPct val="0"/>
              </a:spcBef>
              <a:buClr>
                <a:srgbClr val="FF66FF"/>
              </a:buClr>
              <a:buSzTx/>
              <a:buFont typeface="Wingdings" pitchFamily="2" charset="2"/>
              <a:buChar char="Ø"/>
            </a:pPr>
            <a:endParaRPr lang="it-IT" altLang="it-IT" sz="1800"/>
          </a:p>
          <a:p>
            <a:pPr eaLnBrk="1" hangingPunct="1">
              <a:spcBef>
                <a:spcPct val="0"/>
              </a:spcBef>
              <a:buClr>
                <a:srgbClr val="FF66FF"/>
              </a:buClr>
              <a:buSzTx/>
              <a:buFont typeface="Wingdings" pitchFamily="2" charset="2"/>
              <a:buChar char="Ø"/>
            </a:pPr>
            <a:r>
              <a:rPr lang="it-IT" altLang="it-IT" sz="1800"/>
              <a:t> </a:t>
            </a:r>
            <a:r>
              <a:rPr lang="it-IT" altLang="it-IT" sz="1800" b="1">
                <a:solidFill>
                  <a:srgbClr val="AE0DFF"/>
                </a:solidFill>
              </a:rPr>
              <a:t>Distribuire</a:t>
            </a:r>
            <a:r>
              <a:rPr lang="it-IT" altLang="it-IT" sz="1800"/>
              <a:t> i PF ai reparti (in gg ed orari stabiliti, mediante procedure più o meno informatizzate) </a:t>
            </a:r>
          </a:p>
          <a:p>
            <a:pPr eaLnBrk="1" hangingPunct="1">
              <a:spcBef>
                <a:spcPct val="0"/>
              </a:spcBef>
              <a:buClr>
                <a:srgbClr val="FF66FF"/>
              </a:buClr>
              <a:buSzTx/>
              <a:buFont typeface="Wingdings" pitchFamily="2" charset="2"/>
              <a:buChar char="Ø"/>
            </a:pPr>
            <a:endParaRPr lang="it-IT" altLang="it-IT" sz="1800"/>
          </a:p>
          <a:p>
            <a:pPr eaLnBrk="1" hangingPunct="1">
              <a:spcBef>
                <a:spcPct val="0"/>
              </a:spcBef>
              <a:buClr>
                <a:srgbClr val="FF66FF"/>
              </a:buClr>
              <a:buSzTx/>
              <a:buFont typeface="Wingdings" pitchFamily="2" charset="2"/>
              <a:buChar char="Ø"/>
            </a:pPr>
            <a:r>
              <a:rPr lang="it-IT" altLang="it-IT" sz="1800"/>
              <a:t>Mantenere la</a:t>
            </a:r>
            <a:r>
              <a:rPr lang="it-IT" altLang="it-IT" sz="1800" b="1">
                <a:solidFill>
                  <a:srgbClr val="AE0DFF"/>
                </a:solidFill>
              </a:rPr>
              <a:t> tracciabilità </a:t>
            </a:r>
            <a:r>
              <a:rPr lang="it-IT" altLang="it-IT" sz="1800"/>
              <a:t>dei prodotti dal momento del loro ingresso in ospedale sino al momento dell’impiego effettivo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olo 5">
            <a:extLst>
              <a:ext uri="{FF2B5EF4-FFF2-40B4-BE49-F238E27FC236}">
                <a16:creationId xmlns:a16="http://schemas.microsoft.com/office/drawing/2014/main" id="{20CE508F-A2BA-6147-A79C-5C8BF8B75D9D}"/>
              </a:ext>
            </a:extLst>
          </p:cNvPr>
          <p:cNvSpPr>
            <a:spLocks noGrp="1" noChangeArrowheads="1"/>
          </p:cNvSpPr>
          <p:nvPr>
            <p:ph type="title"/>
          </p:nvPr>
        </p:nvSpPr>
        <p:spPr/>
        <p:txBody>
          <a:bodyPr/>
          <a:lstStyle/>
          <a:p>
            <a:pPr eaLnBrk="1" hangingPunct="1"/>
            <a:r>
              <a:rPr lang="it-IT" altLang="it-IT" b="1">
                <a:ea typeface="ＭＳ Ｐゴシック" panose="020B0600070205080204" pitchFamily="34" charset="-128"/>
              </a:rPr>
              <a:t>Area tecnica</a:t>
            </a:r>
          </a:p>
        </p:txBody>
      </p:sp>
      <p:sp>
        <p:nvSpPr>
          <p:cNvPr id="25602" name="Segnaposto numero diapositiva 4">
            <a:extLst>
              <a:ext uri="{FF2B5EF4-FFF2-40B4-BE49-F238E27FC236}">
                <a16:creationId xmlns:a16="http://schemas.microsoft.com/office/drawing/2014/main" id="{6C4E5798-1302-4343-8B60-FB0961768B5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7C6FE355-9AD5-5A4C-91E4-8624BDF4CD88}" type="slidenum">
              <a:rPr lang="it-IT" altLang="it-IT" sz="1200" smtClean="0">
                <a:latin typeface="Garamond" panose="02020404030301010803" pitchFamily="18" charset="0"/>
              </a:rPr>
              <a:pPr>
                <a:spcBef>
                  <a:spcPct val="0"/>
                </a:spcBef>
                <a:buClrTx/>
                <a:buSzTx/>
                <a:buFontTx/>
                <a:buNone/>
              </a:pPr>
              <a:t>22</a:t>
            </a:fld>
            <a:endParaRPr lang="it-IT" altLang="it-IT" sz="1200">
              <a:latin typeface="Garamond" panose="02020404030301010803" pitchFamily="18" charset="0"/>
            </a:endParaRPr>
          </a:p>
        </p:txBody>
      </p:sp>
      <p:sp>
        <p:nvSpPr>
          <p:cNvPr id="25603" name="CasellaDiTesto 6">
            <a:extLst>
              <a:ext uri="{FF2B5EF4-FFF2-40B4-BE49-F238E27FC236}">
                <a16:creationId xmlns:a16="http://schemas.microsoft.com/office/drawing/2014/main" id="{5BF997AF-D54C-AC4D-B8D7-FB71BE028A20}"/>
              </a:ext>
            </a:extLst>
          </p:cNvPr>
          <p:cNvSpPr txBox="1">
            <a:spLocks noChangeArrowheads="1"/>
          </p:cNvSpPr>
          <p:nvPr/>
        </p:nvSpPr>
        <p:spPr bwMode="auto">
          <a:xfrm>
            <a:off x="609600" y="2057400"/>
            <a:ext cx="77724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it-IT" altLang="it-IT" sz="1800"/>
          </a:p>
          <a:p>
            <a:pPr eaLnBrk="1" hangingPunct="1">
              <a:spcBef>
                <a:spcPct val="0"/>
              </a:spcBef>
              <a:buClr>
                <a:srgbClr val="FF66FF"/>
              </a:buClr>
              <a:buSzTx/>
              <a:buFont typeface="Wingdings" pitchFamily="2" charset="2"/>
              <a:buChar char="Ø"/>
            </a:pPr>
            <a:r>
              <a:rPr lang="it-IT" altLang="it-IT" sz="1800"/>
              <a:t> </a:t>
            </a:r>
            <a:r>
              <a:rPr lang="it-IT" altLang="it-IT" sz="1800" b="1">
                <a:solidFill>
                  <a:srgbClr val="AE0DFF"/>
                </a:solidFill>
              </a:rPr>
              <a:t>compounding - </a:t>
            </a:r>
            <a:r>
              <a:rPr lang="it-IT" altLang="it-IT" sz="1800"/>
              <a:t>preparazioni galeniche magistrali : orphan drug, nutrizione parenterale personalizzata, terapie antitumorali o antalgiche, radiofarmaci</a:t>
            </a:r>
          </a:p>
          <a:p>
            <a:pPr eaLnBrk="1" hangingPunct="1">
              <a:spcBef>
                <a:spcPct val="0"/>
              </a:spcBef>
              <a:buClr>
                <a:srgbClr val="FF66FF"/>
              </a:buClr>
              <a:buSzTx/>
              <a:buFont typeface="Wingdings" pitchFamily="2" charset="2"/>
              <a:buChar char="Ø"/>
            </a:pPr>
            <a:endParaRPr lang="it-IT" altLang="it-IT" sz="1800"/>
          </a:p>
          <a:p>
            <a:pPr eaLnBrk="1" hangingPunct="1">
              <a:spcBef>
                <a:spcPct val="0"/>
              </a:spcBef>
              <a:buClr>
                <a:srgbClr val="FF66FF"/>
              </a:buClr>
              <a:buSzTx/>
              <a:buFont typeface="Wingdings" pitchFamily="2" charset="2"/>
              <a:buChar char="Ø"/>
            </a:pPr>
            <a:r>
              <a:rPr lang="it-IT" altLang="it-IT" sz="1800" b="1">
                <a:solidFill>
                  <a:srgbClr val="AE0DFF"/>
                </a:solidFill>
              </a:rPr>
              <a:t> preparazione dei capitolati di gara </a:t>
            </a:r>
            <a:r>
              <a:rPr lang="it-IT" altLang="it-IT" sz="1800"/>
              <a:t>(documenti necessari ad indire le trattative d’acquisto con i fornitori: il farmacista deve indicare i requisiti tecnici del prodotto farmaceutico, il confezionamento ed il tipo di assistenza (modalità di consegna, informazioni tecnico scientifiche,..)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olo 5">
            <a:extLst>
              <a:ext uri="{FF2B5EF4-FFF2-40B4-BE49-F238E27FC236}">
                <a16:creationId xmlns:a16="http://schemas.microsoft.com/office/drawing/2014/main" id="{E8C41D2D-956D-6C4B-B8F8-E80817703DA5}"/>
              </a:ext>
            </a:extLst>
          </p:cNvPr>
          <p:cNvSpPr>
            <a:spLocks noGrp="1" noChangeArrowheads="1"/>
          </p:cNvSpPr>
          <p:nvPr>
            <p:ph type="title"/>
          </p:nvPr>
        </p:nvSpPr>
        <p:spPr/>
        <p:txBody>
          <a:bodyPr/>
          <a:lstStyle/>
          <a:p>
            <a:pPr eaLnBrk="1" hangingPunct="1"/>
            <a:r>
              <a:rPr lang="it-IT" altLang="it-IT" b="1">
                <a:ea typeface="ＭＳ Ｐゴシック" panose="020B0600070205080204" pitchFamily="34" charset="-128"/>
              </a:rPr>
              <a:t>Area culturale</a:t>
            </a:r>
          </a:p>
        </p:txBody>
      </p:sp>
      <p:sp>
        <p:nvSpPr>
          <p:cNvPr id="26626" name="Segnaposto numero diapositiva 4">
            <a:extLst>
              <a:ext uri="{FF2B5EF4-FFF2-40B4-BE49-F238E27FC236}">
                <a16:creationId xmlns:a16="http://schemas.microsoft.com/office/drawing/2014/main" id="{102E2126-2D1C-FE4B-A518-466C01FDE25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286074FB-ACCF-874F-A60B-E7A1D390D7DD}" type="slidenum">
              <a:rPr lang="it-IT" altLang="it-IT" sz="1200" smtClean="0">
                <a:latin typeface="Garamond" panose="02020404030301010803" pitchFamily="18" charset="0"/>
              </a:rPr>
              <a:pPr>
                <a:spcBef>
                  <a:spcPct val="0"/>
                </a:spcBef>
                <a:buClrTx/>
                <a:buSzTx/>
                <a:buFontTx/>
                <a:buNone/>
              </a:pPr>
              <a:t>23</a:t>
            </a:fld>
            <a:endParaRPr lang="it-IT" altLang="it-IT" sz="1200">
              <a:latin typeface="Garamond" panose="02020404030301010803" pitchFamily="18" charset="0"/>
            </a:endParaRPr>
          </a:p>
        </p:txBody>
      </p:sp>
      <p:sp>
        <p:nvSpPr>
          <p:cNvPr id="26627" name="CasellaDiTesto 6">
            <a:extLst>
              <a:ext uri="{FF2B5EF4-FFF2-40B4-BE49-F238E27FC236}">
                <a16:creationId xmlns:a16="http://schemas.microsoft.com/office/drawing/2014/main" id="{836FEA20-A52F-2F43-B7E2-AD10B7FCA207}"/>
              </a:ext>
            </a:extLst>
          </p:cNvPr>
          <p:cNvSpPr txBox="1">
            <a:spLocks noChangeArrowheads="1"/>
          </p:cNvSpPr>
          <p:nvPr/>
        </p:nvSpPr>
        <p:spPr bwMode="auto">
          <a:xfrm>
            <a:off x="609600" y="2057400"/>
            <a:ext cx="7772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it-IT" altLang="it-IT" sz="1800"/>
          </a:p>
          <a:p>
            <a:pPr eaLnBrk="1" hangingPunct="1">
              <a:spcBef>
                <a:spcPct val="0"/>
              </a:spcBef>
              <a:buClr>
                <a:srgbClr val="FF66FF"/>
              </a:buClr>
              <a:buSzTx/>
              <a:buFont typeface="Wingdings" pitchFamily="2" charset="2"/>
              <a:buChar char="Ø"/>
            </a:pPr>
            <a:r>
              <a:rPr lang="it-IT" altLang="it-IT" sz="1800"/>
              <a:t>Comprende tutte le situazioni in cui le competenze del farmacista vengono richieste per indirizzare tutti gli operatori sanitari all’uso appropriato dei farmaci:</a:t>
            </a:r>
          </a:p>
          <a:p>
            <a:pPr eaLnBrk="1" hangingPunct="1">
              <a:spcBef>
                <a:spcPct val="0"/>
              </a:spcBef>
              <a:buClr>
                <a:srgbClr val="FF66FF"/>
              </a:buClr>
              <a:buSzTx/>
              <a:buFont typeface="Wingdings" pitchFamily="2" charset="2"/>
              <a:buChar char="Ø"/>
            </a:pPr>
            <a:endParaRPr lang="it-IT" altLang="it-IT" sz="1800"/>
          </a:p>
          <a:p>
            <a:pPr eaLnBrk="1" hangingPunct="1">
              <a:spcBef>
                <a:spcPct val="0"/>
              </a:spcBef>
              <a:buClr>
                <a:srgbClr val="FF66FF"/>
              </a:buClr>
              <a:buSzTx/>
              <a:buFont typeface="Wingdings" pitchFamily="2" charset="2"/>
              <a:buChar char="Ø"/>
            </a:pPr>
            <a:r>
              <a:rPr lang="it-IT" altLang="it-IT" sz="1800" b="1">
                <a:solidFill>
                  <a:srgbClr val="AE0DFF"/>
                </a:solidFill>
              </a:rPr>
              <a:t> </a:t>
            </a:r>
            <a:r>
              <a:rPr lang="it-IT" altLang="it-IT" sz="1800"/>
              <a:t>partecipazione alla redazione del </a:t>
            </a:r>
            <a:r>
              <a:rPr lang="it-IT" altLang="it-IT" sz="1800" b="1">
                <a:solidFill>
                  <a:srgbClr val="AE0DFF"/>
                </a:solidFill>
              </a:rPr>
              <a:t>Prontuario terapeutico Ospedaliero</a:t>
            </a:r>
            <a:endParaRPr lang="it-IT" altLang="it-IT" sz="1800"/>
          </a:p>
          <a:p>
            <a:pPr eaLnBrk="1" hangingPunct="1">
              <a:spcBef>
                <a:spcPct val="0"/>
              </a:spcBef>
              <a:buClr>
                <a:srgbClr val="FF66FF"/>
              </a:buClr>
              <a:buSzTx/>
              <a:buFont typeface="Wingdings" pitchFamily="2" charset="2"/>
              <a:buChar char="Ø"/>
            </a:pPr>
            <a:endParaRPr lang="it-IT" altLang="it-IT" sz="1800"/>
          </a:p>
          <a:p>
            <a:pPr eaLnBrk="1" hangingPunct="1">
              <a:spcBef>
                <a:spcPct val="0"/>
              </a:spcBef>
              <a:buClr>
                <a:srgbClr val="FF66FF"/>
              </a:buClr>
              <a:buSzTx/>
              <a:buFont typeface="Wingdings" pitchFamily="2" charset="2"/>
              <a:buChar char="Ø"/>
            </a:pPr>
            <a:r>
              <a:rPr lang="it-IT" altLang="it-IT" sz="1800"/>
              <a:t>Partecipazione al </a:t>
            </a:r>
            <a:r>
              <a:rPr lang="it-IT" altLang="it-IT" sz="1800" b="1">
                <a:solidFill>
                  <a:srgbClr val="AE0DFF"/>
                </a:solidFill>
              </a:rPr>
              <a:t>Comitato Etico </a:t>
            </a:r>
            <a:r>
              <a:rPr lang="it-IT" altLang="it-IT" sz="1800"/>
              <a:t>per le sperimentazioni cliniche</a:t>
            </a:r>
          </a:p>
          <a:p>
            <a:pPr eaLnBrk="1" hangingPunct="1">
              <a:spcBef>
                <a:spcPct val="0"/>
              </a:spcBef>
              <a:buClr>
                <a:srgbClr val="FF66FF"/>
              </a:buClr>
              <a:buSzTx/>
              <a:buFont typeface="Wingdings" pitchFamily="2" charset="2"/>
              <a:buChar char="Ø"/>
            </a:pPr>
            <a:endParaRPr lang="it-IT" altLang="it-IT" sz="1800"/>
          </a:p>
          <a:p>
            <a:pPr eaLnBrk="1" hangingPunct="1">
              <a:spcBef>
                <a:spcPct val="0"/>
              </a:spcBef>
              <a:buClr>
                <a:srgbClr val="FF66FF"/>
              </a:buClr>
              <a:buSzTx/>
              <a:buFont typeface="Wingdings" pitchFamily="2" charset="2"/>
              <a:buChar char="Ø"/>
            </a:pPr>
            <a:r>
              <a:rPr lang="it-IT" altLang="it-IT" sz="1800" b="1">
                <a:solidFill>
                  <a:srgbClr val="AE0DFF"/>
                </a:solidFill>
              </a:rPr>
              <a:t>Farmacovigilanza e dispositivo vigilanza</a:t>
            </a:r>
            <a:r>
              <a:rPr lang="it-IT" altLang="it-IT" sz="180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egnaposto numero diapositiva 3">
            <a:extLst>
              <a:ext uri="{FF2B5EF4-FFF2-40B4-BE49-F238E27FC236}">
                <a16:creationId xmlns:a16="http://schemas.microsoft.com/office/drawing/2014/main" id="{6FAC53C7-AFB0-A047-9BAF-61F1D507DFF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5C739B13-E5D6-6346-B8F8-59EA6AAC9D0F}" type="slidenum">
              <a:rPr lang="it-IT" altLang="it-IT" sz="1200" smtClean="0">
                <a:latin typeface="Garamond" panose="02020404030301010803" pitchFamily="18" charset="0"/>
              </a:rPr>
              <a:pPr>
                <a:spcBef>
                  <a:spcPct val="0"/>
                </a:spcBef>
                <a:buClrTx/>
                <a:buSzTx/>
                <a:buFontTx/>
                <a:buNone/>
              </a:pPr>
              <a:t>24</a:t>
            </a:fld>
            <a:endParaRPr lang="it-IT" altLang="it-IT" sz="1200">
              <a:latin typeface="Garamond" panose="02020404030301010803" pitchFamily="18" charset="0"/>
            </a:endParaRPr>
          </a:p>
        </p:txBody>
      </p:sp>
      <p:pic>
        <p:nvPicPr>
          <p:cNvPr id="27650" name="Picture 4">
            <a:extLst>
              <a:ext uri="{FF2B5EF4-FFF2-40B4-BE49-F238E27FC236}">
                <a16:creationId xmlns:a16="http://schemas.microsoft.com/office/drawing/2014/main" id="{A8D6456C-4DF1-1340-AD15-D61D5C4F4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800100"/>
            <a:ext cx="7143750"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Rectangle 5">
            <a:extLst>
              <a:ext uri="{FF2B5EF4-FFF2-40B4-BE49-F238E27FC236}">
                <a16:creationId xmlns:a16="http://schemas.microsoft.com/office/drawing/2014/main" id="{F155DC6F-7815-E84F-B4F0-72096F6036BE}"/>
              </a:ext>
            </a:extLst>
          </p:cNvPr>
          <p:cNvSpPr>
            <a:spLocks noChangeArrowheads="1"/>
          </p:cNvSpPr>
          <p:nvPr/>
        </p:nvSpPr>
        <p:spPr bwMode="auto">
          <a:xfrm>
            <a:off x="-533400" y="152400"/>
            <a:ext cx="4724400" cy="152400"/>
          </a:xfrm>
          <a:prstGeom prst="rect">
            <a:avLst/>
          </a:prstGeom>
          <a:noFill/>
          <a:ln w="9525">
            <a:noFill/>
            <a:miter lim="800000"/>
            <a:headEnd/>
            <a:tailEnd/>
          </a:ln>
          <a:effectLst>
            <a:outerShdw blurRad="63500" dist="38099"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chemeClr val="accent1"/>
              </a:buClr>
              <a:buSzPct val="65000"/>
              <a:buFont typeface="Wingdings" pitchFamily="2" charset="2"/>
              <a:buNone/>
              <a:defRPr/>
            </a:pPr>
            <a:r>
              <a:rPr lang="it-IT" altLang="it-IT" sz="3000" b="1">
                <a:solidFill>
                  <a:srgbClr val="FF66FF"/>
                </a:solidFill>
                <a:effectLst>
                  <a:outerShdw blurRad="38100" dist="38100" dir="2700000" algn="tl">
                    <a:srgbClr val="C0C0C0"/>
                  </a:outerShdw>
                </a:effectLst>
              </a:rPr>
              <a:t>Organigramma</a:t>
            </a:r>
            <a:endParaRPr lang="it-IT" altLang="it-IT" sz="1300" b="1">
              <a:solidFill>
                <a:srgbClr val="FF66FF"/>
              </a:solidFill>
              <a:effectLst>
                <a:outerShdw blurRad="38100" dist="38100" dir="2700000" algn="tl">
                  <a:srgbClr val="C0C0C0"/>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egnaposto numero diapositiva 5">
            <a:extLst>
              <a:ext uri="{FF2B5EF4-FFF2-40B4-BE49-F238E27FC236}">
                <a16:creationId xmlns:a16="http://schemas.microsoft.com/office/drawing/2014/main" id="{82F1CEBC-D540-CC40-ABEC-527C9A01650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058D89D9-98DF-2242-B39D-AE65839E33C8}" type="slidenum">
              <a:rPr lang="it-IT" altLang="it-IT" sz="1200" smtClean="0">
                <a:latin typeface="Garamond" panose="02020404030301010803" pitchFamily="18" charset="0"/>
              </a:rPr>
              <a:pPr>
                <a:spcBef>
                  <a:spcPct val="0"/>
                </a:spcBef>
                <a:buClrTx/>
                <a:buSzTx/>
                <a:buFontTx/>
                <a:buNone/>
              </a:pPr>
              <a:t>25</a:t>
            </a:fld>
            <a:endParaRPr lang="it-IT" altLang="it-IT" sz="1200">
              <a:latin typeface="Garamond" panose="02020404030301010803" pitchFamily="18" charset="0"/>
            </a:endParaRPr>
          </a:p>
        </p:txBody>
      </p:sp>
      <p:sp>
        <p:nvSpPr>
          <p:cNvPr id="40963" name="Rectangle 3">
            <a:extLst>
              <a:ext uri="{FF2B5EF4-FFF2-40B4-BE49-F238E27FC236}">
                <a16:creationId xmlns:a16="http://schemas.microsoft.com/office/drawing/2014/main" id="{CC3F1B8A-B5DF-CD44-87D0-98775F887EC1}"/>
              </a:ext>
            </a:extLst>
          </p:cNvPr>
          <p:cNvSpPr>
            <a:spLocks noGrp="1" noChangeArrowheads="1"/>
          </p:cNvSpPr>
          <p:nvPr>
            <p:ph type="body" idx="1"/>
          </p:nvPr>
        </p:nvSpPr>
        <p:spPr>
          <a:xfrm>
            <a:off x="609600" y="2590800"/>
            <a:ext cx="7772400" cy="3657600"/>
          </a:xfrm>
        </p:spPr>
        <p:txBody>
          <a:bodyPr/>
          <a:lstStyle/>
          <a:p>
            <a:pPr marL="0" indent="0" algn="ctr" eaLnBrk="1" hangingPunct="1">
              <a:buFont typeface="Wingdings" pitchFamily="2" charset="2"/>
              <a:buNone/>
              <a:defRPr/>
            </a:pPr>
            <a:r>
              <a:rPr lang="it-IT" altLang="it-IT" sz="2900" b="1">
                <a:effectLst>
                  <a:outerShdw blurRad="38100" dist="38100" dir="2700000" algn="tl">
                    <a:srgbClr val="C0C0C0"/>
                  </a:outerShdw>
                </a:effectLst>
                <a:ea typeface="ＭＳ Ｐゴシック" panose="020B0600070205080204" pitchFamily="34" charset="-128"/>
              </a:rPr>
              <a:t>Concorre alla definizione ed alla </a:t>
            </a:r>
            <a:r>
              <a:rPr lang="it-IT" altLang="it-IT" sz="2900" b="1">
                <a:solidFill>
                  <a:srgbClr val="FF66FF"/>
                </a:solidFill>
                <a:effectLst>
                  <a:outerShdw blurRad="38100" dist="38100" dir="2700000" algn="tl">
                    <a:srgbClr val="C0C0C0"/>
                  </a:outerShdw>
                </a:effectLst>
                <a:ea typeface="ＭＳ Ｐゴシック" panose="020B0600070205080204" pitchFamily="34" charset="-128"/>
              </a:rPr>
              <a:t>gestione del budget</a:t>
            </a:r>
            <a:r>
              <a:rPr lang="it-IT" altLang="it-IT" sz="2900" b="1">
                <a:effectLst>
                  <a:outerShdw blurRad="38100" dist="38100" dir="2700000" algn="tl">
                    <a:srgbClr val="C0C0C0"/>
                  </a:outerShdw>
                </a:effectLst>
                <a:ea typeface="ＭＳ Ｐゴシック" panose="020B0600070205080204" pitchFamily="34" charset="-128"/>
              </a:rPr>
              <a:t> dei prodotti farmaceutici con il supporto dei farmacisti responsabili di struttura semplice</a:t>
            </a:r>
          </a:p>
        </p:txBody>
      </p:sp>
      <p:sp>
        <p:nvSpPr>
          <p:cNvPr id="40964" name="Rectangle 4">
            <a:extLst>
              <a:ext uri="{FF2B5EF4-FFF2-40B4-BE49-F238E27FC236}">
                <a16:creationId xmlns:a16="http://schemas.microsoft.com/office/drawing/2014/main" id="{B974AD2C-3A31-3042-9746-3D8DE6C8D57E}"/>
              </a:ext>
            </a:extLst>
          </p:cNvPr>
          <p:cNvSpPr>
            <a:spLocks noChangeArrowheads="1"/>
          </p:cNvSpPr>
          <p:nvPr/>
        </p:nvSpPr>
        <p:spPr bwMode="auto">
          <a:xfrm>
            <a:off x="1143000" y="0"/>
            <a:ext cx="6705600" cy="2286000"/>
          </a:xfrm>
          <a:prstGeom prst="rect">
            <a:avLst/>
          </a:prstGeom>
          <a:noFill/>
          <a:ln w="9525">
            <a:noFill/>
            <a:miter lim="800000"/>
            <a:headEnd/>
            <a:tailEnd/>
          </a:ln>
          <a:effectLst>
            <a:outerShdw blurRad="63500" dist="38099"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accent1"/>
              </a:buClr>
              <a:buSzPct val="65000"/>
              <a:buFont typeface="Wingdings" pitchFamily="2" charset="2"/>
              <a:buChar char="n"/>
              <a:defRPr/>
            </a:pPr>
            <a:endParaRPr lang="it-IT" altLang="it-IT" sz="1700" b="1" u="sng" dirty="0">
              <a:effectLst>
                <a:outerShdw blurRad="38100" dist="38100" dir="2700000" algn="tl">
                  <a:srgbClr val="C0C0C0"/>
                </a:outerShdw>
              </a:effectLst>
            </a:endParaRPr>
          </a:p>
          <a:p>
            <a:pP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sz="3000" b="1" dirty="0">
                <a:solidFill>
                  <a:srgbClr val="FF66FF"/>
                </a:solidFill>
                <a:effectLst>
                  <a:outerShdw blurRad="38100" dist="38100" dir="2700000" algn="tl">
                    <a:srgbClr val="C0C0C0"/>
                  </a:outerShdw>
                </a:effectLst>
              </a:rPr>
              <a:t>Direttore Farmacia Ospedaliera</a:t>
            </a:r>
            <a:endParaRPr lang="it-IT" altLang="it-IT" sz="3000" dirty="0">
              <a:solidFill>
                <a:srgbClr val="FF66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numero diapositiva 5">
            <a:extLst>
              <a:ext uri="{FF2B5EF4-FFF2-40B4-BE49-F238E27FC236}">
                <a16:creationId xmlns:a16="http://schemas.microsoft.com/office/drawing/2014/main" id="{1133BEEB-5938-D242-853F-CCC4DEBCBD7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D56D7D66-B8CF-2A47-906F-08F4EECA9473}" type="slidenum">
              <a:rPr lang="it-IT" altLang="it-IT" sz="1200" smtClean="0">
                <a:latin typeface="Garamond" panose="02020404030301010803" pitchFamily="18" charset="0"/>
              </a:rPr>
              <a:pPr>
                <a:spcBef>
                  <a:spcPct val="0"/>
                </a:spcBef>
                <a:buClrTx/>
                <a:buSzTx/>
                <a:buFontTx/>
                <a:buNone/>
              </a:pPr>
              <a:t>26</a:t>
            </a:fld>
            <a:endParaRPr lang="it-IT" altLang="it-IT" sz="1200">
              <a:latin typeface="Garamond" panose="02020404030301010803" pitchFamily="18" charset="0"/>
            </a:endParaRPr>
          </a:p>
        </p:txBody>
      </p:sp>
      <p:sp>
        <p:nvSpPr>
          <p:cNvPr id="110594" name="Rectangle 2">
            <a:extLst>
              <a:ext uri="{FF2B5EF4-FFF2-40B4-BE49-F238E27FC236}">
                <a16:creationId xmlns:a16="http://schemas.microsoft.com/office/drawing/2014/main" id="{CA4151C7-0A20-AB45-BCE7-1B6C523034FE}"/>
              </a:ext>
            </a:extLst>
          </p:cNvPr>
          <p:cNvSpPr>
            <a:spLocks noGrp="1" noChangeArrowheads="1"/>
          </p:cNvSpPr>
          <p:nvPr>
            <p:ph type="body" idx="1"/>
          </p:nvPr>
        </p:nvSpPr>
        <p:spPr>
          <a:xfrm>
            <a:off x="609600" y="2590800"/>
            <a:ext cx="7772400" cy="3657600"/>
          </a:xfrm>
        </p:spPr>
        <p:txBody>
          <a:bodyPr/>
          <a:lstStyle/>
          <a:p>
            <a:pPr marL="0" indent="0" algn="ctr" eaLnBrk="1" hangingPunct="1">
              <a:buFont typeface="Wingdings" pitchFamily="2" charset="2"/>
              <a:buNone/>
              <a:defRPr/>
            </a:pPr>
            <a:r>
              <a:rPr lang="it-IT" altLang="it-IT" sz="2900" b="1">
                <a:effectLst>
                  <a:outerShdw blurRad="38100" dist="38100" dir="2700000" algn="tl">
                    <a:srgbClr val="C0C0C0"/>
                  </a:outerShdw>
                </a:effectLst>
                <a:ea typeface="ＭＳ Ｐゴシック" panose="020B0600070205080204" pitchFamily="34" charset="-128"/>
              </a:rPr>
              <a:t>Vigila sulla corretta tenuta dei </a:t>
            </a:r>
            <a:r>
              <a:rPr lang="it-IT" altLang="it-IT" sz="2900" b="1">
                <a:solidFill>
                  <a:srgbClr val="FF66FF"/>
                </a:solidFill>
                <a:effectLst>
                  <a:outerShdw blurRad="38100" dist="38100" dir="2700000" algn="tl">
                    <a:srgbClr val="C0C0C0"/>
                  </a:outerShdw>
                </a:effectLst>
                <a:ea typeface="ＭＳ Ｐゴシック" panose="020B0600070205080204" pitchFamily="34" charset="-128"/>
              </a:rPr>
              <a:t>registri di carico/scarico</a:t>
            </a:r>
            <a:r>
              <a:rPr lang="it-IT" altLang="it-IT" sz="2900" b="1">
                <a:effectLst>
                  <a:outerShdw blurRad="38100" dist="38100" dir="2700000" algn="tl">
                    <a:srgbClr val="C0C0C0"/>
                  </a:outerShdw>
                </a:effectLst>
                <a:ea typeface="ＭＳ Ｐゴシック" panose="020B0600070205080204" pitchFamily="34" charset="-128"/>
              </a:rPr>
              <a:t> delle sostanze stupefacenti e psicotrope  della Farmacia di Azienda Ospedaliera e sull’attività di vigilanza dei </a:t>
            </a:r>
            <a:r>
              <a:rPr lang="it-IT" altLang="it-IT" sz="2900" b="1">
                <a:solidFill>
                  <a:srgbClr val="FF66FF"/>
                </a:solidFill>
                <a:effectLst>
                  <a:outerShdw blurRad="38100" dist="38100" dir="2700000" algn="tl">
                    <a:srgbClr val="C0C0C0"/>
                  </a:outerShdw>
                </a:effectLst>
                <a:ea typeface="ＭＳ Ｐゴシック" panose="020B0600070205080204" pitchFamily="34" charset="-128"/>
              </a:rPr>
              <a:t>registri stupefacenti delle UU.OO. </a:t>
            </a:r>
            <a:r>
              <a:rPr lang="it-IT" altLang="it-IT" sz="2900" b="1">
                <a:effectLst>
                  <a:outerShdw blurRad="38100" dist="38100" dir="2700000" algn="tl">
                    <a:srgbClr val="C0C0C0"/>
                  </a:outerShdw>
                </a:effectLst>
                <a:ea typeface="ＭＳ Ｐゴシック" panose="020B0600070205080204" pitchFamily="34" charset="-128"/>
              </a:rPr>
              <a:t>dell’Azienda Ospedaliera con il supporto del personale farmacista delegato</a:t>
            </a:r>
          </a:p>
        </p:txBody>
      </p:sp>
      <p:sp>
        <p:nvSpPr>
          <p:cNvPr id="110595" name="Rectangle 3">
            <a:extLst>
              <a:ext uri="{FF2B5EF4-FFF2-40B4-BE49-F238E27FC236}">
                <a16:creationId xmlns:a16="http://schemas.microsoft.com/office/drawing/2014/main" id="{CBD57B4F-8C1C-4D45-9D42-B20B14365052}"/>
              </a:ext>
            </a:extLst>
          </p:cNvPr>
          <p:cNvSpPr>
            <a:spLocks noChangeArrowheads="1"/>
          </p:cNvSpPr>
          <p:nvPr/>
        </p:nvSpPr>
        <p:spPr bwMode="auto">
          <a:xfrm>
            <a:off x="1143000" y="0"/>
            <a:ext cx="6705600" cy="2286000"/>
          </a:xfrm>
          <a:prstGeom prst="rect">
            <a:avLst/>
          </a:prstGeom>
          <a:noFill/>
          <a:ln w="9525">
            <a:noFill/>
            <a:miter lim="800000"/>
            <a:headEnd/>
            <a:tailEnd/>
          </a:ln>
          <a:effectLst>
            <a:outerShdw blurRad="63500" dist="38099"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accent1"/>
              </a:buClr>
              <a:buSzPct val="65000"/>
              <a:buFont typeface="Wingdings" pitchFamily="2" charset="2"/>
              <a:buChar char="n"/>
              <a:defRPr/>
            </a:pPr>
            <a:endParaRPr lang="it-IT" altLang="it-IT" sz="1700" b="1" u="sng" dirty="0">
              <a:effectLst>
                <a:outerShdw blurRad="38100" dist="38100" dir="2700000" algn="tl">
                  <a:srgbClr val="C0C0C0"/>
                </a:outerShdw>
              </a:effectLst>
            </a:endParaRPr>
          </a:p>
          <a:p>
            <a:pP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sz="3000" b="1" dirty="0">
                <a:solidFill>
                  <a:srgbClr val="FF66FF"/>
                </a:solidFill>
                <a:effectLst>
                  <a:outerShdw blurRad="38100" dist="38100" dir="2700000" algn="tl">
                    <a:srgbClr val="C0C0C0"/>
                  </a:outerShdw>
                </a:effectLst>
              </a:rPr>
              <a:t>Direttore Farmacia Ospedaliera</a:t>
            </a:r>
            <a:endParaRPr lang="it-IT" altLang="it-IT" sz="3000" dirty="0">
              <a:solidFill>
                <a:srgbClr val="FF66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egnaposto numero diapositiva 5">
            <a:extLst>
              <a:ext uri="{FF2B5EF4-FFF2-40B4-BE49-F238E27FC236}">
                <a16:creationId xmlns:a16="http://schemas.microsoft.com/office/drawing/2014/main" id="{9B50EFA1-0A83-6F46-A3F5-A66E289FEE7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B634AFCB-C0B7-C640-B36C-32D61AB49757}" type="slidenum">
              <a:rPr lang="it-IT" altLang="it-IT" sz="1200" smtClean="0">
                <a:latin typeface="Garamond" panose="02020404030301010803" pitchFamily="18" charset="0"/>
              </a:rPr>
              <a:pPr>
                <a:spcBef>
                  <a:spcPct val="0"/>
                </a:spcBef>
                <a:buClrTx/>
                <a:buSzTx/>
                <a:buFontTx/>
                <a:buNone/>
              </a:pPr>
              <a:t>27</a:t>
            </a:fld>
            <a:endParaRPr lang="it-IT" altLang="it-IT" sz="1200">
              <a:latin typeface="Garamond" panose="02020404030301010803" pitchFamily="18" charset="0"/>
            </a:endParaRPr>
          </a:p>
        </p:txBody>
      </p:sp>
      <p:sp>
        <p:nvSpPr>
          <p:cNvPr id="111618" name="Rectangle 2">
            <a:extLst>
              <a:ext uri="{FF2B5EF4-FFF2-40B4-BE49-F238E27FC236}">
                <a16:creationId xmlns:a16="http://schemas.microsoft.com/office/drawing/2014/main" id="{4F2872E1-F395-2B44-AAEE-027549497063}"/>
              </a:ext>
            </a:extLst>
          </p:cNvPr>
          <p:cNvSpPr>
            <a:spLocks noGrp="1" noChangeArrowheads="1"/>
          </p:cNvSpPr>
          <p:nvPr>
            <p:ph type="body" idx="1"/>
          </p:nvPr>
        </p:nvSpPr>
        <p:spPr>
          <a:xfrm>
            <a:off x="609600" y="1447800"/>
            <a:ext cx="7772400" cy="4419600"/>
          </a:xfrm>
        </p:spPr>
        <p:txBody>
          <a:bodyPr/>
          <a:lstStyle/>
          <a:p>
            <a:pPr marL="357188" indent="-357188" eaLnBrk="1" hangingPunct="1">
              <a:lnSpc>
                <a:spcPct val="90000"/>
              </a:lnSpc>
              <a:defRPr/>
            </a:pPr>
            <a:r>
              <a:rPr lang="it-IT" altLang="it-IT" sz="2500" b="1" dirty="0">
                <a:effectLst>
                  <a:outerShdw blurRad="38100" dist="38100" dir="2700000" algn="tl">
                    <a:srgbClr val="C0C0C0"/>
                  </a:outerShdw>
                </a:effectLst>
                <a:ea typeface="ＭＳ Ｐゴシック" panose="020B0600070205080204" pitchFamily="34" charset="-128"/>
              </a:rPr>
              <a:t>Dà indicazione sull’applicazione nell’ambito dell’U.O. delle direttive  relative alla sicurezza (Legge 81/08), impartite dal Servizio Prevenzione e Protezione</a:t>
            </a:r>
          </a:p>
          <a:p>
            <a:pPr marL="357188" indent="-357188" eaLnBrk="1" hangingPunct="1">
              <a:lnSpc>
                <a:spcPct val="90000"/>
              </a:lnSpc>
              <a:defRPr/>
            </a:pPr>
            <a:r>
              <a:rPr lang="it-IT" altLang="it-IT" sz="2500" b="1" dirty="0">
                <a:effectLst>
                  <a:outerShdw blurRad="38100" dist="38100" dir="2700000" algn="tl">
                    <a:srgbClr val="C0C0C0"/>
                  </a:outerShdw>
                </a:effectLst>
                <a:ea typeface="ＭＳ Ｐゴシック" panose="020B0600070205080204" pitchFamily="34" charset="-128"/>
              </a:rPr>
              <a:t>Dà indicazioni, nell’ambito dell’UO, relative all’applicazione delle norme sulla privacy sulla base delle indicazioni fornite dalla Direzione Aziendale</a:t>
            </a:r>
          </a:p>
          <a:p>
            <a:pPr marL="357188" indent="-357188" eaLnBrk="1" hangingPunct="1">
              <a:lnSpc>
                <a:spcPct val="90000"/>
              </a:lnSpc>
              <a:defRPr/>
            </a:pPr>
            <a:r>
              <a:rPr lang="it-IT" altLang="it-IT" sz="2500" b="1" dirty="0">
                <a:effectLst>
                  <a:outerShdw blurRad="38100" dist="38100" dir="2700000" algn="tl">
                    <a:srgbClr val="C0C0C0"/>
                  </a:outerShdw>
                </a:effectLst>
                <a:ea typeface="ＭＳ Ｐゴシック" panose="020B0600070205080204" pitchFamily="34" charset="-128"/>
              </a:rPr>
              <a:t>Definisce i Programmi di formazione dei frequentatori dell’U.O.</a:t>
            </a:r>
          </a:p>
          <a:p>
            <a:pPr marL="357188" indent="-357188" eaLnBrk="1" hangingPunct="1">
              <a:lnSpc>
                <a:spcPct val="90000"/>
              </a:lnSpc>
              <a:defRPr/>
            </a:pPr>
            <a:r>
              <a:rPr lang="it-IT" altLang="it-IT" sz="2500" b="1" dirty="0">
                <a:effectLst>
                  <a:outerShdw blurRad="38100" dist="38100" dir="2700000" algn="tl">
                    <a:srgbClr val="C0C0C0"/>
                  </a:outerShdw>
                </a:effectLst>
                <a:ea typeface="ＭＳ Ｐゴシック" panose="020B0600070205080204" pitchFamily="34" charset="-128"/>
              </a:rPr>
              <a:t>Definisce i Programmi di formazione e di aggiornamento del Personale con il supporto del referente per la formazione</a:t>
            </a:r>
          </a:p>
          <a:p>
            <a:pPr marL="357188" indent="-357188" algn="ctr" eaLnBrk="1" hangingPunct="1">
              <a:lnSpc>
                <a:spcPct val="90000"/>
              </a:lnSpc>
              <a:buFont typeface="Wingdings" pitchFamily="2" charset="2"/>
              <a:buNone/>
              <a:defRPr/>
            </a:pPr>
            <a:endParaRPr lang="it-IT" altLang="it-IT" sz="2500" b="1" dirty="0">
              <a:effectLst>
                <a:outerShdw blurRad="38100" dist="38100" dir="2700000" algn="tl">
                  <a:srgbClr val="C0C0C0"/>
                </a:outerShdw>
              </a:effectLst>
              <a:ea typeface="ＭＳ Ｐゴシック" panose="020B0600070205080204" pitchFamily="34" charset="-128"/>
            </a:endParaRPr>
          </a:p>
        </p:txBody>
      </p:sp>
      <p:sp>
        <p:nvSpPr>
          <p:cNvPr id="111619" name="Rectangle 3">
            <a:extLst>
              <a:ext uri="{FF2B5EF4-FFF2-40B4-BE49-F238E27FC236}">
                <a16:creationId xmlns:a16="http://schemas.microsoft.com/office/drawing/2014/main" id="{842290CA-73B8-4348-B89A-9EB8CFA5C6C5}"/>
              </a:ext>
            </a:extLst>
          </p:cNvPr>
          <p:cNvSpPr>
            <a:spLocks noChangeArrowheads="1"/>
          </p:cNvSpPr>
          <p:nvPr/>
        </p:nvSpPr>
        <p:spPr bwMode="auto">
          <a:xfrm>
            <a:off x="1143000" y="-304800"/>
            <a:ext cx="6705600" cy="2286000"/>
          </a:xfrm>
          <a:prstGeom prst="rect">
            <a:avLst/>
          </a:prstGeom>
          <a:noFill/>
          <a:ln w="9525">
            <a:noFill/>
            <a:miter lim="800000"/>
            <a:headEnd/>
            <a:tailEnd/>
          </a:ln>
          <a:effectLst>
            <a:outerShdw blurRad="63500" dist="38099"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accent1"/>
              </a:buClr>
              <a:buSzPct val="65000"/>
              <a:buFont typeface="Wingdings" pitchFamily="2" charset="2"/>
              <a:buChar char="n"/>
              <a:defRPr/>
            </a:pPr>
            <a:endParaRPr lang="it-IT" altLang="it-IT" sz="1700" b="1" u="sng" dirty="0">
              <a:effectLst>
                <a:outerShdw blurRad="38100" dist="38100" dir="2700000" algn="tl">
                  <a:srgbClr val="C0C0C0"/>
                </a:outerShdw>
              </a:effectLst>
            </a:endParaRPr>
          </a:p>
          <a:p>
            <a:pP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sz="3000" b="1" dirty="0">
                <a:solidFill>
                  <a:srgbClr val="FF66FF"/>
                </a:solidFill>
                <a:effectLst>
                  <a:outerShdw blurRad="38100" dist="38100" dir="2700000" algn="tl">
                    <a:srgbClr val="C0C0C0"/>
                  </a:outerShdw>
                </a:effectLst>
              </a:rPr>
              <a:t>Direttore Farmacia Ospedaliera A</a:t>
            </a:r>
            <a:r>
              <a:rPr lang="it-IT" altLang="it-IT" sz="3000" dirty="0">
                <a:solidFill>
                  <a:srgbClr val="FF66FF"/>
                </a:solidFill>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numero diapositiva 5">
            <a:extLst>
              <a:ext uri="{FF2B5EF4-FFF2-40B4-BE49-F238E27FC236}">
                <a16:creationId xmlns:a16="http://schemas.microsoft.com/office/drawing/2014/main" id="{7DF59694-0C5A-E745-8617-927EF770A18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3BB5C8B3-C069-D94E-8FAE-84D592B01B3F}" type="slidenum">
              <a:rPr lang="it-IT" altLang="it-IT" sz="1200" smtClean="0">
                <a:latin typeface="Garamond" panose="02020404030301010803" pitchFamily="18" charset="0"/>
              </a:rPr>
              <a:pPr>
                <a:spcBef>
                  <a:spcPct val="0"/>
                </a:spcBef>
                <a:buClrTx/>
                <a:buSzTx/>
                <a:buFontTx/>
                <a:buNone/>
              </a:pPr>
              <a:t>28</a:t>
            </a:fld>
            <a:endParaRPr lang="it-IT" altLang="it-IT" sz="1200">
              <a:latin typeface="Garamond" panose="02020404030301010803" pitchFamily="18" charset="0"/>
            </a:endParaRPr>
          </a:p>
        </p:txBody>
      </p:sp>
      <p:sp>
        <p:nvSpPr>
          <p:cNvPr id="112642" name="Rectangle 2">
            <a:extLst>
              <a:ext uri="{FF2B5EF4-FFF2-40B4-BE49-F238E27FC236}">
                <a16:creationId xmlns:a16="http://schemas.microsoft.com/office/drawing/2014/main" id="{9090A2DB-CAF4-AB4C-8DB5-E239E3EC2E84}"/>
              </a:ext>
            </a:extLst>
          </p:cNvPr>
          <p:cNvSpPr>
            <a:spLocks noGrp="1" noChangeArrowheads="1"/>
          </p:cNvSpPr>
          <p:nvPr>
            <p:ph type="body" idx="1"/>
          </p:nvPr>
        </p:nvSpPr>
        <p:spPr>
          <a:xfrm>
            <a:off x="609600" y="2057400"/>
            <a:ext cx="7772400" cy="4419600"/>
          </a:xfrm>
        </p:spPr>
        <p:txBody>
          <a:bodyPr/>
          <a:lstStyle/>
          <a:p>
            <a:pPr marL="357188" indent="-357188" algn="ctr" eaLnBrk="1" hangingPunct="1">
              <a:lnSpc>
                <a:spcPct val="90000"/>
              </a:lnSpc>
              <a:buFont typeface="Wingdings" pitchFamily="2" charset="2"/>
              <a:buNone/>
              <a:defRPr/>
            </a:pPr>
            <a:r>
              <a:rPr lang="it-IT" altLang="it-IT" sz="2400" b="1">
                <a:effectLst>
                  <a:outerShdw blurRad="38100" dist="38100" dir="2700000" algn="tl">
                    <a:srgbClr val="C0C0C0"/>
                  </a:outerShdw>
                </a:effectLst>
                <a:ea typeface="ＭＳ Ｐゴシック" panose="020B0600070205080204" pitchFamily="34" charset="-128"/>
              </a:rPr>
              <a:t>Gestione ed allestimento, secondo le Norme di Buona Preparazione della F.U.  ed altre norme vigenti in materia, di: </a:t>
            </a:r>
          </a:p>
          <a:p>
            <a:pPr marL="357188" indent="-357188" algn="ctr" eaLnBrk="1" hangingPunct="1">
              <a:lnSpc>
                <a:spcPct val="90000"/>
              </a:lnSpc>
              <a:buFont typeface="Wingdings" pitchFamily="2" charset="2"/>
              <a:buNone/>
              <a:defRPr/>
            </a:pPr>
            <a:r>
              <a:rPr lang="it-IT" altLang="it-IT" sz="2400" b="1">
                <a:solidFill>
                  <a:srgbClr val="FF66FF"/>
                </a:solidFill>
                <a:effectLst>
                  <a:outerShdw blurRad="38100" dist="38100" dir="2700000" algn="tl">
                    <a:srgbClr val="C0C0C0"/>
                  </a:outerShdw>
                </a:effectLst>
                <a:ea typeface="ＭＳ Ｐゴシック" panose="020B0600070205080204" pitchFamily="34" charset="-128"/>
              </a:rPr>
              <a:t>prodotti galenici officinali e magistrali </a:t>
            </a:r>
          </a:p>
          <a:p>
            <a:pPr marL="357188" indent="-357188" algn="ctr" eaLnBrk="1" hangingPunct="1">
              <a:lnSpc>
                <a:spcPct val="90000"/>
              </a:lnSpc>
              <a:buFont typeface="Wingdings" pitchFamily="2" charset="2"/>
              <a:buNone/>
              <a:defRPr/>
            </a:pPr>
            <a:r>
              <a:rPr lang="it-IT" altLang="it-IT" sz="2400" b="1">
                <a:effectLst>
                  <a:outerShdw blurRad="38100" dist="38100" dir="2700000" algn="tl">
                    <a:srgbClr val="C0C0C0"/>
                  </a:outerShdw>
                </a:effectLst>
                <a:ea typeface="ＭＳ Ｐゴシック" panose="020B0600070205080204" pitchFamily="34" charset="-128"/>
              </a:rPr>
              <a:t>(es. allestimento terapie iniettabili, allestimento antiblastici, allestimento e gestione di sacche per Nutrizione Parenterale Totale, allestimento di farmaci “orfani” o in micro-dosaggi per pazienti di età neonatale e pediatrica, reagenti puri in scorta)</a:t>
            </a:r>
            <a:r>
              <a:rPr lang="it-IT" altLang="it-IT" sz="2400">
                <a:ea typeface="ＭＳ Ｐゴシック" panose="020B0600070205080204" pitchFamily="34" charset="-128"/>
              </a:rPr>
              <a:t> </a:t>
            </a:r>
          </a:p>
        </p:txBody>
      </p:sp>
      <p:sp>
        <p:nvSpPr>
          <p:cNvPr id="112643" name="Rectangle 3">
            <a:extLst>
              <a:ext uri="{FF2B5EF4-FFF2-40B4-BE49-F238E27FC236}">
                <a16:creationId xmlns:a16="http://schemas.microsoft.com/office/drawing/2014/main" id="{C224D5B8-F38A-5140-BD07-E470DCF336C7}"/>
              </a:ext>
            </a:extLst>
          </p:cNvPr>
          <p:cNvSpPr>
            <a:spLocks noChangeArrowheads="1"/>
          </p:cNvSpPr>
          <p:nvPr/>
        </p:nvSpPr>
        <p:spPr bwMode="auto">
          <a:xfrm>
            <a:off x="1143000" y="-304800"/>
            <a:ext cx="6705600" cy="2286000"/>
          </a:xfrm>
          <a:prstGeom prst="rect">
            <a:avLst/>
          </a:prstGeom>
          <a:noFill/>
          <a:ln w="9525">
            <a:noFill/>
            <a:miter lim="800000"/>
            <a:headEnd/>
            <a:tailEnd/>
          </a:ln>
          <a:effectLst>
            <a:outerShdw blurRad="63500" dist="38099"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accent1"/>
              </a:buClr>
              <a:buSzPct val="65000"/>
              <a:buFont typeface="Wingdings" pitchFamily="2" charset="2"/>
              <a:buChar char="n"/>
              <a:defRPr/>
            </a:pPr>
            <a:endParaRPr lang="it-IT" altLang="it-IT" sz="1700" b="1" u="sng" dirty="0">
              <a:effectLst>
                <a:outerShdw blurRad="38100" dist="38100" dir="2700000" algn="tl">
                  <a:srgbClr val="C0C0C0"/>
                </a:outerShdw>
              </a:effectLst>
            </a:endParaRPr>
          </a:p>
          <a:p>
            <a:pP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sz="3000" b="1" dirty="0">
                <a:solidFill>
                  <a:schemeClr val="accent1"/>
                </a:solidFill>
                <a:effectLst>
                  <a:outerShdw blurRad="38100" dist="38100" dir="2700000" algn="tl">
                    <a:srgbClr val="C0C0C0"/>
                  </a:outerShdw>
                </a:effectLst>
              </a:rPr>
              <a:t>UO Galenica Tradizionale e Clinica</a:t>
            </a:r>
            <a:r>
              <a:rPr lang="it-IT" altLang="it-IT" sz="3000" dirty="0">
                <a:solidFill>
                  <a:schemeClr val="accent1"/>
                </a:solidFill>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egnaposto numero diapositiva 5">
            <a:extLst>
              <a:ext uri="{FF2B5EF4-FFF2-40B4-BE49-F238E27FC236}">
                <a16:creationId xmlns:a16="http://schemas.microsoft.com/office/drawing/2014/main" id="{7B8E644A-23DD-5C44-9A3E-A594297FA8F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0FC874F2-FB44-514D-817E-38DB6681B04E}" type="slidenum">
              <a:rPr lang="it-IT" altLang="it-IT" sz="1200" smtClean="0">
                <a:latin typeface="Garamond" panose="02020404030301010803" pitchFamily="18" charset="0"/>
              </a:rPr>
              <a:pPr>
                <a:spcBef>
                  <a:spcPct val="0"/>
                </a:spcBef>
                <a:buClrTx/>
                <a:buSzTx/>
                <a:buFontTx/>
                <a:buNone/>
              </a:pPr>
              <a:t>29</a:t>
            </a:fld>
            <a:endParaRPr lang="it-IT" altLang="it-IT" sz="1200">
              <a:latin typeface="Garamond" panose="02020404030301010803" pitchFamily="18" charset="0"/>
            </a:endParaRPr>
          </a:p>
        </p:txBody>
      </p:sp>
      <p:sp>
        <p:nvSpPr>
          <p:cNvPr id="32770" name="Rectangle 2">
            <a:extLst>
              <a:ext uri="{FF2B5EF4-FFF2-40B4-BE49-F238E27FC236}">
                <a16:creationId xmlns:a16="http://schemas.microsoft.com/office/drawing/2014/main" id="{FBD43A20-00F6-C043-8712-22F24A11FF2E}"/>
              </a:ext>
            </a:extLst>
          </p:cNvPr>
          <p:cNvSpPr>
            <a:spLocks noGrp="1" noChangeArrowheads="1"/>
          </p:cNvSpPr>
          <p:nvPr>
            <p:ph type="body" idx="1"/>
          </p:nvPr>
        </p:nvSpPr>
        <p:spPr>
          <a:xfrm>
            <a:off x="609600" y="2057400"/>
            <a:ext cx="7772400" cy="4419600"/>
          </a:xfrm>
        </p:spPr>
        <p:txBody>
          <a:bodyPr/>
          <a:lstStyle/>
          <a:p>
            <a:pPr marL="357188" indent="-357188" eaLnBrk="1" hangingPunct="1">
              <a:lnSpc>
                <a:spcPct val="90000"/>
              </a:lnSpc>
            </a:pPr>
            <a:r>
              <a:rPr lang="it-IT" altLang="it-IT" sz="2100">
                <a:ea typeface="ＭＳ Ｐゴシック" panose="020B0600070205080204" pitchFamily="34" charset="-128"/>
              </a:rPr>
              <a:t>Gestione del Laboratorio di </a:t>
            </a:r>
            <a:r>
              <a:rPr lang="it-IT" altLang="it-IT" sz="2100">
                <a:solidFill>
                  <a:srgbClr val="FF66FF"/>
                </a:solidFill>
                <a:ea typeface="ＭＳ Ｐゴシック" panose="020B0600070205080204" pitchFamily="34" charset="-128"/>
              </a:rPr>
              <a:t>produzione centralizzata antiblastici e del Laboratorio di produzione galenica </a:t>
            </a:r>
            <a:r>
              <a:rPr lang="it-IT" altLang="it-IT" sz="2100">
                <a:ea typeface="ＭＳ Ｐゴシック" panose="020B0600070205080204" pitchFamily="34" charset="-128"/>
              </a:rPr>
              <a:t>nel rispetto delle norme vigenti e NBP </a:t>
            </a:r>
          </a:p>
          <a:p>
            <a:pPr marL="357188" indent="-357188" eaLnBrk="1" hangingPunct="1">
              <a:lnSpc>
                <a:spcPct val="90000"/>
              </a:lnSpc>
            </a:pPr>
            <a:endParaRPr lang="it-IT" altLang="it-IT" sz="2100">
              <a:ea typeface="ＭＳ Ｐゴシック" panose="020B0600070205080204" pitchFamily="34" charset="-128"/>
            </a:endParaRPr>
          </a:p>
          <a:p>
            <a:pPr marL="357188" indent="-357188" eaLnBrk="1" hangingPunct="1">
              <a:lnSpc>
                <a:spcPct val="90000"/>
              </a:lnSpc>
            </a:pPr>
            <a:r>
              <a:rPr lang="it-IT" altLang="it-IT" sz="2100">
                <a:solidFill>
                  <a:srgbClr val="FF66FF"/>
                </a:solidFill>
                <a:ea typeface="ＭＳ Ｐゴシック" panose="020B0600070205080204" pitchFamily="34" charset="-128"/>
              </a:rPr>
              <a:t>approvvigionamento</a:t>
            </a:r>
            <a:r>
              <a:rPr lang="it-IT" altLang="it-IT" sz="2100">
                <a:ea typeface="ＭＳ Ｐゴシック" panose="020B0600070205080204" pitchFamily="34" charset="-128"/>
              </a:rPr>
              <a:t> (predisposizione del capitolato tecnico, scelta tecnica, ripristino scorte), nonché la gestione delle scorte delle </a:t>
            </a:r>
            <a:r>
              <a:rPr lang="it-IT" altLang="it-IT" sz="2100">
                <a:solidFill>
                  <a:srgbClr val="FF66FF"/>
                </a:solidFill>
                <a:ea typeface="ＭＳ Ｐゴシック" panose="020B0600070205080204" pitchFamily="34" charset="-128"/>
              </a:rPr>
              <a:t>materie prime per uso farmaceutico</a:t>
            </a:r>
            <a:r>
              <a:rPr lang="it-IT" altLang="it-IT" sz="2100">
                <a:ea typeface="ＭＳ Ｐゴシック" panose="020B0600070205080204" pitchFamily="34" charset="-128"/>
              </a:rPr>
              <a:t> e degli altri prodotti di competenza (es. medicinali antiblastici, recipienti, dispositivi medici per l’attività del laboratorio, disinfettanti)</a:t>
            </a:r>
          </a:p>
        </p:txBody>
      </p:sp>
      <p:sp>
        <p:nvSpPr>
          <p:cNvPr id="113667" name="Rectangle 3">
            <a:extLst>
              <a:ext uri="{FF2B5EF4-FFF2-40B4-BE49-F238E27FC236}">
                <a16:creationId xmlns:a16="http://schemas.microsoft.com/office/drawing/2014/main" id="{7BF4E126-7809-0A4C-9447-AB9FA55042D2}"/>
              </a:ext>
            </a:extLst>
          </p:cNvPr>
          <p:cNvSpPr>
            <a:spLocks noChangeArrowheads="1"/>
          </p:cNvSpPr>
          <p:nvPr/>
        </p:nvSpPr>
        <p:spPr bwMode="auto">
          <a:xfrm>
            <a:off x="1143000" y="-304800"/>
            <a:ext cx="6705600" cy="2286000"/>
          </a:xfrm>
          <a:prstGeom prst="rect">
            <a:avLst/>
          </a:prstGeom>
          <a:noFill/>
          <a:ln w="9525">
            <a:noFill/>
            <a:miter lim="800000"/>
            <a:headEnd/>
            <a:tailEnd/>
          </a:ln>
          <a:effectLst>
            <a:outerShdw blurRad="63500" dist="38099"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accent1"/>
              </a:buClr>
              <a:buSzPct val="65000"/>
              <a:buFont typeface="Wingdings" pitchFamily="2" charset="2"/>
              <a:buChar char="n"/>
              <a:defRPr/>
            </a:pPr>
            <a:endParaRPr lang="it-IT" altLang="it-IT" sz="1700" b="1" u="sng" dirty="0">
              <a:effectLst>
                <a:outerShdw blurRad="38100" dist="38100" dir="2700000" algn="tl">
                  <a:srgbClr val="C0C0C0"/>
                </a:outerShdw>
              </a:effectLst>
            </a:endParaRPr>
          </a:p>
          <a:p>
            <a:pP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sz="3000" b="1" dirty="0">
                <a:solidFill>
                  <a:schemeClr val="accent1"/>
                </a:solidFill>
                <a:effectLst>
                  <a:outerShdw blurRad="38100" dist="38100" dir="2700000" algn="tl">
                    <a:srgbClr val="C0C0C0"/>
                  </a:outerShdw>
                </a:effectLst>
              </a:rPr>
              <a:t>UO Galenica Tradizionale e Clinica</a:t>
            </a:r>
            <a:r>
              <a:rPr lang="it-IT" altLang="it-IT" sz="3000" dirty="0">
                <a:solidFill>
                  <a:schemeClr val="accent1"/>
                </a:solidFill>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olo 12">
            <a:extLst>
              <a:ext uri="{FF2B5EF4-FFF2-40B4-BE49-F238E27FC236}">
                <a16:creationId xmlns:a16="http://schemas.microsoft.com/office/drawing/2014/main" id="{BADD1049-0538-5A40-B814-0711DE463F38}"/>
              </a:ext>
            </a:extLst>
          </p:cNvPr>
          <p:cNvSpPr>
            <a:spLocks noGrp="1" noChangeArrowheads="1"/>
          </p:cNvSpPr>
          <p:nvPr>
            <p:ph type="title"/>
          </p:nvPr>
        </p:nvSpPr>
        <p:spPr>
          <a:xfrm>
            <a:off x="381000" y="228600"/>
            <a:ext cx="8229600" cy="1139825"/>
          </a:xfrm>
        </p:spPr>
        <p:txBody>
          <a:bodyPr/>
          <a:lstStyle/>
          <a:p>
            <a:pPr eaLnBrk="1" hangingPunct="1"/>
            <a:r>
              <a:rPr lang="it-IT" altLang="it-IT">
                <a:ea typeface="ＭＳ Ｐゴシック" panose="020B0600070205080204" pitchFamily="34" charset="-128"/>
              </a:rPr>
              <a:t>Da Speziale a Farmacista</a:t>
            </a:r>
          </a:p>
        </p:txBody>
      </p:sp>
      <p:sp>
        <p:nvSpPr>
          <p:cNvPr id="16386" name="Segnaposto numero diapositiva 3">
            <a:extLst>
              <a:ext uri="{FF2B5EF4-FFF2-40B4-BE49-F238E27FC236}">
                <a16:creationId xmlns:a16="http://schemas.microsoft.com/office/drawing/2014/main" id="{E7582299-27F6-CC47-9828-3D1639FB3F3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EC2EF7AC-CA8E-054D-A41B-4402D6FB53E4}" type="slidenum">
              <a:rPr lang="it-IT" altLang="it-IT" sz="1200" smtClean="0">
                <a:latin typeface="Garamond" panose="02020404030301010803" pitchFamily="18" charset="0"/>
              </a:rPr>
              <a:pPr>
                <a:spcBef>
                  <a:spcPct val="0"/>
                </a:spcBef>
                <a:buClrTx/>
                <a:buSzTx/>
                <a:buFontTx/>
                <a:buNone/>
              </a:pPr>
              <a:t>3</a:t>
            </a:fld>
            <a:endParaRPr lang="it-IT" altLang="it-IT" sz="1200">
              <a:latin typeface="Garamond" panose="02020404030301010803" pitchFamily="18" charset="0"/>
            </a:endParaRPr>
          </a:p>
        </p:txBody>
      </p:sp>
      <p:sp>
        <p:nvSpPr>
          <p:cNvPr id="16387" name="CasellaDiTesto 26">
            <a:extLst>
              <a:ext uri="{FF2B5EF4-FFF2-40B4-BE49-F238E27FC236}">
                <a16:creationId xmlns:a16="http://schemas.microsoft.com/office/drawing/2014/main" id="{74D5D65C-5810-2D44-A332-4DCB4658AF80}"/>
              </a:ext>
            </a:extLst>
          </p:cNvPr>
          <p:cNvSpPr txBox="1">
            <a:spLocks noChangeArrowheads="1"/>
          </p:cNvSpPr>
          <p:nvPr/>
        </p:nvSpPr>
        <p:spPr bwMode="auto">
          <a:xfrm>
            <a:off x="341313" y="990600"/>
            <a:ext cx="8802687"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FF66FF"/>
              </a:buClr>
              <a:buSzTx/>
              <a:buFont typeface="Arial" panose="020B0604020202020204" pitchFamily="34" charset="0"/>
              <a:buChar char="•"/>
            </a:pPr>
            <a:r>
              <a:rPr lang="it-IT" altLang="it-IT" sz="1800"/>
              <a:t> </a:t>
            </a:r>
            <a:r>
              <a:rPr lang="it-IT" altLang="it-IT" sz="1800" i="1"/>
              <a:t>Statuti degli speziali francesi di Arles (XI secolo)</a:t>
            </a:r>
          </a:p>
          <a:p>
            <a:pPr eaLnBrk="1" hangingPunct="1">
              <a:spcBef>
                <a:spcPct val="0"/>
              </a:spcBef>
              <a:buClr>
                <a:srgbClr val="FF66FF"/>
              </a:buClr>
              <a:buSzTx/>
              <a:buFontTx/>
              <a:buNone/>
            </a:pPr>
            <a:endParaRPr lang="it-IT" altLang="it-IT" sz="1800"/>
          </a:p>
          <a:p>
            <a:pPr eaLnBrk="1" hangingPunct="1">
              <a:spcBef>
                <a:spcPct val="0"/>
              </a:spcBef>
              <a:buClr>
                <a:srgbClr val="FF66FF"/>
              </a:buClr>
              <a:buSzTx/>
              <a:buFont typeface="Arial" panose="020B0604020202020204" pitchFamily="34" charset="0"/>
              <a:buChar char="•"/>
            </a:pPr>
            <a:r>
              <a:rPr lang="it-IT" altLang="it-IT" sz="1800" b="1">
                <a:solidFill>
                  <a:srgbClr val="FF66FF"/>
                </a:solidFill>
              </a:rPr>
              <a:t>“Ordinanza medicinale” </a:t>
            </a:r>
            <a:r>
              <a:rPr lang="it-IT" altLang="it-IT" sz="1800" i="1"/>
              <a:t>di Federico II (1240): separazione tra la figura del medico e quella del farmacista, attribuendo a quest’ultimo l’esclusiva della preparazione e dispensazione dei medicamenti</a:t>
            </a:r>
          </a:p>
          <a:p>
            <a:pPr eaLnBrk="1" hangingPunct="1">
              <a:spcBef>
                <a:spcPct val="0"/>
              </a:spcBef>
              <a:buClr>
                <a:srgbClr val="FF66FF"/>
              </a:buClr>
              <a:buSzTx/>
              <a:buFont typeface="Arial" panose="020B0604020202020204" pitchFamily="34" charset="0"/>
              <a:buChar char="•"/>
            </a:pPr>
            <a:endParaRPr lang="it-IT" altLang="it-IT" sz="1800"/>
          </a:p>
          <a:p>
            <a:pPr eaLnBrk="1" hangingPunct="1">
              <a:spcBef>
                <a:spcPct val="0"/>
              </a:spcBef>
              <a:buClr>
                <a:srgbClr val="FF66FF"/>
              </a:buClr>
              <a:buSzTx/>
              <a:buFont typeface="Arial" panose="020B0604020202020204" pitchFamily="34" charset="0"/>
              <a:buChar char="•"/>
            </a:pPr>
            <a:r>
              <a:rPr lang="it-IT" altLang="it-IT" sz="1800" i="1"/>
              <a:t>L'arte del </a:t>
            </a:r>
            <a:r>
              <a:rPr lang="it-IT" altLang="it-IT" sz="1800" i="1">
                <a:solidFill>
                  <a:srgbClr val="FF66FF"/>
                </a:solidFill>
              </a:rPr>
              <a:t>monaco speziale</a:t>
            </a:r>
            <a:r>
              <a:rPr lang="it-IT" altLang="it-IT" sz="1800" i="1"/>
              <a:t> era ben conosciuta nei monasteri e nei conventi dove si coltivavano, </a:t>
            </a:r>
            <a:r>
              <a:rPr lang="it-IT" altLang="it-IT" sz="1800" i="1">
                <a:solidFill>
                  <a:srgbClr val="FF66FF"/>
                </a:solidFill>
              </a:rPr>
              <a:t>nell'orto dei semplici</a:t>
            </a:r>
            <a:r>
              <a:rPr lang="it-IT" altLang="it-IT" sz="1800" i="1"/>
              <a:t>, le piante officinali, e dove esistevano officine attrezzate per la preparazione di decotti, infusioni ed altri rimedi.</a:t>
            </a:r>
          </a:p>
          <a:p>
            <a:pPr eaLnBrk="1" hangingPunct="1">
              <a:spcBef>
                <a:spcPct val="0"/>
              </a:spcBef>
              <a:buClr>
                <a:srgbClr val="FF66FF"/>
              </a:buClr>
              <a:buSzTx/>
              <a:buFont typeface="Arial" panose="020B0604020202020204" pitchFamily="34" charset="0"/>
              <a:buChar char="•"/>
            </a:pPr>
            <a:endParaRPr lang="it-IT" altLang="it-IT" sz="1800"/>
          </a:p>
          <a:p>
            <a:pPr eaLnBrk="1" hangingPunct="1">
              <a:spcBef>
                <a:spcPct val="0"/>
              </a:spcBef>
              <a:buClr>
                <a:srgbClr val="FF66FF"/>
              </a:buClr>
              <a:buSzTx/>
              <a:buFont typeface="Arial" panose="020B0604020202020204" pitchFamily="34" charset="0"/>
              <a:buChar char="•"/>
            </a:pPr>
            <a:r>
              <a:rPr lang="it-IT" altLang="it-IT" sz="1800"/>
              <a:t>Le </a:t>
            </a:r>
            <a:r>
              <a:rPr lang="it-IT" altLang="it-IT" sz="1800" i="1">
                <a:solidFill>
                  <a:srgbClr val="FF66FF"/>
                </a:solidFill>
              </a:rPr>
              <a:t>regulae</a:t>
            </a:r>
            <a:r>
              <a:rPr lang="it-IT" altLang="it-IT" sz="1800" i="1"/>
              <a:t> stabilite da San Benededetto imponevano ai monaci la cura dei malati con l'assistenza e la somministrazione di medicamenti derivati da piante medicamentose coltivate allo scopo.  </a:t>
            </a:r>
          </a:p>
          <a:p>
            <a:pPr eaLnBrk="1" hangingPunct="1">
              <a:spcBef>
                <a:spcPct val="0"/>
              </a:spcBef>
              <a:buClr>
                <a:srgbClr val="FF66FF"/>
              </a:buClr>
              <a:buSzTx/>
              <a:buFont typeface="Arial" panose="020B0604020202020204" pitchFamily="34" charset="0"/>
              <a:buChar char="•"/>
            </a:pPr>
            <a:endParaRPr lang="it-IT" altLang="it-IT" sz="1800" i="1"/>
          </a:p>
          <a:p>
            <a:pPr eaLnBrk="1" hangingPunct="1">
              <a:spcBef>
                <a:spcPct val="0"/>
              </a:spcBef>
              <a:buClr>
                <a:srgbClr val="FF66FF"/>
              </a:buClr>
              <a:buSzTx/>
              <a:buFont typeface="Arial" panose="020B0604020202020204" pitchFamily="34" charset="0"/>
              <a:buChar char="•"/>
            </a:pPr>
            <a:r>
              <a:rPr lang="it-IT" altLang="it-IT" sz="1800" i="1"/>
              <a:t>Monasteri e conventi furono i primi a predisporre strutture di accoglienza, detti </a:t>
            </a:r>
            <a:r>
              <a:rPr lang="it-IT" altLang="it-IT" sz="1800" i="1">
                <a:solidFill>
                  <a:srgbClr val="FF66FF"/>
                </a:solidFill>
              </a:rPr>
              <a:t>ospitali</a:t>
            </a:r>
            <a:r>
              <a:rPr lang="it-IT" altLang="it-IT" sz="1800" i="1"/>
              <a:t> (dal latino hospes, ospite), destinate ad occuparsi delle necessità dei pellegrini, comprese le cure. I monasteri prendevano spesso una connotazione ospedaliera e la </a:t>
            </a:r>
            <a:r>
              <a:rPr lang="it-IT" altLang="it-IT" sz="1800" i="1">
                <a:solidFill>
                  <a:srgbClr val="FF66FF"/>
                </a:solidFill>
              </a:rPr>
              <a:t>spezieria del convento </a:t>
            </a:r>
            <a:r>
              <a:rPr lang="it-IT" altLang="it-IT" sz="1800" i="1"/>
              <a:t>diveniva la </a:t>
            </a:r>
            <a:r>
              <a:rPr lang="it-IT" altLang="it-IT" sz="1800" i="1">
                <a:solidFill>
                  <a:srgbClr val="FF66FF"/>
                </a:solidFill>
              </a:rPr>
              <a:t>spezieria dell'ospedale</a:t>
            </a:r>
            <a:r>
              <a:rPr lang="it-IT" altLang="it-IT" sz="1800" i="1"/>
              <a:t>.</a:t>
            </a:r>
            <a:endParaRPr lang="it-IT" altLang="it-IT" sz="1800"/>
          </a:p>
          <a:p>
            <a:pPr eaLnBrk="1" hangingPunct="1">
              <a:spcBef>
                <a:spcPct val="0"/>
              </a:spcBef>
              <a:buClr>
                <a:srgbClr val="FF66FF"/>
              </a:buClr>
              <a:buSzTx/>
              <a:buFont typeface="Arial" panose="020B0604020202020204" pitchFamily="34" charset="0"/>
              <a:buChar char="•"/>
            </a:pPr>
            <a:endParaRPr lang="it-IT" altLang="it-IT" sz="1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82C27687-9BD6-5C4A-B857-F01F8F05704F}"/>
              </a:ext>
            </a:extLst>
          </p:cNvPr>
          <p:cNvSpPr>
            <a:spLocks noGrp="1"/>
          </p:cNvSpPr>
          <p:nvPr>
            <p:ph type="title"/>
          </p:nvPr>
        </p:nvSpPr>
        <p:spPr/>
        <p:txBody>
          <a:bodyPr/>
          <a:lstStyle/>
          <a:p>
            <a:pPr eaLnBrk="1" hangingPunct="1">
              <a:defRPr/>
            </a:pPr>
            <a:r>
              <a:rPr lang="it-IT" altLang="it-IT" sz="4400" b="1" dirty="0">
                <a:solidFill>
                  <a:schemeClr val="accent1"/>
                </a:solidFill>
                <a:effectLst>
                  <a:outerShdw blurRad="38100" dist="38100" dir="2700000" algn="tl">
                    <a:srgbClr val="C0C0C0"/>
                  </a:outerShdw>
                </a:effectLst>
                <a:ea typeface="ＭＳ Ｐゴシック" panose="020B0600070205080204" pitchFamily="34" charset="-128"/>
              </a:rPr>
              <a:t>UOS Galenica Tradizionale e Clinica</a:t>
            </a:r>
            <a:r>
              <a:rPr lang="it-IT" altLang="it-IT" sz="4400" dirty="0">
                <a:solidFill>
                  <a:schemeClr val="accent1"/>
                </a:solidFill>
                <a:ea typeface="ＭＳ Ｐゴシック" panose="020B0600070205080204" pitchFamily="34" charset="-128"/>
              </a:rPr>
              <a:t> </a:t>
            </a:r>
            <a:br>
              <a:rPr lang="it-IT" altLang="it-IT" sz="4400" dirty="0">
                <a:solidFill>
                  <a:schemeClr val="accent1"/>
                </a:solidFill>
                <a:ea typeface="ＭＳ Ｐゴシック" panose="020B0600070205080204" pitchFamily="34" charset="-128"/>
              </a:rPr>
            </a:br>
            <a:endParaRPr lang="it-IT" altLang="it-IT" dirty="0">
              <a:ea typeface="ＭＳ Ｐゴシック" panose="020B0600070205080204" pitchFamily="34" charset="-128"/>
            </a:endParaRPr>
          </a:p>
        </p:txBody>
      </p:sp>
      <p:pic>
        <p:nvPicPr>
          <p:cNvPr id="33794" name="Segnaposto contenuto 7" descr="foto1.JPG">
            <a:extLst>
              <a:ext uri="{FF2B5EF4-FFF2-40B4-BE49-F238E27FC236}">
                <a16:creationId xmlns:a16="http://schemas.microsoft.com/office/drawing/2014/main" id="{AF80EC4D-BF6A-114A-B2D4-39FD57A7AF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4267200"/>
            <a:ext cx="3200400" cy="1800225"/>
          </a:xfrm>
        </p:spPr>
      </p:pic>
      <p:sp>
        <p:nvSpPr>
          <p:cNvPr id="33795" name="Segnaposto numero diapositiva 3">
            <a:extLst>
              <a:ext uri="{FF2B5EF4-FFF2-40B4-BE49-F238E27FC236}">
                <a16:creationId xmlns:a16="http://schemas.microsoft.com/office/drawing/2014/main" id="{FA1E74B1-23E8-364F-95B1-886DAA2A14F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0BFA3954-247D-6045-A813-BF71205A3D4D}" type="slidenum">
              <a:rPr lang="it-IT" altLang="it-IT" sz="1200" smtClean="0">
                <a:latin typeface="Garamond" panose="02020404030301010803" pitchFamily="18" charset="0"/>
              </a:rPr>
              <a:pPr>
                <a:spcBef>
                  <a:spcPct val="0"/>
                </a:spcBef>
                <a:buClrTx/>
                <a:buSzTx/>
                <a:buFontTx/>
                <a:buNone/>
              </a:pPr>
              <a:t>30</a:t>
            </a:fld>
            <a:endParaRPr lang="it-IT" altLang="it-IT" sz="1200">
              <a:latin typeface="Garamond" panose="02020404030301010803" pitchFamily="18" charset="0"/>
            </a:endParaRPr>
          </a:p>
        </p:txBody>
      </p:sp>
      <p:pic>
        <p:nvPicPr>
          <p:cNvPr id="33796" name="Immagine 8" descr="foto2.JPG">
            <a:extLst>
              <a:ext uri="{FF2B5EF4-FFF2-40B4-BE49-F238E27FC236}">
                <a16:creationId xmlns:a16="http://schemas.microsoft.com/office/drawing/2014/main" id="{24A455B8-AFFB-3943-8F8B-B0AADC706F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32766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Immagine 9" descr="foto5.JPG">
            <a:extLst>
              <a:ext uri="{FF2B5EF4-FFF2-40B4-BE49-F238E27FC236}">
                <a16:creationId xmlns:a16="http://schemas.microsoft.com/office/drawing/2014/main" id="{C18C3D01-52F6-CF4B-87F0-6827F62A2C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219200"/>
            <a:ext cx="2743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olo 5">
            <a:extLst>
              <a:ext uri="{FF2B5EF4-FFF2-40B4-BE49-F238E27FC236}">
                <a16:creationId xmlns:a16="http://schemas.microsoft.com/office/drawing/2014/main" id="{F5205CA0-B22B-EC48-8382-A03894D07CD0}"/>
              </a:ext>
            </a:extLst>
          </p:cNvPr>
          <p:cNvSpPr>
            <a:spLocks noGrp="1" noChangeArrowheads="1"/>
          </p:cNvSpPr>
          <p:nvPr>
            <p:ph type="title"/>
          </p:nvPr>
        </p:nvSpPr>
        <p:spPr/>
        <p:txBody>
          <a:bodyPr/>
          <a:lstStyle/>
          <a:p>
            <a:pPr eaLnBrk="1" hangingPunct="1"/>
            <a:r>
              <a:rPr lang="it-IT" altLang="it-IT" dirty="0">
                <a:ea typeface="ＭＳ Ｐゴシック" panose="020B0600070205080204" pitchFamily="34" charset="-128"/>
              </a:rPr>
              <a:t>UOS Galenica Tradizionale e Clinica </a:t>
            </a:r>
            <a:br>
              <a:rPr lang="it-IT" altLang="it-IT" dirty="0">
                <a:ea typeface="ＭＳ Ｐゴシック" panose="020B0600070205080204" pitchFamily="34" charset="-128"/>
              </a:rPr>
            </a:br>
            <a:endParaRPr lang="it-IT" altLang="it-IT" dirty="0">
              <a:ea typeface="ＭＳ Ｐゴシック" panose="020B0600070205080204" pitchFamily="34" charset="-128"/>
            </a:endParaRPr>
          </a:p>
        </p:txBody>
      </p:sp>
      <p:pic>
        <p:nvPicPr>
          <p:cNvPr id="34818" name="Segnaposto contenuto 15" descr="foto7.JPG">
            <a:extLst>
              <a:ext uri="{FF2B5EF4-FFF2-40B4-BE49-F238E27FC236}">
                <a16:creationId xmlns:a16="http://schemas.microsoft.com/office/drawing/2014/main" id="{93760D33-8CB4-1B4A-87AE-32901433F9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4513" y="1600200"/>
            <a:ext cx="8054975" cy="4530725"/>
          </a:xfrm>
        </p:spPr>
      </p:pic>
      <p:sp>
        <p:nvSpPr>
          <p:cNvPr id="34819" name="Segnaposto numero diapositiva 3">
            <a:extLst>
              <a:ext uri="{FF2B5EF4-FFF2-40B4-BE49-F238E27FC236}">
                <a16:creationId xmlns:a16="http://schemas.microsoft.com/office/drawing/2014/main" id="{1120BBC2-2386-A04B-AA4B-2A028255AC5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D5525FF0-5BE9-2241-B1C5-01AC4D4C77D4}" type="slidenum">
              <a:rPr lang="it-IT" altLang="it-IT" sz="1200" smtClean="0">
                <a:latin typeface="Garamond" panose="02020404030301010803" pitchFamily="18" charset="0"/>
              </a:rPr>
              <a:pPr>
                <a:spcBef>
                  <a:spcPct val="0"/>
                </a:spcBef>
                <a:buClrTx/>
                <a:buSzTx/>
                <a:buFontTx/>
                <a:buNone/>
              </a:pPr>
              <a:t>31</a:t>
            </a:fld>
            <a:endParaRPr lang="it-IT" altLang="it-IT" sz="1200">
              <a:latin typeface="Garamond" panose="02020404030301010803"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egnaposto numero diapositiva 5">
            <a:extLst>
              <a:ext uri="{FF2B5EF4-FFF2-40B4-BE49-F238E27FC236}">
                <a16:creationId xmlns:a16="http://schemas.microsoft.com/office/drawing/2014/main" id="{2825B1F4-2216-554D-ADDF-C7430F18167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E6376EF5-5E67-6B4D-B3A0-CDCD35713921}" type="slidenum">
              <a:rPr lang="it-IT" altLang="it-IT" sz="1200" smtClean="0">
                <a:latin typeface="Garamond" panose="02020404030301010803" pitchFamily="18" charset="0"/>
              </a:rPr>
              <a:pPr>
                <a:spcBef>
                  <a:spcPct val="0"/>
                </a:spcBef>
                <a:buClrTx/>
                <a:buSzTx/>
                <a:buFontTx/>
                <a:buNone/>
              </a:pPr>
              <a:t>32</a:t>
            </a:fld>
            <a:endParaRPr lang="it-IT" altLang="it-IT" sz="1200">
              <a:latin typeface="Garamond" panose="02020404030301010803" pitchFamily="18" charset="0"/>
            </a:endParaRPr>
          </a:p>
        </p:txBody>
      </p:sp>
      <p:sp>
        <p:nvSpPr>
          <p:cNvPr id="35842" name="Rectangle 2">
            <a:extLst>
              <a:ext uri="{FF2B5EF4-FFF2-40B4-BE49-F238E27FC236}">
                <a16:creationId xmlns:a16="http://schemas.microsoft.com/office/drawing/2014/main" id="{D4E3C68B-411D-CF4E-8D97-0A3246E9C637}"/>
              </a:ext>
            </a:extLst>
          </p:cNvPr>
          <p:cNvSpPr>
            <a:spLocks noGrp="1" noChangeArrowheads="1"/>
          </p:cNvSpPr>
          <p:nvPr>
            <p:ph type="body" idx="1"/>
          </p:nvPr>
        </p:nvSpPr>
        <p:spPr>
          <a:xfrm>
            <a:off x="609600" y="2057400"/>
            <a:ext cx="7772400" cy="4419600"/>
          </a:xfrm>
        </p:spPr>
        <p:txBody>
          <a:bodyPr/>
          <a:lstStyle/>
          <a:p>
            <a:pPr marL="357188" indent="-357188" eaLnBrk="1" hangingPunct="1">
              <a:lnSpc>
                <a:spcPct val="90000"/>
              </a:lnSpc>
            </a:pPr>
            <a:r>
              <a:rPr lang="it-IT" altLang="it-IT" sz="2100">
                <a:ea typeface="ＭＳ Ｐゴシック" panose="020B0600070205080204" pitchFamily="34" charset="-128"/>
              </a:rPr>
              <a:t>E’ responsabile della tenuta dei </a:t>
            </a:r>
            <a:r>
              <a:rPr lang="it-IT" altLang="it-IT" sz="2100">
                <a:solidFill>
                  <a:srgbClr val="FF66FF"/>
                </a:solidFill>
                <a:ea typeface="ＭＳ Ｐゴシック" panose="020B0600070205080204" pitchFamily="34" charset="-128"/>
              </a:rPr>
              <a:t>registri</a:t>
            </a:r>
            <a:r>
              <a:rPr lang="it-IT" altLang="it-IT" sz="2100">
                <a:ea typeface="ＭＳ Ｐゴシック" panose="020B0600070205080204" pitchFamily="34" charset="-128"/>
              </a:rPr>
              <a:t> e della documentazione di competenza (es. schede di lavorazione, registro Preparazioni, certificati d’analisi, registro Materie Prime, registri e dichiarazioni UTIF) ), nonché gestione dei rapporti con l’Ufficio Imposte di Fabbricazioni ed altri Enti relativamente all’U.O. e dei flussi  informativi relativi all’attività del laboratorio (es.norme antidoping) </a:t>
            </a:r>
          </a:p>
          <a:p>
            <a:pPr marL="357188" indent="-357188" eaLnBrk="1" hangingPunct="1">
              <a:lnSpc>
                <a:spcPct val="90000"/>
              </a:lnSpc>
            </a:pPr>
            <a:endParaRPr lang="it-IT" altLang="it-IT" sz="2100">
              <a:ea typeface="ＭＳ Ｐゴシック" panose="020B0600070205080204" pitchFamily="34" charset="-128"/>
            </a:endParaRPr>
          </a:p>
          <a:p>
            <a:pPr marL="357188" indent="-357188" eaLnBrk="1" hangingPunct="1">
              <a:lnSpc>
                <a:spcPct val="90000"/>
              </a:lnSpc>
            </a:pPr>
            <a:r>
              <a:rPr lang="it-IT" altLang="it-IT" sz="2100">
                <a:ea typeface="ＭＳ Ｐゴシック" panose="020B0600070205080204" pitchFamily="34" charset="-128"/>
              </a:rPr>
              <a:t>Svolge attività di studio e di verifica sulle </a:t>
            </a:r>
            <a:r>
              <a:rPr lang="it-IT" altLang="it-IT" sz="2100">
                <a:solidFill>
                  <a:srgbClr val="FF66FF"/>
                </a:solidFill>
                <a:ea typeface="ＭＳ Ｐゴシック" panose="020B0600070205080204" pitchFamily="34" charset="-128"/>
              </a:rPr>
              <a:t>formulazioni di nuovo allestimento rispetto alla stabilità ed al dosaggio terapeutico delle materie prime;</a:t>
            </a:r>
          </a:p>
        </p:txBody>
      </p:sp>
      <p:sp>
        <p:nvSpPr>
          <p:cNvPr id="114691" name="Rectangle 3">
            <a:extLst>
              <a:ext uri="{FF2B5EF4-FFF2-40B4-BE49-F238E27FC236}">
                <a16:creationId xmlns:a16="http://schemas.microsoft.com/office/drawing/2014/main" id="{96E1B0D3-7986-3F40-86EB-2FA9AF569E4E}"/>
              </a:ext>
            </a:extLst>
          </p:cNvPr>
          <p:cNvSpPr>
            <a:spLocks noChangeArrowheads="1"/>
          </p:cNvSpPr>
          <p:nvPr/>
        </p:nvSpPr>
        <p:spPr bwMode="auto">
          <a:xfrm>
            <a:off x="1143000" y="685800"/>
            <a:ext cx="6705600" cy="1295400"/>
          </a:xfrm>
          <a:prstGeom prst="rect">
            <a:avLst/>
          </a:prstGeom>
          <a:noFill/>
          <a:ln w="9525">
            <a:noFill/>
            <a:miter lim="800000"/>
            <a:headEnd/>
            <a:tailEnd/>
          </a:ln>
          <a:effectLst>
            <a:outerShdw blurRad="63500" dist="38099"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accent1"/>
              </a:buClr>
              <a:buSzPct val="65000"/>
              <a:buFont typeface="Wingdings" pitchFamily="2" charset="2"/>
              <a:buChar char="n"/>
              <a:defRPr/>
            </a:pPr>
            <a:endParaRPr lang="it-IT" altLang="it-IT" sz="1700" b="1" u="sng" dirty="0">
              <a:effectLst>
                <a:outerShdw blurRad="38100" dist="38100" dir="2700000" algn="tl">
                  <a:srgbClr val="C0C0C0"/>
                </a:outerShdw>
              </a:effectLst>
            </a:endParaRPr>
          </a:p>
          <a:p>
            <a:pP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sz="3000" b="1" dirty="0">
                <a:solidFill>
                  <a:schemeClr val="accent1"/>
                </a:solidFill>
                <a:effectLst>
                  <a:outerShdw blurRad="38100" dist="38100" dir="2700000" algn="tl">
                    <a:srgbClr val="C0C0C0"/>
                  </a:outerShdw>
                </a:effectLst>
              </a:rPr>
              <a:t>UO Galenica Tradizionale e Clinica</a:t>
            </a:r>
            <a:r>
              <a:rPr lang="it-IT" altLang="it-IT" sz="3000" dirty="0">
                <a:solidFill>
                  <a:schemeClr val="accent1"/>
                </a:solidFill>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egnaposto numero diapositiva 5">
            <a:extLst>
              <a:ext uri="{FF2B5EF4-FFF2-40B4-BE49-F238E27FC236}">
                <a16:creationId xmlns:a16="http://schemas.microsoft.com/office/drawing/2014/main" id="{5D761431-33D7-4F48-8302-7C5D269F7B4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8CF05313-DD6E-0840-91FC-A9C66308FB9D}" type="slidenum">
              <a:rPr lang="it-IT" altLang="it-IT" sz="1200" smtClean="0">
                <a:latin typeface="Garamond" panose="02020404030301010803" pitchFamily="18" charset="0"/>
              </a:rPr>
              <a:pPr>
                <a:spcBef>
                  <a:spcPct val="0"/>
                </a:spcBef>
                <a:buClrTx/>
                <a:buSzTx/>
                <a:buFontTx/>
                <a:buNone/>
              </a:pPr>
              <a:t>33</a:t>
            </a:fld>
            <a:endParaRPr lang="it-IT" altLang="it-IT" sz="1200">
              <a:latin typeface="Garamond" panose="02020404030301010803" pitchFamily="18" charset="0"/>
            </a:endParaRPr>
          </a:p>
        </p:txBody>
      </p:sp>
      <p:pic>
        <p:nvPicPr>
          <p:cNvPr id="36866" name="Segnaposto contenuto 9" descr="foto8.JPG">
            <a:extLst>
              <a:ext uri="{FF2B5EF4-FFF2-40B4-BE49-F238E27FC236}">
                <a16:creationId xmlns:a16="http://schemas.microsoft.com/office/drawing/2014/main" id="{6E695C55-DBFE-4A42-8DBA-C4C809CBBC7B}"/>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85800" y="1524000"/>
            <a:ext cx="8054975" cy="4530725"/>
          </a:xfrm>
        </p:spPr>
      </p:pic>
      <p:sp>
        <p:nvSpPr>
          <p:cNvPr id="114691" name="Rectangle 3">
            <a:extLst>
              <a:ext uri="{FF2B5EF4-FFF2-40B4-BE49-F238E27FC236}">
                <a16:creationId xmlns:a16="http://schemas.microsoft.com/office/drawing/2014/main" id="{F2FD5067-D5E7-C84C-8DFA-1DD002B97C03}"/>
              </a:ext>
            </a:extLst>
          </p:cNvPr>
          <p:cNvSpPr>
            <a:spLocks noChangeArrowheads="1"/>
          </p:cNvSpPr>
          <p:nvPr/>
        </p:nvSpPr>
        <p:spPr bwMode="auto">
          <a:xfrm>
            <a:off x="1143000" y="-304800"/>
            <a:ext cx="6705600" cy="2286000"/>
          </a:xfrm>
          <a:prstGeom prst="rect">
            <a:avLst/>
          </a:prstGeom>
          <a:noFill/>
          <a:ln w="9525">
            <a:noFill/>
            <a:miter lim="800000"/>
            <a:headEnd/>
            <a:tailEnd/>
          </a:ln>
          <a:effectLst>
            <a:outerShdw blurRad="63500" dist="38099"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accent1"/>
              </a:buClr>
              <a:buSzPct val="65000"/>
              <a:buFont typeface="Wingdings" pitchFamily="2" charset="2"/>
              <a:buChar char="n"/>
              <a:defRPr/>
            </a:pPr>
            <a:endParaRPr lang="it-IT" altLang="it-IT" sz="1700" b="1" u="sng" dirty="0">
              <a:effectLst>
                <a:outerShdw blurRad="38100" dist="38100" dir="2700000" algn="tl">
                  <a:srgbClr val="C0C0C0"/>
                </a:outerShdw>
              </a:effectLst>
            </a:endParaRPr>
          </a:p>
          <a:p>
            <a:pP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sz="3000" b="1" dirty="0">
                <a:solidFill>
                  <a:schemeClr val="accent1"/>
                </a:solidFill>
                <a:effectLst>
                  <a:outerShdw blurRad="38100" dist="38100" dir="2700000" algn="tl">
                    <a:srgbClr val="C0C0C0"/>
                  </a:outerShdw>
                </a:effectLst>
              </a:rPr>
              <a:t>UOS Galenica Tradizionale e Clinica</a:t>
            </a:r>
            <a:r>
              <a:rPr lang="it-IT" altLang="it-IT" sz="3000" dirty="0">
                <a:solidFill>
                  <a:schemeClr val="accent1"/>
                </a:solidFill>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egnaposto numero diapositiva 5">
            <a:extLst>
              <a:ext uri="{FF2B5EF4-FFF2-40B4-BE49-F238E27FC236}">
                <a16:creationId xmlns:a16="http://schemas.microsoft.com/office/drawing/2014/main" id="{5167F087-487C-5E46-8E33-8FD48F222E4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C0EE04F2-2332-CA4E-9552-FF9FAF7448AF}" type="slidenum">
              <a:rPr lang="it-IT" altLang="it-IT" sz="1200" smtClean="0">
                <a:latin typeface="Garamond" panose="02020404030301010803" pitchFamily="18" charset="0"/>
              </a:rPr>
              <a:pPr>
                <a:spcBef>
                  <a:spcPct val="0"/>
                </a:spcBef>
                <a:buClrTx/>
                <a:buSzTx/>
                <a:buFontTx/>
                <a:buNone/>
              </a:pPr>
              <a:t>34</a:t>
            </a:fld>
            <a:endParaRPr lang="it-IT" altLang="it-IT" sz="1200">
              <a:latin typeface="Garamond" panose="02020404030301010803" pitchFamily="18" charset="0"/>
            </a:endParaRPr>
          </a:p>
        </p:txBody>
      </p:sp>
      <p:sp>
        <p:nvSpPr>
          <p:cNvPr id="114691" name="Rectangle 3">
            <a:extLst>
              <a:ext uri="{FF2B5EF4-FFF2-40B4-BE49-F238E27FC236}">
                <a16:creationId xmlns:a16="http://schemas.microsoft.com/office/drawing/2014/main" id="{EEF9468B-020C-E34A-B6E0-A1AA6338A627}"/>
              </a:ext>
            </a:extLst>
          </p:cNvPr>
          <p:cNvSpPr>
            <a:spLocks noChangeArrowheads="1"/>
          </p:cNvSpPr>
          <p:nvPr/>
        </p:nvSpPr>
        <p:spPr bwMode="auto">
          <a:xfrm>
            <a:off x="1143000" y="-304800"/>
            <a:ext cx="6705600" cy="2286000"/>
          </a:xfrm>
          <a:prstGeom prst="rect">
            <a:avLst/>
          </a:prstGeom>
          <a:noFill/>
          <a:ln w="9525">
            <a:noFill/>
            <a:miter lim="800000"/>
            <a:headEnd/>
            <a:tailEnd/>
          </a:ln>
          <a:effectLst>
            <a:outerShdw blurRad="63500" dist="38099"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accent1"/>
              </a:buClr>
              <a:buSzPct val="65000"/>
              <a:buFont typeface="Wingdings" pitchFamily="2" charset="2"/>
              <a:buChar char="n"/>
              <a:defRPr/>
            </a:pPr>
            <a:endParaRPr lang="it-IT" altLang="it-IT" sz="1700" b="1" u="sng" dirty="0">
              <a:effectLst>
                <a:outerShdw blurRad="38100" dist="38100" dir="2700000" algn="tl">
                  <a:srgbClr val="C0C0C0"/>
                </a:outerShdw>
              </a:effectLst>
            </a:endParaRPr>
          </a:p>
          <a:p>
            <a:pP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sz="3000" b="1" dirty="0">
                <a:solidFill>
                  <a:schemeClr val="accent1"/>
                </a:solidFill>
                <a:effectLst>
                  <a:outerShdw blurRad="38100" dist="38100" dir="2700000" algn="tl">
                    <a:srgbClr val="C0C0C0"/>
                  </a:outerShdw>
                </a:effectLst>
              </a:rPr>
              <a:t>UOS Galenica Tradizionale e Clinica</a:t>
            </a:r>
            <a:r>
              <a:rPr lang="it-IT" altLang="it-IT" sz="3000" dirty="0">
                <a:solidFill>
                  <a:schemeClr val="accent1"/>
                </a:solidFill>
              </a:rPr>
              <a:t> </a:t>
            </a:r>
          </a:p>
        </p:txBody>
      </p:sp>
      <p:pic>
        <p:nvPicPr>
          <p:cNvPr id="37891" name="Immagine 4" descr="foto9.JPG">
            <a:extLst>
              <a:ext uri="{FF2B5EF4-FFF2-40B4-BE49-F238E27FC236}">
                <a16:creationId xmlns:a16="http://schemas.microsoft.com/office/drawing/2014/main" id="{D844EFFD-341A-0644-8D43-44E84EA153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286000"/>
            <a:ext cx="33528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Immagine 7" descr="foto13.JPG">
            <a:extLst>
              <a:ext uri="{FF2B5EF4-FFF2-40B4-BE49-F238E27FC236}">
                <a16:creationId xmlns:a16="http://schemas.microsoft.com/office/drawing/2014/main" id="{D9FA26BC-7833-0E41-B409-09B354A801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5113" y="1295400"/>
            <a:ext cx="25288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Immagine 8" descr="foto11.JPG">
            <a:extLst>
              <a:ext uri="{FF2B5EF4-FFF2-40B4-BE49-F238E27FC236}">
                <a16:creationId xmlns:a16="http://schemas.microsoft.com/office/drawing/2014/main" id="{FB5E3E8A-48EB-A34E-A1A6-088300CB85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71600"/>
            <a:ext cx="25146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egnaposto numero diapositiva 5">
            <a:extLst>
              <a:ext uri="{FF2B5EF4-FFF2-40B4-BE49-F238E27FC236}">
                <a16:creationId xmlns:a16="http://schemas.microsoft.com/office/drawing/2014/main" id="{C75C09A5-85B1-0244-93BE-493ED02DE30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AF26674-8D6E-4A4B-9F51-1B9476EDB1F4}" type="slidenum">
              <a:rPr lang="it-IT" altLang="it-IT" sz="1200" smtClean="0">
                <a:latin typeface="Garamond" panose="02020404030301010803" pitchFamily="18" charset="0"/>
              </a:rPr>
              <a:pPr>
                <a:spcBef>
                  <a:spcPct val="0"/>
                </a:spcBef>
                <a:buClrTx/>
                <a:buSzTx/>
                <a:buFontTx/>
                <a:buNone/>
              </a:pPr>
              <a:t>35</a:t>
            </a:fld>
            <a:endParaRPr lang="it-IT" altLang="it-IT" sz="1200">
              <a:latin typeface="Garamond" panose="02020404030301010803" pitchFamily="18" charset="0"/>
            </a:endParaRPr>
          </a:p>
        </p:txBody>
      </p:sp>
      <p:sp>
        <p:nvSpPr>
          <p:cNvPr id="38914" name="Rectangle 2">
            <a:extLst>
              <a:ext uri="{FF2B5EF4-FFF2-40B4-BE49-F238E27FC236}">
                <a16:creationId xmlns:a16="http://schemas.microsoft.com/office/drawing/2014/main" id="{BCF69FE7-4631-0741-A997-E3FAE04D518E}"/>
              </a:ext>
            </a:extLst>
          </p:cNvPr>
          <p:cNvSpPr>
            <a:spLocks noGrp="1" noChangeArrowheads="1"/>
          </p:cNvSpPr>
          <p:nvPr>
            <p:ph type="body" idx="1"/>
          </p:nvPr>
        </p:nvSpPr>
        <p:spPr>
          <a:xfrm>
            <a:off x="609600" y="2438400"/>
            <a:ext cx="7772400" cy="4419600"/>
          </a:xfrm>
        </p:spPr>
        <p:txBody>
          <a:bodyPr/>
          <a:lstStyle/>
          <a:p>
            <a:pPr marL="0" indent="0" algn="just" eaLnBrk="1" hangingPunct="1">
              <a:lnSpc>
                <a:spcPct val="90000"/>
              </a:lnSpc>
              <a:buClr>
                <a:schemeClr val="tx1"/>
              </a:buClr>
              <a:buSzTx/>
              <a:buNone/>
            </a:pPr>
            <a:r>
              <a:rPr lang="it-IT" dirty="0"/>
              <a:t>L’UO realizza il governo clinico del Farmaco sia in ambito organizzativo-gestionale che professionale, con particolare riferimento all’appropriatezza d’impiego dei farmaci, alla verifica della corretta applicazione delle normative vigenti in materia di farmaci</a:t>
            </a:r>
            <a:endParaRPr lang="it-IT" altLang="it-IT" sz="2100" dirty="0">
              <a:ea typeface="ＭＳ Ｐゴシック" panose="020B0600070205080204" pitchFamily="34" charset="-128"/>
            </a:endParaRPr>
          </a:p>
        </p:txBody>
      </p:sp>
      <p:sp>
        <p:nvSpPr>
          <p:cNvPr id="115715" name="Rectangle 3">
            <a:extLst>
              <a:ext uri="{FF2B5EF4-FFF2-40B4-BE49-F238E27FC236}">
                <a16:creationId xmlns:a16="http://schemas.microsoft.com/office/drawing/2014/main" id="{3EF4F8BD-42C7-6B45-AA81-B1E23F42454E}"/>
              </a:ext>
            </a:extLst>
          </p:cNvPr>
          <p:cNvSpPr>
            <a:spLocks noChangeArrowheads="1"/>
          </p:cNvSpPr>
          <p:nvPr/>
        </p:nvSpPr>
        <p:spPr bwMode="auto">
          <a:xfrm>
            <a:off x="1143000" y="76200"/>
            <a:ext cx="6705600" cy="1905000"/>
          </a:xfrm>
          <a:prstGeom prst="rect">
            <a:avLst/>
          </a:prstGeom>
          <a:noFill/>
          <a:ln w="9525">
            <a:noFill/>
            <a:miter lim="800000"/>
            <a:headEnd/>
            <a:tailEnd/>
          </a:ln>
          <a:effectLst>
            <a:outerShdw blurRad="63500" dist="53882"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sz="3000" b="1" dirty="0">
                <a:solidFill>
                  <a:srgbClr val="FF66FF"/>
                </a:solidFill>
                <a:effectLst>
                  <a:outerShdw blurRad="38100" dist="38100" dir="2700000" algn="tl">
                    <a:srgbClr val="C0C0C0"/>
                  </a:outerShdw>
                </a:effectLst>
              </a:rPr>
              <a:t>UOS </a:t>
            </a:r>
          </a:p>
          <a:p>
            <a:pPr algn="ctr" eaLnBrk="1" hangingPunct="1">
              <a:spcBef>
                <a:spcPct val="20000"/>
              </a:spcBef>
              <a:buClr>
                <a:schemeClr val="accent1"/>
              </a:buClr>
              <a:buSzPct val="65000"/>
              <a:buFont typeface="Wingdings" pitchFamily="2" charset="2"/>
              <a:buNone/>
              <a:defRPr/>
            </a:pPr>
            <a:r>
              <a:rPr lang="it-IT" altLang="it-IT" sz="3000" b="1" dirty="0">
                <a:solidFill>
                  <a:srgbClr val="FF66FF"/>
                </a:solidFill>
                <a:effectLst>
                  <a:outerShdw blurRad="38100" dist="38100" dir="2700000" algn="tl">
                    <a:srgbClr val="C0C0C0"/>
                  </a:outerShdw>
                </a:effectLst>
              </a:rPr>
              <a:t>Area del Farmaco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egnaposto numero diapositiva 5">
            <a:extLst>
              <a:ext uri="{FF2B5EF4-FFF2-40B4-BE49-F238E27FC236}">
                <a16:creationId xmlns:a16="http://schemas.microsoft.com/office/drawing/2014/main" id="{C75C09A5-85B1-0244-93BE-493ED02DE30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AF26674-8D6E-4A4B-9F51-1B9476EDB1F4}" type="slidenum">
              <a:rPr lang="it-IT" altLang="it-IT" sz="1200" smtClean="0">
                <a:latin typeface="Garamond" panose="02020404030301010803" pitchFamily="18" charset="0"/>
              </a:rPr>
              <a:pPr>
                <a:spcBef>
                  <a:spcPct val="0"/>
                </a:spcBef>
                <a:buClrTx/>
                <a:buSzTx/>
                <a:buFontTx/>
                <a:buNone/>
              </a:pPr>
              <a:t>36</a:t>
            </a:fld>
            <a:endParaRPr lang="it-IT" altLang="it-IT" sz="1200">
              <a:latin typeface="Garamond" panose="02020404030301010803" pitchFamily="18" charset="0"/>
            </a:endParaRPr>
          </a:p>
        </p:txBody>
      </p:sp>
      <p:sp>
        <p:nvSpPr>
          <p:cNvPr id="115715" name="Rectangle 3">
            <a:extLst>
              <a:ext uri="{FF2B5EF4-FFF2-40B4-BE49-F238E27FC236}">
                <a16:creationId xmlns:a16="http://schemas.microsoft.com/office/drawing/2014/main" id="{3EF4F8BD-42C7-6B45-AA81-B1E23F42454E}"/>
              </a:ext>
            </a:extLst>
          </p:cNvPr>
          <p:cNvSpPr>
            <a:spLocks noChangeArrowheads="1"/>
          </p:cNvSpPr>
          <p:nvPr/>
        </p:nvSpPr>
        <p:spPr bwMode="auto">
          <a:xfrm>
            <a:off x="1219200" y="76200"/>
            <a:ext cx="6705600" cy="1258887"/>
          </a:xfrm>
          <a:prstGeom prst="rect">
            <a:avLst/>
          </a:prstGeom>
          <a:noFill/>
          <a:ln w="9525">
            <a:noFill/>
            <a:miter lim="800000"/>
            <a:headEnd/>
            <a:tailEnd/>
          </a:ln>
          <a:effectLst>
            <a:outerShdw blurRad="63500" dist="53882"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b="1" dirty="0">
                <a:solidFill>
                  <a:srgbClr val="FF66FF"/>
                </a:solidFill>
                <a:effectLst>
                  <a:outerShdw blurRad="38100" dist="38100" dir="2700000" algn="tl">
                    <a:srgbClr val="C0C0C0"/>
                  </a:outerShdw>
                </a:effectLst>
              </a:rPr>
              <a:t>UOS </a:t>
            </a:r>
          </a:p>
          <a:p>
            <a:pPr algn="ctr" eaLnBrk="1" hangingPunct="1">
              <a:spcBef>
                <a:spcPct val="20000"/>
              </a:spcBef>
              <a:buClr>
                <a:schemeClr val="accent1"/>
              </a:buClr>
              <a:buSzPct val="65000"/>
              <a:buFont typeface="Wingdings" pitchFamily="2" charset="2"/>
              <a:buNone/>
              <a:defRPr/>
            </a:pPr>
            <a:r>
              <a:rPr lang="it-IT" altLang="it-IT" b="1" dirty="0">
                <a:solidFill>
                  <a:srgbClr val="FF66FF"/>
                </a:solidFill>
                <a:effectLst>
                  <a:outerShdw blurRad="38100" dist="38100" dir="2700000" algn="tl">
                    <a:srgbClr val="C0C0C0"/>
                  </a:outerShdw>
                </a:effectLst>
              </a:rPr>
              <a:t>Area del Farmaco </a:t>
            </a:r>
          </a:p>
        </p:txBody>
      </p:sp>
      <p:sp>
        <p:nvSpPr>
          <p:cNvPr id="3" name="Segnaposto contenuto 2">
            <a:extLst>
              <a:ext uri="{FF2B5EF4-FFF2-40B4-BE49-F238E27FC236}">
                <a16:creationId xmlns:a16="http://schemas.microsoft.com/office/drawing/2014/main" id="{1D279142-8B81-984B-895D-8CBC142EE504}"/>
              </a:ext>
            </a:extLst>
          </p:cNvPr>
          <p:cNvSpPr>
            <a:spLocks noGrp="1"/>
          </p:cNvSpPr>
          <p:nvPr>
            <p:ph idx="1"/>
          </p:nvPr>
        </p:nvSpPr>
        <p:spPr>
          <a:xfrm>
            <a:off x="457200" y="1335087"/>
            <a:ext cx="8229600" cy="4530725"/>
          </a:xfrm>
        </p:spPr>
        <p:txBody>
          <a:bodyPr/>
          <a:lstStyle/>
          <a:p>
            <a:r>
              <a:rPr lang="it-IT" b="1" dirty="0"/>
              <a:t>Governo e valutazione appropriatezza d’uso dei farmaci</a:t>
            </a:r>
            <a:endParaRPr lang="it-IT" dirty="0"/>
          </a:p>
          <a:p>
            <a:pPr marL="0" indent="0">
              <a:buNone/>
            </a:pPr>
            <a:r>
              <a:rPr lang="it-IT" sz="2000" dirty="0"/>
              <a:t>valutazione </a:t>
            </a:r>
            <a:r>
              <a:rPr lang="it-IT" sz="2000" b="1" dirty="0">
                <a:solidFill>
                  <a:srgbClr val="FF0000"/>
                </a:solidFill>
              </a:rPr>
              <a:t>dell’uso appropriato dei farmaci </a:t>
            </a:r>
            <a:r>
              <a:rPr lang="it-IT" sz="2000" dirty="0"/>
              <a:t>secondo principi di efficacia ed efficienza nel rispetto delle normative nazionali, raccomandazioni regionali, decisioni di commissioni tecnico scientifiche di Area Vasta (CF AVEC) o locali (CIO, COSDT, CBUS). </a:t>
            </a:r>
            <a:r>
              <a:rPr lang="it-IT" sz="2000" b="1" dirty="0">
                <a:solidFill>
                  <a:srgbClr val="FF0000"/>
                </a:solidFill>
              </a:rPr>
              <a:t>Partecipazione in qualità di esperto del farmaco alle suddette commissioni</a:t>
            </a:r>
            <a:r>
              <a:rPr lang="it-IT" sz="2000" dirty="0"/>
              <a:t>, </a:t>
            </a:r>
            <a:r>
              <a:rPr lang="it-IT" sz="2000" dirty="0" err="1"/>
              <a:t>nonchè</a:t>
            </a:r>
            <a:r>
              <a:rPr lang="it-IT" sz="2000" dirty="0"/>
              <a:t> a </a:t>
            </a:r>
            <a:r>
              <a:rPr lang="it-IT" sz="2000" dirty="0" err="1"/>
              <a:t>GdL</a:t>
            </a:r>
            <a:r>
              <a:rPr lang="it-IT" sz="2000" dirty="0"/>
              <a:t> per la </a:t>
            </a:r>
            <a:r>
              <a:rPr lang="it-IT" sz="2000" dirty="0">
                <a:solidFill>
                  <a:srgbClr val="FF0000"/>
                </a:solidFill>
              </a:rPr>
              <a:t>produzione di LLGG, raccomandazioni, PDTA </a:t>
            </a:r>
            <a:r>
              <a:rPr lang="it-IT" sz="2000" dirty="0"/>
              <a:t>per l’uso razionale del farmaco e partecipazione attiva alla loro diffusione ed implementazione.</a:t>
            </a:r>
          </a:p>
          <a:p>
            <a:pPr marL="0" indent="0">
              <a:buNone/>
            </a:pPr>
            <a:endParaRPr lang="it-IT" sz="2000" dirty="0"/>
          </a:p>
          <a:p>
            <a:pPr marL="0" indent="0">
              <a:buNone/>
            </a:pPr>
            <a:r>
              <a:rPr lang="it-IT" sz="2000" dirty="0"/>
              <a:t>Verifica, in collaborazione con i clinici, dell’appropriatezza prescrittiva dei farmaci attraverso la predisposizione di </a:t>
            </a:r>
            <a:r>
              <a:rPr lang="it-IT" sz="2000" b="1" dirty="0">
                <a:solidFill>
                  <a:srgbClr val="FF0000"/>
                </a:solidFill>
              </a:rPr>
              <a:t>monitoraggi ed audit clinici </a:t>
            </a:r>
          </a:p>
        </p:txBody>
      </p:sp>
    </p:spTree>
    <p:extLst>
      <p:ext uri="{BB962C8B-B14F-4D97-AF65-F5344CB8AC3E}">
        <p14:creationId xmlns:p14="http://schemas.microsoft.com/office/powerpoint/2010/main" val="1993196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egnaposto numero diapositiva 5">
            <a:extLst>
              <a:ext uri="{FF2B5EF4-FFF2-40B4-BE49-F238E27FC236}">
                <a16:creationId xmlns:a16="http://schemas.microsoft.com/office/drawing/2014/main" id="{42374F1B-7015-3946-B764-BFA8E78A1A9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70BBAF09-67A7-9A49-9880-ECFD8D85FA23}" type="slidenum">
              <a:rPr lang="it-IT" altLang="it-IT" sz="1200" smtClean="0">
                <a:latin typeface="Garamond" panose="02020404030301010803" pitchFamily="18" charset="0"/>
              </a:rPr>
              <a:pPr>
                <a:spcBef>
                  <a:spcPct val="0"/>
                </a:spcBef>
                <a:buClrTx/>
                <a:buSzTx/>
                <a:buFontTx/>
                <a:buNone/>
              </a:pPr>
              <a:t>37</a:t>
            </a:fld>
            <a:endParaRPr lang="it-IT" altLang="it-IT" sz="1200">
              <a:latin typeface="Garamond" panose="02020404030301010803" pitchFamily="18" charset="0"/>
            </a:endParaRPr>
          </a:p>
        </p:txBody>
      </p:sp>
      <p:sp>
        <p:nvSpPr>
          <p:cNvPr id="126979" name="Rectangle 3">
            <a:extLst>
              <a:ext uri="{FF2B5EF4-FFF2-40B4-BE49-F238E27FC236}">
                <a16:creationId xmlns:a16="http://schemas.microsoft.com/office/drawing/2014/main" id="{018836AA-505C-EA41-AA68-3203B9EF3F07}"/>
              </a:ext>
            </a:extLst>
          </p:cNvPr>
          <p:cNvSpPr>
            <a:spLocks noChangeArrowheads="1"/>
          </p:cNvSpPr>
          <p:nvPr/>
        </p:nvSpPr>
        <p:spPr bwMode="auto">
          <a:xfrm>
            <a:off x="1143000" y="-304800"/>
            <a:ext cx="6705600" cy="2286000"/>
          </a:xfrm>
          <a:prstGeom prst="rect">
            <a:avLst/>
          </a:prstGeom>
          <a:noFill/>
          <a:ln w="9525">
            <a:noFill/>
            <a:miter lim="800000"/>
            <a:headEnd/>
            <a:tailEnd/>
          </a:ln>
          <a:effectLst>
            <a:outerShdw blurRad="63500" dist="17961"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accent1"/>
              </a:buClr>
              <a:buSzPct val="65000"/>
              <a:buFont typeface="Wingdings" pitchFamily="2" charset="2"/>
              <a:buChar char="n"/>
              <a:defRPr/>
            </a:pPr>
            <a:endParaRPr lang="it-IT" altLang="it-IT" sz="1700" b="1" u="sng" dirty="0">
              <a:effectLst>
                <a:outerShdw blurRad="38100" dist="38100" dir="2700000" algn="tl">
                  <a:srgbClr val="C0C0C0"/>
                </a:outerShdw>
              </a:effectLst>
            </a:endParaRPr>
          </a:p>
          <a:p>
            <a:pP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sz="3000" dirty="0">
                <a:solidFill>
                  <a:srgbClr val="FF66FF"/>
                </a:solidFill>
              </a:rPr>
              <a:t> UOS Area del Farmaco </a:t>
            </a:r>
          </a:p>
        </p:txBody>
      </p:sp>
      <p:pic>
        <p:nvPicPr>
          <p:cNvPr id="7" name="Picture 4">
            <a:extLst>
              <a:ext uri="{FF2B5EF4-FFF2-40B4-BE49-F238E27FC236}">
                <a16:creationId xmlns:a16="http://schemas.microsoft.com/office/drawing/2014/main" id="{F3551445-BCA1-454A-B748-E0895CD35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8377238"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5">
            <a:extLst>
              <a:ext uri="{FF2B5EF4-FFF2-40B4-BE49-F238E27FC236}">
                <a16:creationId xmlns:a16="http://schemas.microsoft.com/office/drawing/2014/main" id="{1EA9C326-2CF5-B548-A823-7238A8D82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87122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egnaposto numero diapositiva 5">
            <a:extLst>
              <a:ext uri="{FF2B5EF4-FFF2-40B4-BE49-F238E27FC236}">
                <a16:creationId xmlns:a16="http://schemas.microsoft.com/office/drawing/2014/main" id="{B1AED6B5-9D11-8E45-A785-E523A94C93E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821EF307-7C1C-3E4E-ADE7-E684B5B683CA}" type="slidenum">
              <a:rPr lang="it-IT" altLang="it-IT" sz="1200" smtClean="0">
                <a:latin typeface="Garamond" panose="02020404030301010803" pitchFamily="18" charset="0"/>
              </a:rPr>
              <a:pPr>
                <a:spcBef>
                  <a:spcPct val="0"/>
                </a:spcBef>
                <a:buClrTx/>
                <a:buSzTx/>
                <a:buFontTx/>
                <a:buNone/>
              </a:pPr>
              <a:t>38</a:t>
            </a:fld>
            <a:endParaRPr lang="it-IT" altLang="it-IT" sz="1200">
              <a:latin typeface="Garamond" panose="02020404030301010803" pitchFamily="18" charset="0"/>
            </a:endParaRPr>
          </a:p>
        </p:txBody>
      </p:sp>
      <p:sp>
        <p:nvSpPr>
          <p:cNvPr id="126979" name="Rectangle 3">
            <a:extLst>
              <a:ext uri="{FF2B5EF4-FFF2-40B4-BE49-F238E27FC236}">
                <a16:creationId xmlns:a16="http://schemas.microsoft.com/office/drawing/2014/main" id="{51E60680-CCDB-3041-AF33-99558806F22B}"/>
              </a:ext>
            </a:extLst>
          </p:cNvPr>
          <p:cNvSpPr>
            <a:spLocks noChangeArrowheads="1"/>
          </p:cNvSpPr>
          <p:nvPr/>
        </p:nvSpPr>
        <p:spPr bwMode="auto">
          <a:xfrm>
            <a:off x="1143000" y="-304800"/>
            <a:ext cx="6705600" cy="2286000"/>
          </a:xfrm>
          <a:prstGeom prst="rect">
            <a:avLst/>
          </a:prstGeom>
          <a:noFill/>
          <a:ln w="9525">
            <a:noFill/>
            <a:miter lim="800000"/>
            <a:headEnd/>
            <a:tailEnd/>
          </a:ln>
          <a:effectLst>
            <a:outerShdw blurRad="63500" dist="17961"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accent1"/>
              </a:buClr>
              <a:buSzPct val="65000"/>
              <a:buFont typeface="Wingdings" pitchFamily="2" charset="2"/>
              <a:buChar char="n"/>
              <a:defRPr/>
            </a:pPr>
            <a:endParaRPr lang="it-IT" altLang="it-IT" sz="1700" b="1" u="sng" dirty="0">
              <a:effectLst>
                <a:outerShdw blurRad="38100" dist="38100" dir="2700000" algn="tl">
                  <a:srgbClr val="C0C0C0"/>
                </a:outerShdw>
              </a:effectLst>
            </a:endParaRPr>
          </a:p>
          <a:p>
            <a:pP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sz="3000" dirty="0">
                <a:solidFill>
                  <a:srgbClr val="FF66FF"/>
                </a:solidFill>
              </a:rPr>
              <a:t>UOS Area del Farmaco </a:t>
            </a:r>
          </a:p>
        </p:txBody>
      </p:sp>
      <p:pic>
        <p:nvPicPr>
          <p:cNvPr id="5" name="Picture 5">
            <a:extLst>
              <a:ext uri="{FF2B5EF4-FFF2-40B4-BE49-F238E27FC236}">
                <a16:creationId xmlns:a16="http://schemas.microsoft.com/office/drawing/2014/main" id="{3B4BE2E7-B60D-CB49-A4A4-1473EDE95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66800"/>
            <a:ext cx="83058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5">
            <a:extLst>
              <a:ext uri="{FF2B5EF4-FFF2-40B4-BE49-F238E27FC236}">
                <a16:creationId xmlns:a16="http://schemas.microsoft.com/office/drawing/2014/main" id="{82FCE1F9-4637-754F-8779-D12194139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982663"/>
            <a:ext cx="8351837"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egnaposto numero diapositiva 5">
            <a:extLst>
              <a:ext uri="{FF2B5EF4-FFF2-40B4-BE49-F238E27FC236}">
                <a16:creationId xmlns:a16="http://schemas.microsoft.com/office/drawing/2014/main" id="{C75C09A5-85B1-0244-93BE-493ED02DE30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AF26674-8D6E-4A4B-9F51-1B9476EDB1F4}" type="slidenum">
              <a:rPr lang="it-IT" altLang="it-IT" sz="1200" smtClean="0">
                <a:latin typeface="Garamond" panose="02020404030301010803" pitchFamily="18" charset="0"/>
              </a:rPr>
              <a:pPr>
                <a:spcBef>
                  <a:spcPct val="0"/>
                </a:spcBef>
                <a:buClrTx/>
                <a:buSzTx/>
                <a:buFontTx/>
                <a:buNone/>
              </a:pPr>
              <a:t>39</a:t>
            </a:fld>
            <a:endParaRPr lang="it-IT" altLang="it-IT" sz="1200">
              <a:latin typeface="Garamond" panose="02020404030301010803" pitchFamily="18" charset="0"/>
            </a:endParaRPr>
          </a:p>
        </p:txBody>
      </p:sp>
      <p:sp>
        <p:nvSpPr>
          <p:cNvPr id="115715" name="Rectangle 3">
            <a:extLst>
              <a:ext uri="{FF2B5EF4-FFF2-40B4-BE49-F238E27FC236}">
                <a16:creationId xmlns:a16="http://schemas.microsoft.com/office/drawing/2014/main" id="{3EF4F8BD-42C7-6B45-AA81-B1E23F42454E}"/>
              </a:ext>
            </a:extLst>
          </p:cNvPr>
          <p:cNvSpPr>
            <a:spLocks noChangeArrowheads="1"/>
          </p:cNvSpPr>
          <p:nvPr/>
        </p:nvSpPr>
        <p:spPr bwMode="auto">
          <a:xfrm>
            <a:off x="1219200" y="76200"/>
            <a:ext cx="6705600" cy="1258887"/>
          </a:xfrm>
          <a:prstGeom prst="rect">
            <a:avLst/>
          </a:prstGeom>
          <a:noFill/>
          <a:ln w="9525">
            <a:noFill/>
            <a:miter lim="800000"/>
            <a:headEnd/>
            <a:tailEnd/>
          </a:ln>
          <a:effectLst>
            <a:outerShdw blurRad="63500" dist="53882"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b="1" dirty="0">
                <a:solidFill>
                  <a:srgbClr val="FF66FF"/>
                </a:solidFill>
                <a:effectLst>
                  <a:outerShdw blurRad="38100" dist="38100" dir="2700000" algn="tl">
                    <a:srgbClr val="C0C0C0"/>
                  </a:outerShdw>
                </a:effectLst>
              </a:rPr>
              <a:t>UOS </a:t>
            </a:r>
          </a:p>
          <a:p>
            <a:pPr algn="ctr" eaLnBrk="1" hangingPunct="1">
              <a:spcBef>
                <a:spcPct val="20000"/>
              </a:spcBef>
              <a:buClr>
                <a:schemeClr val="accent1"/>
              </a:buClr>
              <a:buSzPct val="65000"/>
              <a:buFont typeface="Wingdings" pitchFamily="2" charset="2"/>
              <a:buNone/>
              <a:defRPr/>
            </a:pPr>
            <a:r>
              <a:rPr lang="it-IT" altLang="it-IT" b="1" dirty="0">
                <a:solidFill>
                  <a:srgbClr val="FF66FF"/>
                </a:solidFill>
                <a:effectLst>
                  <a:outerShdw blurRad="38100" dist="38100" dir="2700000" algn="tl">
                    <a:srgbClr val="C0C0C0"/>
                  </a:outerShdw>
                </a:effectLst>
              </a:rPr>
              <a:t>Area del Farmaco </a:t>
            </a:r>
          </a:p>
        </p:txBody>
      </p:sp>
      <p:sp>
        <p:nvSpPr>
          <p:cNvPr id="3" name="Segnaposto contenuto 2">
            <a:extLst>
              <a:ext uri="{FF2B5EF4-FFF2-40B4-BE49-F238E27FC236}">
                <a16:creationId xmlns:a16="http://schemas.microsoft.com/office/drawing/2014/main" id="{1D279142-8B81-984B-895D-8CBC142EE504}"/>
              </a:ext>
            </a:extLst>
          </p:cNvPr>
          <p:cNvSpPr>
            <a:spLocks noGrp="1"/>
          </p:cNvSpPr>
          <p:nvPr>
            <p:ph idx="1"/>
          </p:nvPr>
        </p:nvSpPr>
        <p:spPr>
          <a:xfrm>
            <a:off x="457200" y="1712913"/>
            <a:ext cx="8229600" cy="4530725"/>
          </a:xfrm>
        </p:spPr>
        <p:txBody>
          <a:bodyPr/>
          <a:lstStyle/>
          <a:p>
            <a:pPr lvl="0"/>
            <a:r>
              <a:rPr lang="it-IT" b="1" dirty="0"/>
              <a:t>Gestione e monitoraggio dell’utilizzo dei farmaci</a:t>
            </a:r>
          </a:p>
          <a:p>
            <a:pPr lvl="0"/>
            <a:endParaRPr lang="it-IT" sz="2000" dirty="0"/>
          </a:p>
          <a:p>
            <a:pPr marL="0" lvl="0" indent="0">
              <a:buNone/>
            </a:pPr>
            <a:r>
              <a:rPr lang="it-IT" sz="2400" dirty="0"/>
              <a:t>Gestione, per la parte di competenza, dei flussi informativi (AFO, FED, </a:t>
            </a:r>
            <a:r>
              <a:rPr lang="it-IT" sz="2400" dirty="0" err="1"/>
              <a:t>ecc</a:t>
            </a:r>
            <a:r>
              <a:rPr lang="it-IT" sz="2400" dirty="0"/>
              <a:t>) e delle relative banche dati dei prodotti gestiti</a:t>
            </a:r>
          </a:p>
          <a:p>
            <a:pPr marL="0" lvl="0" indent="0">
              <a:buNone/>
            </a:pPr>
            <a:endParaRPr lang="it-IT" sz="2400" dirty="0"/>
          </a:p>
          <a:p>
            <a:pPr marL="0" lvl="0" indent="0">
              <a:buNone/>
            </a:pPr>
            <a:r>
              <a:rPr lang="it-IT" sz="2400" dirty="0"/>
              <a:t>Gestione, per gli aspetti clinici e contabili di competenza, dei Registri AIFA</a:t>
            </a:r>
          </a:p>
          <a:p>
            <a:endParaRPr lang="it-IT" sz="2000" b="1" dirty="0">
              <a:solidFill>
                <a:srgbClr val="FF0000"/>
              </a:solidFill>
            </a:endParaRPr>
          </a:p>
        </p:txBody>
      </p:sp>
    </p:spTree>
    <p:extLst>
      <p:ext uri="{BB962C8B-B14F-4D97-AF65-F5344CB8AC3E}">
        <p14:creationId xmlns:p14="http://schemas.microsoft.com/office/powerpoint/2010/main" val="1177550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olo 12">
            <a:extLst>
              <a:ext uri="{FF2B5EF4-FFF2-40B4-BE49-F238E27FC236}">
                <a16:creationId xmlns:a16="http://schemas.microsoft.com/office/drawing/2014/main" id="{9CCAC87F-6AA9-6F4B-88E9-391376886BCC}"/>
              </a:ext>
            </a:extLst>
          </p:cNvPr>
          <p:cNvSpPr>
            <a:spLocks noGrp="1" noChangeArrowheads="1"/>
          </p:cNvSpPr>
          <p:nvPr>
            <p:ph type="title"/>
          </p:nvPr>
        </p:nvSpPr>
        <p:spPr/>
        <p:txBody>
          <a:bodyPr/>
          <a:lstStyle/>
          <a:p>
            <a:pPr eaLnBrk="1" hangingPunct="1"/>
            <a:r>
              <a:rPr lang="it-IT" altLang="it-IT">
                <a:ea typeface="ＭＳ Ｐゴシック" panose="020B0600070205080204" pitchFamily="34" charset="-128"/>
              </a:rPr>
              <a:t>Da Speziale a Farmacista</a:t>
            </a:r>
          </a:p>
        </p:txBody>
      </p:sp>
      <p:sp>
        <p:nvSpPr>
          <p:cNvPr id="17410" name="Segnaposto numero diapositiva 3">
            <a:extLst>
              <a:ext uri="{FF2B5EF4-FFF2-40B4-BE49-F238E27FC236}">
                <a16:creationId xmlns:a16="http://schemas.microsoft.com/office/drawing/2014/main" id="{41EA3566-54F0-1044-BE3B-66165288369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CD90D759-7282-894B-A98F-18E5F9473FA6}" type="slidenum">
              <a:rPr lang="it-IT" altLang="it-IT" sz="1200" smtClean="0">
                <a:latin typeface="Garamond" panose="02020404030301010803" pitchFamily="18" charset="0"/>
              </a:rPr>
              <a:pPr>
                <a:spcBef>
                  <a:spcPct val="0"/>
                </a:spcBef>
                <a:buClrTx/>
                <a:buSzTx/>
                <a:buFontTx/>
                <a:buNone/>
              </a:pPr>
              <a:t>4</a:t>
            </a:fld>
            <a:endParaRPr lang="it-IT" altLang="it-IT" sz="1200">
              <a:latin typeface="Garamond" panose="02020404030301010803" pitchFamily="18" charset="0"/>
            </a:endParaRPr>
          </a:p>
        </p:txBody>
      </p:sp>
      <p:sp>
        <p:nvSpPr>
          <p:cNvPr id="17411" name="CasellaDiTesto 26">
            <a:extLst>
              <a:ext uri="{FF2B5EF4-FFF2-40B4-BE49-F238E27FC236}">
                <a16:creationId xmlns:a16="http://schemas.microsoft.com/office/drawing/2014/main" id="{2CD9D0B6-69CE-1F47-B172-928A609A512B}"/>
              </a:ext>
            </a:extLst>
          </p:cNvPr>
          <p:cNvSpPr txBox="1">
            <a:spLocks noChangeArrowheads="1"/>
          </p:cNvSpPr>
          <p:nvPr/>
        </p:nvSpPr>
        <p:spPr bwMode="auto">
          <a:xfrm>
            <a:off x="341313" y="1066800"/>
            <a:ext cx="8802687"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FF66FF"/>
              </a:buClr>
              <a:buSzTx/>
              <a:buFont typeface="Arial" panose="020B0604020202020204" pitchFamily="34" charset="0"/>
              <a:buChar char="•"/>
            </a:pPr>
            <a:r>
              <a:rPr lang="it-IT" altLang="it-IT" sz="1800"/>
              <a:t> </a:t>
            </a:r>
            <a:r>
              <a:rPr lang="it-IT" altLang="it-IT" sz="1800" i="1"/>
              <a:t>Storicamente l'ospedale nasce come </a:t>
            </a:r>
            <a:r>
              <a:rPr lang="it-IT" altLang="it-IT" sz="1800" i="1">
                <a:solidFill>
                  <a:srgbClr val="FF66FF"/>
                </a:solidFill>
              </a:rPr>
              <a:t>opera  di carità </a:t>
            </a:r>
            <a:r>
              <a:rPr lang="it-IT" altLang="it-IT" sz="1800" i="1"/>
              <a:t>dedita all'assistenza dei viandanti, dei pellegrini, degli orfani, dei poveri, dei malati.</a:t>
            </a:r>
          </a:p>
          <a:p>
            <a:pPr eaLnBrk="1" hangingPunct="1">
              <a:spcBef>
                <a:spcPct val="0"/>
              </a:spcBef>
              <a:buClr>
                <a:srgbClr val="FF66FF"/>
              </a:buClr>
              <a:buSzTx/>
              <a:buFontTx/>
              <a:buNone/>
            </a:pPr>
            <a:r>
              <a:rPr lang="it-IT" altLang="it-IT" sz="1800" i="1"/>
              <a:t> </a:t>
            </a:r>
          </a:p>
          <a:p>
            <a:pPr eaLnBrk="1" hangingPunct="1">
              <a:spcBef>
                <a:spcPct val="0"/>
              </a:spcBef>
              <a:buClr>
                <a:srgbClr val="FF66FF"/>
              </a:buClr>
              <a:buSzTx/>
              <a:buFont typeface="Arial" panose="020B0604020202020204" pitchFamily="34" charset="0"/>
              <a:buChar char="•"/>
            </a:pPr>
            <a:r>
              <a:rPr lang="it-IT" altLang="it-IT" sz="1800" i="1"/>
              <a:t>Solo nel 1800 l'ospedale si caratterizza come luogo primariamente sanitario. </a:t>
            </a:r>
          </a:p>
          <a:p>
            <a:pPr eaLnBrk="1" hangingPunct="1">
              <a:spcBef>
                <a:spcPct val="0"/>
              </a:spcBef>
              <a:buClr>
                <a:srgbClr val="FF66FF"/>
              </a:buClr>
              <a:buSzTx/>
              <a:buFont typeface="Arial" panose="020B0604020202020204" pitchFamily="34" charset="0"/>
              <a:buChar char="•"/>
            </a:pPr>
            <a:endParaRPr lang="it-IT" altLang="it-IT" sz="1800" i="1"/>
          </a:p>
          <a:p>
            <a:pPr eaLnBrk="1" hangingPunct="1">
              <a:spcBef>
                <a:spcPct val="0"/>
              </a:spcBef>
              <a:buClr>
                <a:srgbClr val="FF66FF"/>
              </a:buClr>
              <a:buSzTx/>
              <a:buFont typeface="Arial" panose="020B0604020202020204" pitchFamily="34" charset="0"/>
              <a:buChar char="•"/>
            </a:pPr>
            <a:r>
              <a:rPr lang="it-IT" altLang="it-IT" sz="1800" i="1"/>
              <a:t>Parallelamente agli istituti religiosi sorsero iniziative assistenziali promosse da congregazioni laiche, dove la somministrazione dei farmaci ai ricoverati rappresentava un'attività fondamentale.  </a:t>
            </a:r>
          </a:p>
          <a:p>
            <a:pPr eaLnBrk="1" hangingPunct="1">
              <a:spcBef>
                <a:spcPct val="0"/>
              </a:spcBef>
              <a:buClr>
                <a:srgbClr val="FF66FF"/>
              </a:buClr>
              <a:buSzTx/>
              <a:buFont typeface="Arial" panose="020B0604020202020204" pitchFamily="34" charset="0"/>
              <a:buChar char="•"/>
            </a:pPr>
            <a:endParaRPr lang="it-IT" altLang="it-IT" sz="1800" i="1"/>
          </a:p>
          <a:p>
            <a:pPr eaLnBrk="1" hangingPunct="1">
              <a:spcBef>
                <a:spcPct val="0"/>
              </a:spcBef>
              <a:buClr>
                <a:srgbClr val="FF66FF"/>
              </a:buClr>
              <a:buSzTx/>
              <a:buFont typeface="Arial" panose="020B0604020202020204" pitchFamily="34" charset="0"/>
              <a:buChar char="•"/>
            </a:pPr>
            <a:r>
              <a:rPr lang="it-IT" altLang="it-IT" sz="1800" i="1"/>
              <a:t>Gli ospedali più attrezzati provvedevano a costituire una </a:t>
            </a:r>
            <a:r>
              <a:rPr lang="it-IT" altLang="it-IT" sz="1800" i="1">
                <a:solidFill>
                  <a:srgbClr val="FF66FF"/>
                </a:solidFill>
              </a:rPr>
              <a:t>spezieria</a:t>
            </a:r>
            <a:r>
              <a:rPr lang="it-IT" altLang="it-IT" sz="1800" i="1"/>
              <a:t> all'interno dell'istituto, altri davano incarico ad uno speziale, operante in città, di preparare e fornire medicamenti.</a:t>
            </a:r>
          </a:p>
          <a:p>
            <a:pPr eaLnBrk="1" hangingPunct="1">
              <a:spcBef>
                <a:spcPct val="0"/>
              </a:spcBef>
              <a:buClr>
                <a:srgbClr val="FF66FF"/>
              </a:buClr>
              <a:buSzTx/>
              <a:buFont typeface="Arial" panose="020B0604020202020204" pitchFamily="34" charset="0"/>
              <a:buChar char="•"/>
            </a:pPr>
            <a:endParaRPr lang="it-IT" altLang="it-IT" sz="1800" i="1"/>
          </a:p>
          <a:p>
            <a:pPr eaLnBrk="1" hangingPunct="1">
              <a:spcBef>
                <a:spcPct val="0"/>
              </a:spcBef>
              <a:buClr>
                <a:srgbClr val="FF66FF"/>
              </a:buClr>
              <a:buSzTx/>
              <a:buFont typeface="Arial" panose="020B0604020202020204" pitchFamily="34" charset="0"/>
              <a:buChar char="•"/>
            </a:pPr>
            <a:r>
              <a:rPr lang="it-IT" altLang="it-IT" sz="1800" i="1"/>
              <a:t>Un esempio è la </a:t>
            </a:r>
            <a:r>
              <a:rPr lang="it-IT" altLang="it-IT" sz="1800" i="1">
                <a:solidFill>
                  <a:srgbClr val="FF66FF"/>
                </a:solidFill>
              </a:rPr>
              <a:t>spezieria dell'Ospedale Maggiore di Milano </a:t>
            </a:r>
            <a:r>
              <a:rPr lang="it-IT" altLang="it-IT" sz="1800" i="1"/>
              <a:t>le cui origini risalgono al 1470.  Dal ricchissimo archivio di questa farmacia, pervenuto ad oggi praticamente intatto, si comprende con quanto rigore venissero scelti il Maestro speziale ed i suoi aiutanti, ai quali veniva richiesto, oltre che maestria, il mantenimento di condotta professionale e morale irreprensibile.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egnaposto numero diapositiva 5">
            <a:extLst>
              <a:ext uri="{FF2B5EF4-FFF2-40B4-BE49-F238E27FC236}">
                <a16:creationId xmlns:a16="http://schemas.microsoft.com/office/drawing/2014/main" id="{C75C09A5-85B1-0244-93BE-493ED02DE30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AF26674-8D6E-4A4B-9F51-1B9476EDB1F4}" type="slidenum">
              <a:rPr lang="it-IT" altLang="it-IT" sz="1200" smtClean="0">
                <a:latin typeface="Garamond" panose="02020404030301010803" pitchFamily="18" charset="0"/>
              </a:rPr>
              <a:pPr>
                <a:spcBef>
                  <a:spcPct val="0"/>
                </a:spcBef>
                <a:buClrTx/>
                <a:buSzTx/>
                <a:buFontTx/>
                <a:buNone/>
              </a:pPr>
              <a:t>40</a:t>
            </a:fld>
            <a:endParaRPr lang="it-IT" altLang="it-IT" sz="1200">
              <a:latin typeface="Garamond" panose="02020404030301010803" pitchFamily="18" charset="0"/>
            </a:endParaRPr>
          </a:p>
        </p:txBody>
      </p:sp>
      <p:sp>
        <p:nvSpPr>
          <p:cNvPr id="115715" name="Rectangle 3">
            <a:extLst>
              <a:ext uri="{FF2B5EF4-FFF2-40B4-BE49-F238E27FC236}">
                <a16:creationId xmlns:a16="http://schemas.microsoft.com/office/drawing/2014/main" id="{3EF4F8BD-42C7-6B45-AA81-B1E23F42454E}"/>
              </a:ext>
            </a:extLst>
          </p:cNvPr>
          <p:cNvSpPr>
            <a:spLocks noChangeArrowheads="1"/>
          </p:cNvSpPr>
          <p:nvPr/>
        </p:nvSpPr>
        <p:spPr bwMode="auto">
          <a:xfrm>
            <a:off x="1219200" y="76200"/>
            <a:ext cx="6705600" cy="1258887"/>
          </a:xfrm>
          <a:prstGeom prst="rect">
            <a:avLst/>
          </a:prstGeom>
          <a:noFill/>
          <a:ln w="9525">
            <a:noFill/>
            <a:miter lim="800000"/>
            <a:headEnd/>
            <a:tailEnd/>
          </a:ln>
          <a:effectLst>
            <a:outerShdw blurRad="63500" dist="53882"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b="1" dirty="0">
                <a:solidFill>
                  <a:srgbClr val="FF66FF"/>
                </a:solidFill>
                <a:effectLst>
                  <a:outerShdw blurRad="38100" dist="38100" dir="2700000" algn="tl">
                    <a:srgbClr val="C0C0C0"/>
                  </a:outerShdw>
                </a:effectLst>
              </a:rPr>
              <a:t>UOS </a:t>
            </a:r>
          </a:p>
          <a:p>
            <a:pPr algn="ctr" eaLnBrk="1" hangingPunct="1">
              <a:spcBef>
                <a:spcPct val="20000"/>
              </a:spcBef>
              <a:buClr>
                <a:schemeClr val="accent1"/>
              </a:buClr>
              <a:buSzPct val="65000"/>
              <a:buFont typeface="Wingdings" pitchFamily="2" charset="2"/>
              <a:buNone/>
              <a:defRPr/>
            </a:pPr>
            <a:r>
              <a:rPr lang="it-IT" altLang="it-IT" b="1" dirty="0">
                <a:solidFill>
                  <a:srgbClr val="FF66FF"/>
                </a:solidFill>
                <a:effectLst>
                  <a:outerShdw blurRad="38100" dist="38100" dir="2700000" algn="tl">
                    <a:srgbClr val="C0C0C0"/>
                  </a:outerShdw>
                </a:effectLst>
              </a:rPr>
              <a:t>Area del Farmaco </a:t>
            </a:r>
          </a:p>
        </p:txBody>
      </p:sp>
      <p:sp>
        <p:nvSpPr>
          <p:cNvPr id="3" name="Segnaposto contenuto 2">
            <a:extLst>
              <a:ext uri="{FF2B5EF4-FFF2-40B4-BE49-F238E27FC236}">
                <a16:creationId xmlns:a16="http://schemas.microsoft.com/office/drawing/2014/main" id="{1D279142-8B81-984B-895D-8CBC142EE504}"/>
              </a:ext>
            </a:extLst>
          </p:cNvPr>
          <p:cNvSpPr>
            <a:spLocks noGrp="1"/>
          </p:cNvSpPr>
          <p:nvPr>
            <p:ph idx="1"/>
          </p:nvPr>
        </p:nvSpPr>
        <p:spPr>
          <a:xfrm>
            <a:off x="457200" y="1712913"/>
            <a:ext cx="8229600" cy="4530725"/>
          </a:xfrm>
        </p:spPr>
        <p:txBody>
          <a:bodyPr/>
          <a:lstStyle/>
          <a:p>
            <a:pPr lvl="0"/>
            <a:r>
              <a:rPr lang="it-IT" b="1" dirty="0"/>
              <a:t>Sperimentazione clinica</a:t>
            </a:r>
            <a:endParaRPr lang="it-IT" sz="2000" dirty="0"/>
          </a:p>
          <a:p>
            <a:pPr marL="0" lvl="0" indent="0">
              <a:buNone/>
            </a:pPr>
            <a:r>
              <a:rPr lang="it-IT" dirty="0"/>
              <a:t>Supporto agli sperimentatori nella conduzione e gestione delle sperimentazioni cliniche per gli aspetti farmaceutici e referente per gli studi no profit per la sicurezza dei farmaci sperimentali (</a:t>
            </a:r>
            <a:r>
              <a:rPr lang="it-IT" dirty="0" err="1"/>
              <a:t>Eudravigilance</a:t>
            </a:r>
            <a:r>
              <a:rPr lang="it-IT" dirty="0"/>
              <a:t>).</a:t>
            </a:r>
          </a:p>
          <a:p>
            <a:pPr marL="0" lvl="0" indent="0">
              <a:buNone/>
            </a:pPr>
            <a:endParaRPr lang="it-IT" sz="2000" dirty="0"/>
          </a:p>
          <a:p>
            <a:pPr marL="0" lvl="0" indent="0">
              <a:buNone/>
            </a:pPr>
            <a:r>
              <a:rPr lang="it-IT" dirty="0"/>
              <a:t>Partecipazione in qualità di componente al Comitato Etico locale/Area Vasta</a:t>
            </a:r>
            <a:endParaRPr lang="it-IT" sz="2000" dirty="0"/>
          </a:p>
          <a:p>
            <a:endParaRPr lang="it-IT" sz="2000" b="1" dirty="0">
              <a:solidFill>
                <a:srgbClr val="FF0000"/>
              </a:solidFill>
            </a:endParaRPr>
          </a:p>
        </p:txBody>
      </p:sp>
    </p:spTree>
    <p:extLst>
      <p:ext uri="{BB962C8B-B14F-4D97-AF65-F5344CB8AC3E}">
        <p14:creationId xmlns:p14="http://schemas.microsoft.com/office/powerpoint/2010/main" val="1274900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egnaposto numero diapositiva 5">
            <a:extLst>
              <a:ext uri="{FF2B5EF4-FFF2-40B4-BE49-F238E27FC236}">
                <a16:creationId xmlns:a16="http://schemas.microsoft.com/office/drawing/2014/main" id="{C75C09A5-85B1-0244-93BE-493ED02DE30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AF26674-8D6E-4A4B-9F51-1B9476EDB1F4}" type="slidenum">
              <a:rPr lang="it-IT" altLang="it-IT" sz="1200" smtClean="0">
                <a:latin typeface="Garamond" panose="02020404030301010803" pitchFamily="18" charset="0"/>
              </a:rPr>
              <a:pPr>
                <a:spcBef>
                  <a:spcPct val="0"/>
                </a:spcBef>
                <a:buClrTx/>
                <a:buSzTx/>
                <a:buFontTx/>
                <a:buNone/>
              </a:pPr>
              <a:t>41</a:t>
            </a:fld>
            <a:endParaRPr lang="it-IT" altLang="it-IT" sz="1200">
              <a:latin typeface="Garamond" panose="02020404030301010803" pitchFamily="18" charset="0"/>
            </a:endParaRPr>
          </a:p>
        </p:txBody>
      </p:sp>
      <p:sp>
        <p:nvSpPr>
          <p:cNvPr id="115715" name="Rectangle 3">
            <a:extLst>
              <a:ext uri="{FF2B5EF4-FFF2-40B4-BE49-F238E27FC236}">
                <a16:creationId xmlns:a16="http://schemas.microsoft.com/office/drawing/2014/main" id="{3EF4F8BD-42C7-6B45-AA81-B1E23F42454E}"/>
              </a:ext>
            </a:extLst>
          </p:cNvPr>
          <p:cNvSpPr>
            <a:spLocks noChangeArrowheads="1"/>
          </p:cNvSpPr>
          <p:nvPr/>
        </p:nvSpPr>
        <p:spPr bwMode="auto">
          <a:xfrm>
            <a:off x="1219200" y="76200"/>
            <a:ext cx="6705600" cy="1258887"/>
          </a:xfrm>
          <a:prstGeom prst="rect">
            <a:avLst/>
          </a:prstGeom>
          <a:noFill/>
          <a:ln w="9525">
            <a:noFill/>
            <a:miter lim="800000"/>
            <a:headEnd/>
            <a:tailEnd/>
          </a:ln>
          <a:effectLst>
            <a:outerShdw blurRad="63500" dist="53882"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b="1" dirty="0">
                <a:solidFill>
                  <a:srgbClr val="FF66FF"/>
                </a:solidFill>
                <a:effectLst>
                  <a:outerShdw blurRad="38100" dist="38100" dir="2700000" algn="tl">
                    <a:srgbClr val="C0C0C0"/>
                  </a:outerShdw>
                </a:effectLst>
              </a:rPr>
              <a:t>UOS </a:t>
            </a:r>
          </a:p>
          <a:p>
            <a:pPr algn="ctr" eaLnBrk="1" hangingPunct="1">
              <a:spcBef>
                <a:spcPct val="20000"/>
              </a:spcBef>
              <a:buClr>
                <a:schemeClr val="accent1"/>
              </a:buClr>
              <a:buSzPct val="65000"/>
              <a:buFont typeface="Wingdings" pitchFamily="2" charset="2"/>
              <a:buNone/>
              <a:defRPr/>
            </a:pPr>
            <a:r>
              <a:rPr lang="it-IT" altLang="it-IT" b="1" dirty="0">
                <a:solidFill>
                  <a:srgbClr val="FF66FF"/>
                </a:solidFill>
                <a:effectLst>
                  <a:outerShdw blurRad="38100" dist="38100" dir="2700000" algn="tl">
                    <a:srgbClr val="C0C0C0"/>
                  </a:outerShdw>
                </a:effectLst>
              </a:rPr>
              <a:t>Area del Farmaco </a:t>
            </a:r>
          </a:p>
        </p:txBody>
      </p:sp>
      <p:sp>
        <p:nvSpPr>
          <p:cNvPr id="3" name="Segnaposto contenuto 2">
            <a:extLst>
              <a:ext uri="{FF2B5EF4-FFF2-40B4-BE49-F238E27FC236}">
                <a16:creationId xmlns:a16="http://schemas.microsoft.com/office/drawing/2014/main" id="{1D279142-8B81-984B-895D-8CBC142EE504}"/>
              </a:ext>
            </a:extLst>
          </p:cNvPr>
          <p:cNvSpPr>
            <a:spLocks noGrp="1"/>
          </p:cNvSpPr>
          <p:nvPr>
            <p:ph idx="1"/>
          </p:nvPr>
        </p:nvSpPr>
        <p:spPr>
          <a:xfrm>
            <a:off x="457200" y="1712913"/>
            <a:ext cx="8229600" cy="4530725"/>
          </a:xfrm>
        </p:spPr>
        <p:txBody>
          <a:bodyPr/>
          <a:lstStyle/>
          <a:p>
            <a:pPr lvl="0"/>
            <a:r>
              <a:rPr lang="it-IT" b="1" dirty="0"/>
              <a:t>Gestione del rischio clinico da farmaci</a:t>
            </a:r>
            <a:endParaRPr lang="it-IT" sz="2000" dirty="0"/>
          </a:p>
          <a:p>
            <a:pPr marL="0" lvl="0" indent="0">
              <a:buNone/>
            </a:pPr>
            <a:endParaRPr lang="it-IT" sz="2400" dirty="0"/>
          </a:p>
          <a:p>
            <a:pPr marL="0" lvl="0" indent="0">
              <a:buNone/>
            </a:pPr>
            <a:r>
              <a:rPr lang="it-IT" sz="2400" b="1" dirty="0">
                <a:solidFill>
                  <a:srgbClr val="FF0000"/>
                </a:solidFill>
              </a:rPr>
              <a:t>Responsabile Provinciale di Farmacovigilanza</a:t>
            </a:r>
            <a:r>
              <a:rPr lang="it-IT" sz="2400" dirty="0"/>
              <a:t>, per la valutazione e gestione delle reazioni avverse a farmaco (ADR) sia in ambito ospedaliero che territoriale (attività già unificata a livello provinciale)</a:t>
            </a:r>
          </a:p>
          <a:p>
            <a:pPr marL="0" lvl="0" indent="0">
              <a:buNone/>
            </a:pPr>
            <a:endParaRPr lang="it-IT" sz="2400" dirty="0"/>
          </a:p>
          <a:p>
            <a:pPr marL="0" lvl="0" indent="0">
              <a:buNone/>
            </a:pPr>
            <a:r>
              <a:rPr lang="it-IT" sz="2400" dirty="0"/>
              <a:t>Gestione, in collaborazione con le strutture aziendali competenti, delle azioni volte all’implementazione locale di raccomandazioni ministeriali e regionali per la </a:t>
            </a:r>
            <a:r>
              <a:rPr lang="it-IT" sz="2400" b="1" dirty="0">
                <a:solidFill>
                  <a:srgbClr val="FF0000"/>
                </a:solidFill>
              </a:rPr>
              <a:t>prevenzione del rischio clinico da farmaci</a:t>
            </a:r>
          </a:p>
          <a:p>
            <a:endParaRPr lang="it-IT" sz="2000" b="1" dirty="0">
              <a:solidFill>
                <a:srgbClr val="FF0000"/>
              </a:solidFill>
            </a:endParaRPr>
          </a:p>
        </p:txBody>
      </p:sp>
    </p:spTree>
    <p:extLst>
      <p:ext uri="{BB962C8B-B14F-4D97-AF65-F5344CB8AC3E}">
        <p14:creationId xmlns:p14="http://schemas.microsoft.com/office/powerpoint/2010/main" val="2333124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egnaposto numero diapositiva 5">
            <a:extLst>
              <a:ext uri="{FF2B5EF4-FFF2-40B4-BE49-F238E27FC236}">
                <a16:creationId xmlns:a16="http://schemas.microsoft.com/office/drawing/2014/main" id="{C75C09A5-85B1-0244-93BE-493ED02DE30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AF26674-8D6E-4A4B-9F51-1B9476EDB1F4}" type="slidenum">
              <a:rPr lang="it-IT" altLang="it-IT" sz="1200" smtClean="0">
                <a:latin typeface="Garamond" panose="02020404030301010803" pitchFamily="18" charset="0"/>
              </a:rPr>
              <a:pPr>
                <a:spcBef>
                  <a:spcPct val="0"/>
                </a:spcBef>
                <a:buClrTx/>
                <a:buSzTx/>
                <a:buFontTx/>
                <a:buNone/>
              </a:pPr>
              <a:t>42</a:t>
            </a:fld>
            <a:endParaRPr lang="it-IT" altLang="it-IT" sz="1200">
              <a:latin typeface="Garamond" panose="02020404030301010803" pitchFamily="18" charset="0"/>
            </a:endParaRPr>
          </a:p>
        </p:txBody>
      </p:sp>
      <p:sp>
        <p:nvSpPr>
          <p:cNvPr id="115715" name="Rectangle 3">
            <a:extLst>
              <a:ext uri="{FF2B5EF4-FFF2-40B4-BE49-F238E27FC236}">
                <a16:creationId xmlns:a16="http://schemas.microsoft.com/office/drawing/2014/main" id="{3EF4F8BD-42C7-6B45-AA81-B1E23F42454E}"/>
              </a:ext>
            </a:extLst>
          </p:cNvPr>
          <p:cNvSpPr>
            <a:spLocks noChangeArrowheads="1"/>
          </p:cNvSpPr>
          <p:nvPr/>
        </p:nvSpPr>
        <p:spPr bwMode="auto">
          <a:xfrm>
            <a:off x="1219200" y="76200"/>
            <a:ext cx="6705600" cy="1258887"/>
          </a:xfrm>
          <a:prstGeom prst="rect">
            <a:avLst/>
          </a:prstGeom>
          <a:noFill/>
          <a:ln w="9525">
            <a:noFill/>
            <a:miter lim="800000"/>
            <a:headEnd/>
            <a:tailEnd/>
          </a:ln>
          <a:effectLst>
            <a:outerShdw blurRad="63500" dist="53882"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b="1" dirty="0">
                <a:solidFill>
                  <a:srgbClr val="FF66FF"/>
                </a:solidFill>
                <a:effectLst>
                  <a:outerShdw blurRad="38100" dist="38100" dir="2700000" algn="tl">
                    <a:srgbClr val="C0C0C0"/>
                  </a:outerShdw>
                </a:effectLst>
              </a:rPr>
              <a:t>UOS </a:t>
            </a:r>
          </a:p>
          <a:p>
            <a:pPr algn="ctr" eaLnBrk="1" hangingPunct="1">
              <a:spcBef>
                <a:spcPct val="20000"/>
              </a:spcBef>
              <a:buClr>
                <a:schemeClr val="accent1"/>
              </a:buClr>
              <a:buSzPct val="65000"/>
              <a:buFont typeface="Wingdings" pitchFamily="2" charset="2"/>
              <a:buNone/>
              <a:defRPr/>
            </a:pPr>
            <a:r>
              <a:rPr lang="it-IT" altLang="it-IT" b="1" dirty="0">
                <a:solidFill>
                  <a:srgbClr val="FF66FF"/>
                </a:solidFill>
                <a:effectLst>
                  <a:outerShdw blurRad="38100" dist="38100" dir="2700000" algn="tl">
                    <a:srgbClr val="C0C0C0"/>
                  </a:outerShdw>
                </a:effectLst>
              </a:rPr>
              <a:t>Area del Farmaco </a:t>
            </a:r>
          </a:p>
        </p:txBody>
      </p:sp>
      <p:sp>
        <p:nvSpPr>
          <p:cNvPr id="3" name="Segnaposto contenuto 2">
            <a:extLst>
              <a:ext uri="{FF2B5EF4-FFF2-40B4-BE49-F238E27FC236}">
                <a16:creationId xmlns:a16="http://schemas.microsoft.com/office/drawing/2014/main" id="{1D279142-8B81-984B-895D-8CBC142EE504}"/>
              </a:ext>
            </a:extLst>
          </p:cNvPr>
          <p:cNvSpPr>
            <a:spLocks noGrp="1"/>
          </p:cNvSpPr>
          <p:nvPr>
            <p:ph idx="1"/>
          </p:nvPr>
        </p:nvSpPr>
        <p:spPr>
          <a:xfrm>
            <a:off x="457200" y="1524000"/>
            <a:ext cx="8229600" cy="4530725"/>
          </a:xfrm>
        </p:spPr>
        <p:txBody>
          <a:bodyPr/>
          <a:lstStyle/>
          <a:p>
            <a:pPr lvl="0"/>
            <a:r>
              <a:rPr lang="it-IT" b="1" dirty="0"/>
              <a:t>Gestione di medicinali, prodotti farmaceutici per nutrizione artificiale ed emoderivati</a:t>
            </a:r>
            <a:endParaRPr lang="it-IT" sz="2000" dirty="0"/>
          </a:p>
          <a:p>
            <a:pPr marL="0" lvl="0" indent="0">
              <a:buNone/>
            </a:pPr>
            <a:r>
              <a:rPr lang="it-IT" sz="2000" dirty="0"/>
              <a:t>Approvvigionamento, gestione delle scorte, conservazione, verifica scadenze e giacenze, allestimento richieste, e distribuzione dei farmaci</a:t>
            </a:r>
          </a:p>
          <a:p>
            <a:pPr marL="0" lvl="0" indent="0">
              <a:buNone/>
            </a:pPr>
            <a:endParaRPr lang="it-IT" sz="2000" dirty="0"/>
          </a:p>
          <a:p>
            <a:pPr marL="0" lvl="0" indent="0">
              <a:buNone/>
            </a:pPr>
            <a:r>
              <a:rPr lang="it-IT" sz="2000" dirty="0"/>
              <a:t>Segnalazione e gestione dei ritiri, revoche e sequestri dei medicinali</a:t>
            </a:r>
          </a:p>
          <a:p>
            <a:pPr marL="0" lvl="0" indent="0">
              <a:buNone/>
            </a:pPr>
            <a:endParaRPr lang="it-IT" sz="2000" dirty="0"/>
          </a:p>
          <a:p>
            <a:pPr marL="0" lvl="0" indent="0">
              <a:buNone/>
            </a:pPr>
            <a:r>
              <a:rPr lang="it-IT" sz="2000" dirty="0"/>
              <a:t>Gestione, in collaborazione con il Servizio Acquisti, dei contratti</a:t>
            </a:r>
          </a:p>
          <a:p>
            <a:pPr marL="0" lvl="0" indent="0">
              <a:buNone/>
            </a:pPr>
            <a:endParaRPr lang="it-IT" sz="2000" dirty="0"/>
          </a:p>
          <a:p>
            <a:pPr marL="0" lvl="0" indent="0">
              <a:buNone/>
            </a:pPr>
            <a:r>
              <a:rPr lang="it-IT" sz="2000" dirty="0"/>
              <a:t>Partecipazione alla stesura in </a:t>
            </a:r>
            <a:r>
              <a:rPr lang="it-IT" sz="2000" dirty="0" err="1"/>
              <a:t>Gdl</a:t>
            </a:r>
            <a:r>
              <a:rPr lang="it-IT" sz="2000" dirty="0"/>
              <a:t> I-ER del capitolato tecnico di gara dei medicinali</a:t>
            </a:r>
          </a:p>
          <a:p>
            <a:endParaRPr lang="it-IT" sz="2000" b="1" dirty="0">
              <a:solidFill>
                <a:srgbClr val="FF0000"/>
              </a:solidFill>
            </a:endParaRPr>
          </a:p>
        </p:txBody>
      </p:sp>
    </p:spTree>
    <p:extLst>
      <p:ext uri="{BB962C8B-B14F-4D97-AF65-F5344CB8AC3E}">
        <p14:creationId xmlns:p14="http://schemas.microsoft.com/office/powerpoint/2010/main" val="1003306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egnaposto numero diapositiva 5">
            <a:extLst>
              <a:ext uri="{FF2B5EF4-FFF2-40B4-BE49-F238E27FC236}">
                <a16:creationId xmlns:a16="http://schemas.microsoft.com/office/drawing/2014/main" id="{C75C09A5-85B1-0244-93BE-493ED02DE30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AF26674-8D6E-4A4B-9F51-1B9476EDB1F4}" type="slidenum">
              <a:rPr lang="it-IT" altLang="it-IT" sz="1200" smtClean="0">
                <a:latin typeface="Garamond" panose="02020404030301010803" pitchFamily="18" charset="0"/>
              </a:rPr>
              <a:pPr>
                <a:spcBef>
                  <a:spcPct val="0"/>
                </a:spcBef>
                <a:buClrTx/>
                <a:buSzTx/>
                <a:buFontTx/>
                <a:buNone/>
              </a:pPr>
              <a:t>43</a:t>
            </a:fld>
            <a:endParaRPr lang="it-IT" altLang="it-IT" sz="1200">
              <a:latin typeface="Garamond" panose="02020404030301010803" pitchFamily="18" charset="0"/>
            </a:endParaRPr>
          </a:p>
        </p:txBody>
      </p:sp>
      <p:sp>
        <p:nvSpPr>
          <p:cNvPr id="115715" name="Rectangle 3">
            <a:extLst>
              <a:ext uri="{FF2B5EF4-FFF2-40B4-BE49-F238E27FC236}">
                <a16:creationId xmlns:a16="http://schemas.microsoft.com/office/drawing/2014/main" id="{3EF4F8BD-42C7-6B45-AA81-B1E23F42454E}"/>
              </a:ext>
            </a:extLst>
          </p:cNvPr>
          <p:cNvSpPr>
            <a:spLocks noChangeArrowheads="1"/>
          </p:cNvSpPr>
          <p:nvPr/>
        </p:nvSpPr>
        <p:spPr bwMode="auto">
          <a:xfrm>
            <a:off x="1219200" y="76200"/>
            <a:ext cx="6705600" cy="1258887"/>
          </a:xfrm>
          <a:prstGeom prst="rect">
            <a:avLst/>
          </a:prstGeom>
          <a:noFill/>
          <a:ln w="9525">
            <a:noFill/>
            <a:miter lim="800000"/>
            <a:headEnd/>
            <a:tailEnd/>
          </a:ln>
          <a:effectLst>
            <a:outerShdw blurRad="63500" dist="53882"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b="1" dirty="0">
                <a:solidFill>
                  <a:srgbClr val="FF66FF"/>
                </a:solidFill>
                <a:effectLst>
                  <a:outerShdw blurRad="38100" dist="38100" dir="2700000" algn="tl">
                    <a:srgbClr val="C0C0C0"/>
                  </a:outerShdw>
                </a:effectLst>
              </a:rPr>
              <a:t>UOS </a:t>
            </a:r>
          </a:p>
          <a:p>
            <a:pPr algn="ctr" eaLnBrk="1" hangingPunct="1">
              <a:spcBef>
                <a:spcPct val="20000"/>
              </a:spcBef>
              <a:buClr>
                <a:schemeClr val="accent1"/>
              </a:buClr>
              <a:buSzPct val="65000"/>
              <a:buFont typeface="Wingdings" pitchFamily="2" charset="2"/>
              <a:buNone/>
              <a:defRPr/>
            </a:pPr>
            <a:r>
              <a:rPr lang="it-IT" altLang="it-IT" b="1" dirty="0">
                <a:solidFill>
                  <a:srgbClr val="FF66FF"/>
                </a:solidFill>
                <a:effectLst>
                  <a:outerShdw blurRad="38100" dist="38100" dir="2700000" algn="tl">
                    <a:srgbClr val="C0C0C0"/>
                  </a:outerShdw>
                </a:effectLst>
              </a:rPr>
              <a:t>Area del Farmaco </a:t>
            </a:r>
          </a:p>
        </p:txBody>
      </p:sp>
      <p:sp>
        <p:nvSpPr>
          <p:cNvPr id="3" name="Segnaposto contenuto 2">
            <a:extLst>
              <a:ext uri="{FF2B5EF4-FFF2-40B4-BE49-F238E27FC236}">
                <a16:creationId xmlns:a16="http://schemas.microsoft.com/office/drawing/2014/main" id="{1D279142-8B81-984B-895D-8CBC142EE504}"/>
              </a:ext>
            </a:extLst>
          </p:cNvPr>
          <p:cNvSpPr>
            <a:spLocks noGrp="1"/>
          </p:cNvSpPr>
          <p:nvPr>
            <p:ph idx="1"/>
          </p:nvPr>
        </p:nvSpPr>
        <p:spPr>
          <a:xfrm>
            <a:off x="457200" y="1524000"/>
            <a:ext cx="8229600" cy="4530725"/>
          </a:xfrm>
        </p:spPr>
        <p:txBody>
          <a:bodyPr/>
          <a:lstStyle/>
          <a:p>
            <a:r>
              <a:rPr lang="it-IT" b="1" dirty="0"/>
              <a:t>Segreteria scientifica Commissione del Farmaco di Area Vasta</a:t>
            </a:r>
            <a:endParaRPr lang="it-IT" sz="2000" dirty="0"/>
          </a:p>
          <a:p>
            <a:pPr marL="0" indent="0">
              <a:buNone/>
            </a:pPr>
            <a:endParaRPr lang="it-IT" sz="2000" b="1" dirty="0">
              <a:solidFill>
                <a:srgbClr val="FF0000"/>
              </a:solidFill>
            </a:endParaRPr>
          </a:p>
        </p:txBody>
      </p:sp>
    </p:spTree>
    <p:extLst>
      <p:ext uri="{BB962C8B-B14F-4D97-AF65-F5344CB8AC3E}">
        <p14:creationId xmlns:p14="http://schemas.microsoft.com/office/powerpoint/2010/main" val="23285818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egnaposto numero diapositiva 5">
            <a:extLst>
              <a:ext uri="{FF2B5EF4-FFF2-40B4-BE49-F238E27FC236}">
                <a16:creationId xmlns:a16="http://schemas.microsoft.com/office/drawing/2014/main" id="{C75C09A5-85B1-0244-93BE-493ED02DE30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AF26674-8D6E-4A4B-9F51-1B9476EDB1F4}" type="slidenum">
              <a:rPr lang="it-IT" altLang="it-IT" sz="1200" smtClean="0">
                <a:latin typeface="Garamond" panose="02020404030301010803" pitchFamily="18" charset="0"/>
              </a:rPr>
              <a:pPr>
                <a:spcBef>
                  <a:spcPct val="0"/>
                </a:spcBef>
                <a:buClrTx/>
                <a:buSzTx/>
                <a:buFontTx/>
                <a:buNone/>
              </a:pPr>
              <a:t>44</a:t>
            </a:fld>
            <a:endParaRPr lang="it-IT" altLang="it-IT" sz="1200">
              <a:latin typeface="Garamond" panose="02020404030301010803" pitchFamily="18" charset="0"/>
            </a:endParaRPr>
          </a:p>
        </p:txBody>
      </p:sp>
      <p:sp>
        <p:nvSpPr>
          <p:cNvPr id="115715" name="Rectangle 3">
            <a:extLst>
              <a:ext uri="{FF2B5EF4-FFF2-40B4-BE49-F238E27FC236}">
                <a16:creationId xmlns:a16="http://schemas.microsoft.com/office/drawing/2014/main" id="{3EF4F8BD-42C7-6B45-AA81-B1E23F42454E}"/>
              </a:ext>
            </a:extLst>
          </p:cNvPr>
          <p:cNvSpPr>
            <a:spLocks noChangeArrowheads="1"/>
          </p:cNvSpPr>
          <p:nvPr/>
        </p:nvSpPr>
        <p:spPr bwMode="auto">
          <a:xfrm>
            <a:off x="1219200" y="76200"/>
            <a:ext cx="6705600" cy="1258887"/>
          </a:xfrm>
          <a:prstGeom prst="rect">
            <a:avLst/>
          </a:prstGeom>
          <a:noFill/>
          <a:ln w="9525">
            <a:noFill/>
            <a:miter lim="800000"/>
            <a:headEnd/>
            <a:tailEnd/>
          </a:ln>
          <a:effectLst>
            <a:outerShdw blurRad="63500" dist="53882"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b="1" dirty="0">
                <a:solidFill>
                  <a:srgbClr val="FF66FF"/>
                </a:solidFill>
                <a:effectLst>
                  <a:outerShdw blurRad="38100" dist="38100" dir="2700000" algn="tl">
                    <a:srgbClr val="C0C0C0"/>
                  </a:outerShdw>
                </a:effectLst>
              </a:rPr>
              <a:t>UOS </a:t>
            </a:r>
          </a:p>
          <a:p>
            <a:pPr algn="ctr" eaLnBrk="1" hangingPunct="1">
              <a:spcBef>
                <a:spcPct val="20000"/>
              </a:spcBef>
              <a:buClr>
                <a:schemeClr val="accent1"/>
              </a:buClr>
              <a:buSzPct val="65000"/>
              <a:buFont typeface="Wingdings" pitchFamily="2" charset="2"/>
              <a:buNone/>
              <a:defRPr/>
            </a:pPr>
            <a:r>
              <a:rPr lang="it-IT" altLang="it-IT" b="1" dirty="0">
                <a:solidFill>
                  <a:srgbClr val="FF66FF"/>
                </a:solidFill>
                <a:effectLst>
                  <a:outerShdw blurRad="38100" dist="38100" dir="2700000" algn="tl">
                    <a:srgbClr val="C0C0C0"/>
                  </a:outerShdw>
                </a:effectLst>
              </a:rPr>
              <a:t>Area del Farmaco </a:t>
            </a:r>
          </a:p>
        </p:txBody>
      </p:sp>
      <p:sp>
        <p:nvSpPr>
          <p:cNvPr id="3" name="Segnaposto contenuto 2">
            <a:extLst>
              <a:ext uri="{FF2B5EF4-FFF2-40B4-BE49-F238E27FC236}">
                <a16:creationId xmlns:a16="http://schemas.microsoft.com/office/drawing/2014/main" id="{1D279142-8B81-984B-895D-8CBC142EE504}"/>
              </a:ext>
            </a:extLst>
          </p:cNvPr>
          <p:cNvSpPr>
            <a:spLocks noGrp="1"/>
          </p:cNvSpPr>
          <p:nvPr>
            <p:ph idx="1"/>
          </p:nvPr>
        </p:nvSpPr>
        <p:spPr>
          <a:xfrm>
            <a:off x="457200" y="1524000"/>
            <a:ext cx="8229600" cy="4530725"/>
          </a:xfrm>
        </p:spPr>
        <p:txBody>
          <a:bodyPr/>
          <a:lstStyle/>
          <a:p>
            <a:pPr marL="0" indent="0">
              <a:buNone/>
            </a:pPr>
            <a:r>
              <a:rPr lang="it-IT" b="1" dirty="0"/>
              <a:t>Settore Erogazione diretta di governo ospedaliero </a:t>
            </a:r>
          </a:p>
          <a:p>
            <a:pPr marL="0" indent="0">
              <a:buNone/>
            </a:pPr>
            <a:endParaRPr lang="it-IT" sz="2400" dirty="0"/>
          </a:p>
          <a:p>
            <a:pPr marL="0" indent="0">
              <a:buNone/>
            </a:pPr>
            <a:r>
              <a:rPr lang="it-IT" sz="2400" dirty="0"/>
              <a:t>Specifica attività di gestione dell’Erogazione Diretta dei farmaci ai pazienti e dell’appropriatezza prescrittiva di farmaci a prescrizione specialistica con continua interazione e confronto con i clinici </a:t>
            </a:r>
            <a:r>
              <a:rPr lang="it-IT" sz="2400" dirty="0" err="1"/>
              <a:t>prescrittori</a:t>
            </a:r>
            <a:r>
              <a:rPr lang="it-IT" sz="2400" dirty="0"/>
              <a:t>. Individuazione degli ambiti e delle modalità per favorire un percorso di continuità ospedale – territorio con l’obiettivo di migliorare l’assistenza ai pazienti.</a:t>
            </a:r>
            <a:endParaRPr lang="it-IT" sz="2000" b="1" dirty="0">
              <a:solidFill>
                <a:srgbClr val="FF0000"/>
              </a:solidFill>
            </a:endParaRPr>
          </a:p>
        </p:txBody>
      </p:sp>
    </p:spTree>
    <p:extLst>
      <p:ext uri="{BB962C8B-B14F-4D97-AF65-F5344CB8AC3E}">
        <p14:creationId xmlns:p14="http://schemas.microsoft.com/office/powerpoint/2010/main" val="2070771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egnaposto numero diapositiva 5">
            <a:extLst>
              <a:ext uri="{FF2B5EF4-FFF2-40B4-BE49-F238E27FC236}">
                <a16:creationId xmlns:a16="http://schemas.microsoft.com/office/drawing/2014/main" id="{4E1CE0C8-D12D-3D4B-8C93-9B752B53063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47CF132D-793D-5147-8E97-BA8864F25E58}" type="slidenum">
              <a:rPr lang="it-IT" altLang="it-IT" sz="1200" smtClean="0">
                <a:latin typeface="Garamond" panose="02020404030301010803" pitchFamily="18" charset="0"/>
              </a:rPr>
              <a:pPr>
                <a:spcBef>
                  <a:spcPct val="0"/>
                </a:spcBef>
                <a:buClrTx/>
                <a:buSzTx/>
                <a:buFontTx/>
                <a:buNone/>
              </a:pPr>
              <a:t>45</a:t>
            </a:fld>
            <a:endParaRPr lang="it-IT" altLang="it-IT" sz="1200">
              <a:latin typeface="Garamond" panose="02020404030301010803" pitchFamily="18" charset="0"/>
            </a:endParaRPr>
          </a:p>
        </p:txBody>
      </p:sp>
      <p:sp>
        <p:nvSpPr>
          <p:cNvPr id="48130" name="Rectangle 2">
            <a:extLst>
              <a:ext uri="{FF2B5EF4-FFF2-40B4-BE49-F238E27FC236}">
                <a16:creationId xmlns:a16="http://schemas.microsoft.com/office/drawing/2014/main" id="{0312528D-F068-B944-BC9E-D405C4CF765B}"/>
              </a:ext>
            </a:extLst>
          </p:cNvPr>
          <p:cNvSpPr>
            <a:spLocks noGrp="1" noChangeArrowheads="1"/>
          </p:cNvSpPr>
          <p:nvPr>
            <p:ph type="body" idx="1"/>
          </p:nvPr>
        </p:nvSpPr>
        <p:spPr>
          <a:xfrm>
            <a:off x="228600" y="1447800"/>
            <a:ext cx="8610600" cy="4419600"/>
          </a:xfrm>
          <a:solidFill>
            <a:schemeClr val="bg1"/>
          </a:solidFill>
        </p:spPr>
        <p:txBody>
          <a:bodyPr/>
          <a:lstStyle/>
          <a:p>
            <a:pPr marL="357188" indent="-357188" eaLnBrk="1" hangingPunct="1">
              <a:lnSpc>
                <a:spcPct val="90000"/>
              </a:lnSpc>
            </a:pPr>
            <a:r>
              <a:rPr lang="it-IT" altLang="it-IT" sz="2000">
                <a:ea typeface="ＭＳ Ｐゴシック" panose="020B0600070205080204" pitchFamily="34" charset="-128"/>
              </a:rPr>
              <a:t>Coordinamento della gestione in ambito Dipartimentale e gestione diretta in ambito di Azienda Ospedaliera di </a:t>
            </a:r>
            <a:r>
              <a:rPr lang="it-IT" altLang="it-IT" sz="2100">
                <a:solidFill>
                  <a:srgbClr val="FF66FF"/>
                </a:solidFill>
                <a:ea typeface="ＭＳ Ｐゴシック" panose="020B0600070205080204" pitchFamily="34" charset="-128"/>
              </a:rPr>
              <a:t>materiali sanitari, medicazioni, suture, protesi, dispositivi e soluzioni per dialisi, prodotti diagnostici </a:t>
            </a:r>
            <a:r>
              <a:rPr lang="it-IT" altLang="it-IT" sz="2000">
                <a:ea typeface="ＭＳ Ｐゴシック" panose="020B0600070205080204" pitchFamily="34" charset="-128"/>
              </a:rPr>
              <a:t>ed altri prodotti farmaceutici di competenza con applicazione di principi di efficienza (es.corretto approvvigionamento, gestione delle scorte, scadenze, allestimento, distribuzione, consegna, flussi informativi, rapporti con Direttori  e Coordinatori infermieristici UU.OO. Aziendali), efficacia (es.valutazioni richieste rispetto al budget e consumi vs Protocolli aziendali e regionali) e sicurezza nella gestione dei prodotti Sanitari Farmaceutici;</a:t>
            </a:r>
          </a:p>
          <a:p>
            <a:pPr marL="357188" indent="-357188" eaLnBrk="1" hangingPunct="1">
              <a:lnSpc>
                <a:spcPct val="90000"/>
              </a:lnSpc>
            </a:pPr>
            <a:r>
              <a:rPr lang="it-IT" altLang="it-IT" sz="2000">
                <a:ea typeface="ＭＳ Ｐゴシック" panose="020B0600070205080204" pitchFamily="34" charset="-128"/>
              </a:rPr>
              <a:t>attività di </a:t>
            </a:r>
            <a:r>
              <a:rPr lang="it-IT" altLang="it-IT" sz="2100">
                <a:solidFill>
                  <a:srgbClr val="FF66FF"/>
                </a:solidFill>
                <a:ea typeface="ＭＳ Ｐゴシック" panose="020B0600070205080204" pitchFamily="34" charset="-128"/>
              </a:rPr>
              <a:t>Dispositivovigilanza degli incidenti e mancati incidenti in </a:t>
            </a:r>
            <a:r>
              <a:rPr lang="it-IT" altLang="it-IT" sz="2000">
                <a:ea typeface="ＭＳ Ｐゴシック" panose="020B0600070205080204" pitchFamily="34" charset="-128"/>
              </a:rPr>
              <a:t>Azienda Ospedaliera e coordinamento interaziendale relativamente ai prodotti sanitari gestiti , con invio all’ Autorità Competente e alla Banca dati della Regione e invio mensile a tutti i Responsabili di U.O. di entrambe le Aziende degli avvisi di sicurezza riguardanti i DM;</a:t>
            </a:r>
          </a:p>
          <a:p>
            <a:pPr marL="357188" indent="-357188" eaLnBrk="1" hangingPunct="1">
              <a:lnSpc>
                <a:spcPct val="90000"/>
              </a:lnSpc>
              <a:buFont typeface="Wingdings" pitchFamily="2" charset="2"/>
              <a:buNone/>
            </a:pPr>
            <a:endParaRPr lang="it-IT" altLang="it-IT" sz="2000">
              <a:ea typeface="ＭＳ Ｐゴシック" panose="020B0600070205080204" pitchFamily="34" charset="-128"/>
            </a:endParaRPr>
          </a:p>
        </p:txBody>
      </p:sp>
      <p:sp>
        <p:nvSpPr>
          <p:cNvPr id="119811" name="Rectangle 3">
            <a:extLst>
              <a:ext uri="{FF2B5EF4-FFF2-40B4-BE49-F238E27FC236}">
                <a16:creationId xmlns:a16="http://schemas.microsoft.com/office/drawing/2014/main" id="{C661FCEC-EF22-D649-91B5-BF1580744CDF}"/>
              </a:ext>
            </a:extLst>
          </p:cNvPr>
          <p:cNvSpPr>
            <a:spLocks noChangeArrowheads="1"/>
          </p:cNvSpPr>
          <p:nvPr/>
        </p:nvSpPr>
        <p:spPr bwMode="auto">
          <a:xfrm>
            <a:off x="1143000" y="-304800"/>
            <a:ext cx="6705600" cy="2286000"/>
          </a:xfrm>
          <a:prstGeom prst="rect">
            <a:avLst/>
          </a:prstGeom>
          <a:noFill/>
          <a:ln w="9525">
            <a:noFill/>
            <a:miter lim="800000"/>
            <a:headEnd/>
            <a:tailEnd/>
          </a:ln>
          <a:effectLst>
            <a:outerShdw blurRad="63500" dist="53882"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accent1"/>
              </a:buClr>
              <a:buSzPct val="65000"/>
              <a:buFont typeface="Wingdings" pitchFamily="2" charset="2"/>
              <a:buChar char="n"/>
              <a:defRPr/>
            </a:pPr>
            <a:endParaRPr lang="it-IT" altLang="it-IT" sz="1700" b="1" u="sng" dirty="0">
              <a:effectLst>
                <a:outerShdw blurRad="38100" dist="38100" dir="2700000" algn="tl">
                  <a:srgbClr val="C0C0C0"/>
                </a:outerShdw>
              </a:effectLst>
            </a:endParaRPr>
          </a:p>
          <a:p>
            <a:pP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sz="3000" b="1" dirty="0">
                <a:solidFill>
                  <a:schemeClr val="tx2"/>
                </a:solidFill>
                <a:effectLst>
                  <a:outerShdw blurRad="38100" dist="38100" dir="2700000" algn="tl">
                    <a:srgbClr val="C0C0C0"/>
                  </a:outerShdw>
                </a:effectLst>
              </a:rPr>
              <a:t>UOS Area Prodotti Sanitari Farmaceutici</a:t>
            </a:r>
            <a:r>
              <a:rPr lang="it-IT" altLang="it-IT" sz="3000" dirty="0">
                <a:solidFill>
                  <a:schemeClr val="tx2"/>
                </a:solidFill>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egnaposto numero diapositiva 5">
            <a:extLst>
              <a:ext uri="{FF2B5EF4-FFF2-40B4-BE49-F238E27FC236}">
                <a16:creationId xmlns:a16="http://schemas.microsoft.com/office/drawing/2014/main" id="{A9CDECEE-BAEB-CA48-AFFC-7C3F535B4CC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0DCE2D0A-3872-B04C-84DF-50ADF8D5EBB2}" type="slidenum">
              <a:rPr lang="it-IT" altLang="it-IT" sz="1200" smtClean="0">
                <a:latin typeface="Garamond" panose="02020404030301010803" pitchFamily="18" charset="0"/>
              </a:rPr>
              <a:pPr>
                <a:spcBef>
                  <a:spcPct val="0"/>
                </a:spcBef>
                <a:buClrTx/>
                <a:buSzTx/>
                <a:buFontTx/>
                <a:buNone/>
              </a:pPr>
              <a:t>46</a:t>
            </a:fld>
            <a:endParaRPr lang="it-IT" altLang="it-IT" sz="1200">
              <a:latin typeface="Garamond" panose="02020404030301010803" pitchFamily="18" charset="0"/>
            </a:endParaRPr>
          </a:p>
        </p:txBody>
      </p:sp>
      <p:sp>
        <p:nvSpPr>
          <p:cNvPr id="49154" name="Rectangle 2">
            <a:extLst>
              <a:ext uri="{FF2B5EF4-FFF2-40B4-BE49-F238E27FC236}">
                <a16:creationId xmlns:a16="http://schemas.microsoft.com/office/drawing/2014/main" id="{0D67AC06-41A0-2246-987A-EEB0FF91A276}"/>
              </a:ext>
            </a:extLst>
          </p:cNvPr>
          <p:cNvSpPr>
            <a:spLocks noGrp="1" noChangeArrowheads="1"/>
          </p:cNvSpPr>
          <p:nvPr>
            <p:ph type="body" idx="1"/>
          </p:nvPr>
        </p:nvSpPr>
        <p:spPr>
          <a:xfrm>
            <a:off x="762000" y="1828800"/>
            <a:ext cx="7848600" cy="4419600"/>
          </a:xfrm>
          <a:solidFill>
            <a:schemeClr val="bg1"/>
          </a:solidFill>
        </p:spPr>
        <p:txBody>
          <a:bodyPr/>
          <a:lstStyle/>
          <a:p>
            <a:pPr marL="357188" indent="-357188" eaLnBrk="1" hangingPunct="1">
              <a:lnSpc>
                <a:spcPct val="90000"/>
              </a:lnSpc>
            </a:pPr>
            <a:r>
              <a:rPr lang="it-IT" altLang="it-IT" sz="2000">
                <a:ea typeface="ＭＳ Ｐゴシック" panose="020B0600070205080204" pitchFamily="34" charset="-128"/>
              </a:rPr>
              <a:t>segnalazione e gestione di </a:t>
            </a:r>
            <a:r>
              <a:rPr lang="it-IT" altLang="it-IT" sz="2100">
                <a:solidFill>
                  <a:srgbClr val="FF66FF"/>
                </a:solidFill>
                <a:ea typeface="ＭＳ Ｐゴシック" panose="020B0600070205080204" pitchFamily="34" charset="-128"/>
              </a:rPr>
              <a:t>ritiri, revoche e sequestri di dispositivi medici</a:t>
            </a:r>
            <a:r>
              <a:rPr lang="it-IT" altLang="it-IT" sz="2000">
                <a:ea typeface="ＭＳ Ｐゴシック" panose="020B0600070205080204" pitchFamily="34" charset="-128"/>
              </a:rPr>
              <a:t> e prodotti gestiti, agli utilizzatori di Azienda Ospedaliera, segnalazione all’U.O. Logistica di Azienda USL e alle Ditte Fornitrici</a:t>
            </a:r>
          </a:p>
          <a:p>
            <a:pPr marL="357188" indent="-357188" eaLnBrk="1" hangingPunct="1">
              <a:lnSpc>
                <a:spcPct val="90000"/>
              </a:lnSpc>
            </a:pPr>
            <a:r>
              <a:rPr lang="it-IT" altLang="it-IT" sz="2100">
                <a:solidFill>
                  <a:srgbClr val="FF66FF"/>
                </a:solidFill>
                <a:ea typeface="ＭＳ Ｐゴシック" panose="020B0600070205080204" pitchFamily="34" charset="-128"/>
              </a:rPr>
              <a:t>consulenza tecnica sugli acquisti nell’ambito della definizione dei capitolati di gara</a:t>
            </a:r>
            <a:r>
              <a:rPr lang="it-IT" altLang="it-IT" sz="2100">
                <a:ea typeface="ＭＳ Ｐゴシック" panose="020B0600070205080204" pitchFamily="34" charset="-128"/>
              </a:rPr>
              <a:t> e attività di omogeneizzazione dei prodotti gestiti sia a livello aziendale che sovraziendale, in collaborazione con specifiche commissioni, al fine di uniformare le caratteristiche;</a:t>
            </a:r>
          </a:p>
          <a:p>
            <a:pPr marL="357188" indent="-357188" eaLnBrk="1" hangingPunct="1">
              <a:lnSpc>
                <a:spcPct val="90000"/>
              </a:lnSpc>
            </a:pPr>
            <a:r>
              <a:rPr lang="it-IT" altLang="it-IT" sz="2100">
                <a:ea typeface="ＭＳ Ｐゴシック" panose="020B0600070205080204" pitchFamily="34" charset="-128"/>
              </a:rPr>
              <a:t>gestione, per quanto di competenza della Farmacia, dei </a:t>
            </a:r>
            <a:r>
              <a:rPr lang="it-IT" altLang="it-IT" sz="2100">
                <a:solidFill>
                  <a:srgbClr val="FF66FF"/>
                </a:solidFill>
                <a:ea typeface="ＭＳ Ｐゴシック" panose="020B0600070205080204" pitchFamily="34" charset="-128"/>
              </a:rPr>
              <a:t>gas medicinali </a:t>
            </a:r>
            <a:r>
              <a:rPr lang="it-IT" altLang="it-IT" sz="2100">
                <a:ea typeface="ＭＳ Ｐゴシック" panose="020B0600070205080204" pitchFamily="34" charset="-128"/>
              </a:rPr>
              <a:t>in azienda Ospedaliera; </a:t>
            </a:r>
          </a:p>
        </p:txBody>
      </p:sp>
      <p:sp>
        <p:nvSpPr>
          <p:cNvPr id="125955" name="Rectangle 3">
            <a:extLst>
              <a:ext uri="{FF2B5EF4-FFF2-40B4-BE49-F238E27FC236}">
                <a16:creationId xmlns:a16="http://schemas.microsoft.com/office/drawing/2014/main" id="{A697949C-4954-DB46-85EC-52A8EC918B81}"/>
              </a:ext>
            </a:extLst>
          </p:cNvPr>
          <p:cNvSpPr>
            <a:spLocks noChangeArrowheads="1"/>
          </p:cNvSpPr>
          <p:nvPr/>
        </p:nvSpPr>
        <p:spPr bwMode="auto">
          <a:xfrm>
            <a:off x="1143000" y="-304800"/>
            <a:ext cx="6705600" cy="2286000"/>
          </a:xfrm>
          <a:prstGeom prst="rect">
            <a:avLst/>
          </a:prstGeom>
          <a:noFill/>
          <a:ln w="9525">
            <a:noFill/>
            <a:miter lim="800000"/>
            <a:headEnd/>
            <a:tailEnd/>
          </a:ln>
          <a:effectLst>
            <a:outerShdw blurRad="63500" dist="53882" dir="2700000" algn="ctr" rotWithShape="0">
              <a:srgbClr val="003399">
                <a:alpha val="74998"/>
              </a:srgbClr>
            </a:outerShdw>
          </a:effec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accent1"/>
              </a:buClr>
              <a:buSzPct val="65000"/>
              <a:buFont typeface="Wingdings" pitchFamily="2" charset="2"/>
              <a:buChar char="n"/>
              <a:defRPr/>
            </a:pPr>
            <a:endParaRPr lang="it-IT" altLang="it-IT" sz="1700" b="1" u="sng" dirty="0">
              <a:effectLst>
                <a:outerShdw blurRad="38100" dist="38100" dir="2700000" algn="tl">
                  <a:srgbClr val="C0C0C0"/>
                </a:outerShdw>
              </a:effectLst>
            </a:endParaRPr>
          </a:p>
          <a:p>
            <a:pPr eaLnBrk="1" hangingPunct="1">
              <a:spcBef>
                <a:spcPct val="20000"/>
              </a:spcBef>
              <a:buClr>
                <a:schemeClr val="accent1"/>
              </a:buClr>
              <a:buSzPct val="65000"/>
              <a:buFont typeface="Wingdings" pitchFamily="2" charset="2"/>
              <a:buNone/>
              <a:defRPr/>
            </a:pPr>
            <a:endParaRPr lang="it-IT" altLang="it-IT" sz="1700" b="1" u="sng" dirty="0">
              <a:effectLst>
                <a:outerShdw blurRad="38100" dist="38100" dir="2700000" algn="tl">
                  <a:srgbClr val="C0C0C0"/>
                </a:outerShdw>
              </a:effectLst>
            </a:endParaRPr>
          </a:p>
          <a:p>
            <a:pPr algn="ctr" eaLnBrk="1" hangingPunct="1">
              <a:spcBef>
                <a:spcPct val="20000"/>
              </a:spcBef>
              <a:buClr>
                <a:schemeClr val="accent1"/>
              </a:buClr>
              <a:buSzPct val="65000"/>
              <a:buFont typeface="Wingdings" pitchFamily="2" charset="2"/>
              <a:buNone/>
              <a:defRPr/>
            </a:pPr>
            <a:r>
              <a:rPr lang="it-IT" altLang="it-IT" sz="3000" b="1" dirty="0">
                <a:solidFill>
                  <a:schemeClr val="tx2"/>
                </a:solidFill>
                <a:effectLst>
                  <a:outerShdw blurRad="38100" dist="38100" dir="2700000" algn="tl">
                    <a:srgbClr val="C0C0C0"/>
                  </a:outerShdw>
                </a:effectLst>
              </a:rPr>
              <a:t>UOS Area Prodotti Sanitari Farmaceutici</a:t>
            </a:r>
            <a:r>
              <a:rPr lang="it-IT" altLang="it-IT" sz="3000" dirty="0">
                <a:solidFill>
                  <a:schemeClr val="tx2"/>
                </a:solidFill>
              </a:rPr>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6FB74847-386E-1C4C-AFBD-65291A5D27DA}"/>
              </a:ext>
            </a:extLst>
          </p:cNvPr>
          <p:cNvSpPr>
            <a:spLocks noGrp="1"/>
          </p:cNvSpPr>
          <p:nvPr>
            <p:ph type="sldNum" sz="quarter" idx="12"/>
          </p:nvPr>
        </p:nvSpPr>
        <p:spPr/>
        <p:txBody>
          <a:bodyPr/>
          <a:lstStyle/>
          <a:p>
            <a:pPr>
              <a:defRPr/>
            </a:pPr>
            <a:fld id="{3E6AAF4D-E543-CF45-8E6C-9BD07D9DDBA9}" type="slidenum">
              <a:rPr lang="it-IT" altLang="it-IT" smtClean="0"/>
              <a:pPr>
                <a:defRPr/>
              </a:pPr>
              <a:t>47</a:t>
            </a:fld>
            <a:endParaRPr lang="it-IT" altLang="it-IT"/>
          </a:p>
        </p:txBody>
      </p:sp>
      <p:sp>
        <p:nvSpPr>
          <p:cNvPr id="3" name="Rettangolo 2">
            <a:extLst>
              <a:ext uri="{FF2B5EF4-FFF2-40B4-BE49-F238E27FC236}">
                <a16:creationId xmlns:a16="http://schemas.microsoft.com/office/drawing/2014/main" id="{8F566D5F-288A-5945-8261-82E1BBE1EEEE}"/>
              </a:ext>
            </a:extLst>
          </p:cNvPr>
          <p:cNvSpPr/>
          <p:nvPr/>
        </p:nvSpPr>
        <p:spPr>
          <a:xfrm>
            <a:off x="762000" y="1066800"/>
            <a:ext cx="7162800" cy="4555093"/>
          </a:xfrm>
          <a:prstGeom prst="rect">
            <a:avLst/>
          </a:prstGeom>
        </p:spPr>
        <p:txBody>
          <a:bodyPr wrap="square">
            <a:spAutoFit/>
          </a:bodyPr>
          <a:lstStyle/>
          <a:p>
            <a:pPr algn="just">
              <a:spcAft>
                <a:spcPts val="0"/>
              </a:spcAft>
              <a:tabLst>
                <a:tab pos="3060065" algn="ctr"/>
                <a:tab pos="6120130" algn="r"/>
                <a:tab pos="630555" algn="l"/>
              </a:tabLst>
            </a:pPr>
            <a:r>
              <a:rPr lang="it-IT" sz="3200" b="1" dirty="0">
                <a:solidFill>
                  <a:srgbClr val="00B050"/>
                </a:solidFill>
                <a:latin typeface="+mj-lt"/>
                <a:ea typeface="Times New Roman" panose="02020603050405020304" pitchFamily="18" charset="0"/>
                <a:cs typeface="Verdana" panose="020B0604030504040204" pitchFamily="34" charset="0"/>
              </a:rPr>
              <a:t>Centro regionale di riferimento </a:t>
            </a:r>
            <a:r>
              <a:rPr lang="x-none" sz="3200" b="1">
                <a:solidFill>
                  <a:srgbClr val="00B050"/>
                </a:solidFill>
                <a:latin typeface="+mj-lt"/>
                <a:ea typeface="Times New Roman" panose="02020603050405020304" pitchFamily="18" charset="0"/>
                <a:cs typeface="Verdana" panose="020B0604030504040204" pitchFamily="34" charset="0"/>
              </a:rPr>
              <a:t>dotazione antidoti</a:t>
            </a:r>
            <a:endParaRPr lang="it-IT" sz="3200" b="1" dirty="0">
              <a:solidFill>
                <a:srgbClr val="00B050"/>
              </a:solidFill>
              <a:latin typeface="+mj-lt"/>
              <a:ea typeface="Times New Roman" panose="02020603050405020304" pitchFamily="18" charset="0"/>
              <a:cs typeface="Verdana" panose="020B0604030504040204" pitchFamily="34" charset="0"/>
            </a:endParaRPr>
          </a:p>
          <a:p>
            <a:pPr algn="just">
              <a:spcAft>
                <a:spcPts val="0"/>
              </a:spcAft>
              <a:tabLst>
                <a:tab pos="3060065" algn="ctr"/>
                <a:tab pos="6120130" algn="r"/>
                <a:tab pos="630555" algn="l"/>
              </a:tabLst>
            </a:pPr>
            <a:endParaRPr lang="it-IT" sz="3200" b="1" dirty="0">
              <a:solidFill>
                <a:srgbClr val="00B050"/>
              </a:solidFill>
              <a:latin typeface="+mj-lt"/>
              <a:ea typeface="Times New Roman" panose="02020603050405020304" pitchFamily="18" charset="0"/>
              <a:cs typeface="Verdana" panose="020B0604030504040204" pitchFamily="34" charset="0"/>
            </a:endParaRPr>
          </a:p>
          <a:p>
            <a:pPr algn="just">
              <a:spcAft>
                <a:spcPts val="0"/>
              </a:spcAft>
              <a:tabLst>
                <a:tab pos="3060065" algn="ctr"/>
                <a:tab pos="6120130" algn="r"/>
                <a:tab pos="630555" algn="l"/>
              </a:tabLst>
            </a:pPr>
            <a:r>
              <a:rPr lang="x-none">
                <a:latin typeface="Verdana" panose="020B0604030504040204" pitchFamily="34" charset="0"/>
                <a:ea typeface="Times New Roman" panose="02020603050405020304" pitchFamily="18" charset="0"/>
                <a:cs typeface="Verdana" panose="020B0604030504040204" pitchFamily="34" charset="0"/>
              </a:rPr>
              <a:t> hub regionale la cui istituzione è sancita da una apposita delibera di giunta regionale ( n.780/2011) </a:t>
            </a:r>
            <a:r>
              <a:rPr lang="it-IT" dirty="0">
                <a:latin typeface="Verdana" panose="020B0604030504040204" pitchFamily="34" charset="0"/>
                <a:ea typeface="Times New Roman" panose="02020603050405020304" pitchFamily="18" charset="0"/>
                <a:cs typeface="Verdana" panose="020B0604030504040204" pitchFamily="34" charset="0"/>
              </a:rPr>
              <a:t>con la </a:t>
            </a:r>
            <a:r>
              <a:rPr lang="x-none">
                <a:latin typeface="Verdana" panose="020B0604030504040204" pitchFamily="34" charset="0"/>
                <a:ea typeface="Times New Roman" panose="02020603050405020304" pitchFamily="18" charset="0"/>
                <a:cs typeface="Verdana" panose="020B0604030504040204" pitchFamily="34" charset="0"/>
              </a:rPr>
              <a:t>gestione del dedicato sito web (portale antidoti)</a:t>
            </a:r>
            <a:r>
              <a:rPr lang="it-IT" dirty="0">
                <a:latin typeface="Verdana" panose="020B0604030504040204" pitchFamily="34" charset="0"/>
                <a:ea typeface="Times New Roman" panose="02020603050405020304" pitchFamily="18" charset="0"/>
                <a:cs typeface="Verdana" panose="020B0604030504040204" pitchFamily="34" charset="0"/>
              </a:rPr>
              <a:t> che provvede anche al c</a:t>
            </a:r>
            <a:r>
              <a:rPr lang="x-none">
                <a:latin typeface="Verdana" panose="020B0604030504040204" pitchFamily="34" charset="0"/>
                <a:ea typeface="Times New Roman" panose="02020603050405020304" pitchFamily="18" charset="0"/>
                <a:cs typeface="Verdana" panose="020B0604030504040204" pitchFamily="34" charset="0"/>
              </a:rPr>
              <a:t>oordinamento regionale tra le farmacie ospedaliere delle aziende sanitarie pubbliche della regione Emilia Romagna in materia di antidoti </a:t>
            </a:r>
            <a:r>
              <a:rPr lang="it-IT" dirty="0">
                <a:latin typeface="Verdana" panose="020B0604030504040204" pitchFamily="34" charset="0"/>
                <a:ea typeface="Times New Roman" panose="02020603050405020304" pitchFamily="18" charset="0"/>
                <a:cs typeface="Verdana" panose="020B0604030504040204" pitchFamily="34" charset="0"/>
              </a:rPr>
              <a:t>e contribuisce, con il supporto delle UO di PS e di Rianimazione AOU, alla implementazione della rete anche per le attività correlate </a:t>
            </a:r>
            <a:r>
              <a:rPr lang="it-IT" b="1" dirty="0">
                <a:solidFill>
                  <a:srgbClr val="FF0000"/>
                </a:solidFill>
                <a:latin typeface="Verdana" panose="020B0604030504040204" pitchFamily="34" charset="0"/>
                <a:ea typeface="Times New Roman" panose="02020603050405020304" pitchFamily="18" charset="0"/>
                <a:cs typeface="Verdana" panose="020B0604030504040204" pitchFamily="34" charset="0"/>
              </a:rPr>
              <a:t>all’impiego di antidoti dei clinici delle strutture di Pronto Soccorso in ambito regionale</a:t>
            </a:r>
            <a:r>
              <a:rPr lang="it-IT" dirty="0">
                <a:latin typeface="Verdana" panose="020B0604030504040204" pitchFamily="34" charset="0"/>
                <a:ea typeface="Times New Roman" panose="02020603050405020304" pitchFamily="18" charset="0"/>
                <a:cs typeface="Verdana" panose="020B0604030504040204" pitchFamily="34" charset="0"/>
              </a:rPr>
              <a:t>.</a:t>
            </a:r>
            <a:endParaRPr lang="it-IT" sz="32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19370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C6E52B1-C445-B548-AC21-6023D1B287CF}"/>
              </a:ext>
            </a:extLst>
          </p:cNvPr>
          <p:cNvSpPr>
            <a:spLocks noGrp="1"/>
          </p:cNvSpPr>
          <p:nvPr>
            <p:ph type="sldNum" sz="quarter" idx="12"/>
          </p:nvPr>
        </p:nvSpPr>
        <p:spPr/>
        <p:txBody>
          <a:bodyPr/>
          <a:lstStyle/>
          <a:p>
            <a:pPr>
              <a:defRPr/>
            </a:pPr>
            <a:fld id="{3E6AAF4D-E543-CF45-8E6C-9BD07D9DDBA9}" type="slidenum">
              <a:rPr lang="it-IT" altLang="it-IT" smtClean="0"/>
              <a:pPr>
                <a:defRPr/>
              </a:pPr>
              <a:t>48</a:t>
            </a:fld>
            <a:endParaRPr lang="it-IT" altLang="it-IT"/>
          </a:p>
        </p:txBody>
      </p:sp>
      <p:pic>
        <p:nvPicPr>
          <p:cNvPr id="3" name="Immagine 2">
            <a:extLst>
              <a:ext uri="{FF2B5EF4-FFF2-40B4-BE49-F238E27FC236}">
                <a16:creationId xmlns:a16="http://schemas.microsoft.com/office/drawing/2014/main" id="{AF593325-35A9-A74E-8BB4-398475DF1E07}"/>
              </a:ext>
            </a:extLst>
          </p:cNvPr>
          <p:cNvPicPr>
            <a:picLocks noChangeAspect="1"/>
          </p:cNvPicPr>
          <p:nvPr/>
        </p:nvPicPr>
        <p:blipFill>
          <a:blip r:embed="rId2"/>
          <a:stretch>
            <a:fillRect/>
          </a:stretch>
        </p:blipFill>
        <p:spPr>
          <a:xfrm>
            <a:off x="152400" y="178159"/>
            <a:ext cx="8790543" cy="6033811"/>
          </a:xfrm>
          <a:prstGeom prst="rect">
            <a:avLst/>
          </a:prstGeom>
        </p:spPr>
      </p:pic>
    </p:spTree>
    <p:extLst>
      <p:ext uri="{BB962C8B-B14F-4D97-AF65-F5344CB8AC3E}">
        <p14:creationId xmlns:p14="http://schemas.microsoft.com/office/powerpoint/2010/main" val="2049772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olo 1">
            <a:extLst>
              <a:ext uri="{FF2B5EF4-FFF2-40B4-BE49-F238E27FC236}">
                <a16:creationId xmlns:a16="http://schemas.microsoft.com/office/drawing/2014/main" id="{F4A2E4F6-9D02-1B40-8742-6A2CC324875F}"/>
              </a:ext>
            </a:extLst>
          </p:cNvPr>
          <p:cNvSpPr>
            <a:spLocks noGrp="1" noChangeArrowheads="1"/>
          </p:cNvSpPr>
          <p:nvPr>
            <p:ph type="title"/>
          </p:nvPr>
        </p:nvSpPr>
        <p:spPr/>
        <p:txBody>
          <a:bodyPr/>
          <a:lstStyle/>
          <a:p>
            <a:pPr algn="ctr"/>
            <a:r>
              <a:rPr lang="it-IT" altLang="it-IT">
                <a:ea typeface="ＭＳ Ｐゴシック" panose="020B0600070205080204" pitchFamily="34" charset="-128"/>
              </a:rPr>
              <a:t>LA FARMACIA CLINICA</a:t>
            </a:r>
          </a:p>
        </p:txBody>
      </p:sp>
      <p:sp>
        <p:nvSpPr>
          <p:cNvPr id="62466" name="Segnaposto numero diapositiva 2">
            <a:extLst>
              <a:ext uri="{FF2B5EF4-FFF2-40B4-BE49-F238E27FC236}">
                <a16:creationId xmlns:a16="http://schemas.microsoft.com/office/drawing/2014/main" id="{56FAE84D-7F58-0E47-B880-A7514F660AA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952201A-DEA0-F24C-A583-866780E01C6F}" type="slidenum">
              <a:rPr lang="it-IT" altLang="it-IT" smtClean="0">
                <a:latin typeface="Garamond" panose="02020404030301010803" pitchFamily="18" charset="0"/>
              </a:rPr>
              <a:pPr/>
              <a:t>49</a:t>
            </a:fld>
            <a:endParaRPr lang="it-IT" altLang="it-IT">
              <a:latin typeface="Garamond" panose="02020404030301010803" pitchFamily="18" charset="0"/>
            </a:endParaRPr>
          </a:p>
        </p:txBody>
      </p:sp>
      <p:sp>
        <p:nvSpPr>
          <p:cNvPr id="4" name="Rettangolo 3">
            <a:extLst>
              <a:ext uri="{FF2B5EF4-FFF2-40B4-BE49-F238E27FC236}">
                <a16:creationId xmlns:a16="http://schemas.microsoft.com/office/drawing/2014/main" id="{161F61E4-51BA-C24E-A1D9-86CC73ABAC45}"/>
              </a:ext>
            </a:extLst>
          </p:cNvPr>
          <p:cNvSpPr/>
          <p:nvPr/>
        </p:nvSpPr>
        <p:spPr>
          <a:xfrm>
            <a:off x="762000" y="1066800"/>
            <a:ext cx="7086600" cy="5354638"/>
          </a:xfrm>
          <a:prstGeom prst="rect">
            <a:avLst/>
          </a:prstGeom>
        </p:spPr>
        <p:txBody>
          <a:bodyPr>
            <a:spAutoFit/>
          </a:bodyPr>
          <a:lstStyle/>
          <a:p>
            <a:pPr marL="285750" indent="-285750">
              <a:buFont typeface="Arial" panose="020B0604020202020204" pitchFamily="34" charset="0"/>
              <a:buChar char="•"/>
              <a:defRPr/>
            </a:pPr>
            <a:r>
              <a:rPr lang="it-IT" dirty="0">
                <a:solidFill>
                  <a:srgbClr val="333333"/>
                </a:solidFill>
                <a:latin typeface="+mj-lt"/>
              </a:rPr>
              <a:t>La Farmacia clinica è una realtà ormai consolidata in diversi Paesi europei e oltreoceano. La rivoluzione rispetto l’approccio classico è lo slittamento dell’attenzione del farmacista </a:t>
            </a:r>
            <a:r>
              <a:rPr lang="it-IT" b="1" dirty="0">
                <a:solidFill>
                  <a:schemeClr val="tx2">
                    <a:lumMod val="75000"/>
                  </a:schemeClr>
                </a:solidFill>
                <a:latin typeface="+mj-lt"/>
              </a:rPr>
              <a:t>dal singolo medicamento alla salute del paziente.</a:t>
            </a:r>
            <a:r>
              <a:rPr lang="it-IT" dirty="0">
                <a:solidFill>
                  <a:srgbClr val="333333"/>
                </a:solidFill>
                <a:latin typeface="+mj-lt"/>
              </a:rPr>
              <a:t> La visione del farmacista clinico non è più quindi </a:t>
            </a:r>
            <a:r>
              <a:rPr lang="it-IT" dirty="0" err="1">
                <a:solidFill>
                  <a:srgbClr val="333333"/>
                </a:solidFill>
                <a:latin typeface="+mj-lt"/>
              </a:rPr>
              <a:t>farmacocentrica</a:t>
            </a:r>
            <a:r>
              <a:rPr lang="it-IT" dirty="0">
                <a:solidFill>
                  <a:srgbClr val="333333"/>
                </a:solidFill>
                <a:latin typeface="+mj-lt"/>
              </a:rPr>
              <a:t> ma ha come epicentro il </a:t>
            </a:r>
            <a:r>
              <a:rPr lang="it-IT" b="1" dirty="0">
                <a:solidFill>
                  <a:schemeClr val="accent1">
                    <a:lumMod val="50000"/>
                  </a:schemeClr>
                </a:solidFill>
                <a:latin typeface="+mj-lt"/>
              </a:rPr>
              <a:t>benessere del paziente </a:t>
            </a:r>
            <a:r>
              <a:rPr lang="it-IT" dirty="0">
                <a:solidFill>
                  <a:srgbClr val="333333"/>
                </a:solidFill>
                <a:latin typeface="+mj-lt"/>
              </a:rPr>
              <a:t>o, più in generale, la popolazione in trattamento con farmaci.</a:t>
            </a:r>
          </a:p>
          <a:p>
            <a:pPr marL="285750" indent="-285750">
              <a:buFont typeface="Arial" panose="020B0604020202020204" pitchFamily="34" charset="0"/>
              <a:buChar char="•"/>
              <a:defRPr/>
            </a:pPr>
            <a:r>
              <a:rPr lang="it-IT" dirty="0">
                <a:solidFill>
                  <a:srgbClr val="333333"/>
                </a:solidFill>
                <a:latin typeface="+mj-lt"/>
              </a:rPr>
              <a:t>È  una disciplina che viene svolta </a:t>
            </a:r>
            <a:r>
              <a:rPr lang="it-IT" b="1" dirty="0">
                <a:solidFill>
                  <a:schemeClr val="tx2">
                    <a:lumMod val="75000"/>
                  </a:schemeClr>
                </a:solidFill>
                <a:latin typeface="+mj-lt"/>
              </a:rPr>
              <a:t>negli ospedali, nelle farmacie di comunità e territoriali</a:t>
            </a:r>
            <a:r>
              <a:rPr lang="it-IT" dirty="0">
                <a:solidFill>
                  <a:srgbClr val="333333"/>
                </a:solidFill>
                <a:latin typeface="+mj-lt"/>
              </a:rPr>
              <a:t> e in qualunque ambito in cui sono studiati, prescritti, dispensati e consigliati farmaci e dispositivi medici. </a:t>
            </a:r>
            <a:r>
              <a:rPr lang="it-IT" b="1" dirty="0">
                <a:solidFill>
                  <a:schemeClr val="tx2">
                    <a:lumMod val="75000"/>
                  </a:schemeClr>
                </a:solidFill>
                <a:latin typeface="+mj-lt"/>
              </a:rPr>
              <a:t>I farmacisti clinici</a:t>
            </a:r>
            <a:r>
              <a:rPr lang="it-IT" dirty="0">
                <a:solidFill>
                  <a:srgbClr val="333333"/>
                </a:solidFill>
                <a:latin typeface="+mj-lt"/>
              </a:rPr>
              <a:t> infatti trattano i pazienti in qualsiasi ambito sanitario, in quanto posseggono – oltre alle consolidate conoscenze di base legate soprattutto al meccanismo d’azione e alla formulazione dei farmaci – nuove competenze in materia clinica e biomedica</a:t>
            </a:r>
          </a:p>
          <a:p>
            <a:pPr marL="285750" indent="-285750">
              <a:buFont typeface="Arial" panose="020B0604020202020204" pitchFamily="34" charset="0"/>
              <a:buChar char="•"/>
              <a:defRPr/>
            </a:pPr>
            <a:r>
              <a:rPr lang="it-IT" dirty="0">
                <a:solidFill>
                  <a:srgbClr val="333333"/>
                </a:solidFill>
                <a:latin typeface="+mj-lt"/>
              </a:rPr>
              <a:t>Nei contesti sanitari in cui è applicata, la farmacia clinica permette di ottimizzare la terapia medica del paziente e promuovere salute, benessere e prevenzione delle malattie. Contribuisce inoltre alla generazione di nuove conoscenze in grado di migliorare la salute e la qualità di vita.</a:t>
            </a:r>
          </a:p>
          <a:p>
            <a:pPr>
              <a:defRPr/>
            </a:pPr>
            <a:endParaRPr lang="it-IT" dirty="0">
              <a:solidFill>
                <a:srgbClr val="333333"/>
              </a:solidFill>
              <a:latin typeface="+mj-lt"/>
            </a:endParaRPr>
          </a:p>
          <a:p>
            <a:pPr>
              <a:defRPr/>
            </a:pPr>
            <a:endParaRPr lang="it-IT"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olo 1">
            <a:extLst>
              <a:ext uri="{FF2B5EF4-FFF2-40B4-BE49-F238E27FC236}">
                <a16:creationId xmlns:a16="http://schemas.microsoft.com/office/drawing/2014/main" id="{65D5E4DB-6474-224D-96B5-586EEBD52E8A}"/>
              </a:ext>
            </a:extLst>
          </p:cNvPr>
          <p:cNvSpPr>
            <a:spLocks noGrp="1" noChangeArrowheads="1"/>
          </p:cNvSpPr>
          <p:nvPr>
            <p:ph type="title"/>
          </p:nvPr>
        </p:nvSpPr>
        <p:spPr>
          <a:xfrm>
            <a:off x="457200" y="273050"/>
            <a:ext cx="7315200" cy="869950"/>
          </a:xfrm>
        </p:spPr>
        <p:txBody>
          <a:bodyPr/>
          <a:lstStyle/>
          <a:p>
            <a:pPr eaLnBrk="1" hangingPunct="1"/>
            <a:r>
              <a:rPr lang="it-IT" altLang="it-IT" sz="3600">
                <a:ea typeface="ＭＳ Ｐゴシック" panose="020B0600070205080204" pitchFamily="34" charset="-128"/>
              </a:rPr>
              <a:t>Da Speziale a Farmacista</a:t>
            </a:r>
          </a:p>
        </p:txBody>
      </p:sp>
      <p:pic>
        <p:nvPicPr>
          <p:cNvPr id="18434" name="Segnaposto contenuto 4" descr="1024px-Festa_del_Perdono_Facciata_Milano.jpg">
            <a:extLst>
              <a:ext uri="{FF2B5EF4-FFF2-40B4-BE49-F238E27FC236}">
                <a16:creationId xmlns:a16="http://schemas.microsoft.com/office/drawing/2014/main" id="{87B3FE4C-431F-C64E-BFA4-EB2387F437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75050" y="1466850"/>
            <a:ext cx="5111750" cy="3465513"/>
          </a:xfrm>
        </p:spPr>
      </p:pic>
      <p:sp>
        <p:nvSpPr>
          <p:cNvPr id="18435" name="Segnaposto testo 5">
            <a:extLst>
              <a:ext uri="{FF2B5EF4-FFF2-40B4-BE49-F238E27FC236}">
                <a16:creationId xmlns:a16="http://schemas.microsoft.com/office/drawing/2014/main" id="{197776A0-9996-B344-851F-039FAA8979BA}"/>
              </a:ext>
            </a:extLst>
          </p:cNvPr>
          <p:cNvSpPr>
            <a:spLocks noGrp="1" noChangeArrowheads="1"/>
          </p:cNvSpPr>
          <p:nvPr>
            <p:ph type="body" sz="half" idx="2"/>
          </p:nvPr>
        </p:nvSpPr>
        <p:spPr>
          <a:xfrm>
            <a:off x="457200" y="1143000"/>
            <a:ext cx="3048000" cy="4843463"/>
          </a:xfrm>
        </p:spPr>
        <p:txBody>
          <a:bodyPr/>
          <a:lstStyle/>
          <a:p>
            <a:pPr eaLnBrk="1" hangingPunct="1"/>
            <a:r>
              <a:rPr lang="it-IT" altLang="it-IT" sz="1800" i="1">
                <a:ea typeface="ＭＳ Ｐゴシック" panose="020B0600070205080204" pitchFamily="34" charset="-128"/>
              </a:rPr>
              <a:t>De officio del Spetiale e dei suoi coadiutori (1558):</a:t>
            </a:r>
          </a:p>
          <a:p>
            <a:pPr eaLnBrk="1" hangingPunct="1"/>
            <a:r>
              <a:rPr lang="it-IT" altLang="it-IT" sz="1800">
                <a:ea typeface="ＭＳ Ｐゴシック" panose="020B0600070205080204" pitchFamily="34" charset="-128"/>
              </a:rPr>
              <a:t>“et aurà da mandare (il maestro di spezieria) uno dei suoi coadiutori con libro delle ricette di ciascun medico appartato, quando essi vengono a scrivere i rimedij per gli infermi, si porteranno di crociera in crociera (corsia) con li bollettini de li nomi et de i numeri delle lettiere, acciocchè i serventi non fallino nel dar le medicine,siroppi et altre cose ad uno in cambio di un altro….” </a:t>
            </a:r>
          </a:p>
        </p:txBody>
      </p:sp>
      <p:sp>
        <p:nvSpPr>
          <p:cNvPr id="18436" name="Segnaposto numero diapositiva 2">
            <a:extLst>
              <a:ext uri="{FF2B5EF4-FFF2-40B4-BE49-F238E27FC236}">
                <a16:creationId xmlns:a16="http://schemas.microsoft.com/office/drawing/2014/main" id="{3CC70CEE-C475-D443-BA84-D25B6426493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D1ABFA7B-D22C-3547-A84A-945181F41660}" type="slidenum">
              <a:rPr lang="it-IT" altLang="it-IT" sz="1200" smtClean="0">
                <a:latin typeface="Garamond" panose="02020404030301010803" pitchFamily="18" charset="0"/>
              </a:rPr>
              <a:pPr>
                <a:spcBef>
                  <a:spcPct val="0"/>
                </a:spcBef>
                <a:buClrTx/>
                <a:buSzTx/>
                <a:buFontTx/>
                <a:buNone/>
              </a:pPr>
              <a:t>5</a:t>
            </a:fld>
            <a:endParaRPr lang="it-IT" altLang="it-IT" sz="1200">
              <a:latin typeface="Garamond" panose="02020404030301010803"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olo 1">
            <a:extLst>
              <a:ext uri="{FF2B5EF4-FFF2-40B4-BE49-F238E27FC236}">
                <a16:creationId xmlns:a16="http://schemas.microsoft.com/office/drawing/2014/main" id="{9150AC49-94FE-874B-805B-28C13264415F}"/>
              </a:ext>
            </a:extLst>
          </p:cNvPr>
          <p:cNvSpPr>
            <a:spLocks noGrp="1" noChangeArrowheads="1"/>
          </p:cNvSpPr>
          <p:nvPr>
            <p:ph type="title"/>
          </p:nvPr>
        </p:nvSpPr>
        <p:spPr/>
        <p:txBody>
          <a:bodyPr/>
          <a:lstStyle/>
          <a:p>
            <a:pPr algn="ctr"/>
            <a:r>
              <a:rPr lang="it-IT" altLang="it-IT">
                <a:ea typeface="ＭＳ Ｐゴシック" panose="020B0600070205080204" pitchFamily="34" charset="-128"/>
              </a:rPr>
              <a:t>IL FARMACISTA CLINICO</a:t>
            </a:r>
          </a:p>
        </p:txBody>
      </p:sp>
      <p:sp>
        <p:nvSpPr>
          <p:cNvPr id="63490" name="Segnaposto numero diapositiva 2">
            <a:extLst>
              <a:ext uri="{FF2B5EF4-FFF2-40B4-BE49-F238E27FC236}">
                <a16:creationId xmlns:a16="http://schemas.microsoft.com/office/drawing/2014/main" id="{B150AC1C-9DF1-1A45-89FC-6FCCF388F1F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496355A-59BC-0445-864F-2938A19768A9}" type="slidenum">
              <a:rPr lang="it-IT" altLang="it-IT" smtClean="0">
                <a:latin typeface="Garamond" panose="02020404030301010803" pitchFamily="18" charset="0"/>
              </a:rPr>
              <a:pPr/>
              <a:t>50</a:t>
            </a:fld>
            <a:endParaRPr lang="it-IT" altLang="it-IT">
              <a:latin typeface="Garamond" panose="02020404030301010803" pitchFamily="18" charset="0"/>
            </a:endParaRPr>
          </a:p>
        </p:txBody>
      </p:sp>
      <p:sp>
        <p:nvSpPr>
          <p:cNvPr id="4" name="Rettangolo 3">
            <a:extLst>
              <a:ext uri="{FF2B5EF4-FFF2-40B4-BE49-F238E27FC236}">
                <a16:creationId xmlns:a16="http://schemas.microsoft.com/office/drawing/2014/main" id="{7F69FAE9-4CFA-6E42-9417-5052ECF293AB}"/>
              </a:ext>
            </a:extLst>
          </p:cNvPr>
          <p:cNvSpPr/>
          <p:nvPr/>
        </p:nvSpPr>
        <p:spPr>
          <a:xfrm>
            <a:off x="304800" y="1219200"/>
            <a:ext cx="8382000" cy="3970338"/>
          </a:xfrm>
          <a:prstGeom prst="rect">
            <a:avLst/>
          </a:prstGeom>
        </p:spPr>
        <p:txBody>
          <a:bodyPr>
            <a:spAutoFit/>
          </a:bodyPr>
          <a:lstStyle/>
          <a:p>
            <a:pPr marL="285750" indent="-285750">
              <a:buFont typeface="Arial" panose="020B0604020202020204" pitchFamily="34" charset="0"/>
              <a:buChar char="•"/>
              <a:defRPr/>
            </a:pPr>
            <a:r>
              <a:rPr lang="it-IT" dirty="0">
                <a:solidFill>
                  <a:srgbClr val="333333"/>
                </a:solidFill>
                <a:latin typeface="+mj-lt"/>
              </a:rPr>
              <a:t>Il farmacista clinico ha come scopo principale quello di promuovere e porre al centro della propria attività la salute e il benessere del paziente, che diviene punto focale della sua pratica professionale. In stretta collaborazione con la classe medica, il farmacista clinico è in grado di perseguire questo obiettivo in qualsiasi </a:t>
            </a:r>
            <a:r>
              <a:rPr lang="it-IT" dirty="0" err="1">
                <a:solidFill>
                  <a:srgbClr val="333333"/>
                </a:solidFill>
                <a:latin typeface="+mj-lt"/>
              </a:rPr>
              <a:t>setting</a:t>
            </a:r>
            <a:r>
              <a:rPr lang="it-IT" dirty="0">
                <a:solidFill>
                  <a:srgbClr val="333333"/>
                </a:solidFill>
                <a:latin typeface="+mj-lt"/>
              </a:rPr>
              <a:t> sanitario: all’interno di un ambiente ospedaliero come nell’ambito della farmacia di comunità.</a:t>
            </a:r>
          </a:p>
          <a:p>
            <a:pPr>
              <a:defRPr/>
            </a:pPr>
            <a:endParaRPr lang="it-IT" dirty="0">
              <a:solidFill>
                <a:srgbClr val="333333"/>
              </a:solidFill>
              <a:latin typeface="+mj-lt"/>
            </a:endParaRPr>
          </a:p>
          <a:p>
            <a:pPr marL="285750" indent="-285750">
              <a:buFont typeface="Arial" panose="020B0604020202020204" pitchFamily="34" charset="0"/>
              <a:buChar char="•"/>
              <a:defRPr/>
            </a:pPr>
            <a:r>
              <a:rPr lang="it-IT" dirty="0">
                <a:solidFill>
                  <a:srgbClr val="333333"/>
                </a:solidFill>
                <a:latin typeface="+mj-lt"/>
              </a:rPr>
              <a:t>Possiede infatti una </a:t>
            </a:r>
            <a:r>
              <a:rPr lang="it-IT" b="1" dirty="0">
                <a:solidFill>
                  <a:schemeClr val="accent1">
                    <a:lumMod val="50000"/>
                  </a:schemeClr>
                </a:solidFill>
                <a:latin typeface="+mj-lt"/>
              </a:rPr>
              <a:t>preparazione specifica </a:t>
            </a:r>
            <a:r>
              <a:rPr lang="it-IT" dirty="0">
                <a:solidFill>
                  <a:srgbClr val="333333"/>
                </a:solidFill>
                <a:latin typeface="+mj-lt"/>
              </a:rPr>
              <a:t>per favorire l’adesione alla terapia, promuovere attività di riconciliazione delle terapie (MUR) (revisione dell’uso delle terapie), progetti di farmacovigilanza attiva, studi epidemiologici, programmi di informazione ed educazione sanitaria, campagne di prevenzione e screening.</a:t>
            </a:r>
          </a:p>
          <a:p>
            <a:pPr>
              <a:defRPr/>
            </a:pPr>
            <a:endParaRPr lang="it-IT" dirty="0">
              <a:solidFill>
                <a:srgbClr val="333333"/>
              </a:solidFill>
              <a:latin typeface="+mj-lt"/>
            </a:endParaRPr>
          </a:p>
          <a:p>
            <a:pPr marL="285750" indent="-285750">
              <a:buFont typeface="Arial" panose="020B0604020202020204" pitchFamily="34" charset="0"/>
              <a:buChar char="•"/>
              <a:defRPr/>
            </a:pPr>
            <a:r>
              <a:rPr lang="it-IT" dirty="0">
                <a:solidFill>
                  <a:srgbClr val="333333"/>
                </a:solidFill>
                <a:latin typeface="+mj-lt"/>
              </a:rPr>
              <a:t>È anche in grado di effettuare un corretto </a:t>
            </a:r>
            <a:r>
              <a:rPr lang="it-IT" b="1" dirty="0">
                <a:solidFill>
                  <a:schemeClr val="accent1">
                    <a:lumMod val="50000"/>
                  </a:schemeClr>
                </a:solidFill>
                <a:latin typeface="+mj-lt"/>
              </a:rPr>
              <a:t>inquadramento clinico differenziale</a:t>
            </a:r>
            <a:r>
              <a:rPr lang="it-IT" dirty="0">
                <a:solidFill>
                  <a:srgbClr val="333333"/>
                </a:solidFill>
                <a:latin typeface="+mj-lt"/>
              </a:rPr>
              <a:t> dei disturbi minori mediante algoritmi diagnostici standardizzati e di consigliare la razionale terapia attraverso farmaci di prima linea e stili di vita salutari.</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3D3E6E7-5673-2A42-B744-75A72D39FE36}"/>
              </a:ext>
            </a:extLst>
          </p:cNvPr>
          <p:cNvSpPr>
            <a:spLocks noGrp="1"/>
          </p:cNvSpPr>
          <p:nvPr>
            <p:ph type="title"/>
          </p:nvPr>
        </p:nvSpPr>
        <p:spPr/>
        <p:txBody>
          <a:bodyPr/>
          <a:lstStyle/>
          <a:p>
            <a:r>
              <a:rPr lang="it-IT" dirty="0"/>
              <a:t>Il farmacista clinico di reparto</a:t>
            </a:r>
          </a:p>
        </p:txBody>
      </p:sp>
      <p:sp>
        <p:nvSpPr>
          <p:cNvPr id="5" name="Segnaposto contenuto 4">
            <a:extLst>
              <a:ext uri="{FF2B5EF4-FFF2-40B4-BE49-F238E27FC236}">
                <a16:creationId xmlns:a16="http://schemas.microsoft.com/office/drawing/2014/main" id="{E602C8F3-B6D2-A84C-89D0-DB4120644CBA}"/>
              </a:ext>
            </a:extLst>
          </p:cNvPr>
          <p:cNvSpPr>
            <a:spLocks noGrp="1"/>
          </p:cNvSpPr>
          <p:nvPr>
            <p:ph idx="1"/>
          </p:nvPr>
        </p:nvSpPr>
        <p:spPr/>
        <p:txBody>
          <a:bodyPr/>
          <a:lstStyle/>
          <a:p>
            <a:pPr marL="0" indent="0">
              <a:buNone/>
            </a:pPr>
            <a:r>
              <a:rPr lang="it-IT" dirty="0"/>
              <a:t>colui che deve “portare” il principio attivo al letto del paziente, individualizzando la sua terapia </a:t>
            </a:r>
          </a:p>
          <a:p>
            <a:endParaRPr lang="it-IT" sz="2000" dirty="0"/>
          </a:p>
          <a:p>
            <a:r>
              <a:rPr lang="it-IT" sz="2000" dirty="0"/>
              <a:t>incontrare il paziente, comprendere le sue necessità, </a:t>
            </a:r>
          </a:p>
          <a:p>
            <a:r>
              <a:rPr lang="it-IT" sz="2000" dirty="0"/>
              <a:t>considerare le eventuali interazioni farmacologiche, la genomica, e quindi suggerire le opportune modifiche al medico. (modifiche al dosaggio in caso di </a:t>
            </a:r>
            <a:r>
              <a:rPr lang="it-IT" sz="2000" dirty="0" err="1"/>
              <a:t>funzionalita</a:t>
            </a:r>
            <a:r>
              <a:rPr lang="it-IT" sz="2000" dirty="0"/>
              <a:t>̀ renale compromessa o per scongiurare la comparsa di interazioni farmacologiche in pazienti in </a:t>
            </a:r>
            <a:r>
              <a:rPr lang="it-IT" sz="2000" dirty="0" err="1"/>
              <a:t>politerapia</a:t>
            </a:r>
            <a:r>
              <a:rPr lang="it-IT" sz="2000" dirty="0"/>
              <a:t>)</a:t>
            </a:r>
          </a:p>
          <a:p>
            <a:r>
              <a:rPr lang="it-IT" sz="2000" dirty="0"/>
              <a:t> Il farmacista di reparto </a:t>
            </a:r>
            <a:r>
              <a:rPr lang="it-IT" sz="2000" dirty="0" err="1"/>
              <a:t>puo</a:t>
            </a:r>
            <a:r>
              <a:rPr lang="it-IT" sz="2000" dirty="0"/>
              <a:t>̀ svolgere un ruolo importante per risolvere i problemi di </a:t>
            </a:r>
            <a:r>
              <a:rPr lang="it-IT" sz="2000" dirty="0" err="1"/>
              <a:t>compliance</a:t>
            </a:r>
            <a:r>
              <a:rPr lang="it-IT" sz="2000" dirty="0"/>
              <a:t>, che interessano il 50% dei pazienti. </a:t>
            </a:r>
          </a:p>
          <a:p>
            <a:endParaRPr lang="it-IT" dirty="0"/>
          </a:p>
        </p:txBody>
      </p:sp>
      <p:sp>
        <p:nvSpPr>
          <p:cNvPr id="3" name="Segnaposto numero diapositiva 2">
            <a:extLst>
              <a:ext uri="{FF2B5EF4-FFF2-40B4-BE49-F238E27FC236}">
                <a16:creationId xmlns:a16="http://schemas.microsoft.com/office/drawing/2014/main" id="{A6463B3A-9A8C-504F-8233-06439C5113DB}"/>
              </a:ext>
            </a:extLst>
          </p:cNvPr>
          <p:cNvSpPr>
            <a:spLocks noGrp="1"/>
          </p:cNvSpPr>
          <p:nvPr>
            <p:ph type="sldNum" sz="quarter" idx="12"/>
          </p:nvPr>
        </p:nvSpPr>
        <p:spPr/>
        <p:txBody>
          <a:bodyPr/>
          <a:lstStyle/>
          <a:p>
            <a:pPr>
              <a:defRPr/>
            </a:pPr>
            <a:fld id="{3EA008FC-2B36-C64F-B0FE-71CB5ABF6F65}" type="slidenum">
              <a:rPr lang="it-IT" altLang="it-IT" smtClean="0"/>
              <a:pPr>
                <a:defRPr/>
              </a:pPr>
              <a:t>51</a:t>
            </a:fld>
            <a:endParaRPr lang="it-IT" altLang="it-IT"/>
          </a:p>
        </p:txBody>
      </p:sp>
    </p:spTree>
    <p:extLst>
      <p:ext uri="{BB962C8B-B14F-4D97-AF65-F5344CB8AC3E}">
        <p14:creationId xmlns:p14="http://schemas.microsoft.com/office/powerpoint/2010/main" val="20229235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42F5D3-F30E-9F4A-9BCC-37F150AFF479}"/>
              </a:ext>
            </a:extLst>
          </p:cNvPr>
          <p:cNvSpPr>
            <a:spLocks noGrp="1"/>
          </p:cNvSpPr>
          <p:nvPr>
            <p:ph type="title"/>
          </p:nvPr>
        </p:nvSpPr>
        <p:spPr/>
        <p:txBody>
          <a:bodyPr/>
          <a:lstStyle/>
          <a:p>
            <a:r>
              <a:rPr lang="it-IT" dirty="0"/>
              <a:t>Il farmacista di reparto</a:t>
            </a:r>
          </a:p>
        </p:txBody>
      </p:sp>
      <p:sp>
        <p:nvSpPr>
          <p:cNvPr id="3" name="Segnaposto numero diapositiva 2">
            <a:extLst>
              <a:ext uri="{FF2B5EF4-FFF2-40B4-BE49-F238E27FC236}">
                <a16:creationId xmlns:a16="http://schemas.microsoft.com/office/drawing/2014/main" id="{19419C60-2BEB-7246-ABAE-E66E2FCFFCD3}"/>
              </a:ext>
            </a:extLst>
          </p:cNvPr>
          <p:cNvSpPr>
            <a:spLocks noGrp="1"/>
          </p:cNvSpPr>
          <p:nvPr>
            <p:ph type="sldNum" sz="quarter" idx="12"/>
          </p:nvPr>
        </p:nvSpPr>
        <p:spPr/>
        <p:txBody>
          <a:bodyPr/>
          <a:lstStyle/>
          <a:p>
            <a:pPr>
              <a:defRPr/>
            </a:pPr>
            <a:fld id="{3EA008FC-2B36-C64F-B0FE-71CB5ABF6F65}" type="slidenum">
              <a:rPr lang="it-IT" altLang="it-IT" smtClean="0"/>
              <a:pPr>
                <a:defRPr/>
              </a:pPr>
              <a:t>52</a:t>
            </a:fld>
            <a:endParaRPr lang="it-IT" altLang="it-IT"/>
          </a:p>
        </p:txBody>
      </p:sp>
      <p:sp>
        <p:nvSpPr>
          <p:cNvPr id="4" name="Rettangolo 3">
            <a:extLst>
              <a:ext uri="{FF2B5EF4-FFF2-40B4-BE49-F238E27FC236}">
                <a16:creationId xmlns:a16="http://schemas.microsoft.com/office/drawing/2014/main" id="{6CF4D4C8-93F8-BC4B-AD90-41D6D67C6C6F}"/>
              </a:ext>
            </a:extLst>
          </p:cNvPr>
          <p:cNvSpPr/>
          <p:nvPr/>
        </p:nvSpPr>
        <p:spPr>
          <a:xfrm>
            <a:off x="0" y="1443841"/>
            <a:ext cx="9144000" cy="4154984"/>
          </a:xfrm>
          <a:prstGeom prst="rect">
            <a:avLst/>
          </a:prstGeom>
        </p:spPr>
        <p:txBody>
          <a:bodyPr wrap="square">
            <a:spAutoFit/>
          </a:bodyPr>
          <a:lstStyle/>
          <a:p>
            <a:r>
              <a:rPr lang="it-IT" sz="2400" dirty="0">
                <a:latin typeface="+mj-lt"/>
              </a:rPr>
              <a:t>Il farmacista clinico di reparto è nato negli USA alla fine degli anni ’50 con tre principali ruoli: ricerca, didattica, attività̀ clinica.</a:t>
            </a:r>
          </a:p>
          <a:p>
            <a:r>
              <a:rPr lang="it-IT" sz="2400" dirty="0">
                <a:latin typeface="+mj-lt"/>
              </a:rPr>
              <a:t> </a:t>
            </a:r>
          </a:p>
          <a:p>
            <a:r>
              <a:rPr lang="it-IT" sz="2400" dirty="0">
                <a:latin typeface="+mj-lt"/>
              </a:rPr>
              <a:t>In Europa, nonostante il numero di farmacisti in Ospedale rapportato ai posti letto sia notevolmente inferiore rispetto agli USA, la figura del farmacista clinico in reparto è </a:t>
            </a:r>
            <a:r>
              <a:rPr lang="it-IT" sz="2400" dirty="0" err="1">
                <a:latin typeface="+mj-lt"/>
              </a:rPr>
              <a:t>gia</a:t>
            </a:r>
            <a:r>
              <a:rPr lang="it-IT" sz="2400" dirty="0">
                <a:latin typeface="+mj-lt"/>
              </a:rPr>
              <a:t>̀ da tempo una </a:t>
            </a:r>
            <a:r>
              <a:rPr lang="it-IT" sz="2400" dirty="0" err="1">
                <a:latin typeface="+mj-lt"/>
              </a:rPr>
              <a:t>realta</a:t>
            </a:r>
            <a:r>
              <a:rPr lang="it-IT" sz="2400" dirty="0">
                <a:latin typeface="+mj-lt"/>
              </a:rPr>
              <a:t>̀ in diversi Paesi tra cui Spagna, Regno Unito, Germania e Francia. </a:t>
            </a:r>
          </a:p>
          <a:p>
            <a:endParaRPr lang="it-IT" sz="2400" dirty="0">
              <a:latin typeface="+mj-lt"/>
            </a:endParaRPr>
          </a:p>
          <a:p>
            <a:r>
              <a:rPr lang="it-IT" sz="2400" dirty="0">
                <a:latin typeface="+mj-lt"/>
              </a:rPr>
              <a:t>Il modello Europeo però differisce da </a:t>
            </a:r>
            <a:r>
              <a:rPr lang="it-IT" sz="2400">
                <a:latin typeface="+mj-lt"/>
              </a:rPr>
              <a:t>quello statunitense </a:t>
            </a:r>
            <a:r>
              <a:rPr lang="it-IT" sz="2400" dirty="0">
                <a:latin typeface="+mj-lt"/>
              </a:rPr>
              <a:t>in quanto il farmacista clinico è presente in corsia in modo costante, ma non </a:t>
            </a:r>
            <a:r>
              <a:rPr lang="it-IT" sz="2400" dirty="0" err="1">
                <a:latin typeface="+mj-lt"/>
              </a:rPr>
              <a:t>neces</a:t>
            </a:r>
            <a:r>
              <a:rPr lang="it-IT" sz="2400" dirty="0">
                <a:latin typeface="+mj-lt"/>
              </a:rPr>
              <a:t>- </a:t>
            </a:r>
            <a:r>
              <a:rPr lang="it-IT" sz="2400" dirty="0" err="1">
                <a:latin typeface="+mj-lt"/>
              </a:rPr>
              <a:t>sariamente</a:t>
            </a:r>
            <a:r>
              <a:rPr lang="it-IT" sz="2400" dirty="0">
                <a:latin typeface="+mj-lt"/>
              </a:rPr>
              <a:t> continuativo. </a:t>
            </a:r>
          </a:p>
        </p:txBody>
      </p:sp>
    </p:spTree>
    <p:extLst>
      <p:ext uri="{BB962C8B-B14F-4D97-AF65-F5344CB8AC3E}">
        <p14:creationId xmlns:p14="http://schemas.microsoft.com/office/powerpoint/2010/main" val="3654799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egnaposto numero diapositiva 1">
            <a:extLst>
              <a:ext uri="{FF2B5EF4-FFF2-40B4-BE49-F238E27FC236}">
                <a16:creationId xmlns:a16="http://schemas.microsoft.com/office/drawing/2014/main" id="{39EB5B29-3702-2742-9F8C-4F0C1E54AA8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1C67794-EF87-2344-AE21-0DC4D3603C51}" type="slidenum">
              <a:rPr lang="it-IT" altLang="it-IT" smtClean="0">
                <a:latin typeface="Garamond" panose="02020404030301010803" pitchFamily="18" charset="0"/>
              </a:rPr>
              <a:pPr/>
              <a:t>6</a:t>
            </a:fld>
            <a:endParaRPr lang="it-IT" altLang="it-IT">
              <a:latin typeface="Garamond" panose="02020404030301010803" pitchFamily="18" charset="0"/>
            </a:endParaRPr>
          </a:p>
        </p:txBody>
      </p:sp>
      <p:sp>
        <p:nvSpPr>
          <p:cNvPr id="3" name="Rettangolo 2">
            <a:extLst>
              <a:ext uri="{FF2B5EF4-FFF2-40B4-BE49-F238E27FC236}">
                <a16:creationId xmlns:a16="http://schemas.microsoft.com/office/drawing/2014/main" id="{00387928-9AEC-3F45-954F-55203648C360}"/>
              </a:ext>
            </a:extLst>
          </p:cNvPr>
          <p:cNvSpPr/>
          <p:nvPr/>
        </p:nvSpPr>
        <p:spPr>
          <a:xfrm>
            <a:off x="2209800" y="627063"/>
            <a:ext cx="4724400" cy="36988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defRPr/>
            </a:pPr>
            <a:r>
              <a:rPr lang="it-IT" b="1" dirty="0">
                <a:solidFill>
                  <a:srgbClr val="00538A"/>
                </a:solidFill>
                <a:latin typeface="Trebuchet MS" panose="020B0703020202090204" pitchFamily="34" charset="0"/>
              </a:rPr>
              <a:t>Che cosa è Farmacia Ospedaliera?</a:t>
            </a:r>
          </a:p>
        </p:txBody>
      </p:sp>
      <p:sp>
        <p:nvSpPr>
          <p:cNvPr id="52227" name="Rettangolo 3">
            <a:extLst>
              <a:ext uri="{FF2B5EF4-FFF2-40B4-BE49-F238E27FC236}">
                <a16:creationId xmlns:a16="http://schemas.microsoft.com/office/drawing/2014/main" id="{7975A211-0439-0242-8AE3-44316FDDCB1F}"/>
              </a:ext>
            </a:extLst>
          </p:cNvPr>
          <p:cNvSpPr>
            <a:spLocks noChangeArrowheads="1"/>
          </p:cNvSpPr>
          <p:nvPr/>
        </p:nvSpPr>
        <p:spPr bwMode="auto">
          <a:xfrm>
            <a:off x="434975" y="1600200"/>
            <a:ext cx="7772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it-IT" altLang="it-IT"/>
              <a:t>La Farmacia ospedaliera è il servizio di assistenza sanitaria, che comprende l'arte, la pratica e la professione di scelta, preparazione, conservazione, allestimento ed erogazione di farmaci e dispositivi medici, consigliando </a:t>
            </a:r>
            <a:r>
              <a:rPr lang="it-IT" altLang="it-IT">
                <a:solidFill>
                  <a:srgbClr val="FF0000"/>
                </a:solidFill>
              </a:rPr>
              <a:t>i pazienti, i medici</a:t>
            </a:r>
            <a:r>
              <a:rPr lang="it-IT" altLang="it-IT"/>
              <a:t> , </a:t>
            </a:r>
            <a:r>
              <a:rPr lang="it-IT" altLang="it-IT">
                <a:solidFill>
                  <a:srgbClr val="FF0000"/>
                </a:solidFill>
              </a:rPr>
              <a:t>gli infermieri e gli altri operatori sanitari</a:t>
            </a:r>
            <a:r>
              <a:rPr lang="it-IT" altLang="it-IT"/>
              <a:t> sul loro sicuro, efficace ed efficiente uso</a:t>
            </a:r>
          </a:p>
        </p:txBody>
      </p:sp>
      <p:sp>
        <p:nvSpPr>
          <p:cNvPr id="52228" name="Rettangolo 4">
            <a:extLst>
              <a:ext uri="{FF2B5EF4-FFF2-40B4-BE49-F238E27FC236}">
                <a16:creationId xmlns:a16="http://schemas.microsoft.com/office/drawing/2014/main" id="{4A663807-40B6-F041-BAA8-06E444753BD6}"/>
              </a:ext>
            </a:extLst>
          </p:cNvPr>
          <p:cNvSpPr>
            <a:spLocks noChangeArrowheads="1"/>
          </p:cNvSpPr>
          <p:nvPr/>
        </p:nvSpPr>
        <p:spPr bwMode="auto">
          <a:xfrm>
            <a:off x="434975" y="3276600"/>
            <a:ext cx="777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it-IT" altLang="it-IT"/>
              <a:t>La Farmacia ospedaliera è un settore specializzato di farmacia, che costituisce parte integrante dell'assistenza sanitaria del paziente nella struttura sanitaria.</a:t>
            </a:r>
          </a:p>
        </p:txBody>
      </p:sp>
      <p:sp>
        <p:nvSpPr>
          <p:cNvPr id="52229" name="Rettangolo 5">
            <a:extLst>
              <a:ext uri="{FF2B5EF4-FFF2-40B4-BE49-F238E27FC236}">
                <a16:creationId xmlns:a16="http://schemas.microsoft.com/office/drawing/2014/main" id="{E956D984-96D2-F84D-9DAC-880793B9A51E}"/>
              </a:ext>
            </a:extLst>
          </p:cNvPr>
          <p:cNvSpPr>
            <a:spLocks noChangeArrowheads="1"/>
          </p:cNvSpPr>
          <p:nvPr/>
        </p:nvSpPr>
        <p:spPr bwMode="auto">
          <a:xfrm>
            <a:off x="434975" y="4483100"/>
            <a:ext cx="777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r>
              <a:rPr lang="it-IT" altLang="it-IT"/>
              <a:t>Il Farmacista ospedaliero è la professione che si sforza di mantenere e migliorare continuamente la gestione dei farmaci e l’assistenza farmaceutica dei pazienti ai più alti standard in un ambiente ospedaliero</a:t>
            </a:r>
            <a:r>
              <a:rPr lang="it-IT" altLang="it-IT">
                <a:solidFill>
                  <a:srgbClr val="000000"/>
                </a:solidFill>
              </a:rPr>
              <a:t>.</a:t>
            </a:r>
            <a:endParaRPr lang="it-IT" altLang="it-IT"/>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F0B041-ADAF-274B-853F-4492835F0C3E}"/>
              </a:ext>
            </a:extLst>
          </p:cNvPr>
          <p:cNvSpPr>
            <a:spLocks noGrp="1"/>
          </p:cNvSpPr>
          <p:nvPr>
            <p:ph type="title"/>
          </p:nvPr>
        </p:nvSpPr>
        <p:spPr>
          <a:xfrm>
            <a:off x="381000" y="304801"/>
            <a:ext cx="7772400" cy="533400"/>
          </a:xfrm>
        </p:spPr>
        <p:txBody>
          <a:bodyPr/>
          <a:lstStyle/>
          <a:p>
            <a:pPr algn="ctr"/>
            <a:r>
              <a:rPr lang="it-IT" sz="3200" dirty="0"/>
              <a:t>Hospital </a:t>
            </a:r>
            <a:r>
              <a:rPr lang="it-IT" sz="3200" dirty="0" err="1"/>
              <a:t>pharmacist</a:t>
            </a:r>
            <a:r>
              <a:rPr lang="it-IT" sz="3200" dirty="0"/>
              <a:t>….</a:t>
            </a:r>
            <a:r>
              <a:rPr lang="it-IT" sz="3200" dirty="0" err="1"/>
              <a:t>who</a:t>
            </a:r>
            <a:r>
              <a:rPr lang="it-IT" sz="3200" dirty="0"/>
              <a:t>?</a:t>
            </a:r>
          </a:p>
        </p:txBody>
      </p:sp>
      <p:sp>
        <p:nvSpPr>
          <p:cNvPr id="53249" name="Segnaposto numero diapositiva 3">
            <a:extLst>
              <a:ext uri="{FF2B5EF4-FFF2-40B4-BE49-F238E27FC236}">
                <a16:creationId xmlns:a16="http://schemas.microsoft.com/office/drawing/2014/main" id="{B9F573F1-8766-9940-BF0B-E0247BBC24D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B5AC832-3ED8-1B43-9301-6C36492F848C}" type="slidenum">
              <a:rPr lang="it-IT" altLang="it-IT" smtClean="0">
                <a:latin typeface="Garamond" panose="02020404030301010803" pitchFamily="18" charset="0"/>
              </a:rPr>
              <a:pPr/>
              <a:t>7</a:t>
            </a:fld>
            <a:endParaRPr lang="it-IT" altLang="it-IT">
              <a:latin typeface="Garamond" panose="02020404030301010803" pitchFamily="18" charset="0"/>
            </a:endParaRPr>
          </a:p>
        </p:txBody>
      </p:sp>
      <p:pic>
        <p:nvPicPr>
          <p:cNvPr id="9" name="What hospital pharmacists do.mp4">
            <a:hlinkClick r:id="" action="ppaction://media"/>
            <a:extLst>
              <a:ext uri="{FF2B5EF4-FFF2-40B4-BE49-F238E27FC236}">
                <a16:creationId xmlns:a16="http://schemas.microsoft.com/office/drawing/2014/main" id="{A24B8483-DB40-A14E-8333-E287D91215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877478"/>
            <a:ext cx="8610600" cy="534834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olo 5">
            <a:extLst>
              <a:ext uri="{FF2B5EF4-FFF2-40B4-BE49-F238E27FC236}">
                <a16:creationId xmlns:a16="http://schemas.microsoft.com/office/drawing/2014/main" id="{F122E89C-1C64-4246-8152-F818248ED055}"/>
              </a:ext>
            </a:extLst>
          </p:cNvPr>
          <p:cNvSpPr>
            <a:spLocks noGrp="1" noChangeArrowheads="1"/>
          </p:cNvSpPr>
          <p:nvPr>
            <p:ph type="title"/>
          </p:nvPr>
        </p:nvSpPr>
        <p:spPr/>
        <p:txBody>
          <a:bodyPr/>
          <a:lstStyle/>
          <a:p>
            <a:pPr eaLnBrk="1" hangingPunct="1"/>
            <a:r>
              <a:rPr lang="it-IT" altLang="it-IT" b="1">
                <a:ea typeface="ＭＳ Ｐゴシック" panose="020B0600070205080204" pitchFamily="34" charset="-128"/>
              </a:rPr>
              <a:t>Qualifica giuridica del farmacista ospedaliero</a:t>
            </a:r>
          </a:p>
        </p:txBody>
      </p:sp>
      <p:sp>
        <p:nvSpPr>
          <p:cNvPr id="19458" name="Segnaposto numero diapositiva 4">
            <a:extLst>
              <a:ext uri="{FF2B5EF4-FFF2-40B4-BE49-F238E27FC236}">
                <a16:creationId xmlns:a16="http://schemas.microsoft.com/office/drawing/2014/main" id="{78AD895B-1938-A249-9C66-8D2427EB34B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03D6DC4D-578E-8F49-9904-991717C3407F}" type="slidenum">
              <a:rPr lang="it-IT" altLang="it-IT" sz="1200" smtClean="0">
                <a:latin typeface="Garamond" panose="02020404030301010803" pitchFamily="18" charset="0"/>
              </a:rPr>
              <a:pPr>
                <a:spcBef>
                  <a:spcPct val="0"/>
                </a:spcBef>
                <a:buClrTx/>
                <a:buSzTx/>
                <a:buFontTx/>
                <a:buNone/>
              </a:pPr>
              <a:t>8</a:t>
            </a:fld>
            <a:endParaRPr lang="it-IT" altLang="it-IT" sz="1200">
              <a:latin typeface="Garamond" panose="02020404030301010803" pitchFamily="18" charset="0"/>
            </a:endParaRPr>
          </a:p>
        </p:txBody>
      </p:sp>
      <p:sp>
        <p:nvSpPr>
          <p:cNvPr id="19459" name="CasellaDiTesto 6">
            <a:extLst>
              <a:ext uri="{FF2B5EF4-FFF2-40B4-BE49-F238E27FC236}">
                <a16:creationId xmlns:a16="http://schemas.microsoft.com/office/drawing/2014/main" id="{5E35847A-38C8-3A48-8DA0-DBCC5C2F88C5}"/>
              </a:ext>
            </a:extLst>
          </p:cNvPr>
          <p:cNvSpPr txBox="1">
            <a:spLocks noChangeArrowheads="1"/>
          </p:cNvSpPr>
          <p:nvPr/>
        </p:nvSpPr>
        <p:spPr bwMode="auto">
          <a:xfrm>
            <a:off x="609600" y="2057400"/>
            <a:ext cx="7772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it-IT" altLang="it-IT" sz="2000" b="1">
                <a:solidFill>
                  <a:srgbClr val="FF66FF"/>
                </a:solidFill>
              </a:rPr>
              <a:t>Incaricato di Pubblico Servizio  (art 358 c.p.)</a:t>
            </a:r>
          </a:p>
          <a:p>
            <a:pPr eaLnBrk="1" hangingPunct="1">
              <a:spcBef>
                <a:spcPct val="0"/>
              </a:spcBef>
              <a:buClrTx/>
              <a:buSzTx/>
              <a:buFontTx/>
              <a:buNone/>
            </a:pPr>
            <a:endParaRPr lang="it-IT" altLang="it-IT" sz="1800"/>
          </a:p>
          <a:p>
            <a:pPr eaLnBrk="1" hangingPunct="1">
              <a:spcBef>
                <a:spcPct val="0"/>
              </a:spcBef>
              <a:buClrTx/>
              <a:buSzTx/>
              <a:buFontTx/>
              <a:buNone/>
            </a:pPr>
            <a:r>
              <a:rPr lang="it-IT" altLang="it-IT" sz="1800"/>
              <a:t>Hanno la qualifica di Incaricato di Pubblico Servizio i farmacisti che in nome e per conto dell’ASL erogano l’Assistenza farmaceutica: dirigenti farmacisti, direttori e collaboratori di farmacia ospedaliera, direttore e collaboratore di farmacia comunale, titolare o direttore o  provvisorio di farmacia privata, gestore di dispensario.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5">
            <a:extLst>
              <a:ext uri="{FF2B5EF4-FFF2-40B4-BE49-F238E27FC236}">
                <a16:creationId xmlns:a16="http://schemas.microsoft.com/office/drawing/2014/main" id="{0942F83C-22EF-4E40-BE78-29E649E7E92F}"/>
              </a:ext>
            </a:extLst>
          </p:cNvPr>
          <p:cNvSpPr>
            <a:spLocks noGrp="1" noChangeArrowheads="1"/>
          </p:cNvSpPr>
          <p:nvPr>
            <p:ph type="title"/>
          </p:nvPr>
        </p:nvSpPr>
        <p:spPr/>
        <p:txBody>
          <a:bodyPr/>
          <a:lstStyle/>
          <a:p>
            <a:pPr eaLnBrk="1" hangingPunct="1"/>
            <a:r>
              <a:rPr lang="it-IT" altLang="it-IT" b="1">
                <a:ea typeface="ＭＳ Ｐゴシック" panose="020B0600070205080204" pitchFamily="34" charset="-128"/>
              </a:rPr>
              <a:t>Ruolo del farmacista e funzione delle farmacie ospedaliere</a:t>
            </a:r>
          </a:p>
        </p:txBody>
      </p:sp>
      <p:sp>
        <p:nvSpPr>
          <p:cNvPr id="20482" name="Segnaposto numero diapositiva 4">
            <a:extLst>
              <a:ext uri="{FF2B5EF4-FFF2-40B4-BE49-F238E27FC236}">
                <a16:creationId xmlns:a16="http://schemas.microsoft.com/office/drawing/2014/main" id="{9532CD3F-AB95-E640-9971-EA68158F1D9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3E666E38-7E9F-9746-8711-61A190AB1AA8}" type="slidenum">
              <a:rPr lang="it-IT" altLang="it-IT" sz="1200" smtClean="0">
                <a:latin typeface="Garamond" panose="02020404030301010803" pitchFamily="18" charset="0"/>
              </a:rPr>
              <a:pPr>
                <a:spcBef>
                  <a:spcPct val="0"/>
                </a:spcBef>
                <a:buClrTx/>
                <a:buSzTx/>
                <a:buFontTx/>
                <a:buNone/>
              </a:pPr>
              <a:t>9</a:t>
            </a:fld>
            <a:endParaRPr lang="it-IT" altLang="it-IT" sz="1200">
              <a:latin typeface="Garamond" panose="02020404030301010803" pitchFamily="18" charset="0"/>
            </a:endParaRPr>
          </a:p>
        </p:txBody>
      </p:sp>
      <p:sp>
        <p:nvSpPr>
          <p:cNvPr id="20483" name="CasellaDiTesto 6">
            <a:extLst>
              <a:ext uri="{FF2B5EF4-FFF2-40B4-BE49-F238E27FC236}">
                <a16:creationId xmlns:a16="http://schemas.microsoft.com/office/drawing/2014/main" id="{7DA85F8B-3B6B-AD47-9E02-4FE6B40DAF46}"/>
              </a:ext>
            </a:extLst>
          </p:cNvPr>
          <p:cNvSpPr txBox="1">
            <a:spLocks noChangeArrowheads="1"/>
          </p:cNvSpPr>
          <p:nvPr/>
        </p:nvSpPr>
        <p:spPr bwMode="auto">
          <a:xfrm>
            <a:off x="609600" y="2057400"/>
            <a:ext cx="7772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30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lr>
                <a:schemeClr val="accent2"/>
              </a:buClr>
              <a:buSzPct val="60000"/>
              <a:buFont typeface="Wingdings" pitchFamily="2" charset="2"/>
              <a:buChar char="q"/>
              <a:defRPr sz="2600">
                <a:solidFill>
                  <a:schemeClr val="tx1"/>
                </a:solidFill>
                <a:latin typeface="Arial" panose="020B0604020202020204" pitchFamily="34" charset="0"/>
                <a:ea typeface="ＭＳ Ｐゴシック" panose="020B0600070205080204" pitchFamily="34" charset="-128"/>
              </a:defRPr>
            </a:lvl2pPr>
            <a:lvl3pPr marL="1022350" indent="-350838">
              <a:spcBef>
                <a:spcPct val="20000"/>
              </a:spcBef>
              <a:buClr>
                <a:schemeClr val="accent1"/>
              </a:buClr>
              <a:buSzPct val="65000"/>
              <a:buFont typeface="Wingdings" pitchFamily="2" charset="2"/>
              <a:buChar char="n"/>
              <a:defRPr sz="2200">
                <a:solidFill>
                  <a:schemeClr val="tx1"/>
                </a:solidFill>
                <a:latin typeface="Arial" panose="020B0604020202020204" pitchFamily="34" charset="0"/>
                <a:ea typeface="ＭＳ Ｐゴシック" panose="020B0600070205080204" pitchFamily="34" charset="-128"/>
              </a:defRPr>
            </a:lvl3pPr>
            <a:lvl4pPr marL="1339850" indent="-315913">
              <a:spcBef>
                <a:spcPct val="20000"/>
              </a:spcBef>
              <a:buClr>
                <a:schemeClr val="accent2"/>
              </a:buClr>
              <a:buSzPct val="70000"/>
              <a:buFont typeface="Wingdings" pitchFamily="2" charset="2"/>
              <a:buChar char="q"/>
              <a:defRPr sz="2000">
                <a:solidFill>
                  <a:schemeClr val="tx1"/>
                </a:solidFill>
                <a:latin typeface="Arial" panose="020B0604020202020204" pitchFamily="34" charset="0"/>
                <a:ea typeface="ＭＳ Ｐゴシック" panose="020B0600070205080204" pitchFamily="34" charset="-128"/>
              </a:defRPr>
            </a:lvl4pPr>
            <a:lvl5pPr marL="1681163" indent="-339725">
              <a:spcBef>
                <a:spcPct val="20000"/>
              </a:spcBef>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1383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5955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0527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509963" indent="-339725"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it-IT" altLang="it-IT" sz="1800" dirty="0"/>
              <a:t>Competenza dei farmacisti ospedalieri:</a:t>
            </a:r>
          </a:p>
          <a:p>
            <a:pPr eaLnBrk="1" hangingPunct="1">
              <a:spcBef>
                <a:spcPct val="0"/>
              </a:spcBef>
              <a:buClrTx/>
              <a:buSzTx/>
              <a:buFontTx/>
              <a:buNone/>
            </a:pPr>
            <a:endParaRPr lang="it-IT" altLang="it-IT" sz="1800" dirty="0"/>
          </a:p>
          <a:p>
            <a:pPr eaLnBrk="1" hangingPunct="1">
              <a:spcBef>
                <a:spcPct val="0"/>
              </a:spcBef>
              <a:buClr>
                <a:srgbClr val="FF66FF"/>
              </a:buClr>
              <a:buSzTx/>
              <a:buFont typeface="Wingdings" pitchFamily="2" charset="2"/>
              <a:buChar char="Ø"/>
            </a:pPr>
            <a:r>
              <a:rPr lang="it-IT" altLang="it-IT" sz="1800" dirty="0"/>
              <a:t>Fornitura di </a:t>
            </a:r>
            <a:r>
              <a:rPr lang="it-IT" altLang="it-IT" sz="1800" b="1" dirty="0">
                <a:solidFill>
                  <a:srgbClr val="FF0000"/>
                </a:solidFill>
              </a:rPr>
              <a:t>informazioni adeguate alla gestione di protocolli terapeutici </a:t>
            </a:r>
            <a:r>
              <a:rPr lang="it-IT" altLang="it-IT" sz="1800" dirty="0"/>
              <a:t>sempre più complessi</a:t>
            </a:r>
          </a:p>
          <a:p>
            <a:pPr eaLnBrk="1" hangingPunct="1">
              <a:spcBef>
                <a:spcPct val="0"/>
              </a:spcBef>
              <a:buClr>
                <a:srgbClr val="FF66FF"/>
              </a:buClr>
              <a:buSzTx/>
              <a:buFont typeface="Wingdings" pitchFamily="2" charset="2"/>
              <a:buChar char="Ø"/>
            </a:pPr>
            <a:endParaRPr lang="it-IT" altLang="it-IT" sz="1800" dirty="0"/>
          </a:p>
          <a:p>
            <a:pPr eaLnBrk="1" hangingPunct="1">
              <a:spcBef>
                <a:spcPct val="0"/>
              </a:spcBef>
              <a:buClr>
                <a:srgbClr val="FF66FF"/>
              </a:buClr>
              <a:buSzTx/>
              <a:buFont typeface="Wingdings" pitchFamily="2" charset="2"/>
              <a:buChar char="Ø"/>
            </a:pPr>
            <a:r>
              <a:rPr lang="it-IT" altLang="it-IT" sz="1800" dirty="0"/>
              <a:t>Collaborazione nella valutazione della </a:t>
            </a:r>
            <a:r>
              <a:rPr lang="it-IT" altLang="it-IT" sz="1800" b="1" dirty="0">
                <a:solidFill>
                  <a:srgbClr val="FF0000"/>
                </a:solidFill>
              </a:rPr>
              <a:t>qualità e dei costi dell’assistenza farmaceutica</a:t>
            </a:r>
            <a:r>
              <a:rPr lang="it-IT" altLang="it-IT" sz="1800" dirty="0"/>
              <a:t> in contesti in cui i trattamenti farmacologici sono sempre più basati sull’evidenza scientifica</a:t>
            </a:r>
          </a:p>
          <a:p>
            <a:pPr eaLnBrk="1" hangingPunct="1">
              <a:spcBef>
                <a:spcPct val="0"/>
              </a:spcBef>
              <a:buClr>
                <a:srgbClr val="FF66FF"/>
              </a:buClr>
              <a:buSzTx/>
              <a:buFont typeface="Wingdings" pitchFamily="2" charset="2"/>
              <a:buChar char="Ø"/>
            </a:pPr>
            <a:endParaRPr lang="it-IT" altLang="it-IT" sz="1800" dirty="0"/>
          </a:p>
          <a:p>
            <a:pPr eaLnBrk="1" hangingPunct="1">
              <a:spcBef>
                <a:spcPct val="0"/>
              </a:spcBef>
              <a:buClr>
                <a:srgbClr val="FF66FF"/>
              </a:buClr>
              <a:buSzTx/>
              <a:buFont typeface="Wingdings" pitchFamily="2" charset="2"/>
              <a:buChar char="Ø"/>
            </a:pPr>
            <a:r>
              <a:rPr lang="it-IT" altLang="it-IT" sz="1800" dirty="0"/>
              <a:t>Personalizzazione dei propri servizi in contesti che sempre di più individuano percorsi centrati sul singolo paziente</a:t>
            </a:r>
          </a:p>
          <a:p>
            <a:pPr eaLnBrk="1" hangingPunct="1">
              <a:spcBef>
                <a:spcPct val="0"/>
              </a:spcBef>
              <a:buClr>
                <a:srgbClr val="FF66FF"/>
              </a:buClr>
              <a:buSzTx/>
              <a:buFont typeface="Wingdings" pitchFamily="2" charset="2"/>
              <a:buChar char="Ø"/>
            </a:pPr>
            <a:endParaRPr lang="it-IT" altLang="it-IT" sz="1800" dirty="0"/>
          </a:p>
        </p:txBody>
      </p:sp>
    </p:spTree>
  </p:cSld>
  <p:clrMapOvr>
    <a:masterClrMapping/>
  </p:clrMapOvr>
</p:sld>
</file>

<file path=ppt/theme/theme1.xml><?xml version="1.0" encoding="utf-8"?>
<a:theme xmlns:a="http://schemas.openxmlformats.org/drawingml/2006/main" name="Bordi">
  <a:themeElements>
    <a:clrScheme name="Bordi 15">
      <a:dk1>
        <a:srgbClr val="003399"/>
      </a:dk1>
      <a:lt1>
        <a:srgbClr val="FFFFFF"/>
      </a:lt1>
      <a:dk2>
        <a:srgbClr val="9900FF"/>
      </a:dk2>
      <a:lt2>
        <a:srgbClr val="3333FF"/>
      </a:lt2>
      <a:accent1>
        <a:srgbClr val="CC66FF"/>
      </a:accent1>
      <a:accent2>
        <a:srgbClr val="4C6D4E"/>
      </a:accent2>
      <a:accent3>
        <a:srgbClr val="FFFFFF"/>
      </a:accent3>
      <a:accent4>
        <a:srgbClr val="002A82"/>
      </a:accent4>
      <a:accent5>
        <a:srgbClr val="E2B8FF"/>
      </a:accent5>
      <a:accent6>
        <a:srgbClr val="446246"/>
      </a:accent6>
      <a:hlink>
        <a:srgbClr val="4C6D80"/>
      </a:hlink>
      <a:folHlink>
        <a:srgbClr val="B2B2B2"/>
      </a:folHlink>
    </a:clrScheme>
    <a:fontScheme name="Bordi">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ordi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i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i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i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i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i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i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i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i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i 10">
        <a:dk1>
          <a:srgbClr val="000000"/>
        </a:dk1>
        <a:lt1>
          <a:srgbClr val="FFFFFF"/>
        </a:lt1>
        <a:dk2>
          <a:srgbClr val="003399"/>
        </a:dk2>
        <a:lt2>
          <a:srgbClr val="FF33CC"/>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i 11">
        <a:dk1>
          <a:srgbClr val="000000"/>
        </a:dk1>
        <a:lt1>
          <a:srgbClr val="FFFFFF"/>
        </a:lt1>
        <a:dk2>
          <a:srgbClr val="9900FF"/>
        </a:dk2>
        <a:lt2>
          <a:srgbClr val="FF33CC"/>
        </a:lt2>
        <a:accent1>
          <a:srgbClr val="800080"/>
        </a:accent1>
        <a:accent2>
          <a:srgbClr val="4C6D4E"/>
        </a:accent2>
        <a:accent3>
          <a:srgbClr val="FFFFFF"/>
        </a:accent3>
        <a:accent4>
          <a:srgbClr val="000000"/>
        </a:accent4>
        <a:accent5>
          <a:srgbClr val="C0AAC0"/>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i 12">
        <a:dk1>
          <a:srgbClr val="0000CC"/>
        </a:dk1>
        <a:lt1>
          <a:srgbClr val="FFFFFF"/>
        </a:lt1>
        <a:dk2>
          <a:srgbClr val="9900FF"/>
        </a:dk2>
        <a:lt2>
          <a:srgbClr val="FF33CC"/>
        </a:lt2>
        <a:accent1>
          <a:srgbClr val="800080"/>
        </a:accent1>
        <a:accent2>
          <a:srgbClr val="4C6D4E"/>
        </a:accent2>
        <a:accent3>
          <a:srgbClr val="FFFFFF"/>
        </a:accent3>
        <a:accent4>
          <a:srgbClr val="0000AE"/>
        </a:accent4>
        <a:accent5>
          <a:srgbClr val="C0AAC0"/>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i 13">
        <a:dk1>
          <a:srgbClr val="0000CC"/>
        </a:dk1>
        <a:lt1>
          <a:srgbClr val="FFFFFF"/>
        </a:lt1>
        <a:dk2>
          <a:srgbClr val="9900FF"/>
        </a:dk2>
        <a:lt2>
          <a:srgbClr val="FF33CC"/>
        </a:lt2>
        <a:accent1>
          <a:srgbClr val="FF99FF"/>
        </a:accent1>
        <a:accent2>
          <a:srgbClr val="4C6D4E"/>
        </a:accent2>
        <a:accent3>
          <a:srgbClr val="FFFFFF"/>
        </a:accent3>
        <a:accent4>
          <a:srgbClr val="0000AE"/>
        </a:accent4>
        <a:accent5>
          <a:srgbClr val="FFCAFF"/>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i 14">
        <a:dk1>
          <a:srgbClr val="003399"/>
        </a:dk1>
        <a:lt1>
          <a:srgbClr val="FFFFFF"/>
        </a:lt1>
        <a:dk2>
          <a:srgbClr val="9900FF"/>
        </a:dk2>
        <a:lt2>
          <a:srgbClr val="FF33CC"/>
        </a:lt2>
        <a:accent1>
          <a:srgbClr val="FF99FF"/>
        </a:accent1>
        <a:accent2>
          <a:srgbClr val="4C6D4E"/>
        </a:accent2>
        <a:accent3>
          <a:srgbClr val="FFFFFF"/>
        </a:accent3>
        <a:accent4>
          <a:srgbClr val="002A82"/>
        </a:accent4>
        <a:accent5>
          <a:srgbClr val="FFCAFF"/>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i 15">
        <a:dk1>
          <a:srgbClr val="003399"/>
        </a:dk1>
        <a:lt1>
          <a:srgbClr val="FFFFFF"/>
        </a:lt1>
        <a:dk2>
          <a:srgbClr val="9900FF"/>
        </a:dk2>
        <a:lt2>
          <a:srgbClr val="3333FF"/>
        </a:lt2>
        <a:accent1>
          <a:srgbClr val="CC66FF"/>
        </a:accent1>
        <a:accent2>
          <a:srgbClr val="4C6D4E"/>
        </a:accent2>
        <a:accent3>
          <a:srgbClr val="FFFFFF"/>
        </a:accent3>
        <a:accent4>
          <a:srgbClr val="002A82"/>
        </a:accent4>
        <a:accent5>
          <a:srgbClr val="E2B8FF"/>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Edge</Template>
  <TotalTime>4330</TotalTime>
  <Words>2659</Words>
  <Application>Microsoft Macintosh PowerPoint</Application>
  <PresentationFormat>Presentazione su schermo (4:3)</PresentationFormat>
  <Paragraphs>283</Paragraphs>
  <Slides>52</Slides>
  <Notes>1</Notes>
  <HiddenSlides>0</HiddenSlides>
  <MMClips>1</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52</vt:i4>
      </vt:variant>
    </vt:vector>
  </HeadingPairs>
  <TitlesOfParts>
    <vt:vector size="62" baseType="lpstr">
      <vt:lpstr>ＭＳ Ｐゴシック</vt:lpstr>
      <vt:lpstr>Arial</vt:lpstr>
      <vt:lpstr>Calibri</vt:lpstr>
      <vt:lpstr>Garamond</vt:lpstr>
      <vt:lpstr>Symbol</vt:lpstr>
      <vt:lpstr>Times New Roman</vt:lpstr>
      <vt:lpstr>Trebuchet MS</vt:lpstr>
      <vt:lpstr>Verdana</vt:lpstr>
      <vt:lpstr>Wingdings</vt:lpstr>
      <vt:lpstr>Bordi</vt:lpstr>
      <vt:lpstr>Presentazione standard di PowerPoint</vt:lpstr>
      <vt:lpstr>Presentazione standard di PowerPoint</vt:lpstr>
      <vt:lpstr>Da Speziale a Farmacista</vt:lpstr>
      <vt:lpstr>Da Speziale a Farmacista</vt:lpstr>
      <vt:lpstr>Da Speziale a Farmacista</vt:lpstr>
      <vt:lpstr>Presentazione standard di PowerPoint</vt:lpstr>
      <vt:lpstr>Hospital pharmacist….who?</vt:lpstr>
      <vt:lpstr>Qualifica giuridica del farmacista ospedaliero</vt:lpstr>
      <vt:lpstr>Ruolo del farmacista e funzione delle farmacie ospedaliere</vt:lpstr>
      <vt:lpstr>Ruolo del farmacista e funzione delle farmacie ospedaliere</vt:lpstr>
      <vt:lpstr>Ruolo del farmacista e funzione delle farmacie ospedaliere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Attività della Farmacia Ospedaliera</vt:lpstr>
      <vt:lpstr>Area logistica</vt:lpstr>
      <vt:lpstr>Area tecnica</vt:lpstr>
      <vt:lpstr>Area culturale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UOS Galenica Tradizionale e Clinica  </vt:lpstr>
      <vt:lpstr>UOS Galenica Tradizionale e Clinica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FARMACIA CLINICA</vt:lpstr>
      <vt:lpstr>IL FARMACISTA CLINICO</vt:lpstr>
      <vt:lpstr>Il farmacista clinico di reparto</vt:lpstr>
      <vt:lpstr>Il farmacista di reparto</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anna marra</cp:lastModifiedBy>
  <cp:revision>336</cp:revision>
  <cp:lastPrinted>1601-01-01T00:00:00Z</cp:lastPrinted>
  <dcterms:created xsi:type="dcterms:W3CDTF">2014-11-17T15:51:51Z</dcterms:created>
  <dcterms:modified xsi:type="dcterms:W3CDTF">2018-03-16T13:54:20Z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