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4"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0"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303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F7877BB-6035-42A9-809F-AFD90C07349E}" type="datetimeFigureOut">
              <a:rPr lang="it-IT" smtClean="0"/>
              <a:pPr/>
              <a:t>12/03/2019</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9235E2F1-7AA2-4B15-A099-982D9B9D97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7877BB-6035-42A9-809F-AFD90C07349E}" type="datetimeFigureOut">
              <a:rPr lang="it-IT" smtClean="0"/>
              <a:pPr/>
              <a:t>12/03/2019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35E2F1-7AA2-4B15-A099-982D9B9D97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7F7877BB-6035-42A9-809F-AFD90C07349E}" type="datetimeFigureOut">
              <a:rPr lang="it-IT" smtClean="0"/>
              <a:pPr/>
              <a:t>12/03/2019</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9235E2F1-7AA2-4B15-A099-982D9B9D97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7F7877BB-6035-42A9-809F-AFD90C07349E}" type="datetimeFigureOut">
              <a:rPr lang="it-IT" smtClean="0"/>
              <a:pPr/>
              <a:t>12/03/2019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9235E2F1-7AA2-4B15-A099-982D9B9D971C}"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F7877BB-6035-42A9-809F-AFD90C07349E}" type="datetimeFigureOut">
              <a:rPr lang="it-IT" smtClean="0"/>
              <a:pPr/>
              <a:t>12/03/2019</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235E2F1-7AA2-4B15-A099-982D9B9D971C}"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7F7877BB-6035-42A9-809F-AFD90C07349E}" type="datetimeFigureOut">
              <a:rPr lang="it-IT" smtClean="0"/>
              <a:pPr/>
              <a:t>12/03/2019</a:t>
            </a:fld>
            <a:endParaRPr lang="it-IT"/>
          </a:p>
        </p:txBody>
      </p:sp>
      <p:sp>
        <p:nvSpPr>
          <p:cNvPr id="10" name="Segnaposto numero diapositiva 9"/>
          <p:cNvSpPr>
            <a:spLocks noGrp="1"/>
          </p:cNvSpPr>
          <p:nvPr>
            <p:ph type="sldNum" sz="quarter" idx="16"/>
          </p:nvPr>
        </p:nvSpPr>
        <p:spPr/>
        <p:txBody>
          <a:bodyPr rtlCol="0"/>
          <a:lstStyle/>
          <a:p>
            <a:fld id="{9235E2F1-7AA2-4B15-A099-982D9B9D971C}"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7F7877BB-6035-42A9-809F-AFD90C07349E}" type="datetimeFigureOut">
              <a:rPr lang="it-IT" smtClean="0"/>
              <a:pPr/>
              <a:t>12/03/2019</a:t>
            </a:fld>
            <a:endParaRPr lang="it-IT"/>
          </a:p>
        </p:txBody>
      </p:sp>
      <p:sp>
        <p:nvSpPr>
          <p:cNvPr id="12" name="Segnaposto numero diapositiva 11"/>
          <p:cNvSpPr>
            <a:spLocks noGrp="1"/>
          </p:cNvSpPr>
          <p:nvPr>
            <p:ph type="sldNum" sz="quarter" idx="16"/>
          </p:nvPr>
        </p:nvSpPr>
        <p:spPr/>
        <p:txBody>
          <a:bodyPr rtlCol="0"/>
          <a:lstStyle/>
          <a:p>
            <a:fld id="{9235E2F1-7AA2-4B15-A099-982D9B9D971C}"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F7877BB-6035-42A9-809F-AFD90C07349E}" type="datetimeFigureOut">
              <a:rPr lang="it-IT" smtClean="0"/>
              <a:pPr/>
              <a:t>12/03/2019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9235E2F1-7AA2-4B15-A099-982D9B9D97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7877BB-6035-42A9-809F-AFD90C07349E}" type="datetimeFigureOut">
              <a:rPr lang="it-IT" smtClean="0"/>
              <a:pPr/>
              <a:t>12/03/2019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9235E2F1-7AA2-4B15-A099-982D9B9D97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7F7877BB-6035-42A9-809F-AFD90C07349E}" type="datetimeFigureOut">
              <a:rPr lang="it-IT" smtClean="0"/>
              <a:pPr/>
              <a:t>12/03/2019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9235E2F1-7AA2-4B15-A099-982D9B9D971C}"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7F7877BB-6035-42A9-809F-AFD90C07349E}" type="datetimeFigureOut">
              <a:rPr lang="it-IT" smtClean="0"/>
              <a:pPr/>
              <a:t>12/03/2019</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9235E2F1-7AA2-4B15-A099-982D9B9D971C}"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F7877BB-6035-42A9-809F-AFD90C07349E}" type="datetimeFigureOut">
              <a:rPr lang="it-IT" smtClean="0"/>
              <a:pPr/>
              <a:t>12/03/2019</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235E2F1-7AA2-4B15-A099-982D9B9D97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a.unife.it/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unife.it/it/biblioteche/macroarea-uman/l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a-unife.hosted.exlibrisgroup.com/primo_library/libweb/action/search.do?vid=ferrar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nife.it/areainformatica/servizi/vp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ibliofe.unife.it/SebinaOpac/.do" TargetMode="External"/><Relationship Id="rId2" Type="http://schemas.openxmlformats.org/officeDocument/2006/relationships/hyperlink" Target="http://www.unife.it/areainformatica/servizi/vpn"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cholar.google.it/" TargetMode="External"/><Relationship Id="rId2" Type="http://schemas.openxmlformats.org/officeDocument/2006/relationships/hyperlink" Target="https://books.google.it/"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sbn.it/opacsbn/opac/iccu/free.jsp"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dmoz.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aister.worldcat.org/" TargetMode="External"/><Relationship Id="rId2" Type="http://schemas.openxmlformats.org/officeDocument/2006/relationships/hyperlink" Target="https://doaj.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acnp.unibo.it/cgi-ser/start/it/cnr/fp.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www.yourdictionary.com/" TargetMode="External"/><Relationship Id="rId2" Type="http://schemas.openxmlformats.org/officeDocument/2006/relationships/hyperlink" Target="http://sba.unife.it/it/biblioteca-digitale/dizionari-online" TargetMode="External"/><Relationship Id="rId1" Type="http://schemas.openxmlformats.org/officeDocument/2006/relationships/slideLayout" Target="../slideLayouts/slideLayout2.xml"/><Relationship Id="rId5" Type="http://schemas.openxmlformats.org/officeDocument/2006/relationships/hyperlink" Target="http://www.treccani.it/vocabolario/" TargetMode="External"/><Relationship Id="rId4" Type="http://schemas.openxmlformats.org/officeDocument/2006/relationships/hyperlink" Target="http://www.treccani.it/enciclopedia/"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hyperlink" Target="http://www.unife.it/letterefilosofia/filo.edu/laurears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elia.domeneghetti@student.unife.i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14282" y="3500438"/>
            <a:ext cx="8715436" cy="2043114"/>
          </a:xfrm>
        </p:spPr>
        <p:txBody>
          <a:bodyPr>
            <a:noAutofit/>
          </a:bodyPr>
          <a:lstStyle/>
          <a:p>
            <a:pPr algn="ctr"/>
            <a:r>
              <a:rPr lang="it-IT" b="1" dirty="0" smtClean="0"/>
              <a:t>GUIDA ALLA STESURA DELLE ESERCITAZIONI SCRITTE E DELLA TESI </a:t>
            </a:r>
            <a:r>
              <a:rPr lang="it-IT" b="1" dirty="0" err="1" smtClean="0"/>
              <a:t>DI</a:t>
            </a:r>
            <a:r>
              <a:rPr lang="it-IT" b="1" dirty="0" smtClean="0"/>
              <a:t> LAUREA</a:t>
            </a:r>
            <a:endParaRPr lang="it-IT" b="1" dirty="0"/>
          </a:p>
        </p:txBody>
      </p:sp>
      <p:sp>
        <p:nvSpPr>
          <p:cNvPr id="3" name="Sottotitolo 2"/>
          <p:cNvSpPr>
            <a:spLocks noGrp="1"/>
          </p:cNvSpPr>
          <p:nvPr>
            <p:ph type="subTitle" idx="1"/>
          </p:nvPr>
        </p:nvSpPr>
        <p:spPr>
          <a:xfrm>
            <a:off x="0" y="6050037"/>
            <a:ext cx="9067800" cy="685800"/>
          </a:xfrm>
        </p:spPr>
        <p:txBody>
          <a:bodyPr>
            <a:normAutofit fontScale="85000" lnSpcReduction="20000"/>
          </a:bodyPr>
          <a:lstStyle/>
          <a:p>
            <a:r>
              <a:rPr lang="it-IT" dirty="0" smtClean="0"/>
              <a:t> </a:t>
            </a:r>
            <a:r>
              <a:rPr lang="it-IT" b="1" dirty="0" err="1" smtClean="0">
                <a:solidFill>
                  <a:schemeClr val="accent1">
                    <a:lumMod val="20000"/>
                    <a:lumOff val="80000"/>
                  </a:schemeClr>
                </a:solidFill>
              </a:rPr>
              <a:t>a.a.</a:t>
            </a:r>
            <a:r>
              <a:rPr lang="it-IT" b="1" dirty="0" smtClean="0">
                <a:solidFill>
                  <a:schemeClr val="accent1">
                    <a:lumMod val="20000"/>
                    <a:lumOff val="80000"/>
                  </a:schemeClr>
                </a:solidFill>
              </a:rPr>
              <a:t> 2015/2016</a:t>
            </a:r>
            <a:r>
              <a:rPr lang="it-IT" b="1" cap="small" dirty="0" smtClean="0">
                <a:solidFill>
                  <a:schemeClr val="accent1">
                    <a:lumMod val="20000"/>
                    <a:lumOff val="80000"/>
                  </a:schemeClr>
                </a:solidFill>
              </a:rPr>
              <a:t>       </a:t>
            </a:r>
            <a:r>
              <a:rPr lang="it-IT" sz="2800" b="1" cap="small" dirty="0" smtClean="0">
                <a:solidFill>
                  <a:schemeClr val="accent1">
                    <a:lumMod val="20000"/>
                    <a:lumOff val="80000"/>
                  </a:schemeClr>
                </a:solidFill>
              </a:rPr>
              <a:t>Metodi di ricerca bibliografica, norme editoriali e 		        altri pratici consigli </a:t>
            </a:r>
            <a:endParaRPr lang="it-IT" sz="2800" b="1" cap="small" dirty="0">
              <a:solidFill>
                <a:schemeClr val="accent1">
                  <a:lumMod val="20000"/>
                  <a:lumOff val="80000"/>
                </a:schemeClr>
              </a:solidFill>
            </a:endParaRPr>
          </a:p>
        </p:txBody>
      </p:sp>
      <p:pic>
        <p:nvPicPr>
          <p:cNvPr id="4" name="Immagine 3" descr="image.jpg"/>
          <p:cNvPicPr>
            <a:picLocks noChangeAspect="1"/>
          </p:cNvPicPr>
          <p:nvPr/>
        </p:nvPicPr>
        <p:blipFill>
          <a:blip r:embed="rId2"/>
          <a:stretch>
            <a:fillRect/>
          </a:stretch>
        </p:blipFill>
        <p:spPr>
          <a:xfrm>
            <a:off x="2832010" y="357166"/>
            <a:ext cx="3097312" cy="284376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2.a Un breve inciso. The Big6 </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lnSpcReduction="10000"/>
          </a:bodyPr>
          <a:lstStyle/>
          <a:p>
            <a:pPr marL="514350" indent="-514350" algn="ctr">
              <a:buNone/>
            </a:pPr>
            <a:r>
              <a:rPr lang="it-IT" b="1" u="sng" cap="small" dirty="0" smtClean="0">
                <a:solidFill>
                  <a:schemeClr val="tx2"/>
                </a:solidFill>
              </a:rPr>
              <a:t>Le 6 fasi del modello Big6</a:t>
            </a:r>
          </a:p>
          <a:p>
            <a:pPr marL="514350" indent="-514350" algn="just">
              <a:buFont typeface="+mj-lt"/>
              <a:buAutoNum type="arabicPeriod"/>
            </a:pPr>
            <a:endParaRPr lang="it-IT" b="1" u="sng" cap="small" dirty="0" smtClean="0">
              <a:solidFill>
                <a:schemeClr val="tx2"/>
              </a:solidFill>
            </a:endParaRPr>
          </a:p>
          <a:p>
            <a:pPr marL="514350" indent="-514350" algn="just">
              <a:buFont typeface="+mj-lt"/>
              <a:buAutoNum type="arabicPeriod"/>
            </a:pPr>
            <a:r>
              <a:rPr lang="it-IT" b="1" u="sng" cap="small" dirty="0" smtClean="0">
                <a:solidFill>
                  <a:schemeClr val="tx2"/>
                </a:solidFill>
              </a:rPr>
              <a:t>Definizione del problema (oggetto della ricerca)</a:t>
            </a:r>
            <a:r>
              <a:rPr lang="it-IT" b="1" cap="small" dirty="0" smtClean="0">
                <a:solidFill>
                  <a:schemeClr val="tx2"/>
                </a:solidFill>
              </a:rPr>
              <a:t>: </a:t>
            </a:r>
            <a:r>
              <a:rPr lang="it-IT" sz="2700" dirty="0" smtClean="0">
                <a:solidFill>
                  <a:schemeClr val="tx2"/>
                </a:solidFill>
              </a:rPr>
              <a:t>scelta e analisi dell’argomento, delimitazione del campo d’indagine</a:t>
            </a:r>
          </a:p>
          <a:p>
            <a:pPr marL="514350" indent="-514350" algn="just">
              <a:buFont typeface="+mj-lt"/>
              <a:buAutoNum type="arabicPeriod"/>
            </a:pPr>
            <a:r>
              <a:rPr lang="it-IT" b="1" u="sng" cap="small" dirty="0" smtClean="0">
                <a:solidFill>
                  <a:schemeClr val="tx2"/>
                </a:solidFill>
              </a:rPr>
              <a:t>Obiettivo (domanda o ipotesi di ricerca)</a:t>
            </a:r>
            <a:r>
              <a:rPr lang="it-IT" b="1" cap="small" dirty="0" smtClean="0">
                <a:solidFill>
                  <a:schemeClr val="tx2"/>
                </a:solidFill>
              </a:rPr>
              <a:t>: </a:t>
            </a:r>
          </a:p>
          <a:p>
            <a:pPr marL="834390" lvl="1" indent="-514350" algn="just">
              <a:buFont typeface="Wingdings" pitchFamily="2" charset="2"/>
              <a:buChar char="§"/>
            </a:pPr>
            <a:r>
              <a:rPr lang="it-IT" sz="2700" cap="small" dirty="0" smtClean="0">
                <a:solidFill>
                  <a:schemeClr val="tx2"/>
                </a:solidFill>
              </a:rPr>
              <a:t>C</a:t>
            </a:r>
            <a:r>
              <a:rPr lang="it-IT" sz="2700" dirty="0" smtClean="0">
                <a:solidFill>
                  <a:schemeClr val="tx2"/>
                </a:solidFill>
              </a:rPr>
              <a:t>ercare informazioni di base in opere di consultazione, repertori bibliografici</a:t>
            </a:r>
          </a:p>
          <a:p>
            <a:pPr marL="834390" lvl="1" indent="-514350" algn="just">
              <a:buFont typeface="Wingdings" pitchFamily="2" charset="2"/>
              <a:buChar char="§"/>
            </a:pPr>
            <a:r>
              <a:rPr lang="it-IT" sz="2700" dirty="0" smtClean="0">
                <a:solidFill>
                  <a:schemeClr val="tx2"/>
                </a:solidFill>
              </a:rPr>
              <a:t>Creazione di una mappa concettuale preliminare contenente le parole chiave 	sull’argomento scelto</a:t>
            </a:r>
          </a:p>
          <a:p>
            <a:pPr marL="514350" indent="-514350" algn="just">
              <a:buFont typeface="+mj-lt"/>
              <a:buAutoNum type="arabicPeriod"/>
            </a:pPr>
            <a:endParaRPr lang="it-IT" b="1" u="sng" dirty="0" smtClean="0">
              <a:solidFill>
                <a:schemeClr val="tx2"/>
              </a:solidFill>
            </a:endParaRPr>
          </a:p>
          <a:p>
            <a:pPr marL="514350" indent="-514350" algn="just">
              <a:buNone/>
            </a:pPr>
            <a:endParaRPr lang="it-IT" b="1" cap="small"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2.a Un breve inciso. The Big6 </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a:bodyPr>
          <a:lstStyle/>
          <a:p>
            <a:pPr marL="514350" indent="-514350" algn="ctr">
              <a:buNone/>
            </a:pPr>
            <a:r>
              <a:rPr lang="it-IT" b="1" u="sng" cap="small" dirty="0" smtClean="0">
                <a:solidFill>
                  <a:schemeClr val="tx2"/>
                </a:solidFill>
              </a:rPr>
              <a:t>Le 6 fasi del modello Big6</a:t>
            </a:r>
          </a:p>
          <a:p>
            <a:pPr marL="514350" indent="-514350" algn="just">
              <a:buFont typeface="+mj-lt"/>
              <a:buAutoNum type="arabicPeriod" startAt="3"/>
            </a:pPr>
            <a:endParaRPr lang="it-IT" b="1" u="sng" cap="small" dirty="0" smtClean="0">
              <a:solidFill>
                <a:schemeClr val="tx2"/>
              </a:solidFill>
            </a:endParaRPr>
          </a:p>
          <a:p>
            <a:pPr marL="514350" indent="-514350" algn="just">
              <a:buFont typeface="+mj-lt"/>
              <a:buAutoNum type="arabicPeriod" startAt="3"/>
            </a:pPr>
            <a:r>
              <a:rPr lang="it-IT" b="1" u="sng" cap="small" dirty="0" smtClean="0">
                <a:solidFill>
                  <a:schemeClr val="tx2"/>
                </a:solidFill>
              </a:rPr>
              <a:t>Strumenti della ricerca (strategia della ricerca bibliografica)</a:t>
            </a:r>
            <a:r>
              <a:rPr lang="it-IT" b="1" cap="small" dirty="0" smtClean="0">
                <a:solidFill>
                  <a:schemeClr val="tx2"/>
                </a:solidFill>
              </a:rPr>
              <a:t>:  </a:t>
            </a:r>
          </a:p>
          <a:p>
            <a:pPr marL="834390" lvl="1" indent="-514350" algn="just">
              <a:buFont typeface="Wingdings" pitchFamily="2" charset="2"/>
              <a:buChar char="§"/>
            </a:pPr>
            <a:r>
              <a:rPr lang="it-IT" sz="2700" dirty="0" smtClean="0">
                <a:solidFill>
                  <a:schemeClr val="tx2"/>
                </a:solidFill>
              </a:rPr>
              <a:t>Localizzazione delle risorse, tanto a livello intellettuale, quanto a quello fisico (biblioteche, strumenti nel web)</a:t>
            </a:r>
          </a:p>
          <a:p>
            <a:pPr marL="834390" lvl="1" indent="-514350" algn="just">
              <a:buFont typeface="Wingdings" pitchFamily="2" charset="2"/>
              <a:buChar char="§"/>
            </a:pPr>
            <a:r>
              <a:rPr lang="it-IT" sz="2700" dirty="0" smtClean="0">
                <a:solidFill>
                  <a:schemeClr val="tx2"/>
                </a:solidFill>
              </a:rPr>
              <a:t>Reperimento delle informazioni nelle risorse consultate</a:t>
            </a:r>
          </a:p>
          <a:p>
            <a:pPr marL="834390" lvl="1" indent="-514350" algn="just">
              <a:buNone/>
            </a:pPr>
            <a:endParaRPr lang="it-IT" dirty="0" smtClean="0">
              <a:solidFill>
                <a:schemeClr val="tx2"/>
              </a:solidFill>
            </a:endParaRPr>
          </a:p>
          <a:p>
            <a:pPr marL="514350" indent="-514350" algn="just">
              <a:buNone/>
            </a:pPr>
            <a:endParaRPr lang="it-IT" b="1" cap="small"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2.a Un breve inciso. The Big6 </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fontScale="92500"/>
          </a:bodyPr>
          <a:lstStyle/>
          <a:p>
            <a:pPr marL="514350" indent="-514350" algn="just">
              <a:buFont typeface="+mj-lt"/>
              <a:buAutoNum type="arabicPeriod" startAt="4"/>
            </a:pPr>
            <a:r>
              <a:rPr lang="it-IT" sz="3100" b="1" u="sng" cap="small" dirty="0" smtClean="0">
                <a:solidFill>
                  <a:schemeClr val="tx2"/>
                </a:solidFill>
              </a:rPr>
              <a:t>Uso delle informazioni</a:t>
            </a:r>
            <a:r>
              <a:rPr lang="it-IT" sz="3100" b="1" cap="small" dirty="0" smtClean="0">
                <a:solidFill>
                  <a:schemeClr val="tx2"/>
                </a:solidFill>
              </a:rPr>
              <a:t>: </a:t>
            </a:r>
            <a:r>
              <a:rPr lang="it-IT" dirty="0" smtClean="0">
                <a:solidFill>
                  <a:schemeClr val="tx2"/>
                </a:solidFill>
              </a:rPr>
              <a:t>valutazione delle fonti bibliografiche (primarie, secondarie, letteratura critica)</a:t>
            </a:r>
          </a:p>
          <a:p>
            <a:pPr marL="514350" indent="-514350" algn="just">
              <a:buFont typeface="+mj-lt"/>
              <a:buAutoNum type="arabicPeriod" startAt="4"/>
            </a:pPr>
            <a:r>
              <a:rPr lang="it-IT" sz="3100" b="1" u="sng" cap="small" dirty="0" smtClean="0">
                <a:solidFill>
                  <a:schemeClr val="tx2"/>
                </a:solidFill>
              </a:rPr>
              <a:t>Sintesi</a:t>
            </a:r>
            <a:r>
              <a:rPr lang="it-IT" sz="3100" b="1" cap="small" dirty="0" smtClean="0">
                <a:solidFill>
                  <a:schemeClr val="tx2"/>
                </a:solidFill>
              </a:rPr>
              <a:t>: </a:t>
            </a:r>
            <a:r>
              <a:rPr lang="it-IT" dirty="0" smtClean="0">
                <a:solidFill>
                  <a:schemeClr val="tx2"/>
                </a:solidFill>
              </a:rPr>
              <a:t>rielaborazione critica delle informazioni reperite da diverse fonti e la conseguente redazione di un primo indice strutturato in capitoli e paragrafi (da sottoporre al relatore)</a:t>
            </a:r>
          </a:p>
          <a:p>
            <a:pPr marL="514350" indent="-514350" algn="just">
              <a:buFont typeface="+mj-lt"/>
              <a:buAutoNum type="arabicPeriod" startAt="4"/>
            </a:pPr>
            <a:r>
              <a:rPr lang="it-IT" sz="3100" b="1" u="sng" cap="small" dirty="0" smtClean="0">
                <a:solidFill>
                  <a:schemeClr val="tx2"/>
                </a:solidFill>
              </a:rPr>
              <a:t>Redazione (e successiva valutazione)</a:t>
            </a:r>
            <a:r>
              <a:rPr lang="it-IT" sz="3100" b="1" cap="small" dirty="0" smtClean="0">
                <a:solidFill>
                  <a:schemeClr val="tx2"/>
                </a:solidFill>
              </a:rPr>
              <a:t>: </a:t>
            </a:r>
            <a:r>
              <a:rPr lang="it-IT" dirty="0" smtClean="0">
                <a:solidFill>
                  <a:schemeClr val="tx2"/>
                </a:solidFill>
              </a:rPr>
              <a:t>stesura del saggio con la conseguente valutazione del prodotto (in termini di efficacia) e della metodologia procedurale applicata (in termini di efficienza)</a:t>
            </a:r>
            <a:endParaRPr lang="it-IT" b="1" u="sng" cap="small" dirty="0" smtClean="0">
              <a:solidFill>
                <a:schemeClr val="tx2"/>
              </a:solidFill>
            </a:endParaRPr>
          </a:p>
          <a:p>
            <a:pPr marL="834390" lvl="1" indent="-514350" algn="just">
              <a:buNone/>
            </a:pPr>
            <a:endParaRPr lang="it-IT" dirty="0" smtClean="0">
              <a:solidFill>
                <a:schemeClr val="tx2"/>
              </a:solidFill>
            </a:endParaRPr>
          </a:p>
          <a:p>
            <a:pPr marL="514350" indent="-514350" algn="just">
              <a:buNone/>
            </a:pPr>
            <a:endParaRPr lang="it-IT" b="1" cap="small"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2.b Ricognizione bibliografica</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a:bodyPr>
          <a:lstStyle/>
          <a:p>
            <a:pPr marL="0" lvl="1" indent="0" algn="ctr">
              <a:buNone/>
            </a:pPr>
            <a:r>
              <a:rPr lang="it-IT" b="1" cap="small" dirty="0" smtClean="0">
                <a:solidFill>
                  <a:schemeClr val="tx2"/>
                </a:solidFill>
              </a:rPr>
              <a:t>Come avviare dunque la ricerca bibliografica?</a:t>
            </a:r>
          </a:p>
          <a:p>
            <a:pPr marL="0" lvl="1" indent="0" algn="ctr">
              <a:buNone/>
            </a:pPr>
            <a:r>
              <a:rPr lang="it-IT" sz="4000" b="1" u="sng" cap="small" dirty="0" smtClean="0">
                <a:solidFill>
                  <a:schemeClr val="tx2"/>
                </a:solidFill>
              </a:rPr>
              <a:t>METODO A “PALLA </a:t>
            </a:r>
            <a:r>
              <a:rPr lang="it-IT" sz="4000" b="1" u="sng" cap="small" dirty="0" err="1" smtClean="0">
                <a:solidFill>
                  <a:schemeClr val="tx2"/>
                </a:solidFill>
              </a:rPr>
              <a:t>DI</a:t>
            </a:r>
            <a:r>
              <a:rPr lang="it-IT" sz="4000" b="1" u="sng" cap="small" dirty="0" smtClean="0">
                <a:solidFill>
                  <a:schemeClr val="tx2"/>
                </a:solidFill>
              </a:rPr>
              <a:t> NEVE”</a:t>
            </a:r>
          </a:p>
          <a:p>
            <a:pPr marL="0" lvl="1" indent="0" algn="just">
              <a:buClr>
                <a:schemeClr val="accent2"/>
              </a:buClr>
              <a:buFont typeface="Wingdings" pitchFamily="2" charset="2"/>
              <a:buChar char="§"/>
            </a:pPr>
            <a:r>
              <a:rPr lang="it-IT" sz="2800" b="1" cap="small" dirty="0" smtClean="0">
                <a:solidFill>
                  <a:schemeClr val="tx2"/>
                </a:solidFill>
              </a:rPr>
              <a:t>  	Individuare un testo sufficientemente 	affidabile 	sull’argomento della ricerca</a:t>
            </a:r>
          </a:p>
          <a:p>
            <a:pPr marL="0" lvl="1" indent="0" algn="just">
              <a:buClr>
                <a:schemeClr val="accent2"/>
              </a:buClr>
              <a:buFont typeface="Wingdings" pitchFamily="2" charset="2"/>
              <a:buChar char="§"/>
            </a:pPr>
            <a:r>
              <a:rPr lang="it-IT" sz="2800" b="1" cap="small" dirty="0" smtClean="0">
                <a:solidFill>
                  <a:schemeClr val="tx2"/>
                </a:solidFill>
              </a:rPr>
              <a:t> 	Consultare i riferimenti bibliografici (a piè di 	pagina o alla fine del testo)</a:t>
            </a:r>
          </a:p>
          <a:p>
            <a:pPr marL="0" lvl="1" indent="0" algn="just">
              <a:buClr>
                <a:schemeClr val="accent2"/>
              </a:buClr>
              <a:buFont typeface="Wingdings" pitchFamily="2" charset="2"/>
              <a:buChar char="§"/>
            </a:pPr>
            <a:r>
              <a:rPr lang="it-IT" sz="2800" b="1" cap="small" dirty="0" smtClean="0">
                <a:solidFill>
                  <a:schemeClr val="tx2"/>
                </a:solidFill>
              </a:rPr>
              <a:t> 	Procurarsi alcuni dei titoli segnalati, quindi 	ripetere la medesima operazione di 	consultazione</a:t>
            </a:r>
          </a:p>
          <a:p>
            <a:pPr marL="514350" indent="-514350" algn="just">
              <a:buNone/>
            </a:pPr>
            <a:endParaRPr lang="it-IT" b="1" cap="small"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2.c Risorse offerte da </a:t>
            </a:r>
            <a:r>
              <a:rPr lang="it-IT" b="1" cap="small" dirty="0" err="1" smtClean="0"/>
              <a:t>Unife</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a:bodyPr>
          <a:lstStyle/>
          <a:p>
            <a:pPr marL="514350" indent="-514350" algn="ctr">
              <a:buNone/>
            </a:pPr>
            <a:r>
              <a:rPr lang="it-IT" b="1" u="sng" cap="small" dirty="0" err="1" smtClean="0">
                <a:solidFill>
                  <a:schemeClr val="tx2"/>
                </a:solidFill>
              </a:rPr>
              <a:t>Sba</a:t>
            </a:r>
            <a:r>
              <a:rPr lang="it-IT" b="1" u="sng" cap="small" dirty="0" smtClean="0">
                <a:solidFill>
                  <a:schemeClr val="tx2"/>
                </a:solidFill>
              </a:rPr>
              <a:t> — Sistema bibliotecario di ateneo</a:t>
            </a:r>
          </a:p>
          <a:p>
            <a:pPr marL="514350" indent="-514350" algn="ctr">
              <a:buNone/>
            </a:pPr>
            <a:r>
              <a:rPr lang="it-IT" b="1" dirty="0" smtClean="0">
                <a:solidFill>
                  <a:schemeClr val="tx2"/>
                </a:solidFill>
                <a:hlinkClick r:id="rId2"/>
              </a:rPr>
              <a:t>http://sba.unife.it/it</a:t>
            </a:r>
            <a:endParaRPr lang="it-IT" b="1" dirty="0" smtClean="0">
              <a:solidFill>
                <a:schemeClr val="tx2"/>
              </a:solidFill>
            </a:endParaRPr>
          </a:p>
          <a:p>
            <a:pPr marL="514350" indent="-514350" algn="ctr">
              <a:buNone/>
            </a:pPr>
            <a:r>
              <a:rPr lang="it-IT" b="1" dirty="0" smtClean="0">
                <a:solidFill>
                  <a:schemeClr val="tx2"/>
                </a:solidFill>
              </a:rPr>
              <a:t> </a:t>
            </a:r>
            <a:endParaRPr lang="it-IT" b="1" dirty="0">
              <a:solidFill>
                <a:schemeClr val="tx2"/>
              </a:solidFill>
            </a:endParaRPr>
          </a:p>
        </p:txBody>
      </p:sp>
      <p:pic>
        <p:nvPicPr>
          <p:cNvPr id="4" name="Immagine 3" descr="Sba.PNG"/>
          <p:cNvPicPr>
            <a:picLocks noChangeAspect="1"/>
          </p:cNvPicPr>
          <p:nvPr/>
        </p:nvPicPr>
        <p:blipFill>
          <a:blip r:embed="rId3"/>
          <a:stretch>
            <a:fillRect/>
          </a:stretch>
        </p:blipFill>
        <p:spPr>
          <a:xfrm>
            <a:off x="928662" y="2714620"/>
            <a:ext cx="7572428" cy="39292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2.c Risorse offerte da </a:t>
            </a:r>
            <a:r>
              <a:rPr lang="it-IT" b="1" cap="small" dirty="0" err="1" smtClean="0"/>
              <a:t>Unife</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a:bodyPr>
          <a:lstStyle/>
          <a:p>
            <a:pPr marL="514350" indent="-514350" algn="ctr">
              <a:buNone/>
            </a:pPr>
            <a:r>
              <a:rPr lang="it-IT" b="1" u="sng" cap="small" dirty="0" err="1" smtClean="0">
                <a:solidFill>
                  <a:schemeClr val="tx2"/>
                </a:solidFill>
              </a:rPr>
              <a:t>Sba</a:t>
            </a:r>
            <a:r>
              <a:rPr lang="it-IT" b="1" u="sng" cap="small" dirty="0" smtClean="0">
                <a:solidFill>
                  <a:schemeClr val="tx2"/>
                </a:solidFill>
              </a:rPr>
              <a:t> — Sistema bibliotecario di ateneo</a:t>
            </a:r>
          </a:p>
          <a:p>
            <a:pPr marL="514350" indent="-514350" algn="ctr">
              <a:buNone/>
            </a:pPr>
            <a:r>
              <a:rPr lang="it-IT" b="1" dirty="0" smtClean="0">
                <a:solidFill>
                  <a:schemeClr val="tx2"/>
                </a:solidFill>
                <a:hlinkClick r:id="rId2"/>
              </a:rPr>
              <a:t>http://sba.unife.it/it/biblioteche/macroarea-uman/lf</a:t>
            </a: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pic>
        <p:nvPicPr>
          <p:cNvPr id="5" name="Immagine 4" descr="Biblio Lettere.PNG"/>
          <p:cNvPicPr>
            <a:picLocks noChangeAspect="1"/>
          </p:cNvPicPr>
          <p:nvPr/>
        </p:nvPicPr>
        <p:blipFill>
          <a:blip r:embed="rId3"/>
          <a:stretch>
            <a:fillRect/>
          </a:stretch>
        </p:blipFill>
        <p:spPr>
          <a:xfrm>
            <a:off x="428596" y="2714620"/>
            <a:ext cx="8429684" cy="39712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2.c Risorse offerte da </a:t>
            </a:r>
            <a:r>
              <a:rPr lang="it-IT" b="1" cap="small" dirty="0" err="1" smtClean="0"/>
              <a:t>Unife</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a:bodyPr>
          <a:lstStyle/>
          <a:p>
            <a:pPr marL="514350" indent="-514350" algn="ctr">
              <a:buNone/>
            </a:pPr>
            <a:r>
              <a:rPr lang="it-IT" b="1" u="sng" cap="small" dirty="0" err="1" smtClean="0">
                <a:solidFill>
                  <a:schemeClr val="tx2"/>
                </a:solidFill>
              </a:rPr>
              <a:t>Sba</a:t>
            </a:r>
            <a:r>
              <a:rPr lang="it-IT" b="1" u="sng" cap="small" dirty="0" smtClean="0">
                <a:solidFill>
                  <a:schemeClr val="tx2"/>
                </a:solidFill>
              </a:rPr>
              <a:t> — Sistema bibliotecario di ateneo</a:t>
            </a:r>
          </a:p>
          <a:p>
            <a:pPr marL="514350" indent="-514350" algn="ctr">
              <a:buNone/>
            </a:pPr>
            <a:r>
              <a:rPr lang="it-IT" b="1" dirty="0" smtClean="0">
                <a:solidFill>
                  <a:schemeClr val="tx2"/>
                </a:solidFill>
                <a:hlinkClick r:id="rId2"/>
              </a:rPr>
              <a:t>http://sba-unife.hosted.exlibrisgroup.com/primo_library/libweb/action/search.do?vid=ferrara</a:t>
            </a:r>
            <a:r>
              <a:rPr lang="it-IT" b="1" dirty="0" smtClean="0">
                <a:solidFill>
                  <a:schemeClr val="tx2"/>
                </a:solidFill>
              </a:rPr>
              <a:t> </a:t>
            </a:r>
          </a:p>
          <a:p>
            <a:pPr marL="514350" indent="-514350" algn="ctr">
              <a:buNone/>
            </a:pP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pic>
        <p:nvPicPr>
          <p:cNvPr id="6" name="Immagine 5" descr="Primo.PNG"/>
          <p:cNvPicPr>
            <a:picLocks noChangeAspect="1"/>
          </p:cNvPicPr>
          <p:nvPr/>
        </p:nvPicPr>
        <p:blipFill>
          <a:blip r:embed="rId3"/>
          <a:stretch>
            <a:fillRect/>
          </a:stretch>
        </p:blipFill>
        <p:spPr>
          <a:xfrm>
            <a:off x="571472" y="3643314"/>
            <a:ext cx="8281091" cy="25003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2.c Risorse offerte da </a:t>
            </a:r>
            <a:r>
              <a:rPr lang="it-IT" b="1" cap="small" dirty="0" err="1" smtClean="0"/>
              <a:t>Unife</a:t>
            </a:r>
            <a:endParaRPr lang="it-IT" b="1" cap="small" dirty="0"/>
          </a:p>
        </p:txBody>
      </p:sp>
      <p:sp>
        <p:nvSpPr>
          <p:cNvPr id="3" name="Segnaposto contenuto 2"/>
          <p:cNvSpPr>
            <a:spLocks noGrp="1"/>
          </p:cNvSpPr>
          <p:nvPr>
            <p:ph sz="quarter" idx="1"/>
          </p:nvPr>
        </p:nvSpPr>
        <p:spPr>
          <a:xfrm>
            <a:off x="612648" y="1600200"/>
            <a:ext cx="8153400" cy="7115212"/>
          </a:xfrm>
        </p:spPr>
        <p:txBody>
          <a:bodyPr>
            <a:normAutofit fontScale="92500" lnSpcReduction="10000"/>
          </a:bodyPr>
          <a:lstStyle/>
          <a:p>
            <a:pPr marL="514350" indent="-514350" algn="ctr">
              <a:buNone/>
            </a:pPr>
            <a:r>
              <a:rPr lang="it-IT" b="1" u="sng" cap="small" dirty="0" smtClean="0">
                <a:solidFill>
                  <a:schemeClr val="tx2"/>
                </a:solidFill>
              </a:rPr>
              <a:t>Collegamento VPN (</a:t>
            </a:r>
            <a:r>
              <a:rPr lang="it-IT" b="1" i="1" u="sng" cap="small" dirty="0" err="1" smtClean="0">
                <a:solidFill>
                  <a:schemeClr val="tx2"/>
                </a:solidFill>
              </a:rPr>
              <a:t>virtual</a:t>
            </a:r>
            <a:r>
              <a:rPr lang="it-IT" b="1" i="1" u="sng" cap="small" dirty="0" smtClean="0">
                <a:solidFill>
                  <a:schemeClr val="tx2"/>
                </a:solidFill>
              </a:rPr>
              <a:t> private network)</a:t>
            </a:r>
          </a:p>
          <a:p>
            <a:pPr marL="514350" indent="-514350" algn="ctr">
              <a:spcBef>
                <a:spcPts val="0"/>
              </a:spcBef>
              <a:buNone/>
            </a:pPr>
            <a:r>
              <a:rPr lang="it-IT" sz="2000" cap="small" dirty="0" smtClean="0">
                <a:solidFill>
                  <a:schemeClr val="tx2"/>
                </a:solidFill>
              </a:rPr>
              <a:t>Accesso a banche date e periodici elettronici dall’esterno della rete di ateneo</a:t>
            </a:r>
          </a:p>
          <a:p>
            <a:pPr marL="514350" indent="-514350" algn="ctr">
              <a:spcBef>
                <a:spcPts val="0"/>
              </a:spcBef>
              <a:buNone/>
            </a:pPr>
            <a:endParaRPr lang="it-IT" sz="2000" cap="small" dirty="0" smtClean="0">
              <a:solidFill>
                <a:schemeClr val="tx2"/>
              </a:solidFill>
            </a:endParaRPr>
          </a:p>
          <a:p>
            <a:pPr marL="0" indent="0" algn="just">
              <a:spcBef>
                <a:spcPts val="0"/>
              </a:spcBef>
              <a:buNone/>
            </a:pPr>
            <a:r>
              <a:rPr lang="it-IT" sz="2600" cap="small" dirty="0" err="1" smtClean="0">
                <a:solidFill>
                  <a:schemeClr val="tx2"/>
                </a:solidFill>
              </a:rPr>
              <a:t>Unife</a:t>
            </a:r>
            <a:r>
              <a:rPr lang="it-IT" sz="2600" cap="small" dirty="0" smtClean="0">
                <a:solidFill>
                  <a:schemeClr val="tx2"/>
                </a:solidFill>
              </a:rPr>
              <a:t> è in possesso di un terminatore VPN che consente agli utenti autorizzati (studenti e personale strutturato) di operare da qualunque computer collegato a internet come se fosse parte integrante della rete di ateneo, 24 ore su 24, 365 giorni all’anno. </a:t>
            </a:r>
          </a:p>
          <a:p>
            <a:pPr marL="0" indent="0" algn="just">
              <a:spcBef>
                <a:spcPts val="0"/>
              </a:spcBef>
              <a:buNone/>
            </a:pPr>
            <a:endParaRPr lang="it-IT" sz="2000" cap="small" dirty="0" smtClean="0">
              <a:solidFill>
                <a:schemeClr val="tx2"/>
              </a:solidFill>
            </a:endParaRPr>
          </a:p>
          <a:p>
            <a:pPr marL="0" indent="0" algn="just">
              <a:spcBef>
                <a:spcPts val="0"/>
              </a:spcBef>
              <a:buNone/>
            </a:pPr>
            <a:r>
              <a:rPr lang="it-IT" sz="2600" cap="small" dirty="0" smtClean="0">
                <a:solidFill>
                  <a:schemeClr val="tx2"/>
                </a:solidFill>
              </a:rPr>
              <a:t>Tra i benefici più evidenti c’è quindi la possibilità di consultare banche dati e periodici elettronici da posizioni fisicamente esterne all’ateneo, risorse la cui visione è per contratto limitata alle postazioni telematiche interne all’ateneo. </a:t>
            </a:r>
          </a:p>
          <a:p>
            <a:pPr marL="514350" indent="-514350" algn="just">
              <a:buNone/>
            </a:pPr>
            <a:endParaRPr lang="it-IT" b="1" cap="small" dirty="0" smtClean="0">
              <a:solidFill>
                <a:schemeClr val="tx2"/>
              </a:solidFill>
            </a:endParaRPr>
          </a:p>
          <a:p>
            <a:pPr marL="514350" indent="-514350" algn="just">
              <a:buNone/>
            </a:pPr>
            <a:endParaRPr lang="it-IT" b="1" cap="small" dirty="0" smtClean="0">
              <a:solidFill>
                <a:schemeClr val="tx2"/>
              </a:solidFill>
            </a:endParaRPr>
          </a:p>
          <a:p>
            <a:pPr marL="514350" indent="-514350" algn="just">
              <a:buNone/>
            </a:pPr>
            <a:endParaRPr lang="it-IT" b="1" cap="small" dirty="0" smtClean="0">
              <a:solidFill>
                <a:schemeClr val="tx2"/>
              </a:solidFill>
            </a:endParaRPr>
          </a:p>
          <a:p>
            <a:pPr marL="514350" indent="-514350" algn="ctr">
              <a:buNone/>
            </a:pP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2.c Risorse offerte da </a:t>
            </a:r>
            <a:r>
              <a:rPr lang="it-IT" b="1" cap="small" dirty="0" err="1" smtClean="0"/>
              <a:t>Unife</a:t>
            </a:r>
            <a:endParaRPr lang="it-IT" b="1" cap="small" dirty="0"/>
          </a:p>
        </p:txBody>
      </p:sp>
      <p:sp>
        <p:nvSpPr>
          <p:cNvPr id="3" name="Segnaposto contenuto 2"/>
          <p:cNvSpPr>
            <a:spLocks noGrp="1"/>
          </p:cNvSpPr>
          <p:nvPr>
            <p:ph sz="quarter" idx="1"/>
          </p:nvPr>
        </p:nvSpPr>
        <p:spPr>
          <a:xfrm>
            <a:off x="612648" y="1600200"/>
            <a:ext cx="8153400" cy="7115212"/>
          </a:xfrm>
        </p:spPr>
        <p:txBody>
          <a:bodyPr>
            <a:normAutofit/>
          </a:bodyPr>
          <a:lstStyle/>
          <a:p>
            <a:pPr marL="514350" indent="-514350" algn="ctr">
              <a:buNone/>
            </a:pPr>
            <a:r>
              <a:rPr lang="it-IT" b="1" u="sng" cap="small" dirty="0" smtClean="0">
                <a:solidFill>
                  <a:schemeClr val="tx2"/>
                </a:solidFill>
              </a:rPr>
              <a:t>Collegamento VPN (</a:t>
            </a:r>
            <a:r>
              <a:rPr lang="it-IT" b="1" i="1" u="sng" cap="small" dirty="0" err="1" smtClean="0">
                <a:solidFill>
                  <a:schemeClr val="tx2"/>
                </a:solidFill>
              </a:rPr>
              <a:t>virtual</a:t>
            </a:r>
            <a:r>
              <a:rPr lang="it-IT" b="1" i="1" u="sng" cap="small" dirty="0" smtClean="0">
                <a:solidFill>
                  <a:schemeClr val="tx2"/>
                </a:solidFill>
              </a:rPr>
              <a:t> private network)</a:t>
            </a:r>
          </a:p>
          <a:p>
            <a:pPr marL="514350" indent="-514350" algn="ctr">
              <a:spcBef>
                <a:spcPts val="0"/>
              </a:spcBef>
              <a:buNone/>
            </a:pPr>
            <a:r>
              <a:rPr lang="it-IT" sz="2000" cap="small" dirty="0" smtClean="0">
                <a:solidFill>
                  <a:schemeClr val="tx2"/>
                </a:solidFill>
              </a:rPr>
              <a:t>Accesso a banche date e periodici elettronici dall’esterno della rete di ateneo</a:t>
            </a:r>
          </a:p>
          <a:p>
            <a:pPr marL="514350" indent="-514350" algn="ctr">
              <a:spcBef>
                <a:spcPts val="0"/>
              </a:spcBef>
              <a:buNone/>
            </a:pPr>
            <a:endParaRPr lang="it-IT" sz="2000" cap="small" dirty="0" smtClean="0">
              <a:solidFill>
                <a:schemeClr val="tx2"/>
              </a:solidFill>
            </a:endParaRPr>
          </a:p>
          <a:p>
            <a:pPr marL="514350" indent="-514350" algn="ctr">
              <a:buNone/>
            </a:pPr>
            <a:r>
              <a:rPr lang="it-IT" b="1" dirty="0" smtClean="0">
                <a:solidFill>
                  <a:schemeClr val="tx2"/>
                </a:solidFill>
                <a:hlinkClick r:id="rId2"/>
              </a:rPr>
              <a:t>http://www.unife.it/</a:t>
            </a:r>
            <a:r>
              <a:rPr lang="it-IT" b="1" dirty="0" err="1" smtClean="0">
                <a:solidFill>
                  <a:schemeClr val="tx2"/>
                </a:solidFill>
                <a:hlinkClick r:id="rId2"/>
              </a:rPr>
              <a:t>areainformatica</a:t>
            </a:r>
            <a:r>
              <a:rPr lang="it-IT" b="1" dirty="0" smtClean="0">
                <a:solidFill>
                  <a:schemeClr val="tx2"/>
                </a:solidFill>
                <a:hlinkClick r:id="rId2"/>
              </a:rPr>
              <a:t>/servizi/</a:t>
            </a:r>
            <a:r>
              <a:rPr lang="it-IT" b="1" dirty="0" err="1" smtClean="0">
                <a:solidFill>
                  <a:schemeClr val="tx2"/>
                </a:solidFill>
                <a:hlinkClick r:id="rId2"/>
              </a:rPr>
              <a:t>vpn</a:t>
            </a:r>
            <a:r>
              <a:rPr lang="it-IT" b="1" dirty="0" smtClean="0">
                <a:solidFill>
                  <a:schemeClr val="tx2"/>
                </a:solidFill>
              </a:rPr>
              <a:t> </a:t>
            </a:r>
          </a:p>
          <a:p>
            <a:pPr marL="514350" indent="-514350" algn="ctr">
              <a:buNone/>
            </a:pPr>
            <a:endParaRPr lang="it-IT" b="1" dirty="0" smtClean="0">
              <a:solidFill>
                <a:schemeClr val="tx2"/>
              </a:solidFill>
            </a:endParaRPr>
          </a:p>
          <a:p>
            <a:pPr marL="514350" indent="-514350" algn="just">
              <a:buNone/>
            </a:pPr>
            <a:endParaRPr lang="it-IT" b="1" cap="small" dirty="0" smtClean="0">
              <a:solidFill>
                <a:schemeClr val="tx2"/>
              </a:solidFill>
            </a:endParaRPr>
          </a:p>
          <a:p>
            <a:pPr marL="514350" indent="-514350" algn="ctr">
              <a:buNone/>
            </a:pP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pic>
        <p:nvPicPr>
          <p:cNvPr id="4" name="Immagine 3" descr="VPN.PNG"/>
          <p:cNvPicPr>
            <a:picLocks noChangeAspect="1"/>
          </p:cNvPicPr>
          <p:nvPr/>
        </p:nvPicPr>
        <p:blipFill>
          <a:blip r:embed="rId3"/>
          <a:stretch>
            <a:fillRect/>
          </a:stretch>
        </p:blipFill>
        <p:spPr>
          <a:xfrm>
            <a:off x="571472" y="3357562"/>
            <a:ext cx="8091495" cy="25717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2.c Risorse offerte da </a:t>
            </a:r>
            <a:r>
              <a:rPr lang="it-IT" b="1" cap="small" dirty="0" err="1" smtClean="0"/>
              <a:t>Unife</a:t>
            </a:r>
            <a:endParaRPr lang="it-IT" b="1" cap="small" dirty="0"/>
          </a:p>
        </p:txBody>
      </p:sp>
      <p:sp>
        <p:nvSpPr>
          <p:cNvPr id="3" name="Segnaposto contenuto 2"/>
          <p:cNvSpPr>
            <a:spLocks noGrp="1"/>
          </p:cNvSpPr>
          <p:nvPr>
            <p:ph sz="quarter" idx="1"/>
          </p:nvPr>
        </p:nvSpPr>
        <p:spPr>
          <a:xfrm>
            <a:off x="612648" y="1600200"/>
            <a:ext cx="8153400" cy="7115212"/>
          </a:xfrm>
        </p:spPr>
        <p:txBody>
          <a:bodyPr>
            <a:normAutofit/>
          </a:bodyPr>
          <a:lstStyle/>
          <a:p>
            <a:pPr marL="514350" indent="-514350" algn="ctr">
              <a:buNone/>
            </a:pPr>
            <a:r>
              <a:rPr lang="it-IT" b="1" u="sng" cap="small" dirty="0" err="1" smtClean="0">
                <a:solidFill>
                  <a:schemeClr val="tx2"/>
                </a:solidFill>
              </a:rPr>
              <a:t>Unife</a:t>
            </a:r>
            <a:r>
              <a:rPr lang="it-IT" b="1" u="sng" cap="small" dirty="0" smtClean="0">
                <a:solidFill>
                  <a:schemeClr val="tx2"/>
                </a:solidFill>
              </a:rPr>
              <a:t> su </a:t>
            </a:r>
            <a:r>
              <a:rPr lang="it-IT" b="1" u="sng" cap="small" dirty="0" err="1" smtClean="0">
                <a:solidFill>
                  <a:schemeClr val="tx2"/>
                </a:solidFill>
              </a:rPr>
              <a:t>smartphone</a:t>
            </a:r>
            <a:endParaRPr lang="it-IT" b="1" u="sng" cap="small" dirty="0" smtClean="0">
              <a:solidFill>
                <a:schemeClr val="tx2"/>
              </a:solidFill>
            </a:endParaRPr>
          </a:p>
          <a:p>
            <a:pPr marL="514350" indent="-514350" algn="just">
              <a:buFont typeface="Wingdings" pitchFamily="2" charset="2"/>
              <a:buChar char="§"/>
            </a:pPr>
            <a:r>
              <a:rPr lang="it-IT" sz="2400" b="1" cap="small" dirty="0" smtClean="0">
                <a:solidFill>
                  <a:schemeClr val="tx2"/>
                </a:solidFill>
              </a:rPr>
              <a:t>Collegamento VPN (</a:t>
            </a:r>
            <a:r>
              <a:rPr lang="it-IT" sz="2400" b="1" i="1" cap="small" dirty="0" err="1" smtClean="0">
                <a:solidFill>
                  <a:schemeClr val="tx2"/>
                </a:solidFill>
              </a:rPr>
              <a:t>virtual</a:t>
            </a:r>
            <a:r>
              <a:rPr lang="it-IT" sz="2400" b="1" i="1" cap="small" dirty="0" smtClean="0">
                <a:solidFill>
                  <a:schemeClr val="tx2"/>
                </a:solidFill>
              </a:rPr>
              <a:t> private network)</a:t>
            </a:r>
          </a:p>
          <a:p>
            <a:pPr marL="514350" indent="-514350" algn="ctr">
              <a:spcBef>
                <a:spcPts val="0"/>
              </a:spcBef>
              <a:buNone/>
            </a:pPr>
            <a:r>
              <a:rPr lang="it-IT" sz="2400" b="1" dirty="0" smtClean="0">
                <a:solidFill>
                  <a:schemeClr val="tx2"/>
                </a:solidFill>
                <a:hlinkClick r:id="rId2"/>
              </a:rPr>
              <a:t>http://www.unife.it/</a:t>
            </a:r>
            <a:r>
              <a:rPr lang="it-IT" sz="2400" b="1" dirty="0" err="1" smtClean="0">
                <a:solidFill>
                  <a:schemeClr val="tx2"/>
                </a:solidFill>
                <a:hlinkClick r:id="rId2"/>
              </a:rPr>
              <a:t>areainformatica</a:t>
            </a:r>
            <a:r>
              <a:rPr lang="it-IT" sz="2400" b="1" dirty="0" smtClean="0">
                <a:solidFill>
                  <a:schemeClr val="tx2"/>
                </a:solidFill>
                <a:hlinkClick r:id="rId2"/>
              </a:rPr>
              <a:t>/servizi/</a:t>
            </a:r>
            <a:r>
              <a:rPr lang="it-IT" sz="2400" b="1" dirty="0" err="1" smtClean="0">
                <a:solidFill>
                  <a:schemeClr val="tx2"/>
                </a:solidFill>
                <a:hlinkClick r:id="rId2"/>
              </a:rPr>
              <a:t>vpn</a:t>
            </a:r>
            <a:endParaRPr lang="it-IT" sz="2400" b="1" dirty="0" smtClean="0">
              <a:solidFill>
                <a:schemeClr val="tx2"/>
              </a:solidFill>
            </a:endParaRPr>
          </a:p>
          <a:p>
            <a:pPr marL="514350" indent="-514350" algn="ctr">
              <a:spcBef>
                <a:spcPts val="0"/>
              </a:spcBef>
              <a:buNone/>
            </a:pPr>
            <a:endParaRPr lang="it-IT" sz="2400" b="1" dirty="0" smtClean="0">
              <a:solidFill>
                <a:schemeClr val="tx2"/>
              </a:solidFill>
            </a:endParaRPr>
          </a:p>
          <a:p>
            <a:pPr marL="514350" indent="-514350" algn="ctr">
              <a:spcBef>
                <a:spcPts val="0"/>
              </a:spcBef>
              <a:buNone/>
            </a:pPr>
            <a:endParaRPr lang="it-IT" sz="2400" b="1" dirty="0" smtClean="0">
              <a:solidFill>
                <a:schemeClr val="tx2"/>
              </a:solidFill>
            </a:endParaRPr>
          </a:p>
          <a:p>
            <a:pPr marL="514350" indent="-514350" algn="ctr">
              <a:spcBef>
                <a:spcPts val="0"/>
              </a:spcBef>
              <a:buNone/>
            </a:pPr>
            <a:endParaRPr lang="it-IT" sz="1100" b="1" dirty="0" smtClean="0">
              <a:solidFill>
                <a:schemeClr val="tx2"/>
              </a:solidFill>
            </a:endParaRPr>
          </a:p>
          <a:p>
            <a:pPr marL="514350" indent="-514350" algn="just">
              <a:spcBef>
                <a:spcPts val="0"/>
              </a:spcBef>
              <a:buFont typeface="Wingdings" pitchFamily="2" charset="2"/>
              <a:buChar char="§"/>
            </a:pPr>
            <a:r>
              <a:rPr lang="it-IT" sz="2400" b="1" cap="small" dirty="0" err="1" smtClean="0">
                <a:solidFill>
                  <a:schemeClr val="tx2"/>
                </a:solidFill>
              </a:rPr>
              <a:t>App</a:t>
            </a:r>
            <a:r>
              <a:rPr lang="it-IT" sz="2400" b="1" cap="small" dirty="0" smtClean="0">
                <a:solidFill>
                  <a:schemeClr val="tx2"/>
                </a:solidFill>
              </a:rPr>
              <a:t> del Polo Bibliotecario Ferrarese</a:t>
            </a:r>
          </a:p>
          <a:p>
            <a:pPr marL="514350" indent="-514350" algn="ctr">
              <a:spcBef>
                <a:spcPts val="0"/>
              </a:spcBef>
              <a:buNone/>
            </a:pPr>
            <a:r>
              <a:rPr lang="it-IT" sz="2400" b="1" dirty="0" smtClean="0">
                <a:solidFill>
                  <a:schemeClr val="tx2"/>
                </a:solidFill>
                <a:hlinkClick r:id="rId3"/>
              </a:rPr>
              <a:t>http://bibliofe.unife.it/SebinaOpac/.do#0</a:t>
            </a:r>
            <a:r>
              <a:rPr lang="it-IT" sz="2400" b="1" dirty="0" smtClean="0">
                <a:solidFill>
                  <a:schemeClr val="tx2"/>
                </a:solidFill>
              </a:rPr>
              <a:t> </a:t>
            </a:r>
          </a:p>
          <a:p>
            <a:pPr marL="514350" indent="-514350" algn="ctr">
              <a:spcBef>
                <a:spcPts val="0"/>
              </a:spcBef>
              <a:buNone/>
            </a:pPr>
            <a:endParaRPr lang="it-IT" sz="2400" b="1" dirty="0" smtClean="0">
              <a:solidFill>
                <a:schemeClr val="tx2"/>
              </a:solidFill>
            </a:endParaRPr>
          </a:p>
          <a:p>
            <a:pPr marL="514350" indent="-514350" algn="ctr">
              <a:spcBef>
                <a:spcPts val="0"/>
              </a:spcBef>
              <a:buNone/>
            </a:pPr>
            <a:endParaRPr lang="it-IT" sz="2400" b="1" i="1" cap="small" dirty="0" smtClean="0">
              <a:solidFill>
                <a:schemeClr val="tx2"/>
              </a:solidFill>
            </a:endParaRPr>
          </a:p>
          <a:p>
            <a:pPr marL="514350" indent="-514350" algn="just">
              <a:buNone/>
            </a:pPr>
            <a:endParaRPr lang="it-IT" b="1" i="1" cap="small" dirty="0" smtClean="0">
              <a:solidFill>
                <a:schemeClr val="tx2"/>
              </a:solidFill>
            </a:endParaRPr>
          </a:p>
          <a:p>
            <a:pPr marL="514350" indent="-514350" algn="ctr">
              <a:spcBef>
                <a:spcPts val="0"/>
              </a:spcBef>
              <a:buNone/>
            </a:pPr>
            <a:endParaRPr lang="it-IT" sz="2000" cap="small" dirty="0" smtClean="0">
              <a:solidFill>
                <a:schemeClr val="tx2"/>
              </a:solidFill>
            </a:endParaRPr>
          </a:p>
          <a:p>
            <a:pPr marL="514350" indent="-514350" algn="ctr">
              <a:buNone/>
            </a:pPr>
            <a:endParaRPr lang="it-IT" b="1" dirty="0" smtClean="0">
              <a:solidFill>
                <a:schemeClr val="tx2"/>
              </a:solidFill>
            </a:endParaRPr>
          </a:p>
          <a:p>
            <a:pPr marL="514350" indent="-514350" algn="just">
              <a:buNone/>
            </a:pPr>
            <a:endParaRPr lang="it-IT" b="1" cap="small" dirty="0" smtClean="0">
              <a:solidFill>
                <a:schemeClr val="tx2"/>
              </a:solidFill>
            </a:endParaRPr>
          </a:p>
          <a:p>
            <a:pPr marL="514350" indent="-514350" algn="ctr">
              <a:buNone/>
            </a:pP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pic>
        <p:nvPicPr>
          <p:cNvPr id="5" name="Immagine 4" descr="VPN smart.PNG"/>
          <p:cNvPicPr>
            <a:picLocks noChangeAspect="1"/>
          </p:cNvPicPr>
          <p:nvPr/>
        </p:nvPicPr>
        <p:blipFill>
          <a:blip r:embed="rId4"/>
          <a:stretch>
            <a:fillRect/>
          </a:stretch>
        </p:blipFill>
        <p:spPr>
          <a:xfrm>
            <a:off x="2571736" y="2928934"/>
            <a:ext cx="4001059" cy="847843"/>
          </a:xfrm>
          <a:prstGeom prst="rect">
            <a:avLst/>
          </a:prstGeom>
        </p:spPr>
      </p:pic>
      <p:pic>
        <p:nvPicPr>
          <p:cNvPr id="6" name="Immagine 5" descr="App.PNG"/>
          <p:cNvPicPr>
            <a:picLocks noChangeAspect="1"/>
          </p:cNvPicPr>
          <p:nvPr/>
        </p:nvPicPr>
        <p:blipFill>
          <a:blip r:embed="rId5"/>
          <a:stretch>
            <a:fillRect/>
          </a:stretch>
        </p:blipFill>
        <p:spPr>
          <a:xfrm>
            <a:off x="2285984" y="4572008"/>
            <a:ext cx="4357686" cy="2080637"/>
          </a:xfrm>
          <a:prstGeom prst="rect">
            <a:avLst/>
          </a:prstGeom>
        </p:spPr>
      </p:pic>
      <p:sp>
        <p:nvSpPr>
          <p:cNvPr id="7" name="Ovale 6"/>
          <p:cNvSpPr/>
          <p:nvPr/>
        </p:nvSpPr>
        <p:spPr>
          <a:xfrm>
            <a:off x="5572132" y="5072074"/>
            <a:ext cx="1143008" cy="10001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1371600" y="1571612"/>
            <a:ext cx="7620000" cy="1019188"/>
          </a:xfrm>
        </p:spPr>
        <p:txBody>
          <a:bodyPr>
            <a:normAutofit fontScale="90000"/>
          </a:bodyPr>
          <a:lstStyle/>
          <a:p>
            <a:r>
              <a:rPr lang="it-IT" sz="3200" b="1" dirty="0" smtClean="0">
                <a:solidFill>
                  <a:schemeClr val="accent2">
                    <a:lumMod val="40000"/>
                    <a:lumOff val="60000"/>
                  </a:schemeClr>
                </a:solidFill>
              </a:rPr>
              <a:t>GUIDA ALLA STESURA DELLE ESERCITAZIONI SCRITTE E DELLA TESI </a:t>
            </a:r>
            <a:r>
              <a:rPr lang="it-IT" sz="3200" b="1" dirty="0" err="1" smtClean="0">
                <a:solidFill>
                  <a:schemeClr val="accent2">
                    <a:lumMod val="40000"/>
                    <a:lumOff val="60000"/>
                  </a:schemeClr>
                </a:solidFill>
              </a:rPr>
              <a:t>DI</a:t>
            </a:r>
            <a:r>
              <a:rPr lang="it-IT" sz="3200" b="1" dirty="0" smtClean="0">
                <a:solidFill>
                  <a:schemeClr val="accent2">
                    <a:lumMod val="40000"/>
                    <a:lumOff val="60000"/>
                  </a:schemeClr>
                </a:solidFill>
              </a:rPr>
              <a:t> LAUREA</a:t>
            </a:r>
            <a:endParaRPr lang="it-IT" sz="3200" b="1" dirty="0">
              <a:solidFill>
                <a:schemeClr val="accent2">
                  <a:lumMod val="40000"/>
                  <a:lumOff val="60000"/>
                </a:schemeClr>
              </a:solidFill>
            </a:endParaRPr>
          </a:p>
        </p:txBody>
      </p:sp>
      <p:sp>
        <p:nvSpPr>
          <p:cNvPr id="9" name="Segnaposto testo 5"/>
          <p:cNvSpPr>
            <a:spLocks noGrp="1"/>
          </p:cNvSpPr>
          <p:nvPr>
            <p:ph type="body" idx="1"/>
          </p:nvPr>
        </p:nvSpPr>
        <p:spPr>
          <a:xfrm>
            <a:off x="357158" y="2714620"/>
            <a:ext cx="8629688" cy="1571636"/>
          </a:xfrm>
          <a:solidFill>
            <a:schemeClr val="accent1">
              <a:lumMod val="40000"/>
              <a:lumOff val="60000"/>
            </a:schemeClr>
          </a:solidFill>
        </p:spPr>
        <p:txBody>
          <a:bodyPr>
            <a:normAutofit/>
          </a:bodyPr>
          <a:lstStyle/>
          <a:p>
            <a:pPr marL="514350" indent="-514350">
              <a:buAutoNum type="arabicPeriod"/>
            </a:pPr>
            <a:r>
              <a:rPr lang="it-IT" dirty="0" smtClean="0"/>
              <a:t>Che cos’è un saggio scientifico? 		p. 3</a:t>
            </a:r>
          </a:p>
          <a:p>
            <a:pPr marL="514350" indent="-514350">
              <a:buAutoNum type="arabicPeriod"/>
            </a:pPr>
            <a:r>
              <a:rPr lang="it-IT" dirty="0" smtClean="0"/>
              <a:t>Ricerca bibliografica 				p. 8</a:t>
            </a:r>
          </a:p>
          <a:p>
            <a:pPr marL="514350" indent="-514350">
              <a:buAutoNum type="arabicPeriod"/>
            </a:pPr>
            <a:r>
              <a:rPr lang="it-IT" dirty="0" smtClean="0"/>
              <a:t>Norme editoriali 				p. 29</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829328"/>
          </a:xfrm>
        </p:spPr>
        <p:txBody>
          <a:bodyPr>
            <a:normAutofit lnSpcReduction="10000"/>
          </a:bodyPr>
          <a:lstStyle/>
          <a:p>
            <a:pPr marL="514350" indent="-514350" algn="ctr">
              <a:spcBef>
                <a:spcPts val="0"/>
              </a:spcBef>
              <a:buFont typeface="Wingdings" pitchFamily="2" charset="2"/>
              <a:buChar char="§"/>
            </a:pPr>
            <a:r>
              <a:rPr lang="it-IT" b="1" u="sng" cap="small" dirty="0" smtClean="0">
                <a:solidFill>
                  <a:schemeClr val="tx2"/>
                </a:solidFill>
              </a:rPr>
              <a:t>Motori di ricerca</a:t>
            </a:r>
          </a:p>
          <a:p>
            <a:pPr marL="514350" indent="-514350" algn="just">
              <a:spcBef>
                <a:spcPts val="0"/>
              </a:spcBef>
              <a:buNone/>
            </a:pPr>
            <a:endParaRPr lang="it-IT" sz="2000" cap="small" dirty="0" smtClean="0">
              <a:solidFill>
                <a:schemeClr val="tx2"/>
              </a:solidFill>
            </a:endParaRPr>
          </a:p>
          <a:p>
            <a:pPr marL="514350" indent="-514350" algn="just">
              <a:spcBef>
                <a:spcPts val="0"/>
              </a:spcBef>
              <a:buNone/>
            </a:pPr>
            <a:r>
              <a:rPr lang="it-IT" sz="2000" cap="small" dirty="0" smtClean="0">
                <a:solidFill>
                  <a:schemeClr val="tx2"/>
                </a:solidFill>
              </a:rPr>
              <a:t>Per la ricerca di libri full text: </a:t>
            </a:r>
            <a:r>
              <a:rPr lang="it-IT" sz="2000" dirty="0" smtClean="0">
                <a:solidFill>
                  <a:schemeClr val="tx2"/>
                </a:solidFill>
                <a:hlinkClick r:id="rId2"/>
              </a:rPr>
              <a:t>https://books.google.it/</a:t>
            </a:r>
            <a:r>
              <a:rPr lang="it-IT" sz="2000" dirty="0" smtClean="0">
                <a:solidFill>
                  <a:schemeClr val="tx2"/>
                </a:solidFill>
              </a:rPr>
              <a:t> </a:t>
            </a:r>
          </a:p>
          <a:p>
            <a:pPr marL="0" indent="0" algn="just">
              <a:spcBef>
                <a:spcPts val="0"/>
              </a:spcBef>
              <a:buNone/>
            </a:pPr>
            <a:endParaRPr lang="it-IT" sz="2000" cap="small" dirty="0" smtClean="0">
              <a:solidFill>
                <a:schemeClr val="tx2"/>
              </a:solidFill>
            </a:endParaRPr>
          </a:p>
          <a:p>
            <a:pPr marL="0" indent="0" algn="just">
              <a:spcBef>
                <a:spcPts val="0"/>
              </a:spcBef>
              <a:buNone/>
            </a:pPr>
            <a:r>
              <a:rPr lang="it-IT" sz="2000" cap="small" dirty="0" smtClean="0">
                <a:solidFill>
                  <a:schemeClr val="tx2"/>
                </a:solidFill>
              </a:rPr>
              <a:t>Per articoli scientifici e ricerca accademica: </a:t>
            </a:r>
            <a:r>
              <a:rPr lang="it-IT" sz="2000" dirty="0" smtClean="0">
                <a:solidFill>
                  <a:schemeClr val="tx2"/>
                </a:solidFill>
                <a:hlinkClick r:id="rId3"/>
              </a:rPr>
              <a:t>https://scholar.google.it/</a:t>
            </a:r>
            <a:r>
              <a:rPr lang="it-IT" sz="2000" dirty="0" smtClean="0">
                <a:solidFill>
                  <a:schemeClr val="tx2"/>
                </a:solidFill>
              </a:rPr>
              <a:t> </a:t>
            </a:r>
          </a:p>
          <a:p>
            <a:pPr marL="514350" indent="-514350" algn="ctr">
              <a:spcBef>
                <a:spcPts val="0"/>
              </a:spcBef>
              <a:buNone/>
            </a:pPr>
            <a:endParaRPr lang="it-IT" sz="2400" b="1" i="1" cap="small" dirty="0" smtClean="0">
              <a:solidFill>
                <a:schemeClr val="tx2"/>
              </a:solidFill>
            </a:endParaRPr>
          </a:p>
          <a:p>
            <a:pPr marL="514350" indent="-514350" algn="ctr">
              <a:spcBef>
                <a:spcPts val="0"/>
              </a:spcBef>
              <a:buFont typeface="Wingdings" pitchFamily="2" charset="2"/>
              <a:buChar char="§"/>
            </a:pPr>
            <a:r>
              <a:rPr lang="it-IT" b="1" u="sng" cap="small" dirty="0" smtClean="0">
                <a:solidFill>
                  <a:schemeClr val="tx2"/>
                </a:solidFill>
              </a:rPr>
              <a:t>SBN — Servizio bibliotecario nazionale</a:t>
            </a:r>
          </a:p>
          <a:p>
            <a:pPr marL="514350" indent="-514350" algn="ctr">
              <a:spcBef>
                <a:spcPts val="0"/>
              </a:spcBef>
              <a:buNone/>
            </a:pPr>
            <a:r>
              <a:rPr lang="it-IT" sz="2400" dirty="0" smtClean="0">
                <a:solidFill>
                  <a:schemeClr val="tx2"/>
                </a:solidFill>
              </a:rPr>
              <a:t>Sul sito è possibile scaricare anche l’</a:t>
            </a:r>
            <a:r>
              <a:rPr lang="it-IT" sz="2400" dirty="0" err="1" smtClean="0">
                <a:solidFill>
                  <a:schemeClr val="tx2"/>
                </a:solidFill>
              </a:rPr>
              <a:t>App</a:t>
            </a:r>
            <a:r>
              <a:rPr lang="it-IT" sz="2400" dirty="0" smtClean="0">
                <a:solidFill>
                  <a:schemeClr val="tx2"/>
                </a:solidFill>
              </a:rPr>
              <a:t> per </a:t>
            </a:r>
            <a:r>
              <a:rPr lang="it-IT" sz="2400" dirty="0" err="1" smtClean="0">
                <a:solidFill>
                  <a:schemeClr val="tx2"/>
                </a:solidFill>
              </a:rPr>
              <a:t>smartphone</a:t>
            </a:r>
            <a:endParaRPr lang="it-IT" sz="2400" dirty="0" smtClean="0">
              <a:solidFill>
                <a:schemeClr val="tx2"/>
              </a:solidFill>
            </a:endParaRPr>
          </a:p>
          <a:p>
            <a:pPr marL="514350" indent="-514350" algn="ctr">
              <a:spcBef>
                <a:spcPts val="0"/>
              </a:spcBef>
              <a:buNone/>
            </a:pPr>
            <a:r>
              <a:rPr lang="it-IT" sz="2400" dirty="0" smtClean="0">
                <a:solidFill>
                  <a:schemeClr val="tx2"/>
                </a:solidFill>
                <a:hlinkClick r:id="rId4"/>
              </a:rPr>
              <a:t>http://www.sbn.it/</a:t>
            </a:r>
            <a:r>
              <a:rPr lang="it-IT" sz="2400" dirty="0" err="1" smtClean="0">
                <a:solidFill>
                  <a:schemeClr val="tx2"/>
                </a:solidFill>
                <a:hlinkClick r:id="rId4"/>
              </a:rPr>
              <a:t>opacsbn</a:t>
            </a:r>
            <a:r>
              <a:rPr lang="it-IT" sz="2400" dirty="0" smtClean="0">
                <a:solidFill>
                  <a:schemeClr val="tx2"/>
                </a:solidFill>
                <a:hlinkClick r:id="rId4"/>
              </a:rPr>
              <a:t>/</a:t>
            </a:r>
            <a:r>
              <a:rPr lang="it-IT" sz="2400" dirty="0" err="1" smtClean="0">
                <a:solidFill>
                  <a:schemeClr val="tx2"/>
                </a:solidFill>
                <a:hlinkClick r:id="rId4"/>
              </a:rPr>
              <a:t>opac</a:t>
            </a:r>
            <a:r>
              <a:rPr lang="it-IT" sz="2400" dirty="0" smtClean="0">
                <a:solidFill>
                  <a:schemeClr val="tx2"/>
                </a:solidFill>
                <a:hlinkClick r:id="rId4"/>
              </a:rPr>
              <a:t>/</a:t>
            </a:r>
            <a:r>
              <a:rPr lang="it-IT" sz="2400" dirty="0" err="1" smtClean="0">
                <a:solidFill>
                  <a:schemeClr val="tx2"/>
                </a:solidFill>
                <a:hlinkClick r:id="rId4"/>
              </a:rPr>
              <a:t>iccu</a:t>
            </a:r>
            <a:r>
              <a:rPr lang="it-IT" sz="2400" dirty="0" smtClean="0">
                <a:solidFill>
                  <a:schemeClr val="tx2"/>
                </a:solidFill>
                <a:hlinkClick r:id="rId4"/>
              </a:rPr>
              <a:t>/</a:t>
            </a:r>
            <a:r>
              <a:rPr lang="it-IT" sz="2400" dirty="0" err="1" smtClean="0">
                <a:solidFill>
                  <a:schemeClr val="tx2"/>
                </a:solidFill>
                <a:hlinkClick r:id="rId4"/>
              </a:rPr>
              <a:t>free.jsp</a:t>
            </a:r>
            <a:r>
              <a:rPr lang="it-IT" sz="2400" dirty="0" smtClean="0">
                <a:solidFill>
                  <a:schemeClr val="tx2"/>
                </a:solidFill>
              </a:rPr>
              <a:t> </a:t>
            </a:r>
          </a:p>
          <a:p>
            <a:pPr marL="514350" indent="-514350" algn="just">
              <a:buNone/>
            </a:pPr>
            <a:endParaRPr lang="it-IT" b="1" i="1" cap="small" dirty="0" smtClean="0">
              <a:solidFill>
                <a:schemeClr val="tx2"/>
              </a:solidFill>
            </a:endParaRPr>
          </a:p>
          <a:p>
            <a:pPr marL="514350" indent="-514350" algn="ctr">
              <a:spcBef>
                <a:spcPts val="0"/>
              </a:spcBef>
              <a:buNone/>
            </a:pPr>
            <a:endParaRPr lang="it-IT" sz="2000" cap="small" dirty="0" smtClean="0">
              <a:solidFill>
                <a:schemeClr val="tx2"/>
              </a:solidFill>
            </a:endParaRPr>
          </a:p>
          <a:p>
            <a:pPr marL="514350" indent="-514350" algn="ctr">
              <a:buNone/>
            </a:pPr>
            <a:endParaRPr lang="it-IT" b="1" dirty="0" smtClean="0">
              <a:solidFill>
                <a:schemeClr val="tx2"/>
              </a:solidFill>
            </a:endParaRPr>
          </a:p>
          <a:p>
            <a:pPr marL="514350" indent="-514350" algn="just">
              <a:buNone/>
            </a:pPr>
            <a:endParaRPr lang="it-IT" b="1" cap="small" dirty="0" smtClean="0">
              <a:solidFill>
                <a:schemeClr val="tx2"/>
              </a:solidFill>
            </a:endParaRPr>
          </a:p>
          <a:p>
            <a:pPr marL="514350" indent="-514350" algn="ctr">
              <a:buNone/>
            </a:pP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pic>
        <p:nvPicPr>
          <p:cNvPr id="8" name="Immagine 7" descr="Sbn.PNG"/>
          <p:cNvPicPr>
            <a:picLocks noChangeAspect="1"/>
          </p:cNvPicPr>
          <p:nvPr/>
        </p:nvPicPr>
        <p:blipFill>
          <a:blip r:embed="rId5"/>
          <a:stretch>
            <a:fillRect/>
          </a:stretch>
        </p:blipFill>
        <p:spPr>
          <a:xfrm>
            <a:off x="2000232" y="4500570"/>
            <a:ext cx="5182200" cy="2135554"/>
          </a:xfrm>
          <a:prstGeom prst="rect">
            <a:avLst/>
          </a:prstGeom>
        </p:spPr>
      </p:pic>
      <p:sp>
        <p:nvSpPr>
          <p:cNvPr id="9" name="Ovale 8"/>
          <p:cNvSpPr/>
          <p:nvPr/>
        </p:nvSpPr>
        <p:spPr>
          <a:xfrm>
            <a:off x="1857356" y="6000768"/>
            <a:ext cx="2000264" cy="714380"/>
          </a:xfrm>
          <a:prstGeom prst="ellipse">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043510"/>
          </a:xfrm>
        </p:spPr>
        <p:txBody>
          <a:bodyPr>
            <a:normAutofit/>
          </a:bodyPr>
          <a:lstStyle/>
          <a:p>
            <a:pPr marL="514350" indent="-514350" algn="ctr">
              <a:buFont typeface="Wingdings" pitchFamily="2" charset="2"/>
              <a:buChar char="§"/>
            </a:pPr>
            <a:r>
              <a:rPr lang="it-IT" b="1" u="sng" cap="small" dirty="0" smtClean="0">
                <a:solidFill>
                  <a:schemeClr val="tx2"/>
                </a:solidFill>
              </a:rPr>
              <a:t>Indici sistematici (</a:t>
            </a:r>
            <a:r>
              <a:rPr lang="it-IT" b="1" i="1" u="sng" cap="small" dirty="0" err="1" smtClean="0">
                <a:solidFill>
                  <a:schemeClr val="tx2"/>
                </a:solidFill>
              </a:rPr>
              <a:t>directories</a:t>
            </a:r>
            <a:r>
              <a:rPr lang="it-IT" b="1" u="sng" cap="small" dirty="0" smtClean="0">
                <a:solidFill>
                  <a:schemeClr val="tx2"/>
                </a:solidFill>
              </a:rPr>
              <a:t>)</a:t>
            </a:r>
          </a:p>
          <a:p>
            <a:pPr marL="0" indent="0" algn="just">
              <a:buNone/>
            </a:pPr>
            <a:endParaRPr lang="it-IT" sz="2400" dirty="0" smtClean="0">
              <a:solidFill>
                <a:schemeClr val="tx2"/>
              </a:solidFill>
            </a:endParaRPr>
          </a:p>
          <a:p>
            <a:pPr marL="0" indent="0" algn="just">
              <a:buNone/>
            </a:pPr>
            <a:r>
              <a:rPr lang="it-IT" sz="2600" dirty="0" smtClean="0">
                <a:solidFill>
                  <a:schemeClr val="tx2"/>
                </a:solidFill>
              </a:rPr>
              <a:t>Chiamati anche </a:t>
            </a:r>
            <a:r>
              <a:rPr lang="it-IT" sz="2600" i="1" dirty="0" err="1" smtClean="0">
                <a:solidFill>
                  <a:schemeClr val="tx2"/>
                </a:solidFill>
              </a:rPr>
              <a:t>subject</a:t>
            </a:r>
            <a:r>
              <a:rPr lang="it-IT" sz="2600" i="1" dirty="0" smtClean="0">
                <a:solidFill>
                  <a:schemeClr val="tx2"/>
                </a:solidFill>
              </a:rPr>
              <a:t> </a:t>
            </a:r>
            <a:r>
              <a:rPr lang="it-IT" sz="2600" i="1" dirty="0" err="1" smtClean="0">
                <a:solidFill>
                  <a:schemeClr val="tx2"/>
                </a:solidFill>
              </a:rPr>
              <a:t>tree</a:t>
            </a:r>
            <a:r>
              <a:rPr lang="it-IT" sz="2600" i="1" dirty="0" smtClean="0">
                <a:solidFill>
                  <a:schemeClr val="tx2"/>
                </a:solidFill>
              </a:rPr>
              <a:t> </a:t>
            </a:r>
            <a:r>
              <a:rPr lang="it-IT" sz="2600" dirty="0" smtClean="0">
                <a:solidFill>
                  <a:schemeClr val="tx2"/>
                </a:solidFill>
              </a:rPr>
              <a:t>o </a:t>
            </a:r>
            <a:r>
              <a:rPr lang="it-IT" sz="2600" i="1" dirty="0" err="1" smtClean="0">
                <a:solidFill>
                  <a:schemeClr val="tx2"/>
                </a:solidFill>
              </a:rPr>
              <a:t>pick</a:t>
            </a:r>
            <a:r>
              <a:rPr lang="it-IT" sz="2600" i="1" dirty="0" smtClean="0">
                <a:solidFill>
                  <a:schemeClr val="tx2"/>
                </a:solidFill>
              </a:rPr>
              <a:t> </a:t>
            </a:r>
            <a:r>
              <a:rPr lang="it-IT" sz="2600" i="1" dirty="0" err="1" smtClean="0">
                <a:solidFill>
                  <a:schemeClr val="tx2"/>
                </a:solidFill>
              </a:rPr>
              <a:t>list</a:t>
            </a:r>
            <a:r>
              <a:rPr lang="it-IT" sz="2600" dirty="0" smtClean="0">
                <a:solidFill>
                  <a:schemeClr val="tx2"/>
                </a:solidFill>
              </a:rPr>
              <a:t>, gli indici sistematici sono costruiti da persone che selezionano e indicizzano le pagine web in base al soggetto, classificandole e organizzandole all’interno di una sorta di struttura gerarchica, nella quale si passa dal generale allo specifico.</a:t>
            </a:r>
          </a:p>
          <a:p>
            <a:pPr marL="0" indent="0" algn="ctr">
              <a:buNone/>
            </a:pPr>
            <a:endParaRPr lang="it-IT" sz="2400" dirty="0" smtClean="0">
              <a:solidFill>
                <a:schemeClr val="tx2"/>
              </a:solidFill>
            </a:endParaRPr>
          </a:p>
          <a:p>
            <a:pPr marL="514350" indent="-514350" algn="ctr">
              <a:buNone/>
            </a:pPr>
            <a:r>
              <a:rPr lang="it-IT" sz="2400" b="1" dirty="0" smtClean="0">
                <a:solidFill>
                  <a:schemeClr val="tx2"/>
                </a:solidFill>
                <a:hlinkClick r:id="rId2"/>
              </a:rPr>
              <a:t>https://www.dmoz.org/</a:t>
            </a:r>
            <a:r>
              <a:rPr lang="it-IT" sz="2400" b="1" dirty="0" smtClean="0">
                <a:solidFill>
                  <a:schemeClr val="tx2"/>
                </a:solidFill>
              </a:rPr>
              <a:t> </a:t>
            </a:r>
          </a:p>
          <a:p>
            <a:pPr marL="514350" indent="-514350" algn="ctr">
              <a:buNone/>
            </a:pPr>
            <a:r>
              <a:rPr lang="it-IT"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043510"/>
          </a:xfrm>
        </p:spPr>
        <p:txBody>
          <a:bodyPr>
            <a:normAutofit/>
          </a:bodyPr>
          <a:lstStyle/>
          <a:p>
            <a:pPr marL="514350" indent="-514350" algn="ctr">
              <a:buFont typeface="Wingdings" pitchFamily="2" charset="2"/>
              <a:buChar char="§"/>
            </a:pPr>
            <a:endParaRPr lang="it-IT" b="1" u="sng" cap="small" dirty="0" smtClean="0">
              <a:solidFill>
                <a:schemeClr val="tx2"/>
              </a:solidFill>
            </a:endParaRPr>
          </a:p>
          <a:p>
            <a:pPr marL="514350" indent="-514350" algn="ctr">
              <a:buFont typeface="Wingdings" pitchFamily="2" charset="2"/>
              <a:buChar char="§"/>
            </a:pPr>
            <a:r>
              <a:rPr lang="it-IT" b="1" u="sng" cap="small" dirty="0" smtClean="0">
                <a:solidFill>
                  <a:schemeClr val="tx2"/>
                </a:solidFill>
              </a:rPr>
              <a:t>Periodici </a:t>
            </a:r>
            <a:r>
              <a:rPr lang="it-IT" b="1" i="1" u="sng" cap="small" dirty="0" smtClean="0">
                <a:solidFill>
                  <a:schemeClr val="tx2"/>
                </a:solidFill>
              </a:rPr>
              <a:t>Open Access</a:t>
            </a:r>
            <a:r>
              <a:rPr lang="it-IT" b="1" i="1" u="sng" dirty="0" smtClean="0">
                <a:solidFill>
                  <a:schemeClr val="tx2"/>
                </a:solidFill>
              </a:rPr>
              <a:t> </a:t>
            </a:r>
          </a:p>
          <a:p>
            <a:pPr marL="0" indent="0" algn="just">
              <a:buNone/>
            </a:pPr>
            <a:r>
              <a:rPr lang="it-IT" sz="2800" i="1" dirty="0" smtClean="0">
                <a:solidFill>
                  <a:schemeClr val="tx2"/>
                </a:solidFill>
              </a:rPr>
              <a:t>Open Access </a:t>
            </a:r>
            <a:r>
              <a:rPr lang="it-IT" sz="2800" dirty="0" smtClean="0">
                <a:solidFill>
                  <a:schemeClr val="tx2"/>
                </a:solidFill>
              </a:rPr>
              <a:t>è la libera disponibilità online di contenuti digitali. Viene principalmente utilizzato per gli articoli di riviste o di ricerche universitarie passate in rassegna da pari e pubblicate gratuitamente. </a:t>
            </a:r>
          </a:p>
          <a:p>
            <a:pPr marL="0" indent="0" algn="ctr">
              <a:buNone/>
            </a:pPr>
            <a:endParaRPr lang="it-IT" sz="2400" b="1" dirty="0" smtClean="0">
              <a:solidFill>
                <a:schemeClr val="tx2"/>
              </a:solidFill>
            </a:endParaRPr>
          </a:p>
          <a:p>
            <a:pPr marL="0" indent="0" algn="ctr">
              <a:buNone/>
            </a:pPr>
            <a:r>
              <a:rPr lang="it-IT" sz="2400" b="1" dirty="0" smtClean="0">
                <a:solidFill>
                  <a:schemeClr val="tx2"/>
                </a:solidFill>
              </a:rPr>
              <a:t>DOAJ </a:t>
            </a:r>
            <a:r>
              <a:rPr lang="it-IT" sz="2400" b="1" dirty="0" smtClean="0">
                <a:solidFill>
                  <a:schemeClr val="tx2"/>
                </a:solidFill>
                <a:hlinkClick r:id="rId2"/>
              </a:rPr>
              <a:t>https://doaj.org/</a:t>
            </a:r>
            <a:r>
              <a:rPr lang="it-IT" sz="2400" b="1" dirty="0" smtClean="0">
                <a:solidFill>
                  <a:schemeClr val="tx2"/>
                </a:solidFill>
              </a:rPr>
              <a:t> </a:t>
            </a:r>
          </a:p>
          <a:p>
            <a:pPr marL="0" indent="0" algn="ctr">
              <a:buNone/>
            </a:pPr>
            <a:r>
              <a:rPr lang="it-IT" sz="2400" b="1" dirty="0" err="1" smtClean="0">
                <a:solidFill>
                  <a:schemeClr val="tx2"/>
                </a:solidFill>
              </a:rPr>
              <a:t>OAIster</a:t>
            </a:r>
            <a:r>
              <a:rPr lang="it-IT" sz="2400" b="1" dirty="0" smtClean="0">
                <a:solidFill>
                  <a:schemeClr val="tx2"/>
                </a:solidFill>
              </a:rPr>
              <a:t> </a:t>
            </a:r>
            <a:r>
              <a:rPr lang="it-IT" sz="2400" b="1" dirty="0" smtClean="0">
                <a:solidFill>
                  <a:schemeClr val="tx2"/>
                </a:solidFill>
                <a:hlinkClick r:id="rId3"/>
              </a:rPr>
              <a:t>http://oaister.worldcat.org/</a:t>
            </a:r>
            <a:r>
              <a:rPr lang="it-IT" sz="2400" b="1" dirty="0" smtClean="0">
                <a:solidFill>
                  <a:schemeClr val="tx2"/>
                </a:solidFill>
              </a:rPr>
              <a:t> </a:t>
            </a:r>
          </a:p>
          <a:p>
            <a:pPr marL="514350" indent="-514350" algn="ctr">
              <a:buNone/>
            </a:pPr>
            <a:r>
              <a:rPr lang="it-IT" b="1" dirty="0" smtClean="0">
                <a:solidFill>
                  <a:schemeClr val="tx2"/>
                </a:solidFill>
              </a:rPr>
              <a:t> </a:t>
            </a:r>
            <a:endParaRPr lang="it-IT" b="1"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043510"/>
          </a:xfrm>
        </p:spPr>
        <p:txBody>
          <a:bodyPr>
            <a:normAutofit/>
          </a:bodyPr>
          <a:lstStyle/>
          <a:p>
            <a:pPr marL="514350" indent="-514350" algn="ctr">
              <a:buFont typeface="Wingdings" pitchFamily="2" charset="2"/>
              <a:buChar char="§"/>
            </a:pPr>
            <a:endParaRPr lang="it-IT" b="1" u="sng" cap="small" dirty="0" smtClean="0">
              <a:solidFill>
                <a:schemeClr val="tx2"/>
              </a:solidFill>
            </a:endParaRPr>
          </a:p>
          <a:p>
            <a:pPr marL="514350" indent="-514350" algn="ctr">
              <a:buFont typeface="Wingdings" pitchFamily="2" charset="2"/>
              <a:buChar char="§"/>
            </a:pPr>
            <a:r>
              <a:rPr lang="it-IT" b="1" dirty="0" smtClean="0">
                <a:solidFill>
                  <a:schemeClr val="tx2"/>
                </a:solidFill>
              </a:rPr>
              <a:t> </a:t>
            </a:r>
            <a:r>
              <a:rPr lang="it-IT" b="1" u="sng" cap="small" dirty="0" smtClean="0">
                <a:solidFill>
                  <a:schemeClr val="tx2"/>
                </a:solidFill>
              </a:rPr>
              <a:t>ACNP — Catalogo dei periodici online</a:t>
            </a:r>
          </a:p>
          <a:p>
            <a:pPr marL="0" indent="0" algn="just">
              <a:buNone/>
            </a:pPr>
            <a:endParaRPr lang="it-IT" sz="2400" dirty="0" smtClean="0">
              <a:solidFill>
                <a:schemeClr val="tx2"/>
              </a:solidFill>
            </a:endParaRPr>
          </a:p>
          <a:p>
            <a:pPr marL="0" indent="0" algn="just">
              <a:buNone/>
            </a:pPr>
            <a:r>
              <a:rPr lang="it-IT" sz="2400" dirty="0" smtClean="0">
                <a:solidFill>
                  <a:schemeClr val="tx2"/>
                </a:solidFill>
              </a:rPr>
              <a:t>Nel caso in cui il riferimento bibliografico di un articolo non fosse presente nelle banche dati in possesso dall’ateneo, è possibile verificare la presenza del titolo della rivista e la sua disponibilità nelle biblioteche italiane, per poi richiederlo attraverso il servizio di </a:t>
            </a:r>
            <a:r>
              <a:rPr lang="it-IT" sz="2400" i="1" dirty="0" err="1" smtClean="0">
                <a:solidFill>
                  <a:schemeClr val="tx2"/>
                </a:solidFill>
              </a:rPr>
              <a:t>reference</a:t>
            </a:r>
            <a:r>
              <a:rPr lang="it-IT" sz="2400" i="1" dirty="0" smtClean="0">
                <a:solidFill>
                  <a:schemeClr val="tx2"/>
                </a:solidFill>
              </a:rPr>
              <a:t>/</a:t>
            </a:r>
            <a:r>
              <a:rPr lang="it-IT" sz="2400" i="1" dirty="0" err="1" smtClean="0">
                <a:solidFill>
                  <a:schemeClr val="tx2"/>
                </a:solidFill>
              </a:rPr>
              <a:t>document</a:t>
            </a:r>
            <a:r>
              <a:rPr lang="it-IT" sz="2400" i="1" dirty="0" smtClean="0">
                <a:solidFill>
                  <a:schemeClr val="tx2"/>
                </a:solidFill>
              </a:rPr>
              <a:t> delivery </a:t>
            </a:r>
            <a:r>
              <a:rPr lang="it-IT" sz="2400" dirty="0" smtClean="0">
                <a:solidFill>
                  <a:schemeClr val="tx2"/>
                </a:solidFill>
              </a:rPr>
              <a:t>della biblioteca d’ateneo.</a:t>
            </a:r>
            <a:r>
              <a:rPr lang="it-IT" sz="2400" u="sng" dirty="0" smtClean="0">
                <a:solidFill>
                  <a:schemeClr val="tx2"/>
                </a:solidFill>
              </a:rPr>
              <a:t> </a:t>
            </a:r>
          </a:p>
          <a:p>
            <a:pPr marL="0" indent="0" algn="just">
              <a:buNone/>
            </a:pPr>
            <a:endParaRPr lang="it-IT" sz="2400" u="sng" dirty="0" smtClean="0">
              <a:solidFill>
                <a:schemeClr val="tx2"/>
              </a:solidFill>
            </a:endParaRPr>
          </a:p>
          <a:p>
            <a:pPr marL="0" indent="0" algn="ctr">
              <a:buNone/>
            </a:pPr>
            <a:r>
              <a:rPr lang="it-IT" sz="2400" dirty="0" smtClean="0">
                <a:solidFill>
                  <a:schemeClr val="tx2"/>
                </a:solidFill>
                <a:hlinkClick r:id="rId2"/>
              </a:rPr>
              <a:t>http://acnp.unibo.it/cgi-ser/start/it/cnr/fp.html</a:t>
            </a:r>
            <a:r>
              <a:rPr lang="it-IT" sz="2400" dirty="0" smtClean="0">
                <a:solidFill>
                  <a:schemeClr val="tx2"/>
                </a:solidFill>
              </a:rPr>
              <a:t> </a:t>
            </a:r>
            <a:endParaRPr lang="it-IT" sz="2400"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472138"/>
          </a:xfrm>
        </p:spPr>
        <p:txBody>
          <a:bodyPr>
            <a:normAutofit lnSpcReduction="10000"/>
          </a:bodyPr>
          <a:lstStyle/>
          <a:p>
            <a:pPr marL="514350" indent="-514350" algn="ctr">
              <a:buFont typeface="Wingdings" pitchFamily="2" charset="2"/>
              <a:buChar char="§"/>
            </a:pPr>
            <a:r>
              <a:rPr lang="it-IT" b="1" dirty="0" smtClean="0">
                <a:solidFill>
                  <a:schemeClr val="tx2"/>
                </a:solidFill>
              </a:rPr>
              <a:t> </a:t>
            </a:r>
            <a:r>
              <a:rPr lang="it-IT" b="1" u="sng" cap="small" dirty="0" smtClean="0">
                <a:solidFill>
                  <a:schemeClr val="tx2"/>
                </a:solidFill>
              </a:rPr>
              <a:t>Banche dati</a:t>
            </a:r>
          </a:p>
          <a:p>
            <a:pPr marL="0" indent="0" algn="just">
              <a:buNone/>
            </a:pPr>
            <a:r>
              <a:rPr lang="it-IT" sz="2400" dirty="0" smtClean="0">
                <a:solidFill>
                  <a:schemeClr val="tx2"/>
                </a:solidFill>
              </a:rPr>
              <a:t>La </a:t>
            </a:r>
            <a:r>
              <a:rPr lang="it-IT" sz="2400" i="1" dirty="0" smtClean="0">
                <a:solidFill>
                  <a:schemeClr val="tx2"/>
                </a:solidFill>
              </a:rPr>
              <a:t>banca dati o database </a:t>
            </a:r>
            <a:r>
              <a:rPr lang="it-IT" sz="2400" dirty="0" smtClean="0">
                <a:solidFill>
                  <a:schemeClr val="tx2"/>
                </a:solidFill>
              </a:rPr>
              <a:t>è una collezione di informazioni registrate in formato elettronico e relativo ad un preciso dominio di conoscenze (medicina, psicologia, filosofia, sociologia etc.), organizzata allo scopo di poter essere consultata dai suoi utenti specifici attraverso specifiche tecniche di </a:t>
            </a:r>
            <a:r>
              <a:rPr lang="it-IT" sz="2400" i="1" dirty="0" smtClean="0">
                <a:solidFill>
                  <a:schemeClr val="tx2"/>
                </a:solidFill>
              </a:rPr>
              <a:t>information </a:t>
            </a:r>
            <a:r>
              <a:rPr lang="it-IT" sz="2400" i="1" dirty="0" err="1" smtClean="0">
                <a:solidFill>
                  <a:schemeClr val="tx2"/>
                </a:solidFill>
              </a:rPr>
              <a:t>retrieval</a:t>
            </a:r>
            <a:r>
              <a:rPr lang="it-IT" sz="2400" i="1" dirty="0" smtClean="0">
                <a:solidFill>
                  <a:schemeClr val="tx2"/>
                </a:solidFill>
              </a:rPr>
              <a:t>.</a:t>
            </a:r>
          </a:p>
          <a:p>
            <a:pPr marL="0" indent="0" algn="just">
              <a:buNone/>
            </a:pPr>
            <a:r>
              <a:rPr lang="it-IT" sz="2400" dirty="0" smtClean="0">
                <a:solidFill>
                  <a:schemeClr val="tx2"/>
                </a:solidFill>
              </a:rPr>
              <a:t>Le banche dati sono indispensabili per gli studi superiori e la ricerca scientifica, per l’aggiornamento costante e rapido dei dati che contengono.</a:t>
            </a:r>
          </a:p>
          <a:p>
            <a:pPr marL="0" indent="0" algn="just">
              <a:buNone/>
            </a:pPr>
            <a:r>
              <a:rPr lang="it-IT" sz="2400" dirty="0" smtClean="0">
                <a:solidFill>
                  <a:schemeClr val="tx2"/>
                </a:solidFill>
              </a:rPr>
              <a:t>Le forme delle informazioni contenute possono essere le più varie: dalle descrizioni bibliografiche (fonti secondarie), ai testi completi di periodici (fonti primarie). Possono comprendere anche raccolte di testi oppure dizionari, enciclopedie e altre opere di consultazione.</a:t>
            </a:r>
            <a:endParaRPr lang="it-IT" sz="24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043510"/>
          </a:xfrm>
        </p:spPr>
        <p:txBody>
          <a:bodyPr>
            <a:normAutofit/>
          </a:bodyPr>
          <a:lstStyle/>
          <a:p>
            <a:pPr marL="514350" indent="-514350" algn="ctr">
              <a:buFont typeface="Wingdings" pitchFamily="2" charset="2"/>
              <a:buChar char="§"/>
            </a:pPr>
            <a:endParaRPr lang="it-IT" b="1" dirty="0" smtClean="0">
              <a:solidFill>
                <a:schemeClr val="tx2"/>
              </a:solidFill>
            </a:endParaRPr>
          </a:p>
          <a:p>
            <a:pPr marL="514350" indent="-514350" algn="ctr">
              <a:buFont typeface="Wingdings" pitchFamily="2" charset="2"/>
              <a:buChar char="§"/>
            </a:pPr>
            <a:r>
              <a:rPr lang="it-IT" b="1" dirty="0" smtClean="0">
                <a:solidFill>
                  <a:schemeClr val="tx2"/>
                </a:solidFill>
              </a:rPr>
              <a:t> </a:t>
            </a:r>
            <a:r>
              <a:rPr lang="it-IT" b="1" u="sng" cap="small" dirty="0" smtClean="0">
                <a:solidFill>
                  <a:schemeClr val="tx2"/>
                </a:solidFill>
              </a:rPr>
              <a:t>Banche dati e </a:t>
            </a:r>
            <a:r>
              <a:rPr lang="it-IT" b="1" i="1" u="sng" cap="small" dirty="0" smtClean="0">
                <a:solidFill>
                  <a:schemeClr val="tx2"/>
                </a:solidFill>
              </a:rPr>
              <a:t>Information </a:t>
            </a:r>
            <a:r>
              <a:rPr lang="it-IT" b="1" i="1" u="sng" cap="small" dirty="0" err="1" smtClean="0">
                <a:solidFill>
                  <a:schemeClr val="tx2"/>
                </a:solidFill>
              </a:rPr>
              <a:t>retrieval</a:t>
            </a:r>
            <a:endParaRPr lang="it-IT" b="1" i="1" u="sng" cap="small" dirty="0" smtClean="0">
              <a:solidFill>
                <a:schemeClr val="tx2"/>
              </a:solidFill>
            </a:endParaRPr>
          </a:p>
          <a:p>
            <a:pPr marL="0" indent="0" algn="just">
              <a:buNone/>
            </a:pPr>
            <a:endParaRPr lang="it-IT" sz="2400" dirty="0" smtClean="0">
              <a:solidFill>
                <a:schemeClr val="tx2"/>
              </a:solidFill>
            </a:endParaRPr>
          </a:p>
          <a:p>
            <a:pPr marL="0" indent="0" algn="just">
              <a:buNone/>
            </a:pPr>
            <a:r>
              <a:rPr lang="it-IT" sz="2700" dirty="0" smtClean="0">
                <a:solidFill>
                  <a:schemeClr val="tx2"/>
                </a:solidFill>
              </a:rPr>
              <a:t>L’</a:t>
            </a:r>
            <a:r>
              <a:rPr lang="it-IT" sz="2700" i="1" dirty="0" smtClean="0">
                <a:solidFill>
                  <a:schemeClr val="tx2"/>
                </a:solidFill>
              </a:rPr>
              <a:t>Information </a:t>
            </a:r>
            <a:r>
              <a:rPr lang="it-IT" sz="2700" i="1" dirty="0" err="1" smtClean="0">
                <a:solidFill>
                  <a:schemeClr val="tx2"/>
                </a:solidFill>
              </a:rPr>
              <a:t>Retrieval</a:t>
            </a:r>
            <a:r>
              <a:rPr lang="it-IT" sz="2700" i="1" dirty="0" smtClean="0">
                <a:solidFill>
                  <a:schemeClr val="tx2"/>
                </a:solidFill>
              </a:rPr>
              <a:t> </a:t>
            </a:r>
            <a:r>
              <a:rPr lang="it-IT" sz="2700" dirty="0" smtClean="0">
                <a:solidFill>
                  <a:schemeClr val="tx2"/>
                </a:solidFill>
              </a:rPr>
              <a:t>(reperimento delle informazioni) è l'insieme delle tecniche utilizzate per gestire la rappresentazione, la memorizzazione, l'organizzazione e l'accesso ad oggetti contenenti informazioni quali documenti, pagine web, cataloghi online e oggetti multimediali. </a:t>
            </a: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043510"/>
          </a:xfrm>
        </p:spPr>
        <p:txBody>
          <a:bodyPr>
            <a:normAutofit/>
          </a:bodyPr>
          <a:lstStyle/>
          <a:p>
            <a:pPr marL="514350" indent="-514350" algn="ctr">
              <a:buFont typeface="Wingdings" pitchFamily="2" charset="2"/>
              <a:buChar char="§"/>
            </a:pPr>
            <a:r>
              <a:rPr lang="it-IT" b="1" dirty="0" smtClean="0">
                <a:solidFill>
                  <a:schemeClr val="tx2"/>
                </a:solidFill>
              </a:rPr>
              <a:t> </a:t>
            </a:r>
            <a:r>
              <a:rPr lang="it-IT" b="1" u="sng" cap="small" dirty="0" smtClean="0">
                <a:solidFill>
                  <a:schemeClr val="tx2"/>
                </a:solidFill>
              </a:rPr>
              <a:t>Banche dati, </a:t>
            </a:r>
            <a:r>
              <a:rPr lang="it-IT" b="1" i="1" u="sng" cap="small" dirty="0" smtClean="0">
                <a:solidFill>
                  <a:schemeClr val="tx2"/>
                </a:solidFill>
              </a:rPr>
              <a:t>Information </a:t>
            </a:r>
            <a:r>
              <a:rPr lang="it-IT" b="1" i="1" u="sng" cap="small" dirty="0" err="1" smtClean="0">
                <a:solidFill>
                  <a:schemeClr val="tx2"/>
                </a:solidFill>
              </a:rPr>
              <a:t>retrieval</a:t>
            </a:r>
            <a:r>
              <a:rPr lang="it-IT" b="1" i="1" u="sng" cap="small" dirty="0" smtClean="0">
                <a:solidFill>
                  <a:schemeClr val="tx2"/>
                </a:solidFill>
              </a:rPr>
              <a:t> </a:t>
            </a:r>
            <a:r>
              <a:rPr lang="it-IT" b="1" u="sng" cap="small" dirty="0" smtClean="0">
                <a:solidFill>
                  <a:schemeClr val="tx2"/>
                </a:solidFill>
              </a:rPr>
              <a:t>e gli operatori logici</a:t>
            </a:r>
          </a:p>
          <a:p>
            <a:pPr marL="514350" indent="-514350" algn="just">
              <a:buNone/>
            </a:pPr>
            <a:endParaRPr lang="it-IT" sz="2400" b="1" u="sng" cap="small" dirty="0" smtClean="0">
              <a:solidFill>
                <a:schemeClr val="tx2"/>
              </a:solidFill>
            </a:endParaRPr>
          </a:p>
          <a:p>
            <a:pPr marL="514350" indent="-514350" algn="just">
              <a:buNone/>
            </a:pPr>
            <a:r>
              <a:rPr lang="it-IT" sz="2400" b="1" u="sng" cap="small" dirty="0" smtClean="0">
                <a:solidFill>
                  <a:schemeClr val="tx2"/>
                </a:solidFill>
              </a:rPr>
              <a:t>AND</a:t>
            </a:r>
            <a:r>
              <a:rPr lang="it-IT" sz="2400" b="1" cap="small" dirty="0" smtClean="0">
                <a:solidFill>
                  <a:schemeClr val="tx2"/>
                </a:solidFill>
              </a:rPr>
              <a:t>: </a:t>
            </a:r>
            <a:r>
              <a:rPr lang="it-IT" sz="2400" dirty="0" smtClean="0">
                <a:solidFill>
                  <a:schemeClr val="tx2"/>
                </a:solidFill>
              </a:rPr>
              <a:t>restringe il campo della ricerca (es. </a:t>
            </a:r>
            <a:r>
              <a:rPr lang="it-IT" sz="2400" dirty="0" err="1" smtClean="0">
                <a:solidFill>
                  <a:schemeClr val="tx2"/>
                </a:solidFill>
              </a:rPr>
              <a:t>Kant</a:t>
            </a:r>
            <a:r>
              <a:rPr lang="it-IT" sz="2400" dirty="0" smtClean="0">
                <a:solidFill>
                  <a:schemeClr val="tx2"/>
                </a:solidFill>
              </a:rPr>
              <a:t> and </a:t>
            </a:r>
            <a:r>
              <a:rPr lang="it-IT" sz="2400" dirty="0" err="1" smtClean="0">
                <a:solidFill>
                  <a:schemeClr val="tx2"/>
                </a:solidFill>
              </a:rPr>
              <a:t>Aesthetics</a:t>
            </a:r>
            <a:r>
              <a:rPr lang="it-IT" sz="2400" dirty="0" smtClean="0">
                <a:solidFill>
                  <a:schemeClr val="tx2"/>
                </a:solidFill>
              </a:rPr>
              <a:t>). Appariranno tutti i </a:t>
            </a:r>
            <a:r>
              <a:rPr lang="it-IT" sz="2400" i="1" dirty="0" err="1" smtClean="0">
                <a:solidFill>
                  <a:schemeClr val="tx2"/>
                </a:solidFill>
              </a:rPr>
              <a:t>records</a:t>
            </a:r>
            <a:r>
              <a:rPr lang="it-IT" sz="2400" dirty="0" smtClean="0">
                <a:solidFill>
                  <a:schemeClr val="tx2"/>
                </a:solidFill>
              </a:rPr>
              <a:t> che contengono entrambi i termini</a:t>
            </a:r>
            <a:endParaRPr lang="it-IT" sz="2400" b="1" u="sng" cap="small" dirty="0" smtClean="0">
              <a:solidFill>
                <a:schemeClr val="tx2"/>
              </a:solidFill>
            </a:endParaRPr>
          </a:p>
          <a:p>
            <a:pPr marL="514350" indent="-514350" algn="just">
              <a:buNone/>
            </a:pPr>
            <a:r>
              <a:rPr lang="it-IT" sz="2400" b="1" u="sng" cap="small" dirty="0" smtClean="0">
                <a:solidFill>
                  <a:schemeClr val="tx2"/>
                </a:solidFill>
              </a:rPr>
              <a:t>OR</a:t>
            </a:r>
            <a:r>
              <a:rPr lang="it-IT" sz="2400" b="1" cap="small" dirty="0" smtClean="0">
                <a:solidFill>
                  <a:schemeClr val="tx2"/>
                </a:solidFill>
              </a:rPr>
              <a:t>: </a:t>
            </a:r>
            <a:r>
              <a:rPr lang="it-IT" sz="2400" dirty="0" smtClean="0">
                <a:solidFill>
                  <a:schemeClr val="tx2"/>
                </a:solidFill>
              </a:rPr>
              <a:t>allarga il campo della ricerca es. </a:t>
            </a:r>
            <a:r>
              <a:rPr lang="it-IT" sz="2400" dirty="0" err="1" smtClean="0">
                <a:solidFill>
                  <a:schemeClr val="tx2"/>
                </a:solidFill>
              </a:rPr>
              <a:t>Kant</a:t>
            </a:r>
            <a:r>
              <a:rPr lang="it-IT" sz="2400" dirty="0" smtClean="0">
                <a:solidFill>
                  <a:schemeClr val="tx2"/>
                </a:solidFill>
              </a:rPr>
              <a:t> or </a:t>
            </a:r>
            <a:r>
              <a:rPr lang="it-IT" sz="2400" dirty="0" err="1" smtClean="0">
                <a:solidFill>
                  <a:schemeClr val="tx2"/>
                </a:solidFill>
              </a:rPr>
              <a:t>Aesthetics</a:t>
            </a:r>
            <a:r>
              <a:rPr lang="it-IT" sz="2400" dirty="0" smtClean="0">
                <a:solidFill>
                  <a:schemeClr val="tx2"/>
                </a:solidFill>
              </a:rPr>
              <a:t>). Verranno trovati tutti i </a:t>
            </a:r>
            <a:r>
              <a:rPr lang="it-IT" sz="2400" i="1" dirty="0" err="1" smtClean="0">
                <a:solidFill>
                  <a:schemeClr val="tx2"/>
                </a:solidFill>
              </a:rPr>
              <a:t>records</a:t>
            </a:r>
            <a:r>
              <a:rPr lang="it-IT" sz="2400" dirty="0" smtClean="0">
                <a:solidFill>
                  <a:schemeClr val="tx2"/>
                </a:solidFill>
              </a:rPr>
              <a:t> che contengono o l’uno o l’altro o entrambi i termini. </a:t>
            </a:r>
          </a:p>
          <a:p>
            <a:pPr marL="514350" indent="-514350" algn="just">
              <a:buNone/>
            </a:pPr>
            <a:r>
              <a:rPr lang="it-IT" sz="2400" b="1" u="sng" cap="small" dirty="0" smtClean="0">
                <a:solidFill>
                  <a:schemeClr val="tx2"/>
                </a:solidFill>
              </a:rPr>
              <a:t>NOT</a:t>
            </a:r>
            <a:r>
              <a:rPr lang="it-IT" sz="2400" b="1" cap="small" dirty="0" smtClean="0">
                <a:solidFill>
                  <a:schemeClr val="tx2"/>
                </a:solidFill>
              </a:rPr>
              <a:t>: </a:t>
            </a:r>
            <a:r>
              <a:rPr lang="it-IT" sz="2400" dirty="0" smtClean="0">
                <a:solidFill>
                  <a:schemeClr val="tx2"/>
                </a:solidFill>
              </a:rPr>
              <a:t>restringe in parte la ricerca (es. </a:t>
            </a:r>
            <a:r>
              <a:rPr lang="it-IT" sz="2400" dirty="0" err="1" smtClean="0">
                <a:solidFill>
                  <a:schemeClr val="tx2"/>
                </a:solidFill>
              </a:rPr>
              <a:t>Kant</a:t>
            </a:r>
            <a:r>
              <a:rPr lang="it-IT" sz="2400" dirty="0" smtClean="0">
                <a:solidFill>
                  <a:schemeClr val="tx2"/>
                </a:solidFill>
              </a:rPr>
              <a:t> </a:t>
            </a:r>
            <a:r>
              <a:rPr lang="it-IT" sz="2400" dirty="0" err="1" smtClean="0">
                <a:solidFill>
                  <a:schemeClr val="tx2"/>
                </a:solidFill>
              </a:rPr>
              <a:t>not</a:t>
            </a:r>
            <a:r>
              <a:rPr lang="it-IT" sz="2400" dirty="0" smtClean="0">
                <a:solidFill>
                  <a:schemeClr val="tx2"/>
                </a:solidFill>
              </a:rPr>
              <a:t> </a:t>
            </a:r>
            <a:r>
              <a:rPr lang="it-IT" sz="2400" dirty="0" err="1" smtClean="0">
                <a:solidFill>
                  <a:schemeClr val="tx2"/>
                </a:solidFill>
              </a:rPr>
              <a:t>Aesthetics</a:t>
            </a:r>
            <a:r>
              <a:rPr lang="it-IT" sz="2400" dirty="0" smtClean="0">
                <a:solidFill>
                  <a:schemeClr val="tx2"/>
                </a:solidFill>
              </a:rPr>
              <a:t>. Usciranno tutti i </a:t>
            </a:r>
            <a:r>
              <a:rPr lang="it-IT" sz="2400" i="1" dirty="0" err="1" smtClean="0">
                <a:solidFill>
                  <a:schemeClr val="tx2"/>
                </a:solidFill>
              </a:rPr>
              <a:t>records</a:t>
            </a:r>
            <a:r>
              <a:rPr lang="it-IT" sz="2400" i="1" dirty="0" smtClean="0">
                <a:solidFill>
                  <a:schemeClr val="tx2"/>
                </a:solidFill>
              </a:rPr>
              <a:t> </a:t>
            </a:r>
            <a:r>
              <a:rPr lang="it-IT" sz="2400" dirty="0" smtClean="0">
                <a:solidFill>
                  <a:schemeClr val="tx2"/>
                </a:solidFill>
              </a:rPr>
              <a:t>che contengono la voce “</a:t>
            </a:r>
            <a:r>
              <a:rPr lang="it-IT" sz="2400" dirty="0" err="1" smtClean="0">
                <a:solidFill>
                  <a:schemeClr val="tx2"/>
                </a:solidFill>
              </a:rPr>
              <a:t>Kant</a:t>
            </a:r>
            <a:r>
              <a:rPr lang="it-IT" sz="2400" dirty="0" smtClean="0">
                <a:solidFill>
                  <a:schemeClr val="tx2"/>
                </a:solidFill>
              </a:rPr>
              <a:t>”, ma non il termine “</a:t>
            </a:r>
            <a:r>
              <a:rPr lang="it-IT" sz="2400" dirty="0" err="1" smtClean="0">
                <a:solidFill>
                  <a:schemeClr val="tx2"/>
                </a:solidFill>
              </a:rPr>
              <a:t>Aesthetics</a:t>
            </a:r>
            <a:r>
              <a:rPr lang="it-IT" sz="2400" dirty="0" smtClean="0">
                <a:solidFill>
                  <a:schemeClr val="tx2"/>
                </a:solidFill>
              </a:rPr>
              <a:t>”. </a:t>
            </a:r>
            <a:endParaRPr lang="it-IT" sz="2400" b="1" u="sng" cap="small" dirty="0" smtClean="0">
              <a:solidFill>
                <a:schemeClr val="tx2"/>
              </a:solidFill>
            </a:endParaRPr>
          </a:p>
          <a:p>
            <a:pPr marL="514350" indent="-514350" algn="ctr">
              <a:buNone/>
            </a:pPr>
            <a:endParaRPr lang="it-IT" b="1" i="1" u="sng" cap="small" dirty="0" smtClean="0">
              <a:solidFill>
                <a:schemeClr val="tx2"/>
              </a:solidFill>
            </a:endParaRPr>
          </a:p>
          <a:p>
            <a:pPr marL="0" indent="0" algn="just">
              <a:buNone/>
            </a:pPr>
            <a:endParaRPr lang="it-IT" sz="2400"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043510"/>
          </a:xfrm>
        </p:spPr>
        <p:txBody>
          <a:bodyPr>
            <a:normAutofit/>
          </a:bodyPr>
          <a:lstStyle/>
          <a:p>
            <a:pPr marL="514350" indent="-514350" algn="ctr">
              <a:buFont typeface="Wingdings" pitchFamily="2" charset="2"/>
              <a:buChar char="§"/>
            </a:pPr>
            <a:r>
              <a:rPr lang="it-IT" b="1" dirty="0" smtClean="0">
                <a:solidFill>
                  <a:schemeClr val="tx2"/>
                </a:solidFill>
              </a:rPr>
              <a:t> </a:t>
            </a:r>
            <a:r>
              <a:rPr lang="it-IT" b="1" u="sng" cap="small" dirty="0" smtClean="0">
                <a:solidFill>
                  <a:schemeClr val="tx2"/>
                </a:solidFill>
              </a:rPr>
              <a:t>Banche dati. Un esempio: JSTOR</a:t>
            </a:r>
          </a:p>
          <a:p>
            <a:pPr marL="514350" indent="-514350" algn="just">
              <a:buNone/>
            </a:pPr>
            <a:endParaRPr lang="it-IT" sz="2400" b="1" u="sng" cap="small" dirty="0" smtClean="0">
              <a:solidFill>
                <a:schemeClr val="tx2"/>
              </a:solidFill>
            </a:endParaRPr>
          </a:p>
          <a:p>
            <a:pPr marL="514350" indent="-514350" algn="ctr">
              <a:buNone/>
            </a:pPr>
            <a:endParaRPr lang="it-IT" b="1" i="1" u="sng" cap="small" dirty="0" smtClean="0">
              <a:solidFill>
                <a:schemeClr val="tx2"/>
              </a:solidFill>
            </a:endParaRPr>
          </a:p>
          <a:p>
            <a:pPr marL="0" indent="0" algn="just">
              <a:buNone/>
            </a:pPr>
            <a:endParaRPr lang="it-IT" sz="2400"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pic>
        <p:nvPicPr>
          <p:cNvPr id="4" name="Immagine 3" descr="Jstor.PNG"/>
          <p:cNvPicPr>
            <a:picLocks noChangeAspect="1"/>
          </p:cNvPicPr>
          <p:nvPr/>
        </p:nvPicPr>
        <p:blipFill>
          <a:blip r:embed="rId2"/>
          <a:stretch>
            <a:fillRect/>
          </a:stretch>
        </p:blipFill>
        <p:spPr>
          <a:xfrm>
            <a:off x="142844" y="2143116"/>
            <a:ext cx="3929090" cy="2734531"/>
          </a:xfrm>
          <a:prstGeom prst="rect">
            <a:avLst/>
          </a:prstGeom>
        </p:spPr>
      </p:pic>
      <p:pic>
        <p:nvPicPr>
          <p:cNvPr id="5" name="Immagine 4" descr="Jstor 2.PNG"/>
          <p:cNvPicPr>
            <a:picLocks noChangeAspect="1"/>
          </p:cNvPicPr>
          <p:nvPr/>
        </p:nvPicPr>
        <p:blipFill>
          <a:blip r:embed="rId3"/>
          <a:stretch>
            <a:fillRect/>
          </a:stretch>
        </p:blipFill>
        <p:spPr>
          <a:xfrm>
            <a:off x="2571736" y="3946751"/>
            <a:ext cx="6572264" cy="2911249"/>
          </a:xfrm>
          <a:prstGeom prst="rect">
            <a:avLst/>
          </a:prstGeom>
        </p:spPr>
      </p:pic>
      <p:pic>
        <p:nvPicPr>
          <p:cNvPr id="6" name="Immagine 5" descr="jstor-wide.jpg"/>
          <p:cNvPicPr>
            <a:picLocks noChangeAspect="1"/>
          </p:cNvPicPr>
          <p:nvPr/>
        </p:nvPicPr>
        <p:blipFill>
          <a:blip r:embed="rId4"/>
          <a:stretch>
            <a:fillRect/>
          </a:stretch>
        </p:blipFill>
        <p:spPr>
          <a:xfrm>
            <a:off x="5072066" y="2285992"/>
            <a:ext cx="3000366" cy="150018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2.d Strumenti nel Web</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514350" indent="-514350" algn="ctr">
              <a:buFont typeface="Wingdings" pitchFamily="2" charset="2"/>
              <a:buChar char="§"/>
            </a:pPr>
            <a:r>
              <a:rPr lang="it-IT" b="1" dirty="0" smtClean="0">
                <a:solidFill>
                  <a:schemeClr val="tx2"/>
                </a:solidFill>
              </a:rPr>
              <a:t> </a:t>
            </a:r>
            <a:r>
              <a:rPr lang="it-IT" b="1" u="sng" cap="small" dirty="0" smtClean="0">
                <a:solidFill>
                  <a:schemeClr val="tx2"/>
                </a:solidFill>
              </a:rPr>
              <a:t>Enciclopedie e dizionari online</a:t>
            </a:r>
          </a:p>
          <a:p>
            <a:pPr marL="514350" indent="-514350" algn="ctr">
              <a:buNone/>
            </a:pPr>
            <a:endParaRPr lang="it-IT" sz="2400" cap="small" dirty="0" smtClean="0">
              <a:solidFill>
                <a:schemeClr val="tx2"/>
              </a:solidFill>
            </a:endParaRPr>
          </a:p>
          <a:p>
            <a:pPr marL="514350" indent="-514350" algn="ctr">
              <a:buNone/>
            </a:pPr>
            <a:r>
              <a:rPr lang="it-IT" sz="2400" cap="small" dirty="0" smtClean="0">
                <a:solidFill>
                  <a:schemeClr val="tx2"/>
                </a:solidFill>
              </a:rPr>
              <a:t>I</a:t>
            </a:r>
            <a:r>
              <a:rPr lang="it-IT" sz="2600" cap="small" dirty="0" smtClean="0">
                <a:solidFill>
                  <a:schemeClr val="tx2"/>
                </a:solidFill>
              </a:rPr>
              <a:t>l Sistema Bibliotecario di Ateneo offre alcuni dizionari online</a:t>
            </a:r>
          </a:p>
          <a:p>
            <a:pPr marL="514350" indent="-514350" algn="ctr">
              <a:buNone/>
            </a:pPr>
            <a:r>
              <a:rPr lang="it-IT" sz="2400" dirty="0" smtClean="0">
                <a:solidFill>
                  <a:schemeClr val="tx2"/>
                </a:solidFill>
                <a:hlinkClick r:id="rId2"/>
              </a:rPr>
              <a:t>http://sba.unife.it/it/biblioteca-digitale/dizionari-online</a:t>
            </a:r>
            <a:r>
              <a:rPr lang="it-IT" sz="2400" dirty="0" smtClean="0">
                <a:solidFill>
                  <a:schemeClr val="tx2"/>
                </a:solidFill>
              </a:rPr>
              <a:t> </a:t>
            </a:r>
          </a:p>
          <a:p>
            <a:pPr marL="514350" indent="-514350" algn="ctr">
              <a:buNone/>
            </a:pPr>
            <a:endParaRPr lang="it-IT" sz="2600" cap="small" dirty="0" smtClean="0">
              <a:solidFill>
                <a:schemeClr val="tx2"/>
              </a:solidFill>
            </a:endParaRPr>
          </a:p>
          <a:p>
            <a:pPr marL="514350" indent="-514350" algn="ctr">
              <a:buNone/>
            </a:pPr>
            <a:r>
              <a:rPr lang="it-IT" sz="2600" cap="small" dirty="0" smtClean="0">
                <a:solidFill>
                  <a:schemeClr val="tx2"/>
                </a:solidFill>
              </a:rPr>
              <a:t>Dizionari e enciclopedie online</a:t>
            </a:r>
          </a:p>
          <a:p>
            <a:pPr marL="514350" indent="-514350" algn="ctr">
              <a:buNone/>
            </a:pPr>
            <a:r>
              <a:rPr lang="it-IT" sz="2400" b="1" cap="small" dirty="0" smtClean="0">
                <a:solidFill>
                  <a:schemeClr val="tx2"/>
                </a:solidFill>
              </a:rPr>
              <a:t>YOURDICTIONARY</a:t>
            </a:r>
            <a:r>
              <a:rPr lang="it-IT" sz="2400" cap="small" dirty="0" smtClean="0">
                <a:solidFill>
                  <a:schemeClr val="tx2"/>
                </a:solidFill>
              </a:rPr>
              <a:t> </a:t>
            </a:r>
            <a:r>
              <a:rPr lang="it-IT" sz="2400" dirty="0" smtClean="0">
                <a:solidFill>
                  <a:schemeClr val="tx2"/>
                </a:solidFill>
                <a:hlinkClick r:id="rId3"/>
              </a:rPr>
              <a:t>http://www.yourdictionary.com/</a:t>
            </a:r>
            <a:r>
              <a:rPr lang="it-IT" sz="2400" dirty="0" smtClean="0">
                <a:solidFill>
                  <a:schemeClr val="tx2"/>
                </a:solidFill>
              </a:rPr>
              <a:t> </a:t>
            </a:r>
          </a:p>
          <a:p>
            <a:pPr marL="514350" indent="-514350" algn="just">
              <a:buNone/>
            </a:pPr>
            <a:r>
              <a:rPr lang="it-IT" sz="2300" b="1" cap="small" dirty="0" smtClean="0">
                <a:solidFill>
                  <a:schemeClr val="tx2"/>
                </a:solidFill>
              </a:rPr>
              <a:t>ENCICLOPEDIA TRECCANI </a:t>
            </a:r>
            <a:r>
              <a:rPr lang="it-IT" sz="2600" dirty="0" smtClean="0">
                <a:solidFill>
                  <a:schemeClr val="tx2"/>
                </a:solidFill>
                <a:hlinkClick r:id="rId4"/>
              </a:rPr>
              <a:t>http://www.treccani.it/enciclopedia/</a:t>
            </a:r>
            <a:endParaRPr lang="it-IT" sz="2600" dirty="0" smtClean="0">
              <a:solidFill>
                <a:schemeClr val="tx2"/>
              </a:solidFill>
            </a:endParaRPr>
          </a:p>
          <a:p>
            <a:pPr marL="514350" indent="-514350" algn="just">
              <a:buNone/>
            </a:pPr>
            <a:r>
              <a:rPr lang="it-IT" sz="2300" b="1" cap="small" dirty="0" smtClean="0">
                <a:solidFill>
                  <a:schemeClr val="tx2"/>
                </a:solidFill>
              </a:rPr>
              <a:t>VOCABOLARIO TRECCANI </a:t>
            </a:r>
            <a:r>
              <a:rPr lang="it-IT" sz="2300" dirty="0" smtClean="0">
                <a:solidFill>
                  <a:schemeClr val="tx2"/>
                </a:solidFill>
                <a:hlinkClick r:id="rId5"/>
              </a:rPr>
              <a:t>http://www.treccani.it/vocabolario/</a:t>
            </a:r>
            <a:r>
              <a:rPr lang="it-IT" sz="2300" dirty="0" smtClean="0">
                <a:solidFill>
                  <a:schemeClr val="tx2"/>
                </a:solidFill>
              </a:rPr>
              <a:t> </a:t>
            </a:r>
            <a:endParaRPr lang="it-IT" sz="2600" dirty="0" smtClean="0">
              <a:solidFill>
                <a:schemeClr val="tx2"/>
              </a:solidFill>
            </a:endParaRPr>
          </a:p>
          <a:p>
            <a:pPr marL="514350" indent="-514350" algn="ctr">
              <a:buNone/>
            </a:pPr>
            <a:endParaRPr lang="it-IT" sz="2400" cap="small" dirty="0" smtClean="0">
              <a:solidFill>
                <a:schemeClr val="tx2"/>
              </a:solidFill>
            </a:endParaRPr>
          </a:p>
          <a:p>
            <a:pPr marL="514350" indent="-514350" algn="ctr">
              <a:buNone/>
            </a:pPr>
            <a:endParaRPr lang="it-IT" sz="2400" cap="small" dirty="0" smtClean="0">
              <a:solidFill>
                <a:schemeClr val="tx2"/>
              </a:solidFill>
            </a:endParaRPr>
          </a:p>
          <a:p>
            <a:pPr marL="514350" indent="-514350" algn="ctr">
              <a:buNone/>
            </a:pPr>
            <a:endParaRPr lang="it-IT" sz="2400" cap="small" dirty="0" smtClean="0">
              <a:solidFill>
                <a:schemeClr val="tx2"/>
              </a:solidFill>
            </a:endParaRPr>
          </a:p>
          <a:p>
            <a:pPr marL="514350" indent="-514350" algn="just">
              <a:buNone/>
            </a:pPr>
            <a:endParaRPr lang="it-IT" sz="2400" b="1" u="sng" cap="small" dirty="0" smtClean="0">
              <a:solidFill>
                <a:schemeClr val="tx2"/>
              </a:solidFill>
            </a:endParaRPr>
          </a:p>
          <a:p>
            <a:pPr marL="514350" indent="-514350" algn="ctr">
              <a:buNone/>
            </a:pPr>
            <a:endParaRPr lang="it-IT" b="1" i="1" u="sng" cap="small" dirty="0" smtClean="0">
              <a:solidFill>
                <a:schemeClr val="tx2"/>
              </a:solidFill>
            </a:endParaRPr>
          </a:p>
          <a:p>
            <a:pPr marL="0" indent="0" algn="just">
              <a:buNone/>
            </a:pPr>
            <a:endParaRPr lang="it-IT" sz="2400"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24000" r="-2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 Norme editoriali</a:t>
            </a:r>
            <a:endParaRPr lang="it-IT" b="1" cap="small" dirty="0"/>
          </a:p>
        </p:txBody>
      </p:sp>
      <p:sp>
        <p:nvSpPr>
          <p:cNvPr id="3" name="Segnaposto contenuto 2"/>
          <p:cNvSpPr>
            <a:spLocks noGrp="1"/>
          </p:cNvSpPr>
          <p:nvPr>
            <p:ph sz="quarter" idx="1"/>
          </p:nvPr>
        </p:nvSpPr>
        <p:spPr>
          <a:xfrm>
            <a:off x="428596" y="1600200"/>
            <a:ext cx="8337452" cy="3471874"/>
          </a:xfrm>
        </p:spPr>
        <p:txBody>
          <a:bodyPr>
            <a:normAutofit/>
          </a:bodyPr>
          <a:lstStyle/>
          <a:p>
            <a:pPr marL="514350" indent="-514350" algn="ctr">
              <a:buFont typeface="+mj-lt"/>
              <a:buAutoNum type="alphaUcPeriod"/>
            </a:pPr>
            <a:r>
              <a:rPr lang="it-IT" b="1" cap="small" dirty="0" smtClean="0">
                <a:solidFill>
                  <a:schemeClr val="tx2"/>
                </a:solidFill>
              </a:rPr>
              <a:t>Layout del documento</a:t>
            </a:r>
          </a:p>
          <a:p>
            <a:pPr marL="514350" indent="-514350" algn="ctr">
              <a:buFont typeface="+mj-lt"/>
              <a:buAutoNum type="alphaUcPeriod"/>
            </a:pPr>
            <a:r>
              <a:rPr lang="it-IT" b="1" cap="small" dirty="0" smtClean="0">
                <a:solidFill>
                  <a:schemeClr val="tx2"/>
                </a:solidFill>
              </a:rPr>
              <a:t> Protocollo iniziale e parti del testo</a:t>
            </a:r>
          </a:p>
          <a:p>
            <a:pPr marL="514350" indent="-514350" algn="ctr">
              <a:buFont typeface="+mj-lt"/>
              <a:buAutoNum type="alphaUcPeriod"/>
            </a:pPr>
            <a:r>
              <a:rPr lang="it-IT" b="1" cap="small" dirty="0" smtClean="0">
                <a:solidFill>
                  <a:schemeClr val="tx2"/>
                </a:solidFill>
              </a:rPr>
              <a:t>Varianti del carattere e punteggiatura </a:t>
            </a:r>
          </a:p>
          <a:p>
            <a:pPr marL="514350" indent="-514350" algn="ctr">
              <a:buFont typeface="+mj-lt"/>
              <a:buAutoNum type="alphaUcPeriod"/>
            </a:pPr>
            <a:r>
              <a:rPr lang="it-IT" b="1" cap="small" dirty="0" smtClean="0">
                <a:solidFill>
                  <a:schemeClr val="tx2"/>
                </a:solidFill>
              </a:rPr>
              <a:t>Apparato filologico</a:t>
            </a:r>
          </a:p>
          <a:p>
            <a:pPr marL="514350" indent="-514350" algn="ctr">
              <a:buNone/>
            </a:pPr>
            <a:endParaRPr lang="it-IT" sz="2400" cap="small" dirty="0" smtClean="0">
              <a:solidFill>
                <a:schemeClr val="tx2"/>
              </a:solidFill>
            </a:endParaRPr>
          </a:p>
          <a:p>
            <a:pPr marL="514350" indent="-514350" algn="ctr">
              <a:buNone/>
            </a:pPr>
            <a:endParaRPr lang="it-IT" sz="2400" cap="small" dirty="0" smtClean="0">
              <a:solidFill>
                <a:schemeClr val="tx2"/>
              </a:solidFill>
            </a:endParaRPr>
          </a:p>
          <a:p>
            <a:pPr marL="514350" indent="-514350" algn="just">
              <a:buNone/>
            </a:pPr>
            <a:endParaRPr lang="it-IT" sz="2400" b="1" u="sng" cap="small" dirty="0" smtClean="0">
              <a:solidFill>
                <a:schemeClr val="tx2"/>
              </a:solidFill>
            </a:endParaRPr>
          </a:p>
          <a:p>
            <a:pPr marL="514350" indent="-514350" algn="ctr">
              <a:buNone/>
            </a:pPr>
            <a:endParaRPr lang="it-IT" b="1" i="1" u="sng" cap="small" dirty="0" smtClean="0">
              <a:solidFill>
                <a:schemeClr val="tx2"/>
              </a:solidFill>
            </a:endParaRPr>
          </a:p>
          <a:p>
            <a:pPr marL="0" indent="0" algn="just">
              <a:buNone/>
            </a:pPr>
            <a:endParaRPr lang="it-IT" sz="2400"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9000" r="-29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1. Che cos’è un saggio scientifico?</a:t>
            </a:r>
            <a:endParaRPr lang="it-IT" b="1" cap="small" dirty="0"/>
          </a:p>
        </p:txBody>
      </p:sp>
      <p:sp>
        <p:nvSpPr>
          <p:cNvPr id="3" name="Segnaposto contenuto 2"/>
          <p:cNvSpPr>
            <a:spLocks noGrp="1"/>
          </p:cNvSpPr>
          <p:nvPr>
            <p:ph sz="quarter" idx="1"/>
          </p:nvPr>
        </p:nvSpPr>
        <p:spPr>
          <a:xfrm>
            <a:off x="612648" y="1600200"/>
            <a:ext cx="8153400" cy="614354"/>
          </a:xfrm>
        </p:spPr>
        <p:txBody>
          <a:bodyPr>
            <a:noAutofit/>
          </a:bodyPr>
          <a:lstStyle/>
          <a:p>
            <a:pPr algn="ctr">
              <a:buNone/>
            </a:pPr>
            <a:r>
              <a:rPr lang="it-IT" sz="3200" b="1" cap="small" dirty="0" smtClean="0">
                <a:solidFill>
                  <a:schemeClr val="tx2"/>
                </a:solidFill>
              </a:rPr>
              <a:t>Alcune brevi considerazioni di carattere preliminare</a:t>
            </a:r>
            <a:endParaRPr lang="it-IT" sz="3200" b="1" cap="small"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3.a Layout del documento</a:t>
            </a:r>
            <a:endParaRPr lang="it-IT" b="1" cap="small" dirty="0"/>
          </a:p>
        </p:txBody>
      </p:sp>
      <p:sp>
        <p:nvSpPr>
          <p:cNvPr id="3" name="Segnaposto contenuto 2"/>
          <p:cNvSpPr>
            <a:spLocks noGrp="1"/>
          </p:cNvSpPr>
          <p:nvPr>
            <p:ph sz="quarter" idx="1"/>
          </p:nvPr>
        </p:nvSpPr>
        <p:spPr>
          <a:xfrm>
            <a:off x="428596" y="1600200"/>
            <a:ext cx="8337452" cy="4972072"/>
          </a:xfrm>
        </p:spPr>
        <p:txBody>
          <a:bodyPr>
            <a:normAutofit/>
          </a:bodyPr>
          <a:lstStyle/>
          <a:p>
            <a:pPr marL="514350" indent="-514350" algn="ctr">
              <a:buNone/>
            </a:pPr>
            <a:r>
              <a:rPr lang="it-IT" sz="2400" b="1" cap="small" dirty="0" smtClean="0">
                <a:solidFill>
                  <a:schemeClr val="tx2"/>
                </a:solidFill>
              </a:rPr>
              <a:t>Selezionare “Imposta pagina” e impostare:</a:t>
            </a:r>
          </a:p>
          <a:p>
            <a:pPr marL="514350" indent="-514350" algn="ctr">
              <a:buNone/>
            </a:pPr>
            <a:endParaRPr lang="it-IT" sz="2400" cap="small" dirty="0" smtClean="0">
              <a:solidFill>
                <a:schemeClr val="tx2"/>
              </a:solidFill>
            </a:endParaRPr>
          </a:p>
          <a:p>
            <a:pPr marL="514350" indent="-514350" algn="ctr">
              <a:buNone/>
            </a:pPr>
            <a:endParaRPr lang="it-IT" sz="2400" cap="small" dirty="0" smtClean="0">
              <a:solidFill>
                <a:schemeClr val="tx2"/>
              </a:solidFill>
            </a:endParaRPr>
          </a:p>
          <a:p>
            <a:pPr marL="514350" indent="-514350" algn="just">
              <a:buNone/>
            </a:pPr>
            <a:endParaRPr lang="it-IT" sz="2400" b="1" u="sng" cap="small" dirty="0" smtClean="0">
              <a:solidFill>
                <a:schemeClr val="tx2"/>
              </a:solidFill>
            </a:endParaRPr>
          </a:p>
          <a:p>
            <a:pPr marL="514350" indent="-514350" algn="ctr">
              <a:buNone/>
            </a:pPr>
            <a:endParaRPr lang="it-IT" b="1" i="1" u="sng" cap="small" dirty="0" smtClean="0">
              <a:solidFill>
                <a:schemeClr val="tx2"/>
              </a:solidFill>
            </a:endParaRPr>
          </a:p>
          <a:p>
            <a:pPr marL="0" indent="0" algn="just">
              <a:buFont typeface="Wingdings" pitchFamily="2" charset="2"/>
              <a:buChar char="§"/>
            </a:pPr>
            <a:endParaRPr lang="it-IT" sz="2400" dirty="0" smtClean="0">
              <a:solidFill>
                <a:schemeClr val="tx2"/>
              </a:solidFill>
            </a:endParaRPr>
          </a:p>
          <a:p>
            <a:pPr marL="0" indent="0" algn="just">
              <a:buFont typeface="Wingdings" pitchFamily="2" charset="2"/>
              <a:buChar char="§"/>
            </a:pPr>
            <a:endParaRPr lang="it-IT" sz="2400" cap="small" dirty="0" smtClean="0">
              <a:solidFill>
                <a:schemeClr val="tx2"/>
              </a:solidFill>
            </a:endParaRPr>
          </a:p>
          <a:p>
            <a:pPr marL="0" indent="0" algn="just">
              <a:buFont typeface="Wingdings" pitchFamily="2" charset="2"/>
              <a:buChar char="§"/>
            </a:pPr>
            <a:r>
              <a:rPr lang="it-IT" sz="2400" cap="small" dirty="0" smtClean="0">
                <a:solidFill>
                  <a:schemeClr val="tx2"/>
                </a:solidFill>
              </a:rPr>
              <a:t> Margine inferiore, superiore, destra e sinistra: </a:t>
            </a:r>
            <a:r>
              <a:rPr lang="it-IT" sz="2400" b="1" u="sng" cap="small" dirty="0" smtClean="0">
                <a:solidFill>
                  <a:schemeClr val="tx2"/>
                </a:solidFill>
              </a:rPr>
              <a:t>2,5 cm</a:t>
            </a:r>
          </a:p>
          <a:p>
            <a:pPr marL="0" indent="0" algn="just">
              <a:buFont typeface="Wingdings" pitchFamily="2" charset="2"/>
              <a:buChar char="§"/>
            </a:pPr>
            <a:r>
              <a:rPr lang="it-IT" sz="2400" cap="small" dirty="0" smtClean="0">
                <a:solidFill>
                  <a:schemeClr val="tx2"/>
                </a:solidFill>
              </a:rPr>
              <a:t> Rilegatura a sinistra: </a:t>
            </a:r>
            <a:r>
              <a:rPr lang="it-IT" sz="2400" b="1" u="sng" cap="small" dirty="0" smtClean="0">
                <a:solidFill>
                  <a:schemeClr val="tx2"/>
                </a:solidFill>
              </a:rPr>
              <a:t>0,5 cm</a:t>
            </a:r>
          </a:p>
          <a:p>
            <a:pPr marL="0" indent="0" algn="just">
              <a:buFont typeface="Wingdings" pitchFamily="2" charset="2"/>
              <a:buChar char="§"/>
            </a:pPr>
            <a:r>
              <a:rPr lang="it-IT" sz="2400" cap="small" dirty="0" smtClean="0">
                <a:solidFill>
                  <a:schemeClr val="tx2"/>
                </a:solidFill>
              </a:rPr>
              <a:t> Distanza di intestazione e piè di pagina dal testo: </a:t>
            </a:r>
            <a:r>
              <a:rPr lang="it-IT" sz="2400" b="1" u="sng" cap="small" dirty="0" smtClean="0">
                <a:solidFill>
                  <a:schemeClr val="tx2"/>
                </a:solidFill>
              </a:rPr>
              <a:t>1,25 o 1,27 cm</a:t>
            </a:r>
            <a:endParaRPr lang="it-IT" sz="2400" b="1" u="sng"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pic>
        <p:nvPicPr>
          <p:cNvPr id="4" name="Immagine 3" descr="Imposta pagina.PNG"/>
          <p:cNvPicPr>
            <a:picLocks noChangeAspect="1"/>
          </p:cNvPicPr>
          <p:nvPr/>
        </p:nvPicPr>
        <p:blipFill>
          <a:blip r:embed="rId2"/>
          <a:stretch>
            <a:fillRect/>
          </a:stretch>
        </p:blipFill>
        <p:spPr>
          <a:xfrm>
            <a:off x="642910" y="2214554"/>
            <a:ext cx="7715304" cy="2306353"/>
          </a:xfrm>
          <a:prstGeom prst="rect">
            <a:avLst/>
          </a:prstGeom>
        </p:spPr>
      </p:pic>
      <p:sp>
        <p:nvSpPr>
          <p:cNvPr id="5" name="Ovale 4"/>
          <p:cNvSpPr/>
          <p:nvPr/>
        </p:nvSpPr>
        <p:spPr>
          <a:xfrm>
            <a:off x="7143768" y="3571876"/>
            <a:ext cx="1000132" cy="64294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3.a Layout del documento</a:t>
            </a:r>
            <a:endParaRPr lang="it-IT" b="1" cap="small" dirty="0"/>
          </a:p>
        </p:txBody>
      </p:sp>
      <p:sp>
        <p:nvSpPr>
          <p:cNvPr id="3" name="Segnaposto contenuto 2"/>
          <p:cNvSpPr>
            <a:spLocks noGrp="1"/>
          </p:cNvSpPr>
          <p:nvPr>
            <p:ph sz="quarter" idx="1"/>
          </p:nvPr>
        </p:nvSpPr>
        <p:spPr>
          <a:xfrm>
            <a:off x="428596" y="1600200"/>
            <a:ext cx="8337452" cy="4972072"/>
          </a:xfrm>
        </p:spPr>
        <p:txBody>
          <a:bodyPr>
            <a:normAutofit/>
          </a:bodyPr>
          <a:lstStyle/>
          <a:p>
            <a:pPr marL="514350" indent="-514350" algn="ctr">
              <a:buNone/>
            </a:pPr>
            <a:r>
              <a:rPr lang="it-IT" sz="2400" b="1" cap="small" dirty="0" smtClean="0">
                <a:solidFill>
                  <a:schemeClr val="tx2"/>
                </a:solidFill>
              </a:rPr>
              <a:t>Selezionare “Imposta pagina” e impostare:</a:t>
            </a:r>
          </a:p>
          <a:p>
            <a:pPr marL="514350" indent="-514350" algn="ctr">
              <a:buNone/>
            </a:pPr>
            <a:endParaRPr lang="it-IT" sz="2400"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p:txBody>
      </p:sp>
      <p:pic>
        <p:nvPicPr>
          <p:cNvPr id="6" name="Immagine 5" descr="Imp pag 1.PNG"/>
          <p:cNvPicPr>
            <a:picLocks noChangeAspect="1"/>
          </p:cNvPicPr>
          <p:nvPr/>
        </p:nvPicPr>
        <p:blipFill>
          <a:blip r:embed="rId2"/>
          <a:stretch>
            <a:fillRect/>
          </a:stretch>
        </p:blipFill>
        <p:spPr>
          <a:xfrm>
            <a:off x="142844" y="2000240"/>
            <a:ext cx="4418546" cy="4720382"/>
          </a:xfrm>
          <a:prstGeom prst="rect">
            <a:avLst/>
          </a:prstGeom>
        </p:spPr>
      </p:pic>
      <p:pic>
        <p:nvPicPr>
          <p:cNvPr id="7" name="Immagine 6" descr="Imp pag 2.PNG"/>
          <p:cNvPicPr>
            <a:picLocks noChangeAspect="1"/>
          </p:cNvPicPr>
          <p:nvPr/>
        </p:nvPicPr>
        <p:blipFill>
          <a:blip r:embed="rId3"/>
          <a:stretch>
            <a:fillRect/>
          </a:stretch>
        </p:blipFill>
        <p:spPr>
          <a:xfrm>
            <a:off x="4857720" y="2000240"/>
            <a:ext cx="4286280" cy="463381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3.a Layout del documento</a:t>
            </a:r>
            <a:endParaRPr lang="it-IT" b="1" cap="small" dirty="0"/>
          </a:p>
        </p:txBody>
      </p:sp>
      <p:sp>
        <p:nvSpPr>
          <p:cNvPr id="3" name="Segnaposto contenuto 2"/>
          <p:cNvSpPr>
            <a:spLocks noGrp="1"/>
          </p:cNvSpPr>
          <p:nvPr>
            <p:ph sz="quarter" idx="1"/>
          </p:nvPr>
        </p:nvSpPr>
        <p:spPr>
          <a:xfrm>
            <a:off x="428596" y="1600200"/>
            <a:ext cx="8337452" cy="5686452"/>
          </a:xfrm>
        </p:spPr>
        <p:txBody>
          <a:bodyPr>
            <a:normAutofit/>
          </a:bodyPr>
          <a:lstStyle/>
          <a:p>
            <a:pPr marL="514350" indent="-514350" algn="ctr">
              <a:buNone/>
            </a:pPr>
            <a:r>
              <a:rPr lang="it-IT" sz="2400" b="1" cap="small" dirty="0" smtClean="0">
                <a:solidFill>
                  <a:schemeClr val="tx2"/>
                </a:solidFill>
              </a:rPr>
              <a:t>Selezionare “Paragrafo” e impostare:</a:t>
            </a:r>
          </a:p>
          <a:p>
            <a:pPr marL="514350" indent="-514350" algn="ctr">
              <a:buNone/>
            </a:pPr>
            <a:endParaRPr lang="it-IT" sz="2400" b="1" cap="small" dirty="0" smtClean="0">
              <a:solidFill>
                <a:schemeClr val="tx2"/>
              </a:solidFill>
            </a:endParaRPr>
          </a:p>
          <a:p>
            <a:pPr marL="514350" indent="-514350" algn="ctr">
              <a:buNone/>
            </a:pPr>
            <a:endParaRPr lang="it-IT" sz="2400" cap="small" dirty="0" smtClean="0">
              <a:solidFill>
                <a:schemeClr val="tx2"/>
              </a:solidFill>
            </a:endParaRPr>
          </a:p>
          <a:p>
            <a:pPr marL="0" indent="0" algn="just">
              <a:buNone/>
            </a:pPr>
            <a:endParaRPr lang="it-IT" sz="2400" dirty="0" smtClean="0">
              <a:solidFill>
                <a:schemeClr val="tx2"/>
              </a:solidFill>
            </a:endParaRPr>
          </a:p>
          <a:p>
            <a:pPr marL="0" indent="0" algn="just">
              <a:buFont typeface="Wingdings" pitchFamily="2" charset="2"/>
              <a:buChar char="§"/>
            </a:pPr>
            <a:r>
              <a:rPr lang="it-IT" sz="2400" cap="small" dirty="0" smtClean="0">
                <a:solidFill>
                  <a:schemeClr val="tx2"/>
                </a:solidFill>
              </a:rPr>
              <a:t> </a:t>
            </a:r>
            <a:r>
              <a:rPr lang="it-IT" sz="2300" cap="small" dirty="0" smtClean="0">
                <a:solidFill>
                  <a:schemeClr val="tx2"/>
                </a:solidFill>
              </a:rPr>
              <a:t>Allineamento del testo: </a:t>
            </a:r>
            <a:r>
              <a:rPr lang="it-IT" sz="2300" b="1" u="sng" cap="small" dirty="0" smtClean="0">
                <a:solidFill>
                  <a:schemeClr val="tx2"/>
                </a:solidFill>
              </a:rPr>
              <a:t>Giustificato</a:t>
            </a:r>
          </a:p>
          <a:p>
            <a:pPr marL="0" indent="0" algn="just">
              <a:buFont typeface="Wingdings" pitchFamily="2" charset="2"/>
              <a:buChar char="§"/>
            </a:pPr>
            <a:r>
              <a:rPr lang="it-IT" sz="2300" cap="small" dirty="0" smtClean="0">
                <a:solidFill>
                  <a:schemeClr val="tx2"/>
                </a:solidFill>
              </a:rPr>
              <a:t> Rientro speciale di prima riga (</a:t>
            </a:r>
            <a:r>
              <a:rPr lang="it-IT" sz="2300" dirty="0" smtClean="0">
                <a:solidFill>
                  <a:schemeClr val="tx2"/>
                </a:solidFill>
              </a:rPr>
              <a:t>non vale per i titoli di capitolo, paragrafo, sottoparagrafo e per il primo paragrafo):</a:t>
            </a:r>
            <a:r>
              <a:rPr lang="it-IT" sz="2300" cap="small" dirty="0" smtClean="0">
                <a:solidFill>
                  <a:schemeClr val="tx2"/>
                </a:solidFill>
              </a:rPr>
              <a:t> </a:t>
            </a:r>
            <a:r>
              <a:rPr lang="it-IT" sz="2300" b="1" u="sng" cap="small" dirty="0" smtClean="0">
                <a:solidFill>
                  <a:schemeClr val="tx2"/>
                </a:solidFill>
              </a:rPr>
              <a:t>1,25 cm</a:t>
            </a:r>
          </a:p>
          <a:p>
            <a:pPr marL="0" indent="0" algn="just">
              <a:buFont typeface="Wingdings" pitchFamily="2" charset="2"/>
              <a:buChar char="§"/>
            </a:pPr>
            <a:r>
              <a:rPr lang="it-IT" sz="2300" cap="small" dirty="0" smtClean="0">
                <a:solidFill>
                  <a:schemeClr val="tx2"/>
                </a:solidFill>
              </a:rPr>
              <a:t> Rientri destra e sinistra: </a:t>
            </a:r>
            <a:r>
              <a:rPr lang="it-IT" sz="2300" b="1" u="sng" cap="small" dirty="0" smtClean="0">
                <a:solidFill>
                  <a:schemeClr val="tx2"/>
                </a:solidFill>
              </a:rPr>
              <a:t>0 cm</a:t>
            </a:r>
          </a:p>
          <a:p>
            <a:pPr marL="0" indent="0" algn="just">
              <a:buFont typeface="Wingdings" pitchFamily="2" charset="2"/>
              <a:buChar char="§"/>
            </a:pPr>
            <a:r>
              <a:rPr lang="it-IT" sz="2300" cap="small" dirty="0" smtClean="0">
                <a:solidFill>
                  <a:schemeClr val="tx2"/>
                </a:solidFill>
              </a:rPr>
              <a:t> Spazio prima del paragrafo: </a:t>
            </a:r>
            <a:r>
              <a:rPr lang="it-IT" sz="2300" b="1" u="sng" cap="small" dirty="0" smtClean="0">
                <a:solidFill>
                  <a:schemeClr val="tx2"/>
                </a:solidFill>
              </a:rPr>
              <a:t>0 cm</a:t>
            </a:r>
          </a:p>
          <a:p>
            <a:pPr marL="0" indent="0" algn="just">
              <a:buFont typeface="Wingdings" pitchFamily="2" charset="2"/>
              <a:buChar char="§"/>
            </a:pPr>
            <a:r>
              <a:rPr lang="it-IT" sz="2300" cap="small" dirty="0" smtClean="0">
                <a:solidFill>
                  <a:schemeClr val="tx2"/>
                </a:solidFill>
              </a:rPr>
              <a:t> Spazio dopo il paragrafo: </a:t>
            </a:r>
            <a:r>
              <a:rPr lang="it-IT" sz="2300" b="1" u="sng" cap="small" dirty="0" smtClean="0">
                <a:solidFill>
                  <a:schemeClr val="tx2"/>
                </a:solidFill>
              </a:rPr>
              <a:t>6 pt</a:t>
            </a:r>
          </a:p>
          <a:p>
            <a:pPr marL="0" indent="0" algn="just">
              <a:buFont typeface="Wingdings" pitchFamily="2" charset="2"/>
              <a:buChar char="§"/>
            </a:pPr>
            <a:r>
              <a:rPr lang="it-IT" sz="2300" cap="small" dirty="0" smtClean="0">
                <a:solidFill>
                  <a:schemeClr val="tx2"/>
                </a:solidFill>
              </a:rPr>
              <a:t> </a:t>
            </a:r>
            <a:r>
              <a:rPr lang="it-IT" sz="2300" u="sng" cap="small" dirty="0" smtClean="0">
                <a:solidFill>
                  <a:schemeClr val="tx2"/>
                </a:solidFill>
              </a:rPr>
              <a:t>Barrare “Non aggiungere spazio tra paragrafi dello stesso stile”</a:t>
            </a:r>
          </a:p>
          <a:p>
            <a:pPr marL="0" indent="0" algn="just">
              <a:buFont typeface="Wingdings" pitchFamily="2" charset="2"/>
              <a:buChar char="§"/>
            </a:pPr>
            <a:r>
              <a:rPr lang="it-IT" sz="2300" cap="small" dirty="0" smtClean="0">
                <a:solidFill>
                  <a:schemeClr val="tx2"/>
                </a:solidFill>
              </a:rPr>
              <a:t> Interlinea: </a:t>
            </a:r>
            <a:r>
              <a:rPr lang="it-IT" sz="2300" b="1" u="sng" cap="small" dirty="0" smtClean="0">
                <a:solidFill>
                  <a:schemeClr val="tx2"/>
                </a:solidFill>
              </a:rPr>
              <a:t>1,5 cm </a:t>
            </a:r>
          </a:p>
          <a:p>
            <a:pPr marL="0" indent="0" algn="just">
              <a:buFont typeface="Wingdings" pitchFamily="2" charset="2"/>
              <a:buChar char="§"/>
            </a:pPr>
            <a:endParaRPr lang="it-IT" sz="2400" cap="small" dirty="0" smtClean="0">
              <a:solidFill>
                <a:schemeClr val="tx2"/>
              </a:solidFill>
            </a:endParaRPr>
          </a:p>
        </p:txBody>
      </p:sp>
      <p:pic>
        <p:nvPicPr>
          <p:cNvPr id="8" name="Immagine 7" descr="paragrafo.PNG"/>
          <p:cNvPicPr>
            <a:picLocks noChangeAspect="1"/>
          </p:cNvPicPr>
          <p:nvPr/>
        </p:nvPicPr>
        <p:blipFill>
          <a:blip r:embed="rId2"/>
          <a:stretch>
            <a:fillRect/>
          </a:stretch>
        </p:blipFill>
        <p:spPr>
          <a:xfrm>
            <a:off x="1714480" y="2000240"/>
            <a:ext cx="5715040" cy="1324438"/>
          </a:xfrm>
          <a:prstGeom prst="rect">
            <a:avLst/>
          </a:prstGeom>
        </p:spPr>
      </p:pic>
      <p:sp>
        <p:nvSpPr>
          <p:cNvPr id="9" name="Ovale 8"/>
          <p:cNvSpPr/>
          <p:nvPr/>
        </p:nvSpPr>
        <p:spPr>
          <a:xfrm>
            <a:off x="6715140" y="2571744"/>
            <a:ext cx="1000132" cy="7858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3.a Layout del documento</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514350" indent="-514350" algn="ctr">
              <a:buNone/>
            </a:pPr>
            <a:r>
              <a:rPr lang="it-IT" sz="2400" b="1" cap="small" dirty="0" smtClean="0">
                <a:solidFill>
                  <a:schemeClr val="tx2"/>
                </a:solidFill>
              </a:rPr>
              <a:t>Selezionare “Paragrafo” e impostare:</a:t>
            </a:r>
          </a:p>
          <a:p>
            <a:pPr marL="514350" indent="-514350" algn="ctr">
              <a:buNone/>
            </a:pPr>
            <a:endParaRPr lang="it-IT" sz="2400" b="1" cap="small" dirty="0" smtClean="0">
              <a:solidFill>
                <a:schemeClr val="tx2"/>
              </a:solidFill>
            </a:endParaRPr>
          </a:p>
          <a:p>
            <a:pPr marL="514350" indent="-514350" algn="ctr">
              <a:buNone/>
            </a:pPr>
            <a:endParaRPr lang="it-IT" sz="2400"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6" name="Immagine 5" descr="paragrafo 1.PNG"/>
          <p:cNvPicPr>
            <a:picLocks noChangeAspect="1"/>
          </p:cNvPicPr>
          <p:nvPr/>
        </p:nvPicPr>
        <p:blipFill>
          <a:blip r:embed="rId2"/>
          <a:stretch>
            <a:fillRect/>
          </a:stretch>
        </p:blipFill>
        <p:spPr>
          <a:xfrm>
            <a:off x="2643174" y="2000240"/>
            <a:ext cx="3828954" cy="464344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3.a Layout del documento</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Wingdings" pitchFamily="2" charset="2"/>
              <a:buChar char="§"/>
            </a:pPr>
            <a:r>
              <a:rPr lang="it-IT" sz="2400" cap="small" dirty="0" smtClean="0">
                <a:solidFill>
                  <a:schemeClr val="tx2"/>
                </a:solidFill>
              </a:rPr>
              <a:t> Carattere: </a:t>
            </a:r>
            <a:r>
              <a:rPr lang="it-IT" sz="2400" b="1" u="sng" cap="small" dirty="0" err="1" smtClean="0">
                <a:solidFill>
                  <a:schemeClr val="tx2"/>
                </a:solidFill>
              </a:rPr>
              <a:t>Times</a:t>
            </a:r>
            <a:r>
              <a:rPr lang="it-IT" sz="2400" b="1" u="sng" cap="small" dirty="0" smtClean="0">
                <a:solidFill>
                  <a:schemeClr val="tx2"/>
                </a:solidFill>
              </a:rPr>
              <a:t> New Roman 12 pt</a:t>
            </a:r>
          </a:p>
          <a:p>
            <a:pPr marL="0" indent="0" algn="ctr">
              <a:buFont typeface="Wingdings" pitchFamily="2" charset="2"/>
              <a:buChar char="§"/>
            </a:pPr>
            <a:r>
              <a:rPr lang="it-IT" sz="2400" cap="small" dirty="0" smtClean="0">
                <a:solidFill>
                  <a:schemeClr val="tx2"/>
                </a:solidFill>
              </a:rPr>
              <a:t> Sillabazione: </a:t>
            </a:r>
            <a:r>
              <a:rPr lang="it-IT" sz="2400" b="1" u="sng" cap="small" dirty="0" smtClean="0">
                <a:solidFill>
                  <a:schemeClr val="tx2"/>
                </a:solidFill>
              </a:rPr>
              <a:t>Automatica</a:t>
            </a:r>
          </a:p>
          <a:p>
            <a:pPr marL="0" indent="0" algn="ctr">
              <a:buFont typeface="Wingdings" pitchFamily="2" charset="2"/>
              <a:buChar char="§"/>
            </a:pPr>
            <a:endParaRPr lang="it-IT" sz="2400" b="1" cap="small" dirty="0" smtClean="0">
              <a:solidFill>
                <a:schemeClr val="tx2"/>
              </a:solidFill>
            </a:endParaRPr>
          </a:p>
          <a:p>
            <a:pPr marL="0" indent="0" algn="ctr">
              <a:buFont typeface="Wingdings" pitchFamily="2" charset="2"/>
              <a:buChar char="§"/>
            </a:pPr>
            <a:endParaRPr lang="it-IT" sz="2400" b="1" cap="small" dirty="0" smtClean="0">
              <a:solidFill>
                <a:schemeClr val="tx2"/>
              </a:solidFill>
            </a:endParaRPr>
          </a:p>
          <a:p>
            <a:pPr marL="0" indent="0" algn="ctr">
              <a:buFont typeface="Wingdings" pitchFamily="2" charset="2"/>
              <a:buChar char="§"/>
            </a:pPr>
            <a:endParaRPr lang="it-IT" sz="2400" b="1" cap="small" dirty="0" smtClean="0">
              <a:solidFill>
                <a:schemeClr val="tx2"/>
              </a:solidFill>
            </a:endParaRPr>
          </a:p>
          <a:p>
            <a:pPr marL="0" indent="0" algn="ctr">
              <a:buFont typeface="Wingdings" pitchFamily="2" charset="2"/>
              <a:buChar char="§"/>
            </a:pPr>
            <a:r>
              <a:rPr lang="it-IT" sz="2400" b="1" cap="small" dirty="0" smtClean="0">
                <a:solidFill>
                  <a:schemeClr val="tx2"/>
                </a:solidFill>
              </a:rPr>
              <a:t> </a:t>
            </a:r>
            <a:r>
              <a:rPr lang="it-IT" sz="2400" cap="small" dirty="0" smtClean="0">
                <a:solidFill>
                  <a:schemeClr val="tx2"/>
                </a:solidFill>
              </a:rPr>
              <a:t>Selezionare </a:t>
            </a:r>
            <a:r>
              <a:rPr lang="it-IT" sz="2400" b="1" cap="small" dirty="0" smtClean="0">
                <a:solidFill>
                  <a:schemeClr val="tx2"/>
                </a:solidFill>
              </a:rPr>
              <a:t>“Inserisci”</a:t>
            </a:r>
            <a:r>
              <a:rPr lang="it-IT" sz="2400" cap="small" dirty="0" smtClean="0">
                <a:solidFill>
                  <a:schemeClr val="tx2"/>
                </a:solidFill>
              </a:rPr>
              <a:t>, Comando </a:t>
            </a:r>
            <a:r>
              <a:rPr lang="it-IT" sz="2400" b="1" cap="small" dirty="0" smtClean="0">
                <a:solidFill>
                  <a:schemeClr val="tx2"/>
                </a:solidFill>
              </a:rPr>
              <a:t>“Numeri di pagina”</a:t>
            </a:r>
            <a:r>
              <a:rPr lang="it-IT" sz="2400" cap="small" dirty="0" smtClean="0">
                <a:solidFill>
                  <a:schemeClr val="tx2"/>
                </a:solidFill>
              </a:rPr>
              <a:t>:</a:t>
            </a:r>
            <a:r>
              <a:rPr lang="it-IT" sz="2400" b="1" cap="small" dirty="0" smtClean="0">
                <a:solidFill>
                  <a:schemeClr val="tx2"/>
                </a:solidFill>
              </a:rPr>
              <a:t> </a:t>
            </a:r>
            <a:r>
              <a:rPr lang="it-IT" sz="2400" b="1" u="sng" cap="small" dirty="0" smtClean="0">
                <a:solidFill>
                  <a:schemeClr val="tx2"/>
                </a:solidFill>
              </a:rPr>
              <a:t>In basso</a:t>
            </a:r>
          </a:p>
          <a:p>
            <a:pPr marL="0" indent="0" algn="ctr">
              <a:buFont typeface="Wingdings" pitchFamily="2" charset="2"/>
              <a:buChar char="§"/>
            </a:pPr>
            <a:r>
              <a:rPr lang="it-IT" sz="2400" cap="small" dirty="0" smtClean="0">
                <a:solidFill>
                  <a:schemeClr val="tx2"/>
                </a:solidFill>
              </a:rPr>
              <a:t> Comando </a:t>
            </a:r>
            <a:r>
              <a:rPr lang="it-IT" sz="2400" b="1" cap="small" dirty="0" smtClean="0">
                <a:solidFill>
                  <a:schemeClr val="tx2"/>
                </a:solidFill>
              </a:rPr>
              <a:t>“Formato numeri di pagina”</a:t>
            </a:r>
            <a:r>
              <a:rPr lang="it-IT" sz="2400" cap="small" dirty="0" smtClean="0">
                <a:solidFill>
                  <a:schemeClr val="tx2"/>
                </a:solidFill>
              </a:rPr>
              <a:t>:</a:t>
            </a:r>
            <a:r>
              <a:rPr lang="it-IT" sz="2400" b="1" cap="small" dirty="0" smtClean="0">
                <a:solidFill>
                  <a:schemeClr val="tx2"/>
                </a:solidFill>
              </a:rPr>
              <a:t> </a:t>
            </a:r>
            <a:r>
              <a:rPr lang="it-IT" sz="2400" cap="small" dirty="0" smtClean="0">
                <a:solidFill>
                  <a:schemeClr val="tx2"/>
                </a:solidFill>
              </a:rPr>
              <a:t>Introduzione in </a:t>
            </a:r>
            <a:r>
              <a:rPr lang="it-IT" sz="2400" b="1" u="sng" cap="small" dirty="0" smtClean="0">
                <a:solidFill>
                  <a:schemeClr val="tx2"/>
                </a:solidFill>
              </a:rPr>
              <a:t>numeri romani </a:t>
            </a:r>
            <a:r>
              <a:rPr lang="it-IT" sz="2400" cap="small" dirty="0" smtClean="0">
                <a:solidFill>
                  <a:schemeClr val="tx2"/>
                </a:solidFill>
              </a:rPr>
              <a:t>mentre il resto del documento (testo, conclusione, bibliografia, appendici) in </a:t>
            </a:r>
            <a:r>
              <a:rPr lang="it-IT" sz="2400" b="1" u="sng" cap="small" dirty="0" smtClean="0">
                <a:solidFill>
                  <a:schemeClr val="tx2"/>
                </a:solidFill>
              </a:rPr>
              <a:t>numeri arabi</a:t>
            </a:r>
          </a:p>
          <a:p>
            <a:pPr marL="514350" indent="-514350" algn="ctr">
              <a:buNone/>
            </a:pPr>
            <a:endParaRPr lang="it-IT" sz="2400" b="1" cap="small" dirty="0" smtClean="0">
              <a:solidFill>
                <a:schemeClr val="tx2"/>
              </a:solidFill>
            </a:endParaRPr>
          </a:p>
          <a:p>
            <a:pPr marL="514350" indent="-514350" algn="ctr">
              <a:buNone/>
            </a:pPr>
            <a:endParaRPr lang="it-IT" sz="2400"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5" name="Immagine 4" descr="Sillabazione.PNG"/>
          <p:cNvPicPr>
            <a:picLocks noChangeAspect="1"/>
          </p:cNvPicPr>
          <p:nvPr/>
        </p:nvPicPr>
        <p:blipFill>
          <a:blip r:embed="rId2"/>
          <a:stretch>
            <a:fillRect/>
          </a:stretch>
        </p:blipFill>
        <p:spPr>
          <a:xfrm>
            <a:off x="2285984" y="2500306"/>
            <a:ext cx="4686954" cy="1190791"/>
          </a:xfrm>
          <a:prstGeom prst="rect">
            <a:avLst/>
          </a:prstGeom>
        </p:spPr>
      </p:pic>
      <p:sp>
        <p:nvSpPr>
          <p:cNvPr id="7" name="Ovale 6"/>
          <p:cNvSpPr/>
          <p:nvPr/>
        </p:nvSpPr>
        <p:spPr>
          <a:xfrm>
            <a:off x="5643570" y="2786058"/>
            <a:ext cx="1000132" cy="9286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N Rom.PNG"/>
          <p:cNvPicPr>
            <a:picLocks noChangeAspect="1"/>
          </p:cNvPicPr>
          <p:nvPr/>
        </p:nvPicPr>
        <p:blipFill>
          <a:blip r:embed="rId3"/>
          <a:stretch>
            <a:fillRect/>
          </a:stretch>
        </p:blipFill>
        <p:spPr>
          <a:xfrm>
            <a:off x="1714480" y="5500702"/>
            <a:ext cx="2686425" cy="1152686"/>
          </a:xfrm>
          <a:prstGeom prst="rect">
            <a:avLst/>
          </a:prstGeom>
        </p:spPr>
      </p:pic>
      <p:pic>
        <p:nvPicPr>
          <p:cNvPr id="9" name="Immagine 8" descr="N Ar.PNG"/>
          <p:cNvPicPr>
            <a:picLocks noChangeAspect="1"/>
          </p:cNvPicPr>
          <p:nvPr/>
        </p:nvPicPr>
        <p:blipFill>
          <a:blip r:embed="rId4"/>
          <a:stretch>
            <a:fillRect/>
          </a:stretch>
        </p:blipFill>
        <p:spPr>
          <a:xfrm>
            <a:off x="4929190" y="5500702"/>
            <a:ext cx="2786082" cy="115592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fontScale="90000"/>
          </a:bodyPr>
          <a:lstStyle/>
          <a:p>
            <a:pPr algn="ctr"/>
            <a:r>
              <a:rPr lang="it-IT" b="1" cap="small" dirty="0" smtClean="0"/>
              <a:t>3.b Protocollo iniziale e parti del testo</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mj-lt"/>
              <a:buAutoNum type="alphaUcPeriod"/>
            </a:pPr>
            <a:r>
              <a:rPr lang="it-IT" sz="2400" b="1" cap="small" dirty="0" smtClean="0">
                <a:solidFill>
                  <a:schemeClr val="tx2"/>
                </a:solidFill>
              </a:rPr>
              <a:t> Copertina e Frontespizio</a:t>
            </a:r>
            <a:endParaRPr lang="it-IT" sz="2400" cap="small" dirty="0" smtClean="0">
              <a:solidFill>
                <a:schemeClr val="tx2"/>
              </a:solidFill>
            </a:endParaRPr>
          </a:p>
          <a:p>
            <a:pPr marL="0" indent="0" algn="just">
              <a:buNone/>
            </a:pPr>
            <a:r>
              <a:rPr lang="it-IT" sz="2400" cap="small" dirty="0" smtClean="0">
                <a:solidFill>
                  <a:schemeClr val="tx2"/>
                </a:solidFill>
              </a:rPr>
              <a:t>la copertina non è mai compresa nella numerazione delle pagine in quanto rappresenta un elemento esterno del testo. Solitamente dopo la copertina sono presenti 1 pagina di rispetto (2 facciate vuote) e 1 pagina destinata al frontespizio (1 facciata     1 facciata vuota). Queste 2 pagine rientrano nella numerazione generale delle pagine dell’intero testo, ma non vengono numerate.</a:t>
            </a:r>
          </a:p>
          <a:p>
            <a:pPr marL="0" indent="0" algn="just">
              <a:buFont typeface="+mj-lt"/>
              <a:buAutoNum type="alphaUcPeriod"/>
            </a:pPr>
            <a:endParaRPr lang="it-IT" sz="2400" b="1" cap="small" dirty="0" smtClean="0">
              <a:solidFill>
                <a:schemeClr val="tx2"/>
              </a:solidFill>
            </a:endParaRPr>
          </a:p>
          <a:p>
            <a:pPr marL="0" indent="0" algn="just">
              <a:buFont typeface="+mj-lt"/>
              <a:buAutoNum type="alphaUcPeriod"/>
            </a:pPr>
            <a:endParaRPr lang="it-IT" sz="2400" b="1" cap="small" dirty="0" smtClean="0">
              <a:solidFill>
                <a:schemeClr val="tx2"/>
              </a:solidFill>
            </a:endParaRPr>
          </a:p>
          <a:p>
            <a:pPr marL="0" indent="0" algn="just">
              <a:buFont typeface="+mj-lt"/>
              <a:buAutoNum type="alphaUcPeriod"/>
            </a:pPr>
            <a:endParaRPr lang="it-IT" sz="2400" b="1" cap="small" dirty="0" smtClean="0">
              <a:solidFill>
                <a:schemeClr val="tx2"/>
              </a:solidFill>
            </a:endParaRPr>
          </a:p>
          <a:p>
            <a:pPr marL="0" indent="0" algn="just">
              <a:buFont typeface="+mj-lt"/>
              <a:buAutoNum type="alphaUcPeriod"/>
            </a:pPr>
            <a:endParaRPr lang="it-IT" sz="2400" b="1" cap="small" dirty="0" smtClean="0">
              <a:solidFill>
                <a:schemeClr val="tx2"/>
              </a:solidFill>
            </a:endParaRPr>
          </a:p>
          <a:p>
            <a:pPr marL="0" indent="0" algn="ctr">
              <a:buNone/>
            </a:pPr>
            <a:r>
              <a:rPr lang="it-IT" sz="2400" cap="small" dirty="0" smtClean="0">
                <a:solidFill>
                  <a:schemeClr val="tx2"/>
                </a:solidFill>
              </a:rPr>
              <a:t>(copertina, pagina di rispetto 1-2, frontespizio e retro 3-4)</a:t>
            </a:r>
          </a:p>
          <a:p>
            <a:pPr marL="514350" indent="-514350" algn="ctr">
              <a:buNone/>
            </a:pPr>
            <a:endParaRPr lang="it-IT" sz="2400"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
        <p:nvSpPr>
          <p:cNvPr id="10" name="Croce 9"/>
          <p:cNvSpPr/>
          <p:nvPr/>
        </p:nvSpPr>
        <p:spPr>
          <a:xfrm>
            <a:off x="7858148" y="3214686"/>
            <a:ext cx="357190" cy="285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COPERTINA.PNG"/>
          <p:cNvPicPr>
            <a:picLocks noChangeAspect="1"/>
          </p:cNvPicPr>
          <p:nvPr/>
        </p:nvPicPr>
        <p:blipFill>
          <a:blip r:embed="rId2"/>
          <a:stretch>
            <a:fillRect/>
          </a:stretch>
        </p:blipFill>
        <p:spPr>
          <a:xfrm>
            <a:off x="1142976" y="4357694"/>
            <a:ext cx="1255805" cy="1714512"/>
          </a:xfrm>
          <a:prstGeom prst="rect">
            <a:avLst/>
          </a:prstGeom>
        </p:spPr>
      </p:pic>
      <p:pic>
        <p:nvPicPr>
          <p:cNvPr id="12" name="Immagine 11" descr="PAGINA DI RISPETTO.PNG"/>
          <p:cNvPicPr>
            <a:picLocks noChangeAspect="1"/>
          </p:cNvPicPr>
          <p:nvPr/>
        </p:nvPicPr>
        <p:blipFill>
          <a:blip r:embed="rId3"/>
          <a:stretch>
            <a:fillRect/>
          </a:stretch>
        </p:blipFill>
        <p:spPr>
          <a:xfrm>
            <a:off x="2571736" y="4357694"/>
            <a:ext cx="2500330" cy="1743349"/>
          </a:xfrm>
          <a:prstGeom prst="rect">
            <a:avLst/>
          </a:prstGeom>
        </p:spPr>
      </p:pic>
      <p:pic>
        <p:nvPicPr>
          <p:cNvPr id="13" name="Immagine 12" descr="FRONTESPIZIO.PNG"/>
          <p:cNvPicPr>
            <a:picLocks noChangeAspect="1"/>
          </p:cNvPicPr>
          <p:nvPr/>
        </p:nvPicPr>
        <p:blipFill>
          <a:blip r:embed="rId4"/>
          <a:stretch>
            <a:fillRect/>
          </a:stretch>
        </p:blipFill>
        <p:spPr>
          <a:xfrm>
            <a:off x="5214942" y="4357694"/>
            <a:ext cx="1235346" cy="1714512"/>
          </a:xfrm>
          <a:prstGeom prst="rect">
            <a:avLst/>
          </a:prstGeom>
        </p:spPr>
      </p:pic>
      <p:pic>
        <p:nvPicPr>
          <p:cNvPr id="14" name="Immagine 13" descr="RETRO.PNG"/>
          <p:cNvPicPr>
            <a:picLocks noChangeAspect="1"/>
          </p:cNvPicPr>
          <p:nvPr/>
        </p:nvPicPr>
        <p:blipFill>
          <a:blip r:embed="rId5"/>
          <a:stretch>
            <a:fillRect/>
          </a:stretch>
        </p:blipFill>
        <p:spPr>
          <a:xfrm>
            <a:off x="6643702" y="4357694"/>
            <a:ext cx="1266918" cy="171451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fontScale="90000"/>
          </a:bodyPr>
          <a:lstStyle/>
          <a:p>
            <a:pPr algn="ctr"/>
            <a:r>
              <a:rPr lang="it-IT" b="1" cap="small" dirty="0" smtClean="0"/>
              <a:t>3.b Protocollo iniziale e parti del testo</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mj-lt"/>
              <a:buAutoNum type="alphaUcPeriod"/>
            </a:pPr>
            <a:r>
              <a:rPr lang="it-IT" sz="2400" b="1" cap="small" dirty="0" smtClean="0">
                <a:solidFill>
                  <a:schemeClr val="tx2"/>
                </a:solidFill>
              </a:rPr>
              <a:t> Copertina e Frontespizio</a:t>
            </a:r>
          </a:p>
          <a:p>
            <a:pPr marL="0" indent="0" algn="ctr">
              <a:buNone/>
            </a:pPr>
            <a:r>
              <a:rPr lang="it-IT" sz="2400" u="sng" cap="small" dirty="0" err="1" smtClean="0">
                <a:solidFill>
                  <a:schemeClr val="tx2"/>
                </a:solidFill>
              </a:rPr>
              <a:t>Fac</a:t>
            </a:r>
            <a:r>
              <a:rPr lang="it-IT" sz="2400" u="sng" cap="small" dirty="0" smtClean="0">
                <a:solidFill>
                  <a:schemeClr val="tx2"/>
                </a:solidFill>
              </a:rPr>
              <a:t> simile Frontespizio </a:t>
            </a:r>
          </a:p>
          <a:p>
            <a:pPr marL="0" indent="0" algn="ctr">
              <a:buNone/>
            </a:pPr>
            <a:r>
              <a:rPr lang="it-IT" sz="2400" dirty="0" smtClean="0">
                <a:solidFill>
                  <a:schemeClr val="tx2"/>
                </a:solidFill>
                <a:hlinkClick r:id="rId2"/>
              </a:rPr>
              <a:t>http://www.unife.it/</a:t>
            </a:r>
            <a:r>
              <a:rPr lang="it-IT" sz="2400" dirty="0" err="1" smtClean="0">
                <a:solidFill>
                  <a:schemeClr val="tx2"/>
                </a:solidFill>
                <a:hlinkClick r:id="rId2"/>
              </a:rPr>
              <a:t>letterefilosofia</a:t>
            </a:r>
            <a:r>
              <a:rPr lang="it-IT" sz="2400" dirty="0" smtClean="0">
                <a:solidFill>
                  <a:schemeClr val="tx2"/>
                </a:solidFill>
                <a:hlinkClick r:id="rId2"/>
              </a:rPr>
              <a:t>/</a:t>
            </a:r>
            <a:r>
              <a:rPr lang="it-IT" sz="2400" dirty="0" err="1" smtClean="0">
                <a:solidFill>
                  <a:schemeClr val="tx2"/>
                </a:solidFill>
                <a:hlinkClick r:id="rId2"/>
              </a:rPr>
              <a:t>filo.edu</a:t>
            </a:r>
            <a:r>
              <a:rPr lang="it-IT" sz="2400" dirty="0" smtClean="0">
                <a:solidFill>
                  <a:schemeClr val="tx2"/>
                </a:solidFill>
                <a:hlinkClick r:id="rId2"/>
              </a:rPr>
              <a:t>/laurearsi</a:t>
            </a:r>
            <a:r>
              <a:rPr lang="it-IT" sz="2400" dirty="0" smtClean="0">
                <a:solidFill>
                  <a:schemeClr val="tx2"/>
                </a:solidFill>
              </a:rPr>
              <a:t> </a:t>
            </a:r>
          </a:p>
          <a:p>
            <a:pPr marL="0" indent="0" algn="ctr">
              <a:buNone/>
            </a:pPr>
            <a:r>
              <a:rPr lang="it-IT" sz="2000" b="1" cap="small" dirty="0" smtClean="0">
                <a:solidFill>
                  <a:schemeClr val="tx2"/>
                </a:solidFill>
              </a:rPr>
              <a:t>nel sito sono presenti inoltre informazioni di carattere generale  sulle parti del testo (introduzione, conclusione, indici)</a:t>
            </a:r>
            <a:r>
              <a:rPr lang="it-IT" sz="2400" b="1" cap="small" dirty="0" smtClean="0">
                <a:solidFill>
                  <a:schemeClr val="tx2"/>
                </a:solidFill>
              </a:rPr>
              <a:t> </a:t>
            </a:r>
          </a:p>
          <a:p>
            <a:pPr marL="0" indent="0" algn="ctr">
              <a:buFont typeface="+mj-lt"/>
              <a:buAutoNum type="alphaUcPeriod" startAt="2"/>
            </a:pPr>
            <a:r>
              <a:rPr lang="it-IT" sz="2400" b="1" cap="small" dirty="0" smtClean="0">
                <a:solidFill>
                  <a:schemeClr val="tx2"/>
                </a:solidFill>
              </a:rPr>
              <a:t> Indice generale</a:t>
            </a:r>
          </a:p>
          <a:p>
            <a:pPr marL="0" indent="0" algn="just">
              <a:buNone/>
            </a:pPr>
            <a:r>
              <a:rPr lang="it-IT" sz="2400" cap="small" dirty="0" smtClean="0">
                <a:solidFill>
                  <a:schemeClr val="tx2"/>
                </a:solidFill>
              </a:rPr>
              <a:t>È obbligatorio. In esso vengono riportati i titoli delle parti del testo (introduzione, lista delle abbreviazioni, capitoli, paragrafi, conclusione, bibliografia, appendici) assieme all’indicazione delle pagine dove iniziano. Va collocato dopo il retro facciata del frontespizio.  Deve essere contato nella numerazione generale, ma non viene numerato (</a:t>
            </a:r>
            <a:r>
              <a:rPr lang="it-IT" sz="2400" dirty="0" smtClean="0">
                <a:solidFill>
                  <a:schemeClr val="tx2"/>
                </a:solidFill>
              </a:rPr>
              <a:t>solitamente è contato 5-6). </a:t>
            </a:r>
            <a:endParaRPr lang="it-IT" sz="24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fontScale="90000"/>
          </a:bodyPr>
          <a:lstStyle/>
          <a:p>
            <a:pPr algn="ctr"/>
            <a:r>
              <a:rPr lang="it-IT" b="1" cap="small" dirty="0" smtClean="0"/>
              <a:t>3.b Protocollo iniziale e parti del testo</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mj-lt"/>
              <a:buAutoNum type="alphaUcPeriod" startAt="2"/>
            </a:pPr>
            <a:r>
              <a:rPr lang="it-IT" sz="2400" b="1" cap="small" dirty="0" smtClean="0">
                <a:solidFill>
                  <a:schemeClr val="tx2"/>
                </a:solidFill>
              </a:rPr>
              <a:t> Indice generale</a:t>
            </a: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Indice.PNG"/>
          <p:cNvPicPr>
            <a:picLocks noChangeAspect="1"/>
          </p:cNvPicPr>
          <p:nvPr/>
        </p:nvPicPr>
        <p:blipFill>
          <a:blip r:embed="rId2"/>
          <a:stretch>
            <a:fillRect/>
          </a:stretch>
        </p:blipFill>
        <p:spPr>
          <a:xfrm>
            <a:off x="1323281" y="2071677"/>
            <a:ext cx="3071834" cy="4302095"/>
          </a:xfrm>
          <a:prstGeom prst="rect">
            <a:avLst/>
          </a:prstGeom>
        </p:spPr>
      </p:pic>
      <p:pic>
        <p:nvPicPr>
          <p:cNvPr id="5" name="Immagine 4" descr="RETRO INDICE.PNG"/>
          <p:cNvPicPr>
            <a:picLocks noChangeAspect="1"/>
          </p:cNvPicPr>
          <p:nvPr/>
        </p:nvPicPr>
        <p:blipFill>
          <a:blip r:embed="rId3"/>
          <a:stretch>
            <a:fillRect/>
          </a:stretch>
        </p:blipFill>
        <p:spPr>
          <a:xfrm>
            <a:off x="4943151" y="2071678"/>
            <a:ext cx="3115429" cy="435771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fontScale="90000"/>
          </a:bodyPr>
          <a:lstStyle/>
          <a:p>
            <a:pPr algn="ctr"/>
            <a:r>
              <a:rPr lang="it-IT" b="1" cap="small" dirty="0" smtClean="0"/>
              <a:t>3.b Protocollo iniziale e parti del testo</a:t>
            </a:r>
            <a:endParaRPr lang="it-IT" b="1" cap="small" dirty="0"/>
          </a:p>
        </p:txBody>
      </p:sp>
      <p:sp>
        <p:nvSpPr>
          <p:cNvPr id="3" name="Segnaposto contenuto 2"/>
          <p:cNvSpPr>
            <a:spLocks noGrp="1"/>
          </p:cNvSpPr>
          <p:nvPr>
            <p:ph sz="quarter" idx="1"/>
          </p:nvPr>
        </p:nvSpPr>
        <p:spPr>
          <a:xfrm>
            <a:off x="428596" y="1600200"/>
            <a:ext cx="8337452" cy="5257800"/>
          </a:xfrm>
        </p:spPr>
        <p:txBody>
          <a:bodyPr>
            <a:normAutofit lnSpcReduction="10000"/>
          </a:bodyPr>
          <a:lstStyle/>
          <a:p>
            <a:pPr marL="0" indent="0" algn="ctr">
              <a:buFont typeface="+mj-lt"/>
              <a:buAutoNum type="alphaUcPeriod" startAt="3"/>
            </a:pPr>
            <a:r>
              <a:rPr lang="it-IT" sz="2400" b="1" cap="small" dirty="0" smtClean="0">
                <a:solidFill>
                  <a:schemeClr val="tx2"/>
                </a:solidFill>
              </a:rPr>
              <a:t> Introduzione</a:t>
            </a:r>
          </a:p>
          <a:p>
            <a:pPr marL="0" indent="0" algn="just">
              <a:buNone/>
            </a:pPr>
            <a:r>
              <a:rPr lang="it-IT" sz="2400" cap="small" dirty="0" smtClean="0">
                <a:solidFill>
                  <a:schemeClr val="tx2"/>
                </a:solidFill>
              </a:rPr>
              <a:t>Numerata in </a:t>
            </a:r>
            <a:r>
              <a:rPr lang="it-IT" sz="2400" b="1" cap="small" dirty="0" smtClean="0">
                <a:solidFill>
                  <a:schemeClr val="tx2"/>
                </a:solidFill>
              </a:rPr>
              <a:t>numeri romani</a:t>
            </a:r>
            <a:r>
              <a:rPr lang="it-IT" sz="2400" cap="small" dirty="0" smtClean="0">
                <a:solidFill>
                  <a:schemeClr val="tx2"/>
                </a:solidFill>
              </a:rPr>
              <a:t>. Seguendo la numerazione delle, essa solitamente inizia da pagina </a:t>
            </a:r>
            <a:r>
              <a:rPr lang="it-IT" sz="2400" b="1" u="sng" cap="small" dirty="0" smtClean="0">
                <a:solidFill>
                  <a:schemeClr val="tx2"/>
                </a:solidFill>
              </a:rPr>
              <a:t>VII</a:t>
            </a:r>
            <a:r>
              <a:rPr lang="it-IT" sz="2400" cap="small" dirty="0" smtClean="0">
                <a:solidFill>
                  <a:schemeClr val="tx2"/>
                </a:solidFill>
              </a:rPr>
              <a:t>. </a:t>
            </a:r>
          </a:p>
          <a:p>
            <a:pPr marL="0" indent="0" algn="just">
              <a:buNone/>
            </a:pPr>
            <a:endParaRPr lang="it-IT" sz="2400" cap="small" dirty="0" smtClean="0">
              <a:solidFill>
                <a:schemeClr val="tx2"/>
              </a:solidFill>
            </a:endParaRPr>
          </a:p>
          <a:p>
            <a:pPr marL="0" indent="0" algn="ctr">
              <a:buFont typeface="+mj-lt"/>
              <a:buAutoNum type="alphaUcPeriod" startAt="4"/>
            </a:pPr>
            <a:r>
              <a:rPr lang="it-IT" sz="2400" b="1" cap="small" dirty="0" smtClean="0">
                <a:solidFill>
                  <a:schemeClr val="tx2"/>
                </a:solidFill>
              </a:rPr>
              <a:t> Parte argomentativa, conclusioni, bibliografia</a:t>
            </a:r>
          </a:p>
          <a:p>
            <a:pPr marL="0" indent="0" algn="just">
              <a:buNone/>
            </a:pPr>
            <a:r>
              <a:rPr lang="it-IT" sz="2400" cap="small" dirty="0" smtClean="0">
                <a:solidFill>
                  <a:schemeClr val="tx2"/>
                </a:solidFill>
              </a:rPr>
              <a:t>Numerata in numeri arabi. Inizia da pagina </a:t>
            </a:r>
            <a:r>
              <a:rPr lang="it-IT" sz="2400" b="1" cap="small" dirty="0" smtClean="0">
                <a:solidFill>
                  <a:schemeClr val="tx2"/>
                </a:solidFill>
              </a:rPr>
              <a:t>1</a:t>
            </a:r>
            <a:r>
              <a:rPr lang="it-IT" sz="2400" cap="small" dirty="0" smtClean="0">
                <a:solidFill>
                  <a:schemeClr val="tx2"/>
                </a:solidFill>
              </a:rPr>
              <a:t>. Conclusioni e bibliografia seguono la numerazione iniziata dalla parte argomentativa.  </a:t>
            </a:r>
          </a:p>
          <a:p>
            <a:pPr marL="0" indent="0" algn="just">
              <a:buNone/>
            </a:pPr>
            <a:r>
              <a:rPr lang="it-IT" sz="2400" cap="small" dirty="0" smtClean="0">
                <a:solidFill>
                  <a:schemeClr val="tx2"/>
                </a:solidFill>
              </a:rPr>
              <a:t>Frontespizio, indice, introduzione, parte argomentativa (anche i diversi capitoli), conclusioni, bibliografia </a:t>
            </a:r>
            <a:r>
              <a:rPr lang="it-IT" sz="2400" b="1" u="sng" cap="small" dirty="0" smtClean="0">
                <a:solidFill>
                  <a:schemeClr val="tx2"/>
                </a:solidFill>
              </a:rPr>
              <a:t>devono iniziare sul recto del foglio, che reca sempre una pagina dispari</a:t>
            </a:r>
            <a:r>
              <a:rPr lang="it-IT" sz="2400" cap="small" dirty="0" smtClean="0">
                <a:solidFill>
                  <a:schemeClr val="tx2"/>
                </a:solidFill>
              </a:rPr>
              <a:t>, mentre il verso ha sempre numero di pagina pari. </a:t>
            </a:r>
            <a:r>
              <a:rPr lang="it-IT" sz="2400" b="1" u="sng" cap="small" dirty="0" smtClean="0">
                <a:solidFill>
                  <a:schemeClr val="tx2"/>
                </a:solidFill>
              </a:rPr>
              <a:t>Alla fine della tesi è consigliato lasciare una pagina di rispetto, come all’inizio.</a:t>
            </a:r>
            <a:r>
              <a:rPr lang="it-IT" sz="2400" cap="small" dirty="0" smtClean="0">
                <a:solidFill>
                  <a:schemeClr val="tx2"/>
                </a:solidFill>
              </a:rPr>
              <a:t>  </a:t>
            </a:r>
            <a:r>
              <a:rPr lang="it-IT" sz="2400" b="1" cap="small"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400" cap="small" dirty="0" smtClean="0">
              <a:solidFill>
                <a:schemeClr val="tx2"/>
              </a:solidFill>
            </a:endParaRP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3.c </a:t>
            </a:r>
            <a:r>
              <a:rPr lang="it-IT" sz="3700" b="1" cap="small" dirty="0" smtClean="0"/>
              <a:t>Varianti del carattere e punteggiatura </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just">
              <a:buNone/>
            </a:pPr>
            <a:r>
              <a:rPr lang="it-IT" sz="2400" b="1" u="sng" cap="small" dirty="0" smtClean="0">
                <a:solidFill>
                  <a:schemeClr val="tx2"/>
                </a:solidFill>
              </a:rPr>
              <a:t>Tondo</a:t>
            </a:r>
            <a:r>
              <a:rPr lang="it-IT" sz="2400" cap="small" dirty="0" smtClean="0">
                <a:solidFill>
                  <a:schemeClr val="tx2"/>
                </a:solidFill>
              </a:rPr>
              <a:t>: variante base del carattere. tranne in casi particolari, viene utilizzata per il testo nel suo complesso. </a:t>
            </a:r>
          </a:p>
          <a:p>
            <a:pPr marL="0" indent="0" algn="just">
              <a:buNone/>
            </a:pPr>
            <a:endParaRPr lang="it-IT" sz="2400" b="1" u="sng" cap="small" dirty="0" smtClean="0">
              <a:solidFill>
                <a:schemeClr val="tx2"/>
              </a:solidFill>
            </a:endParaRPr>
          </a:p>
          <a:p>
            <a:pPr marL="0" indent="0" algn="just">
              <a:buNone/>
            </a:pPr>
            <a:r>
              <a:rPr lang="it-IT" sz="2400" b="1" u="sng" cap="small" dirty="0" smtClean="0">
                <a:solidFill>
                  <a:schemeClr val="tx2"/>
                </a:solidFill>
              </a:rPr>
              <a:t>Corsivo</a:t>
            </a:r>
            <a:r>
              <a:rPr lang="it-IT" sz="2400" cap="small" dirty="0" smtClean="0">
                <a:solidFill>
                  <a:schemeClr val="tx2"/>
                </a:solidFill>
              </a:rPr>
              <a:t>: è utilizzato per segnalare che una cosa in qualche modo si “stacca” dal testo di base. Si usa in particolare per:</a:t>
            </a:r>
          </a:p>
          <a:p>
            <a:pPr marL="0" indent="0" algn="just">
              <a:buFont typeface="Wingdings" pitchFamily="2" charset="2"/>
              <a:buChar char="§"/>
            </a:pPr>
            <a:r>
              <a:rPr lang="it-IT" sz="2400" cap="small" dirty="0" smtClean="0">
                <a:solidFill>
                  <a:schemeClr val="tx2"/>
                </a:solidFill>
              </a:rPr>
              <a:t> i termini stranieri non entrati nell’uso corrente italiano</a:t>
            </a:r>
          </a:p>
          <a:p>
            <a:pPr marL="0" indent="0" algn="just">
              <a:buFont typeface="Wingdings" pitchFamily="2" charset="2"/>
              <a:buChar char="§"/>
            </a:pPr>
            <a:r>
              <a:rPr lang="it-IT" sz="2400" cap="small" dirty="0" smtClean="0">
                <a:solidFill>
                  <a:schemeClr val="tx2"/>
                </a:solidFill>
              </a:rPr>
              <a:t> i titoli, di qualunque tipo essi siano (</a:t>
            </a:r>
            <a:r>
              <a:rPr lang="it-IT" sz="2400" dirty="0" smtClean="0">
                <a:solidFill>
                  <a:schemeClr val="tx2"/>
                </a:solidFill>
              </a:rPr>
              <a:t>libri, film, opere d’arte)</a:t>
            </a:r>
          </a:p>
          <a:p>
            <a:pPr marL="0" indent="0" algn="just">
              <a:buFont typeface="Wingdings" pitchFamily="2" charset="2"/>
              <a:buChar char="§"/>
            </a:pPr>
            <a:r>
              <a:rPr lang="it-IT" sz="2400" cap="small" dirty="0" smtClean="0">
                <a:solidFill>
                  <a:schemeClr val="tx2"/>
                </a:solidFill>
              </a:rPr>
              <a:t> in alternativa alle virgolette alte, per evidenziare una parola</a:t>
            </a:r>
          </a:p>
          <a:p>
            <a:pPr marL="0" indent="0" algn="just">
              <a:buFont typeface="Wingdings" pitchFamily="2" charset="2"/>
              <a:buChar char="§"/>
            </a:pPr>
            <a:r>
              <a:rPr lang="it-IT" sz="2400" cap="small" dirty="0" smtClean="0">
                <a:solidFill>
                  <a:schemeClr val="tx2"/>
                </a:solidFill>
              </a:rPr>
              <a:t> i termini di cui si dà spiegazione</a:t>
            </a:r>
          </a:p>
          <a:p>
            <a:pPr marL="0" indent="0" algn="just">
              <a:buFont typeface="Wingdings" pitchFamily="2" charset="2"/>
              <a:buChar char="§"/>
            </a:pPr>
            <a:r>
              <a:rPr lang="it-IT" sz="2400" cap="small" dirty="0" smtClean="0">
                <a:solidFill>
                  <a:schemeClr val="tx2"/>
                </a:solidFill>
              </a:rPr>
              <a:t> segnalare che una parola è usata in quanto tale e non in relazione al suo significato  </a:t>
            </a:r>
            <a:r>
              <a:rPr lang="it-IT" sz="2400" u="sng" cap="small" dirty="0" smtClean="0">
                <a:solidFill>
                  <a:schemeClr val="tx2"/>
                </a:solidFill>
              </a:rPr>
              <a:t> </a:t>
            </a:r>
            <a:endParaRPr lang="it-IT" sz="2400" b="1" u="sng" cap="small"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400" cap="small" dirty="0" smtClean="0">
              <a:solidFill>
                <a:schemeClr val="tx2"/>
              </a:solidFill>
            </a:endParaRP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1. Che cos’è un saggio scientifico?</a:t>
            </a:r>
            <a:endParaRPr lang="it-IT" b="1" cap="small" dirty="0"/>
          </a:p>
        </p:txBody>
      </p:sp>
      <p:sp>
        <p:nvSpPr>
          <p:cNvPr id="3" name="Segnaposto contenuto 2"/>
          <p:cNvSpPr>
            <a:spLocks noGrp="1"/>
          </p:cNvSpPr>
          <p:nvPr>
            <p:ph sz="quarter" idx="1"/>
          </p:nvPr>
        </p:nvSpPr>
        <p:spPr>
          <a:xfrm>
            <a:off x="612648" y="1600200"/>
            <a:ext cx="8153400" cy="4757758"/>
          </a:xfrm>
        </p:spPr>
        <p:txBody>
          <a:bodyPr>
            <a:normAutofit/>
          </a:bodyPr>
          <a:lstStyle/>
          <a:p>
            <a:pPr marL="0" indent="0" algn="just">
              <a:buNone/>
            </a:pPr>
            <a:endParaRPr lang="it-IT" b="1" cap="small" dirty="0" smtClean="0">
              <a:solidFill>
                <a:schemeClr val="tx2"/>
              </a:solidFill>
            </a:endParaRPr>
          </a:p>
          <a:p>
            <a:pPr marL="0" indent="0" algn="just">
              <a:buNone/>
            </a:pPr>
            <a:r>
              <a:rPr lang="it-IT" b="1" cap="small" dirty="0" smtClean="0">
                <a:solidFill>
                  <a:schemeClr val="tx2"/>
                </a:solidFill>
              </a:rPr>
              <a:t>Il “saggio scientifico” (o </a:t>
            </a:r>
            <a:r>
              <a:rPr lang="it-IT" b="1" i="1" cap="small" dirty="0" err="1" smtClean="0">
                <a:solidFill>
                  <a:schemeClr val="tx2"/>
                </a:solidFill>
              </a:rPr>
              <a:t>paper</a:t>
            </a:r>
            <a:r>
              <a:rPr lang="it-IT" b="1" cap="small" dirty="0" smtClean="0">
                <a:solidFill>
                  <a:schemeClr val="tx2"/>
                </a:solidFill>
              </a:rPr>
              <a:t>) è un vero e proprio genere letterario che ha come scopo la divulgazione di nuove conoscenze tra gli studiosi di una data disciplina.</a:t>
            </a:r>
          </a:p>
          <a:p>
            <a:pPr marL="0" indent="0" algn="just">
              <a:buNone/>
            </a:pPr>
            <a:endParaRPr lang="it-IT" b="1" cap="small" dirty="0" smtClean="0">
              <a:solidFill>
                <a:schemeClr val="tx2"/>
              </a:solidFill>
            </a:endParaRPr>
          </a:p>
          <a:p>
            <a:pPr marL="0" indent="0" algn="just">
              <a:buNone/>
            </a:pPr>
            <a:r>
              <a:rPr lang="it-IT" b="1" cap="small" dirty="0" smtClean="0">
                <a:solidFill>
                  <a:schemeClr val="tx2"/>
                </a:solidFill>
              </a:rPr>
              <a:t>pertanto, esso è caratterizzato da regole formali codificate e universalmente accettate dalla comunità degli studiosi delle varie discipline.</a:t>
            </a:r>
            <a:endParaRPr lang="it-IT" b="1" cap="small"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3.c </a:t>
            </a:r>
            <a:r>
              <a:rPr lang="it-IT" sz="3700" b="1" cap="small" dirty="0" smtClean="0"/>
              <a:t>Varianti del carattere e punteggiatura </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just">
              <a:buNone/>
            </a:pPr>
            <a:r>
              <a:rPr lang="it-IT" sz="2400" b="1" u="sng" cap="small" dirty="0" smtClean="0">
                <a:solidFill>
                  <a:schemeClr val="tx2"/>
                </a:solidFill>
              </a:rPr>
              <a:t>Maiuscoletto</a:t>
            </a:r>
            <a:r>
              <a:rPr lang="it-IT" sz="2400" cap="small" dirty="0" smtClean="0">
                <a:solidFill>
                  <a:schemeClr val="tx2"/>
                </a:solidFill>
              </a:rPr>
              <a:t>: forma uguale al maiuscolo, ma altezza ridotta. Viene utilizzato per: </a:t>
            </a:r>
          </a:p>
          <a:p>
            <a:pPr marL="0" indent="0" algn="just">
              <a:buFont typeface="Wingdings" pitchFamily="2" charset="2"/>
              <a:buChar char="§"/>
            </a:pPr>
            <a:r>
              <a:rPr lang="it-IT" sz="2400" cap="small" dirty="0" smtClean="0">
                <a:solidFill>
                  <a:schemeClr val="tx2"/>
                </a:solidFill>
              </a:rPr>
              <a:t> sottotitoli dei capitoli</a:t>
            </a:r>
          </a:p>
          <a:p>
            <a:pPr marL="0" indent="0" algn="just">
              <a:buFont typeface="Wingdings" pitchFamily="2" charset="2"/>
              <a:buChar char="§"/>
            </a:pPr>
            <a:r>
              <a:rPr lang="it-IT" sz="2400" cap="small" dirty="0" smtClean="0">
                <a:solidFill>
                  <a:schemeClr val="tx2"/>
                </a:solidFill>
              </a:rPr>
              <a:t> paragrafi</a:t>
            </a:r>
          </a:p>
          <a:p>
            <a:pPr marL="0" indent="0" algn="just">
              <a:buFont typeface="Wingdings" pitchFamily="2" charset="2"/>
              <a:buChar char="§"/>
            </a:pPr>
            <a:r>
              <a:rPr lang="it-IT" sz="2400" cap="small" dirty="0" smtClean="0">
                <a:solidFill>
                  <a:schemeClr val="tx2"/>
                </a:solidFill>
              </a:rPr>
              <a:t> per indicare il numero di tomo, se è preceduto dall’indicazione del volume </a:t>
            </a:r>
          </a:p>
          <a:p>
            <a:pPr marL="0" indent="0" algn="just">
              <a:buFont typeface="Wingdings" pitchFamily="2" charset="2"/>
              <a:buChar char="§"/>
            </a:pPr>
            <a:r>
              <a:rPr lang="it-IT" sz="2400" cap="small" dirty="0" smtClean="0">
                <a:solidFill>
                  <a:schemeClr val="tx2"/>
                </a:solidFill>
              </a:rPr>
              <a:t> all’interno del testo, per le sigle, specialmente se lunghe</a:t>
            </a:r>
            <a:r>
              <a:rPr lang="it-IT" sz="2400" dirty="0" smtClean="0">
                <a:solidFill>
                  <a:schemeClr val="tx2"/>
                </a:solidFill>
              </a:rPr>
              <a:t> </a:t>
            </a:r>
          </a:p>
          <a:p>
            <a:pPr marL="0" indent="0" algn="just">
              <a:buNone/>
            </a:pPr>
            <a:r>
              <a:rPr lang="it-IT" sz="2400" b="1" u="sng" cap="small" dirty="0" smtClean="0">
                <a:solidFill>
                  <a:schemeClr val="tx2"/>
                </a:solidFill>
              </a:rPr>
              <a:t>Maiuscolo</a:t>
            </a:r>
            <a:r>
              <a:rPr lang="it-IT" sz="2400" cap="small" dirty="0" smtClean="0">
                <a:solidFill>
                  <a:schemeClr val="tx2"/>
                </a:solidFill>
              </a:rPr>
              <a:t>: usato per i titoli. Tradizionalmente non viene utilizzato il maiuscolo corsivo: se in un blocchetto in maiuscolo è presente un termine che andrebbe in corsivo (es. titolo di un’opera) è consigliabile usare il tondo tra virgolette alte</a:t>
            </a:r>
            <a:endParaRPr lang="it-IT" sz="2400" b="1" u="sng" cap="small" dirty="0" smtClean="0">
              <a:solidFill>
                <a:schemeClr val="tx2"/>
              </a:solidFill>
            </a:endParaRPr>
          </a:p>
          <a:p>
            <a:pPr marL="0" indent="0" algn="just">
              <a:buNone/>
            </a:pPr>
            <a:endParaRPr lang="it-IT" sz="2400" cap="small" dirty="0" smtClean="0">
              <a:solidFill>
                <a:schemeClr val="tx2"/>
              </a:solidFill>
            </a:endParaRP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3.c </a:t>
            </a:r>
            <a:r>
              <a:rPr lang="it-IT" sz="3700" b="1" cap="small" dirty="0" smtClean="0"/>
              <a:t>Varianti del carattere e punteggiatura </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mj-lt"/>
              <a:buAutoNum type="alphaUcPeriod"/>
            </a:pPr>
            <a:r>
              <a:rPr lang="it-IT" sz="2400" b="1" cap="small" dirty="0" smtClean="0">
                <a:solidFill>
                  <a:schemeClr val="tx2"/>
                </a:solidFill>
              </a:rPr>
              <a:t> Punteggiatura. </a:t>
            </a:r>
            <a:r>
              <a:rPr lang="it-IT" sz="2400" b="1" u="sng" cap="small" dirty="0" smtClean="0">
                <a:solidFill>
                  <a:schemeClr val="tx2"/>
                </a:solidFill>
              </a:rPr>
              <a:t>Lineetta </a:t>
            </a:r>
            <a:r>
              <a:rPr lang="it-IT" sz="2400" b="1" i="1" u="sng" cap="small" dirty="0" smtClean="0">
                <a:solidFill>
                  <a:schemeClr val="tx2"/>
                </a:solidFill>
              </a:rPr>
              <a:t>en </a:t>
            </a:r>
            <a:r>
              <a:rPr lang="it-IT" sz="2400" b="1" i="1" u="sng" cap="small" dirty="0" err="1" smtClean="0">
                <a:solidFill>
                  <a:schemeClr val="tx2"/>
                </a:solidFill>
              </a:rPr>
              <a:t>dash</a:t>
            </a:r>
            <a:endParaRPr lang="it-IT" sz="2400" b="1" i="1" u="sng" cap="small" dirty="0" smtClean="0">
              <a:solidFill>
                <a:schemeClr val="tx2"/>
              </a:solidFill>
            </a:endParaRPr>
          </a:p>
          <a:p>
            <a:pPr marL="0" indent="0" algn="just">
              <a:buNone/>
            </a:pPr>
            <a:r>
              <a:rPr lang="it-IT" sz="2400" cap="small" dirty="0" smtClean="0">
                <a:solidFill>
                  <a:schemeClr val="tx2"/>
                </a:solidFill>
              </a:rPr>
              <a:t>Diversa dal trattino (ha una lunghezza doppia). È sempre preceduta e seguita da uno spazio. Si usa tendenzialmente per isolare una frase incidentale, con funzione analoga a quella delle parentesi tonde. Se l’inciso si trova al centro di una proposizione, la lineetta apre e chiude l’inciso. Se invece si trova alla fine della frase, la lineetta apre l’inciso mentre si utilizza il punto fermo per chiuderlo. </a:t>
            </a:r>
          </a:p>
          <a:p>
            <a:pPr marL="0" indent="0" algn="just">
              <a:buNone/>
            </a:pPr>
            <a:endParaRPr lang="it-IT" sz="2400" cap="small" dirty="0" smtClean="0">
              <a:solidFill>
                <a:schemeClr val="tx2"/>
              </a:solidFill>
            </a:endParaRPr>
          </a:p>
          <a:p>
            <a:pPr marL="0" indent="0" algn="r">
              <a:buNone/>
            </a:pPr>
            <a:r>
              <a:rPr lang="it-IT" sz="1600" b="1" u="sng" cap="small" dirty="0" smtClean="0">
                <a:solidFill>
                  <a:schemeClr val="tx2"/>
                </a:solidFill>
              </a:rPr>
              <a:t>(“Inserisci”, “Simbolo”, “En </a:t>
            </a:r>
            <a:r>
              <a:rPr lang="it-IT" sz="1600" b="1" u="sng" cap="small" dirty="0" err="1" smtClean="0">
                <a:solidFill>
                  <a:schemeClr val="tx2"/>
                </a:solidFill>
              </a:rPr>
              <a:t>dash</a:t>
            </a:r>
            <a:r>
              <a:rPr lang="it-IT" sz="1600" b="1" u="sng" cap="small" dirty="0" smtClean="0">
                <a:solidFill>
                  <a:schemeClr val="tx2"/>
                </a:solidFill>
              </a:rPr>
              <a:t>”)</a:t>
            </a:r>
          </a:p>
          <a:p>
            <a:pPr marL="0" indent="0" algn="just">
              <a:buNone/>
            </a:pPr>
            <a:endParaRPr lang="it-IT" sz="2400" cap="small" dirty="0" smtClean="0">
              <a:solidFill>
                <a:schemeClr val="tx2"/>
              </a:solidFill>
            </a:endParaRPr>
          </a:p>
          <a:p>
            <a:pPr marL="457200" indent="-457200" algn="just">
              <a:buNone/>
            </a:pPr>
            <a:endParaRPr lang="it-IT" sz="2400" b="1" u="sng" cap="small" dirty="0" smtClean="0">
              <a:solidFill>
                <a:schemeClr val="tx2"/>
              </a:solidFill>
            </a:endParaRP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en dash.PNG"/>
          <p:cNvPicPr>
            <a:picLocks noChangeAspect="1"/>
          </p:cNvPicPr>
          <p:nvPr/>
        </p:nvPicPr>
        <p:blipFill>
          <a:blip r:embed="rId2"/>
          <a:stretch>
            <a:fillRect/>
          </a:stretch>
        </p:blipFill>
        <p:spPr>
          <a:xfrm>
            <a:off x="1857356" y="4357694"/>
            <a:ext cx="3506433" cy="2238980"/>
          </a:xfrm>
          <a:prstGeom prst="rect">
            <a:avLst/>
          </a:prstGeom>
        </p:spPr>
      </p:pic>
      <p:sp>
        <p:nvSpPr>
          <p:cNvPr id="5" name="Ovale 4"/>
          <p:cNvSpPr/>
          <p:nvPr/>
        </p:nvSpPr>
        <p:spPr>
          <a:xfrm>
            <a:off x="2071670" y="4714884"/>
            <a:ext cx="642942" cy="5715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785918" y="5786454"/>
            <a:ext cx="642942" cy="5715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3.c </a:t>
            </a:r>
            <a:r>
              <a:rPr lang="it-IT" sz="3700" b="1" cap="small" dirty="0" smtClean="0"/>
              <a:t>Varianti del carattere e punteggiatura </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mj-lt"/>
              <a:buAutoNum type="alphaUcPeriod" startAt="2"/>
            </a:pPr>
            <a:r>
              <a:rPr lang="it-IT" sz="2400" b="1" cap="small" dirty="0" smtClean="0">
                <a:solidFill>
                  <a:schemeClr val="tx2"/>
                </a:solidFill>
              </a:rPr>
              <a:t> Punteggiatura. </a:t>
            </a:r>
            <a:r>
              <a:rPr lang="it-IT" sz="2400" b="1" u="sng" cap="small" dirty="0" smtClean="0">
                <a:solidFill>
                  <a:schemeClr val="tx2"/>
                </a:solidFill>
              </a:rPr>
              <a:t>Parentesi tonde</a:t>
            </a:r>
            <a:endParaRPr lang="it-IT" sz="2400" cap="small" dirty="0" smtClean="0">
              <a:solidFill>
                <a:schemeClr val="tx2"/>
              </a:solidFill>
            </a:endParaRPr>
          </a:p>
          <a:p>
            <a:pPr marL="0" indent="0" algn="just">
              <a:buFont typeface="Wingdings" pitchFamily="2" charset="2"/>
              <a:buChar char="§"/>
            </a:pPr>
            <a:r>
              <a:rPr lang="it-IT" sz="2400" cap="small" dirty="0" smtClean="0">
                <a:solidFill>
                  <a:schemeClr val="tx2"/>
                </a:solidFill>
              </a:rPr>
              <a:t> Per isolare una frase incidentale</a:t>
            </a:r>
          </a:p>
          <a:p>
            <a:pPr marL="0" indent="0" algn="just">
              <a:buFont typeface="Wingdings" pitchFamily="2" charset="2"/>
              <a:buChar char="§"/>
            </a:pPr>
            <a:r>
              <a:rPr lang="it-IT" sz="2400" cap="small" dirty="0" smtClean="0">
                <a:solidFill>
                  <a:schemeClr val="tx2"/>
                </a:solidFill>
              </a:rPr>
              <a:t> Nei riferimenti bibliografici, sono utilizzate per </a:t>
            </a:r>
            <a:r>
              <a:rPr lang="it-IT" sz="2400" u="sng" cap="small" dirty="0" smtClean="0">
                <a:solidFill>
                  <a:schemeClr val="tx2"/>
                </a:solidFill>
              </a:rPr>
              <a:t>racchiudere la dicitura “a cura di”</a:t>
            </a:r>
            <a:r>
              <a:rPr lang="it-IT" sz="2400" cap="small" dirty="0" smtClean="0">
                <a:solidFill>
                  <a:schemeClr val="tx2"/>
                </a:solidFill>
              </a:rPr>
              <a:t> (nel caso di libri senza autore, ma con curatore), per segnalare le </a:t>
            </a:r>
            <a:r>
              <a:rPr lang="it-IT" sz="2400" u="sng" cap="small" dirty="0" smtClean="0">
                <a:solidFill>
                  <a:schemeClr val="tx2"/>
                </a:solidFill>
              </a:rPr>
              <a:t>date dei periodici</a:t>
            </a:r>
            <a:r>
              <a:rPr lang="it-IT" sz="2400" cap="small" dirty="0" smtClean="0">
                <a:solidFill>
                  <a:schemeClr val="tx2"/>
                </a:solidFill>
              </a:rPr>
              <a:t> e per segnalare l’anno della prima edizione di un’opera</a:t>
            </a:r>
            <a:endParaRPr lang="it-IT" sz="2400" u="sng" cap="small" dirty="0" smtClean="0">
              <a:solidFill>
                <a:schemeClr val="tx2"/>
              </a:solidFill>
            </a:endParaRPr>
          </a:p>
          <a:p>
            <a:pPr marL="0" indent="0" algn="ctr">
              <a:buFont typeface="+mj-lt"/>
              <a:buAutoNum type="alphaUcPeriod" startAt="3"/>
            </a:pPr>
            <a:r>
              <a:rPr lang="it-IT" sz="2400" b="1" cap="small" dirty="0" smtClean="0">
                <a:solidFill>
                  <a:schemeClr val="tx2"/>
                </a:solidFill>
              </a:rPr>
              <a:t> Punteggiatura. </a:t>
            </a:r>
            <a:r>
              <a:rPr lang="it-IT" sz="2400" b="1" u="sng" cap="small" dirty="0" smtClean="0">
                <a:solidFill>
                  <a:schemeClr val="tx2"/>
                </a:solidFill>
              </a:rPr>
              <a:t>Parentesi quadre</a:t>
            </a:r>
          </a:p>
          <a:p>
            <a:pPr marL="0" indent="0" algn="just">
              <a:buFont typeface="Wingdings" pitchFamily="2" charset="2"/>
              <a:buChar char="§"/>
            </a:pPr>
            <a:r>
              <a:rPr lang="it-IT" sz="2400" cap="small" dirty="0" smtClean="0">
                <a:solidFill>
                  <a:schemeClr val="tx2"/>
                </a:solidFill>
              </a:rPr>
              <a:t> Per racchiudere le abbreviazioni </a:t>
            </a:r>
            <a:r>
              <a:rPr lang="it-IT" sz="2400" dirty="0" smtClean="0">
                <a:solidFill>
                  <a:schemeClr val="tx2"/>
                </a:solidFill>
              </a:rPr>
              <a:t>[</a:t>
            </a:r>
            <a:r>
              <a:rPr lang="it-IT" sz="2400" i="1" dirty="0" smtClean="0">
                <a:solidFill>
                  <a:schemeClr val="tx2"/>
                </a:solidFill>
              </a:rPr>
              <a:t>N.d.T.</a:t>
            </a:r>
            <a:r>
              <a:rPr lang="it-IT" sz="2400" dirty="0" smtClean="0">
                <a:solidFill>
                  <a:schemeClr val="tx2"/>
                </a:solidFill>
              </a:rPr>
              <a:t>] </a:t>
            </a:r>
            <a:r>
              <a:rPr lang="it-IT" sz="2400" cap="small" dirty="0" smtClean="0">
                <a:solidFill>
                  <a:schemeClr val="tx2"/>
                </a:solidFill>
              </a:rPr>
              <a:t>e</a:t>
            </a:r>
            <a:r>
              <a:rPr lang="it-IT" sz="2400" i="1" dirty="0" smtClean="0">
                <a:solidFill>
                  <a:schemeClr val="tx2"/>
                </a:solidFill>
              </a:rPr>
              <a:t> </a:t>
            </a:r>
            <a:r>
              <a:rPr lang="it-IT" sz="2400" dirty="0" smtClean="0">
                <a:solidFill>
                  <a:schemeClr val="tx2"/>
                </a:solidFill>
              </a:rPr>
              <a:t>[</a:t>
            </a:r>
            <a:r>
              <a:rPr lang="it-IT" sz="2400" i="1" dirty="0" err="1" smtClean="0">
                <a:solidFill>
                  <a:schemeClr val="tx2"/>
                </a:solidFill>
              </a:rPr>
              <a:t>N.d.C.</a:t>
            </a:r>
            <a:r>
              <a:rPr lang="it-IT" sz="2400" dirty="0" smtClean="0">
                <a:solidFill>
                  <a:schemeClr val="tx2"/>
                </a:solidFill>
              </a:rPr>
              <a:t>]</a:t>
            </a:r>
            <a:r>
              <a:rPr lang="it-IT" sz="2400" b="1" u="sng" cap="small" dirty="0" smtClean="0">
                <a:solidFill>
                  <a:schemeClr val="tx2"/>
                </a:solidFill>
              </a:rPr>
              <a:t> </a:t>
            </a:r>
          </a:p>
          <a:p>
            <a:pPr marL="0" indent="0" algn="just">
              <a:buFont typeface="Wingdings" pitchFamily="2" charset="2"/>
              <a:buChar char="§"/>
            </a:pPr>
            <a:r>
              <a:rPr lang="it-IT" sz="2400" cap="small" dirty="0" smtClean="0">
                <a:solidFill>
                  <a:schemeClr val="tx2"/>
                </a:solidFill>
              </a:rPr>
              <a:t> Per inserire un elemento esterno in una citazione (un commento, una precisazione)</a:t>
            </a:r>
          </a:p>
          <a:p>
            <a:pPr marL="0" indent="0" algn="just">
              <a:buFont typeface="Wingdings" pitchFamily="2" charset="2"/>
              <a:buChar char="§"/>
            </a:pPr>
            <a:r>
              <a:rPr lang="it-IT" sz="2400" cap="small" dirty="0" smtClean="0">
                <a:solidFill>
                  <a:schemeClr val="tx2"/>
                </a:solidFill>
              </a:rPr>
              <a:t> Nei riferimenti bibliografici, per racchiudere le integrazioni a una bibliografia di un testo tradotto (edizione originale di un’opera)</a:t>
            </a:r>
          </a:p>
          <a:p>
            <a:pPr marL="457200" indent="-457200" algn="just">
              <a:buFont typeface="Wingdings" pitchFamily="2" charset="2"/>
              <a:buChar char="§"/>
            </a:pPr>
            <a:endParaRPr lang="it-IT" sz="2400" cap="small" dirty="0" smtClean="0">
              <a:solidFill>
                <a:schemeClr val="tx2"/>
              </a:solidFill>
            </a:endParaRP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3.c </a:t>
            </a:r>
            <a:r>
              <a:rPr lang="it-IT" sz="3700" b="1" cap="small" dirty="0" smtClean="0"/>
              <a:t>Varianti del carattere e punteggiatura </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mj-lt"/>
              <a:buAutoNum type="alphaUcPeriod" startAt="4"/>
            </a:pPr>
            <a:r>
              <a:rPr lang="it-IT" sz="2400" b="1" cap="small" dirty="0" smtClean="0">
                <a:solidFill>
                  <a:schemeClr val="tx2"/>
                </a:solidFill>
              </a:rPr>
              <a:t> Punteggiatura. </a:t>
            </a:r>
            <a:r>
              <a:rPr lang="it-IT" sz="2400" b="1" u="sng" cap="small" dirty="0" smtClean="0">
                <a:solidFill>
                  <a:schemeClr val="tx2"/>
                </a:solidFill>
              </a:rPr>
              <a:t>Virgolette caporali (« »)</a:t>
            </a:r>
            <a:endParaRPr lang="it-IT" sz="2400" cap="small" dirty="0" smtClean="0">
              <a:solidFill>
                <a:schemeClr val="tx2"/>
              </a:solidFill>
            </a:endParaRPr>
          </a:p>
          <a:p>
            <a:pPr marL="0" indent="0" algn="just">
              <a:buFont typeface="Wingdings" pitchFamily="2" charset="2"/>
              <a:buChar char="§"/>
            </a:pPr>
            <a:r>
              <a:rPr lang="it-IT" sz="2400" cap="small" dirty="0" smtClean="0">
                <a:solidFill>
                  <a:schemeClr val="tx2"/>
                </a:solidFill>
              </a:rPr>
              <a:t> Per racchiudere le battute di un dialogo</a:t>
            </a:r>
          </a:p>
          <a:p>
            <a:pPr marL="0" indent="0" algn="just">
              <a:buFont typeface="Wingdings" pitchFamily="2" charset="2"/>
              <a:buChar char="§"/>
            </a:pPr>
            <a:r>
              <a:rPr lang="it-IT" sz="2400" cap="small" dirty="0" smtClean="0">
                <a:solidFill>
                  <a:schemeClr val="tx2"/>
                </a:solidFill>
              </a:rPr>
              <a:t> Per le citazioni in prosa</a:t>
            </a:r>
          </a:p>
          <a:p>
            <a:pPr marL="0" indent="0" algn="just">
              <a:buFont typeface="Wingdings" pitchFamily="2" charset="2"/>
              <a:buChar char="§"/>
            </a:pPr>
            <a:r>
              <a:rPr lang="it-IT" sz="2400" cap="small" dirty="0" smtClean="0">
                <a:solidFill>
                  <a:schemeClr val="tx2"/>
                </a:solidFill>
              </a:rPr>
              <a:t> Per la traduzione di termini o breve espressioni in lingua straniera</a:t>
            </a:r>
          </a:p>
          <a:p>
            <a:pPr marL="0" indent="0" algn="just">
              <a:buFont typeface="Wingdings" pitchFamily="2" charset="2"/>
              <a:buChar char="§"/>
            </a:pPr>
            <a:r>
              <a:rPr lang="it-IT" sz="2400" cap="small" dirty="0" smtClean="0">
                <a:solidFill>
                  <a:schemeClr val="tx2"/>
                </a:solidFill>
              </a:rPr>
              <a:t> Nei riferimenti bibliografici, per i titoli dei periodici e per i titoli dei capitoli che non hanno autonomia propria</a:t>
            </a:r>
          </a:p>
          <a:p>
            <a:pPr marL="0" indent="0" algn="ctr">
              <a:buFont typeface="+mj-lt"/>
              <a:buAutoNum type="alphaUcPeriod" startAt="5"/>
            </a:pPr>
            <a:r>
              <a:rPr lang="it-IT" sz="2400" b="1" cap="small" dirty="0" smtClean="0">
                <a:solidFill>
                  <a:schemeClr val="tx2"/>
                </a:solidFill>
              </a:rPr>
              <a:t> Punteggiatura. </a:t>
            </a:r>
            <a:r>
              <a:rPr lang="it-IT" sz="2400" b="1" u="sng" cap="small" dirty="0" smtClean="0">
                <a:solidFill>
                  <a:schemeClr val="tx2"/>
                </a:solidFill>
              </a:rPr>
              <a:t>Virgolette alte (“ ”)</a:t>
            </a:r>
          </a:p>
          <a:p>
            <a:pPr marL="0" indent="0" algn="just">
              <a:buFont typeface="Wingdings" pitchFamily="2" charset="2"/>
              <a:buChar char="§"/>
            </a:pPr>
            <a:r>
              <a:rPr lang="it-IT" sz="2400" cap="small" dirty="0" smtClean="0">
                <a:solidFill>
                  <a:schemeClr val="tx2"/>
                </a:solidFill>
              </a:rPr>
              <a:t> Per evidenziare una parola, o segnalare che essa va considerata in un senso che si discosta dal solito</a:t>
            </a:r>
            <a:endParaRPr lang="it-IT" sz="2400" b="1" u="sng" cap="small" dirty="0" smtClean="0">
              <a:solidFill>
                <a:schemeClr val="tx2"/>
              </a:solidFill>
            </a:endParaRPr>
          </a:p>
          <a:p>
            <a:pPr marL="0" indent="0" algn="just">
              <a:buFont typeface="Wingdings" pitchFamily="2" charset="2"/>
              <a:buChar char="§"/>
            </a:pPr>
            <a:r>
              <a:rPr lang="it-IT" sz="2400" cap="small" dirty="0" smtClean="0">
                <a:solidFill>
                  <a:schemeClr val="tx2"/>
                </a:solidFill>
              </a:rPr>
              <a:t> In alternativa al corsivo quando si vuole indicare che una parola va considerata rispetto alla sua forma e non al suo significato</a:t>
            </a:r>
          </a:p>
          <a:p>
            <a:pPr marL="457200" indent="-457200" algn="just">
              <a:buFont typeface="Wingdings" pitchFamily="2" charset="2"/>
              <a:buChar char="§"/>
            </a:pPr>
            <a:endParaRPr lang="it-IT" sz="2400" cap="small" dirty="0" smtClean="0">
              <a:solidFill>
                <a:schemeClr val="tx2"/>
              </a:solidFill>
            </a:endParaRP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Citazioni</a:t>
            </a:r>
          </a:p>
          <a:p>
            <a:pPr marL="0" indent="0" algn="just">
              <a:buFont typeface="Wingdings" pitchFamily="2" charset="2"/>
              <a:buChar char="v"/>
            </a:pPr>
            <a:r>
              <a:rPr lang="it-IT" sz="2400" cap="small" dirty="0" smtClean="0">
                <a:solidFill>
                  <a:schemeClr val="tx2"/>
                </a:solidFill>
              </a:rPr>
              <a:t> Ogni citazione richiede che vengano dati gli estremi della sua fonte (</a:t>
            </a:r>
            <a:r>
              <a:rPr lang="it-IT" sz="2400" dirty="0" smtClean="0">
                <a:solidFill>
                  <a:schemeClr val="tx2"/>
                </a:solidFill>
              </a:rPr>
              <a:t>in nota oppure tra parentesi tonde alla fine della citazione stessa)</a:t>
            </a:r>
          </a:p>
          <a:p>
            <a:pPr marL="0" indent="0" algn="just">
              <a:buFont typeface="Wingdings" pitchFamily="2" charset="2"/>
              <a:buChar char="v"/>
            </a:pPr>
            <a:r>
              <a:rPr lang="it-IT" sz="2400" cap="small" dirty="0" smtClean="0">
                <a:solidFill>
                  <a:schemeClr val="tx2"/>
                </a:solidFill>
              </a:rPr>
              <a:t> Eventuali omissioni di una parte della citazione vanno segnalate tramite l’uso dei tre puntini preceduti e seguiti da uno spazio, meglio se tra parentesi quadre (es. [ … ])</a:t>
            </a:r>
          </a:p>
          <a:p>
            <a:pPr marL="0" indent="0" algn="just">
              <a:buFont typeface="Wingdings" pitchFamily="2" charset="2"/>
              <a:buChar char="v"/>
            </a:pPr>
            <a:r>
              <a:rPr lang="it-IT" sz="2400" cap="small" dirty="0" smtClean="0">
                <a:solidFill>
                  <a:schemeClr val="tx2"/>
                </a:solidFill>
              </a:rPr>
              <a:t> Se introdotta dai due punti, la citazione solitamente inizia con la lettera maiuscola</a:t>
            </a:r>
          </a:p>
          <a:p>
            <a:pPr marL="0" indent="0" algn="just">
              <a:buFont typeface="Wingdings" pitchFamily="2" charset="2"/>
              <a:buChar char="v"/>
            </a:pPr>
            <a:r>
              <a:rPr lang="it-IT" sz="2400" cap="small" dirty="0" smtClean="0">
                <a:solidFill>
                  <a:schemeClr val="tx2"/>
                </a:solidFill>
              </a:rPr>
              <a:t> Tutto ciò che, pur all’interno delle virgolette caporali, non fa parte della citazione (commenti, aggiunte, precisazioni) va posto tra parentesi quadre</a:t>
            </a: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Citazioni</a:t>
            </a:r>
          </a:p>
          <a:p>
            <a:pPr marL="0" indent="0" algn="ctr">
              <a:buNone/>
            </a:pPr>
            <a:endParaRPr lang="it-IT" sz="2400" cap="small" dirty="0" smtClean="0">
              <a:solidFill>
                <a:schemeClr val="tx2"/>
              </a:solidFill>
            </a:endParaRPr>
          </a:p>
          <a:p>
            <a:pPr marL="0" indent="0" algn="just">
              <a:buFont typeface="Wingdings" pitchFamily="2" charset="2"/>
              <a:buChar char="v"/>
            </a:pPr>
            <a:r>
              <a:rPr lang="it-IT" sz="2400" cap="small" dirty="0" smtClean="0">
                <a:solidFill>
                  <a:schemeClr val="tx2"/>
                </a:solidFill>
              </a:rPr>
              <a:t> Se breve (massimo due righe), una citazione può andare di seguito nel testo, tra virgolette caporali</a:t>
            </a:r>
          </a:p>
          <a:p>
            <a:pPr marL="0" indent="0" algn="just">
              <a:buFont typeface="Wingdings" pitchFamily="2" charset="2"/>
              <a:buChar char="§"/>
            </a:pPr>
            <a:endParaRPr lang="it-IT" sz="2400" cap="small" dirty="0" smtClean="0">
              <a:solidFill>
                <a:schemeClr val="tx2"/>
              </a:solidFill>
            </a:endParaRPr>
          </a:p>
          <a:p>
            <a:pPr marL="0" indent="0" algn="just">
              <a:buFont typeface="Wingdings" pitchFamily="2" charset="2"/>
              <a:buChar char="v"/>
            </a:pPr>
            <a:r>
              <a:rPr lang="it-IT" sz="2400" cap="small" dirty="0" smtClean="0">
                <a:solidFill>
                  <a:schemeClr val="tx2"/>
                </a:solidFill>
              </a:rPr>
              <a:t> Se è più lunga di due righe o se ci sono altre motivazioni che lo prevedano, si può porre la citazione al di fuori del testo. Dunque si mette il </a:t>
            </a:r>
            <a:r>
              <a:rPr lang="it-IT" sz="2400" u="sng" cap="small" dirty="0" smtClean="0">
                <a:solidFill>
                  <a:schemeClr val="tx2"/>
                </a:solidFill>
              </a:rPr>
              <a:t>blocchetto a capo</a:t>
            </a:r>
            <a:r>
              <a:rPr lang="it-IT" sz="2400" cap="small" dirty="0" smtClean="0">
                <a:solidFill>
                  <a:schemeClr val="tx2"/>
                </a:solidFill>
              </a:rPr>
              <a:t>, </a:t>
            </a:r>
            <a:r>
              <a:rPr lang="it-IT" sz="2400" u="sng" cap="small" dirty="0" smtClean="0">
                <a:solidFill>
                  <a:schemeClr val="tx2"/>
                </a:solidFill>
              </a:rPr>
              <a:t>senza virgolette caporali</a:t>
            </a:r>
            <a:r>
              <a:rPr lang="it-IT" sz="2400" cap="small" dirty="0" smtClean="0">
                <a:solidFill>
                  <a:schemeClr val="tx2"/>
                </a:solidFill>
              </a:rPr>
              <a:t>, con un </a:t>
            </a:r>
            <a:r>
              <a:rPr lang="it-IT" sz="2400" u="sng" cap="small" dirty="0" smtClean="0">
                <a:solidFill>
                  <a:schemeClr val="tx2"/>
                </a:solidFill>
              </a:rPr>
              <a:t>rientro a destra e sinistra corrispondente a quello di prima riga della parte argomentativa (1,25 cm)</a:t>
            </a:r>
            <a:r>
              <a:rPr lang="it-IT" sz="2400" cap="small" dirty="0" smtClean="0">
                <a:solidFill>
                  <a:schemeClr val="tx2"/>
                </a:solidFill>
              </a:rPr>
              <a:t>, con un </a:t>
            </a:r>
            <a:r>
              <a:rPr lang="it-IT" sz="2400" u="sng" cap="small" dirty="0" smtClean="0">
                <a:solidFill>
                  <a:schemeClr val="tx2"/>
                </a:solidFill>
              </a:rPr>
              <a:t>rientro di prima riga di 0,5 cm</a:t>
            </a:r>
            <a:r>
              <a:rPr lang="it-IT" sz="2400" cap="small" dirty="0" smtClean="0">
                <a:solidFill>
                  <a:schemeClr val="tx2"/>
                </a:solidFill>
              </a:rPr>
              <a:t>, </a:t>
            </a:r>
            <a:r>
              <a:rPr lang="it-IT" sz="2400" u="sng" cap="small" dirty="0" smtClean="0">
                <a:solidFill>
                  <a:schemeClr val="tx2"/>
                </a:solidFill>
              </a:rPr>
              <a:t>interlinea singola</a:t>
            </a:r>
            <a:r>
              <a:rPr lang="it-IT" sz="2400" cap="small" dirty="0" smtClean="0">
                <a:solidFill>
                  <a:schemeClr val="tx2"/>
                </a:solidFill>
              </a:rPr>
              <a:t> e </a:t>
            </a:r>
            <a:r>
              <a:rPr lang="it-IT" sz="2400" u="sng" cap="small" dirty="0" smtClean="0">
                <a:solidFill>
                  <a:schemeClr val="tx2"/>
                </a:solidFill>
              </a:rPr>
              <a:t>carattere in corpo minore rispetto al testo principale (solitamente 10 pt)</a:t>
            </a: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Citazioni</a:t>
            </a: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citazione.PNG"/>
          <p:cNvPicPr>
            <a:picLocks noChangeAspect="1"/>
          </p:cNvPicPr>
          <p:nvPr/>
        </p:nvPicPr>
        <p:blipFill>
          <a:blip r:embed="rId2"/>
          <a:stretch>
            <a:fillRect/>
          </a:stretch>
        </p:blipFill>
        <p:spPr>
          <a:xfrm>
            <a:off x="4857752" y="2143116"/>
            <a:ext cx="3611837" cy="4438546"/>
          </a:xfrm>
          <a:prstGeom prst="rect">
            <a:avLst/>
          </a:prstGeom>
        </p:spPr>
      </p:pic>
      <p:pic>
        <p:nvPicPr>
          <p:cNvPr id="5" name="Immagine 4" descr="es.PNG"/>
          <p:cNvPicPr>
            <a:picLocks noChangeAspect="1"/>
          </p:cNvPicPr>
          <p:nvPr/>
        </p:nvPicPr>
        <p:blipFill>
          <a:blip r:embed="rId3"/>
          <a:stretch>
            <a:fillRect/>
          </a:stretch>
        </p:blipFill>
        <p:spPr>
          <a:xfrm>
            <a:off x="214282" y="2214554"/>
            <a:ext cx="4498172" cy="4315219"/>
          </a:xfrm>
          <a:prstGeom prst="rect">
            <a:avLst/>
          </a:prstGeom>
        </p:spPr>
      </p:pic>
      <p:sp>
        <p:nvSpPr>
          <p:cNvPr id="6" name="Ovale 5"/>
          <p:cNvSpPr/>
          <p:nvPr/>
        </p:nvSpPr>
        <p:spPr>
          <a:xfrm>
            <a:off x="571472" y="3357562"/>
            <a:ext cx="3857652" cy="10001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Note</a:t>
            </a:r>
          </a:p>
          <a:p>
            <a:pPr marL="0" indent="0" algn="just">
              <a:buNone/>
            </a:pPr>
            <a:r>
              <a:rPr lang="it-IT" sz="2400" cap="small" dirty="0" smtClean="0">
                <a:solidFill>
                  <a:schemeClr val="tx2"/>
                </a:solidFill>
              </a:rPr>
              <a:t>Le note vanno poste a piè di pagina, in corpo minore rispetto a quello del testo argomentativo (10 pt). Il rimando esterno della nota va posto in apice e sempre dopo eventuali segni di interpunzione </a:t>
            </a: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7" name="Immagine 6" descr="nota.PNG"/>
          <p:cNvPicPr>
            <a:picLocks noChangeAspect="1"/>
          </p:cNvPicPr>
          <p:nvPr/>
        </p:nvPicPr>
        <p:blipFill>
          <a:blip r:embed="rId2"/>
          <a:stretch>
            <a:fillRect/>
          </a:stretch>
        </p:blipFill>
        <p:spPr>
          <a:xfrm>
            <a:off x="2500298" y="3286124"/>
            <a:ext cx="4696481" cy="1362265"/>
          </a:xfrm>
          <a:prstGeom prst="rect">
            <a:avLst/>
          </a:prstGeom>
        </p:spPr>
      </p:pic>
      <p:sp>
        <p:nvSpPr>
          <p:cNvPr id="8" name="Ovale 7"/>
          <p:cNvSpPr/>
          <p:nvPr/>
        </p:nvSpPr>
        <p:spPr>
          <a:xfrm>
            <a:off x="4000496" y="3429000"/>
            <a:ext cx="1500198" cy="11430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es nota.PNG"/>
          <p:cNvPicPr>
            <a:picLocks noChangeAspect="1"/>
          </p:cNvPicPr>
          <p:nvPr/>
        </p:nvPicPr>
        <p:blipFill>
          <a:blip r:embed="rId3"/>
          <a:stretch>
            <a:fillRect/>
          </a:stretch>
        </p:blipFill>
        <p:spPr>
          <a:xfrm>
            <a:off x="1214414" y="4714884"/>
            <a:ext cx="6868674" cy="1995149"/>
          </a:xfrm>
          <a:prstGeom prst="rect">
            <a:avLst/>
          </a:prstGeom>
        </p:spPr>
      </p:pic>
      <p:sp>
        <p:nvSpPr>
          <p:cNvPr id="10" name="Ovale 9"/>
          <p:cNvSpPr/>
          <p:nvPr/>
        </p:nvSpPr>
        <p:spPr>
          <a:xfrm>
            <a:off x="2500298" y="5072074"/>
            <a:ext cx="857256" cy="64294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257800"/>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Note</a:t>
            </a:r>
          </a:p>
          <a:p>
            <a:pPr marL="0" indent="0" algn="just">
              <a:buNone/>
            </a:pPr>
            <a:endParaRPr lang="it-IT" sz="2400" cap="small" dirty="0" smtClean="0">
              <a:solidFill>
                <a:schemeClr val="tx2"/>
              </a:solidFill>
            </a:endParaRPr>
          </a:p>
          <a:p>
            <a:pPr marL="0" indent="0" algn="just">
              <a:buNone/>
            </a:pPr>
            <a:r>
              <a:rPr lang="it-IT" sz="2400" cap="small" dirty="0" smtClean="0">
                <a:solidFill>
                  <a:schemeClr val="tx2"/>
                </a:solidFill>
              </a:rPr>
              <a:t>Le note non vengono utilizzate esclusivamente per fornire le coordinate delle fonti citate nella parte argomentativa. </a:t>
            </a:r>
          </a:p>
          <a:p>
            <a:pPr marL="0" indent="0" algn="just">
              <a:buNone/>
            </a:pPr>
            <a:endParaRPr lang="it-IT" sz="2400" cap="small" dirty="0" smtClean="0">
              <a:solidFill>
                <a:schemeClr val="tx2"/>
              </a:solidFill>
            </a:endParaRPr>
          </a:p>
          <a:p>
            <a:pPr marL="0" indent="0" algn="just">
              <a:buNone/>
            </a:pPr>
            <a:r>
              <a:rPr lang="it-IT" sz="2400" cap="small" dirty="0" smtClean="0">
                <a:solidFill>
                  <a:schemeClr val="tx2"/>
                </a:solidFill>
              </a:rPr>
              <a:t>In esse si possono riportati eventuali rinvii ad altre parti del teso, citazioni rafforzative, integrazioni, precisazioni e , in generale, tutto ciò che nella parte argomentativa risulterebbe come un’eccessiva divagazione.  </a:t>
            </a:r>
          </a:p>
          <a:p>
            <a:pPr marL="0" indent="0" algn="ctr">
              <a:buNone/>
            </a:pPr>
            <a:endParaRPr lang="it-IT" sz="2400" cap="small" dirty="0" smtClean="0">
              <a:solidFill>
                <a:schemeClr val="tx2"/>
              </a:solidFill>
            </a:endParaRP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Sistema Citazione - nota</a:t>
            </a:r>
          </a:p>
          <a:p>
            <a:pPr marL="0" indent="0" algn="just">
              <a:buNone/>
            </a:pPr>
            <a:r>
              <a:rPr lang="it-IT" sz="2400" cap="small" dirty="0" smtClean="0">
                <a:solidFill>
                  <a:schemeClr val="tx2"/>
                </a:solidFill>
              </a:rPr>
              <a:t>Quando in una nota viene menzionata o citata un’opera per la prima volta, essa deve essere segnalata in nota completa di tutti i suoi dati bibliografici: </a:t>
            </a:r>
          </a:p>
          <a:p>
            <a:pPr marL="457200" indent="-457200" algn="just">
              <a:buFont typeface="+mj-lt"/>
              <a:buAutoNum type="alphaLcParenR"/>
            </a:pPr>
            <a:r>
              <a:rPr lang="it-IT" sz="2400" cap="small" dirty="0" smtClean="0">
                <a:solidFill>
                  <a:schemeClr val="tx2"/>
                </a:solidFill>
              </a:rPr>
              <a:t>Nome (basta l’iniziale puntata) e cognome dell’autore</a:t>
            </a:r>
          </a:p>
          <a:p>
            <a:pPr marL="457200" indent="-457200" algn="just">
              <a:buFont typeface="+mj-lt"/>
              <a:buAutoNum type="alphaLcParenR"/>
            </a:pPr>
            <a:r>
              <a:rPr lang="it-IT" sz="2400" cap="small" dirty="0" smtClean="0">
                <a:solidFill>
                  <a:schemeClr val="tx2"/>
                </a:solidFill>
              </a:rPr>
              <a:t>Titolo ed eventuale sottotitolo (in corsivo)</a:t>
            </a:r>
          </a:p>
          <a:p>
            <a:pPr marL="457200" indent="-457200" algn="just">
              <a:buFont typeface="+mj-lt"/>
              <a:buAutoNum type="alphaLcParenR"/>
            </a:pPr>
            <a:r>
              <a:rPr lang="it-IT" sz="2400" cap="small" dirty="0" smtClean="0">
                <a:solidFill>
                  <a:schemeClr val="tx2"/>
                </a:solidFill>
              </a:rPr>
              <a:t>Data della prima edizione tra parentesi tonde oppure, se si tratta di un’opera non italiana di particolare importanza, l’intero riferimento bibliografico dell’edizione originale, posto tra parentesi quadre, introdotto dalla dicitura </a:t>
            </a:r>
            <a:r>
              <a:rPr lang="it-IT" sz="2400" u="sng" dirty="0" smtClean="0">
                <a:solidFill>
                  <a:schemeClr val="tx2"/>
                </a:solidFill>
              </a:rPr>
              <a:t>ed. </a:t>
            </a:r>
            <a:r>
              <a:rPr lang="it-IT" sz="2400" u="sng" dirty="0" err="1" smtClean="0">
                <a:solidFill>
                  <a:schemeClr val="tx2"/>
                </a:solidFill>
              </a:rPr>
              <a:t>orig</a:t>
            </a:r>
            <a:r>
              <a:rPr lang="it-IT" sz="2400" u="sng" dirty="0" smtClean="0">
                <a:solidFill>
                  <a:schemeClr val="tx2"/>
                </a:solidFill>
              </a:rPr>
              <a:t>.</a:t>
            </a:r>
            <a:endParaRPr lang="it-IT" sz="2400" u="sng" cap="small" dirty="0" smtClean="0">
              <a:solidFill>
                <a:schemeClr val="tx2"/>
              </a:solidFill>
            </a:endParaRPr>
          </a:p>
          <a:p>
            <a:pPr marL="457200" indent="-457200" algn="just">
              <a:buFont typeface="+mj-lt"/>
              <a:buAutoNum type="alphaLcParenR"/>
            </a:pPr>
            <a:r>
              <a:rPr lang="it-IT" sz="2400" cap="small" dirty="0" smtClean="0">
                <a:solidFill>
                  <a:schemeClr val="tx2"/>
                </a:solidFill>
              </a:rPr>
              <a:t>Curatore e/o traduttore</a:t>
            </a:r>
          </a:p>
          <a:p>
            <a:pPr marL="457200" indent="-457200" algn="just">
              <a:buNone/>
            </a:pPr>
            <a:r>
              <a:rPr lang="it-IT" sz="2400" cap="small" dirty="0" smtClean="0">
                <a:solidFill>
                  <a:schemeClr val="tx2"/>
                </a:solidFill>
              </a:rPr>
              <a:t> </a:t>
            </a: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1. Che cos’è un saggio scientifico?</a:t>
            </a:r>
            <a:endParaRPr lang="it-IT" b="1" cap="small" dirty="0"/>
          </a:p>
        </p:txBody>
      </p:sp>
      <p:sp>
        <p:nvSpPr>
          <p:cNvPr id="3" name="Segnaposto contenuto 2"/>
          <p:cNvSpPr>
            <a:spLocks noGrp="1"/>
          </p:cNvSpPr>
          <p:nvPr>
            <p:ph sz="quarter" idx="1"/>
          </p:nvPr>
        </p:nvSpPr>
        <p:spPr>
          <a:xfrm>
            <a:off x="612648" y="1600200"/>
            <a:ext cx="8153400" cy="4757758"/>
          </a:xfrm>
        </p:spPr>
        <p:txBody>
          <a:bodyPr>
            <a:normAutofit/>
          </a:bodyPr>
          <a:lstStyle/>
          <a:p>
            <a:pPr marL="0" indent="0" algn="ctr">
              <a:buNone/>
            </a:pPr>
            <a:r>
              <a:rPr lang="it-IT" b="1" cap="small" dirty="0" smtClean="0">
                <a:solidFill>
                  <a:schemeClr val="tx2"/>
                </a:solidFill>
              </a:rPr>
              <a:t>La prerogativa di un saggio scientifico è</a:t>
            </a:r>
          </a:p>
          <a:p>
            <a:pPr marL="0" indent="0" algn="ctr">
              <a:buNone/>
            </a:pPr>
            <a:r>
              <a:rPr lang="it-IT" sz="4000" b="1" u="sng" cap="small" dirty="0" smtClean="0">
                <a:solidFill>
                  <a:schemeClr val="tx2"/>
                </a:solidFill>
              </a:rPr>
              <a:t>L’EFFICACIA COMUNICATIVA</a:t>
            </a:r>
          </a:p>
          <a:p>
            <a:pPr marL="0" indent="0" algn="ctr">
              <a:buNone/>
            </a:pPr>
            <a:endParaRPr lang="it-IT" sz="3200" b="1" u="sng" cap="small" dirty="0" smtClean="0">
              <a:solidFill>
                <a:schemeClr val="tx2"/>
              </a:solidFill>
            </a:endParaRPr>
          </a:p>
          <a:p>
            <a:pPr marL="0" indent="0" algn="ctr">
              <a:buNone/>
            </a:pPr>
            <a:r>
              <a:rPr lang="it-IT" b="1" cap="small" dirty="0" smtClean="0">
                <a:solidFill>
                  <a:schemeClr val="tx2"/>
                </a:solidFill>
              </a:rPr>
              <a:t>Questo comporta che il saggio scientifico deve rispettare precisi requisiti quali: </a:t>
            </a:r>
          </a:p>
          <a:p>
            <a:pPr marL="0" indent="0" algn="ctr">
              <a:buFont typeface="Wingdings" pitchFamily="2" charset="2"/>
              <a:buChar char="§"/>
            </a:pPr>
            <a:r>
              <a:rPr lang="it-IT" b="1" cap="small" dirty="0" smtClean="0">
                <a:solidFill>
                  <a:schemeClr val="tx2"/>
                </a:solidFill>
              </a:rPr>
              <a:t> Chiarezza espositiva</a:t>
            </a:r>
          </a:p>
          <a:p>
            <a:pPr marL="0" indent="0" algn="ctr">
              <a:buFont typeface="Wingdings" pitchFamily="2" charset="2"/>
              <a:buChar char="§"/>
            </a:pPr>
            <a:r>
              <a:rPr lang="it-IT" b="1" cap="small" dirty="0" smtClean="0">
                <a:solidFill>
                  <a:schemeClr val="tx2"/>
                </a:solidFill>
              </a:rPr>
              <a:t> Affidabilità</a:t>
            </a:r>
          </a:p>
          <a:p>
            <a:pPr marL="0" indent="0" algn="ctr">
              <a:buFont typeface="Wingdings" pitchFamily="2" charset="2"/>
              <a:buChar char="§"/>
            </a:pPr>
            <a:r>
              <a:rPr lang="it-IT" b="1" cap="small" dirty="0" smtClean="0">
                <a:solidFill>
                  <a:schemeClr val="tx2"/>
                </a:solidFill>
              </a:rPr>
              <a:t> Facilità di consultazione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Sistema Citazione - nota</a:t>
            </a:r>
          </a:p>
          <a:p>
            <a:pPr marL="457200" indent="-457200" algn="just">
              <a:buFont typeface="+mj-lt"/>
              <a:buAutoNum type="alphaLcParenR" startAt="5"/>
            </a:pPr>
            <a:r>
              <a:rPr lang="it-IT" sz="2400" cap="small" dirty="0" smtClean="0">
                <a:solidFill>
                  <a:schemeClr val="tx2"/>
                </a:solidFill>
              </a:rPr>
              <a:t> Editore</a:t>
            </a:r>
          </a:p>
          <a:p>
            <a:pPr marL="457200" indent="-457200" algn="just">
              <a:buFont typeface="+mj-lt"/>
              <a:buAutoNum type="alphaLcParenR" startAt="5"/>
            </a:pPr>
            <a:r>
              <a:rPr lang="it-IT" sz="2400" cap="small" dirty="0" smtClean="0">
                <a:solidFill>
                  <a:schemeClr val="tx2"/>
                </a:solidFill>
              </a:rPr>
              <a:t> Luogo di pubblicazione</a:t>
            </a:r>
          </a:p>
          <a:p>
            <a:pPr marL="457200" indent="-457200" algn="just">
              <a:buFont typeface="+mj-lt"/>
              <a:buAutoNum type="alphaLcParenR" startAt="5"/>
            </a:pPr>
            <a:r>
              <a:rPr lang="it-IT" sz="2400" cap="small" dirty="0" smtClean="0">
                <a:solidFill>
                  <a:schemeClr val="tx2"/>
                </a:solidFill>
              </a:rPr>
              <a:t> Anno di pubblicazione dell’edizione consultata se diversa dalla prima</a:t>
            </a:r>
          </a:p>
          <a:p>
            <a:pPr marL="457200" indent="-457200" algn="just">
              <a:buFont typeface="+mj-lt"/>
              <a:buAutoNum type="alphaLcParenR" startAt="5"/>
            </a:pPr>
            <a:r>
              <a:rPr lang="it-IT" sz="2400" cap="small" dirty="0" smtClean="0">
                <a:solidFill>
                  <a:schemeClr val="tx2"/>
                </a:solidFill>
              </a:rPr>
              <a:t> Collana</a:t>
            </a:r>
          </a:p>
          <a:p>
            <a:pPr marL="457200" indent="-457200" algn="just">
              <a:buFont typeface="+mj-lt"/>
              <a:buAutoNum type="alphaLcParenR" startAt="5"/>
            </a:pPr>
            <a:r>
              <a:rPr lang="it-IT" sz="2400" cap="small" dirty="0" smtClean="0">
                <a:solidFill>
                  <a:schemeClr val="tx2"/>
                </a:solidFill>
              </a:rPr>
              <a:t> Numero dei volumi</a:t>
            </a:r>
          </a:p>
          <a:p>
            <a:pPr marL="457200" indent="-457200" algn="just">
              <a:buFont typeface="+mj-lt"/>
              <a:buAutoNum type="alphaLcParenR" startAt="5"/>
            </a:pPr>
            <a:r>
              <a:rPr lang="it-IT" sz="2400" cap="small" dirty="0" smtClean="0">
                <a:solidFill>
                  <a:schemeClr val="tx2"/>
                </a:solidFill>
              </a:rPr>
              <a:t> Titolo di un singolo volume (o di più volumi)</a:t>
            </a:r>
          </a:p>
          <a:p>
            <a:pPr marL="457200" indent="-457200" algn="just">
              <a:buFont typeface="+mj-lt"/>
              <a:buAutoNum type="alphaLcParenR" startAt="5"/>
            </a:pPr>
            <a:r>
              <a:rPr lang="it-IT" sz="2400" cap="small" dirty="0" smtClean="0">
                <a:solidFill>
                  <a:schemeClr val="tx2"/>
                </a:solidFill>
              </a:rPr>
              <a:t> Numero del tomo</a:t>
            </a:r>
          </a:p>
          <a:p>
            <a:pPr marL="457200" indent="-457200" algn="just">
              <a:buFont typeface="+mj-lt"/>
              <a:buAutoNum type="alphaLcParenR" startAt="5"/>
            </a:pPr>
            <a:r>
              <a:rPr lang="it-IT" sz="2400" cap="small" dirty="0" smtClean="0">
                <a:solidFill>
                  <a:schemeClr val="tx2"/>
                </a:solidFill>
              </a:rPr>
              <a:t> Numero della pagina (o delle pagine)</a:t>
            </a:r>
          </a:p>
          <a:p>
            <a:pPr marL="0" indent="0" algn="ctr">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Abbreviazioni</a:t>
            </a:r>
          </a:p>
          <a:p>
            <a:pPr marL="457200" indent="-457200" algn="just">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ab 1.PNG"/>
          <p:cNvPicPr>
            <a:picLocks noChangeAspect="1"/>
          </p:cNvPicPr>
          <p:nvPr/>
        </p:nvPicPr>
        <p:blipFill>
          <a:blip r:embed="rId2"/>
          <a:stretch>
            <a:fillRect/>
          </a:stretch>
        </p:blipFill>
        <p:spPr>
          <a:xfrm>
            <a:off x="2214546" y="2214554"/>
            <a:ext cx="4786346" cy="445118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Abbreviazioni</a:t>
            </a:r>
          </a:p>
          <a:p>
            <a:pPr marL="457200" indent="-457200" algn="just">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5" name="Immagine 4" descr="ab 2.PNG"/>
          <p:cNvPicPr>
            <a:picLocks noChangeAspect="1"/>
          </p:cNvPicPr>
          <p:nvPr/>
        </p:nvPicPr>
        <p:blipFill>
          <a:blip r:embed="rId2"/>
          <a:stretch>
            <a:fillRect/>
          </a:stretch>
        </p:blipFill>
        <p:spPr>
          <a:xfrm>
            <a:off x="214282" y="2071678"/>
            <a:ext cx="4609406" cy="4572032"/>
          </a:xfrm>
          <a:prstGeom prst="rect">
            <a:avLst/>
          </a:prstGeom>
        </p:spPr>
      </p:pic>
      <p:pic>
        <p:nvPicPr>
          <p:cNvPr id="6" name="Immagine 5" descr="ab 3.PNG"/>
          <p:cNvPicPr>
            <a:picLocks noChangeAspect="1"/>
          </p:cNvPicPr>
          <p:nvPr/>
        </p:nvPicPr>
        <p:blipFill>
          <a:blip r:embed="rId3"/>
          <a:stretch>
            <a:fillRect/>
          </a:stretch>
        </p:blipFill>
        <p:spPr>
          <a:xfrm>
            <a:off x="4500562" y="2214554"/>
            <a:ext cx="4500562" cy="367316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fontScale="92500" lnSpcReduction="10000"/>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Abbreviazioni (ulteriori precisazioni)</a:t>
            </a:r>
          </a:p>
          <a:p>
            <a:pPr marL="0" indent="0" algn="just">
              <a:buFont typeface="Wingdings" pitchFamily="2" charset="2"/>
              <a:buChar char="v"/>
            </a:pPr>
            <a:r>
              <a:rPr lang="it-IT" sz="2800" cap="small" dirty="0" smtClean="0">
                <a:solidFill>
                  <a:schemeClr val="tx2"/>
                </a:solidFill>
              </a:rPr>
              <a:t> </a:t>
            </a:r>
            <a:r>
              <a:rPr lang="it-IT" sz="2800" u="sng" cap="small" dirty="0" smtClean="0">
                <a:solidFill>
                  <a:schemeClr val="tx2"/>
                </a:solidFill>
              </a:rPr>
              <a:t>Volume</a:t>
            </a:r>
            <a:r>
              <a:rPr lang="it-IT" sz="2800" cap="small" dirty="0" smtClean="0">
                <a:solidFill>
                  <a:schemeClr val="tx2"/>
                </a:solidFill>
              </a:rPr>
              <a:t>: </a:t>
            </a:r>
            <a:r>
              <a:rPr lang="it-IT" sz="2800" dirty="0" smtClean="0">
                <a:solidFill>
                  <a:schemeClr val="tx2"/>
                </a:solidFill>
              </a:rPr>
              <a:t>vol. (plurale voll.) </a:t>
            </a:r>
            <a:r>
              <a:rPr lang="it-IT" sz="2800" cap="small" dirty="0" smtClean="0">
                <a:solidFill>
                  <a:schemeClr val="tx2"/>
                </a:solidFill>
              </a:rPr>
              <a:t>seguita dal relativo numero in cifre romane maiuscole</a:t>
            </a:r>
          </a:p>
          <a:p>
            <a:pPr marL="0" indent="0" algn="just">
              <a:buFont typeface="Wingdings" pitchFamily="2" charset="2"/>
              <a:buChar char="v"/>
            </a:pPr>
            <a:r>
              <a:rPr lang="it-IT" sz="2800" cap="small" dirty="0" smtClean="0">
                <a:solidFill>
                  <a:schemeClr val="tx2"/>
                </a:solidFill>
              </a:rPr>
              <a:t> </a:t>
            </a:r>
            <a:r>
              <a:rPr lang="it-IT" sz="2800" u="sng" cap="small" dirty="0" smtClean="0">
                <a:solidFill>
                  <a:schemeClr val="tx2"/>
                </a:solidFill>
              </a:rPr>
              <a:t>Tomo</a:t>
            </a:r>
            <a:r>
              <a:rPr lang="it-IT" sz="2800" cap="small" dirty="0" smtClean="0">
                <a:solidFill>
                  <a:schemeClr val="tx2"/>
                </a:solidFill>
              </a:rPr>
              <a:t>: resta </a:t>
            </a:r>
            <a:r>
              <a:rPr lang="it-IT" sz="2800" dirty="0" smtClean="0">
                <a:solidFill>
                  <a:schemeClr val="tx2"/>
                </a:solidFill>
              </a:rPr>
              <a:t>tomo. </a:t>
            </a:r>
            <a:r>
              <a:rPr lang="it-IT" sz="2800" cap="small" dirty="0" smtClean="0">
                <a:solidFill>
                  <a:schemeClr val="tx2"/>
                </a:solidFill>
              </a:rPr>
              <a:t>Il numero del tomo, se successivo a quello del volume, va riportato in numeri romani in maiuscoletto</a:t>
            </a:r>
          </a:p>
          <a:p>
            <a:pPr marL="0" indent="0" algn="just">
              <a:buFont typeface="Wingdings" pitchFamily="2" charset="2"/>
              <a:buChar char="v"/>
            </a:pPr>
            <a:r>
              <a:rPr lang="it-IT" sz="2800" cap="small" dirty="0" smtClean="0">
                <a:solidFill>
                  <a:schemeClr val="tx2"/>
                </a:solidFill>
              </a:rPr>
              <a:t> </a:t>
            </a:r>
            <a:r>
              <a:rPr lang="it-IT" sz="2800" u="sng" cap="small" dirty="0" smtClean="0">
                <a:solidFill>
                  <a:schemeClr val="tx2"/>
                </a:solidFill>
              </a:rPr>
              <a:t>Capitolo</a:t>
            </a:r>
            <a:r>
              <a:rPr lang="it-IT" sz="2800" cap="small" dirty="0" smtClean="0">
                <a:solidFill>
                  <a:schemeClr val="tx2"/>
                </a:solidFill>
              </a:rPr>
              <a:t>: </a:t>
            </a:r>
            <a:r>
              <a:rPr lang="it-IT" sz="2800" dirty="0" smtClean="0">
                <a:solidFill>
                  <a:schemeClr val="tx2"/>
                </a:solidFill>
              </a:rPr>
              <a:t>cap. (plurale capp.). </a:t>
            </a:r>
            <a:r>
              <a:rPr lang="it-IT" sz="2800" cap="small" dirty="0" smtClean="0">
                <a:solidFill>
                  <a:schemeClr val="tx2"/>
                </a:solidFill>
              </a:rPr>
              <a:t>Il numero va in cifre romane in maiuscoletto. Se il capitolo ha un titolo va in tondo tra virgolette caporali, introdotto dai due punti, dopo i relativi dati del volume. Qualora il capitolo ha una propria autonomia all’interno del libro, il titolo deve essere riportato in corsivo, seguito dai riferimenti al testo in cui è contenuto, introdotto dalla preposizione “in”</a:t>
            </a:r>
          </a:p>
          <a:p>
            <a:pPr marL="457200" indent="-457200" algn="just">
              <a:buNone/>
            </a:pP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Abbreviazioni (ulteriori precisazioni)</a:t>
            </a:r>
          </a:p>
          <a:p>
            <a:pPr marL="0" indent="0" algn="just">
              <a:buNone/>
            </a:pPr>
            <a:endParaRPr lang="it-IT" sz="2800" cap="small" dirty="0" smtClean="0">
              <a:solidFill>
                <a:schemeClr val="tx2"/>
              </a:solidFill>
            </a:endParaRPr>
          </a:p>
          <a:p>
            <a:pPr marL="0" indent="0" algn="just">
              <a:buFont typeface="Wingdings" pitchFamily="2" charset="2"/>
              <a:buChar char="v"/>
            </a:pPr>
            <a:r>
              <a:rPr lang="it-IT" sz="2800" cap="small" dirty="0" smtClean="0">
                <a:solidFill>
                  <a:schemeClr val="tx2"/>
                </a:solidFill>
              </a:rPr>
              <a:t> </a:t>
            </a:r>
            <a:r>
              <a:rPr lang="it-IT" sz="2800" u="sng" cap="small" dirty="0" smtClean="0">
                <a:solidFill>
                  <a:schemeClr val="tx2"/>
                </a:solidFill>
              </a:rPr>
              <a:t>Pagina</a:t>
            </a:r>
            <a:r>
              <a:rPr lang="it-IT" sz="2800" cap="small" dirty="0" smtClean="0">
                <a:solidFill>
                  <a:schemeClr val="tx2"/>
                </a:solidFill>
              </a:rPr>
              <a:t>: </a:t>
            </a:r>
            <a:r>
              <a:rPr lang="it-IT" sz="2800" dirty="0" smtClean="0">
                <a:solidFill>
                  <a:schemeClr val="tx2"/>
                </a:solidFill>
              </a:rPr>
              <a:t>p. (plurale pp.). </a:t>
            </a:r>
            <a:r>
              <a:rPr lang="it-IT" sz="2800" cap="small" dirty="0" smtClean="0">
                <a:solidFill>
                  <a:schemeClr val="tx2"/>
                </a:solidFill>
              </a:rPr>
              <a:t>Dove è possibile, è preferibile riportare la prima e l’ultima pagina della citazione. Se la fonte citata, nell’opera originale, è riportata in 2 pagine contigue, deve essere riportata la prima pagina seguita dall’abbreviazione </a:t>
            </a:r>
            <a:r>
              <a:rPr lang="it-IT" sz="2800" dirty="0" smtClean="0">
                <a:solidFill>
                  <a:schemeClr val="tx2"/>
                </a:solidFill>
              </a:rPr>
              <a:t>s. (es. p. 34 s.); </a:t>
            </a:r>
            <a:r>
              <a:rPr lang="it-IT" sz="2800" cap="small" dirty="0" smtClean="0">
                <a:solidFill>
                  <a:schemeClr val="tx2"/>
                </a:solidFill>
              </a:rPr>
              <a:t>qualora la citazione nell’opera originale occupasse 3 pagine, occorre segnalare la pagina seguita dall’abbreviazione </a:t>
            </a:r>
            <a:r>
              <a:rPr lang="it-IT" sz="2800" dirty="0" smtClean="0">
                <a:solidFill>
                  <a:schemeClr val="tx2"/>
                </a:solidFill>
              </a:rPr>
              <a:t>ss. (es. p. 34 ss.)</a:t>
            </a:r>
            <a:r>
              <a:rPr lang="it-IT" sz="2800" cap="small" dirty="0" smtClean="0">
                <a:solidFill>
                  <a:schemeClr val="tx2"/>
                </a:solidFill>
              </a:rPr>
              <a:t> </a:t>
            </a:r>
            <a:endParaRPr lang="it-IT" sz="2400" b="1" cap="small" dirty="0" smtClean="0">
              <a:solidFill>
                <a:schemeClr val="tx2"/>
              </a:solidFill>
            </a:endParaRPr>
          </a:p>
          <a:p>
            <a:pPr marL="0" indent="0" algn="ctr">
              <a:buNone/>
            </a:pPr>
            <a:endParaRPr lang="it-IT" sz="2400" u="sng"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Abbreviazioni (ulteriori precisazioni)</a:t>
            </a:r>
          </a:p>
          <a:p>
            <a:pPr marL="0" indent="0" algn="just">
              <a:buNone/>
            </a:pPr>
            <a:endParaRPr lang="it-IT" sz="2800" cap="small" dirty="0" smtClean="0">
              <a:solidFill>
                <a:schemeClr val="tx2"/>
              </a:solidFill>
            </a:endParaRPr>
          </a:p>
          <a:p>
            <a:pPr marL="0" indent="0" algn="just">
              <a:buFont typeface="Wingdings" pitchFamily="2" charset="2"/>
              <a:buChar char="v"/>
            </a:pPr>
            <a:r>
              <a:rPr lang="it-IT" sz="2400" cap="small" dirty="0" smtClean="0">
                <a:solidFill>
                  <a:schemeClr val="tx2"/>
                </a:solidFill>
              </a:rPr>
              <a:t> </a:t>
            </a:r>
            <a:r>
              <a:rPr lang="it-IT" sz="2800" cap="small" dirty="0" smtClean="0">
                <a:solidFill>
                  <a:schemeClr val="tx2"/>
                </a:solidFill>
              </a:rPr>
              <a:t>Nel caso in cui il concetto presente nella fonte a cui si fa riferimento nella parte argomentativa del testo ricorra in più punti all’interno di un numero di pagine citate, queste possono essere seguite dall’espressione </a:t>
            </a:r>
            <a:r>
              <a:rPr lang="it-IT" sz="2800" dirty="0" smtClean="0">
                <a:solidFill>
                  <a:schemeClr val="tx2"/>
                </a:solidFill>
              </a:rPr>
              <a:t> </a:t>
            </a:r>
            <a:r>
              <a:rPr lang="it-IT" sz="2800" i="1" dirty="0" err="1" smtClean="0">
                <a:solidFill>
                  <a:schemeClr val="tx2"/>
                </a:solidFill>
              </a:rPr>
              <a:t>passim</a:t>
            </a:r>
            <a:r>
              <a:rPr lang="it-IT" sz="2800" i="1" dirty="0" smtClean="0">
                <a:solidFill>
                  <a:schemeClr val="tx2"/>
                </a:solidFill>
              </a:rPr>
              <a:t> </a:t>
            </a:r>
            <a:r>
              <a:rPr lang="it-IT" sz="2800" cap="small" dirty="0" smtClean="0">
                <a:solidFill>
                  <a:schemeClr val="tx2"/>
                </a:solidFill>
              </a:rPr>
              <a:t>in corsivo (</a:t>
            </a:r>
            <a:r>
              <a:rPr lang="it-IT" sz="2800" dirty="0" smtClean="0">
                <a:solidFill>
                  <a:schemeClr val="tx2"/>
                </a:solidFill>
              </a:rPr>
              <a:t>es. pp. 34-57 </a:t>
            </a:r>
            <a:r>
              <a:rPr lang="it-IT" sz="2800" i="1" dirty="0" err="1" smtClean="0">
                <a:solidFill>
                  <a:schemeClr val="tx2"/>
                </a:solidFill>
              </a:rPr>
              <a:t>passim</a:t>
            </a:r>
            <a:r>
              <a:rPr lang="it-IT" sz="2800" dirty="0" smtClean="0">
                <a:solidFill>
                  <a:schemeClr val="tx2"/>
                </a:solidFill>
              </a:rPr>
              <a:t>)</a:t>
            </a:r>
            <a:r>
              <a:rPr lang="it-IT" sz="2800" cap="small" dirty="0" smtClean="0">
                <a:solidFill>
                  <a:schemeClr val="tx2"/>
                </a:solidFill>
              </a:rPr>
              <a:t> </a:t>
            </a: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Riferimenti a opere classiche</a:t>
            </a:r>
          </a:p>
          <a:p>
            <a:pPr marL="0" indent="0" algn="just">
              <a:buNone/>
            </a:pPr>
            <a:r>
              <a:rPr lang="it-IT" sz="2800" cap="small" dirty="0" smtClean="0">
                <a:solidFill>
                  <a:schemeClr val="tx2"/>
                </a:solidFill>
              </a:rPr>
              <a:t>I riferimenti a opere classiche (soprattutto greche e latine) seguono spesso delle regole proprie. Nel dubbio, è meglio chiedere il parere del relatore</a:t>
            </a:r>
            <a:r>
              <a:rPr lang="it-IT" sz="2400" cap="small" dirty="0" smtClean="0">
                <a:solidFill>
                  <a:schemeClr val="tx2"/>
                </a:solidFill>
              </a:rPr>
              <a:t> </a:t>
            </a: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Ar.PNG"/>
          <p:cNvPicPr>
            <a:picLocks noChangeAspect="1"/>
          </p:cNvPicPr>
          <p:nvPr/>
        </p:nvPicPr>
        <p:blipFill>
          <a:blip r:embed="rId2"/>
          <a:stretch>
            <a:fillRect/>
          </a:stretch>
        </p:blipFill>
        <p:spPr>
          <a:xfrm>
            <a:off x="500034" y="3500438"/>
            <a:ext cx="4401165" cy="1609950"/>
          </a:xfrm>
          <a:prstGeom prst="rect">
            <a:avLst/>
          </a:prstGeom>
        </p:spPr>
      </p:pic>
      <p:pic>
        <p:nvPicPr>
          <p:cNvPr id="5" name="Immagine 4" descr="pl.PNG"/>
          <p:cNvPicPr>
            <a:picLocks noChangeAspect="1"/>
          </p:cNvPicPr>
          <p:nvPr/>
        </p:nvPicPr>
        <p:blipFill>
          <a:blip r:embed="rId3"/>
          <a:stretch>
            <a:fillRect/>
          </a:stretch>
        </p:blipFill>
        <p:spPr>
          <a:xfrm>
            <a:off x="4357686" y="4857760"/>
            <a:ext cx="4363059" cy="152421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dirty="0" smtClean="0">
                <a:solidFill>
                  <a:schemeClr val="tx2"/>
                </a:solidFill>
              </a:rPr>
              <a:t>cit. e </a:t>
            </a:r>
            <a:r>
              <a:rPr lang="it-IT" sz="2800" b="1" i="1" u="sng" dirty="0" smtClean="0">
                <a:solidFill>
                  <a:schemeClr val="tx2"/>
                </a:solidFill>
              </a:rPr>
              <a:t>op. cit.</a:t>
            </a:r>
          </a:p>
          <a:p>
            <a:pPr marL="0" indent="0" algn="just">
              <a:buNone/>
            </a:pPr>
            <a:r>
              <a:rPr lang="it-IT" sz="2400" cap="small" dirty="0" smtClean="0">
                <a:solidFill>
                  <a:schemeClr val="tx2"/>
                </a:solidFill>
              </a:rPr>
              <a:t>Nel caso in cui di debba menzionare un’opera già citata in precedenza, i riferimenti si possono dare in forma abbreviata</a:t>
            </a:r>
          </a:p>
          <a:p>
            <a:pPr marL="0" indent="0" algn="just">
              <a:buNone/>
            </a:pPr>
            <a:endParaRPr lang="it-IT" sz="2400" cap="small" dirty="0" smtClean="0">
              <a:solidFill>
                <a:schemeClr val="tx2"/>
              </a:solidFill>
            </a:endParaRPr>
          </a:p>
          <a:p>
            <a:pPr marL="0" indent="0" algn="just">
              <a:buFont typeface="Wingdings" pitchFamily="2" charset="2"/>
              <a:buChar char="v"/>
            </a:pPr>
            <a:r>
              <a:rPr lang="it-IT" sz="2400" cap="small" dirty="0" smtClean="0">
                <a:solidFill>
                  <a:schemeClr val="tx2"/>
                </a:solidFill>
              </a:rPr>
              <a:t> Se essa è citata in una </a:t>
            </a:r>
            <a:r>
              <a:rPr lang="it-IT" sz="2400" u="sng" cap="small" dirty="0" smtClean="0">
                <a:solidFill>
                  <a:schemeClr val="tx2"/>
                </a:solidFill>
              </a:rPr>
              <a:t>nota non immediatamente precedente</a:t>
            </a:r>
            <a:r>
              <a:rPr lang="it-IT" sz="2400" cap="small" dirty="0" smtClean="0">
                <a:solidFill>
                  <a:schemeClr val="tx2"/>
                </a:solidFill>
              </a:rPr>
              <a:t>, deve essere ripetuto il nome dell’autore (iniziale nome puntato, cognome per esteso) e il titolo, seguiti dall’abbreviazione </a:t>
            </a:r>
            <a:r>
              <a:rPr lang="it-IT" sz="2400" dirty="0" smtClean="0">
                <a:solidFill>
                  <a:schemeClr val="tx2"/>
                </a:solidFill>
              </a:rPr>
              <a:t>cit. </a:t>
            </a:r>
            <a:r>
              <a:rPr lang="it-IT" sz="2400" cap="small" dirty="0" smtClean="0">
                <a:solidFill>
                  <a:schemeClr val="tx2"/>
                </a:solidFill>
              </a:rPr>
              <a:t>in tondo, seguito dal nuovo riferimento della pagina</a:t>
            </a:r>
          </a:p>
          <a:p>
            <a:pPr marL="0" indent="0" algn="just">
              <a:buFont typeface="Wingdings" pitchFamily="2" charset="2"/>
              <a:buChar char="v"/>
            </a:pPr>
            <a:r>
              <a:rPr lang="it-IT" sz="2400" cap="small" dirty="0" smtClean="0">
                <a:solidFill>
                  <a:schemeClr val="tx2"/>
                </a:solidFill>
              </a:rPr>
              <a:t> Se di un autore è </a:t>
            </a:r>
            <a:r>
              <a:rPr lang="it-IT" sz="2400" u="sng" cap="small" dirty="0" smtClean="0">
                <a:solidFill>
                  <a:schemeClr val="tx2"/>
                </a:solidFill>
              </a:rPr>
              <a:t>citata sempre la stessa opera</a:t>
            </a:r>
            <a:r>
              <a:rPr lang="it-IT" sz="2400" cap="small" dirty="0" smtClean="0">
                <a:solidFill>
                  <a:schemeClr val="tx2"/>
                </a:solidFill>
              </a:rPr>
              <a:t>, si può mettere soltanto il nome puntato e il cognome dell’autore seguito dall’abbreviazione </a:t>
            </a:r>
            <a:r>
              <a:rPr lang="it-IT" sz="2400" i="1" dirty="0" smtClean="0">
                <a:solidFill>
                  <a:schemeClr val="tx2"/>
                </a:solidFill>
              </a:rPr>
              <a:t>op. cit. </a:t>
            </a:r>
            <a:r>
              <a:rPr lang="it-IT" sz="2400" cap="small" dirty="0" smtClean="0">
                <a:solidFill>
                  <a:schemeClr val="tx2"/>
                </a:solidFill>
              </a:rPr>
              <a:t>in corsivo (quindi sostituisce il titolo), sempre seguito dal nuovo riferimento della pagina</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dirty="0" smtClean="0">
                <a:solidFill>
                  <a:schemeClr val="tx2"/>
                </a:solidFill>
              </a:rPr>
              <a:t>ivi</a:t>
            </a:r>
            <a:r>
              <a:rPr lang="it-IT" sz="2800" b="1" i="1" u="sng" dirty="0" smtClean="0">
                <a:solidFill>
                  <a:schemeClr val="tx2"/>
                </a:solidFill>
              </a:rPr>
              <a:t> </a:t>
            </a:r>
            <a:r>
              <a:rPr lang="it-IT" sz="2800" b="1" u="sng" cap="small" dirty="0" smtClean="0">
                <a:solidFill>
                  <a:schemeClr val="tx2"/>
                </a:solidFill>
              </a:rPr>
              <a:t>e </a:t>
            </a:r>
            <a:r>
              <a:rPr lang="it-IT" sz="2800" b="1" i="1" u="sng" dirty="0" smtClean="0">
                <a:solidFill>
                  <a:schemeClr val="tx2"/>
                </a:solidFill>
              </a:rPr>
              <a:t>ibid.</a:t>
            </a:r>
            <a:r>
              <a:rPr lang="it-IT" sz="2800" b="1" u="sng" cap="small" dirty="0" smtClean="0">
                <a:solidFill>
                  <a:schemeClr val="tx2"/>
                </a:solidFill>
              </a:rPr>
              <a:t> </a:t>
            </a:r>
            <a:endParaRPr lang="it-IT" sz="2800" b="1" i="1" u="sng" dirty="0" smtClean="0">
              <a:solidFill>
                <a:schemeClr val="tx2"/>
              </a:solidFill>
            </a:endParaRPr>
          </a:p>
          <a:p>
            <a:pPr marL="0" indent="0" algn="just">
              <a:buNone/>
            </a:pPr>
            <a:r>
              <a:rPr lang="it-IT" sz="2400" cap="small" dirty="0" smtClean="0">
                <a:solidFill>
                  <a:schemeClr val="tx2"/>
                </a:solidFill>
              </a:rPr>
              <a:t>Nel caso in cui di debba menzionare un’opera citata nella nota precedente</a:t>
            </a:r>
          </a:p>
          <a:p>
            <a:pPr marL="0" indent="0" algn="just">
              <a:buNone/>
            </a:pPr>
            <a:endParaRPr lang="it-IT" sz="2400" cap="small" dirty="0" smtClean="0">
              <a:solidFill>
                <a:schemeClr val="tx2"/>
              </a:solidFill>
            </a:endParaRPr>
          </a:p>
          <a:p>
            <a:pPr marL="0" indent="0" algn="just">
              <a:buFont typeface="Wingdings" pitchFamily="2" charset="2"/>
              <a:buChar char="v"/>
            </a:pPr>
            <a:r>
              <a:rPr lang="it-IT" sz="2400" cap="small" dirty="0" smtClean="0">
                <a:solidFill>
                  <a:schemeClr val="tx2"/>
                </a:solidFill>
              </a:rPr>
              <a:t> </a:t>
            </a:r>
            <a:r>
              <a:rPr lang="it-IT" sz="2400" b="1" i="1" u="sng" dirty="0" smtClean="0">
                <a:solidFill>
                  <a:schemeClr val="tx2"/>
                </a:solidFill>
              </a:rPr>
              <a:t>ibid.</a:t>
            </a:r>
            <a:r>
              <a:rPr lang="it-IT" sz="2400" dirty="0" smtClean="0">
                <a:solidFill>
                  <a:schemeClr val="tx2"/>
                </a:solidFill>
              </a:rPr>
              <a:t> </a:t>
            </a:r>
            <a:r>
              <a:rPr lang="it-IT" sz="2400" cap="small" dirty="0" smtClean="0">
                <a:solidFill>
                  <a:schemeClr val="tx2"/>
                </a:solidFill>
              </a:rPr>
              <a:t>in corsivo, per segnalare se la nuova citazione si trova nella stessa pagina della citazione precedente (stesso luogo, stessa pagina all’interno di un titolo citato nella nota precedente)</a:t>
            </a:r>
          </a:p>
          <a:p>
            <a:pPr marL="0" indent="0" algn="just">
              <a:buNone/>
            </a:pPr>
            <a:r>
              <a:rPr lang="it-IT" sz="2400" cap="small" dirty="0" smtClean="0">
                <a:solidFill>
                  <a:schemeClr val="tx2"/>
                </a:solidFill>
              </a:rPr>
              <a:t> </a:t>
            </a:r>
          </a:p>
          <a:p>
            <a:pPr marL="0" indent="0" algn="just">
              <a:buFont typeface="Wingdings" pitchFamily="2" charset="2"/>
              <a:buChar char="v"/>
            </a:pPr>
            <a:r>
              <a:rPr lang="it-IT" sz="2400" b="1" u="sng" dirty="0" smtClean="0">
                <a:solidFill>
                  <a:schemeClr val="tx2"/>
                </a:solidFill>
              </a:rPr>
              <a:t>ivi</a:t>
            </a:r>
            <a:r>
              <a:rPr lang="it-IT" sz="2400" dirty="0" smtClean="0">
                <a:solidFill>
                  <a:schemeClr val="tx2"/>
                </a:solidFill>
              </a:rPr>
              <a:t> </a:t>
            </a:r>
            <a:r>
              <a:rPr lang="it-IT" sz="2400" cap="small" dirty="0" smtClean="0">
                <a:solidFill>
                  <a:schemeClr val="tx2"/>
                </a:solidFill>
              </a:rPr>
              <a:t>in tondo, nel caso in cui la nuova citazione si trovi nella stessa opera citata nella nota precedente, ma in altre pagine</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Esempi </a:t>
            </a:r>
          </a:p>
          <a:p>
            <a:pPr marL="0" indent="0" algn="ctr">
              <a:buNone/>
            </a:pPr>
            <a:endParaRPr lang="it-IT" sz="2800" b="1" i="1" u="sng"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2.PNG"/>
          <p:cNvPicPr>
            <a:picLocks noChangeAspect="1"/>
          </p:cNvPicPr>
          <p:nvPr/>
        </p:nvPicPr>
        <p:blipFill>
          <a:blip r:embed="rId2"/>
          <a:stretch>
            <a:fillRect/>
          </a:stretch>
        </p:blipFill>
        <p:spPr>
          <a:xfrm>
            <a:off x="0" y="2643182"/>
            <a:ext cx="9001156" cy="753459"/>
          </a:xfrm>
          <a:prstGeom prst="rect">
            <a:avLst/>
          </a:prstGeom>
        </p:spPr>
      </p:pic>
      <p:pic>
        <p:nvPicPr>
          <p:cNvPr id="5" name="Immagine 4" descr="3.PNG"/>
          <p:cNvPicPr>
            <a:picLocks noChangeAspect="1"/>
          </p:cNvPicPr>
          <p:nvPr/>
        </p:nvPicPr>
        <p:blipFill>
          <a:blip r:embed="rId3"/>
          <a:stretch>
            <a:fillRect/>
          </a:stretch>
        </p:blipFill>
        <p:spPr>
          <a:xfrm>
            <a:off x="0" y="3857628"/>
            <a:ext cx="9105099" cy="14287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1. Che cos’è un saggio scientifico?</a:t>
            </a:r>
            <a:endParaRPr lang="it-IT" b="1" cap="small" dirty="0"/>
          </a:p>
        </p:txBody>
      </p:sp>
      <p:sp>
        <p:nvSpPr>
          <p:cNvPr id="3" name="Segnaposto contenuto 2"/>
          <p:cNvSpPr>
            <a:spLocks noGrp="1"/>
          </p:cNvSpPr>
          <p:nvPr>
            <p:ph sz="quarter" idx="1"/>
          </p:nvPr>
        </p:nvSpPr>
        <p:spPr>
          <a:xfrm>
            <a:off x="612648" y="1600200"/>
            <a:ext cx="8153400" cy="4757758"/>
          </a:xfrm>
        </p:spPr>
        <p:txBody>
          <a:bodyPr>
            <a:normAutofit lnSpcReduction="10000"/>
          </a:bodyPr>
          <a:lstStyle/>
          <a:p>
            <a:pPr marL="0" indent="0" algn="ctr">
              <a:buNone/>
            </a:pPr>
            <a:endParaRPr lang="it-IT" sz="3200" b="1" cap="small" dirty="0" smtClean="0">
              <a:solidFill>
                <a:schemeClr val="tx2"/>
              </a:solidFill>
            </a:endParaRPr>
          </a:p>
          <a:p>
            <a:pPr marL="0" indent="0" algn="ctr">
              <a:buNone/>
            </a:pPr>
            <a:r>
              <a:rPr lang="it-IT" sz="3200" b="1" cap="small" dirty="0" smtClean="0">
                <a:solidFill>
                  <a:schemeClr val="tx2"/>
                </a:solidFill>
              </a:rPr>
              <a:t>Per essere “scientifico”, un saggio deve dunque</a:t>
            </a:r>
          </a:p>
          <a:p>
            <a:pPr marL="0" indent="0" algn="ctr">
              <a:buNone/>
            </a:pPr>
            <a:r>
              <a:rPr lang="it-IT" b="1" cap="small" dirty="0" smtClean="0">
                <a:solidFill>
                  <a:schemeClr val="tx2"/>
                </a:solidFill>
              </a:rPr>
              <a:t>  </a:t>
            </a:r>
            <a:endParaRPr lang="it-IT" sz="2800" b="1" cap="small" dirty="0" smtClean="0">
              <a:solidFill>
                <a:schemeClr val="tx2"/>
              </a:solidFill>
            </a:endParaRPr>
          </a:p>
          <a:p>
            <a:pPr marL="0" indent="0" algn="ctr">
              <a:buFont typeface="Wingdings" pitchFamily="2" charset="2"/>
              <a:buChar char="§"/>
            </a:pPr>
            <a:r>
              <a:rPr lang="it-IT" sz="2800" b="1" cap="small" dirty="0" smtClean="0">
                <a:solidFill>
                  <a:schemeClr val="tx2"/>
                </a:solidFill>
              </a:rPr>
              <a:t> Avere un oggetto di ricerca circoscritto di cui approfondisce solo alcuni aspetti specifici</a:t>
            </a:r>
          </a:p>
          <a:p>
            <a:pPr marL="0" indent="0" algn="ctr">
              <a:buFont typeface="Wingdings" pitchFamily="2" charset="2"/>
              <a:buChar char="§"/>
            </a:pPr>
            <a:r>
              <a:rPr lang="it-IT" sz="2800" b="1" cap="small" dirty="0" smtClean="0">
                <a:solidFill>
                  <a:schemeClr val="tx2"/>
                </a:solidFill>
              </a:rPr>
              <a:t> Confrontarsi criticamente con quanto è stato scritto su quel dato argomento</a:t>
            </a:r>
          </a:p>
          <a:p>
            <a:pPr marL="0" indent="0" algn="ctr">
              <a:buFont typeface="Wingdings" pitchFamily="2" charset="2"/>
              <a:buChar char="§"/>
            </a:pPr>
            <a:r>
              <a:rPr lang="it-IT" sz="2800" b="1" cap="small" dirty="0" smtClean="0">
                <a:solidFill>
                  <a:schemeClr val="tx2"/>
                </a:solidFill>
              </a:rPr>
              <a:t> Mirare a essere  “originale” (offrire un contributo alla ricerca)</a:t>
            </a:r>
          </a:p>
          <a:p>
            <a:pPr marL="0" indent="0" algn="ctr">
              <a:buNone/>
            </a:pPr>
            <a:r>
              <a:rPr lang="it-IT" b="1" cap="small" dirty="0" smtClean="0">
                <a:solidFill>
                  <a:schemeClr val="tx2"/>
                </a:solidFill>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t>
            </a:r>
          </a:p>
          <a:p>
            <a:pPr marL="0" indent="0" algn="just">
              <a:buNone/>
            </a:pPr>
            <a:r>
              <a:rPr lang="it-IT" sz="2400" cap="small" dirty="0" smtClean="0">
                <a:solidFill>
                  <a:schemeClr val="tx2"/>
                </a:solidFill>
              </a:rPr>
              <a:t>Una bibliografia deve essere di facile consultazione ed esaustiva circa i dati dei volumi citati, in modo che il lettore interessato li possa agevolmente reperire. A tal fine, sono opportuni alcuni accorgimenti strutturali e grafici</a:t>
            </a:r>
          </a:p>
          <a:p>
            <a:pPr marL="0" indent="0" algn="just">
              <a:buFont typeface="Wingdings" pitchFamily="2" charset="2"/>
              <a:buChar char="v"/>
            </a:pPr>
            <a:r>
              <a:rPr lang="it-IT" sz="2400" cap="small" dirty="0" smtClean="0">
                <a:solidFill>
                  <a:schemeClr val="tx2"/>
                </a:solidFill>
              </a:rPr>
              <a:t> Suddivisione in categorie dei volumi (fonti, altre fonti, letteratura critica, opere di consultazione)</a:t>
            </a:r>
          </a:p>
          <a:p>
            <a:pPr marL="0" indent="0" algn="just">
              <a:buFont typeface="Wingdings" pitchFamily="2" charset="2"/>
              <a:buChar char="v"/>
            </a:pPr>
            <a:r>
              <a:rPr lang="it-IT" sz="2400" cap="small" dirty="0" smtClean="0">
                <a:solidFill>
                  <a:schemeClr val="tx2"/>
                </a:solidFill>
              </a:rPr>
              <a:t> Ordine alfabetico per autore (per il titolo se il volume non dovesse avere autore)</a:t>
            </a:r>
          </a:p>
          <a:p>
            <a:pPr marL="0" indent="0" algn="just">
              <a:buFont typeface="Wingdings" pitchFamily="2" charset="2"/>
              <a:buChar char="v"/>
            </a:pPr>
            <a:r>
              <a:rPr lang="it-IT" sz="2400" cap="small" dirty="0" smtClean="0">
                <a:solidFill>
                  <a:schemeClr val="tx2"/>
                </a:solidFill>
              </a:rPr>
              <a:t> Se di un autore sono citati più libri, andranno in ordine cronologico</a:t>
            </a:r>
            <a:r>
              <a:rPr lang="it-IT" sz="2800" b="1" u="sng" cap="small" dirty="0" smtClean="0">
                <a:solidFill>
                  <a:schemeClr val="tx2"/>
                </a:solidFill>
              </a:rPr>
              <a:t> </a:t>
            </a:r>
          </a:p>
          <a:p>
            <a:pPr marL="0" indent="0" algn="ctr">
              <a:buNone/>
            </a:pPr>
            <a:endParaRPr lang="it-IT" sz="2800" b="1" i="1" u="sng"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t>
            </a:r>
          </a:p>
          <a:p>
            <a:pPr marL="0" indent="0" algn="just">
              <a:buNone/>
            </a:pPr>
            <a:r>
              <a:rPr lang="it-IT" sz="2800" dirty="0" smtClean="0">
                <a:solidFill>
                  <a:schemeClr val="tx2"/>
                </a:solidFill>
              </a:rPr>
              <a:t> </a:t>
            </a:r>
          </a:p>
          <a:p>
            <a:pPr marL="0" indent="0" algn="just">
              <a:buFont typeface="Wingdings" pitchFamily="2" charset="2"/>
              <a:buChar char="v"/>
            </a:pPr>
            <a:r>
              <a:rPr lang="it-IT" sz="2800" cap="small" dirty="0" smtClean="0">
                <a:solidFill>
                  <a:schemeClr val="tx2"/>
                </a:solidFill>
              </a:rPr>
              <a:t>Ogni opera citata deve avere un proprio paragrafo terminante col punto</a:t>
            </a:r>
          </a:p>
          <a:p>
            <a:pPr marL="0" indent="0" algn="just">
              <a:buFont typeface="Wingdings" pitchFamily="2" charset="2"/>
              <a:buChar char="v"/>
            </a:pPr>
            <a:r>
              <a:rPr lang="it-IT" sz="2800" cap="small" dirty="0" smtClean="0">
                <a:solidFill>
                  <a:schemeClr val="tx2"/>
                </a:solidFill>
              </a:rPr>
              <a:t> La prima riga di ogni paragrafo deve essere a filo e non rientrata, mentre le successive vanno rientrate</a:t>
            </a:r>
          </a:p>
          <a:p>
            <a:pPr marL="0" indent="0" algn="just">
              <a:buFont typeface="Wingdings" pitchFamily="2" charset="2"/>
              <a:buChar char="v"/>
            </a:pPr>
            <a:r>
              <a:rPr lang="it-IT" sz="2800" cap="small" dirty="0" smtClean="0">
                <a:solidFill>
                  <a:schemeClr val="tx2"/>
                </a:solidFill>
              </a:rPr>
              <a:t> Se di un autore sono citate più opere, il nome non deve essere ripetuto più volte, ma sostituito dal tratto lungo (“</a:t>
            </a:r>
            <a:r>
              <a:rPr lang="it-IT" sz="2800" cap="small" dirty="0" err="1" smtClean="0">
                <a:solidFill>
                  <a:schemeClr val="tx2"/>
                </a:solidFill>
              </a:rPr>
              <a:t>em</a:t>
            </a:r>
            <a:r>
              <a:rPr lang="it-IT" sz="2800" cap="small" dirty="0" smtClean="0">
                <a:solidFill>
                  <a:schemeClr val="tx2"/>
                </a:solidFill>
              </a:rPr>
              <a:t> </a:t>
            </a:r>
            <a:r>
              <a:rPr lang="it-IT" sz="2800" cap="small" dirty="0" err="1" smtClean="0">
                <a:solidFill>
                  <a:schemeClr val="tx2"/>
                </a:solidFill>
              </a:rPr>
              <a:t>dash</a:t>
            </a:r>
            <a:r>
              <a:rPr lang="it-IT" sz="2800" cap="small" dirty="0" smtClean="0">
                <a:solidFill>
                  <a:schemeClr val="tx2"/>
                </a:solidFill>
              </a:rPr>
              <a:t>” in “simbolo”) seguito dalla virgola</a:t>
            </a:r>
            <a:endParaRPr lang="it-IT" sz="2800"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t>
            </a: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4.PNG"/>
          <p:cNvPicPr>
            <a:picLocks noChangeAspect="1"/>
          </p:cNvPicPr>
          <p:nvPr/>
        </p:nvPicPr>
        <p:blipFill>
          <a:blip r:embed="rId2"/>
          <a:stretch>
            <a:fillRect/>
          </a:stretch>
        </p:blipFill>
        <p:spPr>
          <a:xfrm>
            <a:off x="214282" y="2357430"/>
            <a:ext cx="8758196" cy="242889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Autore</a:t>
            </a:r>
          </a:p>
          <a:p>
            <a:pPr marL="0" indent="0" algn="just">
              <a:buNone/>
            </a:pPr>
            <a:r>
              <a:rPr lang="it-IT" sz="2800" cap="small" dirty="0" smtClean="0">
                <a:solidFill>
                  <a:schemeClr val="tx2"/>
                </a:solidFill>
              </a:rPr>
              <a:t>L’autore va in tondo. Diversamente dalla nota, il cognome precede il nome, possibilmente per esteso, dal quale è separato da una virgola. Nel caso in cui un autore ha più nomi di battesimo, è sufficiente citare solo quello più noto e lasciare solo l’iniziale puntata per gli altri. Tra due o più iniziali puntate non va posto alcuno spazio</a:t>
            </a:r>
            <a:r>
              <a:rPr lang="it-IT" sz="2800" b="1" u="sng" cap="small" dirty="0" smtClean="0">
                <a:solidFill>
                  <a:schemeClr val="tx2"/>
                </a:solidFill>
              </a:rPr>
              <a:t> </a:t>
            </a: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5" name="Immagine 4" descr="ni.PNG"/>
          <p:cNvPicPr>
            <a:picLocks noChangeAspect="1"/>
          </p:cNvPicPr>
          <p:nvPr/>
        </p:nvPicPr>
        <p:blipFill>
          <a:blip r:embed="rId2"/>
          <a:stretch>
            <a:fillRect/>
          </a:stretch>
        </p:blipFill>
        <p:spPr>
          <a:xfrm>
            <a:off x="285720" y="5286388"/>
            <a:ext cx="8419070" cy="121444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lnSpcReduction="10000"/>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Autore</a:t>
            </a:r>
          </a:p>
          <a:p>
            <a:pPr marL="0" indent="0" algn="just">
              <a:buFont typeface="Wingdings" pitchFamily="2" charset="2"/>
              <a:buChar char="v"/>
            </a:pPr>
            <a:r>
              <a:rPr lang="it-IT" sz="2800" cap="small" dirty="0" smtClean="0">
                <a:solidFill>
                  <a:schemeClr val="tx2"/>
                </a:solidFill>
              </a:rPr>
              <a:t> Nel caso di più autori, se sono due, si citano entrambi i nomi uniti dalla congiunzione “</a:t>
            </a:r>
            <a:r>
              <a:rPr lang="it-IT" sz="2800" dirty="0" smtClean="0">
                <a:solidFill>
                  <a:schemeClr val="tx2"/>
                </a:solidFill>
              </a:rPr>
              <a:t>e” </a:t>
            </a:r>
            <a:r>
              <a:rPr lang="it-IT" sz="2800" cap="small" dirty="0" smtClean="0">
                <a:solidFill>
                  <a:schemeClr val="tx2"/>
                </a:solidFill>
              </a:rPr>
              <a:t>o dal simbolo “&amp;”; se sono più di due, si cita soltanto il primo, seguito dall’abbreviazione </a:t>
            </a:r>
            <a:r>
              <a:rPr lang="it-IT" sz="2800" i="1" dirty="0" err="1" smtClean="0">
                <a:solidFill>
                  <a:schemeClr val="tx2"/>
                </a:solidFill>
              </a:rPr>
              <a:t>et</a:t>
            </a:r>
            <a:r>
              <a:rPr lang="it-IT" sz="2800" i="1" dirty="0" smtClean="0">
                <a:solidFill>
                  <a:schemeClr val="tx2"/>
                </a:solidFill>
              </a:rPr>
              <a:t>. al. </a:t>
            </a:r>
            <a:r>
              <a:rPr lang="it-IT" sz="2800" cap="small" dirty="0" smtClean="0">
                <a:solidFill>
                  <a:schemeClr val="tx2"/>
                </a:solidFill>
              </a:rPr>
              <a:t>In corsivo</a:t>
            </a:r>
          </a:p>
          <a:p>
            <a:pPr marL="0" indent="0" algn="just">
              <a:buFont typeface="Wingdings" pitchFamily="2" charset="2"/>
              <a:buChar char="v"/>
            </a:pPr>
            <a:r>
              <a:rPr lang="it-IT" sz="2800" i="1" cap="small" dirty="0" smtClean="0">
                <a:solidFill>
                  <a:schemeClr val="tx2"/>
                </a:solidFill>
              </a:rPr>
              <a:t> </a:t>
            </a:r>
            <a:r>
              <a:rPr lang="it-IT" sz="2800" cap="small" dirty="0" smtClean="0">
                <a:solidFill>
                  <a:schemeClr val="tx2"/>
                </a:solidFill>
              </a:rPr>
              <a:t>Se si tratta di un’opera con contributi vari, può essere indicato il nome del curatore, seguito dalla dicitura fra parentesi tonde “a cura di”, oppure si può direttamente entrare col titolo, segnalando dopo di esso il curatore; la prima soluzione è preferibile se il nome del curatore compare in copertina, la seconda negli altri casi</a:t>
            </a:r>
            <a:r>
              <a:rPr lang="it-IT" sz="2800" i="1" dirty="0" smtClean="0">
                <a:solidFill>
                  <a:schemeClr val="tx2"/>
                </a:solidFill>
              </a:rPr>
              <a:t> </a:t>
            </a:r>
            <a:endParaRPr lang="it-IT" sz="2800" i="1"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Autore</a:t>
            </a: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11.PNG"/>
          <p:cNvPicPr>
            <a:picLocks noChangeAspect="1"/>
          </p:cNvPicPr>
          <p:nvPr/>
        </p:nvPicPr>
        <p:blipFill>
          <a:blip r:embed="rId2"/>
          <a:stretch>
            <a:fillRect/>
          </a:stretch>
        </p:blipFill>
        <p:spPr>
          <a:xfrm>
            <a:off x="357158" y="2285992"/>
            <a:ext cx="8201391" cy="1600272"/>
          </a:xfrm>
          <a:prstGeom prst="rect">
            <a:avLst/>
          </a:prstGeom>
        </p:spPr>
      </p:pic>
      <p:pic>
        <p:nvPicPr>
          <p:cNvPr id="5" name="Immagine 4" descr="22.PNG"/>
          <p:cNvPicPr>
            <a:picLocks noChangeAspect="1"/>
          </p:cNvPicPr>
          <p:nvPr/>
        </p:nvPicPr>
        <p:blipFill>
          <a:blip r:embed="rId3"/>
          <a:stretch>
            <a:fillRect/>
          </a:stretch>
        </p:blipFill>
        <p:spPr>
          <a:xfrm>
            <a:off x="357158" y="4643446"/>
            <a:ext cx="8572528" cy="118776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lnSpcReduction="10000"/>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Titolo</a:t>
            </a:r>
          </a:p>
          <a:p>
            <a:pPr marL="0" indent="0" algn="just">
              <a:buFont typeface="Wingdings" pitchFamily="2" charset="2"/>
              <a:buChar char="v"/>
            </a:pPr>
            <a:r>
              <a:rPr lang="it-IT" sz="2400" cap="small" dirty="0" smtClean="0">
                <a:solidFill>
                  <a:schemeClr val="tx2"/>
                </a:solidFill>
              </a:rPr>
              <a:t> Il titolo e l’eventuale sottotitolo vanno dati per esteso e in corsivo. Il sottotitolo va separato dal titolo mediante il punto</a:t>
            </a:r>
          </a:p>
          <a:p>
            <a:pPr marL="0" indent="0" algn="just">
              <a:buFont typeface="Wingdings" pitchFamily="2" charset="2"/>
              <a:buChar char="v"/>
            </a:pPr>
            <a:r>
              <a:rPr lang="it-IT" sz="2400" cap="small" dirty="0" smtClean="0">
                <a:solidFill>
                  <a:schemeClr val="tx2"/>
                </a:solidFill>
              </a:rPr>
              <a:t> Se all’interno del titolo vi sono termini per i quali sarebbe previsto il corsivo (come i titoli di altre opere), essi restano in corsivo, ma tra virgolette caporali </a:t>
            </a:r>
          </a:p>
          <a:p>
            <a:pPr marL="0" indent="0" algn="just">
              <a:buFont typeface="Wingdings" pitchFamily="2" charset="2"/>
              <a:buChar char="v"/>
            </a:pPr>
            <a:r>
              <a:rPr lang="it-IT" sz="2400" cap="small" dirty="0" smtClean="0">
                <a:solidFill>
                  <a:schemeClr val="tx2"/>
                </a:solidFill>
              </a:rPr>
              <a:t> Opere in lingua inglese: tranne breve preposizioni o congiunzioni, le parole iniziano con la lettera maiuscola</a:t>
            </a:r>
          </a:p>
          <a:p>
            <a:pPr marL="0" indent="0" algn="just">
              <a:buFont typeface="Wingdings" pitchFamily="2" charset="2"/>
              <a:buChar char="v"/>
            </a:pPr>
            <a:r>
              <a:rPr lang="it-IT" sz="2400" cap="small" dirty="0" smtClean="0">
                <a:solidFill>
                  <a:schemeClr val="tx2"/>
                </a:solidFill>
              </a:rPr>
              <a:t> Opere in lingua francese: se il titolo si apre con un articolo è in genere maiuscola anche l’iniziale della seconda parola</a:t>
            </a:r>
          </a:p>
          <a:p>
            <a:pPr marL="0" indent="0" algn="just">
              <a:buFont typeface="Wingdings" pitchFamily="2" charset="2"/>
              <a:buChar char="v"/>
            </a:pPr>
            <a:r>
              <a:rPr lang="it-IT" sz="2400" cap="small" dirty="0" smtClean="0">
                <a:solidFill>
                  <a:schemeClr val="tx2"/>
                </a:solidFill>
              </a:rPr>
              <a:t> Opere in lingua tedesca: hanno iniziale maiuscola tutti i sostantivi</a:t>
            </a:r>
          </a:p>
          <a:p>
            <a:pPr marL="0" indent="0" algn="just">
              <a:buNone/>
            </a:pPr>
            <a:endParaRPr lang="it-IT" sz="2400"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Curatore e traduttore</a:t>
            </a:r>
          </a:p>
          <a:p>
            <a:pPr marL="0" indent="0" algn="just">
              <a:buNone/>
            </a:pPr>
            <a:r>
              <a:rPr lang="it-IT" sz="2800" cap="small" dirty="0" smtClean="0">
                <a:solidFill>
                  <a:schemeClr val="tx2"/>
                </a:solidFill>
              </a:rPr>
              <a:t>Si citano, nell’ordine, il nome (iniziale puntata) e il cognome, preceduti dalla dicitura “a cura di” o </a:t>
            </a:r>
            <a:r>
              <a:rPr lang="it-IT" sz="2800" dirty="0" smtClean="0">
                <a:solidFill>
                  <a:schemeClr val="tx2"/>
                </a:solidFill>
              </a:rPr>
              <a:t>“trad. </a:t>
            </a:r>
            <a:r>
              <a:rPr lang="it-IT" sz="2800" dirty="0" err="1" smtClean="0">
                <a:solidFill>
                  <a:schemeClr val="tx2"/>
                </a:solidFill>
              </a:rPr>
              <a:t>it</a:t>
            </a:r>
            <a:r>
              <a:rPr lang="it-IT" sz="2800" dirty="0" smtClean="0">
                <a:solidFill>
                  <a:schemeClr val="tx2"/>
                </a:solidFill>
              </a:rPr>
              <a:t>. di”. </a:t>
            </a:r>
            <a:r>
              <a:rPr lang="it-IT" sz="2800" cap="small" dirty="0" smtClean="0">
                <a:solidFill>
                  <a:schemeClr val="tx2"/>
                </a:solidFill>
              </a:rPr>
              <a:t>Oltre al nome del curatore o del traduttore, può essere segnalato in questa posizione ogni altro dato che si ritenga utile fornire circa eventuali introduzioni, prefazioni.  </a:t>
            </a:r>
          </a:p>
          <a:p>
            <a:pPr marL="0" indent="0" algn="just">
              <a:buNone/>
            </a:pPr>
            <a:endParaRPr lang="it-IT" sz="2400"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111.PNG"/>
          <p:cNvPicPr>
            <a:picLocks noChangeAspect="1"/>
          </p:cNvPicPr>
          <p:nvPr/>
        </p:nvPicPr>
        <p:blipFill>
          <a:blip r:embed="rId2"/>
          <a:stretch>
            <a:fillRect/>
          </a:stretch>
        </p:blipFill>
        <p:spPr>
          <a:xfrm>
            <a:off x="785786" y="4929198"/>
            <a:ext cx="8163979" cy="804899"/>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Altri casi particolari</a:t>
            </a:r>
          </a:p>
          <a:p>
            <a:pPr marL="0" indent="0" algn="just">
              <a:buNone/>
            </a:pPr>
            <a:endParaRPr lang="it-IT" sz="2800" cap="small" dirty="0" smtClean="0">
              <a:solidFill>
                <a:schemeClr val="tx2"/>
              </a:solidFill>
            </a:endParaRPr>
          </a:p>
          <a:p>
            <a:pPr marL="0" indent="0" algn="just">
              <a:buNone/>
            </a:pPr>
            <a:r>
              <a:rPr lang="it-IT" sz="2800" cap="small" dirty="0" smtClean="0">
                <a:solidFill>
                  <a:schemeClr val="tx2"/>
                </a:solidFill>
              </a:rPr>
              <a:t>Se il riferimento bibliografico riguarda soltanto una parte di un volume, l’indicazione deve essere costituita dal nome dell’autore e dal titolo di questa, seguiti dal titolo dell’opera in cui essa è contenuta, introdotto dalla preposizione “in” preceduta dalla virgola. È inoltre necessario precisare le pagine in cui si trova la sezione citata</a:t>
            </a:r>
          </a:p>
          <a:p>
            <a:pPr marL="0" indent="0" algn="just">
              <a:buNone/>
            </a:pPr>
            <a:endParaRPr lang="it-IT" sz="2400"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Altri casi particolari</a:t>
            </a:r>
          </a:p>
          <a:p>
            <a:pPr marL="0" indent="0" algn="just">
              <a:buNone/>
            </a:pPr>
            <a:r>
              <a:rPr lang="it-IT" sz="2800" cap="small" dirty="0" smtClean="0">
                <a:solidFill>
                  <a:schemeClr val="tx2"/>
                </a:solidFill>
              </a:rPr>
              <a:t> </a:t>
            </a:r>
          </a:p>
          <a:p>
            <a:pPr marL="0" indent="0" algn="just">
              <a:buFont typeface="Wingdings" pitchFamily="2" charset="2"/>
              <a:buChar char="v"/>
            </a:pPr>
            <a:r>
              <a:rPr lang="it-IT" sz="2800" cap="small" dirty="0" smtClean="0">
                <a:solidFill>
                  <a:schemeClr val="tx2"/>
                </a:solidFill>
              </a:rPr>
              <a:t>I titoli di capitoli o saggi aventi un’autonomia propria all’interno dell’opera vanno sempre in corsivo, come quello dei libri</a:t>
            </a:r>
          </a:p>
          <a:p>
            <a:pPr marL="0" indent="0" algn="just">
              <a:buNone/>
            </a:pPr>
            <a:endParaRPr lang="it-IT" sz="2400"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1111.PNG"/>
          <p:cNvPicPr>
            <a:picLocks noChangeAspect="1"/>
          </p:cNvPicPr>
          <p:nvPr/>
        </p:nvPicPr>
        <p:blipFill>
          <a:blip r:embed="rId2"/>
          <a:stretch>
            <a:fillRect/>
          </a:stretch>
        </p:blipFill>
        <p:spPr>
          <a:xfrm>
            <a:off x="571472" y="4214818"/>
            <a:ext cx="8211613" cy="10715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1. Che cos’è un saggio scientifico?</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lnSpcReduction="10000"/>
          </a:bodyPr>
          <a:lstStyle/>
          <a:p>
            <a:pPr marL="0" indent="0" algn="ctr">
              <a:buNone/>
            </a:pPr>
            <a:r>
              <a:rPr lang="it-IT" sz="3200" b="1" cap="small" dirty="0" smtClean="0">
                <a:solidFill>
                  <a:schemeClr val="tx2"/>
                </a:solidFill>
              </a:rPr>
              <a:t>La redazione di un saggio scientifico prevede essenzialmente quattro tappe:</a:t>
            </a:r>
          </a:p>
          <a:p>
            <a:pPr marL="0" indent="0" algn="ctr">
              <a:buNone/>
            </a:pPr>
            <a:endParaRPr lang="it-IT" b="1" cap="small" dirty="0" smtClean="0">
              <a:solidFill>
                <a:schemeClr val="tx2"/>
              </a:solidFill>
            </a:endParaRPr>
          </a:p>
          <a:p>
            <a:pPr marL="0" indent="0" algn="ctr">
              <a:buFont typeface="Wingdings" pitchFamily="2" charset="2"/>
              <a:buChar char="§"/>
            </a:pPr>
            <a:r>
              <a:rPr lang="it-IT" sz="2800" b="1" cap="small" dirty="0" smtClean="0">
                <a:solidFill>
                  <a:schemeClr val="tx2"/>
                </a:solidFill>
              </a:rPr>
              <a:t> L’individuazione e la delimitazione dell’oggetto della ricerca</a:t>
            </a:r>
          </a:p>
          <a:p>
            <a:pPr marL="0" indent="0" algn="ctr">
              <a:buFont typeface="Wingdings" pitchFamily="2" charset="2"/>
              <a:buChar char="§"/>
            </a:pPr>
            <a:r>
              <a:rPr lang="it-IT" sz="2800" b="1" cap="small" dirty="0" smtClean="0">
                <a:solidFill>
                  <a:schemeClr val="tx2"/>
                </a:solidFill>
              </a:rPr>
              <a:t> Una precisa organizzazione del lavoro</a:t>
            </a:r>
          </a:p>
          <a:p>
            <a:pPr marL="0" indent="0" algn="ctr">
              <a:buFont typeface="Wingdings" pitchFamily="2" charset="2"/>
              <a:buChar char="§"/>
            </a:pPr>
            <a:r>
              <a:rPr lang="it-IT" sz="2800" b="1" cap="small" dirty="0" smtClean="0">
                <a:solidFill>
                  <a:schemeClr val="tx2"/>
                </a:solidFill>
              </a:rPr>
              <a:t> La stesura corretta, nel rispetto delle varie convenzioni linguistiche, stilistiche e formali</a:t>
            </a:r>
          </a:p>
          <a:p>
            <a:pPr marL="0" indent="0" algn="ctr">
              <a:buFont typeface="Wingdings" pitchFamily="2" charset="2"/>
              <a:buChar char="§"/>
            </a:pPr>
            <a:r>
              <a:rPr lang="it-IT" sz="2800" b="1" cap="small" dirty="0" smtClean="0">
                <a:solidFill>
                  <a:schemeClr val="tx2"/>
                </a:solidFill>
              </a:rPr>
              <a:t> Utilizzo puntuale dell’apparato filologico (note a piè di pagina, bibliografia) </a:t>
            </a:r>
          </a:p>
          <a:p>
            <a:pPr marL="0" indent="0" algn="ctr">
              <a:buFont typeface="Wingdings" pitchFamily="2" charset="2"/>
              <a:buChar char="§"/>
            </a:pPr>
            <a:endParaRPr lang="it-IT" b="1" cap="small" dirty="0" smtClean="0">
              <a:solidFill>
                <a:schemeClr val="tx2"/>
              </a:solidFill>
            </a:endParaRPr>
          </a:p>
          <a:p>
            <a:pPr marL="0" indent="0" algn="ctr">
              <a:buFont typeface="Wingdings" pitchFamily="2" charset="2"/>
              <a:buChar char="§"/>
            </a:pPr>
            <a:endParaRPr lang="it-IT" b="1" cap="small" dirty="0" smtClean="0">
              <a:solidFill>
                <a:schemeClr val="tx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Altri casi particolari</a:t>
            </a:r>
          </a:p>
          <a:p>
            <a:pPr marL="0" indent="0" algn="just">
              <a:buFont typeface="Wingdings" pitchFamily="2" charset="2"/>
              <a:buChar char="v"/>
            </a:pPr>
            <a:r>
              <a:rPr lang="it-IT" sz="2800" cap="small" dirty="0" smtClean="0">
                <a:solidFill>
                  <a:schemeClr val="tx2"/>
                </a:solidFill>
              </a:rPr>
              <a:t> I titoli di capitoli che non hanno autonomia propria vanno riportati in tondo fra virgolette caporali</a:t>
            </a:r>
          </a:p>
          <a:p>
            <a:pPr marL="0" indent="0" algn="just">
              <a:buFont typeface="Wingdings" pitchFamily="2" charset="2"/>
              <a:buChar char="v"/>
            </a:pPr>
            <a:endParaRPr lang="it-IT" sz="2800" cap="small" dirty="0" smtClean="0">
              <a:solidFill>
                <a:schemeClr val="tx2"/>
              </a:solidFill>
            </a:endParaRPr>
          </a:p>
          <a:p>
            <a:pPr marL="0" indent="0" algn="just">
              <a:buFont typeface="Wingdings" pitchFamily="2" charset="2"/>
              <a:buChar char="v"/>
            </a:pPr>
            <a:endParaRPr lang="it-IT" sz="2800" cap="small" dirty="0" smtClean="0">
              <a:solidFill>
                <a:schemeClr val="tx2"/>
              </a:solidFill>
            </a:endParaRPr>
          </a:p>
          <a:p>
            <a:pPr marL="0" indent="0" algn="just">
              <a:buFont typeface="Wingdings" pitchFamily="2" charset="2"/>
              <a:buChar char="v"/>
            </a:pPr>
            <a:r>
              <a:rPr lang="it-IT" sz="2800" cap="small" dirty="0" smtClean="0">
                <a:solidFill>
                  <a:schemeClr val="tx2"/>
                </a:solidFill>
              </a:rPr>
              <a:t> I titoli degli apparati (introduzione, prefazione), specie quando hanno un carattere rilevante, vanno in corsivo, con l’iniziale maiuscola </a:t>
            </a:r>
          </a:p>
          <a:p>
            <a:pPr marL="0" indent="0" algn="just">
              <a:buNone/>
            </a:pPr>
            <a:endParaRPr lang="it-IT" sz="2400"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5" name="Immagine 4" descr="1q.PNG"/>
          <p:cNvPicPr>
            <a:picLocks noChangeAspect="1"/>
          </p:cNvPicPr>
          <p:nvPr/>
        </p:nvPicPr>
        <p:blipFill>
          <a:blip r:embed="rId2"/>
          <a:stretch>
            <a:fillRect/>
          </a:stretch>
        </p:blipFill>
        <p:spPr>
          <a:xfrm>
            <a:off x="928662" y="3071810"/>
            <a:ext cx="7358114" cy="1025311"/>
          </a:xfrm>
          <a:prstGeom prst="rect">
            <a:avLst/>
          </a:prstGeom>
        </p:spPr>
      </p:pic>
      <p:pic>
        <p:nvPicPr>
          <p:cNvPr id="6" name="Immagine 5" descr="1w.PNG"/>
          <p:cNvPicPr>
            <a:picLocks noChangeAspect="1"/>
          </p:cNvPicPr>
          <p:nvPr/>
        </p:nvPicPr>
        <p:blipFill>
          <a:blip r:embed="rId3"/>
          <a:stretch>
            <a:fillRect/>
          </a:stretch>
        </p:blipFill>
        <p:spPr>
          <a:xfrm>
            <a:off x="857223" y="5429264"/>
            <a:ext cx="7608959" cy="928694"/>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2800" b="1" u="sng" cap="small" dirty="0" smtClean="0">
                <a:solidFill>
                  <a:schemeClr val="tx2"/>
                </a:solidFill>
              </a:rPr>
              <a:t>Bibliografia. Altri casi particolari</a:t>
            </a:r>
          </a:p>
          <a:p>
            <a:pPr marL="0" indent="0" algn="just">
              <a:buNone/>
            </a:pPr>
            <a:r>
              <a:rPr lang="it-IT" sz="2800" cap="small" dirty="0" smtClean="0">
                <a:solidFill>
                  <a:schemeClr val="tx2"/>
                </a:solidFill>
              </a:rPr>
              <a:t> </a:t>
            </a:r>
          </a:p>
          <a:p>
            <a:pPr marL="0" indent="0" algn="just">
              <a:buFont typeface="Wingdings" pitchFamily="2" charset="2"/>
              <a:buChar char="v"/>
            </a:pPr>
            <a:r>
              <a:rPr lang="it-IT" sz="2800" cap="small" dirty="0" smtClean="0">
                <a:solidFill>
                  <a:schemeClr val="tx2"/>
                </a:solidFill>
              </a:rPr>
              <a:t>Le voci enciclopediche e simili vanno in tondo poste fra virgolette caporali, mentre in corsivo deve essere riportato il titolo dell’opera in cui si trova la voce </a:t>
            </a:r>
            <a:endParaRPr lang="it-IT" sz="2400" cap="small" dirty="0" smtClean="0">
              <a:solidFill>
                <a:schemeClr val="tx2"/>
              </a:solidFill>
            </a:endParaRP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7" name="Immagine 6" descr="1a.PNG"/>
          <p:cNvPicPr>
            <a:picLocks noChangeAspect="1"/>
          </p:cNvPicPr>
          <p:nvPr/>
        </p:nvPicPr>
        <p:blipFill>
          <a:blip r:embed="rId2"/>
          <a:stretch>
            <a:fillRect/>
          </a:stretch>
        </p:blipFill>
        <p:spPr>
          <a:xfrm>
            <a:off x="571471" y="4214818"/>
            <a:ext cx="8286809" cy="882069"/>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3200" b="1" u="sng" cap="small" dirty="0" smtClean="0">
                <a:solidFill>
                  <a:schemeClr val="tx2"/>
                </a:solidFill>
              </a:rPr>
              <a:t>indicazioni bibliografiche dei periodici</a:t>
            </a:r>
          </a:p>
          <a:p>
            <a:pPr marL="0" indent="0" algn="just">
              <a:buNone/>
            </a:pPr>
            <a:r>
              <a:rPr lang="it-IT" sz="2400" cap="small" dirty="0" smtClean="0">
                <a:solidFill>
                  <a:schemeClr val="tx2"/>
                </a:solidFill>
              </a:rPr>
              <a:t>Il periodico va citato con tutti i dati utili a una sua corretta e veloce identificazione e reperimento. A questo proposito, sarà utile riportare</a:t>
            </a:r>
          </a:p>
          <a:p>
            <a:pPr marL="0" indent="0" algn="ctr">
              <a:buFont typeface="Wingdings" pitchFamily="2" charset="2"/>
              <a:buChar char="v"/>
            </a:pPr>
            <a:r>
              <a:rPr lang="it-IT" sz="3200" cap="small" dirty="0" smtClean="0">
                <a:solidFill>
                  <a:schemeClr val="tx2"/>
                </a:solidFill>
              </a:rPr>
              <a:t> </a:t>
            </a:r>
            <a:r>
              <a:rPr lang="it-IT" sz="3200" b="1" cap="small" dirty="0" smtClean="0">
                <a:solidFill>
                  <a:schemeClr val="tx2"/>
                </a:solidFill>
              </a:rPr>
              <a:t>Titolo</a:t>
            </a:r>
          </a:p>
          <a:p>
            <a:pPr marL="0" indent="0" algn="ctr">
              <a:buFont typeface="Wingdings" pitchFamily="2" charset="2"/>
              <a:buChar char="v"/>
            </a:pPr>
            <a:r>
              <a:rPr lang="it-IT" sz="3200" b="1" cap="small" dirty="0" smtClean="0">
                <a:solidFill>
                  <a:schemeClr val="tx2"/>
                </a:solidFill>
              </a:rPr>
              <a:t> Numero</a:t>
            </a:r>
          </a:p>
          <a:p>
            <a:pPr marL="0" indent="0" algn="ctr">
              <a:buFont typeface="Wingdings" pitchFamily="2" charset="2"/>
              <a:buChar char="v"/>
            </a:pPr>
            <a:r>
              <a:rPr lang="it-IT" sz="3200" b="1" cap="small" dirty="0" smtClean="0">
                <a:solidFill>
                  <a:schemeClr val="tx2"/>
                </a:solidFill>
              </a:rPr>
              <a:t> Data </a:t>
            </a:r>
          </a:p>
          <a:p>
            <a:pPr marL="0" indent="0" algn="ctr">
              <a:buFont typeface="Wingdings" pitchFamily="2" charset="2"/>
              <a:buChar char="v"/>
            </a:pPr>
            <a:r>
              <a:rPr lang="it-IT" sz="3200" b="1" cap="small" dirty="0" smtClean="0">
                <a:solidFill>
                  <a:schemeClr val="tx2"/>
                </a:solidFill>
              </a:rPr>
              <a:t> Pagine </a:t>
            </a:r>
          </a:p>
          <a:p>
            <a:pPr marL="0" indent="0" algn="just">
              <a:buNone/>
            </a:pPr>
            <a:r>
              <a:rPr lang="it-IT" sz="2800" cap="small" dirty="0" smtClean="0">
                <a:solidFill>
                  <a:schemeClr val="tx2"/>
                </a:solidFill>
              </a:rPr>
              <a:t> </a:t>
            </a: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3200" b="1" u="sng" cap="small" dirty="0" smtClean="0">
                <a:solidFill>
                  <a:schemeClr val="tx2"/>
                </a:solidFill>
              </a:rPr>
              <a:t>indicazioni bibliografiche dei periodici</a:t>
            </a:r>
          </a:p>
          <a:p>
            <a:pPr marL="514350" indent="-514350" algn="just">
              <a:buFont typeface="+mj-lt"/>
              <a:buAutoNum type="alphaLcParenR"/>
            </a:pPr>
            <a:r>
              <a:rPr lang="it-IT" sz="2800" b="1" u="sng" cap="small" dirty="0" smtClean="0">
                <a:solidFill>
                  <a:schemeClr val="tx2"/>
                </a:solidFill>
              </a:rPr>
              <a:t>Titolo</a:t>
            </a:r>
            <a:r>
              <a:rPr lang="it-IT" sz="2800" cap="small" dirty="0" smtClean="0">
                <a:solidFill>
                  <a:schemeClr val="tx2"/>
                </a:solidFill>
              </a:rPr>
              <a:t>: Il titolo del periodico va posto in tondo tra virgolette caporali, separato dal titolo del singolo saggio da una virgola</a:t>
            </a:r>
          </a:p>
          <a:p>
            <a:pPr marL="514350" indent="-514350" algn="just">
              <a:buFont typeface="+mj-lt"/>
              <a:buAutoNum type="alphaLcParenR"/>
            </a:pPr>
            <a:r>
              <a:rPr lang="it-IT" sz="2800" b="1" u="sng" cap="small" dirty="0" smtClean="0">
                <a:solidFill>
                  <a:schemeClr val="tx2"/>
                </a:solidFill>
              </a:rPr>
              <a:t>Numero</a:t>
            </a:r>
            <a:r>
              <a:rPr lang="it-IT" sz="2800" cap="small" dirty="0" smtClean="0">
                <a:solidFill>
                  <a:schemeClr val="tx2"/>
                </a:solidFill>
              </a:rPr>
              <a:t>: Il numero del periodico va sempre segnalato. Generalmente ogni periodico ha un numero di annata e, nel caso di frequenza inferiore all’annuale, anche uno di fascicolo. Il primo deve essere riportato in cifre romane, il secondo in arabe  </a:t>
            </a:r>
          </a:p>
          <a:p>
            <a:pPr marL="0" indent="0" algn="just">
              <a:buNone/>
            </a:pP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3200" b="1" u="sng" cap="small" dirty="0" smtClean="0">
                <a:solidFill>
                  <a:schemeClr val="tx2"/>
                </a:solidFill>
              </a:rPr>
              <a:t>indicazioni bibliografiche dei periodici</a:t>
            </a:r>
          </a:p>
          <a:p>
            <a:pPr marL="514350" indent="-514350" algn="just">
              <a:buFont typeface="+mj-lt"/>
              <a:buAutoNum type="alphaLcParenR" startAt="3"/>
            </a:pPr>
            <a:endParaRPr lang="it-IT" sz="2800" b="1" u="sng" cap="small" dirty="0" smtClean="0">
              <a:solidFill>
                <a:schemeClr val="tx2"/>
              </a:solidFill>
            </a:endParaRPr>
          </a:p>
          <a:p>
            <a:pPr marL="514350" indent="-514350" algn="just">
              <a:buFont typeface="+mj-lt"/>
              <a:buAutoNum type="alphaLcParenR" startAt="3"/>
            </a:pPr>
            <a:r>
              <a:rPr lang="it-IT" sz="2800" b="1" u="sng" cap="small" dirty="0" smtClean="0">
                <a:solidFill>
                  <a:schemeClr val="tx2"/>
                </a:solidFill>
              </a:rPr>
              <a:t>Data</a:t>
            </a:r>
            <a:r>
              <a:rPr lang="it-IT" sz="2800" dirty="0" smtClean="0">
                <a:solidFill>
                  <a:schemeClr val="tx2"/>
                </a:solidFill>
              </a:rPr>
              <a:t>: </a:t>
            </a:r>
            <a:r>
              <a:rPr lang="it-IT" sz="2800" cap="small" dirty="0" smtClean="0">
                <a:solidFill>
                  <a:schemeClr val="tx2"/>
                </a:solidFill>
              </a:rPr>
              <a:t>la data per esteso va segnalata solo nel caso sia strettamente necessaria (di solito, vale per i quotidiani). Se si ritiene utile riportarla, essa va posta fra parentesi tonde subito dopo il numero dell’anno o del fascicolo, a seconda che essa si riferisca all’uno o all’altro. Per i quotidiani, va indicato il numero del giorno, del mese e, per esteso, dell’anno. </a:t>
            </a:r>
            <a:r>
              <a:rPr lang="it-IT" sz="2800" dirty="0" smtClean="0">
                <a:solidFill>
                  <a:schemeClr val="tx2"/>
                </a:solidFill>
              </a:rPr>
              <a:t> </a:t>
            </a: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3200" b="1" u="sng" cap="small" dirty="0" smtClean="0">
                <a:solidFill>
                  <a:schemeClr val="tx2"/>
                </a:solidFill>
              </a:rPr>
              <a:t>indicazioni bibliografiche dei periodici</a:t>
            </a:r>
          </a:p>
          <a:p>
            <a:pPr marL="514350" indent="-514350" algn="just">
              <a:buFont typeface="+mj-lt"/>
              <a:buAutoNum type="alphaLcParenR" startAt="3"/>
            </a:pPr>
            <a:endParaRPr lang="it-IT" sz="2800" b="1" u="sng" cap="small"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4" name="Immagine 3" descr="1e.PNG"/>
          <p:cNvPicPr>
            <a:picLocks noChangeAspect="1"/>
          </p:cNvPicPr>
          <p:nvPr/>
        </p:nvPicPr>
        <p:blipFill>
          <a:blip r:embed="rId2"/>
          <a:stretch>
            <a:fillRect/>
          </a:stretch>
        </p:blipFill>
        <p:spPr>
          <a:xfrm>
            <a:off x="357158" y="2857496"/>
            <a:ext cx="8466954" cy="207170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3200" b="1" u="sng" cap="small" dirty="0" smtClean="0">
                <a:solidFill>
                  <a:schemeClr val="tx2"/>
                </a:solidFill>
              </a:rPr>
              <a:t>Per orientarsi</a:t>
            </a:r>
          </a:p>
          <a:p>
            <a:pPr marL="0" indent="0" algn="ctr">
              <a:buNone/>
            </a:pPr>
            <a:endParaRPr lang="it-IT" sz="3200" b="1" u="sng" cap="small" dirty="0" smtClean="0">
              <a:solidFill>
                <a:schemeClr val="tx2"/>
              </a:solidFill>
            </a:endParaRPr>
          </a:p>
          <a:p>
            <a:pPr marL="514350" indent="-514350" algn="just">
              <a:buFont typeface="+mj-lt"/>
              <a:buAutoNum type="alphaLcParenR" startAt="3"/>
            </a:pPr>
            <a:endParaRPr lang="it-IT" sz="2800" b="1" u="sng" cap="small"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pic>
        <p:nvPicPr>
          <p:cNvPr id="5" name="Immagine 4" descr="1s.PNG"/>
          <p:cNvPicPr>
            <a:picLocks noChangeAspect="1"/>
          </p:cNvPicPr>
          <p:nvPr/>
        </p:nvPicPr>
        <p:blipFill>
          <a:blip r:embed="rId2"/>
          <a:stretch>
            <a:fillRect/>
          </a:stretch>
        </p:blipFill>
        <p:spPr>
          <a:xfrm>
            <a:off x="1142976" y="2285992"/>
            <a:ext cx="7211432" cy="403916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3.d Apparato filologico</a:t>
            </a:r>
            <a:endParaRPr lang="it-IT" sz="3700" b="1" cap="small" dirty="0"/>
          </a:p>
        </p:txBody>
      </p:sp>
      <p:sp>
        <p:nvSpPr>
          <p:cNvPr id="3" name="Segnaposto contenuto 2"/>
          <p:cNvSpPr>
            <a:spLocks noGrp="1"/>
          </p:cNvSpPr>
          <p:nvPr>
            <p:ph sz="quarter" idx="1"/>
          </p:nvPr>
        </p:nvSpPr>
        <p:spPr>
          <a:xfrm>
            <a:off x="428596" y="1600200"/>
            <a:ext cx="8337452" cy="5472138"/>
          </a:xfrm>
        </p:spPr>
        <p:txBody>
          <a:bodyPr>
            <a:normAutofit/>
          </a:bodyPr>
          <a:lstStyle/>
          <a:p>
            <a:pPr marL="0" indent="0" algn="ctr">
              <a:buFont typeface="Wingdings" pitchFamily="2" charset="2"/>
              <a:buChar char="§"/>
            </a:pPr>
            <a:r>
              <a:rPr lang="it-IT" sz="2800" b="1" cap="small" dirty="0" smtClean="0">
                <a:solidFill>
                  <a:schemeClr val="tx2"/>
                </a:solidFill>
              </a:rPr>
              <a:t> </a:t>
            </a:r>
            <a:r>
              <a:rPr lang="it-IT" sz="3200" b="1" u="sng" cap="small" dirty="0" smtClean="0">
                <a:solidFill>
                  <a:schemeClr val="tx2"/>
                </a:solidFill>
              </a:rPr>
              <a:t>Per la stesura di questo prontuario</a:t>
            </a:r>
          </a:p>
          <a:p>
            <a:pPr marL="0" indent="0" algn="ctr">
              <a:buNone/>
            </a:pPr>
            <a:endParaRPr lang="it-IT" sz="3200" b="1" u="sng" cap="small" dirty="0" smtClean="0">
              <a:solidFill>
                <a:schemeClr val="tx2"/>
              </a:solidFill>
            </a:endParaRPr>
          </a:p>
          <a:p>
            <a:pPr marL="0" indent="0" algn="just">
              <a:buFont typeface="Wingdings" pitchFamily="2" charset="2"/>
              <a:buChar char="v"/>
            </a:pPr>
            <a:r>
              <a:rPr lang="it-IT" sz="2800" cap="small" dirty="0" smtClean="0">
                <a:solidFill>
                  <a:schemeClr val="tx2"/>
                </a:solidFill>
              </a:rPr>
              <a:t> </a:t>
            </a:r>
            <a:r>
              <a:rPr lang="it-IT" sz="2800" dirty="0" smtClean="0">
                <a:solidFill>
                  <a:schemeClr val="tx2"/>
                </a:solidFill>
              </a:rPr>
              <a:t>Politi, Giorgio, </a:t>
            </a:r>
            <a:r>
              <a:rPr lang="it-IT" sz="2800" i="1" dirty="0" smtClean="0">
                <a:solidFill>
                  <a:schemeClr val="tx2"/>
                </a:solidFill>
              </a:rPr>
              <a:t> Scrivere tesi. Manuale per la stesura di 	tesi triennali, magistrali e di dottorato</a:t>
            </a:r>
            <a:r>
              <a:rPr lang="it-IT" sz="2800" dirty="0" smtClean="0">
                <a:solidFill>
                  <a:schemeClr val="tx2"/>
                </a:solidFill>
              </a:rPr>
              <a:t>, Edizioni 	</a:t>
            </a:r>
            <a:r>
              <a:rPr lang="it-IT" sz="2800" dirty="0" err="1" smtClean="0">
                <a:solidFill>
                  <a:schemeClr val="tx2"/>
                </a:solidFill>
              </a:rPr>
              <a:t>Unicopli</a:t>
            </a:r>
            <a:r>
              <a:rPr lang="it-IT" sz="2800" dirty="0" smtClean="0">
                <a:solidFill>
                  <a:schemeClr val="tx2"/>
                </a:solidFill>
              </a:rPr>
              <a:t>, 2009. </a:t>
            </a:r>
          </a:p>
          <a:p>
            <a:pPr marL="0" indent="0" algn="just">
              <a:buFont typeface="Wingdings" pitchFamily="2" charset="2"/>
              <a:buChar char="v"/>
            </a:pPr>
            <a:r>
              <a:rPr lang="it-IT" sz="2800" dirty="0" smtClean="0">
                <a:solidFill>
                  <a:schemeClr val="tx2"/>
                </a:solidFill>
              </a:rPr>
              <a:t> </a:t>
            </a:r>
            <a:r>
              <a:rPr lang="it-IT" sz="2800" dirty="0" err="1" smtClean="0">
                <a:solidFill>
                  <a:schemeClr val="tx2"/>
                </a:solidFill>
              </a:rPr>
              <a:t>Riediger</a:t>
            </a:r>
            <a:r>
              <a:rPr lang="it-IT" sz="2800" dirty="0" smtClean="0">
                <a:solidFill>
                  <a:schemeClr val="tx2"/>
                </a:solidFill>
              </a:rPr>
              <a:t>, </a:t>
            </a:r>
            <a:r>
              <a:rPr lang="it-IT" sz="2800" dirty="0" err="1" smtClean="0">
                <a:solidFill>
                  <a:schemeClr val="tx2"/>
                </a:solidFill>
              </a:rPr>
              <a:t>Hellmut</a:t>
            </a:r>
            <a:r>
              <a:rPr lang="it-IT" sz="2800" dirty="0" smtClean="0">
                <a:solidFill>
                  <a:schemeClr val="tx2"/>
                </a:solidFill>
              </a:rPr>
              <a:t>, </a:t>
            </a:r>
            <a:r>
              <a:rPr lang="it-IT" sz="2800" i="1" dirty="0" smtClean="0">
                <a:solidFill>
                  <a:schemeClr val="tx2"/>
                </a:solidFill>
              </a:rPr>
              <a:t>Scrivere tesi, saggi e articoli. 	documentarsi, preparare e organizzare un testo con 	gli strumenti del web </a:t>
            </a:r>
            <a:r>
              <a:rPr lang="it-IT" sz="2800" dirty="0" smtClean="0">
                <a:solidFill>
                  <a:schemeClr val="tx2"/>
                </a:solidFill>
              </a:rPr>
              <a:t>(2009),</a:t>
            </a:r>
            <a:r>
              <a:rPr lang="it-IT" sz="2800" i="1" dirty="0" smtClean="0">
                <a:solidFill>
                  <a:schemeClr val="tx2"/>
                </a:solidFill>
              </a:rPr>
              <a:t> </a:t>
            </a:r>
            <a:r>
              <a:rPr lang="it-IT" sz="2800" dirty="0" smtClean="0">
                <a:solidFill>
                  <a:schemeClr val="tx2"/>
                </a:solidFill>
              </a:rPr>
              <a:t>Milano, Bibliografica, 	2015.  </a:t>
            </a:r>
            <a:endParaRPr lang="it-IT" sz="2800" cap="small" dirty="0" smtClean="0">
              <a:solidFill>
                <a:schemeClr val="tx2"/>
              </a:solidFill>
            </a:endParaRPr>
          </a:p>
          <a:p>
            <a:pPr marL="0" indent="0" algn="ctr">
              <a:buNone/>
            </a:pPr>
            <a:endParaRPr lang="it-IT" sz="3200" b="1" u="sng" cap="small" dirty="0" smtClean="0">
              <a:solidFill>
                <a:schemeClr val="tx2"/>
              </a:solidFill>
            </a:endParaRPr>
          </a:p>
          <a:p>
            <a:pPr marL="514350" indent="-514350" algn="just">
              <a:buFont typeface="+mj-lt"/>
              <a:buAutoNum type="alphaLcParenR" startAt="3"/>
            </a:pPr>
            <a:endParaRPr lang="it-IT" sz="2800" b="1" u="sng" cap="small" dirty="0" smtClean="0">
              <a:solidFill>
                <a:schemeClr val="tx2"/>
              </a:solidFill>
            </a:endParaRPr>
          </a:p>
          <a:p>
            <a:pPr marL="0" indent="0" algn="just">
              <a:buNone/>
            </a:pPr>
            <a:endParaRPr lang="it-IT" sz="24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800" cap="small" dirty="0" smtClean="0">
              <a:solidFill>
                <a:schemeClr val="tx2"/>
              </a:solidFill>
            </a:endParaRPr>
          </a:p>
          <a:p>
            <a:pPr marL="0" indent="0" algn="just">
              <a:buNone/>
            </a:pPr>
            <a:endParaRPr lang="it-IT" sz="2400" b="1" cap="small" dirty="0" smtClean="0">
              <a:solidFill>
                <a:schemeClr val="tx2"/>
              </a:solidFill>
            </a:endParaRPr>
          </a:p>
          <a:p>
            <a:pPr marL="0" indent="0" algn="just">
              <a:buNone/>
            </a:pPr>
            <a:endParaRPr lang="it-IT" sz="2400"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endParaRPr lang="it-IT" sz="2400" cap="small" dirty="0" smtClean="0">
              <a:solidFill>
                <a:schemeClr val="tx2"/>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a:xfrm>
            <a:off x="1371600" y="2743200"/>
            <a:ext cx="7123113" cy="3900510"/>
          </a:xfrm>
        </p:spPr>
        <p:txBody>
          <a:bodyPr/>
          <a:lstStyle/>
          <a:p>
            <a:r>
              <a:rPr lang="it-IT" dirty="0" smtClean="0">
                <a:hlinkClick r:id="rId2"/>
              </a:rPr>
              <a:t>elia.domeneghetti@student.unife.it</a:t>
            </a:r>
            <a:endParaRPr lang="it-IT" dirty="0" smtClean="0"/>
          </a:p>
          <a:p>
            <a:endParaRPr lang="it-IT" dirty="0" smtClean="0"/>
          </a:p>
          <a:p>
            <a:r>
              <a:rPr lang="it-IT" dirty="0" smtClean="0"/>
              <a:t>Ricevimento studenti: TUTTI I GIOVEDÌ DALLE 15.00 ALLE 17.30 presso lo studio del Prof. Gatti, Palazzo Strozzi, via Savonarola 15. </a:t>
            </a:r>
          </a:p>
          <a:p>
            <a:endParaRPr lang="it-IT" dirty="0" smtClean="0"/>
          </a:p>
          <a:p>
            <a:endParaRPr lang="it-IT" dirty="0" smtClean="0"/>
          </a:p>
          <a:p>
            <a:endParaRPr lang="it-IT" dirty="0"/>
          </a:p>
        </p:txBody>
      </p:sp>
      <p:sp>
        <p:nvSpPr>
          <p:cNvPr id="4" name="Titolo 3"/>
          <p:cNvSpPr>
            <a:spLocks noGrp="1"/>
          </p:cNvSpPr>
          <p:nvPr>
            <p:ph type="title"/>
          </p:nvPr>
        </p:nvSpPr>
        <p:spPr/>
        <p:txBody>
          <a:bodyPr/>
          <a:lstStyle/>
          <a:p>
            <a:r>
              <a:rPr lang="it-IT" dirty="0" smtClean="0"/>
              <a:t>Elia </a:t>
            </a:r>
            <a:r>
              <a:rPr lang="it-IT" dirty="0" err="1" smtClean="0"/>
              <a:t>Domeneghetti</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5000" b="-2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 Ricerca bibliografica </a:t>
            </a:r>
            <a:endParaRPr lang="it-IT" b="1" cap="small" dirty="0"/>
          </a:p>
        </p:txBody>
      </p:sp>
      <p:sp>
        <p:nvSpPr>
          <p:cNvPr id="3" name="Segnaposto contenuto 2"/>
          <p:cNvSpPr>
            <a:spLocks noGrp="1"/>
          </p:cNvSpPr>
          <p:nvPr>
            <p:ph sz="quarter" idx="1"/>
          </p:nvPr>
        </p:nvSpPr>
        <p:spPr>
          <a:xfrm>
            <a:off x="612648" y="1600200"/>
            <a:ext cx="8153400" cy="3471874"/>
          </a:xfrm>
        </p:spPr>
        <p:txBody>
          <a:bodyPr>
            <a:normAutofit/>
          </a:bodyPr>
          <a:lstStyle/>
          <a:p>
            <a:pPr marL="514350" indent="-514350" algn="ctr">
              <a:buAutoNum type="alphaUcPeriod"/>
            </a:pPr>
            <a:r>
              <a:rPr lang="it-IT" sz="3600" b="1" cap="small" dirty="0" smtClean="0">
                <a:solidFill>
                  <a:schemeClr val="tx2"/>
                </a:solidFill>
              </a:rPr>
              <a:t>Un breve inciso. The Big6</a:t>
            </a:r>
          </a:p>
          <a:p>
            <a:pPr marL="514350" indent="-514350" algn="ctr">
              <a:buAutoNum type="alphaUcPeriod"/>
            </a:pPr>
            <a:r>
              <a:rPr lang="it-IT" sz="3600" b="1" cap="small" dirty="0" smtClean="0">
                <a:solidFill>
                  <a:schemeClr val="tx2"/>
                </a:solidFill>
              </a:rPr>
              <a:t>Ricognizione bibliografica</a:t>
            </a:r>
          </a:p>
          <a:p>
            <a:pPr marL="514350" indent="-514350" algn="ctr">
              <a:buAutoNum type="alphaUcPeriod"/>
            </a:pPr>
            <a:r>
              <a:rPr lang="it-IT" sz="3600" b="1" cap="small" dirty="0" smtClean="0">
                <a:solidFill>
                  <a:schemeClr val="tx2"/>
                </a:solidFill>
              </a:rPr>
              <a:t>Risorse offerte da </a:t>
            </a:r>
            <a:r>
              <a:rPr lang="it-IT" sz="3600" b="1" cap="small" dirty="0" err="1" smtClean="0">
                <a:solidFill>
                  <a:schemeClr val="tx2"/>
                </a:solidFill>
              </a:rPr>
              <a:t>Unife</a:t>
            </a:r>
            <a:endParaRPr lang="it-IT" sz="3600" b="1" cap="small" dirty="0" smtClean="0">
              <a:solidFill>
                <a:schemeClr val="tx2"/>
              </a:solidFill>
            </a:endParaRPr>
          </a:p>
          <a:p>
            <a:pPr marL="514350" indent="-514350" algn="ctr">
              <a:buAutoNum type="alphaUcPeriod"/>
            </a:pPr>
            <a:r>
              <a:rPr lang="it-IT" sz="3600" b="1" cap="small" dirty="0" smtClean="0">
                <a:solidFill>
                  <a:schemeClr val="tx2"/>
                </a:solidFill>
              </a:rPr>
              <a:t>Strumenti nel Web</a:t>
            </a:r>
            <a:endParaRPr lang="it-IT" sz="3600" b="1" cap="small"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28600"/>
            <a:ext cx="8643998" cy="1414450"/>
          </a:xfrm>
        </p:spPr>
        <p:txBody>
          <a:bodyPr>
            <a:normAutofit/>
          </a:bodyPr>
          <a:lstStyle/>
          <a:p>
            <a:pPr algn="ctr"/>
            <a:r>
              <a:rPr lang="it-IT" b="1" cap="small" dirty="0" smtClean="0"/>
              <a:t>2.a Un breve inciso. The Big6 </a:t>
            </a:r>
            <a:endParaRPr lang="it-IT" b="1" cap="small" dirty="0"/>
          </a:p>
        </p:txBody>
      </p:sp>
      <p:sp>
        <p:nvSpPr>
          <p:cNvPr id="3" name="Segnaposto contenuto 2"/>
          <p:cNvSpPr>
            <a:spLocks noGrp="1"/>
          </p:cNvSpPr>
          <p:nvPr>
            <p:ph sz="quarter" idx="1"/>
          </p:nvPr>
        </p:nvSpPr>
        <p:spPr>
          <a:xfrm>
            <a:off x="612648" y="1600200"/>
            <a:ext cx="8153400" cy="4900634"/>
          </a:xfrm>
        </p:spPr>
        <p:txBody>
          <a:bodyPr>
            <a:normAutofit/>
          </a:bodyPr>
          <a:lstStyle/>
          <a:p>
            <a:pPr marL="514350" indent="-514350" algn="ctr">
              <a:buNone/>
            </a:pPr>
            <a:r>
              <a:rPr lang="it-IT" sz="3200" b="1" cap="small" dirty="0" smtClean="0">
                <a:solidFill>
                  <a:schemeClr val="tx2"/>
                </a:solidFill>
              </a:rPr>
              <a:t>(</a:t>
            </a:r>
            <a:r>
              <a:rPr lang="it-IT" sz="3200" b="1" dirty="0" smtClean="0">
                <a:solidFill>
                  <a:schemeClr val="tx2"/>
                </a:solidFill>
              </a:rPr>
              <a:t>www.big6.com</a:t>
            </a:r>
            <a:r>
              <a:rPr lang="it-IT" sz="3200" b="1" cap="small" dirty="0" smtClean="0">
                <a:solidFill>
                  <a:schemeClr val="tx2"/>
                </a:solidFill>
              </a:rPr>
              <a:t>)</a:t>
            </a:r>
            <a:endParaRPr lang="it-IT" sz="3200" b="1" u="sng" cap="small" dirty="0" smtClean="0">
              <a:solidFill>
                <a:schemeClr val="tx2"/>
              </a:solidFill>
            </a:endParaRPr>
          </a:p>
          <a:p>
            <a:pPr marL="514350" indent="-514350" algn="ctr">
              <a:buNone/>
            </a:pPr>
            <a:endParaRPr lang="it-IT" b="1" u="sng" cap="small" dirty="0" smtClean="0">
              <a:solidFill>
                <a:schemeClr val="tx2"/>
              </a:solidFill>
            </a:endParaRPr>
          </a:p>
          <a:p>
            <a:pPr marL="0" indent="0" algn="just">
              <a:buNone/>
            </a:pPr>
            <a:r>
              <a:rPr lang="it-IT" b="1" u="sng" cap="small" dirty="0" smtClean="0">
                <a:solidFill>
                  <a:schemeClr val="tx2"/>
                </a:solidFill>
              </a:rPr>
              <a:t>THE BIG6 </a:t>
            </a:r>
            <a:r>
              <a:rPr lang="it-IT" b="1" cap="small" dirty="0" smtClean="0">
                <a:solidFill>
                  <a:schemeClr val="tx2"/>
                </a:solidFill>
              </a:rPr>
              <a:t>è una sorta di modello procedurale legato alla </a:t>
            </a:r>
            <a:r>
              <a:rPr lang="it-IT" b="1" i="1" cap="small" dirty="0" err="1" smtClean="0">
                <a:solidFill>
                  <a:schemeClr val="tx2"/>
                </a:solidFill>
              </a:rPr>
              <a:t>problem</a:t>
            </a:r>
            <a:r>
              <a:rPr lang="it-IT" b="1" i="1" cap="small" dirty="0" smtClean="0">
                <a:solidFill>
                  <a:schemeClr val="tx2"/>
                </a:solidFill>
              </a:rPr>
              <a:t> </a:t>
            </a:r>
            <a:r>
              <a:rPr lang="it-IT" b="1" i="1" cap="small" dirty="0" err="1" smtClean="0">
                <a:solidFill>
                  <a:schemeClr val="tx2"/>
                </a:solidFill>
              </a:rPr>
              <a:t>solving</a:t>
            </a:r>
            <a:r>
              <a:rPr lang="it-IT" b="1" i="1" cap="small" dirty="0" smtClean="0">
                <a:solidFill>
                  <a:schemeClr val="tx2"/>
                </a:solidFill>
              </a:rPr>
              <a:t> </a:t>
            </a:r>
            <a:r>
              <a:rPr lang="it-IT" b="1" i="1" cap="small" dirty="0" err="1" smtClean="0">
                <a:solidFill>
                  <a:schemeClr val="tx2"/>
                </a:solidFill>
              </a:rPr>
              <a:t>strategy</a:t>
            </a:r>
            <a:r>
              <a:rPr lang="it-IT" b="1" cap="small" dirty="0" smtClean="0">
                <a:solidFill>
                  <a:schemeClr val="tx2"/>
                </a:solidFill>
              </a:rPr>
              <a:t>, la metodologia che sta alla base della ricerca scientifica. Esso riguarda l’approccio legato al reperimento e all’utilizzo delle informazioni per risolvere problemi o prendere decisioni. Come tale, esso è applicabile anche alla pianificazione e alla stesura di un saggio scientifico.     </a:t>
            </a:r>
            <a:r>
              <a:rPr lang="it-IT" b="1" i="1" cap="small" dirty="0" smtClean="0">
                <a:solidFill>
                  <a:schemeClr val="tx2"/>
                </a:solidFill>
              </a:rPr>
              <a:t> </a:t>
            </a:r>
            <a:endParaRPr lang="it-IT" b="1" cap="small" dirty="0">
              <a:solidFill>
                <a:schemeClr val="tx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886</TotalTime>
  <Words>4426</Words>
  <Application>Microsoft Office PowerPoint</Application>
  <PresentationFormat>Presentazione su schermo (4:3)</PresentationFormat>
  <Paragraphs>698</Paragraphs>
  <Slides>78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78</vt:i4>
      </vt:variant>
    </vt:vector>
  </HeadingPairs>
  <TitlesOfParts>
    <vt:vector size="82" baseType="lpstr">
      <vt:lpstr>Tw Cen MT</vt:lpstr>
      <vt:lpstr>Wingdings</vt:lpstr>
      <vt:lpstr>Wingdings 2</vt:lpstr>
      <vt:lpstr>Luna</vt:lpstr>
      <vt:lpstr>GUIDA ALLA STESURA DELLE ESERCITAZIONI SCRITTE E DELLA TESI DI LAUREA</vt:lpstr>
      <vt:lpstr>GUIDA ALLA STESURA DELLE ESERCITAZIONI SCRITTE E DELLA TESI DI LAUREA</vt:lpstr>
      <vt:lpstr>1. Che cos’è un saggio scientifico?</vt:lpstr>
      <vt:lpstr>1. Che cos’è un saggio scientifico?</vt:lpstr>
      <vt:lpstr>1. Che cos’è un saggio scientifico?</vt:lpstr>
      <vt:lpstr>1. Che cos’è un saggio scientifico?</vt:lpstr>
      <vt:lpstr>1. Che cos’è un saggio scientifico?</vt:lpstr>
      <vt:lpstr>2. Ricerca bibliografica </vt:lpstr>
      <vt:lpstr>2.a Un breve inciso. The Big6 </vt:lpstr>
      <vt:lpstr>2.a Un breve inciso. The Big6 </vt:lpstr>
      <vt:lpstr>2.a Un breve inciso. The Big6 </vt:lpstr>
      <vt:lpstr>2.a Un breve inciso. The Big6 </vt:lpstr>
      <vt:lpstr>2.b Ricognizione bibliografica</vt:lpstr>
      <vt:lpstr>2.c Risorse offerte da Unife</vt:lpstr>
      <vt:lpstr>2.c Risorse offerte da Unife</vt:lpstr>
      <vt:lpstr>2.c Risorse offerte da Unife</vt:lpstr>
      <vt:lpstr>2.c Risorse offerte da Unife</vt:lpstr>
      <vt:lpstr>2.c Risorse offerte da Unife</vt:lpstr>
      <vt:lpstr>2.c Risorse offerte da Unife</vt:lpstr>
      <vt:lpstr>2.d Strumenti nel Web</vt:lpstr>
      <vt:lpstr>2.d Strumenti nel Web</vt:lpstr>
      <vt:lpstr>2.d Strumenti nel Web</vt:lpstr>
      <vt:lpstr>2.d Strumenti nel Web</vt:lpstr>
      <vt:lpstr>2.d Strumenti nel Web</vt:lpstr>
      <vt:lpstr>2.d Strumenti nel Web</vt:lpstr>
      <vt:lpstr>2.d Strumenti nel Web</vt:lpstr>
      <vt:lpstr>2.d Strumenti nel Web</vt:lpstr>
      <vt:lpstr>2.d Strumenti nel Web</vt:lpstr>
      <vt:lpstr>3. Norme editoriali</vt:lpstr>
      <vt:lpstr>3.a Layout del documento</vt:lpstr>
      <vt:lpstr>3.a Layout del documento</vt:lpstr>
      <vt:lpstr>3.a Layout del documento</vt:lpstr>
      <vt:lpstr>3.a Layout del documento</vt:lpstr>
      <vt:lpstr>3.a Layout del documento</vt:lpstr>
      <vt:lpstr>3.b Protocollo iniziale e parti del testo</vt:lpstr>
      <vt:lpstr>3.b Protocollo iniziale e parti del testo</vt:lpstr>
      <vt:lpstr>3.b Protocollo iniziale e parti del testo</vt:lpstr>
      <vt:lpstr>3.b Protocollo iniziale e parti del testo</vt:lpstr>
      <vt:lpstr>3.c Varianti del carattere e punteggiatura </vt:lpstr>
      <vt:lpstr>3.c Varianti del carattere e punteggiatura </vt:lpstr>
      <vt:lpstr>3.c Varianti del carattere e punteggiatura </vt:lpstr>
      <vt:lpstr>3.c Varianti del carattere e punteggiatura </vt:lpstr>
      <vt:lpstr>3.c Varianti del carattere e punteggiatura </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3.d Apparato filologico</vt:lpstr>
      <vt:lpstr>Elia Domeneghetti</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 ALLA STESURA DELLE ESERCITAZIONI DI SCRITTO FILOSOFICO E DELLA TESI DI LAUREA</dc:title>
  <dc:creator>Hp</dc:creator>
  <cp:lastModifiedBy>Andrea</cp:lastModifiedBy>
  <cp:revision>175</cp:revision>
  <dcterms:created xsi:type="dcterms:W3CDTF">2015-12-01T10:43:55Z</dcterms:created>
  <dcterms:modified xsi:type="dcterms:W3CDTF">2019-03-12T14:46:02Z</dcterms:modified>
</cp:coreProperties>
</file>