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5" r:id="rId7"/>
    <p:sldId id="263" r:id="rId8"/>
    <p:sldId id="262" r:id="rId9"/>
    <p:sldId id="264"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4/16/2018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5125305" y="1488985"/>
            <a:ext cx="6264350" cy="169685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118447" y="4351687"/>
            <a:ext cx="6265588" cy="170406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4/16/2018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xmlns="">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pPr/>
              <a:t>4/16/2018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xmlns="">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xmlns="">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xmlns="">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pPr/>
              <a:t>4/16/2018</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4/16/2018</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C4B2752-2D7A-4EAA-9028-727FA5DA4D53}"/>
              </a:ext>
            </a:extLst>
          </p:cNvPr>
          <p:cNvSpPr>
            <a:spLocks noGrp="1"/>
          </p:cNvSpPr>
          <p:nvPr>
            <p:ph type="ctrTitle"/>
          </p:nvPr>
        </p:nvSpPr>
        <p:spPr/>
        <p:txBody>
          <a:bodyPr/>
          <a:lstStyle/>
          <a:p>
            <a:r>
              <a:rPr lang="it-IT" dirty="0" err="1"/>
              <a:t>Postcolonial</a:t>
            </a:r>
            <a:r>
              <a:rPr lang="it-IT" dirty="0"/>
              <a:t> literature</a:t>
            </a:r>
            <a:endParaRPr lang="en-US" dirty="0"/>
          </a:p>
        </p:txBody>
      </p:sp>
      <p:sp>
        <p:nvSpPr>
          <p:cNvPr id="3" name="Sottotitolo 2">
            <a:extLst>
              <a:ext uri="{FF2B5EF4-FFF2-40B4-BE49-F238E27FC236}">
                <a16:creationId xmlns:a16="http://schemas.microsoft.com/office/drawing/2014/main" xmlns="" id="{9C57A865-B996-4EEB-A475-D3D119EA4F9C}"/>
              </a:ext>
            </a:extLst>
          </p:cNvPr>
          <p:cNvSpPr>
            <a:spLocks noGrp="1"/>
          </p:cNvSpPr>
          <p:nvPr>
            <p:ph type="subTitle" idx="1"/>
          </p:nvPr>
        </p:nvSpPr>
        <p:spPr/>
        <p:txBody>
          <a:bodyPr/>
          <a:lstStyle/>
          <a:p>
            <a:r>
              <a:rPr lang="it-IT" dirty="0" err="1"/>
              <a:t>Towards</a:t>
            </a:r>
            <a:r>
              <a:rPr lang="it-IT" dirty="0"/>
              <a:t> a new </a:t>
            </a:r>
            <a:r>
              <a:rPr lang="it-IT" dirty="0" err="1"/>
              <a:t>canon</a:t>
            </a:r>
            <a:endParaRPr lang="en-US" dirty="0"/>
          </a:p>
        </p:txBody>
      </p:sp>
    </p:spTree>
    <p:extLst>
      <p:ext uri="{BB962C8B-B14F-4D97-AF65-F5344CB8AC3E}">
        <p14:creationId xmlns:p14="http://schemas.microsoft.com/office/powerpoint/2010/main" xmlns="" val="2135908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dirty="0" smtClean="0"/>
              <a:t>Mutuato dalla teologia, in cui designa l’insieme dei testi riconosciuti dalla Chiesa come autenticamente ispirati dalla divinità,  il termine “canone” in letteratura indica, per traslato, l’insieme delle opere che in una data società, in un certo periodo o area geografica, sono ritenute fondamentali e autorevoli per i loro meriti letterari. Appare evidente come, nella formazione di qualsiasi canone, un ruolo di primo piano sia giocato dall’ideologia (p. 21).</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dirty="0" smtClean="0"/>
              <a:t>In altre parole, il processo di canonizzazione dei testi letterari è sempre motivato dagli interessi (culturali, sociali, economici) e dalle credenze (religiose, politiche) di chi lo compila (21).</a:t>
            </a: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dirty="0" smtClean="0"/>
              <a:t>Fra i più recenti tentativi di canonizzazione, spicca il ‘canone occidentale’ ipotizzato da </a:t>
            </a:r>
            <a:r>
              <a:rPr lang="it-IT" b="1" dirty="0" smtClean="0"/>
              <a:t>Harold Bloom </a:t>
            </a:r>
            <a:r>
              <a:rPr lang="it-IT" dirty="0" smtClean="0"/>
              <a:t>nel 1994 </a:t>
            </a:r>
            <a:r>
              <a:rPr lang="it-IT" dirty="0" smtClean="0"/>
              <a:t>(</a:t>
            </a:r>
            <a:r>
              <a:rPr lang="it-IT" b="1" i="1" dirty="0" smtClean="0"/>
              <a:t>The Western Canon</a:t>
            </a:r>
            <a:r>
              <a:rPr lang="it-IT" dirty="0" smtClean="0"/>
              <a:t>)</a:t>
            </a:r>
            <a:r>
              <a:rPr lang="it-IT" b="1" i="1" dirty="0" smtClean="0"/>
              <a:t>,</a:t>
            </a:r>
            <a:r>
              <a:rPr lang="it-IT" dirty="0" smtClean="0"/>
              <a:t> lista dei libri che si devono assolutamente conoscere.. . si tratta dell’elenco di quelle opere letterarie che “il mondo non sia disposto a lasciar morire” (Bloom, p. 16).</a:t>
            </a:r>
          </a:p>
          <a:p>
            <a:r>
              <a:rPr lang="it-IT" dirty="0" smtClean="0"/>
              <a:t>Canone è un elenco di libri da sottoporre ad attente riletture.. Un elenco di libri che si possono rileggere all’infinito” (p. 23)</a:t>
            </a:r>
          </a:p>
          <a:p>
            <a:r>
              <a:rPr lang="it-IT" dirty="0" smtClean="0"/>
              <a:t>Shakespeare e </a:t>
            </a:r>
            <a:r>
              <a:rPr lang="it-IT" dirty="0" err="1" smtClean="0"/>
              <a:t>Hamlet</a:t>
            </a:r>
            <a:r>
              <a:rPr lang="it-IT" dirty="0" smtClean="0"/>
              <a:t> (come coscienza introspettiva) al centro del canone.</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b="1" dirty="0" smtClean="0"/>
              <a:t>Calvino</a:t>
            </a:r>
            <a:r>
              <a:rPr lang="it-IT" dirty="0" smtClean="0"/>
              <a:t>, </a:t>
            </a:r>
            <a:r>
              <a:rPr lang="it-IT" i="1" dirty="0" smtClean="0"/>
              <a:t>Perché Leggere i Classici </a:t>
            </a:r>
            <a:r>
              <a:rPr lang="it-IT" dirty="0" smtClean="0"/>
              <a:t>(1991, opera postuma): </a:t>
            </a:r>
          </a:p>
          <a:p>
            <a:r>
              <a:rPr lang="it-IT" dirty="0" smtClean="0"/>
              <a:t>“Il classico è un libro che non ha mai finito di dire quel che ha da dire” (Calvino p. 7), ovvero un testo che “tende a relegare l’attualità al rango di rumore di fondo, ma nello stesso tempo di questo rumore di fondo non può fare a meno”, perché “persiste come rumore di fondo anche là dove l’attualità più incompatibile la fa da padrona” (</a:t>
            </a:r>
            <a:r>
              <a:rPr lang="it-IT" dirty="0" smtClean="0"/>
              <a:t>C</a:t>
            </a:r>
            <a:r>
              <a:rPr lang="it-IT" dirty="0" smtClean="0"/>
              <a:t>alvino pp. 11-12).</a:t>
            </a:r>
          </a:p>
          <a:p>
            <a:r>
              <a:rPr lang="it-IT" dirty="0" smtClean="0"/>
              <a:t>I classici sono “quei libri che ci arrivano portando con sé la traccia delle letture che hanno preceduto la nostra e dietro di sé la traccia che hanno lasciato nella cultura o nelle culture che hanno attraversato “ (Calvino pp. 6-7).</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b="1" dirty="0" smtClean="0"/>
              <a:t>Edward </a:t>
            </a:r>
            <a:r>
              <a:rPr lang="it-IT" b="1" dirty="0" err="1" smtClean="0"/>
              <a:t>Said</a:t>
            </a:r>
            <a:r>
              <a:rPr lang="it-IT" dirty="0" smtClean="0"/>
              <a:t>, </a:t>
            </a:r>
            <a:r>
              <a:rPr lang="it-IT" b="1" i="1" dirty="0" smtClean="0"/>
              <a:t>Culture and </a:t>
            </a:r>
            <a:r>
              <a:rPr lang="it-IT" b="1" i="1" dirty="0" err="1" smtClean="0"/>
              <a:t>Imperialism</a:t>
            </a:r>
            <a:r>
              <a:rPr lang="it-IT" dirty="0" smtClean="0"/>
              <a:t> (1993)</a:t>
            </a:r>
          </a:p>
          <a:p>
            <a:r>
              <a:rPr lang="it-IT" dirty="0" smtClean="0"/>
              <a:t>Revisione del canone occidentale sulla base di una </a:t>
            </a:r>
            <a:r>
              <a:rPr lang="it-IT" b="1" dirty="0" smtClean="0"/>
              <a:t>lettura “contrappuntistica”, </a:t>
            </a:r>
            <a:r>
              <a:rPr lang="it-IT" dirty="0" smtClean="0"/>
              <a:t>che tenga conto anche di quanto l’opera non dice apertamente ma lascia trasparire tra le pieghe del discorso o del soggetto, in termini di consenso con l’ideologia coloniale imperante.</a:t>
            </a:r>
          </a:p>
          <a:p>
            <a:r>
              <a:rPr lang="it-IT" dirty="0" smtClean="0"/>
              <a:t>Fondamentale per la critica postcoloniale il </a:t>
            </a:r>
            <a:r>
              <a:rPr lang="it-IT" b="1" dirty="0" smtClean="0"/>
              <a:t>cambio di prospettiva e punto di vista</a:t>
            </a:r>
          </a:p>
          <a:p>
            <a:r>
              <a:rPr lang="it-IT" dirty="0" smtClean="0"/>
              <a:t>La nuova posizione </a:t>
            </a:r>
            <a:r>
              <a:rPr lang="it-IT" b="1" dirty="0" smtClean="0"/>
              <a:t>postcoloniale</a:t>
            </a:r>
            <a:r>
              <a:rPr lang="it-IT" dirty="0" smtClean="0"/>
              <a:t> è conscia di dover </a:t>
            </a:r>
            <a:r>
              <a:rPr lang="it-IT" b="1" dirty="0" smtClean="0"/>
              <a:t>“malmenare” il classico per appropriarsene, e per poi poterlo rivisitare, rileggere, riscrivere attraverso la parodia, il pastiche, la rilettura ideologica</a:t>
            </a:r>
            <a:r>
              <a:rPr lang="it-IT" dirty="0" smtClean="0"/>
              <a:t>.</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b="1" dirty="0" smtClean="0"/>
              <a:t>Edward </a:t>
            </a:r>
            <a:r>
              <a:rPr lang="it-IT" b="1" dirty="0" err="1" smtClean="0"/>
              <a:t>Said</a:t>
            </a:r>
            <a:r>
              <a:rPr lang="it-IT" dirty="0" smtClean="0"/>
              <a:t>, </a:t>
            </a:r>
            <a:r>
              <a:rPr lang="it-IT" b="1" i="1" dirty="0" smtClean="0"/>
              <a:t>Culture and </a:t>
            </a:r>
            <a:r>
              <a:rPr lang="it-IT" b="1" i="1" dirty="0" err="1" smtClean="0"/>
              <a:t>Imperialism</a:t>
            </a:r>
            <a:r>
              <a:rPr lang="it-IT" dirty="0" smtClean="0"/>
              <a:t> (1993)</a:t>
            </a:r>
          </a:p>
          <a:p>
            <a:r>
              <a:rPr lang="it-IT" dirty="0" smtClean="0"/>
              <a:t>In quest’ottica, lo stesso classico si configura come “libro relazionale”, non fedele a un presunto canone occidentale in senso strettamente formale e ideologico, ma spesso capace di “riflettere diverse realtà, molteplici ideologie e credi, infinite situazioni, espresse in un crogiolo di linguaggi che, lungi dal conferire scorrettezza al dettato, ne aumentano il fascino e la potenza” (Albertazzi su </a:t>
            </a:r>
            <a:r>
              <a:rPr lang="it-IT" dirty="0" err="1" smtClean="0"/>
              <a:t>Said</a:t>
            </a:r>
            <a:r>
              <a:rPr lang="it-IT" dirty="0" smtClean="0"/>
              <a:t>, p. 26).</a:t>
            </a:r>
          </a:p>
          <a:p>
            <a:endParaRPr lang="it-IT"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b="1" dirty="0" err="1" smtClean="0"/>
              <a:t>Salman</a:t>
            </a:r>
            <a:r>
              <a:rPr lang="it-IT" b="1" dirty="0" smtClean="0"/>
              <a:t> Rushdie, </a:t>
            </a:r>
            <a:r>
              <a:rPr lang="it-IT" b="1" i="1" dirty="0" smtClean="0"/>
              <a:t>The Ground </a:t>
            </a:r>
            <a:r>
              <a:rPr lang="it-IT" b="1" i="1" dirty="0" err="1" smtClean="0"/>
              <a:t>Beneath</a:t>
            </a:r>
            <a:r>
              <a:rPr lang="it-IT" b="1" i="1" dirty="0" smtClean="0"/>
              <a:t> </a:t>
            </a:r>
            <a:r>
              <a:rPr lang="it-IT" b="1" i="1" dirty="0" err="1" smtClean="0"/>
              <a:t>Her</a:t>
            </a:r>
            <a:r>
              <a:rPr lang="it-IT" b="1" i="1" dirty="0" smtClean="0"/>
              <a:t> </a:t>
            </a:r>
            <a:r>
              <a:rPr lang="it-IT" b="1" i="1" dirty="0" err="1" smtClean="0"/>
              <a:t>Feet</a:t>
            </a:r>
            <a:r>
              <a:rPr lang="it-IT" b="1" i="1" dirty="0" smtClean="0"/>
              <a:t> </a:t>
            </a:r>
            <a:r>
              <a:rPr lang="it-IT" b="1" dirty="0" smtClean="0"/>
              <a:t>(1999)</a:t>
            </a:r>
          </a:p>
          <a:p>
            <a:r>
              <a:rPr lang="it-IT" dirty="0" smtClean="0"/>
              <a:t>Sulla prospettiva / il punto di vista postcoloniale e verso la revisione del canone:</a:t>
            </a:r>
          </a:p>
          <a:p>
            <a:r>
              <a:rPr lang="it-IT" dirty="0" smtClean="0"/>
              <a:t>“Le uniche persone che vedono tutto il </a:t>
            </a:r>
            <a:r>
              <a:rPr lang="it-IT" dirty="0" err="1" smtClean="0"/>
              <a:t>quadro…</a:t>
            </a:r>
            <a:r>
              <a:rPr lang="it-IT" dirty="0" smtClean="0"/>
              <a:t> sono quelle che escono dalla cornice” (Rushdie citato in Albertazzi, p. 26)</a:t>
            </a:r>
          </a:p>
          <a:p>
            <a:r>
              <a:rPr lang="it-IT" dirty="0" smtClean="0"/>
              <a:t>Nessi con </a:t>
            </a:r>
            <a:r>
              <a:rPr lang="it-IT" dirty="0" err="1" smtClean="0"/>
              <a:t>feminist</a:t>
            </a:r>
            <a:r>
              <a:rPr lang="it-IT" dirty="0" smtClean="0"/>
              <a:t> </a:t>
            </a:r>
            <a:r>
              <a:rPr lang="it-IT" dirty="0" err="1" smtClean="0"/>
              <a:t>criticism</a:t>
            </a:r>
            <a:r>
              <a:rPr lang="it-IT" dirty="0" smtClean="0"/>
              <a:t>, </a:t>
            </a:r>
            <a:r>
              <a:rPr lang="it-IT" dirty="0" err="1" smtClean="0"/>
              <a:t>womanist</a:t>
            </a:r>
            <a:r>
              <a:rPr lang="it-IT" dirty="0" smtClean="0"/>
              <a:t> </a:t>
            </a:r>
            <a:r>
              <a:rPr lang="it-IT" dirty="0" err="1" smtClean="0"/>
              <a:t>criticism</a:t>
            </a:r>
            <a:r>
              <a:rPr lang="it-IT" dirty="0" smtClean="0"/>
              <a:t>, </a:t>
            </a:r>
            <a:r>
              <a:rPr lang="it-IT" dirty="0" err="1" smtClean="0"/>
              <a:t>minority</a:t>
            </a:r>
            <a:r>
              <a:rPr lang="it-IT" dirty="0" smtClean="0"/>
              <a:t> </a:t>
            </a:r>
            <a:r>
              <a:rPr lang="it-IT" dirty="0" err="1" smtClean="0"/>
              <a:t>cultures</a:t>
            </a:r>
            <a:r>
              <a:rPr lang="it-IT" dirty="0" smtClean="0"/>
              <a:t> – posizione epistemologica marginale fondamentale per avere il quadro completo.</a:t>
            </a:r>
          </a:p>
          <a:p>
            <a:endParaRPr lang="it-IT"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lstStyle/>
          <a:p>
            <a:r>
              <a:rPr lang="it-IT" b="1" dirty="0" smtClean="0"/>
              <a:t>Letteratura postcoloniale come letteratura minore / </a:t>
            </a:r>
            <a:r>
              <a:rPr lang="it-IT" b="1" dirty="0" err="1" smtClean="0"/>
              <a:t>minority</a:t>
            </a:r>
            <a:r>
              <a:rPr lang="it-IT" b="1" dirty="0" smtClean="0"/>
              <a:t> </a:t>
            </a:r>
            <a:r>
              <a:rPr lang="it-IT" b="1" dirty="0" err="1" smtClean="0"/>
              <a:t>literature</a:t>
            </a:r>
            <a:r>
              <a:rPr lang="it-IT" b="1" dirty="0" smtClean="0"/>
              <a:t>?</a:t>
            </a:r>
          </a:p>
          <a:p>
            <a:r>
              <a:rPr lang="it-IT" b="1" dirty="0" err="1" smtClean="0"/>
              <a:t>Deleuze-Guattari</a:t>
            </a:r>
            <a:r>
              <a:rPr lang="it-IT" b="1" dirty="0" smtClean="0"/>
              <a:t>, letteratura minore non come letteratura di una lingua minore ma di una minoranza in una lingua maggiore”.</a:t>
            </a:r>
          </a:p>
          <a:p>
            <a:r>
              <a:rPr lang="it-IT" b="1" dirty="0" smtClean="0"/>
              <a:t>Quale canone è possibile in cui trovino spazio le opere non occidentali scritte in lingue europee?</a:t>
            </a:r>
            <a:endParaRPr lang="it-IT" dirty="0" smtClean="0"/>
          </a:p>
          <a:p>
            <a:pPr algn="ctr">
              <a:buNone/>
            </a:pPr>
            <a:r>
              <a:rPr lang="it-IT" sz="6600" dirty="0" smtClean="0">
                <a:solidFill>
                  <a:srgbClr val="FF0000"/>
                </a:solidFill>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normAutofit fontScale="77500" lnSpcReduction="20000"/>
          </a:bodyPr>
          <a:lstStyle/>
          <a:p>
            <a:r>
              <a:rPr lang="it-IT" b="1" dirty="0" smtClean="0"/>
              <a:t>Postcoloniale/postmoderno</a:t>
            </a:r>
          </a:p>
          <a:p>
            <a:r>
              <a:rPr lang="it-IT" b="1" dirty="0" smtClean="0"/>
              <a:t>Tratti comuni / tratti specifici </a:t>
            </a:r>
          </a:p>
          <a:p>
            <a:pPr>
              <a:buNone/>
            </a:pPr>
            <a:r>
              <a:rPr lang="it-IT" sz="2000" b="1" dirty="0" smtClean="0"/>
              <a:t>    - Sindrome di </a:t>
            </a:r>
            <a:r>
              <a:rPr lang="it-IT" sz="2000" b="1" dirty="0" err="1" smtClean="0"/>
              <a:t>Sherazade</a:t>
            </a:r>
            <a:r>
              <a:rPr lang="it-IT" sz="2000" b="1" dirty="0" smtClean="0"/>
              <a:t> – </a:t>
            </a:r>
            <a:r>
              <a:rPr lang="it-IT" sz="2000" dirty="0" smtClean="0"/>
              <a:t>morte del narratore che dona autenticità alle parole (postmoderno/postcoloniale) ma con differenze</a:t>
            </a:r>
          </a:p>
          <a:p>
            <a:pPr>
              <a:buNone/>
            </a:pPr>
            <a:r>
              <a:rPr lang="it-IT" sz="2000" dirty="0" smtClean="0"/>
              <a:t>	Postcoloniale narrazione fortemente collettiva, estraniata e straniante, dialettica e corale, che porta a una posizione </a:t>
            </a:r>
            <a:r>
              <a:rPr lang="it-IT" sz="2000" dirty="0" err="1" smtClean="0"/>
              <a:t>dinale</a:t>
            </a:r>
            <a:r>
              <a:rPr lang="it-IT" sz="2000" dirty="0" smtClean="0"/>
              <a:t>. Lo scrittore postcoloniale non narra per salvare la vita a sé stesso, ma alla propria comunità, riscrivendo la stria dalla parte dei vinti.</a:t>
            </a:r>
          </a:p>
          <a:p>
            <a:pPr>
              <a:buNone/>
            </a:pPr>
            <a:r>
              <a:rPr lang="it-IT" sz="2000" b="1" dirty="0" smtClean="0"/>
              <a:t>	- Revisione della storia </a:t>
            </a:r>
            <a:r>
              <a:rPr lang="it-IT" sz="2000" dirty="0" smtClean="0"/>
              <a:t>(</a:t>
            </a:r>
            <a:r>
              <a:rPr lang="it-IT" sz="2000" dirty="0" smtClean="0"/>
              <a:t>postmoderno/postcoloniale) ma con </a:t>
            </a:r>
            <a:r>
              <a:rPr lang="it-IT" sz="2000" dirty="0" smtClean="0"/>
              <a:t>differenze – “non saremo mai capaci di rivendicare ciò che abbiamo </a:t>
            </a:r>
            <a:r>
              <a:rPr lang="it-IT" sz="2000" dirty="0" err="1" smtClean="0"/>
              <a:t>perso…</a:t>
            </a:r>
            <a:r>
              <a:rPr lang="it-IT" sz="2000" dirty="0" smtClean="0"/>
              <a:t> in breve, creeremo finzioni, non città o villaggi reali, ma città invisibili, patrie immaginarie” (</a:t>
            </a:r>
            <a:r>
              <a:rPr lang="it-IT" sz="2000" dirty="0" err="1" smtClean="0"/>
              <a:t>Salman</a:t>
            </a:r>
            <a:r>
              <a:rPr lang="it-IT" sz="2000" dirty="0" smtClean="0"/>
              <a:t> Rushdie, </a:t>
            </a:r>
            <a:r>
              <a:rPr lang="it-IT" sz="2000" i="1" dirty="0" err="1" smtClean="0"/>
              <a:t>Imaginary</a:t>
            </a:r>
            <a:r>
              <a:rPr lang="it-IT" sz="2000" i="1" dirty="0" smtClean="0"/>
              <a:t> </a:t>
            </a:r>
            <a:r>
              <a:rPr lang="it-IT" sz="2000" i="1" dirty="0" err="1" smtClean="0"/>
              <a:t>Homelands</a:t>
            </a:r>
            <a:r>
              <a:rPr lang="it-IT" sz="2000" dirty="0" smtClean="0"/>
              <a:t>, 1991), p. 10.</a:t>
            </a:r>
          </a:p>
          <a:p>
            <a:pPr>
              <a:buNone/>
            </a:pPr>
            <a:r>
              <a:rPr lang="it-IT" sz="2000" b="1" dirty="0" smtClean="0"/>
              <a:t>	</a:t>
            </a:r>
            <a:r>
              <a:rPr lang="it-IT" sz="2000" dirty="0" smtClean="0"/>
              <a:t>Postcoloniale – revisione della storia come ricerca di appartenenza e dinamica collettiva vs postmoderno revisione della storia come crisi della storicità.</a:t>
            </a:r>
          </a:p>
          <a:p>
            <a:pPr>
              <a:buNone/>
            </a:pPr>
            <a:endParaRPr lang="it-IT" sz="2000" b="1" dirty="0" smtClean="0"/>
          </a:p>
          <a:p>
            <a:pPr>
              <a:buNone/>
            </a:pPr>
            <a:endParaRPr lang="it-IT"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US" sz="2700" dirty="0" smtClean="0"/>
              <a:t>Silvia </a:t>
            </a:r>
            <a:r>
              <a:rPr lang="en-US" sz="2700" dirty="0" err="1" smtClean="0"/>
              <a:t>Albertazzi</a:t>
            </a:r>
            <a:r>
              <a:rPr lang="en-US" sz="2700" dirty="0" smtClean="0"/>
              <a:t>, “</a:t>
            </a:r>
            <a:r>
              <a:rPr lang="en-US" sz="2700" dirty="0" err="1" smtClean="0"/>
              <a:t>Canone</a:t>
            </a:r>
            <a:r>
              <a:rPr lang="en-US" sz="2700" dirty="0" smtClean="0"/>
              <a:t>”, in “</a:t>
            </a:r>
            <a:r>
              <a:rPr lang="en-US" sz="2700" dirty="0" err="1" smtClean="0"/>
              <a:t>Abbecedario</a:t>
            </a:r>
            <a:r>
              <a:rPr lang="en-US" sz="2700" dirty="0" smtClean="0"/>
              <a:t> </a:t>
            </a:r>
            <a:r>
              <a:rPr lang="en-US" sz="2700" dirty="0" err="1" smtClean="0"/>
              <a:t>Postcoloniale</a:t>
            </a:r>
            <a:r>
              <a:rPr lang="en-US" sz="2700" dirty="0" smtClean="0"/>
              <a:t>”, </a:t>
            </a:r>
            <a:r>
              <a:rPr lang="en-US" sz="2700" dirty="0" err="1" smtClean="0"/>
              <a:t>Quodlibet</a:t>
            </a:r>
            <a:r>
              <a:rPr lang="en-US" sz="2700" dirty="0" smtClean="0"/>
              <a:t/>
            </a:r>
            <a:br>
              <a:rPr lang="en-US" sz="2700" dirty="0" smtClean="0"/>
            </a:br>
            <a:r>
              <a:rPr lang="en-US" sz="2700" dirty="0" smtClean="0"/>
              <a:t>2001</a:t>
            </a:r>
            <a:endParaRPr lang="it-IT" sz="2700" dirty="0"/>
          </a:p>
        </p:txBody>
      </p:sp>
      <p:sp>
        <p:nvSpPr>
          <p:cNvPr id="3" name="Segnaposto contenuto 2"/>
          <p:cNvSpPr>
            <a:spLocks noGrp="1"/>
          </p:cNvSpPr>
          <p:nvPr>
            <p:ph idx="1"/>
          </p:nvPr>
        </p:nvSpPr>
        <p:spPr/>
        <p:txBody>
          <a:bodyPr>
            <a:normAutofit fontScale="92500" lnSpcReduction="10000"/>
          </a:bodyPr>
          <a:lstStyle/>
          <a:p>
            <a:r>
              <a:rPr lang="it-IT" b="1" dirty="0" smtClean="0"/>
              <a:t>Postcoloniale/postmoderno</a:t>
            </a:r>
          </a:p>
          <a:p>
            <a:r>
              <a:rPr lang="it-IT" b="1" dirty="0" smtClean="0"/>
              <a:t>Tratti comuni / tratti specifici </a:t>
            </a:r>
          </a:p>
          <a:p>
            <a:pPr>
              <a:buNone/>
            </a:pPr>
            <a:r>
              <a:rPr lang="it-IT" sz="2000" b="1" dirty="0" smtClean="0"/>
              <a:t>    - Riscrittura del canone</a:t>
            </a:r>
          </a:p>
          <a:p>
            <a:pPr>
              <a:buNone/>
            </a:pPr>
            <a:r>
              <a:rPr lang="it-IT" sz="2000" dirty="0" smtClean="0"/>
              <a:t>Postmoderno – distruzione di illusione narrativa, realtà come contesto di molteplici affabulazioni. Revisione del canone per accumulo.</a:t>
            </a:r>
          </a:p>
          <a:p>
            <a:pPr>
              <a:buNone/>
            </a:pPr>
            <a:r>
              <a:rPr lang="it-IT" sz="2000" dirty="0" smtClean="0"/>
              <a:t>Postcoloniale – revisione del canone per contaminazione; riscrittura di </a:t>
            </a:r>
            <a:r>
              <a:rPr lang="it-IT" sz="2000" dirty="0" err="1" smtClean="0"/>
              <a:t>elemnti</a:t>
            </a:r>
            <a:r>
              <a:rPr lang="it-IT" sz="2000" dirty="0" smtClean="0"/>
              <a:t> selezionati dei romanzi canonici in senso retrospettivo e di “contagio” – passaggio di narrazioni, storie, sogni esperienze da epoca a epoca, da comunità a comunità</a:t>
            </a:r>
          </a:p>
          <a:p>
            <a:pPr>
              <a:buNone/>
            </a:pPr>
            <a:r>
              <a:rPr lang="it-IT" sz="2000" dirty="0" smtClean="0"/>
              <a:t>Dalle fine della storia postmoderna al contagio e la rinascita della </a:t>
            </a:r>
            <a:r>
              <a:rPr lang="it-IT" sz="2000" smtClean="0"/>
              <a:t>storia.</a:t>
            </a:r>
            <a:endParaRPr lang="it-IT"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Literatures </a:t>
            </a:r>
            <a:r>
              <a:rPr lang="en-US" sz="2700" dirty="0" smtClean="0"/>
              <a:t>“(</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r>
              <a:rPr lang="en-US" dirty="0"/>
              <a:t>"We use the term </a:t>
            </a:r>
            <a:r>
              <a:rPr lang="en-US" b="1" dirty="0"/>
              <a:t>‘post-colonial’, </a:t>
            </a:r>
            <a:r>
              <a:rPr lang="en-US" dirty="0"/>
              <a:t>however, </a:t>
            </a:r>
            <a:r>
              <a:rPr lang="en-US" b="1" dirty="0"/>
              <a:t>to cover all the culture affected by the imperial process from the moment of colonization to the present day. </a:t>
            </a:r>
            <a:r>
              <a:rPr lang="en-US" dirty="0"/>
              <a:t>This is because there is a continuity of preoccupations throughout the historical process initiated by European imperial aggression." </a:t>
            </a:r>
          </a:p>
        </p:txBody>
      </p:sp>
    </p:spTree>
    <p:extLst>
      <p:ext uri="{BB962C8B-B14F-4D97-AF65-F5344CB8AC3E}">
        <p14:creationId xmlns:p14="http://schemas.microsoft.com/office/powerpoint/2010/main" xmlns="" val="64853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a:t>
            </a:r>
            <a:r>
              <a:rPr lang="en-US" sz="2700" dirty="0" smtClean="0"/>
              <a:t>Literatures” </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en-US" dirty="0"/>
              <a:t>"What each of these literatures has in common beyond their special and distinctive regional characteristics is that they </a:t>
            </a:r>
            <a:r>
              <a:rPr lang="en-US" b="1" dirty="0"/>
              <a:t>emerged in their present form out of the experience of colonization </a:t>
            </a:r>
            <a:r>
              <a:rPr lang="en-US" dirty="0"/>
              <a:t>and asserted themselves by </a:t>
            </a:r>
            <a:r>
              <a:rPr lang="en-US" b="1" dirty="0"/>
              <a:t>foregrounding the tension with the imperial power, and by emphasizing their differences from the assumptions of the imperial </a:t>
            </a:r>
            <a:r>
              <a:rPr lang="en-US" b="1" dirty="0" err="1"/>
              <a:t>centre</a:t>
            </a:r>
            <a:r>
              <a:rPr lang="en-US" b="1" dirty="0"/>
              <a:t>. </a:t>
            </a:r>
            <a:r>
              <a:rPr lang="en-US" dirty="0"/>
              <a:t>It is this which makes them distinctively post-colonial."</a:t>
            </a:r>
          </a:p>
        </p:txBody>
      </p:sp>
    </p:spTree>
    <p:extLst>
      <p:ext uri="{BB962C8B-B14F-4D97-AF65-F5344CB8AC3E}">
        <p14:creationId xmlns:p14="http://schemas.microsoft.com/office/powerpoint/2010/main" xmlns="" val="3036126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a:t>
            </a:r>
            <a:r>
              <a:rPr lang="en-US" sz="2700" dirty="0" smtClean="0"/>
              <a:t>Literatures” </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PLACE AND DISPLACEMENT</a:t>
            </a:r>
            <a:endParaRPr lang="en-US" b="1" dirty="0"/>
          </a:p>
          <a:p>
            <a:pPr marL="0" indent="0">
              <a:buNone/>
            </a:pPr>
            <a:r>
              <a:rPr lang="en-US" b="1" dirty="0"/>
              <a:t>A valid and active sense of self may have been eroded by dislocation</a:t>
            </a:r>
            <a:r>
              <a:rPr lang="en-US" dirty="0"/>
              <a:t>, resulting from </a:t>
            </a:r>
            <a:r>
              <a:rPr lang="en-US" b="1" dirty="0"/>
              <a:t>migration</a:t>
            </a:r>
            <a:r>
              <a:rPr lang="en-US" dirty="0"/>
              <a:t>, the experience of </a:t>
            </a:r>
            <a:r>
              <a:rPr lang="en-US" b="1" dirty="0"/>
              <a:t>enslavement, transportation, or ‘voluntary’ removal for indentured </a:t>
            </a:r>
            <a:r>
              <a:rPr lang="en-US" b="1" dirty="0" err="1"/>
              <a:t>labour</a:t>
            </a:r>
            <a:r>
              <a:rPr lang="en-US" dirty="0"/>
              <a:t>. </a:t>
            </a:r>
            <a:r>
              <a:rPr lang="en-US" b="1" dirty="0"/>
              <a:t>Or it may have been destroyed by cultural denigration</a:t>
            </a:r>
            <a:r>
              <a:rPr lang="en-US" dirty="0"/>
              <a:t>, the conscious and unconscious oppression of the indigenous personality and culture by a supposedly superior racial or cultural model</a:t>
            </a:r>
            <a:r>
              <a:rPr lang="en-US" b="1" dirty="0"/>
              <a:t>. The dialectic of place and displacement is always a feature of post-colonial societies</a:t>
            </a:r>
          </a:p>
        </p:txBody>
      </p:sp>
    </p:spTree>
    <p:extLst>
      <p:ext uri="{BB962C8B-B14F-4D97-AF65-F5344CB8AC3E}">
        <p14:creationId xmlns:p14="http://schemas.microsoft.com/office/powerpoint/2010/main" xmlns="" val="774986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a:t>
            </a:r>
            <a:r>
              <a:rPr lang="en-US" sz="2700" dirty="0" smtClean="0"/>
              <a:t>Literatures” </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THE QUESTION OF LANGUAGE – WHOSE LANGUAGE?</a:t>
            </a:r>
          </a:p>
          <a:p>
            <a:pPr marL="0" indent="0">
              <a:buNone/>
            </a:pPr>
            <a:r>
              <a:rPr lang="it-IT" b="1" dirty="0"/>
              <a:t>The </a:t>
            </a:r>
            <a:r>
              <a:rPr lang="it-IT" b="1" dirty="0" err="1"/>
              <a:t>discussion</a:t>
            </a:r>
            <a:r>
              <a:rPr lang="it-IT" b="1" dirty="0"/>
              <a:t> of </a:t>
            </a:r>
            <a:r>
              <a:rPr lang="it-IT" b="1" dirty="0" err="1"/>
              <a:t>post-colonial</a:t>
            </a:r>
            <a:r>
              <a:rPr lang="it-IT" b="1" dirty="0"/>
              <a:t> </a:t>
            </a:r>
            <a:r>
              <a:rPr lang="it-IT" b="1" dirty="0" err="1"/>
              <a:t>writing</a:t>
            </a:r>
            <a:r>
              <a:rPr lang="it-IT" b="1" dirty="0"/>
              <a:t> </a:t>
            </a:r>
            <a:r>
              <a:rPr lang="it-IT" b="1" dirty="0" err="1"/>
              <a:t>is</a:t>
            </a:r>
            <a:r>
              <a:rPr lang="it-IT" b="1" dirty="0"/>
              <a:t> </a:t>
            </a:r>
            <a:r>
              <a:rPr lang="it-IT" b="1" dirty="0" err="1"/>
              <a:t>largely</a:t>
            </a:r>
            <a:r>
              <a:rPr lang="it-IT" b="1" dirty="0"/>
              <a:t> a </a:t>
            </a:r>
            <a:r>
              <a:rPr lang="it-IT" b="1" dirty="0" err="1"/>
              <a:t>discussion</a:t>
            </a:r>
            <a:r>
              <a:rPr lang="it-IT" b="1" dirty="0"/>
              <a:t> of the </a:t>
            </a:r>
            <a:r>
              <a:rPr lang="it-IT" b="1" dirty="0" err="1"/>
              <a:t>process</a:t>
            </a:r>
            <a:r>
              <a:rPr lang="it-IT" b="1" dirty="0"/>
              <a:t> by </a:t>
            </a:r>
            <a:r>
              <a:rPr lang="it-IT" b="1" dirty="0" err="1"/>
              <a:t>which</a:t>
            </a:r>
            <a:r>
              <a:rPr lang="it-IT" b="1" dirty="0"/>
              <a:t> the </a:t>
            </a:r>
            <a:r>
              <a:rPr lang="it-IT" b="1" dirty="0" err="1"/>
              <a:t>language</a:t>
            </a:r>
            <a:r>
              <a:rPr lang="it-IT" b="1" dirty="0"/>
              <a:t>, with </a:t>
            </a:r>
            <a:r>
              <a:rPr lang="it-IT" b="1" dirty="0" err="1"/>
              <a:t>its</a:t>
            </a:r>
            <a:r>
              <a:rPr lang="it-IT" b="1" dirty="0"/>
              <a:t> power, and the </a:t>
            </a:r>
            <a:r>
              <a:rPr lang="it-IT" b="1" dirty="0" err="1"/>
              <a:t>writing</a:t>
            </a:r>
            <a:r>
              <a:rPr lang="it-IT" b="1" dirty="0"/>
              <a:t>, with </a:t>
            </a:r>
            <a:r>
              <a:rPr lang="it-IT" b="1" dirty="0" err="1"/>
              <a:t>its</a:t>
            </a:r>
            <a:r>
              <a:rPr lang="it-IT" b="1" dirty="0"/>
              <a:t> </a:t>
            </a:r>
            <a:r>
              <a:rPr lang="it-IT" b="1" dirty="0" err="1"/>
              <a:t>signification</a:t>
            </a:r>
            <a:r>
              <a:rPr lang="it-IT" b="1" dirty="0"/>
              <a:t> of authority, </a:t>
            </a:r>
            <a:r>
              <a:rPr lang="it-IT" b="1" dirty="0" err="1"/>
              <a:t>has</a:t>
            </a:r>
            <a:r>
              <a:rPr lang="it-IT" b="1" dirty="0"/>
              <a:t> </a:t>
            </a:r>
            <a:r>
              <a:rPr lang="it-IT" b="1" dirty="0" err="1"/>
              <a:t>been</a:t>
            </a:r>
            <a:r>
              <a:rPr lang="it-IT" b="1" dirty="0"/>
              <a:t> </a:t>
            </a:r>
            <a:r>
              <a:rPr lang="it-IT" b="1" dirty="0" err="1"/>
              <a:t>wrested</a:t>
            </a:r>
            <a:r>
              <a:rPr lang="it-IT" b="1" dirty="0"/>
              <a:t> from the </a:t>
            </a:r>
            <a:r>
              <a:rPr lang="it-IT" b="1" dirty="0" err="1"/>
              <a:t>dominant</a:t>
            </a:r>
            <a:r>
              <a:rPr lang="it-IT" b="1" dirty="0"/>
              <a:t> </a:t>
            </a:r>
            <a:r>
              <a:rPr lang="it-IT" b="1" dirty="0" err="1"/>
              <a:t>European</a:t>
            </a:r>
            <a:r>
              <a:rPr lang="it-IT" b="1"/>
              <a:t> p</a:t>
            </a:r>
            <a:r>
              <a:rPr lang="it-IT" b="1" dirty="0"/>
              <a:t>o</a:t>
            </a:r>
            <a:r>
              <a:rPr lang="it-IT" b="1"/>
              <a:t>wer</a:t>
            </a:r>
            <a:r>
              <a:rPr lang="it-IT" b="1" dirty="0"/>
              <a:t>.</a:t>
            </a:r>
          </a:p>
        </p:txBody>
      </p:sp>
    </p:spTree>
    <p:extLst>
      <p:ext uri="{BB962C8B-B14F-4D97-AF65-F5344CB8AC3E}">
        <p14:creationId xmlns:p14="http://schemas.microsoft.com/office/powerpoint/2010/main" xmlns="" val="1430068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a:t>
            </a:r>
            <a:r>
              <a:rPr lang="en-US" sz="2700" dirty="0" smtClean="0"/>
              <a:t>Literatures” </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THE QUESTION OF LANGUAGE – WHOSE LANGUAGE?</a:t>
            </a:r>
          </a:p>
          <a:p>
            <a:pPr marL="0" indent="0">
              <a:buNone/>
            </a:pPr>
            <a:endParaRPr lang="it-IT" b="1" dirty="0"/>
          </a:p>
          <a:p>
            <a:pPr marL="0" indent="0">
              <a:buNone/>
            </a:pPr>
            <a:r>
              <a:rPr lang="en-US" b="1" dirty="0"/>
              <a:t>Post-colonial subjects needed to transform the language, to use it in a different way in its new context</a:t>
            </a:r>
            <a:r>
              <a:rPr lang="en-US" dirty="0"/>
              <a:t> and so, as Achebe says, quoting James Baldwin, make it ‘bear the burden’ of their experience (Achebe 1975: 62). </a:t>
            </a:r>
            <a:endParaRPr lang="en-US" b="1" dirty="0"/>
          </a:p>
        </p:txBody>
      </p:sp>
    </p:spTree>
    <p:extLst>
      <p:ext uri="{BB962C8B-B14F-4D97-AF65-F5344CB8AC3E}">
        <p14:creationId xmlns:p14="http://schemas.microsoft.com/office/powerpoint/2010/main" xmlns="" val="1114546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a:t>
            </a:r>
            <a:r>
              <a:rPr lang="en-US" sz="2700" dirty="0" smtClean="0"/>
              <a:t>Literatures” </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THE QUESTION OF LANGUAGE – WHOSE LANGUAGE?</a:t>
            </a:r>
          </a:p>
          <a:p>
            <a:pPr marL="0" indent="0">
              <a:buNone/>
            </a:pPr>
            <a:r>
              <a:rPr lang="it-IT" b="1" dirty="0"/>
              <a:t>In </a:t>
            </a:r>
            <a:r>
              <a:rPr lang="it-IT" b="1" dirty="0" err="1"/>
              <a:t>practice</a:t>
            </a:r>
            <a:r>
              <a:rPr lang="it-IT" b="1" dirty="0"/>
              <a:t> the history of </a:t>
            </a:r>
            <a:r>
              <a:rPr lang="it-IT" b="1" dirty="0" err="1"/>
              <a:t>this</a:t>
            </a:r>
            <a:r>
              <a:rPr lang="it-IT" b="1" dirty="0"/>
              <a:t> </a:t>
            </a:r>
            <a:r>
              <a:rPr lang="it-IT" b="1" dirty="0" err="1"/>
              <a:t>distinction</a:t>
            </a:r>
            <a:r>
              <a:rPr lang="it-IT" b="1" dirty="0"/>
              <a:t> </a:t>
            </a:r>
            <a:r>
              <a:rPr lang="it-IT" b="1" dirty="0" err="1"/>
              <a:t>between</a:t>
            </a:r>
            <a:r>
              <a:rPr lang="it-IT" b="1" dirty="0"/>
              <a:t> English and </a:t>
            </a:r>
            <a:r>
              <a:rPr lang="it-IT" b="1" dirty="0" err="1"/>
              <a:t>english</a:t>
            </a:r>
            <a:r>
              <a:rPr lang="it-IT" b="1" dirty="0"/>
              <a:t> </a:t>
            </a:r>
            <a:r>
              <a:rPr lang="it-IT" b="1" dirty="0" err="1"/>
              <a:t>has</a:t>
            </a:r>
            <a:r>
              <a:rPr lang="it-IT" b="1" dirty="0"/>
              <a:t> </a:t>
            </a:r>
            <a:r>
              <a:rPr lang="it-IT" b="1" dirty="0" err="1"/>
              <a:t>been</a:t>
            </a:r>
            <a:r>
              <a:rPr lang="it-IT" b="1" dirty="0"/>
              <a:t> </a:t>
            </a:r>
            <a:r>
              <a:rPr lang="it-IT" b="1" dirty="0" err="1"/>
              <a:t>between</a:t>
            </a:r>
            <a:r>
              <a:rPr lang="it-IT" b="1" dirty="0"/>
              <a:t> the </a:t>
            </a:r>
            <a:r>
              <a:rPr lang="it-IT" b="1" dirty="0" err="1"/>
              <a:t>claims</a:t>
            </a:r>
            <a:r>
              <a:rPr lang="it-IT" b="1" dirty="0"/>
              <a:t> of a </a:t>
            </a:r>
            <a:r>
              <a:rPr lang="it-IT" b="1" dirty="0" err="1"/>
              <a:t>powerful</a:t>
            </a:r>
            <a:r>
              <a:rPr lang="it-IT" b="1" dirty="0"/>
              <a:t> ‘centre’ and a </a:t>
            </a:r>
            <a:r>
              <a:rPr lang="it-IT" b="1" dirty="0" err="1"/>
              <a:t>multitude</a:t>
            </a:r>
            <a:r>
              <a:rPr lang="it-IT" b="1" dirty="0"/>
              <a:t> of </a:t>
            </a:r>
            <a:r>
              <a:rPr lang="it-IT" b="1" dirty="0" err="1"/>
              <a:t>intersecting</a:t>
            </a:r>
            <a:r>
              <a:rPr lang="it-IT" b="1" dirty="0"/>
              <a:t> </a:t>
            </a:r>
            <a:r>
              <a:rPr lang="it-IT" b="1" dirty="0" err="1"/>
              <a:t>usages</a:t>
            </a:r>
            <a:r>
              <a:rPr lang="it-IT" b="1" dirty="0"/>
              <a:t> </a:t>
            </a:r>
            <a:r>
              <a:rPr lang="it-IT" b="1" dirty="0" err="1"/>
              <a:t>designated</a:t>
            </a:r>
            <a:r>
              <a:rPr lang="it-IT" b="1" dirty="0"/>
              <a:t> </a:t>
            </a:r>
            <a:r>
              <a:rPr lang="it-IT" b="1" dirty="0" err="1"/>
              <a:t>as</a:t>
            </a:r>
            <a:r>
              <a:rPr lang="it-IT" b="1" dirty="0"/>
              <a:t> ‘</a:t>
            </a:r>
            <a:r>
              <a:rPr lang="it-IT" b="1" dirty="0" err="1"/>
              <a:t>peripheries</a:t>
            </a:r>
            <a:r>
              <a:rPr lang="it-IT" b="1" dirty="0"/>
              <a:t>’.</a:t>
            </a:r>
            <a:r>
              <a:rPr lang="it-IT" dirty="0"/>
              <a:t> The </a:t>
            </a:r>
            <a:r>
              <a:rPr lang="it-IT" dirty="0" err="1"/>
              <a:t>language</a:t>
            </a:r>
            <a:r>
              <a:rPr lang="it-IT" dirty="0"/>
              <a:t> of </a:t>
            </a:r>
            <a:r>
              <a:rPr lang="it-IT" dirty="0" err="1"/>
              <a:t>these</a:t>
            </a:r>
            <a:r>
              <a:rPr lang="it-IT" dirty="0"/>
              <a:t> ‘</a:t>
            </a:r>
            <a:r>
              <a:rPr lang="it-IT" dirty="0" err="1"/>
              <a:t>peripheries</a:t>
            </a:r>
            <a:r>
              <a:rPr lang="it-IT" dirty="0"/>
              <a:t>’ </a:t>
            </a:r>
            <a:r>
              <a:rPr lang="it-IT" dirty="0" err="1"/>
              <a:t>was</a:t>
            </a:r>
            <a:r>
              <a:rPr lang="it-IT" dirty="0"/>
              <a:t> </a:t>
            </a:r>
            <a:r>
              <a:rPr lang="it-IT" dirty="0" err="1"/>
              <a:t>shaped</a:t>
            </a:r>
            <a:r>
              <a:rPr lang="it-IT" dirty="0"/>
              <a:t> by an oppressive </a:t>
            </a:r>
            <a:r>
              <a:rPr lang="it-IT" dirty="0" err="1"/>
              <a:t>discourse</a:t>
            </a:r>
            <a:r>
              <a:rPr lang="it-IT" dirty="0"/>
              <a:t> of power. </a:t>
            </a:r>
            <a:r>
              <a:rPr lang="it-IT" b="1" dirty="0" err="1"/>
              <a:t>Yet</a:t>
            </a:r>
            <a:r>
              <a:rPr lang="it-IT" dirty="0"/>
              <a:t> </a:t>
            </a:r>
            <a:r>
              <a:rPr lang="it-IT" b="1" dirty="0" err="1"/>
              <a:t>they</a:t>
            </a:r>
            <a:r>
              <a:rPr lang="it-IT" b="1" dirty="0"/>
              <a:t> </a:t>
            </a:r>
            <a:r>
              <a:rPr lang="it-IT" b="1" dirty="0" err="1"/>
              <a:t>have</a:t>
            </a:r>
            <a:r>
              <a:rPr lang="it-IT" b="1" dirty="0"/>
              <a:t> </a:t>
            </a:r>
            <a:r>
              <a:rPr lang="it-IT" b="1" dirty="0" err="1"/>
              <a:t>been</a:t>
            </a:r>
            <a:r>
              <a:rPr lang="it-IT" b="1" dirty="0"/>
              <a:t> the site of some of the </a:t>
            </a:r>
            <a:r>
              <a:rPr lang="it-IT" b="1" dirty="0" err="1"/>
              <a:t>most</a:t>
            </a:r>
            <a:r>
              <a:rPr lang="it-IT" b="1" dirty="0"/>
              <a:t> </a:t>
            </a:r>
            <a:r>
              <a:rPr lang="it-IT" b="1" dirty="0" err="1"/>
              <a:t>exciting</a:t>
            </a:r>
            <a:r>
              <a:rPr lang="it-IT" b="1" dirty="0"/>
              <a:t> and innovative </a:t>
            </a:r>
            <a:r>
              <a:rPr lang="it-IT" b="1" dirty="0" err="1"/>
              <a:t>literatures</a:t>
            </a:r>
            <a:r>
              <a:rPr lang="it-IT" b="1" dirty="0"/>
              <a:t> of the </a:t>
            </a:r>
            <a:r>
              <a:rPr lang="it-IT" b="1" dirty="0" err="1"/>
              <a:t>modern</a:t>
            </a:r>
            <a:r>
              <a:rPr lang="it-IT" b="1" dirty="0"/>
              <a:t> </a:t>
            </a:r>
            <a:r>
              <a:rPr lang="it-IT" b="1" dirty="0" err="1"/>
              <a:t>period</a:t>
            </a:r>
            <a:r>
              <a:rPr lang="it-IT" dirty="0"/>
              <a:t> and </a:t>
            </a:r>
            <a:r>
              <a:rPr lang="it-IT" dirty="0" err="1"/>
              <a:t>this</a:t>
            </a:r>
            <a:r>
              <a:rPr lang="it-IT" dirty="0"/>
              <a:t> </a:t>
            </a:r>
            <a:r>
              <a:rPr lang="it-IT" dirty="0" err="1"/>
              <a:t>has</a:t>
            </a:r>
            <a:r>
              <a:rPr lang="it-IT" dirty="0"/>
              <a:t>, </a:t>
            </a:r>
            <a:r>
              <a:rPr lang="it-IT" dirty="0" err="1"/>
              <a:t>at</a:t>
            </a:r>
            <a:r>
              <a:rPr lang="it-IT" dirty="0"/>
              <a:t> </a:t>
            </a:r>
            <a:r>
              <a:rPr lang="it-IT" dirty="0" err="1"/>
              <a:t>least</a:t>
            </a:r>
            <a:r>
              <a:rPr lang="it-IT" dirty="0"/>
              <a:t> in part, </a:t>
            </a:r>
            <a:r>
              <a:rPr lang="it-IT" dirty="0" err="1"/>
              <a:t>been</a:t>
            </a:r>
            <a:r>
              <a:rPr lang="it-IT" dirty="0"/>
              <a:t> the </a:t>
            </a:r>
            <a:r>
              <a:rPr lang="it-IT" dirty="0" err="1"/>
              <a:t>result</a:t>
            </a:r>
            <a:r>
              <a:rPr lang="it-IT" dirty="0"/>
              <a:t> of </a:t>
            </a:r>
            <a:r>
              <a:rPr lang="it-IT" dirty="0" err="1"/>
              <a:t>energies</a:t>
            </a:r>
            <a:r>
              <a:rPr lang="it-IT" dirty="0"/>
              <a:t> </a:t>
            </a:r>
            <a:r>
              <a:rPr lang="it-IT" dirty="0" err="1"/>
              <a:t>uncovered</a:t>
            </a:r>
            <a:r>
              <a:rPr lang="it-IT" dirty="0"/>
              <a:t> by the </a:t>
            </a:r>
            <a:r>
              <a:rPr lang="it-IT" dirty="0" err="1"/>
              <a:t>political</a:t>
            </a:r>
            <a:r>
              <a:rPr lang="it-IT" dirty="0"/>
              <a:t> </a:t>
            </a:r>
            <a:r>
              <a:rPr lang="it-IT" dirty="0" err="1"/>
              <a:t>tension</a:t>
            </a:r>
            <a:r>
              <a:rPr lang="it-IT" dirty="0"/>
              <a:t> </a:t>
            </a:r>
            <a:r>
              <a:rPr lang="it-IT" dirty="0" err="1"/>
              <a:t>between</a:t>
            </a:r>
            <a:r>
              <a:rPr lang="it-IT" dirty="0"/>
              <a:t> the idea of a normative code and a </a:t>
            </a:r>
            <a:r>
              <a:rPr lang="it-IT" dirty="0" err="1"/>
              <a:t>variety</a:t>
            </a:r>
            <a:r>
              <a:rPr lang="it-IT" dirty="0"/>
              <a:t> of </a:t>
            </a:r>
            <a:r>
              <a:rPr lang="it-IT" dirty="0" err="1"/>
              <a:t>regional</a:t>
            </a:r>
            <a:r>
              <a:rPr lang="it-IT" dirty="0"/>
              <a:t> </a:t>
            </a:r>
            <a:r>
              <a:rPr lang="it-IT" dirty="0" err="1"/>
              <a:t>languages</a:t>
            </a:r>
            <a:r>
              <a:rPr lang="it-IT" dirty="0"/>
              <a:t>.</a:t>
            </a:r>
          </a:p>
        </p:txBody>
      </p:sp>
    </p:spTree>
    <p:extLst>
      <p:ext uri="{BB962C8B-B14F-4D97-AF65-F5344CB8AC3E}">
        <p14:creationId xmlns:p14="http://schemas.microsoft.com/office/powerpoint/2010/main" xmlns="" val="89079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Literatures </a:t>
            </a:r>
            <a:r>
              <a:rPr lang="en-US" sz="2700" dirty="0" smtClean="0"/>
              <a:t>“(</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THE WESTERN CANON</a:t>
            </a:r>
            <a:endParaRPr lang="en-US" b="1" dirty="0"/>
          </a:p>
          <a:p>
            <a:pPr marL="0" indent="0">
              <a:buNone/>
            </a:pPr>
            <a:r>
              <a:rPr lang="en-US" dirty="0"/>
              <a:t>European theories themselves emerge from particular cultural traditions which are hidden by false notions of ‘the universal’. </a:t>
            </a:r>
            <a:r>
              <a:rPr lang="en-US" b="1" dirty="0"/>
              <a:t>Theories of style and genre, assumptions about the universal features of language, epistemologies and value systems are all radically questioned by the practices of postcolonial writing</a:t>
            </a:r>
            <a:r>
              <a:rPr lang="en-US" dirty="0"/>
              <a:t>.</a:t>
            </a:r>
            <a:endParaRPr lang="en-US" b="1" dirty="0"/>
          </a:p>
        </p:txBody>
      </p:sp>
    </p:spTree>
    <p:extLst>
      <p:ext uri="{BB962C8B-B14F-4D97-AF65-F5344CB8AC3E}">
        <p14:creationId xmlns:p14="http://schemas.microsoft.com/office/powerpoint/2010/main" xmlns="" val="886220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0523446-9AC4-465B-8A52-576ABCD9EA33}"/>
              </a:ext>
            </a:extLst>
          </p:cNvPr>
          <p:cNvSpPr>
            <a:spLocks noGrp="1"/>
          </p:cNvSpPr>
          <p:nvPr>
            <p:ph type="title"/>
          </p:nvPr>
        </p:nvSpPr>
        <p:spPr/>
        <p:txBody>
          <a:bodyPr>
            <a:normAutofit fontScale="90000"/>
          </a:bodyPr>
          <a:lstStyle/>
          <a:p>
            <a:r>
              <a:rPr lang="en-US" sz="2700" dirty="0"/>
              <a:t>Bill Ashcroft, Gareth Griffiths, Helen Tiffin, "The Empire Writes Back: Theory and Practice in Post-Colonial Literatures </a:t>
            </a:r>
            <a:r>
              <a:rPr lang="en-US" sz="2700" dirty="0" smtClean="0"/>
              <a:t>“(</a:t>
            </a:r>
            <a:r>
              <a:rPr lang="en-US" sz="2700" dirty="0"/>
              <a:t>New Accents</a:t>
            </a:r>
            <a:r>
              <a:rPr lang="en-US" sz="2700" dirty="0" smtClean="0"/>
              <a:t>)</a:t>
            </a:r>
            <a:br>
              <a:rPr lang="en-US" sz="2700" dirty="0" smtClean="0"/>
            </a:br>
            <a:r>
              <a:rPr lang="en-US" sz="2700" dirty="0" smtClean="0"/>
              <a:t>1989</a:t>
            </a:r>
            <a:endParaRPr lang="en-US" sz="2700" dirty="0"/>
          </a:p>
        </p:txBody>
      </p:sp>
      <p:sp>
        <p:nvSpPr>
          <p:cNvPr id="3" name="Segnaposto contenuto 2">
            <a:extLst>
              <a:ext uri="{FF2B5EF4-FFF2-40B4-BE49-F238E27FC236}">
                <a16:creationId xmlns:a16="http://schemas.microsoft.com/office/drawing/2014/main" xmlns="" id="{02C25A03-6167-4EE7-81A1-7841BA91A6E1}"/>
              </a:ext>
            </a:extLst>
          </p:cNvPr>
          <p:cNvSpPr>
            <a:spLocks noGrp="1"/>
          </p:cNvSpPr>
          <p:nvPr>
            <p:ph idx="1"/>
          </p:nvPr>
        </p:nvSpPr>
        <p:spPr/>
        <p:txBody>
          <a:bodyPr/>
          <a:lstStyle/>
          <a:p>
            <a:pPr marL="0" indent="0">
              <a:buNone/>
            </a:pPr>
            <a:r>
              <a:rPr lang="it-IT" b="1" dirty="0"/>
              <a:t>THE WESTERN CANON</a:t>
            </a:r>
            <a:endParaRPr lang="en-US" b="1" dirty="0"/>
          </a:p>
          <a:p>
            <a:pPr marL="0" indent="0">
              <a:buNone/>
            </a:pPr>
            <a:r>
              <a:rPr lang="en-US" dirty="0"/>
              <a:t>More recently, as the range and strength of these literatures has become undeniable, </a:t>
            </a:r>
            <a:r>
              <a:rPr lang="en-US" b="1" dirty="0"/>
              <a:t>a process of incorporation has begun in which, employing Eurocentric standards of judgement, the </a:t>
            </a:r>
            <a:r>
              <a:rPr lang="en-US" b="1" dirty="0" err="1"/>
              <a:t>centre</a:t>
            </a:r>
            <a:r>
              <a:rPr lang="en-US" b="1" dirty="0"/>
              <a:t> has sought to claim those works and writers of which it approves as British</a:t>
            </a:r>
            <a:r>
              <a:rPr lang="en-US" dirty="0"/>
              <a:t>. In all these respects the parallel between the situation of post-colonial writing and that of feminist writing is striking.</a:t>
            </a:r>
            <a:endParaRPr lang="en-US" b="1" dirty="0"/>
          </a:p>
        </p:txBody>
      </p:sp>
    </p:spTree>
    <p:extLst>
      <p:ext uri="{BB962C8B-B14F-4D97-AF65-F5344CB8AC3E}">
        <p14:creationId xmlns:p14="http://schemas.microsoft.com/office/powerpoint/2010/main" xmlns="" val="3842658291"/>
      </p:ext>
    </p:extLst>
  </p:cSld>
  <p:clrMapOvr>
    <a:masterClrMapping/>
  </p:clrMapOvr>
</p:sld>
</file>

<file path=ppt/theme/theme1.xml><?xml version="1.0" encoding="utf-8"?>
<a:theme xmlns:a="http://schemas.openxmlformats.org/drawingml/2006/main" name="Atlante">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xmlns=""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TM16401371[[fn=Atlante]]</Template>
  <TotalTime>94</TotalTime>
  <Words>1631</Words>
  <Application>Microsoft Office PowerPoint</Application>
  <PresentationFormat>Personalizzato</PresentationFormat>
  <Paragraphs>69</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Atlante</vt:lpstr>
      <vt:lpstr>Postcolonial literature</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Bill Ashcroft, Gareth Griffiths, Helen Tiffin, "The Empire Writes Back: Theory and Practice in Post-Colonial Literatures “(New Accents) 1989</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lpstr>Silvia Albertazzi, “Canone”, in “Abbecedario Postcoloniale”, Quodlibet 2001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Postcolonial literature</dc:title>
  <dc:creator>amanda nadalini</dc:creator>
  <cp:lastModifiedBy>PC 16</cp:lastModifiedBy>
  <cp:revision>13</cp:revision>
  <dcterms:created xsi:type="dcterms:W3CDTF">2018-04-15T13:33:22Z</dcterms:created>
  <dcterms:modified xsi:type="dcterms:W3CDTF">2018-04-16T07:46:49Z</dcterms:modified>
</cp:coreProperties>
</file>