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5" d="100"/>
          <a:sy n="75" d="100"/>
        </p:scale>
        <p:origin x="902" y="23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7779579-C613-4A28-81EE-86BB72E27F59}" type="datetimeFigureOut">
              <a:rPr lang="en-US" smtClean="0"/>
              <a:t>4/8/2018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DDD56-AA04-4DAC-A6B8-9FBEF924001C}" type="slidenum">
              <a:rPr lang="en-US" smtClean="0"/>
              <a:t>‹N›</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4529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7779579-C613-4A28-81EE-86BB72E27F59}" type="datetimeFigureOut">
              <a:rPr lang="en-US" smtClean="0"/>
              <a:t>4/8/2018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DDD56-AA04-4DAC-A6B8-9FBEF924001C}" type="slidenum">
              <a:rPr lang="en-US" smtClean="0"/>
              <a:t>‹N›</a:t>
            </a:fld>
            <a:endParaRPr lang="en-US"/>
          </a:p>
        </p:txBody>
      </p:sp>
    </p:spTree>
    <p:extLst>
      <p:ext uri="{BB962C8B-B14F-4D97-AF65-F5344CB8AC3E}">
        <p14:creationId xmlns:p14="http://schemas.microsoft.com/office/powerpoint/2010/main" val="1891160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7779579-C613-4A28-81EE-86BB72E27F59}" type="datetimeFigureOut">
              <a:rPr lang="en-US" smtClean="0"/>
              <a:t>4/8/2018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DDD56-AA04-4DAC-A6B8-9FBEF924001C}" type="slidenum">
              <a:rPr lang="en-US" smtClean="0"/>
              <a:t>‹N›</a:t>
            </a:fld>
            <a:endParaRPr lang="en-US"/>
          </a:p>
        </p:txBody>
      </p:sp>
    </p:spTree>
    <p:extLst>
      <p:ext uri="{BB962C8B-B14F-4D97-AF65-F5344CB8AC3E}">
        <p14:creationId xmlns:p14="http://schemas.microsoft.com/office/powerpoint/2010/main" val="3935095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7779579-C613-4A28-81EE-86BB72E27F59}" type="datetimeFigureOut">
              <a:rPr lang="en-US" smtClean="0"/>
              <a:t>4/8/2018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DDD56-AA04-4DAC-A6B8-9FBEF924001C}" type="slidenum">
              <a:rPr lang="en-US" smtClean="0"/>
              <a:t>‹N›</a:t>
            </a:fld>
            <a:endParaRPr lang="en-US"/>
          </a:p>
        </p:txBody>
      </p:sp>
    </p:spTree>
    <p:extLst>
      <p:ext uri="{BB962C8B-B14F-4D97-AF65-F5344CB8AC3E}">
        <p14:creationId xmlns:p14="http://schemas.microsoft.com/office/powerpoint/2010/main" val="2281084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7779579-C613-4A28-81EE-86BB72E27F59}" type="datetimeFigureOut">
              <a:rPr lang="en-US" smtClean="0"/>
              <a:t>4/8/2018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DDD56-AA04-4DAC-A6B8-9FBEF924001C}" type="slidenum">
              <a:rPr lang="en-US" smtClean="0"/>
              <a:t>‹N›</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773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7779579-C613-4A28-81EE-86BB72E27F59}" type="datetimeFigureOut">
              <a:rPr lang="en-US" smtClean="0"/>
              <a:t>4/8/2018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7DDD56-AA04-4DAC-A6B8-9FBEF924001C}" type="slidenum">
              <a:rPr lang="en-US" smtClean="0"/>
              <a:t>‹N›</a:t>
            </a:fld>
            <a:endParaRPr lang="en-US"/>
          </a:p>
        </p:txBody>
      </p:sp>
    </p:spTree>
    <p:extLst>
      <p:ext uri="{BB962C8B-B14F-4D97-AF65-F5344CB8AC3E}">
        <p14:creationId xmlns:p14="http://schemas.microsoft.com/office/powerpoint/2010/main" val="3292601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1097280" y="2582334"/>
            <a:ext cx="4937760" cy="337820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6217920" y="2582334"/>
            <a:ext cx="4937760" cy="337820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7779579-C613-4A28-81EE-86BB72E27F59}" type="datetimeFigureOut">
              <a:rPr lang="en-US" smtClean="0"/>
              <a:t>4/8/2018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7DDD56-AA04-4DAC-A6B8-9FBEF924001C}" type="slidenum">
              <a:rPr lang="en-US" smtClean="0"/>
              <a:t>‹N›</a:t>
            </a:fld>
            <a:endParaRPr lang="en-US"/>
          </a:p>
        </p:txBody>
      </p:sp>
    </p:spTree>
    <p:extLst>
      <p:ext uri="{BB962C8B-B14F-4D97-AF65-F5344CB8AC3E}">
        <p14:creationId xmlns:p14="http://schemas.microsoft.com/office/powerpoint/2010/main" val="2872340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7779579-C613-4A28-81EE-86BB72E27F59}" type="datetimeFigureOut">
              <a:rPr lang="en-US" smtClean="0"/>
              <a:t>4/8/2018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7DDD56-AA04-4DAC-A6B8-9FBEF924001C}" type="slidenum">
              <a:rPr lang="en-US" smtClean="0"/>
              <a:t>‹N›</a:t>
            </a:fld>
            <a:endParaRPr lang="en-US"/>
          </a:p>
        </p:txBody>
      </p:sp>
    </p:spTree>
    <p:extLst>
      <p:ext uri="{BB962C8B-B14F-4D97-AF65-F5344CB8AC3E}">
        <p14:creationId xmlns:p14="http://schemas.microsoft.com/office/powerpoint/2010/main" val="1530821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7779579-C613-4A28-81EE-86BB72E27F59}" type="datetimeFigureOut">
              <a:rPr lang="en-US" smtClean="0"/>
              <a:t>4/8/2018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047DDD56-AA04-4DAC-A6B8-9FBEF924001C}" type="slidenum">
              <a:rPr lang="en-US" smtClean="0"/>
              <a:t>‹N›</a:t>
            </a:fld>
            <a:endParaRPr lang="en-US"/>
          </a:p>
        </p:txBody>
      </p:sp>
    </p:spTree>
    <p:extLst>
      <p:ext uri="{BB962C8B-B14F-4D97-AF65-F5344CB8AC3E}">
        <p14:creationId xmlns:p14="http://schemas.microsoft.com/office/powerpoint/2010/main" val="2455684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7779579-C613-4A28-81EE-86BB72E27F59}" type="datetimeFigureOut">
              <a:rPr lang="en-US" smtClean="0"/>
              <a:t>4/8/2018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47DDD56-AA04-4DAC-A6B8-9FBEF924001C}" type="slidenum">
              <a:rPr lang="en-US" smtClean="0"/>
              <a:t>‹N›</a:t>
            </a:fld>
            <a:endParaRPr lang="en-US"/>
          </a:p>
        </p:txBody>
      </p:sp>
    </p:spTree>
    <p:extLst>
      <p:ext uri="{BB962C8B-B14F-4D97-AF65-F5344CB8AC3E}">
        <p14:creationId xmlns:p14="http://schemas.microsoft.com/office/powerpoint/2010/main" val="459423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7779579-C613-4A28-81EE-86BB72E27F59}" type="datetimeFigureOut">
              <a:rPr lang="en-US" smtClean="0"/>
              <a:t>4/8/2018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7DDD56-AA04-4DAC-A6B8-9FBEF924001C}" type="slidenum">
              <a:rPr lang="en-US" smtClean="0"/>
              <a:t>‹N›</a:t>
            </a:fld>
            <a:endParaRPr lang="en-US"/>
          </a:p>
        </p:txBody>
      </p:sp>
    </p:spTree>
    <p:extLst>
      <p:ext uri="{BB962C8B-B14F-4D97-AF65-F5344CB8AC3E}">
        <p14:creationId xmlns:p14="http://schemas.microsoft.com/office/powerpoint/2010/main" val="4214346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7779579-C613-4A28-81EE-86BB72E27F59}" type="datetimeFigureOut">
              <a:rPr lang="en-US" smtClean="0"/>
              <a:t>4/8/2018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47DDD56-AA04-4DAC-A6B8-9FBEF924001C}" type="slidenum">
              <a:rPr lang="en-US" smtClean="0"/>
              <a:t>‹N›</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53665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coe.int/t/dg4/Linguistic/Source/LE_texts_Source/LE%202015/GUIDE_PIE_final%2030%20sept15_EN.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F5B2BC-A6EF-4689-BAD2-6B58AABA600C}"/>
              </a:ext>
            </a:extLst>
          </p:cNvPr>
          <p:cNvSpPr>
            <a:spLocks noGrp="1"/>
          </p:cNvSpPr>
          <p:nvPr>
            <p:ph type="ctrTitle"/>
          </p:nvPr>
        </p:nvSpPr>
        <p:spPr/>
        <p:txBody>
          <a:bodyPr>
            <a:normAutofit fontScale="90000"/>
          </a:bodyPr>
          <a:lstStyle/>
          <a:p>
            <a:r>
              <a:rPr lang="it-IT" dirty="0" err="1">
                <a:solidFill>
                  <a:schemeClr val="accent1"/>
                </a:solidFill>
              </a:rPr>
              <a:t>Curricola</a:t>
            </a:r>
            <a:r>
              <a:rPr lang="it-IT" dirty="0">
                <a:solidFill>
                  <a:schemeClr val="accent1"/>
                </a:solidFill>
              </a:rPr>
              <a:t> for </a:t>
            </a:r>
            <a:r>
              <a:rPr lang="it-IT" dirty="0" err="1">
                <a:solidFill>
                  <a:schemeClr val="accent1"/>
                </a:solidFill>
              </a:rPr>
              <a:t>Plurilingual</a:t>
            </a:r>
            <a:r>
              <a:rPr lang="it-IT" dirty="0">
                <a:solidFill>
                  <a:schemeClr val="accent1"/>
                </a:solidFill>
              </a:rPr>
              <a:t> and </a:t>
            </a:r>
            <a:r>
              <a:rPr lang="it-IT" dirty="0" err="1">
                <a:solidFill>
                  <a:schemeClr val="accent1"/>
                </a:solidFill>
              </a:rPr>
              <a:t>Intercultural</a:t>
            </a:r>
            <a:r>
              <a:rPr lang="it-IT" dirty="0">
                <a:solidFill>
                  <a:schemeClr val="accent1"/>
                </a:solidFill>
              </a:rPr>
              <a:t> </a:t>
            </a:r>
            <a:r>
              <a:rPr lang="it-IT" dirty="0" err="1">
                <a:solidFill>
                  <a:schemeClr val="accent1"/>
                </a:solidFill>
              </a:rPr>
              <a:t>Education</a:t>
            </a:r>
            <a:r>
              <a:rPr lang="it-IT" dirty="0">
                <a:solidFill>
                  <a:schemeClr val="accent1"/>
                </a:solidFill>
              </a:rPr>
              <a:t> </a:t>
            </a:r>
            <a:br>
              <a:rPr lang="it-IT" dirty="0">
                <a:solidFill>
                  <a:schemeClr val="accent1"/>
                </a:solidFill>
              </a:rPr>
            </a:br>
            <a:r>
              <a:rPr lang="it-IT" dirty="0">
                <a:solidFill>
                  <a:schemeClr val="accent1"/>
                </a:solidFill>
              </a:rPr>
              <a:t> </a:t>
            </a:r>
            <a:endParaRPr lang="en-US" dirty="0"/>
          </a:p>
        </p:txBody>
      </p:sp>
      <p:sp>
        <p:nvSpPr>
          <p:cNvPr id="3" name="Sottotitolo 2">
            <a:extLst>
              <a:ext uri="{FF2B5EF4-FFF2-40B4-BE49-F238E27FC236}">
                <a16:creationId xmlns:a16="http://schemas.microsoft.com/office/drawing/2014/main" id="{CC53FA13-F79D-4FF4-A480-B2295A45B321}"/>
              </a:ext>
            </a:extLst>
          </p:cNvPr>
          <p:cNvSpPr>
            <a:spLocks noGrp="1"/>
          </p:cNvSpPr>
          <p:nvPr>
            <p:ph type="subTitle" idx="1"/>
          </p:nvPr>
        </p:nvSpPr>
        <p:spPr/>
        <p:txBody>
          <a:bodyPr>
            <a:normAutofit/>
          </a:bodyPr>
          <a:lstStyle/>
          <a:p>
            <a:r>
              <a:rPr lang="it-IT" sz="4400" i="1" dirty="0" err="1">
                <a:solidFill>
                  <a:srgbClr val="00B0F0"/>
                </a:solidFill>
              </a:rPr>
              <a:t>Council</a:t>
            </a:r>
            <a:r>
              <a:rPr lang="it-IT" sz="4400" i="1" dirty="0">
                <a:solidFill>
                  <a:srgbClr val="00B0F0"/>
                </a:solidFill>
              </a:rPr>
              <a:t> of Europe 2010</a:t>
            </a:r>
            <a:endParaRPr lang="en-US" sz="4400" dirty="0">
              <a:solidFill>
                <a:srgbClr val="00B0F0"/>
              </a:solidFill>
            </a:endParaRPr>
          </a:p>
        </p:txBody>
      </p:sp>
    </p:spTree>
    <p:extLst>
      <p:ext uri="{BB962C8B-B14F-4D97-AF65-F5344CB8AC3E}">
        <p14:creationId xmlns:p14="http://schemas.microsoft.com/office/powerpoint/2010/main" val="496462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23B404-56F6-4976-BA39-2BD3A4B70B82}"/>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3E08880F-26B4-413C-9ABD-2CACECACF73B}"/>
              </a:ext>
            </a:extLst>
          </p:cNvPr>
          <p:cNvSpPr>
            <a:spLocks noGrp="1"/>
          </p:cNvSpPr>
          <p:nvPr>
            <p:ph idx="1"/>
          </p:nvPr>
        </p:nvSpPr>
        <p:spPr/>
        <p:txBody>
          <a:bodyPr>
            <a:normAutofit/>
          </a:bodyPr>
          <a:lstStyle/>
          <a:p>
            <a:endParaRPr lang="it-IT" dirty="0"/>
          </a:p>
          <a:p>
            <a:pPr>
              <a:lnSpc>
                <a:spcPct val="150000"/>
              </a:lnSpc>
            </a:pPr>
            <a:r>
              <a:rPr lang="en-US" dirty="0"/>
              <a:t>2. Where language competences are concerned, the CEFR typology (general competences and communicative language competences) and the typology for language communication activities can together serve as a starting point. The proposals contained in the “Platform of Resources and References for Plurilingual and Intercultural Education” can be added to </a:t>
            </a:r>
            <a:r>
              <a:rPr lang="en-US" dirty="0">
                <a:highlight>
                  <a:srgbClr val="FFFF00"/>
                </a:highlight>
              </a:rPr>
              <a:t>cover literary texts and identity-building functions of languages</a:t>
            </a:r>
            <a:r>
              <a:rPr lang="en-US" dirty="0"/>
              <a:t>. This typology also takes account of the language dimensions of learning strategies which are valid for various subjects.</a:t>
            </a:r>
          </a:p>
        </p:txBody>
      </p:sp>
    </p:spTree>
    <p:extLst>
      <p:ext uri="{BB962C8B-B14F-4D97-AF65-F5344CB8AC3E}">
        <p14:creationId xmlns:p14="http://schemas.microsoft.com/office/powerpoint/2010/main" val="1187835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23B404-56F6-4976-BA39-2BD3A4B70B82}"/>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3E08880F-26B4-413C-9ABD-2CACECACF73B}"/>
              </a:ext>
            </a:extLst>
          </p:cNvPr>
          <p:cNvSpPr>
            <a:spLocks noGrp="1"/>
          </p:cNvSpPr>
          <p:nvPr>
            <p:ph idx="1"/>
          </p:nvPr>
        </p:nvSpPr>
        <p:spPr/>
        <p:txBody>
          <a:bodyPr>
            <a:normAutofit fontScale="92500"/>
          </a:bodyPr>
          <a:lstStyle/>
          <a:p>
            <a:endParaRPr lang="it-IT" dirty="0"/>
          </a:p>
          <a:p>
            <a:pPr>
              <a:lnSpc>
                <a:spcPct val="150000"/>
              </a:lnSpc>
            </a:pPr>
            <a:r>
              <a:rPr lang="en-US" dirty="0"/>
              <a:t>3. In </a:t>
            </a:r>
            <a:r>
              <a:rPr lang="en-US" dirty="0">
                <a:highlight>
                  <a:srgbClr val="FFFF00"/>
                </a:highlight>
              </a:rPr>
              <a:t>intercultural education</a:t>
            </a:r>
            <a:r>
              <a:rPr lang="en-US" dirty="0"/>
              <a:t>, the sharing of teaching content is not necessarily limited to language</a:t>
            </a:r>
          </a:p>
          <a:p>
            <a:pPr>
              <a:lnSpc>
                <a:spcPct val="150000"/>
              </a:lnSpc>
            </a:pPr>
            <a:r>
              <a:rPr lang="en-US" dirty="0"/>
              <a:t>teaching. Such content covers </a:t>
            </a:r>
            <a:r>
              <a:rPr lang="en-US" dirty="0">
                <a:highlight>
                  <a:srgbClr val="FFFF00"/>
                </a:highlight>
              </a:rPr>
              <a:t>knowledge, ability to understand, ability to learn/do, and critical</a:t>
            </a:r>
          </a:p>
          <a:p>
            <a:pPr>
              <a:lnSpc>
                <a:spcPct val="150000"/>
              </a:lnSpc>
            </a:pPr>
            <a:r>
              <a:rPr lang="en-US" dirty="0">
                <a:highlight>
                  <a:srgbClr val="FFFF00"/>
                </a:highlight>
              </a:rPr>
              <a:t>cultural awareness (the ability to assess, critically and applying explicit criteria, the viewpoints,</a:t>
            </a:r>
          </a:p>
          <a:p>
            <a:pPr>
              <a:lnSpc>
                <a:spcPct val="150000"/>
              </a:lnSpc>
            </a:pPr>
            <a:r>
              <a:rPr lang="en-US" dirty="0">
                <a:highlight>
                  <a:srgbClr val="FFFF00"/>
                </a:highlight>
              </a:rPr>
              <a:t>practices and products of a previously unknown social group, and of the social groups to which one</a:t>
            </a:r>
          </a:p>
          <a:p>
            <a:pPr>
              <a:lnSpc>
                <a:spcPct val="150000"/>
              </a:lnSpc>
            </a:pPr>
            <a:r>
              <a:rPr lang="en-US" dirty="0">
                <a:highlight>
                  <a:srgbClr val="FFFF00"/>
                </a:highlight>
              </a:rPr>
              <a:t>belongs oneself).</a:t>
            </a:r>
          </a:p>
        </p:txBody>
      </p:sp>
    </p:spTree>
    <p:extLst>
      <p:ext uri="{BB962C8B-B14F-4D97-AF65-F5344CB8AC3E}">
        <p14:creationId xmlns:p14="http://schemas.microsoft.com/office/powerpoint/2010/main" val="448585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23B404-56F6-4976-BA39-2BD3A4B70B82}"/>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3E08880F-26B4-413C-9ABD-2CACECACF73B}"/>
              </a:ext>
            </a:extLst>
          </p:cNvPr>
          <p:cNvSpPr>
            <a:spLocks noGrp="1"/>
          </p:cNvSpPr>
          <p:nvPr>
            <p:ph idx="1"/>
          </p:nvPr>
        </p:nvSpPr>
        <p:spPr/>
        <p:txBody>
          <a:bodyPr>
            <a:normAutofit/>
          </a:bodyPr>
          <a:lstStyle/>
          <a:p>
            <a:endParaRPr lang="it-IT" dirty="0"/>
          </a:p>
          <a:p>
            <a:pPr>
              <a:lnSpc>
                <a:spcPct val="150000"/>
              </a:lnSpc>
            </a:pPr>
            <a:r>
              <a:rPr lang="en-US" dirty="0"/>
              <a:t>4. Another point of contact between subjects is thinking about language, the aim being to </a:t>
            </a:r>
            <a:r>
              <a:rPr lang="en-US" dirty="0" err="1"/>
              <a:t>objectivise</a:t>
            </a:r>
            <a:r>
              <a:rPr lang="en-US" dirty="0"/>
              <a:t> learners’ intuitions regarding the ways in which languages work, and particularly to generate </a:t>
            </a:r>
            <a:r>
              <a:rPr lang="en-US" dirty="0">
                <a:highlight>
                  <a:srgbClr val="FFFF00"/>
                </a:highlight>
              </a:rPr>
              <a:t>awareness of the ways in which languages and discourse genres vary, and the significance of their doing so</a:t>
            </a:r>
            <a:r>
              <a:rPr lang="en-US" dirty="0"/>
              <a:t>.</a:t>
            </a:r>
            <a:endParaRPr lang="en-US" dirty="0">
              <a:highlight>
                <a:srgbClr val="FFFF00"/>
              </a:highlight>
            </a:endParaRPr>
          </a:p>
        </p:txBody>
      </p:sp>
    </p:spTree>
    <p:extLst>
      <p:ext uri="{BB962C8B-B14F-4D97-AF65-F5344CB8AC3E}">
        <p14:creationId xmlns:p14="http://schemas.microsoft.com/office/powerpoint/2010/main" val="9782593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23B404-56F6-4976-BA39-2BD3A4B70B82}"/>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3E08880F-26B4-413C-9ABD-2CACECACF73B}"/>
              </a:ext>
            </a:extLst>
          </p:cNvPr>
          <p:cNvSpPr>
            <a:spLocks noGrp="1"/>
          </p:cNvSpPr>
          <p:nvPr>
            <p:ph idx="1"/>
          </p:nvPr>
        </p:nvSpPr>
        <p:spPr/>
        <p:txBody>
          <a:bodyPr>
            <a:normAutofit/>
          </a:bodyPr>
          <a:lstStyle/>
          <a:p>
            <a:pPr>
              <a:lnSpc>
                <a:spcPct val="150000"/>
              </a:lnSpc>
            </a:pPr>
            <a:endParaRPr lang="en-US" dirty="0"/>
          </a:p>
          <a:p>
            <a:pPr>
              <a:lnSpc>
                <a:spcPct val="150000"/>
              </a:lnSpc>
            </a:pPr>
            <a:r>
              <a:rPr lang="en-US" dirty="0"/>
              <a:t>One of the things to be considered here is the experiential aspect of any curriculum which seeks to respect the universal right to a high-quality education: for a language-learning culture to emerge, </a:t>
            </a:r>
            <a:r>
              <a:rPr lang="en-US" dirty="0">
                <a:highlight>
                  <a:srgbClr val="FFFF00"/>
                </a:highlight>
              </a:rPr>
              <a:t>learners must experience a range of different learning modes. In other words, approaches to learning and teaching languages must both be varied</a:t>
            </a:r>
            <a:r>
              <a:rPr lang="en-US" dirty="0"/>
              <a:t>. Planning for plurilingual and intercultural education must specify, not only aims and target levels, but </a:t>
            </a:r>
            <a:r>
              <a:rPr lang="en-US" dirty="0">
                <a:highlight>
                  <a:srgbClr val="FFFF00"/>
                </a:highlight>
              </a:rPr>
              <a:t>also define the types of experience which learners must have, if they are to learn successful and in </a:t>
            </a:r>
            <a:r>
              <a:rPr lang="en-US" dirty="0" err="1">
                <a:highlight>
                  <a:srgbClr val="FFFF00"/>
                </a:highlight>
              </a:rPr>
              <a:t>favourable</a:t>
            </a:r>
            <a:r>
              <a:rPr lang="en-US" dirty="0">
                <a:highlight>
                  <a:srgbClr val="FFFF00"/>
                </a:highlight>
              </a:rPr>
              <a:t> conditions.</a:t>
            </a:r>
            <a:endParaRPr lang="it-IT" dirty="0">
              <a:highlight>
                <a:srgbClr val="FFFF00"/>
              </a:highlight>
            </a:endParaRPr>
          </a:p>
        </p:txBody>
      </p:sp>
    </p:spTree>
    <p:extLst>
      <p:ext uri="{BB962C8B-B14F-4D97-AF65-F5344CB8AC3E}">
        <p14:creationId xmlns:p14="http://schemas.microsoft.com/office/powerpoint/2010/main" val="1622847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23B404-56F6-4976-BA39-2BD3A4B70B82}"/>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3E08880F-26B4-413C-9ABD-2CACECACF73B}"/>
              </a:ext>
            </a:extLst>
          </p:cNvPr>
          <p:cNvSpPr>
            <a:spLocks noGrp="1"/>
          </p:cNvSpPr>
          <p:nvPr>
            <p:ph idx="1"/>
          </p:nvPr>
        </p:nvSpPr>
        <p:spPr/>
        <p:txBody>
          <a:bodyPr>
            <a:normAutofit fontScale="85000" lnSpcReduction="10000"/>
          </a:bodyPr>
          <a:lstStyle/>
          <a:p>
            <a:pPr>
              <a:lnSpc>
                <a:spcPct val="170000"/>
              </a:lnSpc>
            </a:pPr>
            <a:r>
              <a:rPr lang="en-US" dirty="0"/>
              <a:t>The wide range of linguistic and cultural competences which schooling must now cover, and, generally, the ever-increasing number of school subjects, are making curriculum management increasingly important. Subjects are </a:t>
            </a:r>
            <a:r>
              <a:rPr lang="en-US" dirty="0">
                <a:highlight>
                  <a:srgbClr val="FFFF00"/>
                </a:highlight>
              </a:rPr>
              <a:t>being </a:t>
            </a:r>
            <a:r>
              <a:rPr lang="en-US" dirty="0" err="1">
                <a:highlight>
                  <a:srgbClr val="FFFF00"/>
                </a:highlight>
              </a:rPr>
              <a:t>decompartmentalised</a:t>
            </a:r>
            <a:r>
              <a:rPr lang="en-US" dirty="0">
                <a:highlight>
                  <a:srgbClr val="FFFF00"/>
                </a:highlight>
              </a:rPr>
              <a:t> and brought together in subject areas, competences-acquisition is being </a:t>
            </a:r>
            <a:r>
              <a:rPr lang="en-US" dirty="0" err="1">
                <a:highlight>
                  <a:srgbClr val="FFFF00"/>
                </a:highlight>
              </a:rPr>
              <a:t>co-ordinated</a:t>
            </a:r>
            <a:r>
              <a:rPr lang="en-US" dirty="0">
                <a:highlight>
                  <a:srgbClr val="FFFF00"/>
                </a:highlight>
              </a:rPr>
              <a:t> across the subject spectrum, and transversal competences are being incorporated in curricula – all for the purpose of linking learning processes, and systematically helping pupils to transfer competences usefully from one subject to another.</a:t>
            </a:r>
          </a:p>
          <a:p>
            <a:pPr>
              <a:lnSpc>
                <a:spcPct val="170000"/>
              </a:lnSpc>
            </a:pPr>
            <a:r>
              <a:rPr lang="en-US" dirty="0"/>
              <a:t>These </a:t>
            </a:r>
            <a:r>
              <a:rPr lang="en-US" dirty="0" err="1"/>
              <a:t>rationalisation</a:t>
            </a:r>
            <a:r>
              <a:rPr lang="en-US" dirty="0"/>
              <a:t> measures apply both to links between languages as subjects (modern foreign and classical languages, as well as languages of schooling, or minority and migration languages), and also between languages and other subjects.</a:t>
            </a:r>
          </a:p>
        </p:txBody>
      </p:sp>
    </p:spTree>
    <p:extLst>
      <p:ext uri="{BB962C8B-B14F-4D97-AF65-F5344CB8AC3E}">
        <p14:creationId xmlns:p14="http://schemas.microsoft.com/office/powerpoint/2010/main" val="1904527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23B404-56F6-4976-BA39-2BD3A4B70B82}"/>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3E08880F-26B4-413C-9ABD-2CACECACF73B}"/>
              </a:ext>
            </a:extLst>
          </p:cNvPr>
          <p:cNvSpPr>
            <a:spLocks noGrp="1"/>
          </p:cNvSpPr>
          <p:nvPr>
            <p:ph idx="1"/>
          </p:nvPr>
        </p:nvSpPr>
        <p:spPr/>
        <p:txBody>
          <a:bodyPr>
            <a:normAutofit fontScale="92500"/>
          </a:bodyPr>
          <a:lstStyle/>
          <a:p>
            <a:pPr>
              <a:lnSpc>
                <a:spcPct val="170000"/>
              </a:lnSpc>
            </a:pPr>
            <a:r>
              <a:rPr lang="en-US" dirty="0">
                <a:highlight>
                  <a:srgbClr val="FFFF00"/>
                </a:highlight>
              </a:rPr>
              <a:t>The aims of plurilingual and intercultural education</a:t>
            </a:r>
            <a:r>
              <a:rPr lang="en-US" dirty="0"/>
              <a:t>, which the Council of Europe is recommending to its member states as </a:t>
            </a:r>
            <a:r>
              <a:rPr lang="en-US" dirty="0">
                <a:highlight>
                  <a:srgbClr val="FFFF00"/>
                </a:highlight>
              </a:rPr>
              <a:t>a response to the increasingly plural character of their societies</a:t>
            </a:r>
            <a:r>
              <a:rPr lang="en-US" dirty="0"/>
              <a:t>, have been detailed in many of its texts. Such education should be seen in relation to the right of every individual to high- quality education, whose main features include </a:t>
            </a:r>
            <a:r>
              <a:rPr lang="en-US" dirty="0">
                <a:highlight>
                  <a:srgbClr val="FFFF00"/>
                </a:highlight>
              </a:rPr>
              <a:t>the acquisition of competences, knowledge, dispositions and attitudes based on a range of different learning experiences, and on construction of individual and collective cultural identities. </a:t>
            </a:r>
            <a:r>
              <a:rPr lang="en-US" dirty="0"/>
              <a:t>These various elements contribute to pupil success at school and make for equal opportunity. They foster </a:t>
            </a:r>
            <a:r>
              <a:rPr lang="en-US" dirty="0">
                <a:highlight>
                  <a:srgbClr val="FFFF00"/>
                </a:highlight>
              </a:rPr>
              <a:t>inclusion and social cohesion, pave the way for democratic citizenship and help to promote a knowledge-based society.</a:t>
            </a:r>
          </a:p>
        </p:txBody>
      </p:sp>
    </p:spTree>
    <p:extLst>
      <p:ext uri="{BB962C8B-B14F-4D97-AF65-F5344CB8AC3E}">
        <p14:creationId xmlns:p14="http://schemas.microsoft.com/office/powerpoint/2010/main" val="1095693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23B404-56F6-4976-BA39-2BD3A4B70B82}"/>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3E08880F-26B4-413C-9ABD-2CACECACF73B}"/>
              </a:ext>
            </a:extLst>
          </p:cNvPr>
          <p:cNvSpPr>
            <a:spLocks noGrp="1"/>
          </p:cNvSpPr>
          <p:nvPr>
            <p:ph idx="1"/>
          </p:nvPr>
        </p:nvSpPr>
        <p:spPr/>
        <p:txBody>
          <a:bodyPr>
            <a:normAutofit fontScale="85000" lnSpcReduction="10000"/>
          </a:bodyPr>
          <a:lstStyle/>
          <a:p>
            <a:pPr>
              <a:lnSpc>
                <a:spcPct val="170000"/>
              </a:lnSpc>
            </a:pPr>
            <a:r>
              <a:rPr lang="en-US" dirty="0"/>
              <a:t>The main technical characteristics of a curriculum designed to do this are: </a:t>
            </a:r>
          </a:p>
          <a:p>
            <a:pPr>
              <a:lnSpc>
                <a:spcPct val="170000"/>
              </a:lnSpc>
            </a:pPr>
            <a:r>
              <a:rPr lang="en-US" dirty="0"/>
              <a:t>- the attention paid to </a:t>
            </a:r>
            <a:r>
              <a:rPr lang="en-US" dirty="0">
                <a:highlight>
                  <a:srgbClr val="FFFF00"/>
                </a:highlight>
              </a:rPr>
              <a:t>the rights, and not only the duties and responsibilities, of learners </a:t>
            </a:r>
            <a:r>
              <a:rPr lang="en-US" dirty="0"/>
              <a:t>– particularly learners with underprivileged backgrounds or learning problems;</a:t>
            </a:r>
          </a:p>
          <a:p>
            <a:pPr>
              <a:lnSpc>
                <a:spcPct val="170000"/>
              </a:lnSpc>
            </a:pPr>
            <a:r>
              <a:rPr lang="en-US" dirty="0"/>
              <a:t>- the aim, common to all school subjects, of </a:t>
            </a:r>
            <a:r>
              <a:rPr lang="en-US" dirty="0">
                <a:highlight>
                  <a:srgbClr val="FFFF00"/>
                </a:highlight>
              </a:rPr>
              <a:t>producing critical adults who are unreservedly open to otherness</a:t>
            </a:r>
            <a:r>
              <a:rPr lang="en-US" dirty="0"/>
              <a:t>: contact with </a:t>
            </a:r>
            <a:r>
              <a:rPr lang="en-US" dirty="0">
                <a:highlight>
                  <a:srgbClr val="FFFF00"/>
                </a:highlight>
              </a:rPr>
              <a:t>languages and discourse genres </a:t>
            </a:r>
            <a:r>
              <a:rPr lang="en-US" dirty="0"/>
              <a:t>in schools must not only give learners the competences they need to live in the community; it must also show them how these languages and genres convey and shape ideas, opinions, information and knowledge, and give them a clear picture of their workings, origins, diversity, variability and creative potential; this is thus both a form and condition of personal development;</a:t>
            </a:r>
            <a:endParaRPr lang="en-US" dirty="0">
              <a:highlight>
                <a:srgbClr val="FFFF00"/>
              </a:highlight>
            </a:endParaRPr>
          </a:p>
        </p:txBody>
      </p:sp>
    </p:spTree>
    <p:extLst>
      <p:ext uri="{BB962C8B-B14F-4D97-AF65-F5344CB8AC3E}">
        <p14:creationId xmlns:p14="http://schemas.microsoft.com/office/powerpoint/2010/main" val="2012224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23B404-56F6-4976-BA39-2BD3A4B70B82}"/>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3E08880F-26B4-413C-9ABD-2CACECACF73B}"/>
              </a:ext>
            </a:extLst>
          </p:cNvPr>
          <p:cNvSpPr>
            <a:spLocks noGrp="1"/>
          </p:cNvSpPr>
          <p:nvPr>
            <p:ph idx="1"/>
          </p:nvPr>
        </p:nvSpPr>
        <p:spPr/>
        <p:txBody>
          <a:bodyPr>
            <a:normAutofit fontScale="92500"/>
          </a:bodyPr>
          <a:lstStyle/>
          <a:p>
            <a:pPr>
              <a:lnSpc>
                <a:spcPct val="170000"/>
              </a:lnSpc>
            </a:pPr>
            <a:r>
              <a:rPr lang="en-US" dirty="0"/>
              <a:t>- definition of content in terms not only of knowledge or competences, but also of the </a:t>
            </a:r>
            <a:r>
              <a:rPr lang="en-US" dirty="0">
                <a:highlight>
                  <a:srgbClr val="FFFF00"/>
                </a:highlight>
              </a:rPr>
              <a:t>learning experiences which learners are entitled to expect that schools will give them.</a:t>
            </a:r>
            <a:r>
              <a:rPr lang="en-US" dirty="0"/>
              <a:t> In particular, it is important to ensure that language teaching is not restricted to functional and practical competences, even though these are genuinely needed, and may seem to have priority in certain contexts.</a:t>
            </a:r>
          </a:p>
          <a:p>
            <a:pPr>
              <a:lnSpc>
                <a:spcPct val="170000"/>
              </a:lnSpc>
            </a:pPr>
            <a:r>
              <a:rPr lang="en-US" dirty="0">
                <a:highlight>
                  <a:srgbClr val="FFFF00"/>
                </a:highlight>
              </a:rPr>
              <a:t>Learners are entitled to experience the playful and aesthetic sides of language too</a:t>
            </a:r>
            <a:r>
              <a:rPr lang="en-US" dirty="0"/>
              <a:t>, and also the diversity of the world’s languages: they must not be confined to learning just one foreign language, or only those discourse genres valued for their presumed social and occupational utility;</a:t>
            </a:r>
            <a:endParaRPr lang="en-US" dirty="0">
              <a:highlight>
                <a:srgbClr val="FFFF00"/>
              </a:highlight>
            </a:endParaRPr>
          </a:p>
        </p:txBody>
      </p:sp>
    </p:spTree>
    <p:extLst>
      <p:ext uri="{BB962C8B-B14F-4D97-AF65-F5344CB8AC3E}">
        <p14:creationId xmlns:p14="http://schemas.microsoft.com/office/powerpoint/2010/main" val="32098866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23B404-56F6-4976-BA39-2BD3A4B70B82}"/>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3E08880F-26B4-413C-9ABD-2CACECACF73B}"/>
              </a:ext>
            </a:extLst>
          </p:cNvPr>
          <p:cNvSpPr>
            <a:spLocks noGrp="1"/>
          </p:cNvSpPr>
          <p:nvPr>
            <p:ph idx="1"/>
          </p:nvPr>
        </p:nvSpPr>
        <p:spPr/>
        <p:txBody>
          <a:bodyPr>
            <a:normAutofit fontScale="92500"/>
          </a:bodyPr>
          <a:lstStyle/>
          <a:p>
            <a:pPr>
              <a:lnSpc>
                <a:spcPct val="170000"/>
              </a:lnSpc>
            </a:pPr>
            <a:r>
              <a:rPr lang="en-US" dirty="0"/>
              <a:t>-</a:t>
            </a:r>
            <a:r>
              <a:rPr lang="en-US" dirty="0">
                <a:highlight>
                  <a:srgbClr val="FFFF00"/>
                </a:highlight>
              </a:rPr>
              <a:t>integration, convergence or transversal </a:t>
            </a:r>
            <a:r>
              <a:rPr lang="en-US" dirty="0" err="1">
                <a:highlight>
                  <a:srgbClr val="FFFF00"/>
                </a:highlight>
              </a:rPr>
              <a:t>organisation</a:t>
            </a:r>
            <a:r>
              <a:rPr lang="en-US" dirty="0">
                <a:highlight>
                  <a:srgbClr val="FFFF00"/>
                </a:highlight>
              </a:rPr>
              <a:t> of foreign language teaching </a:t>
            </a:r>
            <a:r>
              <a:rPr lang="en-US" dirty="0"/>
              <a:t>- an approach</a:t>
            </a:r>
          </a:p>
          <a:p>
            <a:pPr>
              <a:lnSpc>
                <a:spcPct val="170000"/>
              </a:lnSpc>
            </a:pPr>
            <a:r>
              <a:rPr lang="en-US" dirty="0"/>
              <a:t>applying between foreign languages themselves, and between foreign languages and the majority</a:t>
            </a:r>
          </a:p>
          <a:p>
            <a:pPr>
              <a:lnSpc>
                <a:spcPct val="170000"/>
              </a:lnSpc>
            </a:pPr>
            <a:r>
              <a:rPr lang="en-US" dirty="0"/>
              <a:t>language of schooling, regional/minority and possibly migration languages taught in the school, and</a:t>
            </a:r>
          </a:p>
          <a:p>
            <a:pPr>
              <a:lnSpc>
                <a:spcPct val="170000"/>
              </a:lnSpc>
            </a:pPr>
            <a:r>
              <a:rPr lang="en-US" dirty="0"/>
              <a:t>other subjects, the links in each case being tailored to the subjects linked, in such a way that the</a:t>
            </a:r>
          </a:p>
          <a:p>
            <a:pPr>
              <a:lnSpc>
                <a:spcPct val="170000"/>
              </a:lnSpc>
            </a:pPr>
            <a:r>
              <a:rPr lang="en-US" dirty="0"/>
              <a:t>curriculum covers the entire language repertoire concerned;</a:t>
            </a:r>
            <a:endParaRPr lang="en-US" dirty="0">
              <a:highlight>
                <a:srgbClr val="FFFF00"/>
              </a:highlight>
            </a:endParaRPr>
          </a:p>
        </p:txBody>
      </p:sp>
    </p:spTree>
    <p:extLst>
      <p:ext uri="{BB962C8B-B14F-4D97-AF65-F5344CB8AC3E}">
        <p14:creationId xmlns:p14="http://schemas.microsoft.com/office/powerpoint/2010/main" val="5503134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23B404-56F6-4976-BA39-2BD3A4B70B82}"/>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3E08880F-26B4-413C-9ABD-2CACECACF73B}"/>
              </a:ext>
            </a:extLst>
          </p:cNvPr>
          <p:cNvSpPr>
            <a:spLocks noGrp="1"/>
          </p:cNvSpPr>
          <p:nvPr>
            <p:ph idx="1"/>
          </p:nvPr>
        </p:nvSpPr>
        <p:spPr/>
        <p:txBody>
          <a:bodyPr>
            <a:normAutofit fontScale="85000" lnSpcReduction="10000"/>
          </a:bodyPr>
          <a:lstStyle/>
          <a:p>
            <a:pPr>
              <a:lnSpc>
                <a:spcPct val="170000"/>
              </a:lnSpc>
            </a:pPr>
            <a:r>
              <a:rPr lang="en-US" dirty="0"/>
              <a:t>-special attention to the linguistic dimensions of non-language subjects, giving learners the language resources they need to succeed in their studies and are – therefore – entitled to expect schools to give them;</a:t>
            </a:r>
          </a:p>
          <a:p>
            <a:pPr>
              <a:lnSpc>
                <a:spcPct val="170000"/>
              </a:lnSpc>
            </a:pPr>
            <a:r>
              <a:rPr lang="en-US" dirty="0"/>
              <a:t>- the central emphasis on </a:t>
            </a:r>
            <a:r>
              <a:rPr lang="en-US" dirty="0" err="1"/>
              <a:t>autonomisation</a:t>
            </a:r>
            <a:r>
              <a:rPr lang="en-US" dirty="0"/>
              <a:t> of language learning, paving the way for future learning processes;</a:t>
            </a:r>
          </a:p>
          <a:p>
            <a:pPr>
              <a:lnSpc>
                <a:spcPct val="170000"/>
              </a:lnSpc>
            </a:pPr>
            <a:r>
              <a:rPr lang="en-US" dirty="0"/>
              <a:t>- forms of evaluation consistent with the aims of education and with development of learners’ autonomy;</a:t>
            </a:r>
          </a:p>
          <a:p>
            <a:pPr>
              <a:lnSpc>
                <a:spcPct val="170000"/>
              </a:lnSpc>
            </a:pPr>
            <a:r>
              <a:rPr lang="en-US" dirty="0"/>
              <a:t>- the importance attached in teacher training to this approach and its implications for classroom activities.</a:t>
            </a:r>
            <a:endParaRPr lang="en-US" dirty="0">
              <a:highlight>
                <a:srgbClr val="FFFF00"/>
              </a:highlight>
            </a:endParaRPr>
          </a:p>
        </p:txBody>
      </p:sp>
    </p:spTree>
    <p:extLst>
      <p:ext uri="{BB962C8B-B14F-4D97-AF65-F5344CB8AC3E}">
        <p14:creationId xmlns:p14="http://schemas.microsoft.com/office/powerpoint/2010/main" val="23042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6D69C9-13C8-44FE-9CB5-B71774F03258}"/>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01F3ED3C-0B56-4B78-BBB8-88811A6A5C5E}"/>
              </a:ext>
            </a:extLst>
          </p:cNvPr>
          <p:cNvSpPr>
            <a:spLocks noGrp="1"/>
          </p:cNvSpPr>
          <p:nvPr>
            <p:ph idx="1"/>
          </p:nvPr>
        </p:nvSpPr>
        <p:spPr/>
        <p:txBody>
          <a:bodyPr/>
          <a:lstStyle/>
          <a:p>
            <a:r>
              <a:rPr lang="en-US" sz="2800" dirty="0"/>
              <a:t>Plurilingual and intercultural education </a:t>
            </a:r>
            <a:r>
              <a:rPr lang="en-US" sz="2800" dirty="0" err="1"/>
              <a:t>realises</a:t>
            </a:r>
            <a:r>
              <a:rPr lang="en-US" sz="2800" dirty="0"/>
              <a:t> the universal right to quality education, covering:</a:t>
            </a:r>
          </a:p>
          <a:p>
            <a:r>
              <a:rPr lang="en-US" sz="2800" dirty="0"/>
              <a:t>- acquisition of competences, knowledge, dispositions and attitudes, diversity of learning experiences, and construction of individual and collective cultural identities. Its aim is to make teaching more effective, and increase the contribution it makes, both to school success for the most vulnerable learners, and to social cohesion</a:t>
            </a:r>
            <a:endParaRPr lang="en-US" dirty="0"/>
          </a:p>
        </p:txBody>
      </p:sp>
    </p:spTree>
    <p:extLst>
      <p:ext uri="{BB962C8B-B14F-4D97-AF65-F5344CB8AC3E}">
        <p14:creationId xmlns:p14="http://schemas.microsoft.com/office/powerpoint/2010/main" val="3016999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23B404-56F6-4976-BA39-2BD3A4B70B82}"/>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3E08880F-26B4-413C-9ABD-2CACECACF73B}"/>
              </a:ext>
            </a:extLst>
          </p:cNvPr>
          <p:cNvSpPr>
            <a:spLocks noGrp="1"/>
          </p:cNvSpPr>
          <p:nvPr>
            <p:ph idx="1"/>
          </p:nvPr>
        </p:nvSpPr>
        <p:spPr/>
        <p:txBody>
          <a:bodyPr>
            <a:normAutofit/>
          </a:bodyPr>
          <a:lstStyle/>
          <a:p>
            <a:pPr>
              <a:lnSpc>
                <a:spcPct val="170000"/>
              </a:lnSpc>
            </a:pPr>
            <a:r>
              <a:rPr lang="it-IT" dirty="0">
                <a:highlight>
                  <a:srgbClr val="FFFF00"/>
                </a:highlight>
              </a:rPr>
              <a:t>Pp. </a:t>
            </a:r>
            <a:r>
              <a:rPr lang="it-IT" dirty="0">
                <a:highlight>
                  <a:srgbClr val="FFFF00"/>
                </a:highlight>
                <a:hlinkClick r:id="rId2"/>
              </a:rPr>
              <a:t>20-21</a:t>
            </a:r>
            <a:endParaRPr lang="en-US" dirty="0">
              <a:highlight>
                <a:srgbClr val="FFFF00"/>
              </a:highlight>
            </a:endParaRPr>
          </a:p>
        </p:txBody>
      </p:sp>
    </p:spTree>
    <p:extLst>
      <p:ext uri="{BB962C8B-B14F-4D97-AF65-F5344CB8AC3E}">
        <p14:creationId xmlns:p14="http://schemas.microsoft.com/office/powerpoint/2010/main" val="4189074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58857F-22E1-4DC2-AD04-82DB2BF0DF1B}"/>
              </a:ext>
            </a:extLst>
          </p:cNvPr>
          <p:cNvSpPr>
            <a:spLocks noGrp="1"/>
          </p:cNvSpPr>
          <p:nvPr>
            <p:ph type="title"/>
          </p:nvPr>
        </p:nvSpPr>
        <p:spPr>
          <a:xfrm>
            <a:off x="831273" y="110837"/>
            <a:ext cx="10522527" cy="1256146"/>
          </a:xfrm>
        </p:spPr>
        <p:txBody>
          <a:bodyPr>
            <a:normAutofit/>
          </a:bodyPr>
          <a:lstStyle/>
          <a:p>
            <a:pPr algn="ctr"/>
            <a:r>
              <a:rPr lang="it-IT" sz="3600" dirty="0" err="1">
                <a:solidFill>
                  <a:schemeClr val="accent1"/>
                </a:solidFill>
              </a:rPr>
              <a:t>Curricola</a:t>
            </a:r>
            <a:r>
              <a:rPr lang="it-IT" sz="3600" dirty="0">
                <a:solidFill>
                  <a:schemeClr val="accent1"/>
                </a:solidFill>
              </a:rPr>
              <a:t> for </a:t>
            </a:r>
            <a:r>
              <a:rPr lang="it-IT" sz="3600" dirty="0" err="1">
                <a:solidFill>
                  <a:schemeClr val="accent1"/>
                </a:solidFill>
              </a:rPr>
              <a:t>Plurilingual</a:t>
            </a:r>
            <a:r>
              <a:rPr lang="it-IT" sz="3600" dirty="0">
                <a:solidFill>
                  <a:schemeClr val="accent1"/>
                </a:solidFill>
              </a:rPr>
              <a:t> and </a:t>
            </a:r>
            <a:r>
              <a:rPr lang="it-IT" sz="3600" dirty="0" err="1">
                <a:solidFill>
                  <a:schemeClr val="accent1"/>
                </a:solidFill>
              </a:rPr>
              <a:t>Intercultural</a:t>
            </a:r>
            <a:r>
              <a:rPr lang="it-IT" sz="3600" dirty="0">
                <a:solidFill>
                  <a:schemeClr val="accent1"/>
                </a:solidFill>
              </a:rPr>
              <a:t> </a:t>
            </a:r>
            <a:r>
              <a:rPr lang="it-IT" sz="3600" dirty="0" err="1">
                <a:solidFill>
                  <a:schemeClr val="accent1"/>
                </a:solidFill>
              </a:rPr>
              <a:t>Education</a:t>
            </a:r>
            <a:r>
              <a:rPr lang="it-IT" sz="3600" dirty="0">
                <a:solidFill>
                  <a:schemeClr val="accent1"/>
                </a:solidFill>
              </a:rPr>
              <a:t> </a:t>
            </a:r>
            <a:br>
              <a:rPr lang="it-IT" sz="3600" dirty="0">
                <a:solidFill>
                  <a:schemeClr val="accent1"/>
                </a:solidFill>
              </a:rPr>
            </a:br>
            <a:r>
              <a:rPr lang="it-IT" sz="3600" dirty="0">
                <a:solidFill>
                  <a:schemeClr val="accent1"/>
                </a:solidFill>
              </a:rPr>
              <a:t> </a:t>
            </a:r>
            <a:r>
              <a:rPr lang="it-IT" sz="3600" i="1" dirty="0" err="1">
                <a:solidFill>
                  <a:schemeClr val="accent1"/>
                </a:solidFill>
              </a:rPr>
              <a:t>Council</a:t>
            </a:r>
            <a:r>
              <a:rPr lang="it-IT" sz="3600" i="1" dirty="0">
                <a:solidFill>
                  <a:schemeClr val="accent1"/>
                </a:solidFill>
              </a:rPr>
              <a:t> of Europe 2010</a:t>
            </a:r>
            <a:endParaRPr lang="en-US" sz="3600" i="1" dirty="0">
              <a:solidFill>
                <a:schemeClr val="accent1"/>
              </a:solidFill>
            </a:endParaRPr>
          </a:p>
        </p:txBody>
      </p:sp>
      <p:sp>
        <p:nvSpPr>
          <p:cNvPr id="3" name="Segnaposto contenuto 2">
            <a:extLst>
              <a:ext uri="{FF2B5EF4-FFF2-40B4-BE49-F238E27FC236}">
                <a16:creationId xmlns:a16="http://schemas.microsoft.com/office/drawing/2014/main" id="{91D7045A-2A63-49CD-A8E7-4612BE0AC8F3}"/>
              </a:ext>
            </a:extLst>
          </p:cNvPr>
          <p:cNvSpPr>
            <a:spLocks noGrp="1"/>
          </p:cNvSpPr>
          <p:nvPr>
            <p:ph idx="1"/>
          </p:nvPr>
        </p:nvSpPr>
        <p:spPr>
          <a:xfrm>
            <a:off x="1422400" y="1849120"/>
            <a:ext cx="9733279" cy="4019974"/>
          </a:xfrm>
        </p:spPr>
        <p:txBody>
          <a:bodyPr>
            <a:normAutofit/>
          </a:bodyPr>
          <a:lstStyle/>
          <a:p>
            <a:endParaRPr lang="en-US" dirty="0"/>
          </a:p>
          <a:p>
            <a:endParaRPr lang="en-US" dirty="0"/>
          </a:p>
          <a:p>
            <a:r>
              <a:rPr lang="en-US" sz="2800" dirty="0"/>
              <a:t>The document is intended to facilitate improved implementation of the values and principles of plurilingual and intercultural education in the teaching of all languages</a:t>
            </a:r>
          </a:p>
          <a:p>
            <a:endParaRPr lang="it-IT" sz="2800" dirty="0"/>
          </a:p>
          <a:p>
            <a:r>
              <a:rPr lang="it-IT" sz="2800" dirty="0"/>
              <a:t>S</a:t>
            </a:r>
            <a:r>
              <a:rPr lang="en-US" sz="2800" dirty="0" err="1"/>
              <a:t>ee</a:t>
            </a:r>
            <a:r>
              <a:rPr lang="en-US" sz="2800" dirty="0"/>
              <a:t> also “Platform of Resources and References for Plurilingual and Intercultural Education”</a:t>
            </a:r>
          </a:p>
        </p:txBody>
      </p:sp>
    </p:spTree>
    <p:extLst>
      <p:ext uri="{BB962C8B-B14F-4D97-AF65-F5344CB8AC3E}">
        <p14:creationId xmlns:p14="http://schemas.microsoft.com/office/powerpoint/2010/main" val="1199961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3BEE44-68D6-4B43-A14E-21A6EEB31509}"/>
              </a:ext>
            </a:extLst>
          </p:cNvPr>
          <p:cNvSpPr>
            <a:spLocks noGrp="1"/>
          </p:cNvSpPr>
          <p:nvPr>
            <p:ph type="title"/>
          </p:nvPr>
        </p:nvSpPr>
        <p:spPr>
          <a:xfrm>
            <a:off x="1066800" y="263527"/>
            <a:ext cx="10058400" cy="1450757"/>
          </a:xfrm>
        </p:spPr>
        <p:txBody>
          <a:bodyPr>
            <a:normAutofit/>
          </a:bodyPr>
          <a:lstStyle/>
          <a:p>
            <a:pPr algn="ctr"/>
            <a:r>
              <a:rPr lang="it-IT" sz="3600" dirty="0" err="1">
                <a:solidFill>
                  <a:schemeClr val="accent1"/>
                </a:solidFill>
              </a:rPr>
              <a:t>Curricola</a:t>
            </a:r>
            <a:r>
              <a:rPr lang="it-IT" sz="3600" dirty="0">
                <a:solidFill>
                  <a:schemeClr val="accent1"/>
                </a:solidFill>
              </a:rPr>
              <a:t> for </a:t>
            </a:r>
            <a:r>
              <a:rPr lang="it-IT" sz="3600" dirty="0" err="1">
                <a:solidFill>
                  <a:schemeClr val="accent1"/>
                </a:solidFill>
              </a:rPr>
              <a:t>Plurilingual</a:t>
            </a:r>
            <a:r>
              <a:rPr lang="it-IT" sz="3600" dirty="0">
                <a:solidFill>
                  <a:schemeClr val="accent1"/>
                </a:solidFill>
              </a:rPr>
              <a:t> and </a:t>
            </a:r>
            <a:r>
              <a:rPr lang="it-IT" sz="3600" dirty="0" err="1">
                <a:solidFill>
                  <a:schemeClr val="accent1"/>
                </a:solidFill>
              </a:rPr>
              <a:t>Intercultural</a:t>
            </a:r>
            <a:r>
              <a:rPr lang="it-IT" sz="3600" dirty="0">
                <a:solidFill>
                  <a:schemeClr val="accent1"/>
                </a:solidFill>
              </a:rPr>
              <a:t> </a:t>
            </a:r>
            <a:r>
              <a:rPr lang="it-IT" sz="3600" dirty="0" err="1">
                <a:solidFill>
                  <a:schemeClr val="accent1"/>
                </a:solidFill>
              </a:rPr>
              <a:t>Education</a:t>
            </a:r>
            <a:r>
              <a:rPr lang="it-IT" sz="3600" dirty="0">
                <a:solidFill>
                  <a:schemeClr val="accent1"/>
                </a:solidFill>
              </a:rPr>
              <a:t> </a:t>
            </a:r>
            <a:br>
              <a:rPr lang="it-IT" sz="3600" dirty="0">
                <a:solidFill>
                  <a:schemeClr val="accent1"/>
                </a:solidFill>
              </a:rPr>
            </a:br>
            <a:r>
              <a:rPr lang="it-IT" sz="3600" dirty="0">
                <a:solidFill>
                  <a:schemeClr val="accent1"/>
                </a:solidFill>
              </a:rPr>
              <a:t> </a:t>
            </a:r>
            <a:r>
              <a:rPr lang="it-IT" sz="3600" i="1" dirty="0" err="1">
                <a:solidFill>
                  <a:schemeClr val="accent1"/>
                </a:solidFill>
              </a:rPr>
              <a:t>Council</a:t>
            </a:r>
            <a:r>
              <a:rPr lang="it-IT" sz="3600" i="1" dirty="0">
                <a:solidFill>
                  <a:schemeClr val="accent1"/>
                </a:solidFill>
              </a:rPr>
              <a:t> of Europe 2010</a:t>
            </a:r>
            <a:endParaRPr lang="en-US" sz="3600" dirty="0"/>
          </a:p>
        </p:txBody>
      </p:sp>
      <p:sp>
        <p:nvSpPr>
          <p:cNvPr id="3" name="Segnaposto contenuto 2">
            <a:extLst>
              <a:ext uri="{FF2B5EF4-FFF2-40B4-BE49-F238E27FC236}">
                <a16:creationId xmlns:a16="http://schemas.microsoft.com/office/drawing/2014/main" id="{F5FECBDC-6456-4F69-8758-38FD3C629D9D}"/>
              </a:ext>
            </a:extLst>
          </p:cNvPr>
          <p:cNvSpPr>
            <a:spLocks noGrp="1"/>
          </p:cNvSpPr>
          <p:nvPr>
            <p:ph idx="1"/>
          </p:nvPr>
        </p:nvSpPr>
        <p:spPr/>
        <p:txBody>
          <a:bodyPr>
            <a:normAutofit/>
          </a:bodyPr>
          <a:lstStyle/>
          <a:p>
            <a:r>
              <a:rPr lang="it-IT" dirty="0"/>
              <a:t>The </a:t>
            </a:r>
            <a:r>
              <a:rPr lang="it-IT" dirty="0" err="1"/>
              <a:t>main</a:t>
            </a:r>
            <a:r>
              <a:rPr lang="it-IT" dirty="0"/>
              <a:t> points </a:t>
            </a:r>
            <a:r>
              <a:rPr lang="it-IT" dirty="0" err="1"/>
              <a:t>may</a:t>
            </a:r>
            <a:r>
              <a:rPr lang="it-IT" dirty="0"/>
              <a:t> be </a:t>
            </a:r>
            <a:r>
              <a:rPr lang="it-IT" dirty="0" err="1"/>
              <a:t>summarized</a:t>
            </a:r>
            <a:r>
              <a:rPr lang="it-IT" dirty="0"/>
              <a:t> </a:t>
            </a:r>
            <a:r>
              <a:rPr lang="it-IT" dirty="0" err="1"/>
              <a:t>as</a:t>
            </a:r>
            <a:r>
              <a:rPr lang="it-IT" dirty="0"/>
              <a:t> </a:t>
            </a:r>
            <a:r>
              <a:rPr lang="it-IT" dirty="0" err="1"/>
              <a:t>follows</a:t>
            </a:r>
            <a:r>
              <a:rPr lang="it-IT" dirty="0"/>
              <a:t>:</a:t>
            </a:r>
            <a:endParaRPr lang="en-US" dirty="0"/>
          </a:p>
          <a:p>
            <a:endParaRPr lang="en-US" dirty="0"/>
          </a:p>
          <a:p>
            <a:r>
              <a:rPr lang="en-US" dirty="0"/>
              <a:t>- The school (“educational”) curriculum, which </a:t>
            </a:r>
            <a:r>
              <a:rPr lang="en-US" dirty="0" err="1"/>
              <a:t>organises</a:t>
            </a:r>
            <a:r>
              <a:rPr lang="en-US" dirty="0"/>
              <a:t> learning, is itself part of an “experiential” and “</a:t>
            </a:r>
            <a:r>
              <a:rPr lang="en-US" dirty="0">
                <a:highlight>
                  <a:srgbClr val="FFFF00"/>
                </a:highlight>
              </a:rPr>
              <a:t>existential” curriculum which extends beyond the school</a:t>
            </a:r>
            <a:r>
              <a:rPr lang="en-US" dirty="0"/>
              <a:t> (see also Dal Re, </a:t>
            </a:r>
            <a:r>
              <a:rPr lang="en-US" i="1" dirty="0"/>
              <a:t>La </a:t>
            </a:r>
            <a:r>
              <a:rPr lang="en-US" i="1" dirty="0" err="1"/>
              <a:t>Didattica</a:t>
            </a:r>
            <a:r>
              <a:rPr lang="en-US" i="1" dirty="0"/>
              <a:t> per </a:t>
            </a:r>
            <a:r>
              <a:rPr lang="en-US" i="1" dirty="0" err="1"/>
              <a:t>Competenze</a:t>
            </a:r>
            <a:r>
              <a:rPr lang="en-US" dirty="0"/>
              <a:t>).</a:t>
            </a:r>
          </a:p>
          <a:p>
            <a:r>
              <a:rPr lang="en-US" dirty="0"/>
              <a:t>- Development and implementation of a curriculum cover numerous activities on various levels of the education system: international (supra), national/regional (macro), school (</a:t>
            </a:r>
            <a:r>
              <a:rPr lang="en-US" dirty="0" err="1"/>
              <a:t>meso</a:t>
            </a:r>
            <a:r>
              <a:rPr lang="en-US" dirty="0"/>
              <a:t>), class, teaching group or teacher (micro) or even individual (</a:t>
            </a:r>
            <a:r>
              <a:rPr lang="en-US" dirty="0" err="1"/>
              <a:t>nano</a:t>
            </a:r>
            <a:r>
              <a:rPr lang="en-US" dirty="0"/>
              <a:t>). </a:t>
            </a:r>
            <a:r>
              <a:rPr lang="en-US" dirty="0">
                <a:highlight>
                  <a:srgbClr val="FFFF00"/>
                </a:highlight>
              </a:rPr>
              <a:t>These levels interact, and curriculum planning must allow for all of them </a:t>
            </a:r>
            <a:r>
              <a:rPr lang="en-US" dirty="0" err="1">
                <a:highlight>
                  <a:srgbClr val="FFFF00"/>
                </a:highlight>
              </a:rPr>
              <a:t>exsitential</a:t>
            </a:r>
            <a:r>
              <a:rPr lang="en-US" dirty="0">
                <a:highlight>
                  <a:srgbClr val="FFFF00"/>
                </a:highlight>
              </a:rPr>
              <a:t>” curriculum which extends beyond the school.</a:t>
            </a:r>
          </a:p>
        </p:txBody>
      </p:sp>
    </p:spTree>
    <p:extLst>
      <p:ext uri="{BB962C8B-B14F-4D97-AF65-F5344CB8AC3E}">
        <p14:creationId xmlns:p14="http://schemas.microsoft.com/office/powerpoint/2010/main" val="2246278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1E5E1F-AEF2-4B82-968D-6690E0BFD78F}"/>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DEA1D689-35AD-4125-A4DD-4FAD5DCE6FD2}"/>
              </a:ext>
            </a:extLst>
          </p:cNvPr>
          <p:cNvSpPr>
            <a:spLocks noGrp="1"/>
          </p:cNvSpPr>
          <p:nvPr>
            <p:ph idx="1"/>
          </p:nvPr>
        </p:nvSpPr>
        <p:spPr/>
        <p:txBody>
          <a:bodyPr>
            <a:normAutofit/>
          </a:bodyPr>
          <a:lstStyle/>
          <a:p>
            <a:pPr>
              <a:tabLst>
                <a:tab pos="6908800" algn="l"/>
              </a:tabLst>
            </a:pPr>
            <a:r>
              <a:rPr lang="en-US" dirty="0"/>
              <a:t>To ensure its overall coherence, </a:t>
            </a:r>
            <a:r>
              <a:rPr lang="en-US" dirty="0">
                <a:highlight>
                  <a:srgbClr val="FFFF00"/>
                </a:highlight>
              </a:rPr>
              <a:t>curriculum planning must cover various aspects of schooling (general aims, specific aims/competences, teaching content, approaches and activities, groupings, </a:t>
            </a:r>
            <a:r>
              <a:rPr lang="en-US" dirty="0" err="1">
                <a:highlight>
                  <a:srgbClr val="FFFF00"/>
                </a:highlight>
              </a:rPr>
              <a:t>spatio</a:t>
            </a:r>
            <a:r>
              <a:rPr lang="en-US" dirty="0">
                <a:highlight>
                  <a:srgbClr val="FFFF00"/>
                </a:highlight>
              </a:rPr>
              <a:t>-temporal dimensions, materials and resources, role of teachers, co-operation, assessment).</a:t>
            </a:r>
          </a:p>
          <a:p>
            <a:r>
              <a:rPr lang="en-US" dirty="0"/>
              <a:t>Decisions on these issues are taken on many different levels, and the societal context and status of the languages concerned must be </a:t>
            </a:r>
            <a:r>
              <a:rPr lang="en-US" dirty="0" err="1"/>
              <a:t>analysed</a:t>
            </a:r>
            <a:r>
              <a:rPr lang="en-US" dirty="0"/>
              <a:t> closely in each case.</a:t>
            </a:r>
          </a:p>
          <a:p>
            <a:endParaRPr lang="en-US" dirty="0"/>
          </a:p>
          <a:p>
            <a:r>
              <a:rPr lang="en-US" dirty="0"/>
              <a:t>To be efficient, school curricula must co-ordinate the pace of competence-acquisition in the various subjects taught, and </a:t>
            </a:r>
            <a:r>
              <a:rPr lang="en-US" dirty="0">
                <a:highlight>
                  <a:srgbClr val="FFFF00"/>
                </a:highlight>
              </a:rPr>
              <a:t>identify transferable competences which promote (longitudinal and horizontal) coherence between them.</a:t>
            </a:r>
            <a:endParaRPr lang="en-US" dirty="0"/>
          </a:p>
        </p:txBody>
      </p:sp>
    </p:spTree>
    <p:extLst>
      <p:ext uri="{BB962C8B-B14F-4D97-AF65-F5344CB8AC3E}">
        <p14:creationId xmlns:p14="http://schemas.microsoft.com/office/powerpoint/2010/main" val="28481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6C7FD3-0961-4EFF-9E16-FB969815C058}"/>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C5035C53-78C2-44CD-ACFD-F235DFB25CD4}"/>
              </a:ext>
            </a:extLst>
          </p:cNvPr>
          <p:cNvSpPr>
            <a:spLocks noGrp="1"/>
          </p:cNvSpPr>
          <p:nvPr>
            <p:ph idx="1"/>
          </p:nvPr>
        </p:nvSpPr>
        <p:spPr/>
        <p:txBody>
          <a:bodyPr>
            <a:normAutofit/>
          </a:bodyPr>
          <a:lstStyle/>
          <a:p>
            <a:pPr algn="ctr"/>
            <a:endParaRPr lang="it-IT" sz="2400" b="1" dirty="0"/>
          </a:p>
          <a:p>
            <a:pPr algn="ctr"/>
            <a:r>
              <a:rPr lang="it-IT" sz="2400" b="1" dirty="0" err="1"/>
              <a:t>Plurilingual</a:t>
            </a:r>
            <a:r>
              <a:rPr lang="it-IT" sz="2400" b="1" dirty="0"/>
              <a:t> </a:t>
            </a:r>
            <a:r>
              <a:rPr lang="it-IT" sz="2400" b="1" dirty="0" err="1"/>
              <a:t>competence</a:t>
            </a:r>
            <a:r>
              <a:rPr lang="it-IT" sz="2400" b="1" dirty="0"/>
              <a:t>, </a:t>
            </a:r>
            <a:r>
              <a:rPr lang="it-IT" sz="2400" b="1" dirty="0" err="1"/>
              <a:t>Intercultural</a:t>
            </a:r>
            <a:r>
              <a:rPr lang="it-IT" sz="2400" b="1" dirty="0"/>
              <a:t> </a:t>
            </a:r>
            <a:r>
              <a:rPr lang="it-IT" sz="2400" b="1" dirty="0" err="1"/>
              <a:t>Competence</a:t>
            </a:r>
            <a:r>
              <a:rPr lang="it-IT" sz="2400" b="1" dirty="0"/>
              <a:t> </a:t>
            </a:r>
          </a:p>
          <a:p>
            <a:r>
              <a:rPr lang="en-US" dirty="0"/>
              <a:t>Plurilingual and intercultural competence is the ability to use a plural repertoire of linguistic and cultural resources to meet communication needs or interact with people from other backgrounds and contexts, and enrich that repertoire while doing so.</a:t>
            </a:r>
          </a:p>
          <a:p>
            <a:endParaRPr lang="it-IT" dirty="0"/>
          </a:p>
          <a:p>
            <a:r>
              <a:rPr lang="en-US" dirty="0">
                <a:highlight>
                  <a:srgbClr val="FFFF00"/>
                </a:highlight>
              </a:rPr>
              <a:t>Intercultural competence makes it easier to understand otherness, to make cognitive and affective connections between past and new experiences of otherness</a:t>
            </a:r>
            <a:r>
              <a:rPr lang="en-US" dirty="0"/>
              <a:t>, mediate between members of two (or more) social groups and their cultures, and question the assumptions of one’s own cultural group and environment.</a:t>
            </a:r>
          </a:p>
        </p:txBody>
      </p:sp>
    </p:spTree>
    <p:extLst>
      <p:ext uri="{BB962C8B-B14F-4D97-AF65-F5344CB8AC3E}">
        <p14:creationId xmlns:p14="http://schemas.microsoft.com/office/powerpoint/2010/main" val="1154292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7A5FF6-2B1E-45B1-9471-9F3964166A8E}"/>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CB27896B-5D56-4CD7-8F2F-9F2835435F38}"/>
              </a:ext>
            </a:extLst>
          </p:cNvPr>
          <p:cNvSpPr>
            <a:spLocks noGrp="1"/>
          </p:cNvSpPr>
          <p:nvPr>
            <p:ph idx="1"/>
          </p:nvPr>
        </p:nvSpPr>
        <p:spPr/>
        <p:txBody>
          <a:bodyPr/>
          <a:lstStyle/>
          <a:p>
            <a:r>
              <a:rPr lang="en-US" sz="2400" dirty="0"/>
              <a:t> </a:t>
            </a:r>
            <a:r>
              <a:rPr lang="en-US" sz="2400" b="1" dirty="0"/>
              <a:t>Aims</a:t>
            </a:r>
            <a:r>
              <a:rPr lang="en-US" sz="2400" dirty="0"/>
              <a:t>:</a:t>
            </a:r>
          </a:p>
          <a:p>
            <a:r>
              <a:rPr lang="en-US" dirty="0"/>
              <a:t>- make the teaching approaches of different subjects (content, methods, terminology) more </a:t>
            </a:r>
            <a:r>
              <a:rPr lang="en-US" dirty="0">
                <a:highlight>
                  <a:srgbClr val="FFFF00"/>
                </a:highlight>
              </a:rPr>
              <a:t>consistent</a:t>
            </a:r>
            <a:r>
              <a:rPr lang="en-US" dirty="0"/>
              <a:t> with one another;</a:t>
            </a:r>
          </a:p>
          <a:p>
            <a:r>
              <a:rPr lang="en-US" dirty="0"/>
              <a:t>- identify </a:t>
            </a:r>
            <a:r>
              <a:rPr lang="en-US" dirty="0">
                <a:highlight>
                  <a:srgbClr val="FFFF00"/>
                </a:highlight>
              </a:rPr>
              <a:t>bridges</a:t>
            </a:r>
            <a:r>
              <a:rPr lang="en-US" dirty="0"/>
              <a:t> between subjects, and pace learning to ensure such coherence;</a:t>
            </a:r>
          </a:p>
          <a:p>
            <a:r>
              <a:rPr lang="en-US" dirty="0"/>
              <a:t>highlight language components shared by the various subjects learned;</a:t>
            </a:r>
          </a:p>
          <a:p>
            <a:r>
              <a:rPr lang="en-US" dirty="0"/>
              <a:t>- promote </a:t>
            </a:r>
            <a:r>
              <a:rPr lang="en-US" dirty="0">
                <a:highlight>
                  <a:srgbClr val="FFFF00"/>
                </a:highlight>
              </a:rPr>
              <a:t>awareness of possible transfers;</a:t>
            </a:r>
          </a:p>
          <a:p>
            <a:r>
              <a:rPr lang="en-US" dirty="0"/>
              <a:t>- </a:t>
            </a:r>
            <a:r>
              <a:rPr lang="en-US" dirty="0">
                <a:highlight>
                  <a:srgbClr val="FFFF00"/>
                </a:highlight>
              </a:rPr>
              <a:t>link knowledge and skills for the purpose of developing intercultural competence</a:t>
            </a:r>
            <a:r>
              <a:rPr lang="en-US" dirty="0"/>
              <a:t>.</a:t>
            </a:r>
          </a:p>
        </p:txBody>
      </p:sp>
    </p:spTree>
    <p:extLst>
      <p:ext uri="{BB962C8B-B14F-4D97-AF65-F5344CB8AC3E}">
        <p14:creationId xmlns:p14="http://schemas.microsoft.com/office/powerpoint/2010/main" val="923974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50AF09-AA89-45F6-A86C-8E7D19C1CEFE}"/>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78A95DB7-92AC-4B93-8688-30558AD3209E}"/>
              </a:ext>
            </a:extLst>
          </p:cNvPr>
          <p:cNvSpPr>
            <a:spLocks noGrp="1"/>
          </p:cNvSpPr>
          <p:nvPr>
            <p:ph idx="1"/>
          </p:nvPr>
        </p:nvSpPr>
        <p:spPr/>
        <p:txBody>
          <a:bodyPr>
            <a:normAutofit/>
          </a:bodyPr>
          <a:lstStyle/>
          <a:p>
            <a:r>
              <a:rPr lang="en-US" b="1" dirty="0">
                <a:highlight>
                  <a:srgbClr val="FFFF00"/>
                </a:highlight>
              </a:rPr>
              <a:t>Crossover links </a:t>
            </a:r>
            <a:r>
              <a:rPr lang="en-US" dirty="0">
                <a:highlight>
                  <a:srgbClr val="FFFF00"/>
                </a:highlight>
              </a:rPr>
              <a:t>between “languages as subjects” are the central element in plurilingual and intercultural education </a:t>
            </a:r>
            <a:r>
              <a:rPr lang="en-US" dirty="0"/>
              <a:t>and depend on: </a:t>
            </a:r>
          </a:p>
          <a:p>
            <a:r>
              <a:rPr lang="en-US" dirty="0"/>
              <a:t>- specific aims defined at least partially on the basis of identical categories or comparable activities (e.g. </a:t>
            </a:r>
            <a:r>
              <a:rPr lang="en-US" dirty="0">
                <a:highlight>
                  <a:srgbClr val="FFFF00"/>
                </a:highlight>
              </a:rPr>
              <a:t>strategies for understanding written texts</a:t>
            </a:r>
            <a:r>
              <a:rPr lang="en-US" dirty="0"/>
              <a:t>, strategies for improvising non-interactive oral texts, </a:t>
            </a:r>
            <a:r>
              <a:rPr lang="en-US" dirty="0">
                <a:highlight>
                  <a:srgbClr val="FFFF00"/>
                </a:highlight>
              </a:rPr>
              <a:t>reflective observation and analysis of linguistic [or literary] phenomena</a:t>
            </a:r>
            <a:r>
              <a:rPr lang="en-US" dirty="0"/>
              <a:t>); </a:t>
            </a:r>
          </a:p>
          <a:p>
            <a:r>
              <a:rPr lang="en-US" dirty="0"/>
              <a:t>- transferable intercultural competences; </a:t>
            </a:r>
          </a:p>
          <a:p>
            <a:r>
              <a:rPr lang="en-US" dirty="0"/>
              <a:t>- activities or tasks.</a:t>
            </a:r>
          </a:p>
          <a:p>
            <a:r>
              <a:rPr lang="it-IT" b="1" dirty="0"/>
              <a:t>A </a:t>
            </a:r>
            <a:r>
              <a:rPr lang="it-IT" b="1" dirty="0" err="1"/>
              <a:t>critique</a:t>
            </a:r>
            <a:r>
              <a:rPr lang="it-IT" b="1" dirty="0"/>
              <a:t> to CEFR</a:t>
            </a:r>
            <a:endParaRPr lang="en-US" b="1" dirty="0"/>
          </a:p>
          <a:p>
            <a:r>
              <a:rPr lang="en-US" dirty="0">
                <a:highlight>
                  <a:srgbClr val="FFFF00"/>
                </a:highlight>
              </a:rPr>
              <a:t>“Levels” should be dropped in </a:t>
            </a:r>
            <a:r>
              <a:rPr lang="en-US" dirty="0" err="1">
                <a:highlight>
                  <a:srgbClr val="FFFF00"/>
                </a:highlight>
              </a:rPr>
              <a:t>favour</a:t>
            </a:r>
            <a:r>
              <a:rPr lang="en-US" dirty="0">
                <a:highlight>
                  <a:srgbClr val="FFFF00"/>
                </a:highlight>
              </a:rPr>
              <a:t> of “competence profiles</a:t>
            </a:r>
            <a:r>
              <a:rPr lang="en-US" dirty="0"/>
              <a:t>”, which provide a more accurate picture of learners’ actual skills particularly comparison activities, which involve using other languages.</a:t>
            </a:r>
          </a:p>
        </p:txBody>
      </p:sp>
    </p:spTree>
    <p:extLst>
      <p:ext uri="{BB962C8B-B14F-4D97-AF65-F5344CB8AC3E}">
        <p14:creationId xmlns:p14="http://schemas.microsoft.com/office/powerpoint/2010/main" val="464931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0155A2-CFB3-49AE-B911-00B57A39B7A1}"/>
              </a:ext>
            </a:extLst>
          </p:cNvPr>
          <p:cNvSpPr>
            <a:spLocks noGrp="1"/>
          </p:cNvSpPr>
          <p:nvPr>
            <p:ph type="title"/>
          </p:nvPr>
        </p:nvSpPr>
        <p:spPr/>
        <p:txBody>
          <a:bodyPr/>
          <a:lstStyle/>
          <a:p>
            <a:pPr algn="ctr"/>
            <a:r>
              <a:rPr lang="it-IT" sz="3600" dirty="0" err="1">
                <a:solidFill>
                  <a:srgbClr val="4F81BD"/>
                </a:solidFill>
              </a:rPr>
              <a:t>Curricola</a:t>
            </a:r>
            <a:r>
              <a:rPr lang="it-IT" sz="3600" dirty="0">
                <a:solidFill>
                  <a:srgbClr val="4F81BD"/>
                </a:solidFill>
              </a:rPr>
              <a:t> for </a:t>
            </a:r>
            <a:r>
              <a:rPr lang="it-IT" sz="3600" dirty="0" err="1">
                <a:solidFill>
                  <a:srgbClr val="4F81BD"/>
                </a:solidFill>
              </a:rPr>
              <a:t>Plurilingual</a:t>
            </a:r>
            <a:r>
              <a:rPr lang="it-IT" sz="3600" dirty="0">
                <a:solidFill>
                  <a:srgbClr val="4F81BD"/>
                </a:solidFill>
              </a:rPr>
              <a:t> and </a:t>
            </a:r>
            <a:r>
              <a:rPr lang="it-IT" sz="3600" dirty="0" err="1">
                <a:solidFill>
                  <a:srgbClr val="4F81BD"/>
                </a:solidFill>
              </a:rPr>
              <a:t>Intercultural</a:t>
            </a:r>
            <a:r>
              <a:rPr lang="it-IT" sz="3600" dirty="0">
                <a:solidFill>
                  <a:srgbClr val="4F81BD"/>
                </a:solidFill>
              </a:rPr>
              <a:t> </a:t>
            </a:r>
            <a:r>
              <a:rPr lang="it-IT" sz="3600" dirty="0" err="1">
                <a:solidFill>
                  <a:srgbClr val="4F81BD"/>
                </a:solidFill>
              </a:rPr>
              <a:t>Education</a:t>
            </a:r>
            <a:r>
              <a:rPr lang="it-IT" sz="3600" dirty="0">
                <a:solidFill>
                  <a:srgbClr val="4F81BD"/>
                </a:solidFill>
              </a:rPr>
              <a:t> </a:t>
            </a:r>
            <a:br>
              <a:rPr lang="it-IT" sz="3600" dirty="0">
                <a:solidFill>
                  <a:srgbClr val="4F81BD"/>
                </a:solidFill>
              </a:rPr>
            </a:br>
            <a:r>
              <a:rPr lang="it-IT" sz="3600" dirty="0">
                <a:solidFill>
                  <a:srgbClr val="4F81BD"/>
                </a:solidFill>
              </a:rPr>
              <a:t> </a:t>
            </a:r>
            <a:r>
              <a:rPr lang="it-IT" sz="3600" i="1" dirty="0" err="1">
                <a:solidFill>
                  <a:srgbClr val="4F81BD"/>
                </a:solidFill>
              </a:rPr>
              <a:t>Council</a:t>
            </a:r>
            <a:r>
              <a:rPr lang="it-IT" sz="3600" i="1" dirty="0">
                <a:solidFill>
                  <a:srgbClr val="4F81BD"/>
                </a:solidFill>
              </a:rPr>
              <a:t> of Europe 2010</a:t>
            </a:r>
            <a:endParaRPr lang="en-US" dirty="0"/>
          </a:p>
        </p:txBody>
      </p:sp>
      <p:sp>
        <p:nvSpPr>
          <p:cNvPr id="3" name="Segnaposto contenuto 2">
            <a:extLst>
              <a:ext uri="{FF2B5EF4-FFF2-40B4-BE49-F238E27FC236}">
                <a16:creationId xmlns:a16="http://schemas.microsoft.com/office/drawing/2014/main" id="{6D817B8B-2C74-4FD1-BE00-9BCFFB728AF2}"/>
              </a:ext>
            </a:extLst>
          </p:cNvPr>
          <p:cNvSpPr>
            <a:spLocks noGrp="1"/>
          </p:cNvSpPr>
          <p:nvPr>
            <p:ph idx="1"/>
          </p:nvPr>
        </p:nvSpPr>
        <p:spPr/>
        <p:txBody>
          <a:bodyPr>
            <a:normAutofit/>
          </a:bodyPr>
          <a:lstStyle/>
          <a:p>
            <a:endParaRPr lang="it-IT" dirty="0"/>
          </a:p>
          <a:p>
            <a:r>
              <a:rPr lang="en-US" b="1" dirty="0"/>
              <a:t>Teaching content is seen here in terms of the ways in which it </a:t>
            </a:r>
            <a:r>
              <a:rPr lang="en-US" b="1" dirty="0">
                <a:highlight>
                  <a:srgbClr val="FFFF00"/>
                </a:highlight>
              </a:rPr>
              <a:t>inter-relates</a:t>
            </a:r>
            <a:r>
              <a:rPr lang="en-US" b="1" dirty="0"/>
              <a:t> between subjects.</a:t>
            </a:r>
          </a:p>
          <a:p>
            <a:r>
              <a:rPr lang="en-US" dirty="0"/>
              <a:t>Four elements are </a:t>
            </a:r>
            <a:r>
              <a:rPr lang="en-US" dirty="0" err="1"/>
              <a:t>emphasised</a:t>
            </a:r>
            <a:r>
              <a:rPr lang="en-US" dirty="0"/>
              <a:t>:</a:t>
            </a:r>
          </a:p>
          <a:p>
            <a:r>
              <a:rPr lang="en-US" dirty="0"/>
              <a:t>1. </a:t>
            </a:r>
            <a:r>
              <a:rPr lang="en-US" dirty="0">
                <a:highlight>
                  <a:srgbClr val="FFFF00"/>
                </a:highlight>
              </a:rPr>
              <a:t>Discourse genres are one possible link between subjects</a:t>
            </a:r>
            <a:r>
              <a:rPr lang="en-US" dirty="0"/>
              <a:t>. A person’s discourse repertoire comprises the genres which he/she can deploy in one or more languages, to varying degrees and for various purposes, at a given moment. The communicative profile aimed at in language teaching must include all the genres which a learner is expected to be capable of using for reception and/or production in verbal communication.</a:t>
            </a:r>
          </a:p>
        </p:txBody>
      </p:sp>
    </p:spTree>
    <p:extLst>
      <p:ext uri="{BB962C8B-B14F-4D97-AF65-F5344CB8AC3E}">
        <p14:creationId xmlns:p14="http://schemas.microsoft.com/office/powerpoint/2010/main" val="396503983"/>
      </p:ext>
    </p:extLst>
  </p:cSld>
  <p:clrMapOvr>
    <a:masterClrMapping/>
  </p:clrMapOvr>
</p:sld>
</file>

<file path=ppt/theme/theme1.xml><?xml version="1.0" encoding="utf-8"?>
<a:theme xmlns:a="http://schemas.openxmlformats.org/drawingml/2006/main" name="Retrospettivo">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52</TotalTime>
  <Words>1812</Words>
  <Application>Microsoft Office PowerPoint</Application>
  <PresentationFormat>Widescreen</PresentationFormat>
  <Paragraphs>87</Paragraphs>
  <Slides>20</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20</vt:i4>
      </vt:variant>
    </vt:vector>
  </HeadingPairs>
  <TitlesOfParts>
    <vt:vector size="23" baseType="lpstr">
      <vt:lpstr>Calibri</vt:lpstr>
      <vt:lpstr>Calibri Light</vt:lpstr>
      <vt:lpstr>Retrospettivo</vt:lpstr>
      <vt:lpstr>Curricola for Plurilingual and Intercultural Education   </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lpstr>Curricola for Plurilingual and Intercultural Education   Council of Europe 2010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Curricola for Plurilingual and Intercultural Education</dc:title>
  <dc:creator>amanda nadalini</dc:creator>
  <cp:lastModifiedBy>amanda nadalini</cp:lastModifiedBy>
  <cp:revision>4</cp:revision>
  <dcterms:created xsi:type="dcterms:W3CDTF">2018-04-08T20:29:48Z</dcterms:created>
  <dcterms:modified xsi:type="dcterms:W3CDTF">2018-04-08T21:22:38Z</dcterms:modified>
</cp:coreProperties>
</file>